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6669F-DCA8-4FD6-8BBD-9B6CF8256CC4}"/>
              </a:ext>
            </a:extLst>
          </p:cNvPr>
          <p:cNvSpPr>
            <a:spLocks noGrp="1"/>
          </p:cNvSpPr>
          <p:nvPr>
            <p:ph type="title"/>
          </p:nvPr>
        </p:nvSpPr>
        <p:spPr/>
        <p:txBody>
          <a:bodyPr/>
          <a:lstStyle/>
          <a:p>
            <a:r>
              <a:rPr lang="en-US"/>
              <a:t>Instagram Posts Table | 2 profiles - 1 of 26</a:t>
            </a:r>
          </a:p>
        </p:txBody>
      </p:sp>
      <p:graphicFrame>
        <p:nvGraphicFramePr>
          <p:cNvPr id="5" name="Table Placeholder 4">
            <a:extLst>
              <a:ext uri="{FF2B5EF4-FFF2-40B4-BE49-F238E27FC236}">
                <a16:creationId xmlns:a16="http://schemas.microsoft.com/office/drawing/2014/main" id="{4E116171-8FEB-4414-8F50-2D2AED897BAE}"/>
              </a:ext>
            </a:extLst>
          </p:cNvPr>
          <p:cNvGraphicFramePr>
            <a:graphicFrameLocks noGrp="1"/>
          </p:cNvGraphicFramePr>
          <p:nvPr>
            <p:ph type="tbl" sz="quarter" idx="13"/>
            <p:extLst>
              <p:ext uri="{D42A27DB-BD31-4B8C-83A1-F6EECF244321}">
                <p14:modId xmlns:p14="http://schemas.microsoft.com/office/powerpoint/2010/main" val="3716381375"/>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7263012"/>
                    </a:ext>
                  </a:extLst>
                </a:gridCol>
                <a:gridCol w="1481327">
                  <a:extLst>
                    <a:ext uri="{9D8B030D-6E8A-4147-A177-3AD203B41FA5}">
                      <a16:colId xmlns:a16="http://schemas.microsoft.com/office/drawing/2014/main" val="1328963112"/>
                    </a:ext>
                  </a:extLst>
                </a:gridCol>
                <a:gridCol w="493776">
                  <a:extLst>
                    <a:ext uri="{9D8B030D-6E8A-4147-A177-3AD203B41FA5}">
                      <a16:colId xmlns:a16="http://schemas.microsoft.com/office/drawing/2014/main" val="2517541457"/>
                    </a:ext>
                  </a:extLst>
                </a:gridCol>
                <a:gridCol w="493776">
                  <a:extLst>
                    <a:ext uri="{9D8B030D-6E8A-4147-A177-3AD203B41FA5}">
                      <a16:colId xmlns:a16="http://schemas.microsoft.com/office/drawing/2014/main" val="3941084510"/>
                    </a:ext>
                  </a:extLst>
                </a:gridCol>
                <a:gridCol w="493776">
                  <a:extLst>
                    <a:ext uri="{9D8B030D-6E8A-4147-A177-3AD203B41FA5}">
                      <a16:colId xmlns:a16="http://schemas.microsoft.com/office/drawing/2014/main" val="2016731202"/>
                    </a:ext>
                  </a:extLst>
                </a:gridCol>
                <a:gridCol w="493776">
                  <a:extLst>
                    <a:ext uri="{9D8B030D-6E8A-4147-A177-3AD203B41FA5}">
                      <a16:colId xmlns:a16="http://schemas.microsoft.com/office/drawing/2014/main" val="3406329413"/>
                    </a:ext>
                  </a:extLst>
                </a:gridCol>
                <a:gridCol w="493776">
                  <a:extLst>
                    <a:ext uri="{9D8B030D-6E8A-4147-A177-3AD203B41FA5}">
                      <a16:colId xmlns:a16="http://schemas.microsoft.com/office/drawing/2014/main" val="778151744"/>
                    </a:ext>
                  </a:extLst>
                </a:gridCol>
                <a:gridCol w="493776">
                  <a:extLst>
                    <a:ext uri="{9D8B030D-6E8A-4147-A177-3AD203B41FA5}">
                      <a16:colId xmlns:a16="http://schemas.microsoft.com/office/drawing/2014/main" val="221391318"/>
                    </a:ext>
                  </a:extLst>
                </a:gridCol>
                <a:gridCol w="493776">
                  <a:extLst>
                    <a:ext uri="{9D8B030D-6E8A-4147-A177-3AD203B41FA5}">
                      <a16:colId xmlns:a16="http://schemas.microsoft.com/office/drawing/2014/main" val="472104266"/>
                    </a:ext>
                  </a:extLst>
                </a:gridCol>
                <a:gridCol w="493776">
                  <a:extLst>
                    <a:ext uri="{9D8B030D-6E8A-4147-A177-3AD203B41FA5}">
                      <a16:colId xmlns:a16="http://schemas.microsoft.com/office/drawing/2014/main" val="3871239975"/>
                    </a:ext>
                  </a:extLst>
                </a:gridCol>
                <a:gridCol w="493776">
                  <a:extLst>
                    <a:ext uri="{9D8B030D-6E8A-4147-A177-3AD203B41FA5}">
                      <a16:colId xmlns:a16="http://schemas.microsoft.com/office/drawing/2014/main" val="211536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694395738"/>
                  </a:ext>
                </a:extLst>
              </a:tr>
            </a:tbl>
          </a:graphicData>
        </a:graphic>
      </p:graphicFrame>
      <p:sp>
        <p:nvSpPr>
          <p:cNvPr id="4" name="Text Placeholder 3">
            <a:extLst>
              <a:ext uri="{FF2B5EF4-FFF2-40B4-BE49-F238E27FC236}">
                <a16:creationId xmlns:a16="http://schemas.microsoft.com/office/drawing/2014/main" id="{10E1000C-AA33-4F45-89B6-16EF895BA261}"/>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99743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E64D9-8895-4DF1-95CD-2B255690866F}"/>
              </a:ext>
            </a:extLst>
          </p:cNvPr>
          <p:cNvSpPr>
            <a:spLocks noGrp="1"/>
          </p:cNvSpPr>
          <p:nvPr>
            <p:ph type="title"/>
          </p:nvPr>
        </p:nvSpPr>
        <p:spPr/>
        <p:txBody>
          <a:bodyPr/>
          <a:lstStyle/>
          <a:p>
            <a:r>
              <a:rPr lang="en-US"/>
              <a:t>Instagram Posts Table | 2 profiles - 2 of 26</a:t>
            </a:r>
          </a:p>
        </p:txBody>
      </p:sp>
      <p:graphicFrame>
        <p:nvGraphicFramePr>
          <p:cNvPr id="5" name="Table Placeholder 4">
            <a:extLst>
              <a:ext uri="{FF2B5EF4-FFF2-40B4-BE49-F238E27FC236}">
                <a16:creationId xmlns:a16="http://schemas.microsoft.com/office/drawing/2014/main" id="{DF2932A8-A115-48C2-8127-8B206BD2848F}"/>
              </a:ext>
            </a:extLst>
          </p:cNvPr>
          <p:cNvGraphicFramePr>
            <a:graphicFrameLocks noGrp="1"/>
          </p:cNvGraphicFramePr>
          <p:nvPr>
            <p:ph type="tbl" sz="quarter" idx="13"/>
            <p:extLst>
              <p:ext uri="{D42A27DB-BD31-4B8C-83A1-F6EECF244321}">
                <p14:modId xmlns:p14="http://schemas.microsoft.com/office/powerpoint/2010/main" val="1302500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75492224"/>
                    </a:ext>
                  </a:extLst>
                </a:gridCol>
                <a:gridCol w="1481327">
                  <a:extLst>
                    <a:ext uri="{9D8B030D-6E8A-4147-A177-3AD203B41FA5}">
                      <a16:colId xmlns:a16="http://schemas.microsoft.com/office/drawing/2014/main" val="658051399"/>
                    </a:ext>
                  </a:extLst>
                </a:gridCol>
                <a:gridCol w="493776">
                  <a:extLst>
                    <a:ext uri="{9D8B030D-6E8A-4147-A177-3AD203B41FA5}">
                      <a16:colId xmlns:a16="http://schemas.microsoft.com/office/drawing/2014/main" val="2173620529"/>
                    </a:ext>
                  </a:extLst>
                </a:gridCol>
                <a:gridCol w="493776">
                  <a:extLst>
                    <a:ext uri="{9D8B030D-6E8A-4147-A177-3AD203B41FA5}">
                      <a16:colId xmlns:a16="http://schemas.microsoft.com/office/drawing/2014/main" val="3086084893"/>
                    </a:ext>
                  </a:extLst>
                </a:gridCol>
                <a:gridCol w="493776">
                  <a:extLst>
                    <a:ext uri="{9D8B030D-6E8A-4147-A177-3AD203B41FA5}">
                      <a16:colId xmlns:a16="http://schemas.microsoft.com/office/drawing/2014/main" val="43181209"/>
                    </a:ext>
                  </a:extLst>
                </a:gridCol>
                <a:gridCol w="493776">
                  <a:extLst>
                    <a:ext uri="{9D8B030D-6E8A-4147-A177-3AD203B41FA5}">
                      <a16:colId xmlns:a16="http://schemas.microsoft.com/office/drawing/2014/main" val="4225415495"/>
                    </a:ext>
                  </a:extLst>
                </a:gridCol>
                <a:gridCol w="493776">
                  <a:extLst>
                    <a:ext uri="{9D8B030D-6E8A-4147-A177-3AD203B41FA5}">
                      <a16:colId xmlns:a16="http://schemas.microsoft.com/office/drawing/2014/main" val="2917274803"/>
                    </a:ext>
                  </a:extLst>
                </a:gridCol>
                <a:gridCol w="493776">
                  <a:extLst>
                    <a:ext uri="{9D8B030D-6E8A-4147-A177-3AD203B41FA5}">
                      <a16:colId xmlns:a16="http://schemas.microsoft.com/office/drawing/2014/main" val="2349591400"/>
                    </a:ext>
                  </a:extLst>
                </a:gridCol>
                <a:gridCol w="493776">
                  <a:extLst>
                    <a:ext uri="{9D8B030D-6E8A-4147-A177-3AD203B41FA5}">
                      <a16:colId xmlns:a16="http://schemas.microsoft.com/office/drawing/2014/main" val="3088994811"/>
                    </a:ext>
                  </a:extLst>
                </a:gridCol>
                <a:gridCol w="493776">
                  <a:extLst>
                    <a:ext uri="{9D8B030D-6E8A-4147-A177-3AD203B41FA5}">
                      <a16:colId xmlns:a16="http://schemas.microsoft.com/office/drawing/2014/main" val="4136371337"/>
                    </a:ext>
                  </a:extLst>
                </a:gridCol>
                <a:gridCol w="493776">
                  <a:extLst>
                    <a:ext uri="{9D8B030D-6E8A-4147-A177-3AD203B41FA5}">
                      <a16:colId xmlns:a16="http://schemas.microsoft.com/office/drawing/2014/main" val="1248667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15073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- 2025-09-01 09:00:16</a:t>
                      </a:r>
                      <a:r>
                        <a:rPr kumimoji="0" lang="it-IT" sz="1000" b="0" i="0" u="none" strike="noStrike" kern="1200" cap="none" spc="0" normalizeH="0" baseline="0" noProof="0">
                          <a:ln>
                            <a:noFill/>
                          </a:ln>
                          <a:solidFill>
                            <a:prstClr val="black"/>
                          </a:solidFill>
                          <a:effectLst/>
                          <a:uLnTx/>
                          <a:uFillTx/>
                          <a:latin typeface="Calibri"/>
                          <a:ea typeface="+mn-ea"/>
                          <a:cs typeface="+mn-cs"/>
                        </a:rPr>
                        <a:t>
 ✏️📚 Settembre è il mese dei nuovi inizi: si torna sui banchi, si riparte con la routine e si saluta l’estate che piano piano ci lascia.
Proprio ora, più che mai, il nostro corpo ha bisogno di energia buona e di alimenti di stagione e ricchi di nutrienti per affrontare con slancio la nuova stagione.
🍇 Verdura, frutta e pesce di stagione ci aiutano a prenderci cura di noi stessi e dell’ambiente: più gusto, più salute, più sostenibilità.
💡 SALVA la spesa di settembre per averla sempre a portata di mano!
👉🏻 Scopri l’editoriale completo con gli approfondimenti sugli ingredienti “star” del mese al LINK IN BIO!
#spesaconsapevole #settembre #ritornoascuola #verduradistagione #fruttadistagione #pescedistagione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3882</a:t>
                      </a:r>
                    </a:p>
                  </a:txBody>
                  <a:tcPr/>
                </a:tc>
                <a:extLst>
                  <a:ext uri="{0D108BD9-81ED-4DB2-BD59-A6C34878D82A}">
                    <a16:rowId xmlns:a16="http://schemas.microsoft.com/office/drawing/2014/main" val="935049019"/>
                  </a:ext>
                </a:extLst>
              </a:tr>
            </a:tbl>
          </a:graphicData>
        </a:graphic>
      </p:graphicFrame>
      <p:sp>
        <p:nvSpPr>
          <p:cNvPr id="4" name="Text Placeholder 3">
            <a:extLst>
              <a:ext uri="{FF2B5EF4-FFF2-40B4-BE49-F238E27FC236}">
                <a16:creationId xmlns:a16="http://schemas.microsoft.com/office/drawing/2014/main" id="{D2B7B26F-D4A7-48D4-8B4F-D6443F7B31ED}"/>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62339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E766-FB40-45CD-B7C9-356A5EB2E592}"/>
              </a:ext>
            </a:extLst>
          </p:cNvPr>
          <p:cNvSpPr>
            <a:spLocks noGrp="1"/>
          </p:cNvSpPr>
          <p:nvPr>
            <p:ph type="title"/>
          </p:nvPr>
        </p:nvSpPr>
        <p:spPr/>
        <p:txBody>
          <a:bodyPr/>
          <a:lstStyle/>
          <a:p>
            <a:r>
              <a:rPr lang="en-US"/>
              <a:t>Instagram Posts Table | 2 profiles - 3 of 26</a:t>
            </a:r>
          </a:p>
        </p:txBody>
      </p:sp>
      <p:graphicFrame>
        <p:nvGraphicFramePr>
          <p:cNvPr id="5" name="Table Placeholder 4">
            <a:extLst>
              <a:ext uri="{FF2B5EF4-FFF2-40B4-BE49-F238E27FC236}">
                <a16:creationId xmlns:a16="http://schemas.microsoft.com/office/drawing/2014/main" id="{550BC460-C4AE-4F9F-8399-607CF8482229}"/>
              </a:ext>
            </a:extLst>
          </p:cNvPr>
          <p:cNvGraphicFramePr>
            <a:graphicFrameLocks noGrp="1"/>
          </p:cNvGraphicFramePr>
          <p:nvPr>
            <p:ph type="tbl" sz="quarter" idx="13"/>
            <p:extLst>
              <p:ext uri="{D42A27DB-BD31-4B8C-83A1-F6EECF244321}">
                <p14:modId xmlns:p14="http://schemas.microsoft.com/office/powerpoint/2010/main" val="2873792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87015668"/>
                    </a:ext>
                  </a:extLst>
                </a:gridCol>
                <a:gridCol w="1481327">
                  <a:extLst>
                    <a:ext uri="{9D8B030D-6E8A-4147-A177-3AD203B41FA5}">
                      <a16:colId xmlns:a16="http://schemas.microsoft.com/office/drawing/2014/main" val="2813151029"/>
                    </a:ext>
                  </a:extLst>
                </a:gridCol>
                <a:gridCol w="493776">
                  <a:extLst>
                    <a:ext uri="{9D8B030D-6E8A-4147-A177-3AD203B41FA5}">
                      <a16:colId xmlns:a16="http://schemas.microsoft.com/office/drawing/2014/main" val="982242382"/>
                    </a:ext>
                  </a:extLst>
                </a:gridCol>
                <a:gridCol w="493776">
                  <a:extLst>
                    <a:ext uri="{9D8B030D-6E8A-4147-A177-3AD203B41FA5}">
                      <a16:colId xmlns:a16="http://schemas.microsoft.com/office/drawing/2014/main" val="1158645149"/>
                    </a:ext>
                  </a:extLst>
                </a:gridCol>
                <a:gridCol w="493776">
                  <a:extLst>
                    <a:ext uri="{9D8B030D-6E8A-4147-A177-3AD203B41FA5}">
                      <a16:colId xmlns:a16="http://schemas.microsoft.com/office/drawing/2014/main" val="499301247"/>
                    </a:ext>
                  </a:extLst>
                </a:gridCol>
                <a:gridCol w="493776">
                  <a:extLst>
                    <a:ext uri="{9D8B030D-6E8A-4147-A177-3AD203B41FA5}">
                      <a16:colId xmlns:a16="http://schemas.microsoft.com/office/drawing/2014/main" val="663825657"/>
                    </a:ext>
                  </a:extLst>
                </a:gridCol>
                <a:gridCol w="493776">
                  <a:extLst>
                    <a:ext uri="{9D8B030D-6E8A-4147-A177-3AD203B41FA5}">
                      <a16:colId xmlns:a16="http://schemas.microsoft.com/office/drawing/2014/main" val="1354514937"/>
                    </a:ext>
                  </a:extLst>
                </a:gridCol>
                <a:gridCol w="493776">
                  <a:extLst>
                    <a:ext uri="{9D8B030D-6E8A-4147-A177-3AD203B41FA5}">
                      <a16:colId xmlns:a16="http://schemas.microsoft.com/office/drawing/2014/main" val="3529882791"/>
                    </a:ext>
                  </a:extLst>
                </a:gridCol>
                <a:gridCol w="493776">
                  <a:extLst>
                    <a:ext uri="{9D8B030D-6E8A-4147-A177-3AD203B41FA5}">
                      <a16:colId xmlns:a16="http://schemas.microsoft.com/office/drawing/2014/main" val="900667941"/>
                    </a:ext>
                  </a:extLst>
                </a:gridCol>
                <a:gridCol w="493776">
                  <a:extLst>
                    <a:ext uri="{9D8B030D-6E8A-4147-A177-3AD203B41FA5}">
                      <a16:colId xmlns:a16="http://schemas.microsoft.com/office/drawing/2014/main" val="3584873233"/>
                    </a:ext>
                  </a:extLst>
                </a:gridCol>
                <a:gridCol w="493776">
                  <a:extLst>
                    <a:ext uri="{9D8B030D-6E8A-4147-A177-3AD203B41FA5}">
                      <a16:colId xmlns:a16="http://schemas.microsoft.com/office/drawing/2014/main" val="2095265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62003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- 2025-09-03 18:01:17</a:t>
                      </a:r>
                      <a:r>
                        <a:rPr kumimoji="0" lang="it-IT" sz="1000" b="0" i="0" u="none" strike="noStrike" kern="1200" cap="none" spc="0" normalizeH="0" baseline="0" noProof="0">
                          <a:ln>
                            <a:noFill/>
                          </a:ln>
                          <a:solidFill>
                            <a:prstClr val="black"/>
                          </a:solidFill>
                          <a:effectLst/>
                          <a:uLnTx/>
                          <a:uFillTx/>
                          <a:latin typeface="Calibri"/>
                          <a:ea typeface="+mn-ea"/>
                          <a:cs typeface="+mn-cs"/>
                        </a:rPr>
                        <a:t>
 🍳Una delle paure in cucina riguarda le padelle antiaderenti: molti di noi probabilmente ci siamo chiesti se fosse il caso di acquistarle, dopo aver letto alcune notizie riguardo la loro presunta pericolosità.
Ma sono davvero da evitare? Scopriamolo nel carosello
🔗Link in bio per l’approfondimento completo.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8350</a:t>
                      </a:r>
                    </a:p>
                  </a:txBody>
                  <a:tcPr/>
                </a:tc>
                <a:extLst>
                  <a:ext uri="{0D108BD9-81ED-4DB2-BD59-A6C34878D82A}">
                    <a16:rowId xmlns:a16="http://schemas.microsoft.com/office/drawing/2014/main" val="1956913724"/>
                  </a:ext>
                </a:extLst>
              </a:tr>
            </a:tbl>
          </a:graphicData>
        </a:graphic>
      </p:graphicFrame>
      <p:sp>
        <p:nvSpPr>
          <p:cNvPr id="4" name="Text Placeholder 3">
            <a:extLst>
              <a:ext uri="{FF2B5EF4-FFF2-40B4-BE49-F238E27FC236}">
                <a16:creationId xmlns:a16="http://schemas.microsoft.com/office/drawing/2014/main" id="{9F2DE09C-1CF2-4DA5-AA59-3BA3EC5AE655}"/>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6245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1D4B8-B20E-453B-8D2E-FBD8D414D84C}"/>
              </a:ext>
            </a:extLst>
          </p:cNvPr>
          <p:cNvSpPr>
            <a:spLocks noGrp="1"/>
          </p:cNvSpPr>
          <p:nvPr>
            <p:ph type="title"/>
          </p:nvPr>
        </p:nvSpPr>
        <p:spPr/>
        <p:txBody>
          <a:bodyPr/>
          <a:lstStyle/>
          <a:p>
            <a:r>
              <a:rPr lang="en-US"/>
              <a:t>Instagram Posts Table | 2 profiles - 4 of 26</a:t>
            </a:r>
          </a:p>
        </p:txBody>
      </p:sp>
      <p:graphicFrame>
        <p:nvGraphicFramePr>
          <p:cNvPr id="5" name="Table Placeholder 4">
            <a:extLst>
              <a:ext uri="{FF2B5EF4-FFF2-40B4-BE49-F238E27FC236}">
                <a16:creationId xmlns:a16="http://schemas.microsoft.com/office/drawing/2014/main" id="{8B655327-2F32-4F95-8759-1E1C532149B2}"/>
              </a:ext>
            </a:extLst>
          </p:cNvPr>
          <p:cNvGraphicFramePr>
            <a:graphicFrameLocks noGrp="1"/>
          </p:cNvGraphicFramePr>
          <p:nvPr>
            <p:ph type="tbl" sz="quarter" idx="13"/>
            <p:extLst>
              <p:ext uri="{D42A27DB-BD31-4B8C-83A1-F6EECF244321}">
                <p14:modId xmlns:p14="http://schemas.microsoft.com/office/powerpoint/2010/main" val="776153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82261860"/>
                    </a:ext>
                  </a:extLst>
                </a:gridCol>
                <a:gridCol w="1481327">
                  <a:extLst>
                    <a:ext uri="{9D8B030D-6E8A-4147-A177-3AD203B41FA5}">
                      <a16:colId xmlns:a16="http://schemas.microsoft.com/office/drawing/2014/main" val="3473965887"/>
                    </a:ext>
                  </a:extLst>
                </a:gridCol>
                <a:gridCol w="493776">
                  <a:extLst>
                    <a:ext uri="{9D8B030D-6E8A-4147-A177-3AD203B41FA5}">
                      <a16:colId xmlns:a16="http://schemas.microsoft.com/office/drawing/2014/main" val="3084807683"/>
                    </a:ext>
                  </a:extLst>
                </a:gridCol>
                <a:gridCol w="493776">
                  <a:extLst>
                    <a:ext uri="{9D8B030D-6E8A-4147-A177-3AD203B41FA5}">
                      <a16:colId xmlns:a16="http://schemas.microsoft.com/office/drawing/2014/main" val="2834580777"/>
                    </a:ext>
                  </a:extLst>
                </a:gridCol>
                <a:gridCol w="493776">
                  <a:extLst>
                    <a:ext uri="{9D8B030D-6E8A-4147-A177-3AD203B41FA5}">
                      <a16:colId xmlns:a16="http://schemas.microsoft.com/office/drawing/2014/main" val="1882783469"/>
                    </a:ext>
                  </a:extLst>
                </a:gridCol>
                <a:gridCol w="493776">
                  <a:extLst>
                    <a:ext uri="{9D8B030D-6E8A-4147-A177-3AD203B41FA5}">
                      <a16:colId xmlns:a16="http://schemas.microsoft.com/office/drawing/2014/main" val="3751248200"/>
                    </a:ext>
                  </a:extLst>
                </a:gridCol>
                <a:gridCol w="493776">
                  <a:extLst>
                    <a:ext uri="{9D8B030D-6E8A-4147-A177-3AD203B41FA5}">
                      <a16:colId xmlns:a16="http://schemas.microsoft.com/office/drawing/2014/main" val="3863250079"/>
                    </a:ext>
                  </a:extLst>
                </a:gridCol>
                <a:gridCol w="493776">
                  <a:extLst>
                    <a:ext uri="{9D8B030D-6E8A-4147-A177-3AD203B41FA5}">
                      <a16:colId xmlns:a16="http://schemas.microsoft.com/office/drawing/2014/main" val="178833930"/>
                    </a:ext>
                  </a:extLst>
                </a:gridCol>
                <a:gridCol w="493776">
                  <a:extLst>
                    <a:ext uri="{9D8B030D-6E8A-4147-A177-3AD203B41FA5}">
                      <a16:colId xmlns:a16="http://schemas.microsoft.com/office/drawing/2014/main" val="2191933112"/>
                    </a:ext>
                  </a:extLst>
                </a:gridCol>
                <a:gridCol w="493776">
                  <a:extLst>
                    <a:ext uri="{9D8B030D-6E8A-4147-A177-3AD203B41FA5}">
                      <a16:colId xmlns:a16="http://schemas.microsoft.com/office/drawing/2014/main" val="3949742372"/>
                    </a:ext>
                  </a:extLst>
                </a:gridCol>
                <a:gridCol w="493776">
                  <a:extLst>
                    <a:ext uri="{9D8B030D-6E8A-4147-A177-3AD203B41FA5}">
                      <a16:colId xmlns:a16="http://schemas.microsoft.com/office/drawing/2014/main" val="2422245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6449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- 2025-09-04 11:18:46</a:t>
                      </a:r>
                      <a:r>
                        <a:rPr kumimoji="0" lang="it-IT" sz="1000" b="0" i="0" u="none" strike="noStrike" kern="1200" cap="none" spc="0" normalizeH="0" baseline="0" noProof="0">
                          <a:ln>
                            <a:noFill/>
                          </a:ln>
                          <a:solidFill>
                            <a:prstClr val="black"/>
                          </a:solidFill>
                          <a:effectLst/>
                          <a:uLnTx/>
                          <a:uFillTx/>
                          <a:latin typeface="Calibri"/>
                          <a:ea typeface="+mn-ea"/>
                          <a:cs typeface="+mn-cs"/>
                        </a:rPr>
                        <a:t>
 🗓️Si riparte alla grande: settembre ci regala una serie di eventi enogastronomici di tutti i tipi, tra conferenze, degustazioni e mercati di ogni genere. 
📌Ecco quelli per la prima metà del mese. Salva il carosello per non dimenticarli!
Link in bio per il calendario completo, con gli eventi nel resto della Svizzera e i tutti i mercati alimentari in Ticino.
#eventi #food #cibo #svizzera #settembre #ticino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12943</a:t>
                      </a:r>
                    </a:p>
                  </a:txBody>
                  <a:tcPr/>
                </a:tc>
                <a:extLst>
                  <a:ext uri="{0D108BD9-81ED-4DB2-BD59-A6C34878D82A}">
                    <a16:rowId xmlns:a16="http://schemas.microsoft.com/office/drawing/2014/main" val="3402363790"/>
                  </a:ext>
                </a:extLst>
              </a:tr>
            </a:tbl>
          </a:graphicData>
        </a:graphic>
      </p:graphicFrame>
      <p:sp>
        <p:nvSpPr>
          <p:cNvPr id="4" name="Text Placeholder 3">
            <a:extLst>
              <a:ext uri="{FF2B5EF4-FFF2-40B4-BE49-F238E27FC236}">
                <a16:creationId xmlns:a16="http://schemas.microsoft.com/office/drawing/2014/main" id="{DEF8E63F-182E-44C3-B2A2-2429E8623E9D}"/>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500940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69558-7F07-4B73-A461-6B174CE6052D}"/>
              </a:ext>
            </a:extLst>
          </p:cNvPr>
          <p:cNvSpPr>
            <a:spLocks noGrp="1"/>
          </p:cNvSpPr>
          <p:nvPr>
            <p:ph type="title"/>
          </p:nvPr>
        </p:nvSpPr>
        <p:spPr/>
        <p:txBody>
          <a:bodyPr/>
          <a:lstStyle/>
          <a:p>
            <a:r>
              <a:rPr lang="en-US"/>
              <a:t>Instagram Posts Table | 2 profiles - 5 of 26</a:t>
            </a:r>
          </a:p>
        </p:txBody>
      </p:sp>
      <p:graphicFrame>
        <p:nvGraphicFramePr>
          <p:cNvPr id="5" name="Table Placeholder 4">
            <a:extLst>
              <a:ext uri="{FF2B5EF4-FFF2-40B4-BE49-F238E27FC236}">
                <a16:creationId xmlns:a16="http://schemas.microsoft.com/office/drawing/2014/main" id="{A5899640-B371-42B2-AE44-3425233807DB}"/>
              </a:ext>
            </a:extLst>
          </p:cNvPr>
          <p:cNvGraphicFramePr>
            <a:graphicFrameLocks noGrp="1"/>
          </p:cNvGraphicFramePr>
          <p:nvPr>
            <p:ph type="tbl" sz="quarter" idx="13"/>
            <p:extLst>
              <p:ext uri="{D42A27DB-BD31-4B8C-83A1-F6EECF244321}">
                <p14:modId xmlns:p14="http://schemas.microsoft.com/office/powerpoint/2010/main" val="3089268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43738790"/>
                    </a:ext>
                  </a:extLst>
                </a:gridCol>
                <a:gridCol w="1481327">
                  <a:extLst>
                    <a:ext uri="{9D8B030D-6E8A-4147-A177-3AD203B41FA5}">
                      <a16:colId xmlns:a16="http://schemas.microsoft.com/office/drawing/2014/main" val="478182732"/>
                    </a:ext>
                  </a:extLst>
                </a:gridCol>
                <a:gridCol w="493776">
                  <a:extLst>
                    <a:ext uri="{9D8B030D-6E8A-4147-A177-3AD203B41FA5}">
                      <a16:colId xmlns:a16="http://schemas.microsoft.com/office/drawing/2014/main" val="1135979024"/>
                    </a:ext>
                  </a:extLst>
                </a:gridCol>
                <a:gridCol w="493776">
                  <a:extLst>
                    <a:ext uri="{9D8B030D-6E8A-4147-A177-3AD203B41FA5}">
                      <a16:colId xmlns:a16="http://schemas.microsoft.com/office/drawing/2014/main" val="2871556484"/>
                    </a:ext>
                  </a:extLst>
                </a:gridCol>
                <a:gridCol w="493776">
                  <a:extLst>
                    <a:ext uri="{9D8B030D-6E8A-4147-A177-3AD203B41FA5}">
                      <a16:colId xmlns:a16="http://schemas.microsoft.com/office/drawing/2014/main" val="2756853190"/>
                    </a:ext>
                  </a:extLst>
                </a:gridCol>
                <a:gridCol w="493776">
                  <a:extLst>
                    <a:ext uri="{9D8B030D-6E8A-4147-A177-3AD203B41FA5}">
                      <a16:colId xmlns:a16="http://schemas.microsoft.com/office/drawing/2014/main" val="1108471240"/>
                    </a:ext>
                  </a:extLst>
                </a:gridCol>
                <a:gridCol w="493776">
                  <a:extLst>
                    <a:ext uri="{9D8B030D-6E8A-4147-A177-3AD203B41FA5}">
                      <a16:colId xmlns:a16="http://schemas.microsoft.com/office/drawing/2014/main" val="4023918281"/>
                    </a:ext>
                  </a:extLst>
                </a:gridCol>
                <a:gridCol w="493776">
                  <a:extLst>
                    <a:ext uri="{9D8B030D-6E8A-4147-A177-3AD203B41FA5}">
                      <a16:colId xmlns:a16="http://schemas.microsoft.com/office/drawing/2014/main" val="2462005455"/>
                    </a:ext>
                  </a:extLst>
                </a:gridCol>
                <a:gridCol w="493776">
                  <a:extLst>
                    <a:ext uri="{9D8B030D-6E8A-4147-A177-3AD203B41FA5}">
                      <a16:colId xmlns:a16="http://schemas.microsoft.com/office/drawing/2014/main" val="3893878153"/>
                    </a:ext>
                  </a:extLst>
                </a:gridCol>
                <a:gridCol w="493776">
                  <a:extLst>
                    <a:ext uri="{9D8B030D-6E8A-4147-A177-3AD203B41FA5}">
                      <a16:colId xmlns:a16="http://schemas.microsoft.com/office/drawing/2014/main" val="1857029478"/>
                    </a:ext>
                  </a:extLst>
                </a:gridCol>
                <a:gridCol w="493776">
                  <a:extLst>
                    <a:ext uri="{9D8B030D-6E8A-4147-A177-3AD203B41FA5}">
                      <a16:colId xmlns:a16="http://schemas.microsoft.com/office/drawing/2014/main" val="4078142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922389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- 2025-09-05 10:49:57</a:t>
                      </a:r>
                      <a:r>
                        <a:rPr kumimoji="0" lang="it-IT" sz="1000" b="0" i="0" u="none" strike="noStrike" kern="1200" cap="none" spc="0" normalizeH="0" baseline="0" noProof="0">
                          <a:ln>
                            <a:noFill/>
                          </a:ln>
                          <a:solidFill>
                            <a:prstClr val="black"/>
                          </a:solidFill>
                          <a:effectLst/>
                          <a:uLnTx/>
                          <a:uFillTx/>
                          <a:latin typeface="Calibri"/>
                          <a:ea typeface="+mn-ea"/>
                          <a:cs typeface="+mn-cs"/>
                        </a:rPr>
                        <a:t>
 🌾 Ai piedi del Bernina, il grano era scomparso.
Oggi è tornato a crescere, insieme a una nuova filiera fatta di pazienza, passione e collaborazione.
🍝 Farine, granaglie… persino spaghetti di montagna!
👉 Scorri il carosello per scoprire come la Valposchiavo ha riportato in vita una coltura dimenticata.
Per Il Quotidiano:
📝 Servizio di Antonia Marsetti
🎥 Riprese e montaggio di Paolo Bombardieri e Riccardo Frizziero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14712</a:t>
                      </a:r>
                    </a:p>
                  </a:txBody>
                  <a:tcPr/>
                </a:tc>
                <a:extLst>
                  <a:ext uri="{0D108BD9-81ED-4DB2-BD59-A6C34878D82A}">
                    <a16:rowId xmlns:a16="http://schemas.microsoft.com/office/drawing/2014/main" val="743670695"/>
                  </a:ext>
                </a:extLst>
              </a:tr>
            </a:tbl>
          </a:graphicData>
        </a:graphic>
      </p:graphicFrame>
      <p:sp>
        <p:nvSpPr>
          <p:cNvPr id="4" name="Text Placeholder 3">
            <a:extLst>
              <a:ext uri="{FF2B5EF4-FFF2-40B4-BE49-F238E27FC236}">
                <a16:creationId xmlns:a16="http://schemas.microsoft.com/office/drawing/2014/main" id="{A56D4A97-F60B-4A7E-9415-34F04939886E}"/>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25130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1F0A8-13A8-4143-8BDC-258A37A43500}"/>
              </a:ext>
            </a:extLst>
          </p:cNvPr>
          <p:cNvSpPr>
            <a:spLocks noGrp="1"/>
          </p:cNvSpPr>
          <p:nvPr>
            <p:ph type="title"/>
          </p:nvPr>
        </p:nvSpPr>
        <p:spPr/>
        <p:txBody>
          <a:bodyPr/>
          <a:lstStyle/>
          <a:p>
            <a:r>
              <a:rPr lang="en-US"/>
              <a:t>Instagram Posts Table | 2 profiles - 6 of 26</a:t>
            </a:r>
          </a:p>
        </p:txBody>
      </p:sp>
      <p:graphicFrame>
        <p:nvGraphicFramePr>
          <p:cNvPr id="5" name="Table Placeholder 4">
            <a:extLst>
              <a:ext uri="{FF2B5EF4-FFF2-40B4-BE49-F238E27FC236}">
                <a16:creationId xmlns:a16="http://schemas.microsoft.com/office/drawing/2014/main" id="{A3A5D9D7-07AC-4D4F-9492-C1C5F8DAEF70}"/>
              </a:ext>
            </a:extLst>
          </p:cNvPr>
          <p:cNvGraphicFramePr>
            <a:graphicFrameLocks noGrp="1"/>
          </p:cNvGraphicFramePr>
          <p:nvPr>
            <p:ph type="tbl" sz="quarter" idx="13"/>
            <p:extLst>
              <p:ext uri="{D42A27DB-BD31-4B8C-83A1-F6EECF244321}">
                <p14:modId xmlns:p14="http://schemas.microsoft.com/office/powerpoint/2010/main" val="2891668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64473532"/>
                    </a:ext>
                  </a:extLst>
                </a:gridCol>
                <a:gridCol w="1481327">
                  <a:extLst>
                    <a:ext uri="{9D8B030D-6E8A-4147-A177-3AD203B41FA5}">
                      <a16:colId xmlns:a16="http://schemas.microsoft.com/office/drawing/2014/main" val="658331011"/>
                    </a:ext>
                  </a:extLst>
                </a:gridCol>
                <a:gridCol w="493776">
                  <a:extLst>
                    <a:ext uri="{9D8B030D-6E8A-4147-A177-3AD203B41FA5}">
                      <a16:colId xmlns:a16="http://schemas.microsoft.com/office/drawing/2014/main" val="905993037"/>
                    </a:ext>
                  </a:extLst>
                </a:gridCol>
                <a:gridCol w="493776">
                  <a:extLst>
                    <a:ext uri="{9D8B030D-6E8A-4147-A177-3AD203B41FA5}">
                      <a16:colId xmlns:a16="http://schemas.microsoft.com/office/drawing/2014/main" val="2717789369"/>
                    </a:ext>
                  </a:extLst>
                </a:gridCol>
                <a:gridCol w="493776">
                  <a:extLst>
                    <a:ext uri="{9D8B030D-6E8A-4147-A177-3AD203B41FA5}">
                      <a16:colId xmlns:a16="http://schemas.microsoft.com/office/drawing/2014/main" val="2173493084"/>
                    </a:ext>
                  </a:extLst>
                </a:gridCol>
                <a:gridCol w="493776">
                  <a:extLst>
                    <a:ext uri="{9D8B030D-6E8A-4147-A177-3AD203B41FA5}">
                      <a16:colId xmlns:a16="http://schemas.microsoft.com/office/drawing/2014/main" val="1613073399"/>
                    </a:ext>
                  </a:extLst>
                </a:gridCol>
                <a:gridCol w="493776">
                  <a:extLst>
                    <a:ext uri="{9D8B030D-6E8A-4147-A177-3AD203B41FA5}">
                      <a16:colId xmlns:a16="http://schemas.microsoft.com/office/drawing/2014/main" val="1963699069"/>
                    </a:ext>
                  </a:extLst>
                </a:gridCol>
                <a:gridCol w="493776">
                  <a:extLst>
                    <a:ext uri="{9D8B030D-6E8A-4147-A177-3AD203B41FA5}">
                      <a16:colId xmlns:a16="http://schemas.microsoft.com/office/drawing/2014/main" val="606605850"/>
                    </a:ext>
                  </a:extLst>
                </a:gridCol>
                <a:gridCol w="493776">
                  <a:extLst>
                    <a:ext uri="{9D8B030D-6E8A-4147-A177-3AD203B41FA5}">
                      <a16:colId xmlns:a16="http://schemas.microsoft.com/office/drawing/2014/main" val="414600362"/>
                    </a:ext>
                  </a:extLst>
                </a:gridCol>
                <a:gridCol w="493776">
                  <a:extLst>
                    <a:ext uri="{9D8B030D-6E8A-4147-A177-3AD203B41FA5}">
                      <a16:colId xmlns:a16="http://schemas.microsoft.com/office/drawing/2014/main" val="3716634938"/>
                    </a:ext>
                  </a:extLst>
                </a:gridCol>
                <a:gridCol w="493776">
                  <a:extLst>
                    <a:ext uri="{9D8B030D-6E8A-4147-A177-3AD203B41FA5}">
                      <a16:colId xmlns:a16="http://schemas.microsoft.com/office/drawing/2014/main" val="2535377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61113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- 2025-09-09 08:00:00</a:t>
                      </a:r>
                      <a:r>
                        <a:rPr kumimoji="0" lang="it-IT" sz="1000" b="0" i="0" u="none" strike="noStrike" kern="1200" cap="none" spc="0" normalizeH="0" baseline="0" noProof="0">
                          <a:ln>
                            <a:noFill/>
                          </a:ln>
                          <a:solidFill>
                            <a:prstClr val="black"/>
                          </a:solidFill>
                          <a:effectLst/>
                          <a:uLnTx/>
                          <a:uFillTx/>
                          <a:latin typeface="Calibri"/>
                          <a:ea typeface="+mn-ea"/>
                          <a:cs typeface="+mn-cs"/>
                        </a:rPr>
                        <a:t>
 🛒 Cosa non compro più al supermercato? 
 Ci sono preparazioni che vale davvero la pena fare in casa: più sane, più buone, e spesso anche più economiche, oltre che semplicissime da fare. 
@michelleuffer ci suggerisce 3 idee da cui partire, ma la lista è lunga... 
Link in bio per tutte le dritte!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7294</a:t>
                      </a:r>
                    </a:p>
                  </a:txBody>
                  <a:tcPr/>
                </a:tc>
                <a:extLst>
                  <a:ext uri="{0D108BD9-81ED-4DB2-BD59-A6C34878D82A}">
                    <a16:rowId xmlns:a16="http://schemas.microsoft.com/office/drawing/2014/main" val="180871539"/>
                  </a:ext>
                </a:extLst>
              </a:tr>
            </a:tbl>
          </a:graphicData>
        </a:graphic>
      </p:graphicFrame>
      <p:sp>
        <p:nvSpPr>
          <p:cNvPr id="4" name="Text Placeholder 3">
            <a:extLst>
              <a:ext uri="{FF2B5EF4-FFF2-40B4-BE49-F238E27FC236}">
                <a16:creationId xmlns:a16="http://schemas.microsoft.com/office/drawing/2014/main" id="{FD15344B-2F6E-47AF-AA28-282E5C373F1C}"/>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606191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59E4D-80BC-4C2E-8D16-9EB969DE6B18}"/>
              </a:ext>
            </a:extLst>
          </p:cNvPr>
          <p:cNvSpPr>
            <a:spLocks noGrp="1"/>
          </p:cNvSpPr>
          <p:nvPr>
            <p:ph type="title"/>
          </p:nvPr>
        </p:nvSpPr>
        <p:spPr/>
        <p:txBody>
          <a:bodyPr/>
          <a:lstStyle/>
          <a:p>
            <a:r>
              <a:rPr lang="en-US"/>
              <a:t>Instagram Posts Table | 2 profiles - 7 of 26</a:t>
            </a:r>
          </a:p>
        </p:txBody>
      </p:sp>
      <p:graphicFrame>
        <p:nvGraphicFramePr>
          <p:cNvPr id="5" name="Table Placeholder 4">
            <a:extLst>
              <a:ext uri="{FF2B5EF4-FFF2-40B4-BE49-F238E27FC236}">
                <a16:creationId xmlns:a16="http://schemas.microsoft.com/office/drawing/2014/main" id="{A4D86F5D-ECEB-4449-B02D-2D03528C7F45}"/>
              </a:ext>
            </a:extLst>
          </p:cNvPr>
          <p:cNvGraphicFramePr>
            <a:graphicFrameLocks noGrp="1"/>
          </p:cNvGraphicFramePr>
          <p:nvPr>
            <p:ph type="tbl" sz="quarter" idx="13"/>
            <p:extLst>
              <p:ext uri="{D42A27DB-BD31-4B8C-83A1-F6EECF244321}">
                <p14:modId xmlns:p14="http://schemas.microsoft.com/office/powerpoint/2010/main" val="1821481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83451381"/>
                    </a:ext>
                  </a:extLst>
                </a:gridCol>
                <a:gridCol w="1481327">
                  <a:extLst>
                    <a:ext uri="{9D8B030D-6E8A-4147-A177-3AD203B41FA5}">
                      <a16:colId xmlns:a16="http://schemas.microsoft.com/office/drawing/2014/main" val="473520297"/>
                    </a:ext>
                  </a:extLst>
                </a:gridCol>
                <a:gridCol w="493776">
                  <a:extLst>
                    <a:ext uri="{9D8B030D-6E8A-4147-A177-3AD203B41FA5}">
                      <a16:colId xmlns:a16="http://schemas.microsoft.com/office/drawing/2014/main" val="3583480050"/>
                    </a:ext>
                  </a:extLst>
                </a:gridCol>
                <a:gridCol w="493776">
                  <a:extLst>
                    <a:ext uri="{9D8B030D-6E8A-4147-A177-3AD203B41FA5}">
                      <a16:colId xmlns:a16="http://schemas.microsoft.com/office/drawing/2014/main" val="3297238324"/>
                    </a:ext>
                  </a:extLst>
                </a:gridCol>
                <a:gridCol w="493776">
                  <a:extLst>
                    <a:ext uri="{9D8B030D-6E8A-4147-A177-3AD203B41FA5}">
                      <a16:colId xmlns:a16="http://schemas.microsoft.com/office/drawing/2014/main" val="1209646334"/>
                    </a:ext>
                  </a:extLst>
                </a:gridCol>
                <a:gridCol w="493776">
                  <a:extLst>
                    <a:ext uri="{9D8B030D-6E8A-4147-A177-3AD203B41FA5}">
                      <a16:colId xmlns:a16="http://schemas.microsoft.com/office/drawing/2014/main" val="233548600"/>
                    </a:ext>
                  </a:extLst>
                </a:gridCol>
                <a:gridCol w="493776">
                  <a:extLst>
                    <a:ext uri="{9D8B030D-6E8A-4147-A177-3AD203B41FA5}">
                      <a16:colId xmlns:a16="http://schemas.microsoft.com/office/drawing/2014/main" val="4019599586"/>
                    </a:ext>
                  </a:extLst>
                </a:gridCol>
                <a:gridCol w="493776">
                  <a:extLst>
                    <a:ext uri="{9D8B030D-6E8A-4147-A177-3AD203B41FA5}">
                      <a16:colId xmlns:a16="http://schemas.microsoft.com/office/drawing/2014/main" val="4021186057"/>
                    </a:ext>
                  </a:extLst>
                </a:gridCol>
                <a:gridCol w="493776">
                  <a:extLst>
                    <a:ext uri="{9D8B030D-6E8A-4147-A177-3AD203B41FA5}">
                      <a16:colId xmlns:a16="http://schemas.microsoft.com/office/drawing/2014/main" val="1190117638"/>
                    </a:ext>
                  </a:extLst>
                </a:gridCol>
                <a:gridCol w="493776">
                  <a:extLst>
                    <a:ext uri="{9D8B030D-6E8A-4147-A177-3AD203B41FA5}">
                      <a16:colId xmlns:a16="http://schemas.microsoft.com/office/drawing/2014/main" val="2991608417"/>
                    </a:ext>
                  </a:extLst>
                </a:gridCol>
                <a:gridCol w="493776">
                  <a:extLst>
                    <a:ext uri="{9D8B030D-6E8A-4147-A177-3AD203B41FA5}">
                      <a16:colId xmlns:a16="http://schemas.microsoft.com/office/drawing/2014/main" val="3455785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99660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- 2025-09-10 18:00:00</a:t>
                      </a:r>
                      <a:r>
                        <a:rPr kumimoji="0" lang="it-IT" sz="1000" b="0" i="0" u="none" strike="noStrike" kern="1200" cap="none" spc="0" normalizeH="0" baseline="0" noProof="0">
                          <a:ln>
                            <a:noFill/>
                          </a:ln>
                          <a:solidFill>
                            <a:prstClr val="black"/>
                          </a:solidFill>
                          <a:effectLst/>
                          <a:uLnTx/>
                          <a:uFillTx/>
                          <a:latin typeface="Calibri"/>
                          <a:ea typeface="+mn-ea"/>
                          <a:cs typeface="+mn-cs"/>
                        </a:rPr>
                        <a:t>
 🐑🍇Cosa ci fanno pecore e altri animali nei vigneti ticinesi? Anche alle nostre latitudini si è riscoperta la pratica sostenibile dell’ecopascolo, in cui gli animali diventano alleati dei viticoltori.
Scopriamo come funziona con Alessandro di @ciao.brutt
✍🏻Link in bio per leggere l’articolo completo sull’ecopascolo in Ticino a cura di Lorenzo Tognola.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9274</a:t>
                      </a:r>
                    </a:p>
                  </a:txBody>
                  <a:tcPr/>
                </a:tc>
                <a:extLst>
                  <a:ext uri="{0D108BD9-81ED-4DB2-BD59-A6C34878D82A}">
                    <a16:rowId xmlns:a16="http://schemas.microsoft.com/office/drawing/2014/main" val="526635740"/>
                  </a:ext>
                </a:extLst>
              </a:tr>
            </a:tbl>
          </a:graphicData>
        </a:graphic>
      </p:graphicFrame>
      <p:sp>
        <p:nvSpPr>
          <p:cNvPr id="4" name="Text Placeholder 3">
            <a:extLst>
              <a:ext uri="{FF2B5EF4-FFF2-40B4-BE49-F238E27FC236}">
                <a16:creationId xmlns:a16="http://schemas.microsoft.com/office/drawing/2014/main" id="{6AC8CD1D-F5E7-4559-BCB8-47E057F15D94}"/>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579129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4350A-1C41-4968-B331-D06852F1AA5C}"/>
              </a:ext>
            </a:extLst>
          </p:cNvPr>
          <p:cNvSpPr>
            <a:spLocks noGrp="1"/>
          </p:cNvSpPr>
          <p:nvPr>
            <p:ph type="title"/>
          </p:nvPr>
        </p:nvSpPr>
        <p:spPr/>
        <p:txBody>
          <a:bodyPr/>
          <a:lstStyle/>
          <a:p>
            <a:r>
              <a:rPr lang="en-US"/>
              <a:t>Instagram Posts Table | 2 profiles - 8 of 26</a:t>
            </a:r>
          </a:p>
        </p:txBody>
      </p:sp>
      <p:graphicFrame>
        <p:nvGraphicFramePr>
          <p:cNvPr id="5" name="Table Placeholder 4">
            <a:extLst>
              <a:ext uri="{FF2B5EF4-FFF2-40B4-BE49-F238E27FC236}">
                <a16:creationId xmlns:a16="http://schemas.microsoft.com/office/drawing/2014/main" id="{C92F85FC-8C47-4C54-9A56-22BAF90B7C9A}"/>
              </a:ext>
            </a:extLst>
          </p:cNvPr>
          <p:cNvGraphicFramePr>
            <a:graphicFrameLocks noGrp="1"/>
          </p:cNvGraphicFramePr>
          <p:nvPr>
            <p:ph type="tbl" sz="quarter" idx="13"/>
            <p:extLst>
              <p:ext uri="{D42A27DB-BD31-4B8C-83A1-F6EECF244321}">
                <p14:modId xmlns:p14="http://schemas.microsoft.com/office/powerpoint/2010/main" val="4292232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14985142"/>
                    </a:ext>
                  </a:extLst>
                </a:gridCol>
                <a:gridCol w="1481327">
                  <a:extLst>
                    <a:ext uri="{9D8B030D-6E8A-4147-A177-3AD203B41FA5}">
                      <a16:colId xmlns:a16="http://schemas.microsoft.com/office/drawing/2014/main" val="4282921305"/>
                    </a:ext>
                  </a:extLst>
                </a:gridCol>
                <a:gridCol w="493776">
                  <a:extLst>
                    <a:ext uri="{9D8B030D-6E8A-4147-A177-3AD203B41FA5}">
                      <a16:colId xmlns:a16="http://schemas.microsoft.com/office/drawing/2014/main" val="2161977627"/>
                    </a:ext>
                  </a:extLst>
                </a:gridCol>
                <a:gridCol w="493776">
                  <a:extLst>
                    <a:ext uri="{9D8B030D-6E8A-4147-A177-3AD203B41FA5}">
                      <a16:colId xmlns:a16="http://schemas.microsoft.com/office/drawing/2014/main" val="4111027332"/>
                    </a:ext>
                  </a:extLst>
                </a:gridCol>
                <a:gridCol w="493776">
                  <a:extLst>
                    <a:ext uri="{9D8B030D-6E8A-4147-A177-3AD203B41FA5}">
                      <a16:colId xmlns:a16="http://schemas.microsoft.com/office/drawing/2014/main" val="2705191145"/>
                    </a:ext>
                  </a:extLst>
                </a:gridCol>
                <a:gridCol w="493776">
                  <a:extLst>
                    <a:ext uri="{9D8B030D-6E8A-4147-A177-3AD203B41FA5}">
                      <a16:colId xmlns:a16="http://schemas.microsoft.com/office/drawing/2014/main" val="2902871666"/>
                    </a:ext>
                  </a:extLst>
                </a:gridCol>
                <a:gridCol w="493776">
                  <a:extLst>
                    <a:ext uri="{9D8B030D-6E8A-4147-A177-3AD203B41FA5}">
                      <a16:colId xmlns:a16="http://schemas.microsoft.com/office/drawing/2014/main" val="975411266"/>
                    </a:ext>
                  </a:extLst>
                </a:gridCol>
                <a:gridCol w="493776">
                  <a:extLst>
                    <a:ext uri="{9D8B030D-6E8A-4147-A177-3AD203B41FA5}">
                      <a16:colId xmlns:a16="http://schemas.microsoft.com/office/drawing/2014/main" val="4088572855"/>
                    </a:ext>
                  </a:extLst>
                </a:gridCol>
                <a:gridCol w="493776">
                  <a:extLst>
                    <a:ext uri="{9D8B030D-6E8A-4147-A177-3AD203B41FA5}">
                      <a16:colId xmlns:a16="http://schemas.microsoft.com/office/drawing/2014/main" val="881198335"/>
                    </a:ext>
                  </a:extLst>
                </a:gridCol>
                <a:gridCol w="493776">
                  <a:extLst>
                    <a:ext uri="{9D8B030D-6E8A-4147-A177-3AD203B41FA5}">
                      <a16:colId xmlns:a16="http://schemas.microsoft.com/office/drawing/2014/main" val="831743234"/>
                    </a:ext>
                  </a:extLst>
                </a:gridCol>
                <a:gridCol w="493776">
                  <a:extLst>
                    <a:ext uri="{9D8B030D-6E8A-4147-A177-3AD203B41FA5}">
                      <a16:colId xmlns:a16="http://schemas.microsoft.com/office/drawing/2014/main" val="2316046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72098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- 2025-09-12 12:00:15</a:t>
                      </a:r>
                      <a:r>
                        <a:rPr kumimoji="0" lang="it-IT" sz="1000" b="0" i="0" u="none" strike="noStrike" kern="1200" cap="none" spc="0" normalizeH="0" baseline="0" noProof="0">
                          <a:ln>
                            <a:noFill/>
                          </a:ln>
                          <a:solidFill>
                            <a:prstClr val="black"/>
                          </a:solidFill>
                          <a:effectLst/>
                          <a:uLnTx/>
                          <a:uFillTx/>
                          <a:latin typeface="Calibri"/>
                          <a:ea typeface="+mn-ea"/>
                          <a:cs typeface="+mn-cs"/>
                        </a:rPr>
                        <a:t>
 💪Gli scaffali pieni di barrette “fit”, biscotti “senza zuccheri aggiunti” e chips “al forno, non fritte”: ma dietro queste diciture rassicuranti ci sono davvero dei prodotti salutari?
👩‍⚕Con la nutrizionista Chiara Jasson scopriamo a cosa prestare attenzione. @chiara.jasson 
🔗Link in bio per leggere l’articolo completo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5152</a:t>
                      </a:r>
                    </a:p>
                  </a:txBody>
                  <a:tcPr/>
                </a:tc>
                <a:extLst>
                  <a:ext uri="{0D108BD9-81ED-4DB2-BD59-A6C34878D82A}">
                    <a16:rowId xmlns:a16="http://schemas.microsoft.com/office/drawing/2014/main" val="2688919560"/>
                  </a:ext>
                </a:extLst>
              </a:tr>
            </a:tbl>
          </a:graphicData>
        </a:graphic>
      </p:graphicFrame>
      <p:sp>
        <p:nvSpPr>
          <p:cNvPr id="4" name="Text Placeholder 3">
            <a:extLst>
              <a:ext uri="{FF2B5EF4-FFF2-40B4-BE49-F238E27FC236}">
                <a16:creationId xmlns:a16="http://schemas.microsoft.com/office/drawing/2014/main" id="{304FC195-D909-4517-89DD-089D1DC71B9D}"/>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678265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F116F-C51C-4CFF-8941-F17AC7ADEC4D}"/>
              </a:ext>
            </a:extLst>
          </p:cNvPr>
          <p:cNvSpPr>
            <a:spLocks noGrp="1"/>
          </p:cNvSpPr>
          <p:nvPr>
            <p:ph type="title"/>
          </p:nvPr>
        </p:nvSpPr>
        <p:spPr/>
        <p:txBody>
          <a:bodyPr/>
          <a:lstStyle/>
          <a:p>
            <a:r>
              <a:rPr lang="en-US"/>
              <a:t>Instagram Posts Table | 2 profiles - 9 of 26</a:t>
            </a:r>
          </a:p>
        </p:txBody>
      </p:sp>
      <p:graphicFrame>
        <p:nvGraphicFramePr>
          <p:cNvPr id="5" name="Table Placeholder 4">
            <a:extLst>
              <a:ext uri="{FF2B5EF4-FFF2-40B4-BE49-F238E27FC236}">
                <a16:creationId xmlns:a16="http://schemas.microsoft.com/office/drawing/2014/main" id="{4DBAFBA2-D6CA-4D4A-A89D-265D5BABD08C}"/>
              </a:ext>
            </a:extLst>
          </p:cNvPr>
          <p:cNvGraphicFramePr>
            <a:graphicFrameLocks noGrp="1"/>
          </p:cNvGraphicFramePr>
          <p:nvPr>
            <p:ph type="tbl" sz="quarter" idx="13"/>
            <p:extLst>
              <p:ext uri="{D42A27DB-BD31-4B8C-83A1-F6EECF244321}">
                <p14:modId xmlns:p14="http://schemas.microsoft.com/office/powerpoint/2010/main" val="1420022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0603307"/>
                    </a:ext>
                  </a:extLst>
                </a:gridCol>
                <a:gridCol w="1481327">
                  <a:extLst>
                    <a:ext uri="{9D8B030D-6E8A-4147-A177-3AD203B41FA5}">
                      <a16:colId xmlns:a16="http://schemas.microsoft.com/office/drawing/2014/main" val="2732384373"/>
                    </a:ext>
                  </a:extLst>
                </a:gridCol>
                <a:gridCol w="493776">
                  <a:extLst>
                    <a:ext uri="{9D8B030D-6E8A-4147-A177-3AD203B41FA5}">
                      <a16:colId xmlns:a16="http://schemas.microsoft.com/office/drawing/2014/main" val="3971054996"/>
                    </a:ext>
                  </a:extLst>
                </a:gridCol>
                <a:gridCol w="493776">
                  <a:extLst>
                    <a:ext uri="{9D8B030D-6E8A-4147-A177-3AD203B41FA5}">
                      <a16:colId xmlns:a16="http://schemas.microsoft.com/office/drawing/2014/main" val="442946922"/>
                    </a:ext>
                  </a:extLst>
                </a:gridCol>
                <a:gridCol w="493776">
                  <a:extLst>
                    <a:ext uri="{9D8B030D-6E8A-4147-A177-3AD203B41FA5}">
                      <a16:colId xmlns:a16="http://schemas.microsoft.com/office/drawing/2014/main" val="364131582"/>
                    </a:ext>
                  </a:extLst>
                </a:gridCol>
                <a:gridCol w="493776">
                  <a:extLst>
                    <a:ext uri="{9D8B030D-6E8A-4147-A177-3AD203B41FA5}">
                      <a16:colId xmlns:a16="http://schemas.microsoft.com/office/drawing/2014/main" val="1906783206"/>
                    </a:ext>
                  </a:extLst>
                </a:gridCol>
                <a:gridCol w="493776">
                  <a:extLst>
                    <a:ext uri="{9D8B030D-6E8A-4147-A177-3AD203B41FA5}">
                      <a16:colId xmlns:a16="http://schemas.microsoft.com/office/drawing/2014/main" val="3256962316"/>
                    </a:ext>
                  </a:extLst>
                </a:gridCol>
                <a:gridCol w="493776">
                  <a:extLst>
                    <a:ext uri="{9D8B030D-6E8A-4147-A177-3AD203B41FA5}">
                      <a16:colId xmlns:a16="http://schemas.microsoft.com/office/drawing/2014/main" val="222374132"/>
                    </a:ext>
                  </a:extLst>
                </a:gridCol>
                <a:gridCol w="493776">
                  <a:extLst>
                    <a:ext uri="{9D8B030D-6E8A-4147-A177-3AD203B41FA5}">
                      <a16:colId xmlns:a16="http://schemas.microsoft.com/office/drawing/2014/main" val="3590265544"/>
                    </a:ext>
                  </a:extLst>
                </a:gridCol>
                <a:gridCol w="493776">
                  <a:extLst>
                    <a:ext uri="{9D8B030D-6E8A-4147-A177-3AD203B41FA5}">
                      <a16:colId xmlns:a16="http://schemas.microsoft.com/office/drawing/2014/main" val="1074412841"/>
                    </a:ext>
                  </a:extLst>
                </a:gridCol>
                <a:gridCol w="493776">
                  <a:extLst>
                    <a:ext uri="{9D8B030D-6E8A-4147-A177-3AD203B41FA5}">
                      <a16:colId xmlns:a16="http://schemas.microsoft.com/office/drawing/2014/main" val="290636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19013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- 2025-09-13 09:01:26</a:t>
                      </a:r>
                      <a:r>
                        <a:rPr kumimoji="0" lang="it-IT" sz="1000" b="0" i="0" u="none" strike="noStrike" kern="1200" cap="none" spc="0" normalizeH="0" baseline="0" noProof="0">
                          <a:ln>
                            <a:noFill/>
                          </a:ln>
                          <a:solidFill>
                            <a:prstClr val="black"/>
                          </a:solidFill>
                          <a:effectLst/>
                          <a:uLnTx/>
                          <a:uFillTx/>
                          <a:latin typeface="Calibri"/>
                          <a:ea typeface="+mn-ea"/>
                          <a:cs typeface="+mn-cs"/>
                        </a:rPr>
                        <a:t>
 🌶Molti lo coltivano sul balcone o nell’orto: non solo per il gusto piccante, ma anche per la bellezza della sua pianta e la facilità di coltivazione: stiamo parlando del peperoncino. Settembre è il mese perfetto per la raccolta! Scopriamo quindi alcune curiosità su questo frutto
🔗Link bio per saperne di più e ascoltare il primo appuntamento della rubrica “Briciole” a cura di @la_tognacci per RSI Food, all’interno di “Kappa”, la nuova trasmissione di Rete Due, in onda dal lunedì al venerdì dalle 17:00!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4524</a:t>
                      </a:r>
                    </a:p>
                  </a:txBody>
                  <a:tcPr/>
                </a:tc>
                <a:extLst>
                  <a:ext uri="{0D108BD9-81ED-4DB2-BD59-A6C34878D82A}">
                    <a16:rowId xmlns:a16="http://schemas.microsoft.com/office/drawing/2014/main" val="3672343642"/>
                  </a:ext>
                </a:extLst>
              </a:tr>
            </a:tbl>
          </a:graphicData>
        </a:graphic>
      </p:graphicFrame>
      <p:sp>
        <p:nvSpPr>
          <p:cNvPr id="4" name="Text Placeholder 3">
            <a:extLst>
              <a:ext uri="{FF2B5EF4-FFF2-40B4-BE49-F238E27FC236}">
                <a16:creationId xmlns:a16="http://schemas.microsoft.com/office/drawing/2014/main" id="{6276C792-23F9-4485-9212-626B9AFC6ADA}"/>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239299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4C92-5C19-427D-BD8E-2D33D78EC1FC}"/>
              </a:ext>
            </a:extLst>
          </p:cNvPr>
          <p:cNvSpPr>
            <a:spLocks noGrp="1"/>
          </p:cNvSpPr>
          <p:nvPr>
            <p:ph type="title"/>
          </p:nvPr>
        </p:nvSpPr>
        <p:spPr/>
        <p:txBody>
          <a:bodyPr/>
          <a:lstStyle/>
          <a:p>
            <a:r>
              <a:rPr lang="en-US"/>
              <a:t>Instagram Posts Table | 2 profiles - 10 of 26</a:t>
            </a:r>
          </a:p>
        </p:txBody>
      </p:sp>
      <p:graphicFrame>
        <p:nvGraphicFramePr>
          <p:cNvPr id="5" name="Table Placeholder 4">
            <a:extLst>
              <a:ext uri="{FF2B5EF4-FFF2-40B4-BE49-F238E27FC236}">
                <a16:creationId xmlns:a16="http://schemas.microsoft.com/office/drawing/2014/main" id="{6A06C788-7FA8-4287-B737-E4AC3F447317}"/>
              </a:ext>
            </a:extLst>
          </p:cNvPr>
          <p:cNvGraphicFramePr>
            <a:graphicFrameLocks noGrp="1"/>
          </p:cNvGraphicFramePr>
          <p:nvPr>
            <p:ph type="tbl" sz="quarter" idx="13"/>
            <p:extLst>
              <p:ext uri="{D42A27DB-BD31-4B8C-83A1-F6EECF244321}">
                <p14:modId xmlns:p14="http://schemas.microsoft.com/office/powerpoint/2010/main" val="854172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76580138"/>
                    </a:ext>
                  </a:extLst>
                </a:gridCol>
                <a:gridCol w="1481327">
                  <a:extLst>
                    <a:ext uri="{9D8B030D-6E8A-4147-A177-3AD203B41FA5}">
                      <a16:colId xmlns:a16="http://schemas.microsoft.com/office/drawing/2014/main" val="1883729985"/>
                    </a:ext>
                  </a:extLst>
                </a:gridCol>
                <a:gridCol w="493776">
                  <a:extLst>
                    <a:ext uri="{9D8B030D-6E8A-4147-A177-3AD203B41FA5}">
                      <a16:colId xmlns:a16="http://schemas.microsoft.com/office/drawing/2014/main" val="1514640442"/>
                    </a:ext>
                  </a:extLst>
                </a:gridCol>
                <a:gridCol w="493776">
                  <a:extLst>
                    <a:ext uri="{9D8B030D-6E8A-4147-A177-3AD203B41FA5}">
                      <a16:colId xmlns:a16="http://schemas.microsoft.com/office/drawing/2014/main" val="560237477"/>
                    </a:ext>
                  </a:extLst>
                </a:gridCol>
                <a:gridCol w="493776">
                  <a:extLst>
                    <a:ext uri="{9D8B030D-6E8A-4147-A177-3AD203B41FA5}">
                      <a16:colId xmlns:a16="http://schemas.microsoft.com/office/drawing/2014/main" val="264313067"/>
                    </a:ext>
                  </a:extLst>
                </a:gridCol>
                <a:gridCol w="493776">
                  <a:extLst>
                    <a:ext uri="{9D8B030D-6E8A-4147-A177-3AD203B41FA5}">
                      <a16:colId xmlns:a16="http://schemas.microsoft.com/office/drawing/2014/main" val="3945662506"/>
                    </a:ext>
                  </a:extLst>
                </a:gridCol>
                <a:gridCol w="493776">
                  <a:extLst>
                    <a:ext uri="{9D8B030D-6E8A-4147-A177-3AD203B41FA5}">
                      <a16:colId xmlns:a16="http://schemas.microsoft.com/office/drawing/2014/main" val="3532733694"/>
                    </a:ext>
                  </a:extLst>
                </a:gridCol>
                <a:gridCol w="493776">
                  <a:extLst>
                    <a:ext uri="{9D8B030D-6E8A-4147-A177-3AD203B41FA5}">
                      <a16:colId xmlns:a16="http://schemas.microsoft.com/office/drawing/2014/main" val="108684579"/>
                    </a:ext>
                  </a:extLst>
                </a:gridCol>
                <a:gridCol w="493776">
                  <a:extLst>
                    <a:ext uri="{9D8B030D-6E8A-4147-A177-3AD203B41FA5}">
                      <a16:colId xmlns:a16="http://schemas.microsoft.com/office/drawing/2014/main" val="1810256077"/>
                    </a:ext>
                  </a:extLst>
                </a:gridCol>
                <a:gridCol w="493776">
                  <a:extLst>
                    <a:ext uri="{9D8B030D-6E8A-4147-A177-3AD203B41FA5}">
                      <a16:colId xmlns:a16="http://schemas.microsoft.com/office/drawing/2014/main" val="911154733"/>
                    </a:ext>
                  </a:extLst>
                </a:gridCol>
                <a:gridCol w="493776">
                  <a:extLst>
                    <a:ext uri="{9D8B030D-6E8A-4147-A177-3AD203B41FA5}">
                      <a16:colId xmlns:a16="http://schemas.microsoft.com/office/drawing/2014/main" val="747424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8346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- 2025-09-15 18:00:20</a:t>
                      </a:r>
                      <a:r>
                        <a:rPr kumimoji="0" lang="it-IT" sz="1000" b="0" i="0" u="none" strike="noStrike" kern="1200" cap="none" spc="0" normalizeH="0" baseline="0" noProof="0">
                          <a:ln>
                            <a:noFill/>
                          </a:ln>
                          <a:solidFill>
                            <a:prstClr val="black"/>
                          </a:solidFill>
                          <a:effectLst/>
                          <a:uLnTx/>
                          <a:uFillTx/>
                          <a:latin typeface="Calibri"/>
                          <a:ea typeface="+mn-ea"/>
                          <a:cs typeface="+mn-cs"/>
                        </a:rPr>
                        <a:t>
 🍷Quando si tratta di scegliere il vino giusto ti senti perso tra regole e tradizioni?Abbinare a quello che stai mangiando non deve essere così complicato! 
🍇Con l'aiuto della sommelier ticinese Elena Mozzini, ospite a La Consulenza su @rsireteuno , abbiamo creato una guida pratica.
Sei pronto a sorprendere i tuoi ospiti e a fare una bella figura a tavola? ✨
🔗Link in bio per scoprire tutti i segreti!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6365</a:t>
                      </a:r>
                    </a:p>
                  </a:txBody>
                  <a:tcPr/>
                </a:tc>
                <a:extLst>
                  <a:ext uri="{0D108BD9-81ED-4DB2-BD59-A6C34878D82A}">
                    <a16:rowId xmlns:a16="http://schemas.microsoft.com/office/drawing/2014/main" val="2872514067"/>
                  </a:ext>
                </a:extLst>
              </a:tr>
            </a:tbl>
          </a:graphicData>
        </a:graphic>
      </p:graphicFrame>
      <p:sp>
        <p:nvSpPr>
          <p:cNvPr id="4" name="Text Placeholder 3">
            <a:extLst>
              <a:ext uri="{FF2B5EF4-FFF2-40B4-BE49-F238E27FC236}">
                <a16:creationId xmlns:a16="http://schemas.microsoft.com/office/drawing/2014/main" id="{174D7B2C-6F76-4C07-B7A9-928CC2FE6164}"/>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494752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3683F-4DB4-43F5-A8BB-6C94641A005C}"/>
              </a:ext>
            </a:extLst>
          </p:cNvPr>
          <p:cNvSpPr>
            <a:spLocks noGrp="1"/>
          </p:cNvSpPr>
          <p:nvPr>
            <p:ph type="title"/>
          </p:nvPr>
        </p:nvSpPr>
        <p:spPr/>
        <p:txBody>
          <a:bodyPr/>
          <a:lstStyle/>
          <a:p>
            <a:r>
              <a:rPr lang="en-US"/>
              <a:t>Instagram Posts Table | 2 profiles - 11 of 26</a:t>
            </a:r>
          </a:p>
        </p:txBody>
      </p:sp>
      <p:graphicFrame>
        <p:nvGraphicFramePr>
          <p:cNvPr id="5" name="Table Placeholder 4">
            <a:extLst>
              <a:ext uri="{FF2B5EF4-FFF2-40B4-BE49-F238E27FC236}">
                <a16:creationId xmlns:a16="http://schemas.microsoft.com/office/drawing/2014/main" id="{B6290723-91C5-437D-9AEB-9B24A949AEE9}"/>
              </a:ext>
            </a:extLst>
          </p:cNvPr>
          <p:cNvGraphicFramePr>
            <a:graphicFrameLocks noGrp="1"/>
          </p:cNvGraphicFramePr>
          <p:nvPr>
            <p:ph type="tbl" sz="quarter" idx="13"/>
            <p:extLst>
              <p:ext uri="{D42A27DB-BD31-4B8C-83A1-F6EECF244321}">
                <p14:modId xmlns:p14="http://schemas.microsoft.com/office/powerpoint/2010/main" val="469597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79135118"/>
                    </a:ext>
                  </a:extLst>
                </a:gridCol>
                <a:gridCol w="1481327">
                  <a:extLst>
                    <a:ext uri="{9D8B030D-6E8A-4147-A177-3AD203B41FA5}">
                      <a16:colId xmlns:a16="http://schemas.microsoft.com/office/drawing/2014/main" val="3762865362"/>
                    </a:ext>
                  </a:extLst>
                </a:gridCol>
                <a:gridCol w="493776">
                  <a:extLst>
                    <a:ext uri="{9D8B030D-6E8A-4147-A177-3AD203B41FA5}">
                      <a16:colId xmlns:a16="http://schemas.microsoft.com/office/drawing/2014/main" val="1693432437"/>
                    </a:ext>
                  </a:extLst>
                </a:gridCol>
                <a:gridCol w="493776">
                  <a:extLst>
                    <a:ext uri="{9D8B030D-6E8A-4147-A177-3AD203B41FA5}">
                      <a16:colId xmlns:a16="http://schemas.microsoft.com/office/drawing/2014/main" val="3448179236"/>
                    </a:ext>
                  </a:extLst>
                </a:gridCol>
                <a:gridCol w="493776">
                  <a:extLst>
                    <a:ext uri="{9D8B030D-6E8A-4147-A177-3AD203B41FA5}">
                      <a16:colId xmlns:a16="http://schemas.microsoft.com/office/drawing/2014/main" val="2691273969"/>
                    </a:ext>
                  </a:extLst>
                </a:gridCol>
                <a:gridCol w="493776">
                  <a:extLst>
                    <a:ext uri="{9D8B030D-6E8A-4147-A177-3AD203B41FA5}">
                      <a16:colId xmlns:a16="http://schemas.microsoft.com/office/drawing/2014/main" val="2225172510"/>
                    </a:ext>
                  </a:extLst>
                </a:gridCol>
                <a:gridCol w="493776">
                  <a:extLst>
                    <a:ext uri="{9D8B030D-6E8A-4147-A177-3AD203B41FA5}">
                      <a16:colId xmlns:a16="http://schemas.microsoft.com/office/drawing/2014/main" val="3577741844"/>
                    </a:ext>
                  </a:extLst>
                </a:gridCol>
                <a:gridCol w="493776">
                  <a:extLst>
                    <a:ext uri="{9D8B030D-6E8A-4147-A177-3AD203B41FA5}">
                      <a16:colId xmlns:a16="http://schemas.microsoft.com/office/drawing/2014/main" val="3481813708"/>
                    </a:ext>
                  </a:extLst>
                </a:gridCol>
                <a:gridCol w="493776">
                  <a:extLst>
                    <a:ext uri="{9D8B030D-6E8A-4147-A177-3AD203B41FA5}">
                      <a16:colId xmlns:a16="http://schemas.microsoft.com/office/drawing/2014/main" val="807997757"/>
                    </a:ext>
                  </a:extLst>
                </a:gridCol>
                <a:gridCol w="493776">
                  <a:extLst>
                    <a:ext uri="{9D8B030D-6E8A-4147-A177-3AD203B41FA5}">
                      <a16:colId xmlns:a16="http://schemas.microsoft.com/office/drawing/2014/main" val="4007096165"/>
                    </a:ext>
                  </a:extLst>
                </a:gridCol>
                <a:gridCol w="493776">
                  <a:extLst>
                    <a:ext uri="{9D8B030D-6E8A-4147-A177-3AD203B41FA5}">
                      <a16:colId xmlns:a16="http://schemas.microsoft.com/office/drawing/2014/main" val="130350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61598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- 2025-09-17 18:00:46</a:t>
                      </a:r>
                      <a:r>
                        <a:rPr kumimoji="0" lang="it-IT" sz="1000" b="0" i="0" u="none" strike="noStrike" kern="1200" cap="none" spc="0" normalizeH="0" baseline="0" noProof="0">
                          <a:ln>
                            <a:noFill/>
                          </a:ln>
                          <a:solidFill>
                            <a:prstClr val="black"/>
                          </a:solidFill>
                          <a:effectLst/>
                          <a:uLnTx/>
                          <a:uFillTx/>
                          <a:latin typeface="Calibri"/>
                          <a:ea typeface="+mn-ea"/>
                          <a:cs typeface="+mn-cs"/>
                        </a:rPr>
                        <a:t>
 🧀 Aigle è la Città del Gusto 2025 e si prepara a festeggiare la “Settimana del Gusto” giunta alla sua 25esima edizione! @goutgenussgusto 
Un’ottima occasione per conoscere le sue specialità, il Canton Vaud è l’unico in Svizzera che può vantare tre prodotti AOP e due prodotti a Indicazione Geografica Protetta (IGP).
🍷Scopriamo insieme alcuni dei prodotti tipici vodesi da non perdere
🔗Link bio per saperne di più sulla “Settimana del Gusto” e ascoltare l’appuntamento della rubrica “Briciole” a cura di @la_tognacci per RSI Food, all’interno di “Kappa”, la nuova trasmissione di Rete Due, in onda dal lunedì al venerdì dalle 17:00!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3327</a:t>
                      </a:r>
                    </a:p>
                  </a:txBody>
                  <a:tcPr/>
                </a:tc>
                <a:extLst>
                  <a:ext uri="{0D108BD9-81ED-4DB2-BD59-A6C34878D82A}">
                    <a16:rowId xmlns:a16="http://schemas.microsoft.com/office/drawing/2014/main" val="2150674952"/>
                  </a:ext>
                </a:extLst>
              </a:tr>
            </a:tbl>
          </a:graphicData>
        </a:graphic>
      </p:graphicFrame>
      <p:sp>
        <p:nvSpPr>
          <p:cNvPr id="4" name="Text Placeholder 3">
            <a:extLst>
              <a:ext uri="{FF2B5EF4-FFF2-40B4-BE49-F238E27FC236}">
                <a16:creationId xmlns:a16="http://schemas.microsoft.com/office/drawing/2014/main" id="{0756DCBF-5A65-404A-B52E-2464DE199BD8}"/>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402614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0C8FC-4D9A-45D0-8C33-5A76765D44BD}"/>
              </a:ext>
            </a:extLst>
          </p:cNvPr>
          <p:cNvSpPr>
            <a:spLocks noGrp="1"/>
          </p:cNvSpPr>
          <p:nvPr>
            <p:ph type="title"/>
          </p:nvPr>
        </p:nvSpPr>
        <p:spPr/>
        <p:txBody>
          <a:bodyPr/>
          <a:lstStyle/>
          <a:p>
            <a:r>
              <a:rPr lang="en-US"/>
              <a:t>Instagram Posts Table | 2 profiles - 12 of 26</a:t>
            </a:r>
          </a:p>
        </p:txBody>
      </p:sp>
      <p:graphicFrame>
        <p:nvGraphicFramePr>
          <p:cNvPr id="5" name="Table Placeholder 4">
            <a:extLst>
              <a:ext uri="{FF2B5EF4-FFF2-40B4-BE49-F238E27FC236}">
                <a16:creationId xmlns:a16="http://schemas.microsoft.com/office/drawing/2014/main" id="{21B266D3-81F0-463D-B682-3E81385AB0D9}"/>
              </a:ext>
            </a:extLst>
          </p:cNvPr>
          <p:cNvGraphicFramePr>
            <a:graphicFrameLocks noGrp="1"/>
          </p:cNvGraphicFramePr>
          <p:nvPr>
            <p:ph type="tbl" sz="quarter" idx="13"/>
            <p:extLst>
              <p:ext uri="{D42A27DB-BD31-4B8C-83A1-F6EECF244321}">
                <p14:modId xmlns:p14="http://schemas.microsoft.com/office/powerpoint/2010/main" val="587650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95951685"/>
                    </a:ext>
                  </a:extLst>
                </a:gridCol>
                <a:gridCol w="1481327">
                  <a:extLst>
                    <a:ext uri="{9D8B030D-6E8A-4147-A177-3AD203B41FA5}">
                      <a16:colId xmlns:a16="http://schemas.microsoft.com/office/drawing/2014/main" val="3948667480"/>
                    </a:ext>
                  </a:extLst>
                </a:gridCol>
                <a:gridCol w="493776">
                  <a:extLst>
                    <a:ext uri="{9D8B030D-6E8A-4147-A177-3AD203B41FA5}">
                      <a16:colId xmlns:a16="http://schemas.microsoft.com/office/drawing/2014/main" val="1278150852"/>
                    </a:ext>
                  </a:extLst>
                </a:gridCol>
                <a:gridCol w="493776">
                  <a:extLst>
                    <a:ext uri="{9D8B030D-6E8A-4147-A177-3AD203B41FA5}">
                      <a16:colId xmlns:a16="http://schemas.microsoft.com/office/drawing/2014/main" val="614257683"/>
                    </a:ext>
                  </a:extLst>
                </a:gridCol>
                <a:gridCol w="493776">
                  <a:extLst>
                    <a:ext uri="{9D8B030D-6E8A-4147-A177-3AD203B41FA5}">
                      <a16:colId xmlns:a16="http://schemas.microsoft.com/office/drawing/2014/main" val="1139776189"/>
                    </a:ext>
                  </a:extLst>
                </a:gridCol>
                <a:gridCol w="493776">
                  <a:extLst>
                    <a:ext uri="{9D8B030D-6E8A-4147-A177-3AD203B41FA5}">
                      <a16:colId xmlns:a16="http://schemas.microsoft.com/office/drawing/2014/main" val="2769876427"/>
                    </a:ext>
                  </a:extLst>
                </a:gridCol>
                <a:gridCol w="493776">
                  <a:extLst>
                    <a:ext uri="{9D8B030D-6E8A-4147-A177-3AD203B41FA5}">
                      <a16:colId xmlns:a16="http://schemas.microsoft.com/office/drawing/2014/main" val="629900363"/>
                    </a:ext>
                  </a:extLst>
                </a:gridCol>
                <a:gridCol w="493776">
                  <a:extLst>
                    <a:ext uri="{9D8B030D-6E8A-4147-A177-3AD203B41FA5}">
                      <a16:colId xmlns:a16="http://schemas.microsoft.com/office/drawing/2014/main" val="4096846013"/>
                    </a:ext>
                  </a:extLst>
                </a:gridCol>
                <a:gridCol w="493776">
                  <a:extLst>
                    <a:ext uri="{9D8B030D-6E8A-4147-A177-3AD203B41FA5}">
                      <a16:colId xmlns:a16="http://schemas.microsoft.com/office/drawing/2014/main" val="78308263"/>
                    </a:ext>
                  </a:extLst>
                </a:gridCol>
                <a:gridCol w="493776">
                  <a:extLst>
                    <a:ext uri="{9D8B030D-6E8A-4147-A177-3AD203B41FA5}">
                      <a16:colId xmlns:a16="http://schemas.microsoft.com/office/drawing/2014/main" val="1862714222"/>
                    </a:ext>
                  </a:extLst>
                </a:gridCol>
                <a:gridCol w="493776">
                  <a:extLst>
                    <a:ext uri="{9D8B030D-6E8A-4147-A177-3AD203B41FA5}">
                      <a16:colId xmlns:a16="http://schemas.microsoft.com/office/drawing/2014/main" val="1605684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01115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- 2025-09-18 12:01:03</a:t>
                      </a:r>
                      <a:r>
                        <a:rPr kumimoji="0" lang="it-IT" sz="1000" b="0" i="0" u="none" strike="noStrike" kern="1200" cap="none" spc="0" normalizeH="0" baseline="0" noProof="0">
                          <a:ln>
                            <a:noFill/>
                          </a:ln>
                          <a:solidFill>
                            <a:prstClr val="black"/>
                          </a:solidFill>
                          <a:effectLst/>
                          <a:uLnTx/>
                          <a:uFillTx/>
                          <a:latin typeface="Calibri"/>
                          <a:ea typeface="+mn-ea"/>
                          <a:cs typeface="+mn-cs"/>
                        </a:rPr>
                        <a:t>
 🍇🍷Non solo vino! Oltre alle importanti manifestazioni legate alla vendemmia, questo mese ci offre eventi che celebrano le culture gastronomiche, sia internazionali sia svizzere (con la Settimana del Gusto!). 
Ecco gli eventi gastronomici per la seconda metà del mese. Salva il carosello per non dimenticarli!
Link in bio per il calendario completo, tutto il programma della Settimana del Gusto, gli eventi nel resto della Svizzera e i mercati alimentari in Ticino.
#eventi #food #cibo #svizzera #settembre #ticino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4973</a:t>
                      </a:r>
                    </a:p>
                  </a:txBody>
                  <a:tcPr/>
                </a:tc>
                <a:extLst>
                  <a:ext uri="{0D108BD9-81ED-4DB2-BD59-A6C34878D82A}">
                    <a16:rowId xmlns:a16="http://schemas.microsoft.com/office/drawing/2014/main" val="484294161"/>
                  </a:ext>
                </a:extLst>
              </a:tr>
            </a:tbl>
          </a:graphicData>
        </a:graphic>
      </p:graphicFrame>
      <p:sp>
        <p:nvSpPr>
          <p:cNvPr id="4" name="Text Placeholder 3">
            <a:extLst>
              <a:ext uri="{FF2B5EF4-FFF2-40B4-BE49-F238E27FC236}">
                <a16:creationId xmlns:a16="http://schemas.microsoft.com/office/drawing/2014/main" id="{D0FA401C-7AE6-48AF-896D-BC8E0AAB233F}"/>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711846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DB2E1-95E8-4718-996E-751BDB219923}"/>
              </a:ext>
            </a:extLst>
          </p:cNvPr>
          <p:cNvSpPr>
            <a:spLocks noGrp="1"/>
          </p:cNvSpPr>
          <p:nvPr>
            <p:ph type="title"/>
          </p:nvPr>
        </p:nvSpPr>
        <p:spPr/>
        <p:txBody>
          <a:bodyPr/>
          <a:lstStyle/>
          <a:p>
            <a:r>
              <a:rPr lang="en-US"/>
              <a:t>Instagram Posts Table | 2 profiles - 13 of 26</a:t>
            </a:r>
          </a:p>
        </p:txBody>
      </p:sp>
      <p:graphicFrame>
        <p:nvGraphicFramePr>
          <p:cNvPr id="5" name="Table Placeholder 4">
            <a:extLst>
              <a:ext uri="{FF2B5EF4-FFF2-40B4-BE49-F238E27FC236}">
                <a16:creationId xmlns:a16="http://schemas.microsoft.com/office/drawing/2014/main" id="{706F8356-F9AA-42B8-8DCA-928FA3BF9B5F}"/>
              </a:ext>
            </a:extLst>
          </p:cNvPr>
          <p:cNvGraphicFramePr>
            <a:graphicFrameLocks noGrp="1"/>
          </p:cNvGraphicFramePr>
          <p:nvPr>
            <p:ph type="tbl" sz="quarter" idx="13"/>
            <p:extLst>
              <p:ext uri="{D42A27DB-BD31-4B8C-83A1-F6EECF244321}">
                <p14:modId xmlns:p14="http://schemas.microsoft.com/office/powerpoint/2010/main" val="1490757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53009889"/>
                    </a:ext>
                  </a:extLst>
                </a:gridCol>
                <a:gridCol w="1481327">
                  <a:extLst>
                    <a:ext uri="{9D8B030D-6E8A-4147-A177-3AD203B41FA5}">
                      <a16:colId xmlns:a16="http://schemas.microsoft.com/office/drawing/2014/main" val="3791693620"/>
                    </a:ext>
                  </a:extLst>
                </a:gridCol>
                <a:gridCol w="493776">
                  <a:extLst>
                    <a:ext uri="{9D8B030D-6E8A-4147-A177-3AD203B41FA5}">
                      <a16:colId xmlns:a16="http://schemas.microsoft.com/office/drawing/2014/main" val="484805343"/>
                    </a:ext>
                  </a:extLst>
                </a:gridCol>
                <a:gridCol w="493776">
                  <a:extLst>
                    <a:ext uri="{9D8B030D-6E8A-4147-A177-3AD203B41FA5}">
                      <a16:colId xmlns:a16="http://schemas.microsoft.com/office/drawing/2014/main" val="3987441274"/>
                    </a:ext>
                  </a:extLst>
                </a:gridCol>
                <a:gridCol w="493776">
                  <a:extLst>
                    <a:ext uri="{9D8B030D-6E8A-4147-A177-3AD203B41FA5}">
                      <a16:colId xmlns:a16="http://schemas.microsoft.com/office/drawing/2014/main" val="2153762685"/>
                    </a:ext>
                  </a:extLst>
                </a:gridCol>
                <a:gridCol w="493776">
                  <a:extLst>
                    <a:ext uri="{9D8B030D-6E8A-4147-A177-3AD203B41FA5}">
                      <a16:colId xmlns:a16="http://schemas.microsoft.com/office/drawing/2014/main" val="1669472994"/>
                    </a:ext>
                  </a:extLst>
                </a:gridCol>
                <a:gridCol w="493776">
                  <a:extLst>
                    <a:ext uri="{9D8B030D-6E8A-4147-A177-3AD203B41FA5}">
                      <a16:colId xmlns:a16="http://schemas.microsoft.com/office/drawing/2014/main" val="1902600150"/>
                    </a:ext>
                  </a:extLst>
                </a:gridCol>
                <a:gridCol w="493776">
                  <a:extLst>
                    <a:ext uri="{9D8B030D-6E8A-4147-A177-3AD203B41FA5}">
                      <a16:colId xmlns:a16="http://schemas.microsoft.com/office/drawing/2014/main" val="272691053"/>
                    </a:ext>
                  </a:extLst>
                </a:gridCol>
                <a:gridCol w="493776">
                  <a:extLst>
                    <a:ext uri="{9D8B030D-6E8A-4147-A177-3AD203B41FA5}">
                      <a16:colId xmlns:a16="http://schemas.microsoft.com/office/drawing/2014/main" val="987928079"/>
                    </a:ext>
                  </a:extLst>
                </a:gridCol>
                <a:gridCol w="493776">
                  <a:extLst>
                    <a:ext uri="{9D8B030D-6E8A-4147-A177-3AD203B41FA5}">
                      <a16:colId xmlns:a16="http://schemas.microsoft.com/office/drawing/2014/main" val="1086383090"/>
                    </a:ext>
                  </a:extLst>
                </a:gridCol>
                <a:gridCol w="493776">
                  <a:extLst>
                    <a:ext uri="{9D8B030D-6E8A-4147-A177-3AD203B41FA5}">
                      <a16:colId xmlns:a16="http://schemas.microsoft.com/office/drawing/2014/main" val="3850803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7392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- 2025-09-19 11:44:51</a:t>
                      </a:r>
                      <a:r>
                        <a:rPr kumimoji="0" lang="it-IT" sz="1000" b="0" i="0" u="none" strike="noStrike" kern="1200" cap="none" spc="0" normalizeH="0" baseline="0" noProof="0">
                          <a:ln>
                            <a:noFill/>
                          </a:ln>
                          <a:solidFill>
                            <a:prstClr val="black"/>
                          </a:solidFill>
                          <a:effectLst/>
                          <a:uLnTx/>
                          <a:uFillTx/>
                          <a:latin typeface="Calibri"/>
                          <a:ea typeface="+mn-ea"/>
                          <a:cs typeface="+mn-cs"/>
                        </a:rPr>
                        <a:t>
 💭Per anni lavora nel sociale, poi decide di fare un salto nel buio e intraprendere un mestiere che conosce appena: l’arrotino. 
📹Siamo andati a conoscere Lorenzo Crivelli, che oggi porta avanti la tradizione della storica coltelleria di Lugano.
Nel link in bio l’intervista completa
A cura di @patty_rennis e @fioredimaggio15 
#ticino #arrotino #lugano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13547</a:t>
                      </a:r>
                    </a:p>
                  </a:txBody>
                  <a:tcPr/>
                </a:tc>
                <a:extLst>
                  <a:ext uri="{0D108BD9-81ED-4DB2-BD59-A6C34878D82A}">
                    <a16:rowId xmlns:a16="http://schemas.microsoft.com/office/drawing/2014/main" val="326697444"/>
                  </a:ext>
                </a:extLst>
              </a:tr>
            </a:tbl>
          </a:graphicData>
        </a:graphic>
      </p:graphicFrame>
      <p:sp>
        <p:nvSpPr>
          <p:cNvPr id="4" name="Text Placeholder 3">
            <a:extLst>
              <a:ext uri="{FF2B5EF4-FFF2-40B4-BE49-F238E27FC236}">
                <a16:creationId xmlns:a16="http://schemas.microsoft.com/office/drawing/2014/main" id="{FAE07C0E-8C1F-4EE4-9B11-7B3C3593BCC8}"/>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524987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03712-8D41-406E-B04D-9E2173474B05}"/>
              </a:ext>
            </a:extLst>
          </p:cNvPr>
          <p:cNvSpPr>
            <a:spLocks noGrp="1"/>
          </p:cNvSpPr>
          <p:nvPr>
            <p:ph type="title"/>
          </p:nvPr>
        </p:nvSpPr>
        <p:spPr/>
        <p:txBody>
          <a:bodyPr/>
          <a:lstStyle/>
          <a:p>
            <a:r>
              <a:rPr lang="en-US"/>
              <a:t>Instagram Posts Table | 2 profiles - 14 of 26</a:t>
            </a:r>
          </a:p>
        </p:txBody>
      </p:sp>
      <p:graphicFrame>
        <p:nvGraphicFramePr>
          <p:cNvPr id="5" name="Table Placeholder 4">
            <a:extLst>
              <a:ext uri="{FF2B5EF4-FFF2-40B4-BE49-F238E27FC236}">
                <a16:creationId xmlns:a16="http://schemas.microsoft.com/office/drawing/2014/main" id="{5A49C1C6-CAF6-4354-A33F-EF00DB02A0E4}"/>
              </a:ext>
            </a:extLst>
          </p:cNvPr>
          <p:cNvGraphicFramePr>
            <a:graphicFrameLocks noGrp="1"/>
          </p:cNvGraphicFramePr>
          <p:nvPr>
            <p:ph type="tbl" sz="quarter" idx="13"/>
            <p:extLst>
              <p:ext uri="{D42A27DB-BD31-4B8C-83A1-F6EECF244321}">
                <p14:modId xmlns:p14="http://schemas.microsoft.com/office/powerpoint/2010/main" val="398636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14793704"/>
                    </a:ext>
                  </a:extLst>
                </a:gridCol>
                <a:gridCol w="1481327">
                  <a:extLst>
                    <a:ext uri="{9D8B030D-6E8A-4147-A177-3AD203B41FA5}">
                      <a16:colId xmlns:a16="http://schemas.microsoft.com/office/drawing/2014/main" val="3410948298"/>
                    </a:ext>
                  </a:extLst>
                </a:gridCol>
                <a:gridCol w="493776">
                  <a:extLst>
                    <a:ext uri="{9D8B030D-6E8A-4147-A177-3AD203B41FA5}">
                      <a16:colId xmlns:a16="http://schemas.microsoft.com/office/drawing/2014/main" val="3065043546"/>
                    </a:ext>
                  </a:extLst>
                </a:gridCol>
                <a:gridCol w="493776">
                  <a:extLst>
                    <a:ext uri="{9D8B030D-6E8A-4147-A177-3AD203B41FA5}">
                      <a16:colId xmlns:a16="http://schemas.microsoft.com/office/drawing/2014/main" val="557027228"/>
                    </a:ext>
                  </a:extLst>
                </a:gridCol>
                <a:gridCol w="493776">
                  <a:extLst>
                    <a:ext uri="{9D8B030D-6E8A-4147-A177-3AD203B41FA5}">
                      <a16:colId xmlns:a16="http://schemas.microsoft.com/office/drawing/2014/main" val="3257002657"/>
                    </a:ext>
                  </a:extLst>
                </a:gridCol>
                <a:gridCol w="493776">
                  <a:extLst>
                    <a:ext uri="{9D8B030D-6E8A-4147-A177-3AD203B41FA5}">
                      <a16:colId xmlns:a16="http://schemas.microsoft.com/office/drawing/2014/main" val="1753076116"/>
                    </a:ext>
                  </a:extLst>
                </a:gridCol>
                <a:gridCol w="493776">
                  <a:extLst>
                    <a:ext uri="{9D8B030D-6E8A-4147-A177-3AD203B41FA5}">
                      <a16:colId xmlns:a16="http://schemas.microsoft.com/office/drawing/2014/main" val="1598298633"/>
                    </a:ext>
                  </a:extLst>
                </a:gridCol>
                <a:gridCol w="493776">
                  <a:extLst>
                    <a:ext uri="{9D8B030D-6E8A-4147-A177-3AD203B41FA5}">
                      <a16:colId xmlns:a16="http://schemas.microsoft.com/office/drawing/2014/main" val="1574701594"/>
                    </a:ext>
                  </a:extLst>
                </a:gridCol>
                <a:gridCol w="493776">
                  <a:extLst>
                    <a:ext uri="{9D8B030D-6E8A-4147-A177-3AD203B41FA5}">
                      <a16:colId xmlns:a16="http://schemas.microsoft.com/office/drawing/2014/main" val="2220690405"/>
                    </a:ext>
                  </a:extLst>
                </a:gridCol>
                <a:gridCol w="493776">
                  <a:extLst>
                    <a:ext uri="{9D8B030D-6E8A-4147-A177-3AD203B41FA5}">
                      <a16:colId xmlns:a16="http://schemas.microsoft.com/office/drawing/2014/main" val="775620555"/>
                    </a:ext>
                  </a:extLst>
                </a:gridCol>
                <a:gridCol w="493776">
                  <a:extLst>
                    <a:ext uri="{9D8B030D-6E8A-4147-A177-3AD203B41FA5}">
                      <a16:colId xmlns:a16="http://schemas.microsoft.com/office/drawing/2014/main" val="144905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414066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- 2025-09-22 18:00:16</a:t>
                      </a:r>
                      <a:r>
                        <a:rPr kumimoji="0" lang="it-IT" sz="1000" b="0" i="0" u="none" strike="noStrike" kern="1200" cap="none" spc="0" normalizeH="0" baseline="0" noProof="0">
                          <a:ln>
                            <a:noFill/>
                          </a:ln>
                          <a:solidFill>
                            <a:prstClr val="black"/>
                          </a:solidFill>
                          <a:effectLst/>
                          <a:uLnTx/>
                          <a:uFillTx/>
                          <a:latin typeface="Calibri"/>
                          <a:ea typeface="+mn-ea"/>
                          <a:cs typeface="+mn-cs"/>
                        </a:rPr>
                        <a:t>
 🍭🍬Quanto zucchero si può consumare? È meglio dolcificare il caffè con lo zucchero di canna? E lo yogurt con il miele?
Le opinioni sullo zucchero sono sempre più numerose e diverse tra loro, sfatiamo qualche mito con questo carosello.
🔗Link in bio per l’approfondimento completo.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5681</a:t>
                      </a:r>
                    </a:p>
                  </a:txBody>
                  <a:tcPr/>
                </a:tc>
                <a:extLst>
                  <a:ext uri="{0D108BD9-81ED-4DB2-BD59-A6C34878D82A}">
                    <a16:rowId xmlns:a16="http://schemas.microsoft.com/office/drawing/2014/main" val="2538079934"/>
                  </a:ext>
                </a:extLst>
              </a:tr>
            </a:tbl>
          </a:graphicData>
        </a:graphic>
      </p:graphicFrame>
      <p:sp>
        <p:nvSpPr>
          <p:cNvPr id="4" name="Text Placeholder 3">
            <a:extLst>
              <a:ext uri="{FF2B5EF4-FFF2-40B4-BE49-F238E27FC236}">
                <a16:creationId xmlns:a16="http://schemas.microsoft.com/office/drawing/2014/main" id="{11E489FB-00F5-4660-8CDB-D234784D1A16}"/>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61060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93D6-AC01-48B1-9EC0-DDF4CD44F799}"/>
              </a:ext>
            </a:extLst>
          </p:cNvPr>
          <p:cNvSpPr>
            <a:spLocks noGrp="1"/>
          </p:cNvSpPr>
          <p:nvPr>
            <p:ph type="title"/>
          </p:nvPr>
        </p:nvSpPr>
        <p:spPr/>
        <p:txBody>
          <a:bodyPr/>
          <a:lstStyle/>
          <a:p>
            <a:r>
              <a:rPr lang="en-US"/>
              <a:t>Instagram Posts Table | 2 profiles - 15 of 26</a:t>
            </a:r>
          </a:p>
        </p:txBody>
      </p:sp>
      <p:graphicFrame>
        <p:nvGraphicFramePr>
          <p:cNvPr id="5" name="Table Placeholder 4">
            <a:extLst>
              <a:ext uri="{FF2B5EF4-FFF2-40B4-BE49-F238E27FC236}">
                <a16:creationId xmlns:a16="http://schemas.microsoft.com/office/drawing/2014/main" id="{1AAE83C5-0F98-4C2F-902B-FA45DB26AB35}"/>
              </a:ext>
            </a:extLst>
          </p:cNvPr>
          <p:cNvGraphicFramePr>
            <a:graphicFrameLocks noGrp="1"/>
          </p:cNvGraphicFramePr>
          <p:nvPr>
            <p:ph type="tbl" sz="quarter" idx="13"/>
            <p:extLst>
              <p:ext uri="{D42A27DB-BD31-4B8C-83A1-F6EECF244321}">
                <p14:modId xmlns:p14="http://schemas.microsoft.com/office/powerpoint/2010/main" val="214683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00068821"/>
                    </a:ext>
                  </a:extLst>
                </a:gridCol>
                <a:gridCol w="1481327">
                  <a:extLst>
                    <a:ext uri="{9D8B030D-6E8A-4147-A177-3AD203B41FA5}">
                      <a16:colId xmlns:a16="http://schemas.microsoft.com/office/drawing/2014/main" val="1630528707"/>
                    </a:ext>
                  </a:extLst>
                </a:gridCol>
                <a:gridCol w="493776">
                  <a:extLst>
                    <a:ext uri="{9D8B030D-6E8A-4147-A177-3AD203B41FA5}">
                      <a16:colId xmlns:a16="http://schemas.microsoft.com/office/drawing/2014/main" val="2999575664"/>
                    </a:ext>
                  </a:extLst>
                </a:gridCol>
                <a:gridCol w="493776">
                  <a:extLst>
                    <a:ext uri="{9D8B030D-6E8A-4147-A177-3AD203B41FA5}">
                      <a16:colId xmlns:a16="http://schemas.microsoft.com/office/drawing/2014/main" val="2347099838"/>
                    </a:ext>
                  </a:extLst>
                </a:gridCol>
                <a:gridCol w="493776">
                  <a:extLst>
                    <a:ext uri="{9D8B030D-6E8A-4147-A177-3AD203B41FA5}">
                      <a16:colId xmlns:a16="http://schemas.microsoft.com/office/drawing/2014/main" val="3549936053"/>
                    </a:ext>
                  </a:extLst>
                </a:gridCol>
                <a:gridCol w="493776">
                  <a:extLst>
                    <a:ext uri="{9D8B030D-6E8A-4147-A177-3AD203B41FA5}">
                      <a16:colId xmlns:a16="http://schemas.microsoft.com/office/drawing/2014/main" val="3124239169"/>
                    </a:ext>
                  </a:extLst>
                </a:gridCol>
                <a:gridCol w="493776">
                  <a:extLst>
                    <a:ext uri="{9D8B030D-6E8A-4147-A177-3AD203B41FA5}">
                      <a16:colId xmlns:a16="http://schemas.microsoft.com/office/drawing/2014/main" val="844026194"/>
                    </a:ext>
                  </a:extLst>
                </a:gridCol>
                <a:gridCol w="493776">
                  <a:extLst>
                    <a:ext uri="{9D8B030D-6E8A-4147-A177-3AD203B41FA5}">
                      <a16:colId xmlns:a16="http://schemas.microsoft.com/office/drawing/2014/main" val="3929427938"/>
                    </a:ext>
                  </a:extLst>
                </a:gridCol>
                <a:gridCol w="493776">
                  <a:extLst>
                    <a:ext uri="{9D8B030D-6E8A-4147-A177-3AD203B41FA5}">
                      <a16:colId xmlns:a16="http://schemas.microsoft.com/office/drawing/2014/main" val="3506660509"/>
                    </a:ext>
                  </a:extLst>
                </a:gridCol>
                <a:gridCol w="493776">
                  <a:extLst>
                    <a:ext uri="{9D8B030D-6E8A-4147-A177-3AD203B41FA5}">
                      <a16:colId xmlns:a16="http://schemas.microsoft.com/office/drawing/2014/main" val="2050104339"/>
                    </a:ext>
                  </a:extLst>
                </a:gridCol>
                <a:gridCol w="493776">
                  <a:extLst>
                    <a:ext uri="{9D8B030D-6E8A-4147-A177-3AD203B41FA5}">
                      <a16:colId xmlns:a16="http://schemas.microsoft.com/office/drawing/2014/main" val="3127831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80174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- 2025-09-24 18:00:55</a:t>
                      </a:r>
                      <a:r>
                        <a:rPr kumimoji="0" lang="it-IT" sz="1000" b="0" i="0" u="none" strike="noStrike" kern="1200" cap="none" spc="0" normalizeH="0" baseline="0" noProof="0">
                          <a:ln>
                            <a:noFill/>
                          </a:ln>
                          <a:solidFill>
                            <a:prstClr val="black"/>
                          </a:solidFill>
                          <a:effectLst/>
                          <a:uLnTx/>
                          <a:uFillTx/>
                          <a:latin typeface="Calibri"/>
                          <a:ea typeface="+mn-ea"/>
                          <a:cs typeface="+mn-cs"/>
                        </a:rPr>
                        <a:t>
 ☣️🥦I prodotti fitosanitari sono pesticidi utilizzati per mantenere la salute generale della pianta, proteggendola da malattie e infestazioni. Si sente spesso parlare delle tracce di questi prodotti sugli ortaggi che mangiamo. Ma rimangono davvero su frutta e verdura?
Scopriamo come sono regolamentati in Svizzera e all’Estero.
🔗Link in bio per l’articolo completo.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3060</a:t>
                      </a:r>
                    </a:p>
                  </a:txBody>
                  <a:tcPr/>
                </a:tc>
                <a:extLst>
                  <a:ext uri="{0D108BD9-81ED-4DB2-BD59-A6C34878D82A}">
                    <a16:rowId xmlns:a16="http://schemas.microsoft.com/office/drawing/2014/main" val="463908309"/>
                  </a:ext>
                </a:extLst>
              </a:tr>
            </a:tbl>
          </a:graphicData>
        </a:graphic>
      </p:graphicFrame>
      <p:sp>
        <p:nvSpPr>
          <p:cNvPr id="4" name="Text Placeholder 3">
            <a:extLst>
              <a:ext uri="{FF2B5EF4-FFF2-40B4-BE49-F238E27FC236}">
                <a16:creationId xmlns:a16="http://schemas.microsoft.com/office/drawing/2014/main" id="{BF72B6D7-82F3-4E42-8ED9-56BC59574610}"/>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102323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1EF8-D7EE-470F-B58B-2E87AB02C8ED}"/>
              </a:ext>
            </a:extLst>
          </p:cNvPr>
          <p:cNvSpPr>
            <a:spLocks noGrp="1"/>
          </p:cNvSpPr>
          <p:nvPr>
            <p:ph type="title"/>
          </p:nvPr>
        </p:nvSpPr>
        <p:spPr/>
        <p:txBody>
          <a:bodyPr/>
          <a:lstStyle/>
          <a:p>
            <a:r>
              <a:rPr lang="en-US"/>
              <a:t>Instagram Posts Table | 2 profiles - 16 of 26</a:t>
            </a:r>
          </a:p>
        </p:txBody>
      </p:sp>
      <p:graphicFrame>
        <p:nvGraphicFramePr>
          <p:cNvPr id="5" name="Table Placeholder 4">
            <a:extLst>
              <a:ext uri="{FF2B5EF4-FFF2-40B4-BE49-F238E27FC236}">
                <a16:creationId xmlns:a16="http://schemas.microsoft.com/office/drawing/2014/main" id="{9B1607B8-5552-4767-A469-05212C2B9A5D}"/>
              </a:ext>
            </a:extLst>
          </p:cNvPr>
          <p:cNvGraphicFramePr>
            <a:graphicFrameLocks noGrp="1"/>
          </p:cNvGraphicFramePr>
          <p:nvPr>
            <p:ph type="tbl" sz="quarter" idx="13"/>
            <p:extLst>
              <p:ext uri="{D42A27DB-BD31-4B8C-83A1-F6EECF244321}">
                <p14:modId xmlns:p14="http://schemas.microsoft.com/office/powerpoint/2010/main" val="281933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95361059"/>
                    </a:ext>
                  </a:extLst>
                </a:gridCol>
                <a:gridCol w="1481327">
                  <a:extLst>
                    <a:ext uri="{9D8B030D-6E8A-4147-A177-3AD203B41FA5}">
                      <a16:colId xmlns:a16="http://schemas.microsoft.com/office/drawing/2014/main" val="4149591771"/>
                    </a:ext>
                  </a:extLst>
                </a:gridCol>
                <a:gridCol w="493776">
                  <a:extLst>
                    <a:ext uri="{9D8B030D-6E8A-4147-A177-3AD203B41FA5}">
                      <a16:colId xmlns:a16="http://schemas.microsoft.com/office/drawing/2014/main" val="1290012114"/>
                    </a:ext>
                  </a:extLst>
                </a:gridCol>
                <a:gridCol w="493776">
                  <a:extLst>
                    <a:ext uri="{9D8B030D-6E8A-4147-A177-3AD203B41FA5}">
                      <a16:colId xmlns:a16="http://schemas.microsoft.com/office/drawing/2014/main" val="306141079"/>
                    </a:ext>
                  </a:extLst>
                </a:gridCol>
                <a:gridCol w="493776">
                  <a:extLst>
                    <a:ext uri="{9D8B030D-6E8A-4147-A177-3AD203B41FA5}">
                      <a16:colId xmlns:a16="http://schemas.microsoft.com/office/drawing/2014/main" val="807549779"/>
                    </a:ext>
                  </a:extLst>
                </a:gridCol>
                <a:gridCol w="493776">
                  <a:extLst>
                    <a:ext uri="{9D8B030D-6E8A-4147-A177-3AD203B41FA5}">
                      <a16:colId xmlns:a16="http://schemas.microsoft.com/office/drawing/2014/main" val="2129018159"/>
                    </a:ext>
                  </a:extLst>
                </a:gridCol>
                <a:gridCol w="493776">
                  <a:extLst>
                    <a:ext uri="{9D8B030D-6E8A-4147-A177-3AD203B41FA5}">
                      <a16:colId xmlns:a16="http://schemas.microsoft.com/office/drawing/2014/main" val="1497462549"/>
                    </a:ext>
                  </a:extLst>
                </a:gridCol>
                <a:gridCol w="493776">
                  <a:extLst>
                    <a:ext uri="{9D8B030D-6E8A-4147-A177-3AD203B41FA5}">
                      <a16:colId xmlns:a16="http://schemas.microsoft.com/office/drawing/2014/main" val="3367394727"/>
                    </a:ext>
                  </a:extLst>
                </a:gridCol>
                <a:gridCol w="493776">
                  <a:extLst>
                    <a:ext uri="{9D8B030D-6E8A-4147-A177-3AD203B41FA5}">
                      <a16:colId xmlns:a16="http://schemas.microsoft.com/office/drawing/2014/main" val="1261923594"/>
                    </a:ext>
                  </a:extLst>
                </a:gridCol>
                <a:gridCol w="493776">
                  <a:extLst>
                    <a:ext uri="{9D8B030D-6E8A-4147-A177-3AD203B41FA5}">
                      <a16:colId xmlns:a16="http://schemas.microsoft.com/office/drawing/2014/main" val="509508465"/>
                    </a:ext>
                  </a:extLst>
                </a:gridCol>
                <a:gridCol w="493776">
                  <a:extLst>
                    <a:ext uri="{9D8B030D-6E8A-4147-A177-3AD203B41FA5}">
                      <a16:colId xmlns:a16="http://schemas.microsoft.com/office/drawing/2014/main" val="320847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55914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- 2025-09-25 12:12:22</a:t>
                      </a:r>
                      <a:r>
                        <a:rPr kumimoji="0" lang="it-IT" sz="1000" b="0" i="0" u="none" strike="noStrike" kern="1200" cap="none" spc="0" normalizeH="0" baseline="0" noProof="0">
                          <a:ln>
                            <a:noFill/>
                          </a:ln>
                          <a:solidFill>
                            <a:prstClr val="black"/>
                          </a:solidFill>
                          <a:effectLst/>
                          <a:uLnTx/>
                          <a:uFillTx/>
                          <a:latin typeface="Calibri"/>
                          <a:ea typeface="+mn-ea"/>
                          <a:cs typeface="+mn-cs"/>
                        </a:rPr>
                        <a:t>
 🍂🌰Se non avevate capito che fosse iniziato l’autunno, ci pensano questi eventi a ricordarvelo: castagne, polenta, uva, e tanti altri sapori stagionali animeranno questo periodo.
Ecco una selezione degli eventi gastronomici di fine settembre e inizio ottobre. Salva il carosello per non dimenticarli!
Link in bio per il calendario completo, con le rassegne gastronomiche, il calendario delle castagnate, i mercati alimentari e tanto altro.
#eventi #ticino #food #ottobre #autunno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a:t>
                      </a:r>
                    </a:p>
                  </a:txBody>
                  <a:tcPr/>
                </a:tc>
                <a:extLst>
                  <a:ext uri="{0D108BD9-81ED-4DB2-BD59-A6C34878D82A}">
                    <a16:rowId xmlns:a16="http://schemas.microsoft.com/office/drawing/2014/main" val="1214009737"/>
                  </a:ext>
                </a:extLst>
              </a:tr>
            </a:tbl>
          </a:graphicData>
        </a:graphic>
      </p:graphicFrame>
      <p:sp>
        <p:nvSpPr>
          <p:cNvPr id="4" name="Text Placeholder 3">
            <a:extLst>
              <a:ext uri="{FF2B5EF4-FFF2-40B4-BE49-F238E27FC236}">
                <a16:creationId xmlns:a16="http://schemas.microsoft.com/office/drawing/2014/main" id="{C84E1434-ABCC-45A9-A260-453A2A178DCE}"/>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8733895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DC0D0-050D-48B3-B768-2755425BD652}"/>
              </a:ext>
            </a:extLst>
          </p:cNvPr>
          <p:cNvSpPr>
            <a:spLocks noGrp="1"/>
          </p:cNvSpPr>
          <p:nvPr>
            <p:ph type="title"/>
          </p:nvPr>
        </p:nvSpPr>
        <p:spPr/>
        <p:txBody>
          <a:bodyPr/>
          <a:lstStyle/>
          <a:p>
            <a:r>
              <a:rPr lang="en-US"/>
              <a:t>Instagram Posts Table | 2 profiles - 17 of 26</a:t>
            </a:r>
          </a:p>
        </p:txBody>
      </p:sp>
      <p:graphicFrame>
        <p:nvGraphicFramePr>
          <p:cNvPr id="5" name="Table Placeholder 4">
            <a:extLst>
              <a:ext uri="{FF2B5EF4-FFF2-40B4-BE49-F238E27FC236}">
                <a16:creationId xmlns:a16="http://schemas.microsoft.com/office/drawing/2014/main" id="{E3767C15-DE35-4317-9B8D-565CF6909ECE}"/>
              </a:ext>
            </a:extLst>
          </p:cNvPr>
          <p:cNvGraphicFramePr>
            <a:graphicFrameLocks noGrp="1"/>
          </p:cNvGraphicFramePr>
          <p:nvPr>
            <p:ph type="tbl" sz="quarter" idx="13"/>
            <p:extLst>
              <p:ext uri="{D42A27DB-BD31-4B8C-83A1-F6EECF244321}">
                <p14:modId xmlns:p14="http://schemas.microsoft.com/office/powerpoint/2010/main" val="2267245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97807490"/>
                    </a:ext>
                  </a:extLst>
                </a:gridCol>
                <a:gridCol w="1481327">
                  <a:extLst>
                    <a:ext uri="{9D8B030D-6E8A-4147-A177-3AD203B41FA5}">
                      <a16:colId xmlns:a16="http://schemas.microsoft.com/office/drawing/2014/main" val="3386202599"/>
                    </a:ext>
                  </a:extLst>
                </a:gridCol>
                <a:gridCol w="493776">
                  <a:extLst>
                    <a:ext uri="{9D8B030D-6E8A-4147-A177-3AD203B41FA5}">
                      <a16:colId xmlns:a16="http://schemas.microsoft.com/office/drawing/2014/main" val="4191871311"/>
                    </a:ext>
                  </a:extLst>
                </a:gridCol>
                <a:gridCol w="493776">
                  <a:extLst>
                    <a:ext uri="{9D8B030D-6E8A-4147-A177-3AD203B41FA5}">
                      <a16:colId xmlns:a16="http://schemas.microsoft.com/office/drawing/2014/main" val="3872709218"/>
                    </a:ext>
                  </a:extLst>
                </a:gridCol>
                <a:gridCol w="493776">
                  <a:extLst>
                    <a:ext uri="{9D8B030D-6E8A-4147-A177-3AD203B41FA5}">
                      <a16:colId xmlns:a16="http://schemas.microsoft.com/office/drawing/2014/main" val="1407327"/>
                    </a:ext>
                  </a:extLst>
                </a:gridCol>
                <a:gridCol w="493776">
                  <a:extLst>
                    <a:ext uri="{9D8B030D-6E8A-4147-A177-3AD203B41FA5}">
                      <a16:colId xmlns:a16="http://schemas.microsoft.com/office/drawing/2014/main" val="1099893272"/>
                    </a:ext>
                  </a:extLst>
                </a:gridCol>
                <a:gridCol w="493776">
                  <a:extLst>
                    <a:ext uri="{9D8B030D-6E8A-4147-A177-3AD203B41FA5}">
                      <a16:colId xmlns:a16="http://schemas.microsoft.com/office/drawing/2014/main" val="2435789866"/>
                    </a:ext>
                  </a:extLst>
                </a:gridCol>
                <a:gridCol w="493776">
                  <a:extLst>
                    <a:ext uri="{9D8B030D-6E8A-4147-A177-3AD203B41FA5}">
                      <a16:colId xmlns:a16="http://schemas.microsoft.com/office/drawing/2014/main" val="1075960340"/>
                    </a:ext>
                  </a:extLst>
                </a:gridCol>
                <a:gridCol w="493776">
                  <a:extLst>
                    <a:ext uri="{9D8B030D-6E8A-4147-A177-3AD203B41FA5}">
                      <a16:colId xmlns:a16="http://schemas.microsoft.com/office/drawing/2014/main" val="693288945"/>
                    </a:ext>
                  </a:extLst>
                </a:gridCol>
                <a:gridCol w="493776">
                  <a:extLst>
                    <a:ext uri="{9D8B030D-6E8A-4147-A177-3AD203B41FA5}">
                      <a16:colId xmlns:a16="http://schemas.microsoft.com/office/drawing/2014/main" val="4192365178"/>
                    </a:ext>
                  </a:extLst>
                </a:gridCol>
                <a:gridCol w="493776">
                  <a:extLst>
                    <a:ext uri="{9D8B030D-6E8A-4147-A177-3AD203B41FA5}">
                      <a16:colId xmlns:a16="http://schemas.microsoft.com/office/drawing/2014/main" val="1218468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232686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- 2025-09-26 12:51:30</a:t>
                      </a:r>
                      <a:r>
                        <a:rPr kumimoji="0" lang="it-IT" sz="1000" b="0" i="0" u="none" strike="noStrike" kern="1200" cap="none" spc="0" normalizeH="0" baseline="0" noProof="0">
                          <a:ln>
                            <a:noFill/>
                          </a:ln>
                          <a:solidFill>
                            <a:prstClr val="black"/>
                          </a:solidFill>
                          <a:effectLst/>
                          <a:uLnTx/>
                          <a:uFillTx/>
                          <a:latin typeface="Calibri"/>
                          <a:ea typeface="+mn-ea"/>
                          <a:cs typeface="+mn-cs"/>
                        </a:rPr>
                        <a:t>
 🍇 In Ticino, la viticoltura è un mosaico vivo: piccoli vigneti incastonati nei paesaggi urbani, colline che cambiano da valle a valle, uve che raccontano storie diverse, anche quando crescono sotto lo stesso sole. 
Alla Tenuta Montalbano della Cantina di Mendrisio è tempo di vendemmia, e tra mani sporche e filari, scopriamo perché questa frammentazione è una ricchezza. 
Link in bio per l’approfondimento e l’intervista integrale per conoscere le particolarità del mondo vitivinicolo ticinese e qualche curiosità sul Merlot... 
🎥 Questo video e gli approfondimenti che trovi in link in bio fanno parte della serie “Mani, terra, Ticino: il buono di qui”, realizzata da RSI Food in collaborazione con Ticino a te. 
Seguiteci in questo viaggio nel paniere delle produzioni simbolo del nostro territorio, perché c’è sempre qualche curiosità da scoprire.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a:t>
                      </a:r>
                    </a:p>
                  </a:txBody>
                  <a:tcPr/>
                </a:tc>
                <a:extLst>
                  <a:ext uri="{0D108BD9-81ED-4DB2-BD59-A6C34878D82A}">
                    <a16:rowId xmlns:a16="http://schemas.microsoft.com/office/drawing/2014/main" val="1846953099"/>
                  </a:ext>
                </a:extLst>
              </a:tr>
            </a:tbl>
          </a:graphicData>
        </a:graphic>
      </p:graphicFrame>
      <p:sp>
        <p:nvSpPr>
          <p:cNvPr id="4" name="Text Placeholder 3">
            <a:extLst>
              <a:ext uri="{FF2B5EF4-FFF2-40B4-BE49-F238E27FC236}">
                <a16:creationId xmlns:a16="http://schemas.microsoft.com/office/drawing/2014/main" id="{B536E82A-60FA-425E-965A-1BD638E9B635}"/>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535297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8DC1E-7053-49CF-A8D6-C6C886E1AC3E}"/>
              </a:ext>
            </a:extLst>
          </p:cNvPr>
          <p:cNvSpPr>
            <a:spLocks noGrp="1"/>
          </p:cNvSpPr>
          <p:nvPr>
            <p:ph type="title"/>
          </p:nvPr>
        </p:nvSpPr>
        <p:spPr/>
        <p:txBody>
          <a:bodyPr/>
          <a:lstStyle/>
          <a:p>
            <a:r>
              <a:rPr lang="en-US"/>
              <a:t>Instagram Posts Table | 2 profiles - 18 of 26</a:t>
            </a:r>
          </a:p>
        </p:txBody>
      </p:sp>
      <p:graphicFrame>
        <p:nvGraphicFramePr>
          <p:cNvPr id="5" name="Table Placeholder 4">
            <a:extLst>
              <a:ext uri="{FF2B5EF4-FFF2-40B4-BE49-F238E27FC236}">
                <a16:creationId xmlns:a16="http://schemas.microsoft.com/office/drawing/2014/main" id="{057724B5-F895-41FD-B1CC-4E6FF0E97D4E}"/>
              </a:ext>
            </a:extLst>
          </p:cNvPr>
          <p:cNvGraphicFramePr>
            <a:graphicFrameLocks noGrp="1"/>
          </p:cNvGraphicFramePr>
          <p:nvPr>
            <p:ph type="tbl" sz="quarter" idx="13"/>
            <p:extLst>
              <p:ext uri="{D42A27DB-BD31-4B8C-83A1-F6EECF244321}">
                <p14:modId xmlns:p14="http://schemas.microsoft.com/office/powerpoint/2010/main" val="37070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85910746"/>
                    </a:ext>
                  </a:extLst>
                </a:gridCol>
                <a:gridCol w="1481327">
                  <a:extLst>
                    <a:ext uri="{9D8B030D-6E8A-4147-A177-3AD203B41FA5}">
                      <a16:colId xmlns:a16="http://schemas.microsoft.com/office/drawing/2014/main" val="2404886767"/>
                    </a:ext>
                  </a:extLst>
                </a:gridCol>
                <a:gridCol w="493776">
                  <a:extLst>
                    <a:ext uri="{9D8B030D-6E8A-4147-A177-3AD203B41FA5}">
                      <a16:colId xmlns:a16="http://schemas.microsoft.com/office/drawing/2014/main" val="89180447"/>
                    </a:ext>
                  </a:extLst>
                </a:gridCol>
                <a:gridCol w="493776">
                  <a:extLst>
                    <a:ext uri="{9D8B030D-6E8A-4147-A177-3AD203B41FA5}">
                      <a16:colId xmlns:a16="http://schemas.microsoft.com/office/drawing/2014/main" val="817800648"/>
                    </a:ext>
                  </a:extLst>
                </a:gridCol>
                <a:gridCol w="493776">
                  <a:extLst>
                    <a:ext uri="{9D8B030D-6E8A-4147-A177-3AD203B41FA5}">
                      <a16:colId xmlns:a16="http://schemas.microsoft.com/office/drawing/2014/main" val="996393492"/>
                    </a:ext>
                  </a:extLst>
                </a:gridCol>
                <a:gridCol w="493776">
                  <a:extLst>
                    <a:ext uri="{9D8B030D-6E8A-4147-A177-3AD203B41FA5}">
                      <a16:colId xmlns:a16="http://schemas.microsoft.com/office/drawing/2014/main" val="2642582850"/>
                    </a:ext>
                  </a:extLst>
                </a:gridCol>
                <a:gridCol w="493776">
                  <a:extLst>
                    <a:ext uri="{9D8B030D-6E8A-4147-A177-3AD203B41FA5}">
                      <a16:colId xmlns:a16="http://schemas.microsoft.com/office/drawing/2014/main" val="2017418595"/>
                    </a:ext>
                  </a:extLst>
                </a:gridCol>
                <a:gridCol w="493776">
                  <a:extLst>
                    <a:ext uri="{9D8B030D-6E8A-4147-A177-3AD203B41FA5}">
                      <a16:colId xmlns:a16="http://schemas.microsoft.com/office/drawing/2014/main" val="1838128991"/>
                    </a:ext>
                  </a:extLst>
                </a:gridCol>
                <a:gridCol w="493776">
                  <a:extLst>
                    <a:ext uri="{9D8B030D-6E8A-4147-A177-3AD203B41FA5}">
                      <a16:colId xmlns:a16="http://schemas.microsoft.com/office/drawing/2014/main" val="128977582"/>
                    </a:ext>
                  </a:extLst>
                </a:gridCol>
                <a:gridCol w="493776">
                  <a:extLst>
                    <a:ext uri="{9D8B030D-6E8A-4147-A177-3AD203B41FA5}">
                      <a16:colId xmlns:a16="http://schemas.microsoft.com/office/drawing/2014/main" val="1386123979"/>
                    </a:ext>
                  </a:extLst>
                </a:gridCol>
                <a:gridCol w="493776">
                  <a:extLst>
                    <a:ext uri="{9D8B030D-6E8A-4147-A177-3AD203B41FA5}">
                      <a16:colId xmlns:a16="http://schemas.microsoft.com/office/drawing/2014/main" val="1557430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78702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- 2025-10-01 08:00:53</a:t>
                      </a:r>
                      <a:r>
                        <a:rPr kumimoji="0" lang="it-IT" sz="1000" b="0" i="0" u="none" strike="noStrike" kern="1200" cap="none" spc="0" normalizeH="0" baseline="0" noProof="0">
                          <a:ln>
                            <a:noFill/>
                          </a:ln>
                          <a:solidFill>
                            <a:prstClr val="black"/>
                          </a:solidFill>
                          <a:effectLst/>
                          <a:uLnTx/>
                          <a:uFillTx/>
                          <a:latin typeface="Calibri"/>
                          <a:ea typeface="+mn-ea"/>
                          <a:cs typeface="+mn-cs"/>
                        </a:rPr>
                        <a:t>
 🍂 Ottobre porta con sé i primi freddi, le giornate più corte e i colori caldi dell’autunno. È il momento perfetto per coccolarsi a tavola con i frutti di questa stagione: nutrienti, saporiti e naturalmente sostenibili.
🎃 Zucche dolci, castagne, cachi, mele croccanti, funghi profumati… La natura ci regala ingredienti ricchi di vitamine e gusto per affrontare i primi brividi d’autunno.
💚 Scegliere frutta, verdura e pesce di stagione significa fare bene a noi stessi e al pianeta: meno sprechi, più freschezza e più sapore.
💡 SALVA la spesa di ottobre per averla sempre a portata di mano!
👉🏻 Nell’editoriale completo trovi curiosità e consigli per usare al meglio gli ingredienti “star” del mese: LINK IN BIO!
#spesaconsapevole #ottobre #autunno #verduradistagione #fruttadistagione #pescedistagione #cibosostenibile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6277</a:t>
                      </a:r>
                    </a:p>
                  </a:txBody>
                  <a:tcPr/>
                </a:tc>
                <a:extLst>
                  <a:ext uri="{0D108BD9-81ED-4DB2-BD59-A6C34878D82A}">
                    <a16:rowId xmlns:a16="http://schemas.microsoft.com/office/drawing/2014/main" val="1090906757"/>
                  </a:ext>
                </a:extLst>
              </a:tr>
            </a:tbl>
          </a:graphicData>
        </a:graphic>
      </p:graphicFrame>
      <p:sp>
        <p:nvSpPr>
          <p:cNvPr id="4" name="Text Placeholder 3">
            <a:extLst>
              <a:ext uri="{FF2B5EF4-FFF2-40B4-BE49-F238E27FC236}">
                <a16:creationId xmlns:a16="http://schemas.microsoft.com/office/drawing/2014/main" id="{EAAAB0F1-1E2A-4CED-9055-E1E801BC4926}"/>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240236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EBC1-9DEA-4D24-8D84-29C01B1AA692}"/>
              </a:ext>
            </a:extLst>
          </p:cNvPr>
          <p:cNvSpPr>
            <a:spLocks noGrp="1"/>
          </p:cNvSpPr>
          <p:nvPr>
            <p:ph type="title"/>
          </p:nvPr>
        </p:nvSpPr>
        <p:spPr/>
        <p:txBody>
          <a:bodyPr/>
          <a:lstStyle/>
          <a:p>
            <a:r>
              <a:rPr lang="en-US"/>
              <a:t>Instagram Posts Table | 2 profiles - 19 of 26</a:t>
            </a:r>
          </a:p>
        </p:txBody>
      </p:sp>
      <p:graphicFrame>
        <p:nvGraphicFramePr>
          <p:cNvPr id="5" name="Table Placeholder 4">
            <a:extLst>
              <a:ext uri="{FF2B5EF4-FFF2-40B4-BE49-F238E27FC236}">
                <a16:creationId xmlns:a16="http://schemas.microsoft.com/office/drawing/2014/main" id="{0C72DC24-3BFD-4FD9-809E-E07361CFE2FA}"/>
              </a:ext>
            </a:extLst>
          </p:cNvPr>
          <p:cNvGraphicFramePr>
            <a:graphicFrameLocks noGrp="1"/>
          </p:cNvGraphicFramePr>
          <p:nvPr>
            <p:ph type="tbl" sz="quarter" idx="13"/>
            <p:extLst>
              <p:ext uri="{D42A27DB-BD31-4B8C-83A1-F6EECF244321}">
                <p14:modId xmlns:p14="http://schemas.microsoft.com/office/powerpoint/2010/main" val="3405636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25103381"/>
                    </a:ext>
                  </a:extLst>
                </a:gridCol>
                <a:gridCol w="1481327">
                  <a:extLst>
                    <a:ext uri="{9D8B030D-6E8A-4147-A177-3AD203B41FA5}">
                      <a16:colId xmlns:a16="http://schemas.microsoft.com/office/drawing/2014/main" val="4130624928"/>
                    </a:ext>
                  </a:extLst>
                </a:gridCol>
                <a:gridCol w="493776">
                  <a:extLst>
                    <a:ext uri="{9D8B030D-6E8A-4147-A177-3AD203B41FA5}">
                      <a16:colId xmlns:a16="http://schemas.microsoft.com/office/drawing/2014/main" val="3898433998"/>
                    </a:ext>
                  </a:extLst>
                </a:gridCol>
                <a:gridCol w="493776">
                  <a:extLst>
                    <a:ext uri="{9D8B030D-6E8A-4147-A177-3AD203B41FA5}">
                      <a16:colId xmlns:a16="http://schemas.microsoft.com/office/drawing/2014/main" val="3813448976"/>
                    </a:ext>
                  </a:extLst>
                </a:gridCol>
                <a:gridCol w="493776">
                  <a:extLst>
                    <a:ext uri="{9D8B030D-6E8A-4147-A177-3AD203B41FA5}">
                      <a16:colId xmlns:a16="http://schemas.microsoft.com/office/drawing/2014/main" val="2027911187"/>
                    </a:ext>
                  </a:extLst>
                </a:gridCol>
                <a:gridCol w="493776">
                  <a:extLst>
                    <a:ext uri="{9D8B030D-6E8A-4147-A177-3AD203B41FA5}">
                      <a16:colId xmlns:a16="http://schemas.microsoft.com/office/drawing/2014/main" val="1811767928"/>
                    </a:ext>
                  </a:extLst>
                </a:gridCol>
                <a:gridCol w="493776">
                  <a:extLst>
                    <a:ext uri="{9D8B030D-6E8A-4147-A177-3AD203B41FA5}">
                      <a16:colId xmlns:a16="http://schemas.microsoft.com/office/drawing/2014/main" val="1656032507"/>
                    </a:ext>
                  </a:extLst>
                </a:gridCol>
                <a:gridCol w="493776">
                  <a:extLst>
                    <a:ext uri="{9D8B030D-6E8A-4147-A177-3AD203B41FA5}">
                      <a16:colId xmlns:a16="http://schemas.microsoft.com/office/drawing/2014/main" val="2467444686"/>
                    </a:ext>
                  </a:extLst>
                </a:gridCol>
                <a:gridCol w="493776">
                  <a:extLst>
                    <a:ext uri="{9D8B030D-6E8A-4147-A177-3AD203B41FA5}">
                      <a16:colId xmlns:a16="http://schemas.microsoft.com/office/drawing/2014/main" val="2621287806"/>
                    </a:ext>
                  </a:extLst>
                </a:gridCol>
                <a:gridCol w="493776">
                  <a:extLst>
                    <a:ext uri="{9D8B030D-6E8A-4147-A177-3AD203B41FA5}">
                      <a16:colId xmlns:a16="http://schemas.microsoft.com/office/drawing/2014/main" val="626815498"/>
                    </a:ext>
                  </a:extLst>
                </a:gridCol>
                <a:gridCol w="493776">
                  <a:extLst>
                    <a:ext uri="{9D8B030D-6E8A-4147-A177-3AD203B41FA5}">
                      <a16:colId xmlns:a16="http://schemas.microsoft.com/office/drawing/2014/main" val="2733759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91440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- 2025-10-03 12:01:05</a:t>
                      </a:r>
                      <a:r>
                        <a:rPr kumimoji="0" lang="it-IT" sz="1000" b="0" i="0" u="none" strike="noStrike" kern="1200" cap="none" spc="0" normalizeH="0" baseline="0" noProof="0">
                          <a:ln>
                            <a:noFill/>
                          </a:ln>
                          <a:solidFill>
                            <a:prstClr val="black"/>
                          </a:solidFill>
                          <a:effectLst/>
                          <a:uLnTx/>
                          <a:uFillTx/>
                          <a:latin typeface="Calibri"/>
                          <a:ea typeface="+mn-ea"/>
                          <a:cs typeface="+mn-cs"/>
                        </a:rPr>
                        <a:t>
 🍐🌳In Valle di Blenio, l’associazione Meraviglie sul Brenno, sta scoprendo un tesoro di varietà antiche di pero della Valle di Blenio.
✨Un patrimonio di biodiversità che ci racconta come si viveva un tempo nel nostro territorio.
🔗Link in bio per leggere l’articolo completo!
 #svizzera #ticino  #frutta  #pera  #biodiversità</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5180</a:t>
                      </a:r>
                    </a:p>
                  </a:txBody>
                  <a:tcPr/>
                </a:tc>
                <a:extLst>
                  <a:ext uri="{0D108BD9-81ED-4DB2-BD59-A6C34878D82A}">
                    <a16:rowId xmlns:a16="http://schemas.microsoft.com/office/drawing/2014/main" val="954505693"/>
                  </a:ext>
                </a:extLst>
              </a:tr>
            </a:tbl>
          </a:graphicData>
        </a:graphic>
      </p:graphicFrame>
      <p:sp>
        <p:nvSpPr>
          <p:cNvPr id="4" name="Text Placeholder 3">
            <a:extLst>
              <a:ext uri="{FF2B5EF4-FFF2-40B4-BE49-F238E27FC236}">
                <a16:creationId xmlns:a16="http://schemas.microsoft.com/office/drawing/2014/main" id="{31A9AA78-1777-44D3-A27B-ADAD05B14593}"/>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231291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CFE4-7E5F-49A8-BC83-5AA5682D6466}"/>
              </a:ext>
            </a:extLst>
          </p:cNvPr>
          <p:cNvSpPr>
            <a:spLocks noGrp="1"/>
          </p:cNvSpPr>
          <p:nvPr>
            <p:ph type="title"/>
          </p:nvPr>
        </p:nvSpPr>
        <p:spPr/>
        <p:txBody>
          <a:bodyPr/>
          <a:lstStyle/>
          <a:p>
            <a:r>
              <a:rPr lang="en-US"/>
              <a:t>Instagram Posts Table | 2 profiles - 20 of 26</a:t>
            </a:r>
          </a:p>
        </p:txBody>
      </p:sp>
      <p:graphicFrame>
        <p:nvGraphicFramePr>
          <p:cNvPr id="5" name="Table Placeholder 4">
            <a:extLst>
              <a:ext uri="{FF2B5EF4-FFF2-40B4-BE49-F238E27FC236}">
                <a16:creationId xmlns:a16="http://schemas.microsoft.com/office/drawing/2014/main" id="{9FC5F627-6A7E-454C-9BB0-10C3C3CE53E0}"/>
              </a:ext>
            </a:extLst>
          </p:cNvPr>
          <p:cNvGraphicFramePr>
            <a:graphicFrameLocks noGrp="1"/>
          </p:cNvGraphicFramePr>
          <p:nvPr>
            <p:ph type="tbl" sz="quarter" idx="13"/>
            <p:extLst>
              <p:ext uri="{D42A27DB-BD31-4B8C-83A1-F6EECF244321}">
                <p14:modId xmlns:p14="http://schemas.microsoft.com/office/powerpoint/2010/main" val="126669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9657316"/>
                    </a:ext>
                  </a:extLst>
                </a:gridCol>
                <a:gridCol w="1481327">
                  <a:extLst>
                    <a:ext uri="{9D8B030D-6E8A-4147-A177-3AD203B41FA5}">
                      <a16:colId xmlns:a16="http://schemas.microsoft.com/office/drawing/2014/main" val="1403492324"/>
                    </a:ext>
                  </a:extLst>
                </a:gridCol>
                <a:gridCol w="493776">
                  <a:extLst>
                    <a:ext uri="{9D8B030D-6E8A-4147-A177-3AD203B41FA5}">
                      <a16:colId xmlns:a16="http://schemas.microsoft.com/office/drawing/2014/main" val="2263758826"/>
                    </a:ext>
                  </a:extLst>
                </a:gridCol>
                <a:gridCol w="493776">
                  <a:extLst>
                    <a:ext uri="{9D8B030D-6E8A-4147-A177-3AD203B41FA5}">
                      <a16:colId xmlns:a16="http://schemas.microsoft.com/office/drawing/2014/main" val="1767513779"/>
                    </a:ext>
                  </a:extLst>
                </a:gridCol>
                <a:gridCol w="493776">
                  <a:extLst>
                    <a:ext uri="{9D8B030D-6E8A-4147-A177-3AD203B41FA5}">
                      <a16:colId xmlns:a16="http://schemas.microsoft.com/office/drawing/2014/main" val="3035829355"/>
                    </a:ext>
                  </a:extLst>
                </a:gridCol>
                <a:gridCol w="493776">
                  <a:extLst>
                    <a:ext uri="{9D8B030D-6E8A-4147-A177-3AD203B41FA5}">
                      <a16:colId xmlns:a16="http://schemas.microsoft.com/office/drawing/2014/main" val="3860252471"/>
                    </a:ext>
                  </a:extLst>
                </a:gridCol>
                <a:gridCol w="493776">
                  <a:extLst>
                    <a:ext uri="{9D8B030D-6E8A-4147-A177-3AD203B41FA5}">
                      <a16:colId xmlns:a16="http://schemas.microsoft.com/office/drawing/2014/main" val="4189903579"/>
                    </a:ext>
                  </a:extLst>
                </a:gridCol>
                <a:gridCol w="493776">
                  <a:extLst>
                    <a:ext uri="{9D8B030D-6E8A-4147-A177-3AD203B41FA5}">
                      <a16:colId xmlns:a16="http://schemas.microsoft.com/office/drawing/2014/main" val="2129423305"/>
                    </a:ext>
                  </a:extLst>
                </a:gridCol>
                <a:gridCol w="493776">
                  <a:extLst>
                    <a:ext uri="{9D8B030D-6E8A-4147-A177-3AD203B41FA5}">
                      <a16:colId xmlns:a16="http://schemas.microsoft.com/office/drawing/2014/main" val="3439085311"/>
                    </a:ext>
                  </a:extLst>
                </a:gridCol>
                <a:gridCol w="493776">
                  <a:extLst>
                    <a:ext uri="{9D8B030D-6E8A-4147-A177-3AD203B41FA5}">
                      <a16:colId xmlns:a16="http://schemas.microsoft.com/office/drawing/2014/main" val="3226722662"/>
                    </a:ext>
                  </a:extLst>
                </a:gridCol>
                <a:gridCol w="493776">
                  <a:extLst>
                    <a:ext uri="{9D8B030D-6E8A-4147-A177-3AD203B41FA5}">
                      <a16:colId xmlns:a16="http://schemas.microsoft.com/office/drawing/2014/main" val="1526371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86407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- 2025-10-04 08:56:04</a:t>
                      </a:r>
                      <a:r>
                        <a:rPr kumimoji="0" lang="it-IT" sz="1000" b="0" i="0" u="none" strike="noStrike" kern="1200" cap="none" spc="0" normalizeH="0" baseline="0" noProof="0">
                          <a:ln>
                            <a:noFill/>
                          </a:ln>
                          <a:solidFill>
                            <a:prstClr val="black"/>
                          </a:solidFill>
                          <a:effectLst/>
                          <a:uLnTx/>
                          <a:uFillTx/>
                          <a:latin typeface="Calibri"/>
                          <a:ea typeface="+mn-ea"/>
                          <a:cs typeface="+mn-cs"/>
                        </a:rPr>
                        <a:t>
 🍁 Colori, forme, consistenze e sapori d’autunno: Lorenzo Tognola ci guida tra le zucche nostrane e i loro mille usi in cucina. 
➡️ Il progetto “Zucche nostrane” a cura di FurureFarmers porta carretti self-service in tante località ticinesi fino a novembre.
🔗 LINK IN BIO per l’approfondimento con tantissime altre zucche.
🎃 Dimentichiamo Halloween, che certo non rende giustizia alle centinaia di varietà di zucca diffuse in tutto il mondo!
#zucca #biodiversità #ticino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9757</a:t>
                      </a:r>
                    </a:p>
                  </a:txBody>
                  <a:tcPr/>
                </a:tc>
                <a:extLst>
                  <a:ext uri="{0D108BD9-81ED-4DB2-BD59-A6C34878D82A}">
                    <a16:rowId xmlns:a16="http://schemas.microsoft.com/office/drawing/2014/main" val="942189837"/>
                  </a:ext>
                </a:extLst>
              </a:tr>
            </a:tbl>
          </a:graphicData>
        </a:graphic>
      </p:graphicFrame>
      <p:sp>
        <p:nvSpPr>
          <p:cNvPr id="4" name="Text Placeholder 3">
            <a:extLst>
              <a:ext uri="{FF2B5EF4-FFF2-40B4-BE49-F238E27FC236}">
                <a16:creationId xmlns:a16="http://schemas.microsoft.com/office/drawing/2014/main" id="{86712072-41DC-4296-A31E-CFE03C81419E}"/>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92736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11B4F-F6D8-4973-8A34-BC7AF05520B5}"/>
              </a:ext>
            </a:extLst>
          </p:cNvPr>
          <p:cNvSpPr>
            <a:spLocks noGrp="1"/>
          </p:cNvSpPr>
          <p:nvPr>
            <p:ph type="title"/>
          </p:nvPr>
        </p:nvSpPr>
        <p:spPr/>
        <p:txBody>
          <a:bodyPr/>
          <a:lstStyle/>
          <a:p>
            <a:r>
              <a:rPr lang="en-US"/>
              <a:t>Instagram Posts Table | 2 profiles - 21 of 26</a:t>
            </a:r>
          </a:p>
        </p:txBody>
      </p:sp>
      <p:graphicFrame>
        <p:nvGraphicFramePr>
          <p:cNvPr id="5" name="Table Placeholder 4">
            <a:extLst>
              <a:ext uri="{FF2B5EF4-FFF2-40B4-BE49-F238E27FC236}">
                <a16:creationId xmlns:a16="http://schemas.microsoft.com/office/drawing/2014/main" id="{6777EDB2-2E55-4606-A27B-D93EFB1B0CDE}"/>
              </a:ext>
            </a:extLst>
          </p:cNvPr>
          <p:cNvGraphicFramePr>
            <a:graphicFrameLocks noGrp="1"/>
          </p:cNvGraphicFramePr>
          <p:nvPr>
            <p:ph type="tbl" sz="quarter" idx="13"/>
            <p:extLst>
              <p:ext uri="{D42A27DB-BD31-4B8C-83A1-F6EECF244321}">
                <p14:modId xmlns:p14="http://schemas.microsoft.com/office/powerpoint/2010/main" val="204650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26960936"/>
                    </a:ext>
                  </a:extLst>
                </a:gridCol>
                <a:gridCol w="1481327">
                  <a:extLst>
                    <a:ext uri="{9D8B030D-6E8A-4147-A177-3AD203B41FA5}">
                      <a16:colId xmlns:a16="http://schemas.microsoft.com/office/drawing/2014/main" val="2473871161"/>
                    </a:ext>
                  </a:extLst>
                </a:gridCol>
                <a:gridCol w="493776">
                  <a:extLst>
                    <a:ext uri="{9D8B030D-6E8A-4147-A177-3AD203B41FA5}">
                      <a16:colId xmlns:a16="http://schemas.microsoft.com/office/drawing/2014/main" val="811431890"/>
                    </a:ext>
                  </a:extLst>
                </a:gridCol>
                <a:gridCol w="493776">
                  <a:extLst>
                    <a:ext uri="{9D8B030D-6E8A-4147-A177-3AD203B41FA5}">
                      <a16:colId xmlns:a16="http://schemas.microsoft.com/office/drawing/2014/main" val="3503163955"/>
                    </a:ext>
                  </a:extLst>
                </a:gridCol>
                <a:gridCol w="493776">
                  <a:extLst>
                    <a:ext uri="{9D8B030D-6E8A-4147-A177-3AD203B41FA5}">
                      <a16:colId xmlns:a16="http://schemas.microsoft.com/office/drawing/2014/main" val="2431017850"/>
                    </a:ext>
                  </a:extLst>
                </a:gridCol>
                <a:gridCol w="493776">
                  <a:extLst>
                    <a:ext uri="{9D8B030D-6E8A-4147-A177-3AD203B41FA5}">
                      <a16:colId xmlns:a16="http://schemas.microsoft.com/office/drawing/2014/main" val="4281871177"/>
                    </a:ext>
                  </a:extLst>
                </a:gridCol>
                <a:gridCol w="493776">
                  <a:extLst>
                    <a:ext uri="{9D8B030D-6E8A-4147-A177-3AD203B41FA5}">
                      <a16:colId xmlns:a16="http://schemas.microsoft.com/office/drawing/2014/main" val="1329949178"/>
                    </a:ext>
                  </a:extLst>
                </a:gridCol>
                <a:gridCol w="493776">
                  <a:extLst>
                    <a:ext uri="{9D8B030D-6E8A-4147-A177-3AD203B41FA5}">
                      <a16:colId xmlns:a16="http://schemas.microsoft.com/office/drawing/2014/main" val="429292421"/>
                    </a:ext>
                  </a:extLst>
                </a:gridCol>
                <a:gridCol w="493776">
                  <a:extLst>
                    <a:ext uri="{9D8B030D-6E8A-4147-A177-3AD203B41FA5}">
                      <a16:colId xmlns:a16="http://schemas.microsoft.com/office/drawing/2014/main" val="3710315252"/>
                    </a:ext>
                  </a:extLst>
                </a:gridCol>
                <a:gridCol w="493776">
                  <a:extLst>
                    <a:ext uri="{9D8B030D-6E8A-4147-A177-3AD203B41FA5}">
                      <a16:colId xmlns:a16="http://schemas.microsoft.com/office/drawing/2014/main" val="1777268622"/>
                    </a:ext>
                  </a:extLst>
                </a:gridCol>
                <a:gridCol w="493776">
                  <a:extLst>
                    <a:ext uri="{9D8B030D-6E8A-4147-A177-3AD203B41FA5}">
                      <a16:colId xmlns:a16="http://schemas.microsoft.com/office/drawing/2014/main" val="102301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19726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- 2025-10-06 18:00:10</a:t>
                      </a:r>
                      <a:r>
                        <a:rPr kumimoji="0" lang="it-IT" sz="1000" b="0" i="0" u="none" strike="noStrike" kern="1200" cap="none" spc="0" normalizeH="0" baseline="0" noProof="0">
                          <a:ln>
                            <a:noFill/>
                          </a:ln>
                          <a:solidFill>
                            <a:prstClr val="black"/>
                          </a:solidFill>
                          <a:effectLst/>
                          <a:uLnTx/>
                          <a:uFillTx/>
                          <a:latin typeface="Calibri"/>
                          <a:ea typeface="+mn-ea"/>
                          <a:cs typeface="+mn-cs"/>
                        </a:rPr>
                        <a:t>
 🍩Emulsionanti: sono gli ingredienti invisibili che rendono il nostro cibo soffice, cremoso e sempre “fresco”. 
Li troviamo ovunque, spesso senza rendercene conto, identificati dalle familiari sigle che iniziano con la lettera E. 
❓La scienza comincia a chiedersi: quanto sono davvero sicuri per la nostra salute? Un recente studio francese ha sollevato dubbi importanti… e forse è arrivato il momento di guardare con più attenzione le etichette. 
Innocui o nemici della nostra salute?
🔗Link in bio per scoprirlo!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6251</a:t>
                      </a:r>
                    </a:p>
                  </a:txBody>
                  <a:tcPr/>
                </a:tc>
                <a:extLst>
                  <a:ext uri="{0D108BD9-81ED-4DB2-BD59-A6C34878D82A}">
                    <a16:rowId xmlns:a16="http://schemas.microsoft.com/office/drawing/2014/main" val="1430288782"/>
                  </a:ext>
                </a:extLst>
              </a:tr>
            </a:tbl>
          </a:graphicData>
        </a:graphic>
      </p:graphicFrame>
      <p:sp>
        <p:nvSpPr>
          <p:cNvPr id="4" name="Text Placeholder 3">
            <a:extLst>
              <a:ext uri="{FF2B5EF4-FFF2-40B4-BE49-F238E27FC236}">
                <a16:creationId xmlns:a16="http://schemas.microsoft.com/office/drawing/2014/main" id="{3EDB77B7-1FB8-44C7-A7B6-32A27D130599}"/>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699823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30F6C-4CCC-48C7-9FC4-179B439AFF83}"/>
              </a:ext>
            </a:extLst>
          </p:cNvPr>
          <p:cNvSpPr>
            <a:spLocks noGrp="1"/>
          </p:cNvSpPr>
          <p:nvPr>
            <p:ph type="title"/>
          </p:nvPr>
        </p:nvSpPr>
        <p:spPr/>
        <p:txBody>
          <a:bodyPr/>
          <a:lstStyle/>
          <a:p>
            <a:r>
              <a:rPr lang="en-US"/>
              <a:t>Instagram Posts Table | 2 profiles - 22 of 26</a:t>
            </a:r>
          </a:p>
        </p:txBody>
      </p:sp>
      <p:graphicFrame>
        <p:nvGraphicFramePr>
          <p:cNvPr id="5" name="Table Placeholder 4">
            <a:extLst>
              <a:ext uri="{FF2B5EF4-FFF2-40B4-BE49-F238E27FC236}">
                <a16:creationId xmlns:a16="http://schemas.microsoft.com/office/drawing/2014/main" id="{0448D2AC-1753-46E4-91C7-25E8F7F944E6}"/>
              </a:ext>
            </a:extLst>
          </p:cNvPr>
          <p:cNvGraphicFramePr>
            <a:graphicFrameLocks noGrp="1"/>
          </p:cNvGraphicFramePr>
          <p:nvPr>
            <p:ph type="tbl" sz="quarter" idx="13"/>
            <p:extLst>
              <p:ext uri="{D42A27DB-BD31-4B8C-83A1-F6EECF244321}">
                <p14:modId xmlns:p14="http://schemas.microsoft.com/office/powerpoint/2010/main" val="1679352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32164896"/>
                    </a:ext>
                  </a:extLst>
                </a:gridCol>
                <a:gridCol w="1481327">
                  <a:extLst>
                    <a:ext uri="{9D8B030D-6E8A-4147-A177-3AD203B41FA5}">
                      <a16:colId xmlns:a16="http://schemas.microsoft.com/office/drawing/2014/main" val="2288337637"/>
                    </a:ext>
                  </a:extLst>
                </a:gridCol>
                <a:gridCol w="493776">
                  <a:extLst>
                    <a:ext uri="{9D8B030D-6E8A-4147-A177-3AD203B41FA5}">
                      <a16:colId xmlns:a16="http://schemas.microsoft.com/office/drawing/2014/main" val="2242108390"/>
                    </a:ext>
                  </a:extLst>
                </a:gridCol>
                <a:gridCol w="493776">
                  <a:extLst>
                    <a:ext uri="{9D8B030D-6E8A-4147-A177-3AD203B41FA5}">
                      <a16:colId xmlns:a16="http://schemas.microsoft.com/office/drawing/2014/main" val="3131847013"/>
                    </a:ext>
                  </a:extLst>
                </a:gridCol>
                <a:gridCol w="493776">
                  <a:extLst>
                    <a:ext uri="{9D8B030D-6E8A-4147-A177-3AD203B41FA5}">
                      <a16:colId xmlns:a16="http://schemas.microsoft.com/office/drawing/2014/main" val="3425956056"/>
                    </a:ext>
                  </a:extLst>
                </a:gridCol>
                <a:gridCol w="493776">
                  <a:extLst>
                    <a:ext uri="{9D8B030D-6E8A-4147-A177-3AD203B41FA5}">
                      <a16:colId xmlns:a16="http://schemas.microsoft.com/office/drawing/2014/main" val="2003448061"/>
                    </a:ext>
                  </a:extLst>
                </a:gridCol>
                <a:gridCol w="493776">
                  <a:extLst>
                    <a:ext uri="{9D8B030D-6E8A-4147-A177-3AD203B41FA5}">
                      <a16:colId xmlns:a16="http://schemas.microsoft.com/office/drawing/2014/main" val="3537999959"/>
                    </a:ext>
                  </a:extLst>
                </a:gridCol>
                <a:gridCol w="493776">
                  <a:extLst>
                    <a:ext uri="{9D8B030D-6E8A-4147-A177-3AD203B41FA5}">
                      <a16:colId xmlns:a16="http://schemas.microsoft.com/office/drawing/2014/main" val="2768906658"/>
                    </a:ext>
                  </a:extLst>
                </a:gridCol>
                <a:gridCol w="493776">
                  <a:extLst>
                    <a:ext uri="{9D8B030D-6E8A-4147-A177-3AD203B41FA5}">
                      <a16:colId xmlns:a16="http://schemas.microsoft.com/office/drawing/2014/main" val="2120826228"/>
                    </a:ext>
                  </a:extLst>
                </a:gridCol>
                <a:gridCol w="493776">
                  <a:extLst>
                    <a:ext uri="{9D8B030D-6E8A-4147-A177-3AD203B41FA5}">
                      <a16:colId xmlns:a16="http://schemas.microsoft.com/office/drawing/2014/main" val="907129838"/>
                    </a:ext>
                  </a:extLst>
                </a:gridCol>
                <a:gridCol w="493776">
                  <a:extLst>
                    <a:ext uri="{9D8B030D-6E8A-4147-A177-3AD203B41FA5}">
                      <a16:colId xmlns:a16="http://schemas.microsoft.com/office/drawing/2014/main" val="373163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592900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- 2025-10-09 12:00:45</a:t>
                      </a:r>
                      <a:r>
                        <a:rPr kumimoji="0" lang="it-IT" sz="1000" b="0" i="0" u="none" strike="noStrike" kern="1200" cap="none" spc="0" normalizeH="0" baseline="0" noProof="0">
                          <a:ln>
                            <a:noFill/>
                          </a:ln>
                          <a:solidFill>
                            <a:prstClr val="black"/>
                          </a:solidFill>
                          <a:effectLst/>
                          <a:uLnTx/>
                          <a:uFillTx/>
                          <a:latin typeface="Calibri"/>
                          <a:ea typeface="+mn-ea"/>
                          <a:cs typeface="+mn-cs"/>
                        </a:rPr>
                        <a:t>
 🍇🧀Un mese che continua ad essere ricco di manifestazioni autunnali, fiere ed eventi tradizionali, nella Svizzera italiana e Oltralpe. 
Ecco una selezione degli eventi gastronomici per le prossime due settimane di ottobre. Salva il carosello per non dimenticarli!
Link in bio per il calendario completo, con le rassegne gastronomiche, il calendario delle castagnate, i mercati alimentari e tanto altro.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5704</a:t>
                      </a:r>
                    </a:p>
                  </a:txBody>
                  <a:tcPr/>
                </a:tc>
                <a:extLst>
                  <a:ext uri="{0D108BD9-81ED-4DB2-BD59-A6C34878D82A}">
                    <a16:rowId xmlns:a16="http://schemas.microsoft.com/office/drawing/2014/main" val="2931046763"/>
                  </a:ext>
                </a:extLst>
              </a:tr>
            </a:tbl>
          </a:graphicData>
        </a:graphic>
      </p:graphicFrame>
      <p:sp>
        <p:nvSpPr>
          <p:cNvPr id="4" name="Text Placeholder 3">
            <a:extLst>
              <a:ext uri="{FF2B5EF4-FFF2-40B4-BE49-F238E27FC236}">
                <a16:creationId xmlns:a16="http://schemas.microsoft.com/office/drawing/2014/main" id="{7CF6030B-C7CE-417F-8817-07263BE0D41E}"/>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970729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F2305-800A-452E-8ABF-47C3CBEE2491}"/>
              </a:ext>
            </a:extLst>
          </p:cNvPr>
          <p:cNvSpPr>
            <a:spLocks noGrp="1"/>
          </p:cNvSpPr>
          <p:nvPr>
            <p:ph type="title"/>
          </p:nvPr>
        </p:nvSpPr>
        <p:spPr/>
        <p:txBody>
          <a:bodyPr/>
          <a:lstStyle/>
          <a:p>
            <a:r>
              <a:rPr lang="en-US"/>
              <a:t>Instagram Posts Table | 2 profiles - 23 of 26</a:t>
            </a:r>
          </a:p>
        </p:txBody>
      </p:sp>
      <p:graphicFrame>
        <p:nvGraphicFramePr>
          <p:cNvPr id="5" name="Table Placeholder 4">
            <a:extLst>
              <a:ext uri="{FF2B5EF4-FFF2-40B4-BE49-F238E27FC236}">
                <a16:creationId xmlns:a16="http://schemas.microsoft.com/office/drawing/2014/main" id="{0D995386-917F-43E5-A416-0BDA5F038082}"/>
              </a:ext>
            </a:extLst>
          </p:cNvPr>
          <p:cNvGraphicFramePr>
            <a:graphicFrameLocks noGrp="1"/>
          </p:cNvGraphicFramePr>
          <p:nvPr>
            <p:ph type="tbl" sz="quarter" idx="13"/>
            <p:extLst>
              <p:ext uri="{D42A27DB-BD31-4B8C-83A1-F6EECF244321}">
                <p14:modId xmlns:p14="http://schemas.microsoft.com/office/powerpoint/2010/main" val="1296936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63513854"/>
                    </a:ext>
                  </a:extLst>
                </a:gridCol>
                <a:gridCol w="1481327">
                  <a:extLst>
                    <a:ext uri="{9D8B030D-6E8A-4147-A177-3AD203B41FA5}">
                      <a16:colId xmlns:a16="http://schemas.microsoft.com/office/drawing/2014/main" val="4001279106"/>
                    </a:ext>
                  </a:extLst>
                </a:gridCol>
                <a:gridCol w="493776">
                  <a:extLst>
                    <a:ext uri="{9D8B030D-6E8A-4147-A177-3AD203B41FA5}">
                      <a16:colId xmlns:a16="http://schemas.microsoft.com/office/drawing/2014/main" val="1681491258"/>
                    </a:ext>
                  </a:extLst>
                </a:gridCol>
                <a:gridCol w="493776">
                  <a:extLst>
                    <a:ext uri="{9D8B030D-6E8A-4147-A177-3AD203B41FA5}">
                      <a16:colId xmlns:a16="http://schemas.microsoft.com/office/drawing/2014/main" val="2190687261"/>
                    </a:ext>
                  </a:extLst>
                </a:gridCol>
                <a:gridCol w="493776">
                  <a:extLst>
                    <a:ext uri="{9D8B030D-6E8A-4147-A177-3AD203B41FA5}">
                      <a16:colId xmlns:a16="http://schemas.microsoft.com/office/drawing/2014/main" val="1297952633"/>
                    </a:ext>
                  </a:extLst>
                </a:gridCol>
                <a:gridCol w="493776">
                  <a:extLst>
                    <a:ext uri="{9D8B030D-6E8A-4147-A177-3AD203B41FA5}">
                      <a16:colId xmlns:a16="http://schemas.microsoft.com/office/drawing/2014/main" val="2680013092"/>
                    </a:ext>
                  </a:extLst>
                </a:gridCol>
                <a:gridCol w="493776">
                  <a:extLst>
                    <a:ext uri="{9D8B030D-6E8A-4147-A177-3AD203B41FA5}">
                      <a16:colId xmlns:a16="http://schemas.microsoft.com/office/drawing/2014/main" val="4244703999"/>
                    </a:ext>
                  </a:extLst>
                </a:gridCol>
                <a:gridCol w="493776">
                  <a:extLst>
                    <a:ext uri="{9D8B030D-6E8A-4147-A177-3AD203B41FA5}">
                      <a16:colId xmlns:a16="http://schemas.microsoft.com/office/drawing/2014/main" val="153896140"/>
                    </a:ext>
                  </a:extLst>
                </a:gridCol>
                <a:gridCol w="493776">
                  <a:extLst>
                    <a:ext uri="{9D8B030D-6E8A-4147-A177-3AD203B41FA5}">
                      <a16:colId xmlns:a16="http://schemas.microsoft.com/office/drawing/2014/main" val="505766318"/>
                    </a:ext>
                  </a:extLst>
                </a:gridCol>
                <a:gridCol w="493776">
                  <a:extLst>
                    <a:ext uri="{9D8B030D-6E8A-4147-A177-3AD203B41FA5}">
                      <a16:colId xmlns:a16="http://schemas.microsoft.com/office/drawing/2014/main" val="1169284882"/>
                    </a:ext>
                  </a:extLst>
                </a:gridCol>
                <a:gridCol w="493776">
                  <a:extLst>
                    <a:ext uri="{9D8B030D-6E8A-4147-A177-3AD203B41FA5}">
                      <a16:colId xmlns:a16="http://schemas.microsoft.com/office/drawing/2014/main" val="295590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344918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- 2025-10-10 12:01:03</a:t>
                      </a:r>
                      <a:r>
                        <a:rPr kumimoji="0" lang="it-IT" sz="1000" b="0" i="0" u="none" strike="noStrike" kern="1200" cap="none" spc="0" normalizeH="0" baseline="0" noProof="0">
                          <a:ln>
                            <a:noFill/>
                          </a:ln>
                          <a:solidFill>
                            <a:prstClr val="black"/>
                          </a:solidFill>
                          <a:effectLst/>
                          <a:uLnTx/>
                          <a:uFillTx/>
                          <a:latin typeface="Calibri"/>
                          <a:ea typeface="+mn-ea"/>
                          <a:cs typeface="+mn-cs"/>
                        </a:rPr>
                        <a:t>
 🌰🍂Che autunno sarebbe senza castagne, castagnate e maronatt? 
Questo frutto, abbondante nei nostri boschi, è centrale nella storia della Svizzera italiana, che è fatta anche di povertà. 
Nel carosello ripercorriamo i punti importanti con le immagini di #RSIArchivi.
🔗Link in bio per l’articolo completo! 
#svizzera #castagne #tradizione #autunno #ticino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31809</a:t>
                      </a:r>
                    </a:p>
                  </a:txBody>
                  <a:tcPr/>
                </a:tc>
                <a:extLst>
                  <a:ext uri="{0D108BD9-81ED-4DB2-BD59-A6C34878D82A}">
                    <a16:rowId xmlns:a16="http://schemas.microsoft.com/office/drawing/2014/main" val="1263881057"/>
                  </a:ext>
                </a:extLst>
              </a:tr>
            </a:tbl>
          </a:graphicData>
        </a:graphic>
      </p:graphicFrame>
      <p:sp>
        <p:nvSpPr>
          <p:cNvPr id="4" name="Text Placeholder 3">
            <a:extLst>
              <a:ext uri="{FF2B5EF4-FFF2-40B4-BE49-F238E27FC236}">
                <a16:creationId xmlns:a16="http://schemas.microsoft.com/office/drawing/2014/main" id="{544951A0-8934-4604-8F10-BD7577978D06}"/>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270002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FDA8E-CBA2-47E4-A17F-60F102E55C56}"/>
              </a:ext>
            </a:extLst>
          </p:cNvPr>
          <p:cNvSpPr>
            <a:spLocks noGrp="1"/>
          </p:cNvSpPr>
          <p:nvPr>
            <p:ph type="title"/>
          </p:nvPr>
        </p:nvSpPr>
        <p:spPr/>
        <p:txBody>
          <a:bodyPr/>
          <a:lstStyle/>
          <a:p>
            <a:r>
              <a:rPr lang="en-US"/>
              <a:t>Instagram Posts Table | 2 profiles - 24 of 26</a:t>
            </a:r>
          </a:p>
        </p:txBody>
      </p:sp>
      <p:graphicFrame>
        <p:nvGraphicFramePr>
          <p:cNvPr id="5" name="Table Placeholder 4">
            <a:extLst>
              <a:ext uri="{FF2B5EF4-FFF2-40B4-BE49-F238E27FC236}">
                <a16:creationId xmlns:a16="http://schemas.microsoft.com/office/drawing/2014/main" id="{B0F4A33C-CCCC-433F-A9F6-AB7A6D6B4C1E}"/>
              </a:ext>
            </a:extLst>
          </p:cNvPr>
          <p:cNvGraphicFramePr>
            <a:graphicFrameLocks noGrp="1"/>
          </p:cNvGraphicFramePr>
          <p:nvPr>
            <p:ph type="tbl" sz="quarter" idx="13"/>
            <p:extLst>
              <p:ext uri="{D42A27DB-BD31-4B8C-83A1-F6EECF244321}">
                <p14:modId xmlns:p14="http://schemas.microsoft.com/office/powerpoint/2010/main" val="442344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17617030"/>
                    </a:ext>
                  </a:extLst>
                </a:gridCol>
                <a:gridCol w="1481327">
                  <a:extLst>
                    <a:ext uri="{9D8B030D-6E8A-4147-A177-3AD203B41FA5}">
                      <a16:colId xmlns:a16="http://schemas.microsoft.com/office/drawing/2014/main" val="162295973"/>
                    </a:ext>
                  </a:extLst>
                </a:gridCol>
                <a:gridCol w="493776">
                  <a:extLst>
                    <a:ext uri="{9D8B030D-6E8A-4147-A177-3AD203B41FA5}">
                      <a16:colId xmlns:a16="http://schemas.microsoft.com/office/drawing/2014/main" val="1286714241"/>
                    </a:ext>
                  </a:extLst>
                </a:gridCol>
                <a:gridCol w="493776">
                  <a:extLst>
                    <a:ext uri="{9D8B030D-6E8A-4147-A177-3AD203B41FA5}">
                      <a16:colId xmlns:a16="http://schemas.microsoft.com/office/drawing/2014/main" val="1235827574"/>
                    </a:ext>
                  </a:extLst>
                </a:gridCol>
                <a:gridCol w="493776">
                  <a:extLst>
                    <a:ext uri="{9D8B030D-6E8A-4147-A177-3AD203B41FA5}">
                      <a16:colId xmlns:a16="http://schemas.microsoft.com/office/drawing/2014/main" val="2704549193"/>
                    </a:ext>
                  </a:extLst>
                </a:gridCol>
                <a:gridCol w="493776">
                  <a:extLst>
                    <a:ext uri="{9D8B030D-6E8A-4147-A177-3AD203B41FA5}">
                      <a16:colId xmlns:a16="http://schemas.microsoft.com/office/drawing/2014/main" val="2165394924"/>
                    </a:ext>
                  </a:extLst>
                </a:gridCol>
                <a:gridCol w="493776">
                  <a:extLst>
                    <a:ext uri="{9D8B030D-6E8A-4147-A177-3AD203B41FA5}">
                      <a16:colId xmlns:a16="http://schemas.microsoft.com/office/drawing/2014/main" val="1409693176"/>
                    </a:ext>
                  </a:extLst>
                </a:gridCol>
                <a:gridCol w="493776">
                  <a:extLst>
                    <a:ext uri="{9D8B030D-6E8A-4147-A177-3AD203B41FA5}">
                      <a16:colId xmlns:a16="http://schemas.microsoft.com/office/drawing/2014/main" val="1047742176"/>
                    </a:ext>
                  </a:extLst>
                </a:gridCol>
                <a:gridCol w="493776">
                  <a:extLst>
                    <a:ext uri="{9D8B030D-6E8A-4147-A177-3AD203B41FA5}">
                      <a16:colId xmlns:a16="http://schemas.microsoft.com/office/drawing/2014/main" val="345829891"/>
                    </a:ext>
                  </a:extLst>
                </a:gridCol>
                <a:gridCol w="493776">
                  <a:extLst>
                    <a:ext uri="{9D8B030D-6E8A-4147-A177-3AD203B41FA5}">
                      <a16:colId xmlns:a16="http://schemas.microsoft.com/office/drawing/2014/main" val="2981819322"/>
                    </a:ext>
                  </a:extLst>
                </a:gridCol>
                <a:gridCol w="493776">
                  <a:extLst>
                    <a:ext uri="{9D8B030D-6E8A-4147-A177-3AD203B41FA5}">
                      <a16:colId xmlns:a16="http://schemas.microsoft.com/office/drawing/2014/main" val="2361080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06483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- 2025-10-11 09:43:52</a:t>
                      </a:r>
                      <a:r>
                        <a:rPr kumimoji="0" lang="it-IT" sz="1000" b="0" i="0" u="none" strike="noStrike" kern="1200" cap="none" spc="0" normalizeH="0" baseline="0" noProof="0">
                          <a:ln>
                            <a:noFill/>
                          </a:ln>
                          <a:solidFill>
                            <a:prstClr val="black"/>
                          </a:solidFill>
                          <a:effectLst/>
                          <a:uLnTx/>
                          <a:uFillTx/>
                          <a:latin typeface="Calibri"/>
                          <a:ea typeface="+mn-ea"/>
                          <a:cs typeface="+mn-cs"/>
                        </a:rPr>
                        <a:t>
 🏔️”Quando sul Pizzo di Claro si annuvola, molla tutto e prendi il rastrello”. 
👴🏻📵Un tempo i nostri nonni leggevano il cielo, la terra e il comportamento degli animali, senza bisogno di alcuna tecnologia. Era una saggezza istintiva, un legame con la natura che oggi forse abbiamo un po’ perso…
🐑✨E con gli animali al pascolo, oggi, sappiamo come comportarci? Ci pensa @ciao.brutt a spiegarcelo!
Chi ricorda detti o insegnamenti ereditati dai nonni?
📝Scrivilo nei commenti!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16533</a:t>
                      </a:r>
                    </a:p>
                  </a:txBody>
                  <a:tcPr/>
                </a:tc>
                <a:extLst>
                  <a:ext uri="{0D108BD9-81ED-4DB2-BD59-A6C34878D82A}">
                    <a16:rowId xmlns:a16="http://schemas.microsoft.com/office/drawing/2014/main" val="504492374"/>
                  </a:ext>
                </a:extLst>
              </a:tr>
            </a:tbl>
          </a:graphicData>
        </a:graphic>
      </p:graphicFrame>
      <p:sp>
        <p:nvSpPr>
          <p:cNvPr id="4" name="Text Placeholder 3">
            <a:extLst>
              <a:ext uri="{FF2B5EF4-FFF2-40B4-BE49-F238E27FC236}">
                <a16:creationId xmlns:a16="http://schemas.microsoft.com/office/drawing/2014/main" id="{A0AA4FC9-CD25-46C2-8497-886353C5393A}"/>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062175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B1DE2-718B-44B3-84FD-59FB193CC5DB}"/>
              </a:ext>
            </a:extLst>
          </p:cNvPr>
          <p:cNvSpPr>
            <a:spLocks noGrp="1"/>
          </p:cNvSpPr>
          <p:nvPr>
            <p:ph type="title"/>
          </p:nvPr>
        </p:nvSpPr>
        <p:spPr/>
        <p:txBody>
          <a:bodyPr/>
          <a:lstStyle/>
          <a:p>
            <a:r>
              <a:rPr lang="en-US"/>
              <a:t>Instagram Posts Table | 2 profiles - 25 of 26</a:t>
            </a:r>
          </a:p>
        </p:txBody>
      </p:sp>
      <p:graphicFrame>
        <p:nvGraphicFramePr>
          <p:cNvPr id="5" name="Table Placeholder 4">
            <a:extLst>
              <a:ext uri="{FF2B5EF4-FFF2-40B4-BE49-F238E27FC236}">
                <a16:creationId xmlns:a16="http://schemas.microsoft.com/office/drawing/2014/main" id="{99D89E6B-65DE-4A6A-B595-78907F170FE8}"/>
              </a:ext>
            </a:extLst>
          </p:cNvPr>
          <p:cNvGraphicFramePr>
            <a:graphicFrameLocks noGrp="1"/>
          </p:cNvGraphicFramePr>
          <p:nvPr>
            <p:ph type="tbl" sz="quarter" idx="13"/>
            <p:extLst>
              <p:ext uri="{D42A27DB-BD31-4B8C-83A1-F6EECF244321}">
                <p14:modId xmlns:p14="http://schemas.microsoft.com/office/powerpoint/2010/main" val="3866346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14955232"/>
                    </a:ext>
                  </a:extLst>
                </a:gridCol>
                <a:gridCol w="1481327">
                  <a:extLst>
                    <a:ext uri="{9D8B030D-6E8A-4147-A177-3AD203B41FA5}">
                      <a16:colId xmlns:a16="http://schemas.microsoft.com/office/drawing/2014/main" val="801807066"/>
                    </a:ext>
                  </a:extLst>
                </a:gridCol>
                <a:gridCol w="493776">
                  <a:extLst>
                    <a:ext uri="{9D8B030D-6E8A-4147-A177-3AD203B41FA5}">
                      <a16:colId xmlns:a16="http://schemas.microsoft.com/office/drawing/2014/main" val="2221473056"/>
                    </a:ext>
                  </a:extLst>
                </a:gridCol>
                <a:gridCol w="493776">
                  <a:extLst>
                    <a:ext uri="{9D8B030D-6E8A-4147-A177-3AD203B41FA5}">
                      <a16:colId xmlns:a16="http://schemas.microsoft.com/office/drawing/2014/main" val="2687083038"/>
                    </a:ext>
                  </a:extLst>
                </a:gridCol>
                <a:gridCol w="493776">
                  <a:extLst>
                    <a:ext uri="{9D8B030D-6E8A-4147-A177-3AD203B41FA5}">
                      <a16:colId xmlns:a16="http://schemas.microsoft.com/office/drawing/2014/main" val="3050800484"/>
                    </a:ext>
                  </a:extLst>
                </a:gridCol>
                <a:gridCol w="493776">
                  <a:extLst>
                    <a:ext uri="{9D8B030D-6E8A-4147-A177-3AD203B41FA5}">
                      <a16:colId xmlns:a16="http://schemas.microsoft.com/office/drawing/2014/main" val="3316092866"/>
                    </a:ext>
                  </a:extLst>
                </a:gridCol>
                <a:gridCol w="493776">
                  <a:extLst>
                    <a:ext uri="{9D8B030D-6E8A-4147-A177-3AD203B41FA5}">
                      <a16:colId xmlns:a16="http://schemas.microsoft.com/office/drawing/2014/main" val="1353353354"/>
                    </a:ext>
                  </a:extLst>
                </a:gridCol>
                <a:gridCol w="493776">
                  <a:extLst>
                    <a:ext uri="{9D8B030D-6E8A-4147-A177-3AD203B41FA5}">
                      <a16:colId xmlns:a16="http://schemas.microsoft.com/office/drawing/2014/main" val="2785380851"/>
                    </a:ext>
                  </a:extLst>
                </a:gridCol>
                <a:gridCol w="493776">
                  <a:extLst>
                    <a:ext uri="{9D8B030D-6E8A-4147-A177-3AD203B41FA5}">
                      <a16:colId xmlns:a16="http://schemas.microsoft.com/office/drawing/2014/main" val="3379925536"/>
                    </a:ext>
                  </a:extLst>
                </a:gridCol>
                <a:gridCol w="493776">
                  <a:extLst>
                    <a:ext uri="{9D8B030D-6E8A-4147-A177-3AD203B41FA5}">
                      <a16:colId xmlns:a16="http://schemas.microsoft.com/office/drawing/2014/main" val="114623913"/>
                    </a:ext>
                  </a:extLst>
                </a:gridCol>
                <a:gridCol w="493776">
                  <a:extLst>
                    <a:ext uri="{9D8B030D-6E8A-4147-A177-3AD203B41FA5}">
                      <a16:colId xmlns:a16="http://schemas.microsoft.com/office/drawing/2014/main" val="4042902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1991308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- 2025-10-13 18:00:48</a:t>
                      </a:r>
                      <a:r>
                        <a:rPr kumimoji="0" lang="it-IT" sz="1000" b="0" i="0" u="none" strike="noStrike" kern="1200" cap="none" spc="0" normalizeH="0" baseline="0" noProof="0">
                          <a:ln>
                            <a:noFill/>
                          </a:ln>
                          <a:solidFill>
                            <a:prstClr val="black"/>
                          </a:solidFill>
                          <a:effectLst/>
                          <a:uLnTx/>
                          <a:uFillTx/>
                          <a:latin typeface="Calibri"/>
                          <a:ea typeface="+mn-ea"/>
                          <a:cs typeface="+mn-cs"/>
                        </a:rPr>
                        <a:t>
 🇨🇭In Svizzera il burro non è soltanto un ingrediente, ma un simbolo della tradizione casearia. 
🧈Dalla colazione alla pasticceria, passando per la cucina ad alte temperature: i burri non sono tutti uguali, scopriamo meglio le varie tipologie e come usarli.
🔗Link in bio per leggere l’articolo completo!
 #svizzera  #ticino  #burro  #cucina  #consigli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8400</a:t>
                      </a:r>
                    </a:p>
                  </a:txBody>
                  <a:tcPr/>
                </a:tc>
                <a:extLst>
                  <a:ext uri="{0D108BD9-81ED-4DB2-BD59-A6C34878D82A}">
                    <a16:rowId xmlns:a16="http://schemas.microsoft.com/office/drawing/2014/main" val="670846794"/>
                  </a:ext>
                </a:extLst>
              </a:tr>
            </a:tbl>
          </a:graphicData>
        </a:graphic>
      </p:graphicFrame>
      <p:sp>
        <p:nvSpPr>
          <p:cNvPr id="4" name="Text Placeholder 3">
            <a:extLst>
              <a:ext uri="{FF2B5EF4-FFF2-40B4-BE49-F238E27FC236}">
                <a16:creationId xmlns:a16="http://schemas.microsoft.com/office/drawing/2014/main" id="{9CF69464-FD15-4D24-9F7F-A5893C794D0B}"/>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719196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B6258-9705-4AD2-BD53-71EEE1B8CE35}"/>
              </a:ext>
            </a:extLst>
          </p:cNvPr>
          <p:cNvSpPr>
            <a:spLocks noGrp="1"/>
          </p:cNvSpPr>
          <p:nvPr>
            <p:ph type="title"/>
          </p:nvPr>
        </p:nvSpPr>
        <p:spPr/>
        <p:txBody>
          <a:bodyPr/>
          <a:lstStyle/>
          <a:p>
            <a:r>
              <a:rPr lang="en-US"/>
              <a:t>Instagram Posts Table | 2 profiles - 26 of 26</a:t>
            </a:r>
          </a:p>
        </p:txBody>
      </p:sp>
      <p:graphicFrame>
        <p:nvGraphicFramePr>
          <p:cNvPr id="5" name="Table Placeholder 4">
            <a:extLst>
              <a:ext uri="{FF2B5EF4-FFF2-40B4-BE49-F238E27FC236}">
                <a16:creationId xmlns:a16="http://schemas.microsoft.com/office/drawing/2014/main" id="{DC0C111B-15B1-42E8-BFE4-10F35872CEBF}"/>
              </a:ext>
            </a:extLst>
          </p:cNvPr>
          <p:cNvGraphicFramePr>
            <a:graphicFrameLocks noGrp="1"/>
          </p:cNvGraphicFramePr>
          <p:nvPr>
            <p:ph type="tbl" sz="quarter" idx="13"/>
            <p:extLst>
              <p:ext uri="{D42A27DB-BD31-4B8C-83A1-F6EECF244321}">
                <p14:modId xmlns:p14="http://schemas.microsoft.com/office/powerpoint/2010/main" val="1999546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50145262"/>
                    </a:ext>
                  </a:extLst>
                </a:gridCol>
                <a:gridCol w="1481327">
                  <a:extLst>
                    <a:ext uri="{9D8B030D-6E8A-4147-A177-3AD203B41FA5}">
                      <a16:colId xmlns:a16="http://schemas.microsoft.com/office/drawing/2014/main" val="4030714490"/>
                    </a:ext>
                  </a:extLst>
                </a:gridCol>
                <a:gridCol w="493776">
                  <a:extLst>
                    <a:ext uri="{9D8B030D-6E8A-4147-A177-3AD203B41FA5}">
                      <a16:colId xmlns:a16="http://schemas.microsoft.com/office/drawing/2014/main" val="638187088"/>
                    </a:ext>
                  </a:extLst>
                </a:gridCol>
                <a:gridCol w="493776">
                  <a:extLst>
                    <a:ext uri="{9D8B030D-6E8A-4147-A177-3AD203B41FA5}">
                      <a16:colId xmlns:a16="http://schemas.microsoft.com/office/drawing/2014/main" val="2141324088"/>
                    </a:ext>
                  </a:extLst>
                </a:gridCol>
                <a:gridCol w="493776">
                  <a:extLst>
                    <a:ext uri="{9D8B030D-6E8A-4147-A177-3AD203B41FA5}">
                      <a16:colId xmlns:a16="http://schemas.microsoft.com/office/drawing/2014/main" val="4170996745"/>
                    </a:ext>
                  </a:extLst>
                </a:gridCol>
                <a:gridCol w="493776">
                  <a:extLst>
                    <a:ext uri="{9D8B030D-6E8A-4147-A177-3AD203B41FA5}">
                      <a16:colId xmlns:a16="http://schemas.microsoft.com/office/drawing/2014/main" val="2974965746"/>
                    </a:ext>
                  </a:extLst>
                </a:gridCol>
                <a:gridCol w="493776">
                  <a:extLst>
                    <a:ext uri="{9D8B030D-6E8A-4147-A177-3AD203B41FA5}">
                      <a16:colId xmlns:a16="http://schemas.microsoft.com/office/drawing/2014/main" val="2217289607"/>
                    </a:ext>
                  </a:extLst>
                </a:gridCol>
                <a:gridCol w="493776">
                  <a:extLst>
                    <a:ext uri="{9D8B030D-6E8A-4147-A177-3AD203B41FA5}">
                      <a16:colId xmlns:a16="http://schemas.microsoft.com/office/drawing/2014/main" val="4129065453"/>
                    </a:ext>
                  </a:extLst>
                </a:gridCol>
                <a:gridCol w="493776">
                  <a:extLst>
                    <a:ext uri="{9D8B030D-6E8A-4147-A177-3AD203B41FA5}">
                      <a16:colId xmlns:a16="http://schemas.microsoft.com/office/drawing/2014/main" val="2031674249"/>
                    </a:ext>
                  </a:extLst>
                </a:gridCol>
                <a:gridCol w="493776">
                  <a:extLst>
                    <a:ext uri="{9D8B030D-6E8A-4147-A177-3AD203B41FA5}">
                      <a16:colId xmlns:a16="http://schemas.microsoft.com/office/drawing/2014/main" val="1018901079"/>
                    </a:ext>
                  </a:extLst>
                </a:gridCol>
                <a:gridCol w="493776">
                  <a:extLst>
                    <a:ext uri="{9D8B030D-6E8A-4147-A177-3AD203B41FA5}">
                      <a16:colId xmlns:a16="http://schemas.microsoft.com/office/drawing/2014/main" val="807253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extLst>
                  <a:ext uri="{0D108BD9-81ED-4DB2-BD59-A6C34878D82A}">
                    <a16:rowId xmlns:a16="http://schemas.microsoft.com/office/drawing/2014/main" val="81936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rsifood - 2025-10-15 18:00:34</a:t>
                      </a:r>
                      <a:r>
                        <a:rPr kumimoji="0" lang="it-IT" sz="1000" b="0" i="0" u="none" strike="noStrike" kern="1200" cap="none" spc="0" normalizeH="0" baseline="0" noProof="0">
                          <a:ln>
                            <a:noFill/>
                          </a:ln>
                          <a:solidFill>
                            <a:prstClr val="black"/>
                          </a:solidFill>
                          <a:effectLst/>
                          <a:uLnTx/>
                          <a:uFillTx/>
                          <a:latin typeface="Calibri"/>
                          <a:ea typeface="+mn-ea"/>
                          <a:cs typeface="+mn-cs"/>
                        </a:rPr>
                        <a:t>
 👩🏻‍🍳La carta da forno è parte della nostra vita quotidiana in cucina, ma è davvero sicura? Ecco tutto quello che c’è da sapere.
🔗Per scoprire di più su imballaggi e sicurezza, nel link in bio riascolta la puntata “La chimica nel piatto” di Alphaville su Rete Due, con la giornalista scientifica Agnese Codignola.
 #cucina #curiosità #ReteDue #quotidianità</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6910</a:t>
                      </a:r>
                    </a:p>
                  </a:txBody>
                  <a:tcPr/>
                </a:tc>
                <a:extLst>
                  <a:ext uri="{0D108BD9-81ED-4DB2-BD59-A6C34878D82A}">
                    <a16:rowId xmlns:a16="http://schemas.microsoft.com/office/drawing/2014/main" val="2598328556"/>
                  </a:ext>
                </a:extLst>
              </a:tr>
            </a:tbl>
          </a:graphicData>
        </a:graphic>
      </p:graphicFrame>
      <p:sp>
        <p:nvSpPr>
          <p:cNvPr id="4" name="Text Placeholder 3">
            <a:extLst>
              <a:ext uri="{FF2B5EF4-FFF2-40B4-BE49-F238E27FC236}">
                <a16:creationId xmlns:a16="http://schemas.microsoft.com/office/drawing/2014/main" id="{2D8DA575-FE41-4198-8911-2E329A7A567C}"/>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6559029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3866</Words>
  <Application>Microsoft Office PowerPoint</Application>
  <PresentationFormat>On-screen Show (4:3)</PresentationFormat>
  <Paragraphs>588</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2 profiles - 1 of 26</vt:lpstr>
      <vt:lpstr>Instagram Posts Table | 2 profiles - 2 of 26</vt:lpstr>
      <vt:lpstr>Instagram Posts Table | 2 profiles - 3 of 26</vt:lpstr>
      <vt:lpstr>Instagram Posts Table | 2 profiles - 4 of 26</vt:lpstr>
      <vt:lpstr>Instagram Posts Table | 2 profiles - 5 of 26</vt:lpstr>
      <vt:lpstr>Instagram Posts Table | 2 profiles - 6 of 26</vt:lpstr>
      <vt:lpstr>Instagram Posts Table | 2 profiles - 7 of 26</vt:lpstr>
      <vt:lpstr>Instagram Posts Table | 2 profiles - 8 of 26</vt:lpstr>
      <vt:lpstr>Instagram Posts Table | 2 profiles - 9 of 26</vt:lpstr>
      <vt:lpstr>Instagram Posts Table | 2 profiles - 10 of 26</vt:lpstr>
      <vt:lpstr>Instagram Posts Table | 2 profiles - 11 of 26</vt:lpstr>
      <vt:lpstr>Instagram Posts Table | 2 profiles - 12 of 26</vt:lpstr>
      <vt:lpstr>Instagram Posts Table | 2 profiles - 13 of 26</vt:lpstr>
      <vt:lpstr>Instagram Posts Table | 2 profiles - 14 of 26</vt:lpstr>
      <vt:lpstr>Instagram Posts Table | 2 profiles - 15 of 26</vt:lpstr>
      <vt:lpstr>Instagram Posts Table | 2 profiles - 16 of 26</vt:lpstr>
      <vt:lpstr>Instagram Posts Table | 2 profiles - 17 of 26</vt:lpstr>
      <vt:lpstr>Instagram Posts Table | 2 profiles - 18 of 26</vt:lpstr>
      <vt:lpstr>Instagram Posts Table | 2 profiles - 19 of 26</vt:lpstr>
      <vt:lpstr>Instagram Posts Table | 2 profiles - 20 of 26</vt:lpstr>
      <vt:lpstr>Instagram Posts Table | 2 profiles - 21 of 26</vt:lpstr>
      <vt:lpstr>Instagram Posts Table | 2 profiles - 22 of 26</vt:lpstr>
      <vt:lpstr>Instagram Posts Table | 2 profiles - 23 of 26</vt:lpstr>
      <vt:lpstr>Instagram Posts Table | 2 profiles - 24 of 26</vt:lpstr>
      <vt:lpstr>Instagram Posts Table | 2 profiles - 25 of 26</vt:lpstr>
      <vt:lpstr>Instagram Posts Table | 2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2 profiles - 1 of 26</dc:title>
  <dc:creator>Frederik Born</dc:creator>
  <cp:lastModifiedBy>Frederik Born</cp:lastModifiedBy>
  <cp:revision>1</cp:revision>
  <dcterms:created xsi:type="dcterms:W3CDTF">2026-06-10T11:49:34Z</dcterms:created>
  <dcterms:modified xsi:type="dcterms:W3CDTF">2026-06-10T11:53:05Z</dcterms:modified>
</cp:coreProperties>
</file>