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7" r:id="rId60"/>
    <p:sldId id="318" r:id="rId61"/>
    <p:sldId id="319" r:id="rId62"/>
  </p:sldIdLst>
  <p:sldSz cx="9144000" cy="6858000" type="screen4x3"/>
  <p:notesSz cx="6858000" cy="9144000"/>
  <p:embeddedFontLst>
    <p:embeddedFont>
      <p:font typeface="Calibri" panose="020F0502020204030204" pitchFamily="34" charset="0"/>
      <p:regular r:id="rId63"/>
      <p:bold r:id="rId64"/>
      <p:italic r:id="rId65"/>
      <p:boldItalic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Engagement</c:v>
                </c:pt>
              </c:strCache>
            </c:strRef>
          </c:tx>
          <c:spPr>
            <a:ln w="28575" cap="rnd">
              <a:solidFill>
                <a:schemeClr val="accent1"/>
              </a:solidFill>
              <a:round/>
            </a:ln>
            <a:effectLst/>
          </c:spPr>
          <c:marker>
            <c:symbol val="none"/>
          </c:marker>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Sheet1!$B$2:$B$11</c:f>
              <c:numCache>
                <c:formatCode>General</c:formatCode>
                <c:ptCount val="10"/>
                <c:pt idx="0">
                  <c:v>14309</c:v>
                </c:pt>
                <c:pt idx="1">
                  <c:v>12207</c:v>
                </c:pt>
                <c:pt idx="2">
                  <c:v>21586</c:v>
                </c:pt>
                <c:pt idx="3">
                  <c:v>7110</c:v>
                </c:pt>
                <c:pt idx="4">
                  <c:v>10674</c:v>
                </c:pt>
                <c:pt idx="5">
                  <c:v>21075</c:v>
                </c:pt>
                <c:pt idx="6">
                  <c:v>6451</c:v>
                </c:pt>
                <c:pt idx="7">
                  <c:v>20710</c:v>
                </c:pt>
                <c:pt idx="8">
                  <c:v>12299</c:v>
                </c:pt>
                <c:pt idx="9">
                  <c:v>11298</c:v>
                </c:pt>
              </c:numCache>
            </c:numRef>
          </c:val>
          <c:smooth val="0"/>
          <c:extLst>
            <c:ext xmlns:c16="http://schemas.microsoft.com/office/drawing/2014/chart" uri="{C3380CC4-5D6E-409C-BE32-E72D297353CC}">
              <c16:uniqueId val="{00000000-0669-4236-B7FA-B8968EDAF7CC}"/>
            </c:ext>
          </c:extLst>
        </c:ser>
        <c:ser>
          <c:idx val="1"/>
          <c:order val="1"/>
          <c:tx>
            <c:strRef>
              <c:f>Sheet1!$C$1</c:f>
              <c:strCache>
                <c:ptCount val="1"/>
                <c:pt idx="0">
                  <c:v>Comments</c:v>
                </c:pt>
              </c:strCache>
            </c:strRef>
          </c:tx>
          <c:spPr>
            <a:ln w="28575" cap="rnd">
              <a:solidFill>
                <a:schemeClr val="accent2"/>
              </a:solidFill>
              <a:round/>
            </a:ln>
            <a:effectLst/>
          </c:spPr>
          <c:marker>
            <c:symbol val="none"/>
          </c:marker>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Sheet1!$C$2:$C$11</c:f>
              <c:numCache>
                <c:formatCode>General</c:formatCode>
                <c:ptCount val="10"/>
                <c:pt idx="0">
                  <c:v>2792</c:v>
                </c:pt>
                <c:pt idx="1">
                  <c:v>1224</c:v>
                </c:pt>
                <c:pt idx="2">
                  <c:v>2765</c:v>
                </c:pt>
                <c:pt idx="3">
                  <c:v>1763</c:v>
                </c:pt>
                <c:pt idx="4">
                  <c:v>2614</c:v>
                </c:pt>
                <c:pt idx="5">
                  <c:v>2444</c:v>
                </c:pt>
                <c:pt idx="6">
                  <c:v>1659</c:v>
                </c:pt>
                <c:pt idx="7">
                  <c:v>2480</c:v>
                </c:pt>
                <c:pt idx="8">
                  <c:v>2013</c:v>
                </c:pt>
                <c:pt idx="9">
                  <c:v>1316</c:v>
                </c:pt>
              </c:numCache>
            </c:numRef>
          </c:val>
          <c:smooth val="0"/>
          <c:extLst>
            <c:ext xmlns:c16="http://schemas.microsoft.com/office/drawing/2014/chart" uri="{C3380CC4-5D6E-409C-BE32-E72D297353CC}">
              <c16:uniqueId val="{00000001-0669-4236-B7FA-B8968EDAF7CC}"/>
            </c:ext>
          </c:extLst>
        </c:ser>
        <c:ser>
          <c:idx val="2"/>
          <c:order val="2"/>
          <c:tx>
            <c:strRef>
              <c:f>Sheet1!$D$1</c:f>
              <c:strCache>
                <c:ptCount val="1"/>
                <c:pt idx="0">
                  <c:v>Shares</c:v>
                </c:pt>
              </c:strCache>
            </c:strRef>
          </c:tx>
          <c:spPr>
            <a:ln w="28575" cap="rnd">
              <a:solidFill>
                <a:schemeClr val="accent3"/>
              </a:solidFill>
              <a:round/>
            </a:ln>
            <a:effectLst/>
          </c:spPr>
          <c:marker>
            <c:symbol val="none"/>
          </c:marker>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Sheet1!$D$2:$D$11</c:f>
              <c:numCache>
                <c:formatCode>General</c:formatCode>
                <c:ptCount val="10"/>
                <c:pt idx="0">
                  <c:v>690</c:v>
                </c:pt>
                <c:pt idx="1">
                  <c:v>1378</c:v>
                </c:pt>
                <c:pt idx="2">
                  <c:v>2860</c:v>
                </c:pt>
                <c:pt idx="3">
                  <c:v>506</c:v>
                </c:pt>
                <c:pt idx="4">
                  <c:v>444</c:v>
                </c:pt>
                <c:pt idx="5">
                  <c:v>1754</c:v>
                </c:pt>
                <c:pt idx="6">
                  <c:v>837</c:v>
                </c:pt>
                <c:pt idx="7">
                  <c:v>1192</c:v>
                </c:pt>
                <c:pt idx="8">
                  <c:v>575</c:v>
                </c:pt>
                <c:pt idx="9">
                  <c:v>767</c:v>
                </c:pt>
              </c:numCache>
            </c:numRef>
          </c:val>
          <c:smooth val="0"/>
          <c:extLst>
            <c:ext xmlns:c16="http://schemas.microsoft.com/office/drawing/2014/chart" uri="{C3380CC4-5D6E-409C-BE32-E72D297353CC}">
              <c16:uniqueId val="{00000002-0669-4236-B7FA-B8968EDAF7CC}"/>
            </c:ext>
          </c:extLst>
        </c:ser>
        <c:ser>
          <c:idx val="3"/>
          <c:order val="3"/>
          <c:tx>
            <c:strRef>
              <c:f>Sheet1!$E$1</c:f>
              <c:strCache>
                <c:ptCount val="1"/>
                <c:pt idx="0">
                  <c:v>Total</c:v>
                </c:pt>
              </c:strCache>
            </c:strRef>
          </c:tx>
          <c:spPr>
            <a:ln w="28575" cap="rnd">
              <a:solidFill>
                <a:schemeClr val="accent4"/>
              </a:solidFill>
              <a:round/>
            </a:ln>
            <a:effectLst/>
          </c:spPr>
          <c:marker>
            <c:symbol val="none"/>
          </c:marker>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Sheet1!$E$2:$E$11</c:f>
              <c:numCache>
                <c:formatCode>General</c:formatCode>
                <c:ptCount val="10"/>
                <c:pt idx="0">
                  <c:v>17791</c:v>
                </c:pt>
                <c:pt idx="1">
                  <c:v>14809</c:v>
                </c:pt>
                <c:pt idx="2">
                  <c:v>27211</c:v>
                </c:pt>
                <c:pt idx="3">
                  <c:v>9379</c:v>
                </c:pt>
                <c:pt idx="4">
                  <c:v>13732</c:v>
                </c:pt>
                <c:pt idx="5">
                  <c:v>25273</c:v>
                </c:pt>
                <c:pt idx="6">
                  <c:v>8947</c:v>
                </c:pt>
                <c:pt idx="7">
                  <c:v>24356</c:v>
                </c:pt>
                <c:pt idx="8">
                  <c:v>14887</c:v>
                </c:pt>
                <c:pt idx="9">
                  <c:v>13381</c:v>
                </c:pt>
              </c:numCache>
            </c:numRef>
          </c:val>
          <c:smooth val="0"/>
          <c:extLst>
            <c:ext xmlns:c16="http://schemas.microsoft.com/office/drawing/2014/chart" uri="{C3380CC4-5D6E-409C-BE32-E72D297353CC}">
              <c16:uniqueId val="{00000003-0669-4236-B7FA-B8968EDAF7CC}"/>
            </c:ext>
          </c:extLst>
        </c:ser>
        <c:dLbls>
          <c:showLegendKey val="0"/>
          <c:showVal val="0"/>
          <c:showCatName val="0"/>
          <c:showSerName val="0"/>
          <c:showPercent val="0"/>
          <c:showBubbleSize val="0"/>
        </c:dLbls>
        <c:smooth val="0"/>
        <c:axId val="315691216"/>
        <c:axId val="385890832"/>
      </c:lineChart>
      <c:catAx>
        <c:axId val="315691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90832"/>
        <c:crosses val="autoZero"/>
        <c:auto val="1"/>
        <c:lblAlgn val="ctr"/>
        <c:lblOffset val="100"/>
        <c:noMultiLvlLbl val="0"/>
      </c:catAx>
      <c:valAx>
        <c:axId val="38589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9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SRF Schweizer Radio und Fernsehen</c:v>
                </c:pt>
              </c:strCache>
            </c:strRef>
          </c:tx>
          <c:spPr>
            <a:ln w="28575" cap="rnd">
              <a:solidFill>
                <a:schemeClr val="accent1"/>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Sheet1!$B$2:$B$11</c:f>
              <c:numCache>
                <c:formatCode>General</c:formatCode>
                <c:ptCount val="10"/>
                <c:pt idx="0">
                  <c:v>2528497</c:v>
                </c:pt>
                <c:pt idx="1">
                  <c:v>1495392</c:v>
                </c:pt>
                <c:pt idx="2">
                  <c:v>1691961</c:v>
                </c:pt>
                <c:pt idx="3">
                  <c:v>2486778</c:v>
                </c:pt>
                <c:pt idx="4">
                  <c:v>2696240</c:v>
                </c:pt>
                <c:pt idx="5">
                  <c:v>1708183</c:v>
                </c:pt>
                <c:pt idx="6">
                  <c:v>1926625</c:v>
                </c:pt>
                <c:pt idx="7">
                  <c:v>1571578</c:v>
                </c:pt>
                <c:pt idx="8">
                  <c:v>5653992</c:v>
                </c:pt>
                <c:pt idx="9">
                  <c:v>2754296</c:v>
                </c:pt>
              </c:numCache>
            </c:numRef>
          </c:val>
          <c:smooth val="0"/>
          <c:extLst>
            <c:ext xmlns:c16="http://schemas.microsoft.com/office/drawing/2014/chart" uri="{C3380CC4-5D6E-409C-BE32-E72D297353CC}">
              <c16:uniqueId val="{00000000-8D82-4308-88CD-B22BB0FF0CC5}"/>
            </c:ext>
          </c:extLst>
        </c:ser>
        <c:dLbls>
          <c:showLegendKey val="0"/>
          <c:showVal val="0"/>
          <c:showCatName val="0"/>
          <c:showSerName val="0"/>
          <c:showPercent val="0"/>
          <c:showBubbleSize val="0"/>
        </c:dLbls>
        <c:smooth val="0"/>
        <c:axId val="389339208"/>
        <c:axId val="389342488"/>
      </c:lineChart>
      <c:dateAx>
        <c:axId val="389339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42488"/>
        <c:crosses val="autoZero"/>
        <c:auto val="1"/>
        <c:lblOffset val="100"/>
        <c:baseTimeUnit val="months"/>
      </c:dateAx>
      <c:valAx>
        <c:axId val="38934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3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SRF Schweizer Radio und Fernsehen (FB)</c:v>
                </c:pt>
              </c:strCache>
            </c:strRef>
          </c:tx>
          <c:spPr>
            <a:ln w="28575" cap="rnd">
              <a:solidFill>
                <a:schemeClr val="accent1"/>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Sheet1!$B$2:$B$11</c:f>
              <c:numCache>
                <c:formatCode>General</c:formatCode>
                <c:ptCount val="10"/>
                <c:pt idx="0">
                  <c:v>82385</c:v>
                </c:pt>
                <c:pt idx="1">
                  <c:v>82516</c:v>
                </c:pt>
                <c:pt idx="2">
                  <c:v>82628</c:v>
                </c:pt>
                <c:pt idx="3">
                  <c:v>82882</c:v>
                </c:pt>
                <c:pt idx="4">
                  <c:v>83033</c:v>
                </c:pt>
                <c:pt idx="5">
                  <c:v>83154</c:v>
                </c:pt>
                <c:pt idx="6">
                  <c:v>83352</c:v>
                </c:pt>
                <c:pt idx="7">
                  <c:v>122374</c:v>
                </c:pt>
                <c:pt idx="8">
                  <c:v>124573</c:v>
                </c:pt>
                <c:pt idx="9">
                  <c:v>126854</c:v>
                </c:pt>
              </c:numCache>
            </c:numRef>
          </c:val>
          <c:smooth val="0"/>
          <c:extLst>
            <c:ext xmlns:c16="http://schemas.microsoft.com/office/drawing/2014/chart" uri="{C3380CC4-5D6E-409C-BE32-E72D297353CC}">
              <c16:uniqueId val="{00000000-7871-44EF-BDE4-45EBD9D4652B}"/>
            </c:ext>
          </c:extLst>
        </c:ser>
        <c:dLbls>
          <c:showLegendKey val="0"/>
          <c:showVal val="0"/>
          <c:showCatName val="0"/>
          <c:showSerName val="0"/>
          <c:showPercent val="0"/>
          <c:showBubbleSize val="0"/>
        </c:dLbls>
        <c:smooth val="0"/>
        <c:axId val="389343144"/>
        <c:axId val="389338224"/>
      </c:lineChart>
      <c:dateAx>
        <c:axId val="389343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38224"/>
        <c:crosses val="autoZero"/>
        <c:auto val="1"/>
        <c:lblOffset val="100"/>
        <c:baseTimeUnit val="months"/>
      </c:dateAx>
      <c:valAx>
        <c:axId val="38933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43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Photo</c:v>
                </c:pt>
              </c:strCache>
            </c:strRef>
          </c:tx>
          <c:spPr>
            <a:solidFill>
              <a:schemeClr val="accent1"/>
            </a:solidFill>
            <a:ln>
              <a:noFill/>
            </a:ln>
            <a:effectLst/>
          </c:spPr>
          <c:invertIfNegative val="0"/>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Sheet1!$B$2:$B$11</c:f>
              <c:numCache>
                <c:formatCode>General</c:formatCode>
                <c:ptCount val="10"/>
                <c:pt idx="0">
                  <c:v>7</c:v>
                </c:pt>
                <c:pt idx="1">
                  <c:v>2</c:v>
                </c:pt>
                <c:pt idx="2">
                  <c:v>2</c:v>
                </c:pt>
                <c:pt idx="3">
                  <c:v>8</c:v>
                </c:pt>
                <c:pt idx="4">
                  <c:v>8</c:v>
                </c:pt>
                <c:pt idx="5">
                  <c:v>6</c:v>
                </c:pt>
                <c:pt idx="6">
                  <c:v>4</c:v>
                </c:pt>
                <c:pt idx="7">
                  <c:v>3</c:v>
                </c:pt>
                <c:pt idx="8">
                  <c:v>6</c:v>
                </c:pt>
                <c:pt idx="9">
                  <c:v>1</c:v>
                </c:pt>
              </c:numCache>
            </c:numRef>
          </c:val>
          <c:extLst>
            <c:ext xmlns:c16="http://schemas.microsoft.com/office/drawing/2014/chart" uri="{C3380CC4-5D6E-409C-BE32-E72D297353CC}">
              <c16:uniqueId val="{00000000-E7FC-42FA-8214-591AC9A0DB57}"/>
            </c:ext>
          </c:extLst>
        </c:ser>
        <c:ser>
          <c:idx val="1"/>
          <c:order val="1"/>
          <c:tx>
            <c:strRef>
              <c:f>Sheet1!$C$1</c:f>
              <c:strCache>
                <c:ptCount val="1"/>
                <c:pt idx="0">
                  <c:v>Video</c:v>
                </c:pt>
              </c:strCache>
            </c:strRef>
          </c:tx>
          <c:spPr>
            <a:solidFill>
              <a:schemeClr val="accent2"/>
            </a:solidFill>
            <a:ln>
              <a:noFill/>
            </a:ln>
            <a:effectLst/>
          </c:spPr>
          <c:invertIfNegative val="0"/>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Sheet1!$C$2:$C$11</c:f>
              <c:numCache>
                <c:formatCode>General</c:formatCode>
                <c:ptCount val="10"/>
                <c:pt idx="0">
                  <c:v>26</c:v>
                </c:pt>
                <c:pt idx="1">
                  <c:v>22</c:v>
                </c:pt>
                <c:pt idx="2">
                  <c:v>24</c:v>
                </c:pt>
                <c:pt idx="3">
                  <c:v>11</c:v>
                </c:pt>
                <c:pt idx="4">
                  <c:v>21</c:v>
                </c:pt>
                <c:pt idx="5">
                  <c:v>18</c:v>
                </c:pt>
                <c:pt idx="6">
                  <c:v>22</c:v>
                </c:pt>
                <c:pt idx="7">
                  <c:v>18</c:v>
                </c:pt>
                <c:pt idx="8">
                  <c:v>18</c:v>
                </c:pt>
                <c:pt idx="9">
                  <c:v>24</c:v>
                </c:pt>
              </c:numCache>
            </c:numRef>
          </c:val>
          <c:extLst>
            <c:ext xmlns:c16="http://schemas.microsoft.com/office/drawing/2014/chart" uri="{C3380CC4-5D6E-409C-BE32-E72D297353CC}">
              <c16:uniqueId val="{00000001-E7FC-42FA-8214-591AC9A0DB57}"/>
            </c:ext>
          </c:extLst>
        </c:ser>
        <c:ser>
          <c:idx val="2"/>
          <c:order val="2"/>
          <c:tx>
            <c:strRef>
              <c:f>Sheet1!$D$1</c:f>
              <c:strCache>
                <c:ptCount val="1"/>
                <c:pt idx="0">
                  <c:v>Link</c:v>
                </c:pt>
              </c:strCache>
            </c:strRef>
          </c:tx>
          <c:spPr>
            <a:solidFill>
              <a:schemeClr val="accent3"/>
            </a:solidFill>
            <a:ln>
              <a:noFill/>
            </a:ln>
            <a:effectLst/>
          </c:spPr>
          <c:invertIfNegative val="0"/>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Sheet1!$D$2:$D$11</c:f>
              <c:numCache>
                <c:formatCode>General</c:formatCode>
                <c:ptCount val="10"/>
                <c:pt idx="0">
                  <c:v>0</c:v>
                </c:pt>
                <c:pt idx="1">
                  <c:v>0</c:v>
                </c:pt>
                <c:pt idx="2">
                  <c:v>1</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02-E7FC-42FA-8214-591AC9A0DB57}"/>
            </c:ext>
          </c:extLst>
        </c:ser>
        <c:ser>
          <c:idx val="3"/>
          <c:order val="3"/>
          <c:tx>
            <c:strRef>
              <c:f>Sheet1!$E$1</c:f>
              <c:strCache>
                <c:ptCount val="1"/>
                <c:pt idx="0">
                  <c:v>Album</c:v>
                </c:pt>
              </c:strCache>
            </c:strRef>
          </c:tx>
          <c:spPr>
            <a:solidFill>
              <a:schemeClr val="accent4"/>
            </a:solidFill>
            <a:ln>
              <a:noFill/>
            </a:ln>
            <a:effectLst/>
          </c:spPr>
          <c:invertIfNegative val="0"/>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Sheet1!$E$2:$E$11</c:f>
              <c:numCache>
                <c:formatCode>General</c:formatCode>
                <c:ptCount val="10"/>
                <c:pt idx="0">
                  <c:v>0</c:v>
                </c:pt>
                <c:pt idx="1">
                  <c:v>0</c:v>
                </c:pt>
                <c:pt idx="2">
                  <c:v>0</c:v>
                </c:pt>
                <c:pt idx="3">
                  <c:v>1</c:v>
                </c:pt>
                <c:pt idx="4">
                  <c:v>1</c:v>
                </c:pt>
                <c:pt idx="5">
                  <c:v>4</c:v>
                </c:pt>
                <c:pt idx="6">
                  <c:v>1</c:v>
                </c:pt>
                <c:pt idx="7">
                  <c:v>3</c:v>
                </c:pt>
                <c:pt idx="8">
                  <c:v>5</c:v>
                </c:pt>
                <c:pt idx="9">
                  <c:v>1</c:v>
                </c:pt>
              </c:numCache>
            </c:numRef>
          </c:val>
          <c:extLst>
            <c:ext xmlns:c16="http://schemas.microsoft.com/office/drawing/2014/chart" uri="{C3380CC4-5D6E-409C-BE32-E72D297353CC}">
              <c16:uniqueId val="{00000003-E7FC-42FA-8214-591AC9A0DB57}"/>
            </c:ext>
          </c:extLst>
        </c:ser>
        <c:dLbls>
          <c:showLegendKey val="0"/>
          <c:showVal val="0"/>
          <c:showCatName val="0"/>
          <c:showSerName val="0"/>
          <c:showPercent val="0"/>
          <c:showBubbleSize val="0"/>
        </c:dLbls>
        <c:gapWidth val="150"/>
        <c:overlap val="100"/>
        <c:axId val="399114288"/>
        <c:axId val="399119536"/>
      </c:barChart>
      <c:catAx>
        <c:axId val="39911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19536"/>
        <c:crosses val="autoZero"/>
        <c:auto val="1"/>
        <c:lblAlgn val="ctr"/>
        <c:lblOffset val="100"/>
        <c:noMultiLvlLbl val="0"/>
      </c:catAx>
      <c:valAx>
        <c:axId val="39911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1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SRF Schweizer Radio und Fernsehen</c:v>
                </c:pt>
              </c:strCache>
            </c:strRef>
          </c:cat>
          <c:val>
            <c:numRef>
              <c:f>Sheet1!$B$2</c:f>
              <c:numCache>
                <c:formatCode>General</c:formatCode>
                <c:ptCount val="1"/>
                <c:pt idx="0">
                  <c:v>0.02</c:v>
                </c:pt>
              </c:numCache>
            </c:numRef>
          </c:val>
          <c:extLst>
            <c:ext xmlns:c16="http://schemas.microsoft.com/office/drawing/2014/chart" uri="{C3380CC4-5D6E-409C-BE32-E72D297353CC}">
              <c16:uniqueId val="{00000000-CB7F-44BC-AA96-CBF2C757F08C}"/>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SRF Schweizer Radio und Fernsehen</c:v>
                </c:pt>
              </c:strCache>
            </c:strRef>
          </c:cat>
          <c:val>
            <c:numRef>
              <c:f>Sheet1!$C$2</c:f>
              <c:numCache>
                <c:formatCode>General</c:formatCode>
                <c:ptCount val="1"/>
                <c:pt idx="0">
                  <c:v>6.03</c:v>
                </c:pt>
              </c:numCache>
            </c:numRef>
          </c:val>
          <c:extLst>
            <c:ext xmlns:c16="http://schemas.microsoft.com/office/drawing/2014/chart" uri="{C3380CC4-5D6E-409C-BE32-E72D297353CC}">
              <c16:uniqueId val="{00000001-CB7F-44BC-AA96-CBF2C757F08C}"/>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SRF Schweizer Radio und Fernsehen</c:v>
                </c:pt>
              </c:strCache>
            </c:strRef>
          </c:cat>
          <c:val>
            <c:numRef>
              <c:f>Sheet1!$D$2</c:f>
              <c:numCache>
                <c:formatCode>General</c:formatCode>
                <c:ptCount val="1"/>
                <c:pt idx="0">
                  <c:v>77.44</c:v>
                </c:pt>
              </c:numCache>
            </c:numRef>
          </c:val>
          <c:extLst>
            <c:ext xmlns:c16="http://schemas.microsoft.com/office/drawing/2014/chart" uri="{C3380CC4-5D6E-409C-BE32-E72D297353CC}">
              <c16:uniqueId val="{00000002-CB7F-44BC-AA96-CBF2C757F08C}"/>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SRF Schweizer Radio und Fernsehen</c:v>
                </c:pt>
              </c:strCache>
            </c:strRef>
          </c:cat>
          <c:val>
            <c:numRef>
              <c:f>Sheet1!$E$2</c:f>
              <c:numCache>
                <c:formatCode>General</c:formatCode>
                <c:ptCount val="1"/>
                <c:pt idx="0">
                  <c:v>132.52000000000001</c:v>
                </c:pt>
              </c:numCache>
            </c:numRef>
          </c:val>
          <c:extLst>
            <c:ext xmlns:c16="http://schemas.microsoft.com/office/drawing/2014/chart" uri="{C3380CC4-5D6E-409C-BE32-E72D297353CC}">
              <c16:uniqueId val="{00000003-CB7F-44BC-AA96-CBF2C757F08C}"/>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SRF Schweizer Radio und Fernsehen</c:v>
                </c:pt>
              </c:strCache>
            </c:strRef>
          </c:cat>
          <c:val>
            <c:numRef>
              <c:f>Sheet1!$F$2</c:f>
              <c:numCache>
                <c:formatCode>General</c:formatCode>
                <c:ptCount val="1"/>
                <c:pt idx="0">
                  <c:v>131.58000000000001</c:v>
                </c:pt>
              </c:numCache>
            </c:numRef>
          </c:val>
          <c:extLst>
            <c:ext xmlns:c16="http://schemas.microsoft.com/office/drawing/2014/chart" uri="{C3380CC4-5D6E-409C-BE32-E72D297353CC}">
              <c16:uniqueId val="{00000004-CB7F-44BC-AA96-CBF2C757F08C}"/>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SRF Schweizer Radio und Fernsehen</c:v>
                </c:pt>
              </c:strCache>
            </c:strRef>
          </c:cat>
          <c:val>
            <c:numRef>
              <c:f>Sheet1!$G$2</c:f>
              <c:numCache>
                <c:formatCode>General</c:formatCode>
                <c:ptCount val="1"/>
                <c:pt idx="0">
                  <c:v>152.62</c:v>
                </c:pt>
              </c:numCache>
            </c:numRef>
          </c:val>
          <c:extLst>
            <c:ext xmlns:c16="http://schemas.microsoft.com/office/drawing/2014/chart" uri="{C3380CC4-5D6E-409C-BE32-E72D297353CC}">
              <c16:uniqueId val="{00000005-CB7F-44BC-AA96-CBF2C757F08C}"/>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SRF Schweizer Radio und Fernsehen</c:v>
                </c:pt>
              </c:strCache>
            </c:strRef>
          </c:cat>
          <c:val>
            <c:numRef>
              <c:f>Sheet1!$H$2</c:f>
              <c:numCache>
                <c:formatCode>General</c:formatCode>
                <c:ptCount val="1"/>
                <c:pt idx="0">
                  <c:v>106.99</c:v>
                </c:pt>
              </c:numCache>
            </c:numRef>
          </c:val>
          <c:extLst>
            <c:ext xmlns:c16="http://schemas.microsoft.com/office/drawing/2014/chart" uri="{C3380CC4-5D6E-409C-BE32-E72D297353CC}">
              <c16:uniqueId val="{00000006-CB7F-44BC-AA96-CBF2C757F08C}"/>
            </c:ext>
          </c:extLst>
        </c:ser>
        <c:dLbls>
          <c:showLegendKey val="0"/>
          <c:showVal val="0"/>
          <c:showCatName val="0"/>
          <c:showSerName val="0"/>
          <c:showPercent val="0"/>
          <c:showBubbleSize val="0"/>
        </c:dLbls>
        <c:gapWidth val="219"/>
        <c:overlap val="-27"/>
        <c:axId val="581058728"/>
        <c:axId val="581059384"/>
      </c:barChart>
      <c:catAx>
        <c:axId val="58105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059384"/>
        <c:crosses val="autoZero"/>
        <c:auto val="1"/>
        <c:lblAlgn val="ctr"/>
        <c:lblOffset val="100"/>
        <c:noMultiLvlLbl val="0"/>
      </c:catAx>
      <c:valAx>
        <c:axId val="58105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05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c:f>
              <c:strCache>
                <c:ptCount val="1"/>
                <c:pt idx="0">
                  <c:v>SRF Schweizer Radio und Fernsehen</c:v>
                </c:pt>
              </c:strCache>
            </c:strRef>
          </c:cat>
          <c:val>
            <c:numRef>
              <c:f>Sheet1!$B$2</c:f>
              <c:numCache>
                <c:formatCode>General</c:formatCode>
                <c:ptCount val="1"/>
                <c:pt idx="0">
                  <c:v>466.55</c:v>
                </c:pt>
              </c:numCache>
            </c:numRef>
          </c:val>
          <c:extLst>
            <c:ext xmlns:c16="http://schemas.microsoft.com/office/drawing/2014/chart" uri="{C3380CC4-5D6E-409C-BE32-E72D297353CC}">
              <c16:uniqueId val="{00000000-139D-48E6-A763-9DF7BC590991}"/>
            </c:ext>
          </c:extLst>
        </c:ser>
        <c:ser>
          <c:idx val="1"/>
          <c:order val="1"/>
          <c:tx>
            <c:strRef>
              <c:f>Sheet1!$C$1</c:f>
              <c:strCache>
                <c:ptCount val="1"/>
                <c:pt idx="0">
                  <c:v>Male</c:v>
                </c:pt>
              </c:strCache>
            </c:strRef>
          </c:tx>
          <c:spPr>
            <a:solidFill>
              <a:schemeClr val="accent2"/>
            </a:solidFill>
            <a:ln>
              <a:noFill/>
            </a:ln>
            <a:effectLst/>
          </c:spPr>
          <c:invertIfNegative val="0"/>
          <c:cat>
            <c:strRef>
              <c:f>Sheet1!$A$2</c:f>
              <c:strCache>
                <c:ptCount val="1"/>
                <c:pt idx="0">
                  <c:v>SRF Schweizer Radio und Fernsehen</c:v>
                </c:pt>
              </c:strCache>
            </c:strRef>
          </c:cat>
          <c:val>
            <c:numRef>
              <c:f>Sheet1!$C$2</c:f>
              <c:numCache>
                <c:formatCode>General</c:formatCode>
                <c:ptCount val="1"/>
                <c:pt idx="0">
                  <c:v>134.96</c:v>
                </c:pt>
              </c:numCache>
            </c:numRef>
          </c:val>
          <c:extLst>
            <c:ext xmlns:c16="http://schemas.microsoft.com/office/drawing/2014/chart" uri="{C3380CC4-5D6E-409C-BE32-E72D297353CC}">
              <c16:uniqueId val="{00000001-139D-48E6-A763-9DF7BC590991}"/>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SRF Schweizer Radio und Fernsehen</c:v>
                </c:pt>
              </c:strCache>
            </c:strRef>
          </c:cat>
          <c:val>
            <c:numRef>
              <c:f>Sheet1!$D$2</c:f>
              <c:numCache>
                <c:formatCode>General</c:formatCode>
                <c:ptCount val="1"/>
                <c:pt idx="0">
                  <c:v>5.69</c:v>
                </c:pt>
              </c:numCache>
            </c:numRef>
          </c:val>
          <c:extLst>
            <c:ext xmlns:c16="http://schemas.microsoft.com/office/drawing/2014/chart" uri="{C3380CC4-5D6E-409C-BE32-E72D297353CC}">
              <c16:uniqueId val="{00000002-139D-48E6-A763-9DF7BC590991}"/>
            </c:ext>
          </c:extLst>
        </c:ser>
        <c:dLbls>
          <c:showLegendKey val="0"/>
          <c:showVal val="0"/>
          <c:showCatName val="0"/>
          <c:showSerName val="0"/>
          <c:showPercent val="0"/>
          <c:showBubbleSize val="0"/>
        </c:dLbls>
        <c:gapWidth val="219"/>
        <c:overlap val="-27"/>
        <c:axId val="581084312"/>
        <c:axId val="581084968"/>
      </c:barChart>
      <c:catAx>
        <c:axId val="58108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084968"/>
        <c:crosses val="autoZero"/>
        <c:auto val="1"/>
        <c:lblAlgn val="ctr"/>
        <c:lblOffset val="100"/>
        <c:noMultiLvlLbl val="0"/>
      </c:catAx>
      <c:valAx>
        <c:axId val="581084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08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D7D63-AC9C-4AC7-A8A2-79E8432B9F7C}"/>
              </a:ext>
            </a:extLst>
          </p:cNvPr>
          <p:cNvSpPr>
            <a:spLocks noGrp="1"/>
          </p:cNvSpPr>
          <p:nvPr>
            <p:ph type="ctrTitle"/>
          </p:nvPr>
        </p:nvSpPr>
        <p:spPr/>
        <p:txBody>
          <a:bodyPr/>
          <a:lstStyle/>
          <a:p>
            <a:r>
              <a:rPr lang="en-US"/>
              <a:t>Facebook-Dashboard @SRF</a:t>
            </a:r>
          </a:p>
        </p:txBody>
      </p:sp>
      <p:sp>
        <p:nvSpPr>
          <p:cNvPr id="3" name="Subtitle 2">
            <a:extLst>
              <a:ext uri="{FF2B5EF4-FFF2-40B4-BE49-F238E27FC236}">
                <a16:creationId xmlns:a16="http://schemas.microsoft.com/office/drawing/2014/main" id="{2D36DCF4-D351-4826-A902-013EDCC47975}"/>
              </a:ext>
            </a:extLst>
          </p:cNvPr>
          <p:cNvSpPr>
            <a:spLocks noGrp="1"/>
          </p:cNvSpPr>
          <p:nvPr>
            <p:ph type="subTitle" idx="1"/>
          </p:nvPr>
        </p:nvSpPr>
        <p:spPr/>
        <p:txBody>
          <a:bodyPr/>
          <a:lstStyle/>
          <a:p>
            <a:r>
              <a:rPr lang="de-DE"/>
              <a:t>Schweizerische Radio- und Fernsehgesellschaft T/A SRG SSR</a:t>
            </a:r>
            <a:endParaRPr lang="en-US"/>
          </a:p>
        </p:txBody>
      </p:sp>
    </p:spTree>
    <p:extLst>
      <p:ext uri="{BB962C8B-B14F-4D97-AF65-F5344CB8AC3E}">
        <p14:creationId xmlns:p14="http://schemas.microsoft.com/office/powerpoint/2010/main" val="876039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8DBA9-7005-402E-8A16-6D85B98E26FB}"/>
              </a:ext>
            </a:extLst>
          </p:cNvPr>
          <p:cNvSpPr>
            <a:spLocks noGrp="1"/>
          </p:cNvSpPr>
          <p:nvPr>
            <p:ph type="title"/>
          </p:nvPr>
        </p:nvSpPr>
        <p:spPr/>
        <p:txBody>
          <a:bodyPr/>
          <a:lstStyle/>
          <a:p>
            <a:r>
              <a:rPr lang="de-DE"/>
              <a:t>Facebook Interactions nach Monat | SRF Schweizer Radio und Fernsehen</a:t>
            </a:r>
            <a:endParaRPr lang="en-US"/>
          </a:p>
        </p:txBody>
      </p:sp>
      <p:graphicFrame>
        <p:nvGraphicFramePr>
          <p:cNvPr id="6" name="Chart Placeholder 5">
            <a:extLst>
              <a:ext uri="{FF2B5EF4-FFF2-40B4-BE49-F238E27FC236}">
                <a16:creationId xmlns:a16="http://schemas.microsoft.com/office/drawing/2014/main" id="{A01665A5-31C8-4436-9199-973D65CF01B8}"/>
              </a:ext>
            </a:extLst>
          </p:cNvPr>
          <p:cNvGraphicFramePr>
            <a:graphicFrameLocks noGrp="1"/>
          </p:cNvGraphicFramePr>
          <p:nvPr>
            <p:ph type="chart" sz="quarter" idx="13"/>
            <p:extLst>
              <p:ext uri="{D42A27DB-BD31-4B8C-83A1-F6EECF244321}">
                <p14:modId xmlns:p14="http://schemas.microsoft.com/office/powerpoint/2010/main" val="1853120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E8CE1C-AAD5-4868-ACCB-B7406F875678}"/>
              </a:ext>
            </a:extLst>
          </p:cNvPr>
          <p:cNvSpPr>
            <a:spLocks noGrp="1"/>
          </p:cNvSpPr>
          <p:nvPr>
            <p:ph type="body" sz="quarter" idx="14"/>
          </p:nvPr>
        </p:nvSpPr>
        <p:spPr/>
        <p:txBody>
          <a:bodyPr/>
          <a:lstStyle/>
          <a:p>
            <a:r>
              <a:rPr lang="en-US"/>
              <a:t>01/01/2025 - 10/31/2025</a:t>
            </a:r>
          </a:p>
        </p:txBody>
      </p:sp>
      <p:sp>
        <p:nvSpPr>
          <p:cNvPr id="5" name="Footer Placeholder 4">
            <a:extLst>
              <a:ext uri="{FF2B5EF4-FFF2-40B4-BE49-F238E27FC236}">
                <a16:creationId xmlns:a16="http://schemas.microsoft.com/office/drawing/2014/main" id="{CA31BA04-747A-4FA6-A233-D28BFFB264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8988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FEB74-7A26-4509-A674-106A0A5E1B4B}"/>
              </a:ext>
            </a:extLst>
          </p:cNvPr>
          <p:cNvSpPr>
            <a:spLocks noGrp="1"/>
          </p:cNvSpPr>
          <p:nvPr>
            <p:ph type="title"/>
          </p:nvPr>
        </p:nvSpPr>
        <p:spPr/>
        <p:txBody>
          <a:bodyPr/>
          <a:lstStyle/>
          <a:p>
            <a:r>
              <a:rPr lang="de-DE"/>
              <a:t>Facebook Video Views | SRF Schweizer Radio und Fernsehen</a:t>
            </a:r>
            <a:endParaRPr lang="en-US"/>
          </a:p>
        </p:txBody>
      </p:sp>
      <p:graphicFrame>
        <p:nvGraphicFramePr>
          <p:cNvPr id="6" name="Chart Placeholder 5">
            <a:extLst>
              <a:ext uri="{FF2B5EF4-FFF2-40B4-BE49-F238E27FC236}">
                <a16:creationId xmlns:a16="http://schemas.microsoft.com/office/drawing/2014/main" id="{89F44556-C0F7-4D09-8606-9C482E0015D5}"/>
              </a:ext>
            </a:extLst>
          </p:cNvPr>
          <p:cNvGraphicFramePr>
            <a:graphicFrameLocks noGrp="1"/>
          </p:cNvGraphicFramePr>
          <p:nvPr>
            <p:ph type="chart" sz="quarter" idx="13"/>
            <p:extLst>
              <p:ext uri="{D42A27DB-BD31-4B8C-83A1-F6EECF244321}">
                <p14:modId xmlns:p14="http://schemas.microsoft.com/office/powerpoint/2010/main" val="1581383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0A5542-3B47-47AA-8E50-6AD0B95B2FB2}"/>
              </a:ext>
            </a:extLst>
          </p:cNvPr>
          <p:cNvSpPr>
            <a:spLocks noGrp="1"/>
          </p:cNvSpPr>
          <p:nvPr>
            <p:ph type="body" sz="quarter" idx="14"/>
          </p:nvPr>
        </p:nvSpPr>
        <p:spPr/>
        <p:txBody>
          <a:bodyPr/>
          <a:lstStyle/>
          <a:p>
            <a:r>
              <a:rPr lang="en-US"/>
              <a:t>01/01/2025 - 10/31/2025</a:t>
            </a:r>
          </a:p>
        </p:txBody>
      </p:sp>
      <p:sp>
        <p:nvSpPr>
          <p:cNvPr id="5" name="Footer Placeholder 4">
            <a:extLst>
              <a:ext uri="{FF2B5EF4-FFF2-40B4-BE49-F238E27FC236}">
                <a16:creationId xmlns:a16="http://schemas.microsoft.com/office/drawing/2014/main" id="{0466E096-37A7-4C4E-8A6C-78A793591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6334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E78E4-A4A3-4D40-85A9-8D77C3BA0DCD}"/>
              </a:ext>
            </a:extLst>
          </p:cNvPr>
          <p:cNvSpPr>
            <a:spLocks noGrp="1"/>
          </p:cNvSpPr>
          <p:nvPr>
            <p:ph type="title"/>
          </p:nvPr>
        </p:nvSpPr>
        <p:spPr/>
        <p:txBody>
          <a:bodyPr/>
          <a:lstStyle/>
          <a:p>
            <a:r>
              <a:rPr lang="de-DE"/>
              <a:t>Overall Fans nach Kanal | SRF Schweizer Radio und Fernsehen</a:t>
            </a:r>
            <a:endParaRPr lang="en-US"/>
          </a:p>
        </p:txBody>
      </p:sp>
      <p:graphicFrame>
        <p:nvGraphicFramePr>
          <p:cNvPr id="6" name="Chart Placeholder 5">
            <a:extLst>
              <a:ext uri="{FF2B5EF4-FFF2-40B4-BE49-F238E27FC236}">
                <a16:creationId xmlns:a16="http://schemas.microsoft.com/office/drawing/2014/main" id="{165DAAB6-67C1-4331-B1FF-86B097B4896C}"/>
              </a:ext>
            </a:extLst>
          </p:cNvPr>
          <p:cNvGraphicFramePr>
            <a:graphicFrameLocks noGrp="1"/>
          </p:cNvGraphicFramePr>
          <p:nvPr>
            <p:ph type="chart" sz="quarter" idx="13"/>
            <p:extLst>
              <p:ext uri="{D42A27DB-BD31-4B8C-83A1-F6EECF244321}">
                <p14:modId xmlns:p14="http://schemas.microsoft.com/office/powerpoint/2010/main" val="3606185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EB7A8A-71DA-4E84-A64F-01DC95BE9949}"/>
              </a:ext>
            </a:extLst>
          </p:cNvPr>
          <p:cNvSpPr>
            <a:spLocks noGrp="1"/>
          </p:cNvSpPr>
          <p:nvPr>
            <p:ph type="body" sz="quarter" idx="14"/>
          </p:nvPr>
        </p:nvSpPr>
        <p:spPr/>
        <p:txBody>
          <a:bodyPr/>
          <a:lstStyle/>
          <a:p>
            <a:r>
              <a:rPr lang="en-US"/>
              <a:t>01/01/2025 - 10/31/2025</a:t>
            </a:r>
          </a:p>
        </p:txBody>
      </p:sp>
      <p:sp>
        <p:nvSpPr>
          <p:cNvPr id="5" name="Footer Placeholder 4">
            <a:extLst>
              <a:ext uri="{FF2B5EF4-FFF2-40B4-BE49-F238E27FC236}">
                <a16:creationId xmlns:a16="http://schemas.microsoft.com/office/drawing/2014/main" id="{C0CD6C74-AC83-4206-9C8F-6D92367E31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2623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C4E6B-DFB6-497D-A557-B7847BCE26B1}"/>
              </a:ext>
            </a:extLst>
          </p:cNvPr>
          <p:cNvSpPr>
            <a:spLocks noGrp="1"/>
          </p:cNvSpPr>
          <p:nvPr>
            <p:ph type="title"/>
          </p:nvPr>
        </p:nvSpPr>
        <p:spPr/>
        <p:txBody>
          <a:bodyPr/>
          <a:lstStyle/>
          <a:p>
            <a:r>
              <a:rPr lang="de-DE"/>
              <a:t>Facebook Posts nach Post Type | SRF Schweizer Radio und Fernsehen</a:t>
            </a:r>
            <a:endParaRPr lang="en-US"/>
          </a:p>
        </p:txBody>
      </p:sp>
      <p:graphicFrame>
        <p:nvGraphicFramePr>
          <p:cNvPr id="6" name="Chart Placeholder 5">
            <a:extLst>
              <a:ext uri="{FF2B5EF4-FFF2-40B4-BE49-F238E27FC236}">
                <a16:creationId xmlns:a16="http://schemas.microsoft.com/office/drawing/2014/main" id="{53F98C1D-CDD1-453B-9019-56C90CC901D5}"/>
              </a:ext>
            </a:extLst>
          </p:cNvPr>
          <p:cNvGraphicFramePr>
            <a:graphicFrameLocks noGrp="1"/>
          </p:cNvGraphicFramePr>
          <p:nvPr>
            <p:ph type="chart" sz="quarter" idx="13"/>
            <p:extLst>
              <p:ext uri="{D42A27DB-BD31-4B8C-83A1-F6EECF244321}">
                <p14:modId xmlns:p14="http://schemas.microsoft.com/office/powerpoint/2010/main" val="1472852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CB2601-BF9B-411A-A6ED-C313838781F2}"/>
              </a:ext>
            </a:extLst>
          </p:cNvPr>
          <p:cNvSpPr>
            <a:spLocks noGrp="1"/>
          </p:cNvSpPr>
          <p:nvPr>
            <p:ph type="body" sz="quarter" idx="14"/>
          </p:nvPr>
        </p:nvSpPr>
        <p:spPr/>
        <p:txBody>
          <a:bodyPr/>
          <a:lstStyle/>
          <a:p>
            <a:r>
              <a:rPr lang="en-US"/>
              <a:t>01/01/2025 - 10/31/2025</a:t>
            </a:r>
          </a:p>
        </p:txBody>
      </p:sp>
      <p:sp>
        <p:nvSpPr>
          <p:cNvPr id="5" name="Footer Placeholder 4">
            <a:extLst>
              <a:ext uri="{FF2B5EF4-FFF2-40B4-BE49-F238E27FC236}">
                <a16:creationId xmlns:a16="http://schemas.microsoft.com/office/drawing/2014/main" id="{4EDE0480-A129-49AD-AF62-405C61B247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6486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F8999-4862-42A4-876A-9C315917966B}"/>
              </a:ext>
            </a:extLst>
          </p:cNvPr>
          <p:cNvSpPr>
            <a:spLocks noGrp="1"/>
          </p:cNvSpPr>
          <p:nvPr>
            <p:ph type="title"/>
          </p:nvPr>
        </p:nvSpPr>
        <p:spPr/>
        <p:txBody>
          <a:bodyPr/>
          <a:lstStyle/>
          <a:p>
            <a:r>
              <a:rPr lang="de-DE"/>
              <a:t>Facebook Post Tabelle | SRF Schweizer Radio und Fernsehen - 1 of 26</a:t>
            </a:r>
            <a:endParaRPr lang="en-US"/>
          </a:p>
        </p:txBody>
      </p:sp>
      <p:graphicFrame>
        <p:nvGraphicFramePr>
          <p:cNvPr id="5" name="Table Placeholder 4">
            <a:extLst>
              <a:ext uri="{FF2B5EF4-FFF2-40B4-BE49-F238E27FC236}">
                <a16:creationId xmlns:a16="http://schemas.microsoft.com/office/drawing/2014/main" id="{7E8170AE-E24F-422B-95F1-08C411CADB7F}"/>
              </a:ext>
            </a:extLst>
          </p:cNvPr>
          <p:cNvGraphicFramePr>
            <a:graphicFrameLocks noGrp="1"/>
          </p:cNvGraphicFramePr>
          <p:nvPr>
            <p:ph type="tbl" sz="quarter" idx="13"/>
            <p:extLst>
              <p:ext uri="{D42A27DB-BD31-4B8C-83A1-F6EECF244321}">
                <p14:modId xmlns:p14="http://schemas.microsoft.com/office/powerpoint/2010/main" val="3294385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19691660"/>
                    </a:ext>
                  </a:extLst>
                </a:gridCol>
                <a:gridCol w="658368">
                  <a:extLst>
                    <a:ext uri="{9D8B030D-6E8A-4147-A177-3AD203B41FA5}">
                      <a16:colId xmlns:a16="http://schemas.microsoft.com/office/drawing/2014/main" val="1968281307"/>
                    </a:ext>
                  </a:extLst>
                </a:gridCol>
                <a:gridCol w="658368">
                  <a:extLst>
                    <a:ext uri="{9D8B030D-6E8A-4147-A177-3AD203B41FA5}">
                      <a16:colId xmlns:a16="http://schemas.microsoft.com/office/drawing/2014/main" val="1069331379"/>
                    </a:ext>
                  </a:extLst>
                </a:gridCol>
                <a:gridCol w="658368">
                  <a:extLst>
                    <a:ext uri="{9D8B030D-6E8A-4147-A177-3AD203B41FA5}">
                      <a16:colId xmlns:a16="http://schemas.microsoft.com/office/drawing/2014/main" val="3109796580"/>
                    </a:ext>
                  </a:extLst>
                </a:gridCol>
                <a:gridCol w="658368">
                  <a:extLst>
                    <a:ext uri="{9D8B030D-6E8A-4147-A177-3AD203B41FA5}">
                      <a16:colId xmlns:a16="http://schemas.microsoft.com/office/drawing/2014/main" val="1212411357"/>
                    </a:ext>
                  </a:extLst>
                </a:gridCol>
                <a:gridCol w="658368">
                  <a:extLst>
                    <a:ext uri="{9D8B030D-6E8A-4147-A177-3AD203B41FA5}">
                      <a16:colId xmlns:a16="http://schemas.microsoft.com/office/drawing/2014/main" val="1553265103"/>
                    </a:ext>
                  </a:extLst>
                </a:gridCol>
                <a:gridCol w="658368">
                  <a:extLst>
                    <a:ext uri="{9D8B030D-6E8A-4147-A177-3AD203B41FA5}">
                      <a16:colId xmlns:a16="http://schemas.microsoft.com/office/drawing/2014/main" val="1115745391"/>
                    </a:ext>
                  </a:extLst>
                </a:gridCol>
                <a:gridCol w="329184">
                  <a:extLst>
                    <a:ext uri="{9D8B030D-6E8A-4147-A177-3AD203B41FA5}">
                      <a16:colId xmlns:a16="http://schemas.microsoft.com/office/drawing/2014/main" val="1151149469"/>
                    </a:ext>
                  </a:extLst>
                </a:gridCol>
                <a:gridCol w="329184">
                  <a:extLst>
                    <a:ext uri="{9D8B030D-6E8A-4147-A177-3AD203B41FA5}">
                      <a16:colId xmlns:a16="http://schemas.microsoft.com/office/drawing/2014/main" val="2130874803"/>
                    </a:ext>
                  </a:extLst>
                </a:gridCol>
                <a:gridCol w="329184">
                  <a:extLst>
                    <a:ext uri="{9D8B030D-6E8A-4147-A177-3AD203B41FA5}">
                      <a16:colId xmlns:a16="http://schemas.microsoft.com/office/drawing/2014/main" val="1077781559"/>
                    </a:ext>
                  </a:extLst>
                </a:gridCol>
                <a:gridCol w="329184">
                  <a:extLst>
                    <a:ext uri="{9D8B030D-6E8A-4147-A177-3AD203B41FA5}">
                      <a16:colId xmlns:a16="http://schemas.microsoft.com/office/drawing/2014/main" val="2832800312"/>
                    </a:ext>
                  </a:extLst>
                </a:gridCol>
                <a:gridCol w="329184">
                  <a:extLst>
                    <a:ext uri="{9D8B030D-6E8A-4147-A177-3AD203B41FA5}">
                      <a16:colId xmlns:a16="http://schemas.microsoft.com/office/drawing/2014/main" val="1087315153"/>
                    </a:ext>
                  </a:extLst>
                </a:gridCol>
                <a:gridCol w="329184">
                  <a:extLst>
                    <a:ext uri="{9D8B030D-6E8A-4147-A177-3AD203B41FA5}">
                      <a16:colId xmlns:a16="http://schemas.microsoft.com/office/drawing/2014/main" val="3181525181"/>
                    </a:ext>
                  </a:extLst>
                </a:gridCol>
                <a:gridCol w="329184">
                  <a:extLst>
                    <a:ext uri="{9D8B030D-6E8A-4147-A177-3AD203B41FA5}">
                      <a16:colId xmlns:a16="http://schemas.microsoft.com/office/drawing/2014/main" val="4081160784"/>
                    </a:ext>
                  </a:extLst>
                </a:gridCol>
                <a:gridCol w="329184">
                  <a:extLst>
                    <a:ext uri="{9D8B030D-6E8A-4147-A177-3AD203B41FA5}">
                      <a16:colId xmlns:a16="http://schemas.microsoft.com/office/drawing/2014/main" val="539563817"/>
                    </a:ext>
                  </a:extLst>
                </a:gridCol>
                <a:gridCol w="329184">
                  <a:extLst>
                    <a:ext uri="{9D8B030D-6E8A-4147-A177-3AD203B41FA5}">
                      <a16:colId xmlns:a16="http://schemas.microsoft.com/office/drawing/2014/main" val="623733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2103796748"/>
                  </a:ext>
                </a:extLst>
              </a:tr>
            </a:tbl>
          </a:graphicData>
        </a:graphic>
      </p:graphicFrame>
      <p:sp>
        <p:nvSpPr>
          <p:cNvPr id="4" name="Text Placeholder 3">
            <a:extLst>
              <a:ext uri="{FF2B5EF4-FFF2-40B4-BE49-F238E27FC236}">
                <a16:creationId xmlns:a16="http://schemas.microsoft.com/office/drawing/2014/main" id="{8FDDF9ED-B883-4403-BC8C-CC675EB55490}"/>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086061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68226-2341-4F3A-B3CE-CDF5EDE65728}"/>
              </a:ext>
            </a:extLst>
          </p:cNvPr>
          <p:cNvSpPr>
            <a:spLocks noGrp="1"/>
          </p:cNvSpPr>
          <p:nvPr>
            <p:ph type="title"/>
          </p:nvPr>
        </p:nvSpPr>
        <p:spPr/>
        <p:txBody>
          <a:bodyPr/>
          <a:lstStyle/>
          <a:p>
            <a:r>
              <a:rPr lang="de-DE"/>
              <a:t>Facebook Post Tabelle | SRF Schweizer Radio und Fernsehen - 2 of 26</a:t>
            </a:r>
            <a:endParaRPr lang="en-US"/>
          </a:p>
        </p:txBody>
      </p:sp>
      <p:graphicFrame>
        <p:nvGraphicFramePr>
          <p:cNvPr id="5" name="Table Placeholder 4">
            <a:extLst>
              <a:ext uri="{FF2B5EF4-FFF2-40B4-BE49-F238E27FC236}">
                <a16:creationId xmlns:a16="http://schemas.microsoft.com/office/drawing/2014/main" id="{59A67B06-F0C6-4371-838E-11D3FAD7D786}"/>
              </a:ext>
            </a:extLst>
          </p:cNvPr>
          <p:cNvGraphicFramePr>
            <a:graphicFrameLocks noGrp="1"/>
          </p:cNvGraphicFramePr>
          <p:nvPr>
            <p:ph type="tbl" sz="quarter" idx="13"/>
            <p:extLst>
              <p:ext uri="{D42A27DB-BD31-4B8C-83A1-F6EECF244321}">
                <p14:modId xmlns:p14="http://schemas.microsoft.com/office/powerpoint/2010/main" val="3114686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14533100"/>
                    </a:ext>
                  </a:extLst>
                </a:gridCol>
                <a:gridCol w="658368">
                  <a:extLst>
                    <a:ext uri="{9D8B030D-6E8A-4147-A177-3AD203B41FA5}">
                      <a16:colId xmlns:a16="http://schemas.microsoft.com/office/drawing/2014/main" val="3565257640"/>
                    </a:ext>
                  </a:extLst>
                </a:gridCol>
                <a:gridCol w="658368">
                  <a:extLst>
                    <a:ext uri="{9D8B030D-6E8A-4147-A177-3AD203B41FA5}">
                      <a16:colId xmlns:a16="http://schemas.microsoft.com/office/drawing/2014/main" val="3873952763"/>
                    </a:ext>
                  </a:extLst>
                </a:gridCol>
                <a:gridCol w="658368">
                  <a:extLst>
                    <a:ext uri="{9D8B030D-6E8A-4147-A177-3AD203B41FA5}">
                      <a16:colId xmlns:a16="http://schemas.microsoft.com/office/drawing/2014/main" val="563247474"/>
                    </a:ext>
                  </a:extLst>
                </a:gridCol>
                <a:gridCol w="658368">
                  <a:extLst>
                    <a:ext uri="{9D8B030D-6E8A-4147-A177-3AD203B41FA5}">
                      <a16:colId xmlns:a16="http://schemas.microsoft.com/office/drawing/2014/main" val="2164905753"/>
                    </a:ext>
                  </a:extLst>
                </a:gridCol>
                <a:gridCol w="658368">
                  <a:extLst>
                    <a:ext uri="{9D8B030D-6E8A-4147-A177-3AD203B41FA5}">
                      <a16:colId xmlns:a16="http://schemas.microsoft.com/office/drawing/2014/main" val="3133897795"/>
                    </a:ext>
                  </a:extLst>
                </a:gridCol>
                <a:gridCol w="658368">
                  <a:extLst>
                    <a:ext uri="{9D8B030D-6E8A-4147-A177-3AD203B41FA5}">
                      <a16:colId xmlns:a16="http://schemas.microsoft.com/office/drawing/2014/main" val="414814942"/>
                    </a:ext>
                  </a:extLst>
                </a:gridCol>
                <a:gridCol w="329184">
                  <a:extLst>
                    <a:ext uri="{9D8B030D-6E8A-4147-A177-3AD203B41FA5}">
                      <a16:colId xmlns:a16="http://schemas.microsoft.com/office/drawing/2014/main" val="3437662231"/>
                    </a:ext>
                  </a:extLst>
                </a:gridCol>
                <a:gridCol w="329184">
                  <a:extLst>
                    <a:ext uri="{9D8B030D-6E8A-4147-A177-3AD203B41FA5}">
                      <a16:colId xmlns:a16="http://schemas.microsoft.com/office/drawing/2014/main" val="4041916000"/>
                    </a:ext>
                  </a:extLst>
                </a:gridCol>
                <a:gridCol w="329184">
                  <a:extLst>
                    <a:ext uri="{9D8B030D-6E8A-4147-A177-3AD203B41FA5}">
                      <a16:colId xmlns:a16="http://schemas.microsoft.com/office/drawing/2014/main" val="2969299109"/>
                    </a:ext>
                  </a:extLst>
                </a:gridCol>
                <a:gridCol w="329184">
                  <a:extLst>
                    <a:ext uri="{9D8B030D-6E8A-4147-A177-3AD203B41FA5}">
                      <a16:colId xmlns:a16="http://schemas.microsoft.com/office/drawing/2014/main" val="2350989067"/>
                    </a:ext>
                  </a:extLst>
                </a:gridCol>
                <a:gridCol w="329184">
                  <a:extLst>
                    <a:ext uri="{9D8B030D-6E8A-4147-A177-3AD203B41FA5}">
                      <a16:colId xmlns:a16="http://schemas.microsoft.com/office/drawing/2014/main" val="3146622545"/>
                    </a:ext>
                  </a:extLst>
                </a:gridCol>
                <a:gridCol w="329184">
                  <a:extLst>
                    <a:ext uri="{9D8B030D-6E8A-4147-A177-3AD203B41FA5}">
                      <a16:colId xmlns:a16="http://schemas.microsoft.com/office/drawing/2014/main" val="81531745"/>
                    </a:ext>
                  </a:extLst>
                </a:gridCol>
                <a:gridCol w="329184">
                  <a:extLst>
                    <a:ext uri="{9D8B030D-6E8A-4147-A177-3AD203B41FA5}">
                      <a16:colId xmlns:a16="http://schemas.microsoft.com/office/drawing/2014/main" val="3829767849"/>
                    </a:ext>
                  </a:extLst>
                </a:gridCol>
                <a:gridCol w="329184">
                  <a:extLst>
                    <a:ext uri="{9D8B030D-6E8A-4147-A177-3AD203B41FA5}">
                      <a16:colId xmlns:a16="http://schemas.microsoft.com/office/drawing/2014/main" val="2218210735"/>
                    </a:ext>
                  </a:extLst>
                </a:gridCol>
                <a:gridCol w="329184">
                  <a:extLst>
                    <a:ext uri="{9D8B030D-6E8A-4147-A177-3AD203B41FA5}">
                      <a16:colId xmlns:a16="http://schemas.microsoft.com/office/drawing/2014/main" val="1915353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1914509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- 05.06.2025 20:15:29</a:t>
                      </a:r>
                      <a:r>
                        <a:rPr kumimoji="0" lang="de-DE" sz="1000" b="0" i="0" u="none" strike="noStrike" kern="1200" cap="none" spc="0" normalizeH="0" baseline="0" noProof="0">
                          <a:ln>
                            <a:noFill/>
                          </a:ln>
                          <a:solidFill>
                            <a:prstClr val="black"/>
                          </a:solidFill>
                          <a:effectLst/>
                          <a:uLnTx/>
                          <a:uFillTx/>
                          <a:latin typeface="Calibri"/>
                          <a:ea typeface="+mn-ea"/>
                          <a:cs typeface="+mn-cs"/>
                        </a:rPr>
                        <a:t>
 Vor dem Frühstück 100'000.- verdienen und zum z'Nacht gibt es immer Fondue. Wie sich Deutsche (wahrscheinlich) das Leben in der Schweiz vorstellen. 🤗✨
Was gehört noch zum typischen Schweizer Alltag?
#Studio404 #SRFComedy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extLst>
                  <a:ext uri="{0D108BD9-81ED-4DB2-BD59-A6C34878D82A}">
                    <a16:rowId xmlns:a16="http://schemas.microsoft.com/office/drawing/2014/main" val="1331333946"/>
                  </a:ext>
                </a:extLst>
              </a:tr>
            </a:tbl>
          </a:graphicData>
        </a:graphic>
      </p:graphicFrame>
      <p:sp>
        <p:nvSpPr>
          <p:cNvPr id="4" name="Text Placeholder 3">
            <a:extLst>
              <a:ext uri="{FF2B5EF4-FFF2-40B4-BE49-F238E27FC236}">
                <a16:creationId xmlns:a16="http://schemas.microsoft.com/office/drawing/2014/main" id="{2BA4E3DA-D432-4F84-9C19-5F06E8ADF50D}"/>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191627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4BE4-9905-4C47-B3EF-074A7F33A5FE}"/>
              </a:ext>
            </a:extLst>
          </p:cNvPr>
          <p:cNvSpPr>
            <a:spLocks noGrp="1"/>
          </p:cNvSpPr>
          <p:nvPr>
            <p:ph type="title"/>
          </p:nvPr>
        </p:nvSpPr>
        <p:spPr/>
        <p:txBody>
          <a:bodyPr/>
          <a:lstStyle/>
          <a:p>
            <a:r>
              <a:rPr lang="de-DE"/>
              <a:t>Facebook Post Tabelle | SRF Schweizer Radio und Fernsehen - 3 of 26</a:t>
            </a:r>
            <a:endParaRPr lang="en-US"/>
          </a:p>
        </p:txBody>
      </p:sp>
      <p:graphicFrame>
        <p:nvGraphicFramePr>
          <p:cNvPr id="5" name="Table Placeholder 4">
            <a:extLst>
              <a:ext uri="{FF2B5EF4-FFF2-40B4-BE49-F238E27FC236}">
                <a16:creationId xmlns:a16="http://schemas.microsoft.com/office/drawing/2014/main" id="{0E1D485D-C1CB-4575-B75C-601715C3B273}"/>
              </a:ext>
            </a:extLst>
          </p:cNvPr>
          <p:cNvGraphicFramePr>
            <a:graphicFrameLocks noGrp="1"/>
          </p:cNvGraphicFramePr>
          <p:nvPr>
            <p:ph type="tbl" sz="quarter" idx="13"/>
            <p:extLst>
              <p:ext uri="{D42A27DB-BD31-4B8C-83A1-F6EECF244321}">
                <p14:modId xmlns:p14="http://schemas.microsoft.com/office/powerpoint/2010/main" val="4248607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05471128"/>
                    </a:ext>
                  </a:extLst>
                </a:gridCol>
                <a:gridCol w="658368">
                  <a:extLst>
                    <a:ext uri="{9D8B030D-6E8A-4147-A177-3AD203B41FA5}">
                      <a16:colId xmlns:a16="http://schemas.microsoft.com/office/drawing/2014/main" val="3565519397"/>
                    </a:ext>
                  </a:extLst>
                </a:gridCol>
                <a:gridCol w="658368">
                  <a:extLst>
                    <a:ext uri="{9D8B030D-6E8A-4147-A177-3AD203B41FA5}">
                      <a16:colId xmlns:a16="http://schemas.microsoft.com/office/drawing/2014/main" val="110296283"/>
                    </a:ext>
                  </a:extLst>
                </a:gridCol>
                <a:gridCol w="658368">
                  <a:extLst>
                    <a:ext uri="{9D8B030D-6E8A-4147-A177-3AD203B41FA5}">
                      <a16:colId xmlns:a16="http://schemas.microsoft.com/office/drawing/2014/main" val="823707903"/>
                    </a:ext>
                  </a:extLst>
                </a:gridCol>
                <a:gridCol w="658368">
                  <a:extLst>
                    <a:ext uri="{9D8B030D-6E8A-4147-A177-3AD203B41FA5}">
                      <a16:colId xmlns:a16="http://schemas.microsoft.com/office/drawing/2014/main" val="985397296"/>
                    </a:ext>
                  </a:extLst>
                </a:gridCol>
                <a:gridCol w="658368">
                  <a:extLst>
                    <a:ext uri="{9D8B030D-6E8A-4147-A177-3AD203B41FA5}">
                      <a16:colId xmlns:a16="http://schemas.microsoft.com/office/drawing/2014/main" val="3432553714"/>
                    </a:ext>
                  </a:extLst>
                </a:gridCol>
                <a:gridCol w="658368">
                  <a:extLst>
                    <a:ext uri="{9D8B030D-6E8A-4147-A177-3AD203B41FA5}">
                      <a16:colId xmlns:a16="http://schemas.microsoft.com/office/drawing/2014/main" val="2120729670"/>
                    </a:ext>
                  </a:extLst>
                </a:gridCol>
                <a:gridCol w="329184">
                  <a:extLst>
                    <a:ext uri="{9D8B030D-6E8A-4147-A177-3AD203B41FA5}">
                      <a16:colId xmlns:a16="http://schemas.microsoft.com/office/drawing/2014/main" val="1332665491"/>
                    </a:ext>
                  </a:extLst>
                </a:gridCol>
                <a:gridCol w="329184">
                  <a:extLst>
                    <a:ext uri="{9D8B030D-6E8A-4147-A177-3AD203B41FA5}">
                      <a16:colId xmlns:a16="http://schemas.microsoft.com/office/drawing/2014/main" val="1571877776"/>
                    </a:ext>
                  </a:extLst>
                </a:gridCol>
                <a:gridCol w="329184">
                  <a:extLst>
                    <a:ext uri="{9D8B030D-6E8A-4147-A177-3AD203B41FA5}">
                      <a16:colId xmlns:a16="http://schemas.microsoft.com/office/drawing/2014/main" val="3200146230"/>
                    </a:ext>
                  </a:extLst>
                </a:gridCol>
                <a:gridCol w="329184">
                  <a:extLst>
                    <a:ext uri="{9D8B030D-6E8A-4147-A177-3AD203B41FA5}">
                      <a16:colId xmlns:a16="http://schemas.microsoft.com/office/drawing/2014/main" val="3918487883"/>
                    </a:ext>
                  </a:extLst>
                </a:gridCol>
                <a:gridCol w="329184">
                  <a:extLst>
                    <a:ext uri="{9D8B030D-6E8A-4147-A177-3AD203B41FA5}">
                      <a16:colId xmlns:a16="http://schemas.microsoft.com/office/drawing/2014/main" val="3867153810"/>
                    </a:ext>
                  </a:extLst>
                </a:gridCol>
                <a:gridCol w="329184">
                  <a:extLst>
                    <a:ext uri="{9D8B030D-6E8A-4147-A177-3AD203B41FA5}">
                      <a16:colId xmlns:a16="http://schemas.microsoft.com/office/drawing/2014/main" val="2186354005"/>
                    </a:ext>
                  </a:extLst>
                </a:gridCol>
                <a:gridCol w="329184">
                  <a:extLst>
                    <a:ext uri="{9D8B030D-6E8A-4147-A177-3AD203B41FA5}">
                      <a16:colId xmlns:a16="http://schemas.microsoft.com/office/drawing/2014/main" val="2167669556"/>
                    </a:ext>
                  </a:extLst>
                </a:gridCol>
                <a:gridCol w="329184">
                  <a:extLst>
                    <a:ext uri="{9D8B030D-6E8A-4147-A177-3AD203B41FA5}">
                      <a16:colId xmlns:a16="http://schemas.microsoft.com/office/drawing/2014/main" val="2173439964"/>
                    </a:ext>
                  </a:extLst>
                </a:gridCol>
                <a:gridCol w="329184">
                  <a:extLst>
                    <a:ext uri="{9D8B030D-6E8A-4147-A177-3AD203B41FA5}">
                      <a16:colId xmlns:a16="http://schemas.microsoft.com/office/drawing/2014/main" val="2894073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420313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- 11.03.2025 17:56:49</a:t>
                      </a:r>
                      <a:r>
                        <a:rPr kumimoji="0" lang="de-DE" sz="1000" b="0" i="0" u="none" strike="noStrike" kern="1200" cap="none" spc="0" normalizeH="0" baseline="0" noProof="0">
                          <a:ln>
                            <a:noFill/>
                          </a:ln>
                          <a:solidFill>
                            <a:prstClr val="black"/>
                          </a:solidFill>
                          <a:effectLst/>
                          <a:uLnTx/>
                          <a:uFillTx/>
                          <a:latin typeface="Calibri"/>
                          <a:ea typeface="+mn-ea"/>
                          <a:cs typeface="+mn-cs"/>
                        </a:rPr>
                        <a:t>
 Ein harmloser Arztbesuch, ein Ultraschallbild – und dann die Nachricht: Es gibt einen Österreicher.
#SRFComedy #DieSendungdesMonats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extLst>
                  <a:ext uri="{0D108BD9-81ED-4DB2-BD59-A6C34878D82A}">
                    <a16:rowId xmlns:a16="http://schemas.microsoft.com/office/drawing/2014/main" val="3269276358"/>
                  </a:ext>
                </a:extLst>
              </a:tr>
            </a:tbl>
          </a:graphicData>
        </a:graphic>
      </p:graphicFrame>
      <p:sp>
        <p:nvSpPr>
          <p:cNvPr id="4" name="Text Placeholder 3">
            <a:extLst>
              <a:ext uri="{FF2B5EF4-FFF2-40B4-BE49-F238E27FC236}">
                <a16:creationId xmlns:a16="http://schemas.microsoft.com/office/drawing/2014/main" id="{E64F0988-82E4-41EB-AE4C-22B9DBB2791F}"/>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786525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36A8-C4CA-49CF-BF13-DA4D3464956A}"/>
              </a:ext>
            </a:extLst>
          </p:cNvPr>
          <p:cNvSpPr>
            <a:spLocks noGrp="1"/>
          </p:cNvSpPr>
          <p:nvPr>
            <p:ph type="title"/>
          </p:nvPr>
        </p:nvSpPr>
        <p:spPr/>
        <p:txBody>
          <a:bodyPr/>
          <a:lstStyle/>
          <a:p>
            <a:r>
              <a:rPr lang="de-DE"/>
              <a:t>Facebook Post Tabelle | SRF Schweizer Radio und Fernsehen - 4 of 26</a:t>
            </a:r>
            <a:endParaRPr lang="en-US"/>
          </a:p>
        </p:txBody>
      </p:sp>
      <p:graphicFrame>
        <p:nvGraphicFramePr>
          <p:cNvPr id="5" name="Table Placeholder 4">
            <a:extLst>
              <a:ext uri="{FF2B5EF4-FFF2-40B4-BE49-F238E27FC236}">
                <a16:creationId xmlns:a16="http://schemas.microsoft.com/office/drawing/2014/main" id="{DF1D36C1-C88A-45EA-BCE0-FC2B7CCC1591}"/>
              </a:ext>
            </a:extLst>
          </p:cNvPr>
          <p:cNvGraphicFramePr>
            <a:graphicFrameLocks noGrp="1"/>
          </p:cNvGraphicFramePr>
          <p:nvPr>
            <p:ph type="tbl" sz="quarter" idx="13"/>
            <p:extLst>
              <p:ext uri="{D42A27DB-BD31-4B8C-83A1-F6EECF244321}">
                <p14:modId xmlns:p14="http://schemas.microsoft.com/office/powerpoint/2010/main" val="230863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78264457"/>
                    </a:ext>
                  </a:extLst>
                </a:gridCol>
                <a:gridCol w="658368">
                  <a:extLst>
                    <a:ext uri="{9D8B030D-6E8A-4147-A177-3AD203B41FA5}">
                      <a16:colId xmlns:a16="http://schemas.microsoft.com/office/drawing/2014/main" val="1737539106"/>
                    </a:ext>
                  </a:extLst>
                </a:gridCol>
                <a:gridCol w="658368">
                  <a:extLst>
                    <a:ext uri="{9D8B030D-6E8A-4147-A177-3AD203B41FA5}">
                      <a16:colId xmlns:a16="http://schemas.microsoft.com/office/drawing/2014/main" val="2646397227"/>
                    </a:ext>
                  </a:extLst>
                </a:gridCol>
                <a:gridCol w="658368">
                  <a:extLst>
                    <a:ext uri="{9D8B030D-6E8A-4147-A177-3AD203B41FA5}">
                      <a16:colId xmlns:a16="http://schemas.microsoft.com/office/drawing/2014/main" val="688564814"/>
                    </a:ext>
                  </a:extLst>
                </a:gridCol>
                <a:gridCol w="658368">
                  <a:extLst>
                    <a:ext uri="{9D8B030D-6E8A-4147-A177-3AD203B41FA5}">
                      <a16:colId xmlns:a16="http://schemas.microsoft.com/office/drawing/2014/main" val="4250542765"/>
                    </a:ext>
                  </a:extLst>
                </a:gridCol>
                <a:gridCol w="658368">
                  <a:extLst>
                    <a:ext uri="{9D8B030D-6E8A-4147-A177-3AD203B41FA5}">
                      <a16:colId xmlns:a16="http://schemas.microsoft.com/office/drawing/2014/main" val="4250558460"/>
                    </a:ext>
                  </a:extLst>
                </a:gridCol>
                <a:gridCol w="658368">
                  <a:extLst>
                    <a:ext uri="{9D8B030D-6E8A-4147-A177-3AD203B41FA5}">
                      <a16:colId xmlns:a16="http://schemas.microsoft.com/office/drawing/2014/main" val="1857035469"/>
                    </a:ext>
                  </a:extLst>
                </a:gridCol>
                <a:gridCol w="329184">
                  <a:extLst>
                    <a:ext uri="{9D8B030D-6E8A-4147-A177-3AD203B41FA5}">
                      <a16:colId xmlns:a16="http://schemas.microsoft.com/office/drawing/2014/main" val="2175693033"/>
                    </a:ext>
                  </a:extLst>
                </a:gridCol>
                <a:gridCol w="329184">
                  <a:extLst>
                    <a:ext uri="{9D8B030D-6E8A-4147-A177-3AD203B41FA5}">
                      <a16:colId xmlns:a16="http://schemas.microsoft.com/office/drawing/2014/main" val="366793493"/>
                    </a:ext>
                  </a:extLst>
                </a:gridCol>
                <a:gridCol w="329184">
                  <a:extLst>
                    <a:ext uri="{9D8B030D-6E8A-4147-A177-3AD203B41FA5}">
                      <a16:colId xmlns:a16="http://schemas.microsoft.com/office/drawing/2014/main" val="3781521031"/>
                    </a:ext>
                  </a:extLst>
                </a:gridCol>
                <a:gridCol w="329184">
                  <a:extLst>
                    <a:ext uri="{9D8B030D-6E8A-4147-A177-3AD203B41FA5}">
                      <a16:colId xmlns:a16="http://schemas.microsoft.com/office/drawing/2014/main" val="4202597709"/>
                    </a:ext>
                  </a:extLst>
                </a:gridCol>
                <a:gridCol w="329184">
                  <a:extLst>
                    <a:ext uri="{9D8B030D-6E8A-4147-A177-3AD203B41FA5}">
                      <a16:colId xmlns:a16="http://schemas.microsoft.com/office/drawing/2014/main" val="725532229"/>
                    </a:ext>
                  </a:extLst>
                </a:gridCol>
                <a:gridCol w="329184">
                  <a:extLst>
                    <a:ext uri="{9D8B030D-6E8A-4147-A177-3AD203B41FA5}">
                      <a16:colId xmlns:a16="http://schemas.microsoft.com/office/drawing/2014/main" val="1123420257"/>
                    </a:ext>
                  </a:extLst>
                </a:gridCol>
                <a:gridCol w="329184">
                  <a:extLst>
                    <a:ext uri="{9D8B030D-6E8A-4147-A177-3AD203B41FA5}">
                      <a16:colId xmlns:a16="http://schemas.microsoft.com/office/drawing/2014/main" val="1622422471"/>
                    </a:ext>
                  </a:extLst>
                </a:gridCol>
                <a:gridCol w="329184">
                  <a:extLst>
                    <a:ext uri="{9D8B030D-6E8A-4147-A177-3AD203B41FA5}">
                      <a16:colId xmlns:a16="http://schemas.microsoft.com/office/drawing/2014/main" val="1244179490"/>
                    </a:ext>
                  </a:extLst>
                </a:gridCol>
                <a:gridCol w="329184">
                  <a:extLst>
                    <a:ext uri="{9D8B030D-6E8A-4147-A177-3AD203B41FA5}">
                      <a16:colId xmlns:a16="http://schemas.microsoft.com/office/drawing/2014/main" val="917631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225567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- 27.08.2025 12:17:30</a:t>
                      </a:r>
                      <a:r>
                        <a:rPr kumimoji="0" lang="de-DE" sz="1000" b="0" i="0" u="none" strike="noStrike" kern="1200" cap="none" spc="0" normalizeH="0" baseline="0" noProof="0">
                          <a:ln>
                            <a:noFill/>
                          </a:ln>
                          <a:solidFill>
                            <a:prstClr val="black"/>
                          </a:solidFill>
                          <a:effectLst/>
                          <a:uLnTx/>
                          <a:uFillTx/>
                          <a:latin typeface="Calibri"/>
                          <a:ea typeface="+mn-ea"/>
                          <a:cs typeface="+mn-cs"/>
                        </a:rPr>
                        <a:t>
 🎶Im Appenzell stösst Donat Hofer aufs Goofechörli Gonten: Kinder in Trachten, auf dem Weg ins Altersheim, um zu singen und zu jodeln.
🥰
Für «Donat auf Achse» reist der Moderator quer durch die Schweiz – dorthin, wo das Leben spielt: auf Strassen und Plätzen, in Dörfern und Städten. Alles zu sehen auf Play SRF. 
🇨🇭 
#Alltagsleben #Viefalt #Schweiz #Dok #DonatAufAchse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09/26/2025 08:12:27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extLst>
                  <a:ext uri="{0D108BD9-81ED-4DB2-BD59-A6C34878D82A}">
                    <a16:rowId xmlns:a16="http://schemas.microsoft.com/office/drawing/2014/main" val="2758696945"/>
                  </a:ext>
                </a:extLst>
              </a:tr>
            </a:tbl>
          </a:graphicData>
        </a:graphic>
      </p:graphicFrame>
      <p:sp>
        <p:nvSpPr>
          <p:cNvPr id="4" name="Text Placeholder 3">
            <a:extLst>
              <a:ext uri="{FF2B5EF4-FFF2-40B4-BE49-F238E27FC236}">
                <a16:creationId xmlns:a16="http://schemas.microsoft.com/office/drawing/2014/main" id="{61A51C47-C386-497D-A7CF-0FA2B8B3CAA6}"/>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567177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66D51-EDF6-4590-AF41-941D18F31C35}"/>
              </a:ext>
            </a:extLst>
          </p:cNvPr>
          <p:cNvSpPr>
            <a:spLocks noGrp="1"/>
          </p:cNvSpPr>
          <p:nvPr>
            <p:ph type="title"/>
          </p:nvPr>
        </p:nvSpPr>
        <p:spPr/>
        <p:txBody>
          <a:bodyPr/>
          <a:lstStyle/>
          <a:p>
            <a:r>
              <a:rPr lang="de-DE"/>
              <a:t>Facebook Post Tabelle | SRF Schweizer Radio und Fernsehen - 5 of 26</a:t>
            </a:r>
            <a:endParaRPr lang="en-US"/>
          </a:p>
        </p:txBody>
      </p:sp>
      <p:graphicFrame>
        <p:nvGraphicFramePr>
          <p:cNvPr id="5" name="Table Placeholder 4">
            <a:extLst>
              <a:ext uri="{FF2B5EF4-FFF2-40B4-BE49-F238E27FC236}">
                <a16:creationId xmlns:a16="http://schemas.microsoft.com/office/drawing/2014/main" id="{13406E4D-C99A-45D2-BBCF-65A617B7C4C0}"/>
              </a:ext>
            </a:extLst>
          </p:cNvPr>
          <p:cNvGraphicFramePr>
            <a:graphicFrameLocks noGrp="1"/>
          </p:cNvGraphicFramePr>
          <p:nvPr>
            <p:ph type="tbl" sz="quarter" idx="13"/>
            <p:extLst>
              <p:ext uri="{D42A27DB-BD31-4B8C-83A1-F6EECF244321}">
                <p14:modId xmlns:p14="http://schemas.microsoft.com/office/powerpoint/2010/main" val="391025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94571449"/>
                    </a:ext>
                  </a:extLst>
                </a:gridCol>
                <a:gridCol w="658368">
                  <a:extLst>
                    <a:ext uri="{9D8B030D-6E8A-4147-A177-3AD203B41FA5}">
                      <a16:colId xmlns:a16="http://schemas.microsoft.com/office/drawing/2014/main" val="1679164677"/>
                    </a:ext>
                  </a:extLst>
                </a:gridCol>
                <a:gridCol w="658368">
                  <a:extLst>
                    <a:ext uri="{9D8B030D-6E8A-4147-A177-3AD203B41FA5}">
                      <a16:colId xmlns:a16="http://schemas.microsoft.com/office/drawing/2014/main" val="1501138553"/>
                    </a:ext>
                  </a:extLst>
                </a:gridCol>
                <a:gridCol w="658368">
                  <a:extLst>
                    <a:ext uri="{9D8B030D-6E8A-4147-A177-3AD203B41FA5}">
                      <a16:colId xmlns:a16="http://schemas.microsoft.com/office/drawing/2014/main" val="2709919496"/>
                    </a:ext>
                  </a:extLst>
                </a:gridCol>
                <a:gridCol w="658368">
                  <a:extLst>
                    <a:ext uri="{9D8B030D-6E8A-4147-A177-3AD203B41FA5}">
                      <a16:colId xmlns:a16="http://schemas.microsoft.com/office/drawing/2014/main" val="480975134"/>
                    </a:ext>
                  </a:extLst>
                </a:gridCol>
                <a:gridCol w="658368">
                  <a:extLst>
                    <a:ext uri="{9D8B030D-6E8A-4147-A177-3AD203B41FA5}">
                      <a16:colId xmlns:a16="http://schemas.microsoft.com/office/drawing/2014/main" val="1692983469"/>
                    </a:ext>
                  </a:extLst>
                </a:gridCol>
                <a:gridCol w="658368">
                  <a:extLst>
                    <a:ext uri="{9D8B030D-6E8A-4147-A177-3AD203B41FA5}">
                      <a16:colId xmlns:a16="http://schemas.microsoft.com/office/drawing/2014/main" val="4266194043"/>
                    </a:ext>
                  </a:extLst>
                </a:gridCol>
                <a:gridCol w="329184">
                  <a:extLst>
                    <a:ext uri="{9D8B030D-6E8A-4147-A177-3AD203B41FA5}">
                      <a16:colId xmlns:a16="http://schemas.microsoft.com/office/drawing/2014/main" val="2617889968"/>
                    </a:ext>
                  </a:extLst>
                </a:gridCol>
                <a:gridCol w="329184">
                  <a:extLst>
                    <a:ext uri="{9D8B030D-6E8A-4147-A177-3AD203B41FA5}">
                      <a16:colId xmlns:a16="http://schemas.microsoft.com/office/drawing/2014/main" val="1206384084"/>
                    </a:ext>
                  </a:extLst>
                </a:gridCol>
                <a:gridCol w="329184">
                  <a:extLst>
                    <a:ext uri="{9D8B030D-6E8A-4147-A177-3AD203B41FA5}">
                      <a16:colId xmlns:a16="http://schemas.microsoft.com/office/drawing/2014/main" val="3315354310"/>
                    </a:ext>
                  </a:extLst>
                </a:gridCol>
                <a:gridCol w="329184">
                  <a:extLst>
                    <a:ext uri="{9D8B030D-6E8A-4147-A177-3AD203B41FA5}">
                      <a16:colId xmlns:a16="http://schemas.microsoft.com/office/drawing/2014/main" val="1579823865"/>
                    </a:ext>
                  </a:extLst>
                </a:gridCol>
                <a:gridCol w="329184">
                  <a:extLst>
                    <a:ext uri="{9D8B030D-6E8A-4147-A177-3AD203B41FA5}">
                      <a16:colId xmlns:a16="http://schemas.microsoft.com/office/drawing/2014/main" val="345676287"/>
                    </a:ext>
                  </a:extLst>
                </a:gridCol>
                <a:gridCol w="329184">
                  <a:extLst>
                    <a:ext uri="{9D8B030D-6E8A-4147-A177-3AD203B41FA5}">
                      <a16:colId xmlns:a16="http://schemas.microsoft.com/office/drawing/2014/main" val="2857177435"/>
                    </a:ext>
                  </a:extLst>
                </a:gridCol>
                <a:gridCol w="329184">
                  <a:extLst>
                    <a:ext uri="{9D8B030D-6E8A-4147-A177-3AD203B41FA5}">
                      <a16:colId xmlns:a16="http://schemas.microsoft.com/office/drawing/2014/main" val="3618608533"/>
                    </a:ext>
                  </a:extLst>
                </a:gridCol>
                <a:gridCol w="329184">
                  <a:extLst>
                    <a:ext uri="{9D8B030D-6E8A-4147-A177-3AD203B41FA5}">
                      <a16:colId xmlns:a16="http://schemas.microsoft.com/office/drawing/2014/main" val="368827560"/>
                    </a:ext>
                  </a:extLst>
                </a:gridCol>
                <a:gridCol w="329184">
                  <a:extLst>
                    <a:ext uri="{9D8B030D-6E8A-4147-A177-3AD203B41FA5}">
                      <a16:colId xmlns:a16="http://schemas.microsoft.com/office/drawing/2014/main" val="4250025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47769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- 29.06.2025 14:05:21</a:t>
                      </a:r>
                      <a:r>
                        <a:rPr kumimoji="0" lang="de-DE" sz="1000" b="0" i="0" u="none" strike="noStrike" kern="1200" cap="none" spc="0" normalizeH="0" baseline="0" noProof="0">
                          <a:ln>
                            <a:noFill/>
                          </a:ln>
                          <a:solidFill>
                            <a:prstClr val="black"/>
                          </a:solidFill>
                          <a:effectLst/>
                          <a:uLnTx/>
                          <a:uFillTx/>
                          <a:latin typeface="Calibri"/>
                          <a:ea typeface="+mn-ea"/>
                          <a:cs typeface="+mn-cs"/>
                        </a:rPr>
                        <a:t>
 Nachdem er seinen Auftritt am Openair St. Gallen 2023 krankheitshalber absagen musste, holt Lewis Capaldi den Gig nach.
#SRF3 #LewisCapaldi #OASG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extLst>
                  <a:ext uri="{0D108BD9-81ED-4DB2-BD59-A6C34878D82A}">
                    <a16:rowId xmlns:a16="http://schemas.microsoft.com/office/drawing/2014/main" val="2418188899"/>
                  </a:ext>
                </a:extLst>
              </a:tr>
            </a:tbl>
          </a:graphicData>
        </a:graphic>
      </p:graphicFrame>
      <p:sp>
        <p:nvSpPr>
          <p:cNvPr id="4" name="Text Placeholder 3">
            <a:extLst>
              <a:ext uri="{FF2B5EF4-FFF2-40B4-BE49-F238E27FC236}">
                <a16:creationId xmlns:a16="http://schemas.microsoft.com/office/drawing/2014/main" id="{B82CF007-D6F0-40CD-ACAB-252EAFD048BB}"/>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242717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328CB-70B0-45B1-9EF4-3133F51C219A}"/>
              </a:ext>
            </a:extLst>
          </p:cNvPr>
          <p:cNvSpPr>
            <a:spLocks noGrp="1"/>
          </p:cNvSpPr>
          <p:nvPr>
            <p:ph type="title"/>
          </p:nvPr>
        </p:nvSpPr>
        <p:spPr/>
        <p:txBody>
          <a:bodyPr/>
          <a:lstStyle/>
          <a:p>
            <a:r>
              <a:rPr lang="de-DE"/>
              <a:t>Facebook Post Tabelle | SRF Schweizer Radio und Fernsehen - 6 of 26</a:t>
            </a:r>
            <a:endParaRPr lang="en-US"/>
          </a:p>
        </p:txBody>
      </p:sp>
      <p:graphicFrame>
        <p:nvGraphicFramePr>
          <p:cNvPr id="5" name="Table Placeholder 4">
            <a:extLst>
              <a:ext uri="{FF2B5EF4-FFF2-40B4-BE49-F238E27FC236}">
                <a16:creationId xmlns:a16="http://schemas.microsoft.com/office/drawing/2014/main" id="{CBC69672-B430-4DFB-9139-9274AF36C679}"/>
              </a:ext>
            </a:extLst>
          </p:cNvPr>
          <p:cNvGraphicFramePr>
            <a:graphicFrameLocks noGrp="1"/>
          </p:cNvGraphicFramePr>
          <p:nvPr>
            <p:ph type="tbl" sz="quarter" idx="13"/>
            <p:extLst>
              <p:ext uri="{D42A27DB-BD31-4B8C-83A1-F6EECF244321}">
                <p14:modId xmlns:p14="http://schemas.microsoft.com/office/powerpoint/2010/main" val="136021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35371151"/>
                    </a:ext>
                  </a:extLst>
                </a:gridCol>
                <a:gridCol w="658368">
                  <a:extLst>
                    <a:ext uri="{9D8B030D-6E8A-4147-A177-3AD203B41FA5}">
                      <a16:colId xmlns:a16="http://schemas.microsoft.com/office/drawing/2014/main" val="2344633711"/>
                    </a:ext>
                  </a:extLst>
                </a:gridCol>
                <a:gridCol w="658368">
                  <a:extLst>
                    <a:ext uri="{9D8B030D-6E8A-4147-A177-3AD203B41FA5}">
                      <a16:colId xmlns:a16="http://schemas.microsoft.com/office/drawing/2014/main" val="3151832734"/>
                    </a:ext>
                  </a:extLst>
                </a:gridCol>
                <a:gridCol w="658368">
                  <a:extLst>
                    <a:ext uri="{9D8B030D-6E8A-4147-A177-3AD203B41FA5}">
                      <a16:colId xmlns:a16="http://schemas.microsoft.com/office/drawing/2014/main" val="1294684358"/>
                    </a:ext>
                  </a:extLst>
                </a:gridCol>
                <a:gridCol w="658368">
                  <a:extLst>
                    <a:ext uri="{9D8B030D-6E8A-4147-A177-3AD203B41FA5}">
                      <a16:colId xmlns:a16="http://schemas.microsoft.com/office/drawing/2014/main" val="2960952589"/>
                    </a:ext>
                  </a:extLst>
                </a:gridCol>
                <a:gridCol w="658368">
                  <a:extLst>
                    <a:ext uri="{9D8B030D-6E8A-4147-A177-3AD203B41FA5}">
                      <a16:colId xmlns:a16="http://schemas.microsoft.com/office/drawing/2014/main" val="1734642181"/>
                    </a:ext>
                  </a:extLst>
                </a:gridCol>
                <a:gridCol w="658368">
                  <a:extLst>
                    <a:ext uri="{9D8B030D-6E8A-4147-A177-3AD203B41FA5}">
                      <a16:colId xmlns:a16="http://schemas.microsoft.com/office/drawing/2014/main" val="3136849877"/>
                    </a:ext>
                  </a:extLst>
                </a:gridCol>
                <a:gridCol w="329184">
                  <a:extLst>
                    <a:ext uri="{9D8B030D-6E8A-4147-A177-3AD203B41FA5}">
                      <a16:colId xmlns:a16="http://schemas.microsoft.com/office/drawing/2014/main" val="4040342508"/>
                    </a:ext>
                  </a:extLst>
                </a:gridCol>
                <a:gridCol w="329184">
                  <a:extLst>
                    <a:ext uri="{9D8B030D-6E8A-4147-A177-3AD203B41FA5}">
                      <a16:colId xmlns:a16="http://schemas.microsoft.com/office/drawing/2014/main" val="137467333"/>
                    </a:ext>
                  </a:extLst>
                </a:gridCol>
                <a:gridCol w="329184">
                  <a:extLst>
                    <a:ext uri="{9D8B030D-6E8A-4147-A177-3AD203B41FA5}">
                      <a16:colId xmlns:a16="http://schemas.microsoft.com/office/drawing/2014/main" val="2809740735"/>
                    </a:ext>
                  </a:extLst>
                </a:gridCol>
                <a:gridCol w="329184">
                  <a:extLst>
                    <a:ext uri="{9D8B030D-6E8A-4147-A177-3AD203B41FA5}">
                      <a16:colId xmlns:a16="http://schemas.microsoft.com/office/drawing/2014/main" val="1738726414"/>
                    </a:ext>
                  </a:extLst>
                </a:gridCol>
                <a:gridCol w="329184">
                  <a:extLst>
                    <a:ext uri="{9D8B030D-6E8A-4147-A177-3AD203B41FA5}">
                      <a16:colId xmlns:a16="http://schemas.microsoft.com/office/drawing/2014/main" val="654477272"/>
                    </a:ext>
                  </a:extLst>
                </a:gridCol>
                <a:gridCol w="329184">
                  <a:extLst>
                    <a:ext uri="{9D8B030D-6E8A-4147-A177-3AD203B41FA5}">
                      <a16:colId xmlns:a16="http://schemas.microsoft.com/office/drawing/2014/main" val="4027938240"/>
                    </a:ext>
                  </a:extLst>
                </a:gridCol>
                <a:gridCol w="329184">
                  <a:extLst>
                    <a:ext uri="{9D8B030D-6E8A-4147-A177-3AD203B41FA5}">
                      <a16:colId xmlns:a16="http://schemas.microsoft.com/office/drawing/2014/main" val="1896701409"/>
                    </a:ext>
                  </a:extLst>
                </a:gridCol>
                <a:gridCol w="329184">
                  <a:extLst>
                    <a:ext uri="{9D8B030D-6E8A-4147-A177-3AD203B41FA5}">
                      <a16:colId xmlns:a16="http://schemas.microsoft.com/office/drawing/2014/main" val="138797354"/>
                    </a:ext>
                  </a:extLst>
                </a:gridCol>
                <a:gridCol w="329184">
                  <a:extLst>
                    <a:ext uri="{9D8B030D-6E8A-4147-A177-3AD203B41FA5}">
                      <a16:colId xmlns:a16="http://schemas.microsoft.com/office/drawing/2014/main" val="1577120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224622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- 22.02.2025 12:02:35</a:t>
                      </a:r>
                      <a:r>
                        <a:rPr kumimoji="0" lang="de-DE" sz="1000" b="0" i="0" u="none" strike="noStrike" kern="1200" cap="none" spc="0" normalizeH="0" baseline="0" noProof="0">
                          <a:ln>
                            <a:noFill/>
                          </a:ln>
                          <a:solidFill>
                            <a:prstClr val="black"/>
                          </a:solidFill>
                          <a:effectLst/>
                          <a:uLnTx/>
                          <a:uFillTx/>
                          <a:latin typeface="Calibri"/>
                          <a:ea typeface="+mn-ea"/>
                          <a:cs typeface="+mn-cs"/>
                        </a:rPr>
                        <a:t>
 Und wie machst du Pause? 😂 
#LateNightSwitzerland #SRFComedy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extLst>
                  <a:ext uri="{0D108BD9-81ED-4DB2-BD59-A6C34878D82A}">
                    <a16:rowId xmlns:a16="http://schemas.microsoft.com/office/drawing/2014/main" val="743491231"/>
                  </a:ext>
                </a:extLst>
              </a:tr>
            </a:tbl>
          </a:graphicData>
        </a:graphic>
      </p:graphicFrame>
      <p:sp>
        <p:nvSpPr>
          <p:cNvPr id="4" name="Text Placeholder 3">
            <a:extLst>
              <a:ext uri="{FF2B5EF4-FFF2-40B4-BE49-F238E27FC236}">
                <a16:creationId xmlns:a16="http://schemas.microsoft.com/office/drawing/2014/main" id="{5ACA5E36-9019-4E51-AB74-AA734B175567}"/>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749136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EA060-958E-40CC-A5D3-9EC99025F72D}"/>
              </a:ext>
            </a:extLst>
          </p:cNvPr>
          <p:cNvSpPr>
            <a:spLocks noGrp="1"/>
          </p:cNvSpPr>
          <p:nvPr>
            <p:ph type="title"/>
          </p:nvPr>
        </p:nvSpPr>
        <p:spPr/>
        <p:txBody>
          <a:bodyPr/>
          <a:lstStyle/>
          <a:p>
            <a:r>
              <a:rPr lang="de-DE"/>
              <a:t>Facebook Post Tabelle | SRF Schweizer Radio und Fernsehen - 7 of 26</a:t>
            </a:r>
            <a:endParaRPr lang="en-US"/>
          </a:p>
        </p:txBody>
      </p:sp>
      <p:graphicFrame>
        <p:nvGraphicFramePr>
          <p:cNvPr id="5" name="Table Placeholder 4">
            <a:extLst>
              <a:ext uri="{FF2B5EF4-FFF2-40B4-BE49-F238E27FC236}">
                <a16:creationId xmlns:a16="http://schemas.microsoft.com/office/drawing/2014/main" id="{C971CC65-B54B-4EC6-8E26-68D0442703C6}"/>
              </a:ext>
            </a:extLst>
          </p:cNvPr>
          <p:cNvGraphicFramePr>
            <a:graphicFrameLocks noGrp="1"/>
          </p:cNvGraphicFramePr>
          <p:nvPr>
            <p:ph type="tbl" sz="quarter" idx="13"/>
            <p:extLst>
              <p:ext uri="{D42A27DB-BD31-4B8C-83A1-F6EECF244321}">
                <p14:modId xmlns:p14="http://schemas.microsoft.com/office/powerpoint/2010/main" val="3893639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03741967"/>
                    </a:ext>
                  </a:extLst>
                </a:gridCol>
                <a:gridCol w="658368">
                  <a:extLst>
                    <a:ext uri="{9D8B030D-6E8A-4147-A177-3AD203B41FA5}">
                      <a16:colId xmlns:a16="http://schemas.microsoft.com/office/drawing/2014/main" val="2898648282"/>
                    </a:ext>
                  </a:extLst>
                </a:gridCol>
                <a:gridCol w="658368">
                  <a:extLst>
                    <a:ext uri="{9D8B030D-6E8A-4147-A177-3AD203B41FA5}">
                      <a16:colId xmlns:a16="http://schemas.microsoft.com/office/drawing/2014/main" val="1823286600"/>
                    </a:ext>
                  </a:extLst>
                </a:gridCol>
                <a:gridCol w="658368">
                  <a:extLst>
                    <a:ext uri="{9D8B030D-6E8A-4147-A177-3AD203B41FA5}">
                      <a16:colId xmlns:a16="http://schemas.microsoft.com/office/drawing/2014/main" val="3170994604"/>
                    </a:ext>
                  </a:extLst>
                </a:gridCol>
                <a:gridCol w="658368">
                  <a:extLst>
                    <a:ext uri="{9D8B030D-6E8A-4147-A177-3AD203B41FA5}">
                      <a16:colId xmlns:a16="http://schemas.microsoft.com/office/drawing/2014/main" val="3155482214"/>
                    </a:ext>
                  </a:extLst>
                </a:gridCol>
                <a:gridCol w="658368">
                  <a:extLst>
                    <a:ext uri="{9D8B030D-6E8A-4147-A177-3AD203B41FA5}">
                      <a16:colId xmlns:a16="http://schemas.microsoft.com/office/drawing/2014/main" val="314555505"/>
                    </a:ext>
                  </a:extLst>
                </a:gridCol>
                <a:gridCol w="658368">
                  <a:extLst>
                    <a:ext uri="{9D8B030D-6E8A-4147-A177-3AD203B41FA5}">
                      <a16:colId xmlns:a16="http://schemas.microsoft.com/office/drawing/2014/main" val="1064887248"/>
                    </a:ext>
                  </a:extLst>
                </a:gridCol>
                <a:gridCol w="329184">
                  <a:extLst>
                    <a:ext uri="{9D8B030D-6E8A-4147-A177-3AD203B41FA5}">
                      <a16:colId xmlns:a16="http://schemas.microsoft.com/office/drawing/2014/main" val="1389288537"/>
                    </a:ext>
                  </a:extLst>
                </a:gridCol>
                <a:gridCol w="329184">
                  <a:extLst>
                    <a:ext uri="{9D8B030D-6E8A-4147-A177-3AD203B41FA5}">
                      <a16:colId xmlns:a16="http://schemas.microsoft.com/office/drawing/2014/main" val="354237960"/>
                    </a:ext>
                  </a:extLst>
                </a:gridCol>
                <a:gridCol w="329184">
                  <a:extLst>
                    <a:ext uri="{9D8B030D-6E8A-4147-A177-3AD203B41FA5}">
                      <a16:colId xmlns:a16="http://schemas.microsoft.com/office/drawing/2014/main" val="4128487724"/>
                    </a:ext>
                  </a:extLst>
                </a:gridCol>
                <a:gridCol w="329184">
                  <a:extLst>
                    <a:ext uri="{9D8B030D-6E8A-4147-A177-3AD203B41FA5}">
                      <a16:colId xmlns:a16="http://schemas.microsoft.com/office/drawing/2014/main" val="4004725083"/>
                    </a:ext>
                  </a:extLst>
                </a:gridCol>
                <a:gridCol w="329184">
                  <a:extLst>
                    <a:ext uri="{9D8B030D-6E8A-4147-A177-3AD203B41FA5}">
                      <a16:colId xmlns:a16="http://schemas.microsoft.com/office/drawing/2014/main" val="7352207"/>
                    </a:ext>
                  </a:extLst>
                </a:gridCol>
                <a:gridCol w="329184">
                  <a:extLst>
                    <a:ext uri="{9D8B030D-6E8A-4147-A177-3AD203B41FA5}">
                      <a16:colId xmlns:a16="http://schemas.microsoft.com/office/drawing/2014/main" val="1930817477"/>
                    </a:ext>
                  </a:extLst>
                </a:gridCol>
                <a:gridCol w="329184">
                  <a:extLst>
                    <a:ext uri="{9D8B030D-6E8A-4147-A177-3AD203B41FA5}">
                      <a16:colId xmlns:a16="http://schemas.microsoft.com/office/drawing/2014/main" val="2684999586"/>
                    </a:ext>
                  </a:extLst>
                </a:gridCol>
                <a:gridCol w="329184">
                  <a:extLst>
                    <a:ext uri="{9D8B030D-6E8A-4147-A177-3AD203B41FA5}">
                      <a16:colId xmlns:a16="http://schemas.microsoft.com/office/drawing/2014/main" val="3844410980"/>
                    </a:ext>
                  </a:extLst>
                </a:gridCol>
                <a:gridCol w="329184">
                  <a:extLst>
                    <a:ext uri="{9D8B030D-6E8A-4147-A177-3AD203B41FA5}">
                      <a16:colId xmlns:a16="http://schemas.microsoft.com/office/drawing/2014/main" val="1823093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70746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- 09.01.2025 18:15:08</a:t>
                      </a:r>
                      <a:r>
                        <a:rPr kumimoji="0" lang="de-DE" sz="1000" b="0" i="0" u="none" strike="noStrike" kern="1200" cap="none" spc="0" normalizeH="0" baseline="0" noProof="0">
                          <a:ln>
                            <a:noFill/>
                          </a:ln>
                          <a:solidFill>
                            <a:prstClr val="black"/>
                          </a:solidFill>
                          <a:effectLst/>
                          <a:uLnTx/>
                          <a:uFillTx/>
                          <a:latin typeface="Calibri"/>
                          <a:ea typeface="+mn-ea"/>
                          <a:cs typeface="+mn-cs"/>
                        </a:rPr>
                        <a:t>
 Mit 40 beruflich nochmal ganz neu anfangen? Karine Näf, 43, fragte sich eines Morgens: «Ist das alles?» Sie hatte zwar studiert, war aber über viele Jahre Hausfrau und kaum erwerbstätig. Sie und ihr Mann lebten das traditionelle Familienmodell, bis Karine sich trennte und sich beruflich neu orientieren musste. 
👉 Den ganzen DOK «Berufliche Neuorientierung – Mit 40 nochmal auf Start» findest du auf Play SRF. 
#SRFDOK #Neuanfang #Berufsleben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extLst>
                  <a:ext uri="{0D108BD9-81ED-4DB2-BD59-A6C34878D82A}">
                    <a16:rowId xmlns:a16="http://schemas.microsoft.com/office/drawing/2014/main" val="3863854308"/>
                  </a:ext>
                </a:extLst>
              </a:tr>
            </a:tbl>
          </a:graphicData>
        </a:graphic>
      </p:graphicFrame>
      <p:sp>
        <p:nvSpPr>
          <p:cNvPr id="4" name="Text Placeholder 3">
            <a:extLst>
              <a:ext uri="{FF2B5EF4-FFF2-40B4-BE49-F238E27FC236}">
                <a16:creationId xmlns:a16="http://schemas.microsoft.com/office/drawing/2014/main" id="{1D9A9A49-A9B1-45DD-AC32-74102B89FDE0}"/>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876108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7F4C5-DB17-4BB7-92BA-E45D2C541EA1}"/>
              </a:ext>
            </a:extLst>
          </p:cNvPr>
          <p:cNvSpPr>
            <a:spLocks noGrp="1"/>
          </p:cNvSpPr>
          <p:nvPr>
            <p:ph type="title"/>
          </p:nvPr>
        </p:nvSpPr>
        <p:spPr/>
        <p:txBody>
          <a:bodyPr/>
          <a:lstStyle/>
          <a:p>
            <a:r>
              <a:rPr lang="de-DE"/>
              <a:t>Facebook Post Tabelle | SRF Schweizer Radio und Fernsehen - 8 of 26</a:t>
            </a:r>
            <a:endParaRPr lang="en-US"/>
          </a:p>
        </p:txBody>
      </p:sp>
      <p:graphicFrame>
        <p:nvGraphicFramePr>
          <p:cNvPr id="5" name="Table Placeholder 4">
            <a:extLst>
              <a:ext uri="{FF2B5EF4-FFF2-40B4-BE49-F238E27FC236}">
                <a16:creationId xmlns:a16="http://schemas.microsoft.com/office/drawing/2014/main" id="{0B9F67C7-A51B-4FCF-9A00-0567CDF03D1E}"/>
              </a:ext>
            </a:extLst>
          </p:cNvPr>
          <p:cNvGraphicFramePr>
            <a:graphicFrameLocks noGrp="1"/>
          </p:cNvGraphicFramePr>
          <p:nvPr>
            <p:ph type="tbl" sz="quarter" idx="13"/>
            <p:extLst>
              <p:ext uri="{D42A27DB-BD31-4B8C-83A1-F6EECF244321}">
                <p14:modId xmlns:p14="http://schemas.microsoft.com/office/powerpoint/2010/main" val="2641633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2798868"/>
                    </a:ext>
                  </a:extLst>
                </a:gridCol>
                <a:gridCol w="658368">
                  <a:extLst>
                    <a:ext uri="{9D8B030D-6E8A-4147-A177-3AD203B41FA5}">
                      <a16:colId xmlns:a16="http://schemas.microsoft.com/office/drawing/2014/main" val="1338977303"/>
                    </a:ext>
                  </a:extLst>
                </a:gridCol>
                <a:gridCol w="658368">
                  <a:extLst>
                    <a:ext uri="{9D8B030D-6E8A-4147-A177-3AD203B41FA5}">
                      <a16:colId xmlns:a16="http://schemas.microsoft.com/office/drawing/2014/main" val="1163241832"/>
                    </a:ext>
                  </a:extLst>
                </a:gridCol>
                <a:gridCol w="658368">
                  <a:extLst>
                    <a:ext uri="{9D8B030D-6E8A-4147-A177-3AD203B41FA5}">
                      <a16:colId xmlns:a16="http://schemas.microsoft.com/office/drawing/2014/main" val="2982151180"/>
                    </a:ext>
                  </a:extLst>
                </a:gridCol>
                <a:gridCol w="658368">
                  <a:extLst>
                    <a:ext uri="{9D8B030D-6E8A-4147-A177-3AD203B41FA5}">
                      <a16:colId xmlns:a16="http://schemas.microsoft.com/office/drawing/2014/main" val="285035224"/>
                    </a:ext>
                  </a:extLst>
                </a:gridCol>
                <a:gridCol w="658368">
                  <a:extLst>
                    <a:ext uri="{9D8B030D-6E8A-4147-A177-3AD203B41FA5}">
                      <a16:colId xmlns:a16="http://schemas.microsoft.com/office/drawing/2014/main" val="3791150163"/>
                    </a:ext>
                  </a:extLst>
                </a:gridCol>
                <a:gridCol w="658368">
                  <a:extLst>
                    <a:ext uri="{9D8B030D-6E8A-4147-A177-3AD203B41FA5}">
                      <a16:colId xmlns:a16="http://schemas.microsoft.com/office/drawing/2014/main" val="3598858072"/>
                    </a:ext>
                  </a:extLst>
                </a:gridCol>
                <a:gridCol w="329184">
                  <a:extLst>
                    <a:ext uri="{9D8B030D-6E8A-4147-A177-3AD203B41FA5}">
                      <a16:colId xmlns:a16="http://schemas.microsoft.com/office/drawing/2014/main" val="298432739"/>
                    </a:ext>
                  </a:extLst>
                </a:gridCol>
                <a:gridCol w="329184">
                  <a:extLst>
                    <a:ext uri="{9D8B030D-6E8A-4147-A177-3AD203B41FA5}">
                      <a16:colId xmlns:a16="http://schemas.microsoft.com/office/drawing/2014/main" val="1573108295"/>
                    </a:ext>
                  </a:extLst>
                </a:gridCol>
                <a:gridCol w="329184">
                  <a:extLst>
                    <a:ext uri="{9D8B030D-6E8A-4147-A177-3AD203B41FA5}">
                      <a16:colId xmlns:a16="http://schemas.microsoft.com/office/drawing/2014/main" val="1658719659"/>
                    </a:ext>
                  </a:extLst>
                </a:gridCol>
                <a:gridCol w="329184">
                  <a:extLst>
                    <a:ext uri="{9D8B030D-6E8A-4147-A177-3AD203B41FA5}">
                      <a16:colId xmlns:a16="http://schemas.microsoft.com/office/drawing/2014/main" val="4099657850"/>
                    </a:ext>
                  </a:extLst>
                </a:gridCol>
                <a:gridCol w="329184">
                  <a:extLst>
                    <a:ext uri="{9D8B030D-6E8A-4147-A177-3AD203B41FA5}">
                      <a16:colId xmlns:a16="http://schemas.microsoft.com/office/drawing/2014/main" val="477860898"/>
                    </a:ext>
                  </a:extLst>
                </a:gridCol>
                <a:gridCol w="329184">
                  <a:extLst>
                    <a:ext uri="{9D8B030D-6E8A-4147-A177-3AD203B41FA5}">
                      <a16:colId xmlns:a16="http://schemas.microsoft.com/office/drawing/2014/main" val="1873657612"/>
                    </a:ext>
                  </a:extLst>
                </a:gridCol>
                <a:gridCol w="329184">
                  <a:extLst>
                    <a:ext uri="{9D8B030D-6E8A-4147-A177-3AD203B41FA5}">
                      <a16:colId xmlns:a16="http://schemas.microsoft.com/office/drawing/2014/main" val="3269740500"/>
                    </a:ext>
                  </a:extLst>
                </a:gridCol>
                <a:gridCol w="329184">
                  <a:extLst>
                    <a:ext uri="{9D8B030D-6E8A-4147-A177-3AD203B41FA5}">
                      <a16:colId xmlns:a16="http://schemas.microsoft.com/office/drawing/2014/main" val="391908276"/>
                    </a:ext>
                  </a:extLst>
                </a:gridCol>
                <a:gridCol w="329184">
                  <a:extLst>
                    <a:ext uri="{9D8B030D-6E8A-4147-A177-3AD203B41FA5}">
                      <a16:colId xmlns:a16="http://schemas.microsoft.com/office/drawing/2014/main" val="2816781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223572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- 01.03.2025 12:01:49</a:t>
                      </a:r>
                      <a:r>
                        <a:rPr kumimoji="0" lang="de-DE" sz="1000" b="0" i="0" u="none" strike="noStrike" kern="1200" cap="none" spc="0" normalizeH="0" baseline="0" noProof="0">
                          <a:ln>
                            <a:noFill/>
                          </a:ln>
                          <a:solidFill>
                            <a:prstClr val="black"/>
                          </a:solidFill>
                          <a:effectLst/>
                          <a:uLnTx/>
                          <a:uFillTx/>
                          <a:latin typeface="Calibri"/>
                          <a:ea typeface="+mn-ea"/>
                          <a:cs typeface="+mn-cs"/>
                        </a:rPr>
                        <a:t>
 Ein Clip, der vor dem Social-Media-Zeitalter viral ging 🔥
🎥 Vor 20 Jahren machte ein Video die Runde, das sich bis heute grosser Beliebtheit erfreut. Hauptprotagonist: Hans Jucker. Anlässlich des 40-Jahre-SRF-Jubiläums des Sport-Kommentators entstand 2005 ein «Best of»-Video mit unvergessenen Sprüchen, Lachanfällen und Fernsehpannen.
🗣️ Einige dieser Episoden wurden zwar aufgezeichnet, gingen aber nie über den Sender. Das erklärt auch Juckers bisweilen (zu) deutliche Sprache. 2011 wurde Jucker pensioniert, nur 3 Wochen später erlag der damals 65-Jährige einem Herzinfarkt.
.
.
#srf #srfsport #srfarchiv #jucker #bestof #tvgeschichte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extLst>
                  <a:ext uri="{0D108BD9-81ED-4DB2-BD59-A6C34878D82A}">
                    <a16:rowId xmlns:a16="http://schemas.microsoft.com/office/drawing/2014/main" val="3525178727"/>
                  </a:ext>
                </a:extLst>
              </a:tr>
            </a:tbl>
          </a:graphicData>
        </a:graphic>
      </p:graphicFrame>
      <p:sp>
        <p:nvSpPr>
          <p:cNvPr id="4" name="Text Placeholder 3">
            <a:extLst>
              <a:ext uri="{FF2B5EF4-FFF2-40B4-BE49-F238E27FC236}">
                <a16:creationId xmlns:a16="http://schemas.microsoft.com/office/drawing/2014/main" id="{9070F7B8-97B2-4DD8-A3A2-4CF30BED4381}"/>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382914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C37CD-03EA-4F50-975B-A4A911D302C4}"/>
              </a:ext>
            </a:extLst>
          </p:cNvPr>
          <p:cNvSpPr>
            <a:spLocks noGrp="1"/>
          </p:cNvSpPr>
          <p:nvPr>
            <p:ph type="title"/>
          </p:nvPr>
        </p:nvSpPr>
        <p:spPr/>
        <p:txBody>
          <a:bodyPr/>
          <a:lstStyle/>
          <a:p>
            <a:r>
              <a:rPr lang="de-DE"/>
              <a:t>Facebook Post Tabelle | SRF Schweizer Radio und Fernsehen - 9 of 26</a:t>
            </a:r>
            <a:endParaRPr lang="en-US"/>
          </a:p>
        </p:txBody>
      </p:sp>
      <p:graphicFrame>
        <p:nvGraphicFramePr>
          <p:cNvPr id="5" name="Table Placeholder 4">
            <a:extLst>
              <a:ext uri="{FF2B5EF4-FFF2-40B4-BE49-F238E27FC236}">
                <a16:creationId xmlns:a16="http://schemas.microsoft.com/office/drawing/2014/main" id="{A350E92F-8FBE-4110-9AA6-81A7A3F8C18B}"/>
              </a:ext>
            </a:extLst>
          </p:cNvPr>
          <p:cNvGraphicFramePr>
            <a:graphicFrameLocks noGrp="1"/>
          </p:cNvGraphicFramePr>
          <p:nvPr>
            <p:ph type="tbl" sz="quarter" idx="13"/>
            <p:extLst>
              <p:ext uri="{D42A27DB-BD31-4B8C-83A1-F6EECF244321}">
                <p14:modId xmlns:p14="http://schemas.microsoft.com/office/powerpoint/2010/main" val="1661655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18077383"/>
                    </a:ext>
                  </a:extLst>
                </a:gridCol>
                <a:gridCol w="658368">
                  <a:extLst>
                    <a:ext uri="{9D8B030D-6E8A-4147-A177-3AD203B41FA5}">
                      <a16:colId xmlns:a16="http://schemas.microsoft.com/office/drawing/2014/main" val="4053285364"/>
                    </a:ext>
                  </a:extLst>
                </a:gridCol>
                <a:gridCol w="658368">
                  <a:extLst>
                    <a:ext uri="{9D8B030D-6E8A-4147-A177-3AD203B41FA5}">
                      <a16:colId xmlns:a16="http://schemas.microsoft.com/office/drawing/2014/main" val="558674278"/>
                    </a:ext>
                  </a:extLst>
                </a:gridCol>
                <a:gridCol w="658368">
                  <a:extLst>
                    <a:ext uri="{9D8B030D-6E8A-4147-A177-3AD203B41FA5}">
                      <a16:colId xmlns:a16="http://schemas.microsoft.com/office/drawing/2014/main" val="2009620163"/>
                    </a:ext>
                  </a:extLst>
                </a:gridCol>
                <a:gridCol w="658368">
                  <a:extLst>
                    <a:ext uri="{9D8B030D-6E8A-4147-A177-3AD203B41FA5}">
                      <a16:colId xmlns:a16="http://schemas.microsoft.com/office/drawing/2014/main" val="3908503979"/>
                    </a:ext>
                  </a:extLst>
                </a:gridCol>
                <a:gridCol w="658368">
                  <a:extLst>
                    <a:ext uri="{9D8B030D-6E8A-4147-A177-3AD203B41FA5}">
                      <a16:colId xmlns:a16="http://schemas.microsoft.com/office/drawing/2014/main" val="2324837868"/>
                    </a:ext>
                  </a:extLst>
                </a:gridCol>
                <a:gridCol w="658368">
                  <a:extLst>
                    <a:ext uri="{9D8B030D-6E8A-4147-A177-3AD203B41FA5}">
                      <a16:colId xmlns:a16="http://schemas.microsoft.com/office/drawing/2014/main" val="3098359660"/>
                    </a:ext>
                  </a:extLst>
                </a:gridCol>
                <a:gridCol w="329184">
                  <a:extLst>
                    <a:ext uri="{9D8B030D-6E8A-4147-A177-3AD203B41FA5}">
                      <a16:colId xmlns:a16="http://schemas.microsoft.com/office/drawing/2014/main" val="3638556498"/>
                    </a:ext>
                  </a:extLst>
                </a:gridCol>
                <a:gridCol w="329184">
                  <a:extLst>
                    <a:ext uri="{9D8B030D-6E8A-4147-A177-3AD203B41FA5}">
                      <a16:colId xmlns:a16="http://schemas.microsoft.com/office/drawing/2014/main" val="2410289394"/>
                    </a:ext>
                  </a:extLst>
                </a:gridCol>
                <a:gridCol w="329184">
                  <a:extLst>
                    <a:ext uri="{9D8B030D-6E8A-4147-A177-3AD203B41FA5}">
                      <a16:colId xmlns:a16="http://schemas.microsoft.com/office/drawing/2014/main" val="1697432998"/>
                    </a:ext>
                  </a:extLst>
                </a:gridCol>
                <a:gridCol w="329184">
                  <a:extLst>
                    <a:ext uri="{9D8B030D-6E8A-4147-A177-3AD203B41FA5}">
                      <a16:colId xmlns:a16="http://schemas.microsoft.com/office/drawing/2014/main" val="4059561691"/>
                    </a:ext>
                  </a:extLst>
                </a:gridCol>
                <a:gridCol w="329184">
                  <a:extLst>
                    <a:ext uri="{9D8B030D-6E8A-4147-A177-3AD203B41FA5}">
                      <a16:colId xmlns:a16="http://schemas.microsoft.com/office/drawing/2014/main" val="2350589063"/>
                    </a:ext>
                  </a:extLst>
                </a:gridCol>
                <a:gridCol w="329184">
                  <a:extLst>
                    <a:ext uri="{9D8B030D-6E8A-4147-A177-3AD203B41FA5}">
                      <a16:colId xmlns:a16="http://schemas.microsoft.com/office/drawing/2014/main" val="3329589897"/>
                    </a:ext>
                  </a:extLst>
                </a:gridCol>
                <a:gridCol w="329184">
                  <a:extLst>
                    <a:ext uri="{9D8B030D-6E8A-4147-A177-3AD203B41FA5}">
                      <a16:colId xmlns:a16="http://schemas.microsoft.com/office/drawing/2014/main" val="172803900"/>
                    </a:ext>
                  </a:extLst>
                </a:gridCol>
                <a:gridCol w="329184">
                  <a:extLst>
                    <a:ext uri="{9D8B030D-6E8A-4147-A177-3AD203B41FA5}">
                      <a16:colId xmlns:a16="http://schemas.microsoft.com/office/drawing/2014/main" val="1066153721"/>
                    </a:ext>
                  </a:extLst>
                </a:gridCol>
                <a:gridCol w="329184">
                  <a:extLst>
                    <a:ext uri="{9D8B030D-6E8A-4147-A177-3AD203B41FA5}">
                      <a16:colId xmlns:a16="http://schemas.microsoft.com/office/drawing/2014/main" val="678011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19535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- 09.02.2025 09:30:27</a:t>
                      </a:r>
                      <a:r>
                        <a:rPr kumimoji="0" lang="de-DE" sz="1000" b="0" i="0" u="none" strike="noStrike" kern="1200" cap="none" spc="0" normalizeH="0" baseline="0" noProof="0">
                          <a:ln>
                            <a:noFill/>
                          </a:ln>
                          <a:solidFill>
                            <a:prstClr val="black"/>
                          </a:solidFill>
                          <a:effectLst/>
                          <a:uLnTx/>
                          <a:uFillTx/>
                          <a:latin typeface="Calibri"/>
                          <a:ea typeface="+mn-ea"/>
                          <a:cs typeface="+mn-cs"/>
                        </a:rPr>
                        <a:t>
 «Wuy» und «ay»?! Was redet der für einen komischen Dialekt? Endlich stellt SRF-Mundartredaktor André Perler seinen eigenen Dialekt vor: Senslerdeutsch.
#DiniMundart #Dialekt #Dialektratis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extLst>
                  <a:ext uri="{0D108BD9-81ED-4DB2-BD59-A6C34878D82A}">
                    <a16:rowId xmlns:a16="http://schemas.microsoft.com/office/drawing/2014/main" val="1211591920"/>
                  </a:ext>
                </a:extLst>
              </a:tr>
            </a:tbl>
          </a:graphicData>
        </a:graphic>
      </p:graphicFrame>
      <p:sp>
        <p:nvSpPr>
          <p:cNvPr id="4" name="Text Placeholder 3">
            <a:extLst>
              <a:ext uri="{FF2B5EF4-FFF2-40B4-BE49-F238E27FC236}">
                <a16:creationId xmlns:a16="http://schemas.microsoft.com/office/drawing/2014/main" id="{825748BE-6618-4DA5-A38A-8B0F4B040407}"/>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528386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012A3-11F6-4514-9352-3DA0547FBA3F}"/>
              </a:ext>
            </a:extLst>
          </p:cNvPr>
          <p:cNvSpPr>
            <a:spLocks noGrp="1"/>
          </p:cNvSpPr>
          <p:nvPr>
            <p:ph type="title"/>
          </p:nvPr>
        </p:nvSpPr>
        <p:spPr/>
        <p:txBody>
          <a:bodyPr/>
          <a:lstStyle/>
          <a:p>
            <a:r>
              <a:rPr lang="de-DE"/>
              <a:t>Facebook Post Tabelle | SRF Schweizer Radio und Fernsehen - 10 of 26</a:t>
            </a:r>
            <a:endParaRPr lang="en-US"/>
          </a:p>
        </p:txBody>
      </p:sp>
      <p:graphicFrame>
        <p:nvGraphicFramePr>
          <p:cNvPr id="5" name="Table Placeholder 4">
            <a:extLst>
              <a:ext uri="{FF2B5EF4-FFF2-40B4-BE49-F238E27FC236}">
                <a16:creationId xmlns:a16="http://schemas.microsoft.com/office/drawing/2014/main" id="{A957EC70-246E-453F-A030-D0A4F936BD99}"/>
              </a:ext>
            </a:extLst>
          </p:cNvPr>
          <p:cNvGraphicFramePr>
            <a:graphicFrameLocks noGrp="1"/>
          </p:cNvGraphicFramePr>
          <p:nvPr>
            <p:ph type="tbl" sz="quarter" idx="13"/>
            <p:extLst>
              <p:ext uri="{D42A27DB-BD31-4B8C-83A1-F6EECF244321}">
                <p14:modId xmlns:p14="http://schemas.microsoft.com/office/powerpoint/2010/main" val="4083245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96413964"/>
                    </a:ext>
                  </a:extLst>
                </a:gridCol>
                <a:gridCol w="658368">
                  <a:extLst>
                    <a:ext uri="{9D8B030D-6E8A-4147-A177-3AD203B41FA5}">
                      <a16:colId xmlns:a16="http://schemas.microsoft.com/office/drawing/2014/main" val="378405152"/>
                    </a:ext>
                  </a:extLst>
                </a:gridCol>
                <a:gridCol w="658368">
                  <a:extLst>
                    <a:ext uri="{9D8B030D-6E8A-4147-A177-3AD203B41FA5}">
                      <a16:colId xmlns:a16="http://schemas.microsoft.com/office/drawing/2014/main" val="2727986753"/>
                    </a:ext>
                  </a:extLst>
                </a:gridCol>
                <a:gridCol w="658368">
                  <a:extLst>
                    <a:ext uri="{9D8B030D-6E8A-4147-A177-3AD203B41FA5}">
                      <a16:colId xmlns:a16="http://schemas.microsoft.com/office/drawing/2014/main" val="2723780665"/>
                    </a:ext>
                  </a:extLst>
                </a:gridCol>
                <a:gridCol w="658368">
                  <a:extLst>
                    <a:ext uri="{9D8B030D-6E8A-4147-A177-3AD203B41FA5}">
                      <a16:colId xmlns:a16="http://schemas.microsoft.com/office/drawing/2014/main" val="195970669"/>
                    </a:ext>
                  </a:extLst>
                </a:gridCol>
                <a:gridCol w="658368">
                  <a:extLst>
                    <a:ext uri="{9D8B030D-6E8A-4147-A177-3AD203B41FA5}">
                      <a16:colId xmlns:a16="http://schemas.microsoft.com/office/drawing/2014/main" val="3466560089"/>
                    </a:ext>
                  </a:extLst>
                </a:gridCol>
                <a:gridCol w="658368">
                  <a:extLst>
                    <a:ext uri="{9D8B030D-6E8A-4147-A177-3AD203B41FA5}">
                      <a16:colId xmlns:a16="http://schemas.microsoft.com/office/drawing/2014/main" val="1644435550"/>
                    </a:ext>
                  </a:extLst>
                </a:gridCol>
                <a:gridCol w="329184">
                  <a:extLst>
                    <a:ext uri="{9D8B030D-6E8A-4147-A177-3AD203B41FA5}">
                      <a16:colId xmlns:a16="http://schemas.microsoft.com/office/drawing/2014/main" val="2070867626"/>
                    </a:ext>
                  </a:extLst>
                </a:gridCol>
                <a:gridCol w="329184">
                  <a:extLst>
                    <a:ext uri="{9D8B030D-6E8A-4147-A177-3AD203B41FA5}">
                      <a16:colId xmlns:a16="http://schemas.microsoft.com/office/drawing/2014/main" val="1594175317"/>
                    </a:ext>
                  </a:extLst>
                </a:gridCol>
                <a:gridCol w="329184">
                  <a:extLst>
                    <a:ext uri="{9D8B030D-6E8A-4147-A177-3AD203B41FA5}">
                      <a16:colId xmlns:a16="http://schemas.microsoft.com/office/drawing/2014/main" val="86564682"/>
                    </a:ext>
                  </a:extLst>
                </a:gridCol>
                <a:gridCol w="329184">
                  <a:extLst>
                    <a:ext uri="{9D8B030D-6E8A-4147-A177-3AD203B41FA5}">
                      <a16:colId xmlns:a16="http://schemas.microsoft.com/office/drawing/2014/main" val="3421933062"/>
                    </a:ext>
                  </a:extLst>
                </a:gridCol>
                <a:gridCol w="329184">
                  <a:extLst>
                    <a:ext uri="{9D8B030D-6E8A-4147-A177-3AD203B41FA5}">
                      <a16:colId xmlns:a16="http://schemas.microsoft.com/office/drawing/2014/main" val="1283338663"/>
                    </a:ext>
                  </a:extLst>
                </a:gridCol>
                <a:gridCol w="329184">
                  <a:extLst>
                    <a:ext uri="{9D8B030D-6E8A-4147-A177-3AD203B41FA5}">
                      <a16:colId xmlns:a16="http://schemas.microsoft.com/office/drawing/2014/main" val="3524673597"/>
                    </a:ext>
                  </a:extLst>
                </a:gridCol>
                <a:gridCol w="329184">
                  <a:extLst>
                    <a:ext uri="{9D8B030D-6E8A-4147-A177-3AD203B41FA5}">
                      <a16:colId xmlns:a16="http://schemas.microsoft.com/office/drawing/2014/main" val="2359519791"/>
                    </a:ext>
                  </a:extLst>
                </a:gridCol>
                <a:gridCol w="329184">
                  <a:extLst>
                    <a:ext uri="{9D8B030D-6E8A-4147-A177-3AD203B41FA5}">
                      <a16:colId xmlns:a16="http://schemas.microsoft.com/office/drawing/2014/main" val="3973496535"/>
                    </a:ext>
                  </a:extLst>
                </a:gridCol>
                <a:gridCol w="329184">
                  <a:extLst>
                    <a:ext uri="{9D8B030D-6E8A-4147-A177-3AD203B41FA5}">
                      <a16:colId xmlns:a16="http://schemas.microsoft.com/office/drawing/2014/main" val="2563320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209765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- 30.04.2025 19:01:21</a:t>
                      </a:r>
                      <a:r>
                        <a:rPr kumimoji="0" lang="de-DE" sz="1000" b="0" i="0" u="none" strike="noStrike" kern="1200" cap="none" spc="0" normalizeH="0" baseline="0" noProof="0">
                          <a:ln>
                            <a:noFill/>
                          </a:ln>
                          <a:solidFill>
                            <a:prstClr val="black"/>
                          </a:solidFill>
                          <a:effectLst/>
                          <a:uLnTx/>
                          <a:uFillTx/>
                          <a:latin typeface="Calibri"/>
                          <a:ea typeface="+mn-ea"/>
                          <a:cs typeface="+mn-cs"/>
                        </a:rPr>
                        <a:t>
 Sie chatten mit Minderjährigen, verschicken Bilder ihrer Genitalien und reden mit Kindern über ihre sexuellen Fantasien: Pädo-Kriminelle im Internet. Die Polizei ist den Tätern auf der Spur. Die #SRFRundschau begleitet die Stadtpolizei Zürich bei einer verdeckten Fahndung. Die Verfolgung der Täter ist aufwändig und mangels Ressourcen nicht immer möglich. Die ganze Reportage kannst du auf Play SRF nachschauen.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extLst>
                  <a:ext uri="{0D108BD9-81ED-4DB2-BD59-A6C34878D82A}">
                    <a16:rowId xmlns:a16="http://schemas.microsoft.com/office/drawing/2014/main" val="4260068295"/>
                  </a:ext>
                </a:extLst>
              </a:tr>
            </a:tbl>
          </a:graphicData>
        </a:graphic>
      </p:graphicFrame>
      <p:sp>
        <p:nvSpPr>
          <p:cNvPr id="4" name="Text Placeholder 3">
            <a:extLst>
              <a:ext uri="{FF2B5EF4-FFF2-40B4-BE49-F238E27FC236}">
                <a16:creationId xmlns:a16="http://schemas.microsoft.com/office/drawing/2014/main" id="{BF065ED6-13B2-4F0C-B8E6-38A9D91BBA70}"/>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673607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201FB-CEA6-456F-9B95-2980AB3F098A}"/>
              </a:ext>
            </a:extLst>
          </p:cNvPr>
          <p:cNvSpPr>
            <a:spLocks noGrp="1"/>
          </p:cNvSpPr>
          <p:nvPr>
            <p:ph type="title"/>
          </p:nvPr>
        </p:nvSpPr>
        <p:spPr/>
        <p:txBody>
          <a:bodyPr/>
          <a:lstStyle/>
          <a:p>
            <a:r>
              <a:rPr lang="de-DE"/>
              <a:t>Facebook Post Tabelle | SRF Schweizer Radio und Fernsehen - 11 of 26</a:t>
            </a:r>
            <a:endParaRPr lang="en-US"/>
          </a:p>
        </p:txBody>
      </p:sp>
      <p:graphicFrame>
        <p:nvGraphicFramePr>
          <p:cNvPr id="5" name="Table Placeholder 4">
            <a:extLst>
              <a:ext uri="{FF2B5EF4-FFF2-40B4-BE49-F238E27FC236}">
                <a16:creationId xmlns:a16="http://schemas.microsoft.com/office/drawing/2014/main" id="{5E5FA2D3-EC0D-4C80-8CF6-7B3DEF1EEEEE}"/>
              </a:ext>
            </a:extLst>
          </p:cNvPr>
          <p:cNvGraphicFramePr>
            <a:graphicFrameLocks noGrp="1"/>
          </p:cNvGraphicFramePr>
          <p:nvPr>
            <p:ph type="tbl" sz="quarter" idx="13"/>
            <p:extLst>
              <p:ext uri="{D42A27DB-BD31-4B8C-83A1-F6EECF244321}">
                <p14:modId xmlns:p14="http://schemas.microsoft.com/office/powerpoint/2010/main" val="1641721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51446095"/>
                    </a:ext>
                  </a:extLst>
                </a:gridCol>
                <a:gridCol w="658368">
                  <a:extLst>
                    <a:ext uri="{9D8B030D-6E8A-4147-A177-3AD203B41FA5}">
                      <a16:colId xmlns:a16="http://schemas.microsoft.com/office/drawing/2014/main" val="2585747679"/>
                    </a:ext>
                  </a:extLst>
                </a:gridCol>
                <a:gridCol w="658368">
                  <a:extLst>
                    <a:ext uri="{9D8B030D-6E8A-4147-A177-3AD203B41FA5}">
                      <a16:colId xmlns:a16="http://schemas.microsoft.com/office/drawing/2014/main" val="2003727377"/>
                    </a:ext>
                  </a:extLst>
                </a:gridCol>
                <a:gridCol w="658368">
                  <a:extLst>
                    <a:ext uri="{9D8B030D-6E8A-4147-A177-3AD203B41FA5}">
                      <a16:colId xmlns:a16="http://schemas.microsoft.com/office/drawing/2014/main" val="2121072690"/>
                    </a:ext>
                  </a:extLst>
                </a:gridCol>
                <a:gridCol w="658368">
                  <a:extLst>
                    <a:ext uri="{9D8B030D-6E8A-4147-A177-3AD203B41FA5}">
                      <a16:colId xmlns:a16="http://schemas.microsoft.com/office/drawing/2014/main" val="3259284236"/>
                    </a:ext>
                  </a:extLst>
                </a:gridCol>
                <a:gridCol w="658368">
                  <a:extLst>
                    <a:ext uri="{9D8B030D-6E8A-4147-A177-3AD203B41FA5}">
                      <a16:colId xmlns:a16="http://schemas.microsoft.com/office/drawing/2014/main" val="1004369556"/>
                    </a:ext>
                  </a:extLst>
                </a:gridCol>
                <a:gridCol w="658368">
                  <a:extLst>
                    <a:ext uri="{9D8B030D-6E8A-4147-A177-3AD203B41FA5}">
                      <a16:colId xmlns:a16="http://schemas.microsoft.com/office/drawing/2014/main" val="2176096748"/>
                    </a:ext>
                  </a:extLst>
                </a:gridCol>
                <a:gridCol w="329184">
                  <a:extLst>
                    <a:ext uri="{9D8B030D-6E8A-4147-A177-3AD203B41FA5}">
                      <a16:colId xmlns:a16="http://schemas.microsoft.com/office/drawing/2014/main" val="3599984730"/>
                    </a:ext>
                  </a:extLst>
                </a:gridCol>
                <a:gridCol w="329184">
                  <a:extLst>
                    <a:ext uri="{9D8B030D-6E8A-4147-A177-3AD203B41FA5}">
                      <a16:colId xmlns:a16="http://schemas.microsoft.com/office/drawing/2014/main" val="1740514807"/>
                    </a:ext>
                  </a:extLst>
                </a:gridCol>
                <a:gridCol w="329184">
                  <a:extLst>
                    <a:ext uri="{9D8B030D-6E8A-4147-A177-3AD203B41FA5}">
                      <a16:colId xmlns:a16="http://schemas.microsoft.com/office/drawing/2014/main" val="2682314800"/>
                    </a:ext>
                  </a:extLst>
                </a:gridCol>
                <a:gridCol w="329184">
                  <a:extLst>
                    <a:ext uri="{9D8B030D-6E8A-4147-A177-3AD203B41FA5}">
                      <a16:colId xmlns:a16="http://schemas.microsoft.com/office/drawing/2014/main" val="4080579009"/>
                    </a:ext>
                  </a:extLst>
                </a:gridCol>
                <a:gridCol w="329184">
                  <a:extLst>
                    <a:ext uri="{9D8B030D-6E8A-4147-A177-3AD203B41FA5}">
                      <a16:colId xmlns:a16="http://schemas.microsoft.com/office/drawing/2014/main" val="2673932506"/>
                    </a:ext>
                  </a:extLst>
                </a:gridCol>
                <a:gridCol w="329184">
                  <a:extLst>
                    <a:ext uri="{9D8B030D-6E8A-4147-A177-3AD203B41FA5}">
                      <a16:colId xmlns:a16="http://schemas.microsoft.com/office/drawing/2014/main" val="1111161659"/>
                    </a:ext>
                  </a:extLst>
                </a:gridCol>
                <a:gridCol w="329184">
                  <a:extLst>
                    <a:ext uri="{9D8B030D-6E8A-4147-A177-3AD203B41FA5}">
                      <a16:colId xmlns:a16="http://schemas.microsoft.com/office/drawing/2014/main" val="2482229168"/>
                    </a:ext>
                  </a:extLst>
                </a:gridCol>
                <a:gridCol w="329184">
                  <a:extLst>
                    <a:ext uri="{9D8B030D-6E8A-4147-A177-3AD203B41FA5}">
                      <a16:colId xmlns:a16="http://schemas.microsoft.com/office/drawing/2014/main" val="2852808667"/>
                    </a:ext>
                  </a:extLst>
                </a:gridCol>
                <a:gridCol w="329184">
                  <a:extLst>
                    <a:ext uri="{9D8B030D-6E8A-4147-A177-3AD203B41FA5}">
                      <a16:colId xmlns:a16="http://schemas.microsoft.com/office/drawing/2014/main" val="1390684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148859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- 04.08.2025 12:32:08</a:t>
                      </a:r>
                      <a:r>
                        <a:rPr kumimoji="0" lang="de-DE" sz="1000" b="0" i="0" u="none" strike="noStrike" kern="1200" cap="none" spc="0" normalizeH="0" baseline="0" noProof="0">
                          <a:ln>
                            <a:noFill/>
                          </a:ln>
                          <a:solidFill>
                            <a:prstClr val="black"/>
                          </a:solidFill>
                          <a:effectLst/>
                          <a:uLnTx/>
                          <a:uFillTx/>
                          <a:latin typeface="Calibri"/>
                          <a:ea typeface="+mn-ea"/>
                          <a:cs typeface="+mn-cs"/>
                        </a:rPr>
                        <a:t>
 Frisch verheiratet und direkt zu Ed Sheeran: Ein Paar feiert seine Hochzeit beim Konzert in Zürich – der Sänger ist begeistert von der Idee! 
An welches Konzert würdest du an deinem grossen Tag?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09/03/2025 08:13:57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extLst>
                  <a:ext uri="{0D108BD9-81ED-4DB2-BD59-A6C34878D82A}">
                    <a16:rowId xmlns:a16="http://schemas.microsoft.com/office/drawing/2014/main" val="3332258121"/>
                  </a:ext>
                </a:extLst>
              </a:tr>
            </a:tbl>
          </a:graphicData>
        </a:graphic>
      </p:graphicFrame>
      <p:sp>
        <p:nvSpPr>
          <p:cNvPr id="4" name="Text Placeholder 3">
            <a:extLst>
              <a:ext uri="{FF2B5EF4-FFF2-40B4-BE49-F238E27FC236}">
                <a16:creationId xmlns:a16="http://schemas.microsoft.com/office/drawing/2014/main" id="{7858C4FC-1E48-4696-9C2E-4C7B7FC02E69}"/>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769275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A9640-63C3-4370-847B-A54B209EF526}"/>
              </a:ext>
            </a:extLst>
          </p:cNvPr>
          <p:cNvSpPr>
            <a:spLocks noGrp="1"/>
          </p:cNvSpPr>
          <p:nvPr>
            <p:ph type="title"/>
          </p:nvPr>
        </p:nvSpPr>
        <p:spPr/>
        <p:txBody>
          <a:bodyPr/>
          <a:lstStyle/>
          <a:p>
            <a:r>
              <a:rPr lang="de-DE"/>
              <a:t>Facebook Post Tabelle | SRF Schweizer Radio und Fernsehen - 12 of 26</a:t>
            </a:r>
            <a:endParaRPr lang="en-US"/>
          </a:p>
        </p:txBody>
      </p:sp>
      <p:graphicFrame>
        <p:nvGraphicFramePr>
          <p:cNvPr id="5" name="Table Placeholder 4">
            <a:extLst>
              <a:ext uri="{FF2B5EF4-FFF2-40B4-BE49-F238E27FC236}">
                <a16:creationId xmlns:a16="http://schemas.microsoft.com/office/drawing/2014/main" id="{255C46A4-EC86-43B0-9864-B554A2E28B12}"/>
              </a:ext>
            </a:extLst>
          </p:cNvPr>
          <p:cNvGraphicFramePr>
            <a:graphicFrameLocks noGrp="1"/>
          </p:cNvGraphicFramePr>
          <p:nvPr>
            <p:ph type="tbl" sz="quarter" idx="13"/>
            <p:extLst>
              <p:ext uri="{D42A27DB-BD31-4B8C-83A1-F6EECF244321}">
                <p14:modId xmlns:p14="http://schemas.microsoft.com/office/powerpoint/2010/main" val="1838346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05523874"/>
                    </a:ext>
                  </a:extLst>
                </a:gridCol>
                <a:gridCol w="658368">
                  <a:extLst>
                    <a:ext uri="{9D8B030D-6E8A-4147-A177-3AD203B41FA5}">
                      <a16:colId xmlns:a16="http://schemas.microsoft.com/office/drawing/2014/main" val="952157645"/>
                    </a:ext>
                  </a:extLst>
                </a:gridCol>
                <a:gridCol w="658368">
                  <a:extLst>
                    <a:ext uri="{9D8B030D-6E8A-4147-A177-3AD203B41FA5}">
                      <a16:colId xmlns:a16="http://schemas.microsoft.com/office/drawing/2014/main" val="237339328"/>
                    </a:ext>
                  </a:extLst>
                </a:gridCol>
                <a:gridCol w="658368">
                  <a:extLst>
                    <a:ext uri="{9D8B030D-6E8A-4147-A177-3AD203B41FA5}">
                      <a16:colId xmlns:a16="http://schemas.microsoft.com/office/drawing/2014/main" val="1244282358"/>
                    </a:ext>
                  </a:extLst>
                </a:gridCol>
                <a:gridCol w="658368">
                  <a:extLst>
                    <a:ext uri="{9D8B030D-6E8A-4147-A177-3AD203B41FA5}">
                      <a16:colId xmlns:a16="http://schemas.microsoft.com/office/drawing/2014/main" val="102885671"/>
                    </a:ext>
                  </a:extLst>
                </a:gridCol>
                <a:gridCol w="658368">
                  <a:extLst>
                    <a:ext uri="{9D8B030D-6E8A-4147-A177-3AD203B41FA5}">
                      <a16:colId xmlns:a16="http://schemas.microsoft.com/office/drawing/2014/main" val="3079411908"/>
                    </a:ext>
                  </a:extLst>
                </a:gridCol>
                <a:gridCol w="658368">
                  <a:extLst>
                    <a:ext uri="{9D8B030D-6E8A-4147-A177-3AD203B41FA5}">
                      <a16:colId xmlns:a16="http://schemas.microsoft.com/office/drawing/2014/main" val="1155218992"/>
                    </a:ext>
                  </a:extLst>
                </a:gridCol>
                <a:gridCol w="329184">
                  <a:extLst>
                    <a:ext uri="{9D8B030D-6E8A-4147-A177-3AD203B41FA5}">
                      <a16:colId xmlns:a16="http://schemas.microsoft.com/office/drawing/2014/main" val="860018537"/>
                    </a:ext>
                  </a:extLst>
                </a:gridCol>
                <a:gridCol w="329184">
                  <a:extLst>
                    <a:ext uri="{9D8B030D-6E8A-4147-A177-3AD203B41FA5}">
                      <a16:colId xmlns:a16="http://schemas.microsoft.com/office/drawing/2014/main" val="3418666075"/>
                    </a:ext>
                  </a:extLst>
                </a:gridCol>
                <a:gridCol w="329184">
                  <a:extLst>
                    <a:ext uri="{9D8B030D-6E8A-4147-A177-3AD203B41FA5}">
                      <a16:colId xmlns:a16="http://schemas.microsoft.com/office/drawing/2014/main" val="2888548810"/>
                    </a:ext>
                  </a:extLst>
                </a:gridCol>
                <a:gridCol w="329184">
                  <a:extLst>
                    <a:ext uri="{9D8B030D-6E8A-4147-A177-3AD203B41FA5}">
                      <a16:colId xmlns:a16="http://schemas.microsoft.com/office/drawing/2014/main" val="2272462526"/>
                    </a:ext>
                  </a:extLst>
                </a:gridCol>
                <a:gridCol w="329184">
                  <a:extLst>
                    <a:ext uri="{9D8B030D-6E8A-4147-A177-3AD203B41FA5}">
                      <a16:colId xmlns:a16="http://schemas.microsoft.com/office/drawing/2014/main" val="4092658462"/>
                    </a:ext>
                  </a:extLst>
                </a:gridCol>
                <a:gridCol w="329184">
                  <a:extLst>
                    <a:ext uri="{9D8B030D-6E8A-4147-A177-3AD203B41FA5}">
                      <a16:colId xmlns:a16="http://schemas.microsoft.com/office/drawing/2014/main" val="72065088"/>
                    </a:ext>
                  </a:extLst>
                </a:gridCol>
                <a:gridCol w="329184">
                  <a:extLst>
                    <a:ext uri="{9D8B030D-6E8A-4147-A177-3AD203B41FA5}">
                      <a16:colId xmlns:a16="http://schemas.microsoft.com/office/drawing/2014/main" val="2187667751"/>
                    </a:ext>
                  </a:extLst>
                </a:gridCol>
                <a:gridCol w="329184">
                  <a:extLst>
                    <a:ext uri="{9D8B030D-6E8A-4147-A177-3AD203B41FA5}">
                      <a16:colId xmlns:a16="http://schemas.microsoft.com/office/drawing/2014/main" val="3351510062"/>
                    </a:ext>
                  </a:extLst>
                </a:gridCol>
                <a:gridCol w="329184">
                  <a:extLst>
                    <a:ext uri="{9D8B030D-6E8A-4147-A177-3AD203B41FA5}">
                      <a16:colId xmlns:a16="http://schemas.microsoft.com/office/drawing/2014/main" val="3651143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444756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 Schweizer Radio und Fernsehen - 18.01.2025 14:22:39</a:t>
                      </a:r>
                      <a:r>
                        <a:rPr kumimoji="0" lang="en-US" sz="1000" b="0" i="0" u="none" strike="noStrike" kern="1200" cap="none" spc="0" normalizeH="0" baseline="0" noProof="0">
                          <a:ln>
                            <a:noFill/>
                          </a:ln>
                          <a:solidFill>
                            <a:prstClr val="black"/>
                          </a:solidFill>
                          <a:effectLst/>
                          <a:uLnTx/>
                          <a:uFillTx/>
                          <a:latin typeface="Calibri"/>
                          <a:ea typeface="+mn-ea"/>
                          <a:cs typeface="+mn-cs"/>
                        </a:rPr>
                        <a:t>
 Feuz, Berthod und Neureuther rasen das Lauberhorn herunter 💨
⛷️ Vor der Lauberhornabfahrt absolvieren die beiden SRF-Ski-Experten Beat Feuz und Marc Berthod zusammen mit dem deutschen Ex-Technikspezialisten und Ski-Experten Felix Neureuther die Lauberhornabfahrt.
🎥 Im Video siehst du die spektakuläre und aussergewöhnliche Kamerafahrt der 3 Ex-Athleten.
.
.
#srfsport #srfski #skialpin #weltcup #wengen #lauberhorn #kamerafahrt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extLst>
                  <a:ext uri="{0D108BD9-81ED-4DB2-BD59-A6C34878D82A}">
                    <a16:rowId xmlns:a16="http://schemas.microsoft.com/office/drawing/2014/main" val="2640933050"/>
                  </a:ext>
                </a:extLst>
              </a:tr>
            </a:tbl>
          </a:graphicData>
        </a:graphic>
      </p:graphicFrame>
      <p:sp>
        <p:nvSpPr>
          <p:cNvPr id="4" name="Text Placeholder 3">
            <a:extLst>
              <a:ext uri="{FF2B5EF4-FFF2-40B4-BE49-F238E27FC236}">
                <a16:creationId xmlns:a16="http://schemas.microsoft.com/office/drawing/2014/main" id="{C1D5FFFA-51D1-4F65-86C1-05802B86543A}"/>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826719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149E5-86EF-4EE2-AC92-4F9B8F769845}"/>
              </a:ext>
            </a:extLst>
          </p:cNvPr>
          <p:cNvSpPr>
            <a:spLocks noGrp="1"/>
          </p:cNvSpPr>
          <p:nvPr>
            <p:ph type="title"/>
          </p:nvPr>
        </p:nvSpPr>
        <p:spPr/>
        <p:txBody>
          <a:bodyPr/>
          <a:lstStyle/>
          <a:p>
            <a:r>
              <a:rPr lang="de-DE"/>
              <a:t>Facebook Post Tabelle | SRF Schweizer Radio und Fernsehen - 13 of 26</a:t>
            </a:r>
            <a:endParaRPr lang="en-US"/>
          </a:p>
        </p:txBody>
      </p:sp>
      <p:graphicFrame>
        <p:nvGraphicFramePr>
          <p:cNvPr id="5" name="Table Placeholder 4">
            <a:extLst>
              <a:ext uri="{FF2B5EF4-FFF2-40B4-BE49-F238E27FC236}">
                <a16:creationId xmlns:a16="http://schemas.microsoft.com/office/drawing/2014/main" id="{18FE0076-BFAA-4004-B675-DC8B2C872905}"/>
              </a:ext>
            </a:extLst>
          </p:cNvPr>
          <p:cNvGraphicFramePr>
            <a:graphicFrameLocks noGrp="1"/>
          </p:cNvGraphicFramePr>
          <p:nvPr>
            <p:ph type="tbl" sz="quarter" idx="13"/>
            <p:extLst>
              <p:ext uri="{D42A27DB-BD31-4B8C-83A1-F6EECF244321}">
                <p14:modId xmlns:p14="http://schemas.microsoft.com/office/powerpoint/2010/main" val="780668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37703260"/>
                    </a:ext>
                  </a:extLst>
                </a:gridCol>
                <a:gridCol w="658368">
                  <a:extLst>
                    <a:ext uri="{9D8B030D-6E8A-4147-A177-3AD203B41FA5}">
                      <a16:colId xmlns:a16="http://schemas.microsoft.com/office/drawing/2014/main" val="3893044334"/>
                    </a:ext>
                  </a:extLst>
                </a:gridCol>
                <a:gridCol w="658368">
                  <a:extLst>
                    <a:ext uri="{9D8B030D-6E8A-4147-A177-3AD203B41FA5}">
                      <a16:colId xmlns:a16="http://schemas.microsoft.com/office/drawing/2014/main" val="2096104922"/>
                    </a:ext>
                  </a:extLst>
                </a:gridCol>
                <a:gridCol w="658368">
                  <a:extLst>
                    <a:ext uri="{9D8B030D-6E8A-4147-A177-3AD203B41FA5}">
                      <a16:colId xmlns:a16="http://schemas.microsoft.com/office/drawing/2014/main" val="3859894090"/>
                    </a:ext>
                  </a:extLst>
                </a:gridCol>
                <a:gridCol w="658368">
                  <a:extLst>
                    <a:ext uri="{9D8B030D-6E8A-4147-A177-3AD203B41FA5}">
                      <a16:colId xmlns:a16="http://schemas.microsoft.com/office/drawing/2014/main" val="2872524214"/>
                    </a:ext>
                  </a:extLst>
                </a:gridCol>
                <a:gridCol w="658368">
                  <a:extLst>
                    <a:ext uri="{9D8B030D-6E8A-4147-A177-3AD203B41FA5}">
                      <a16:colId xmlns:a16="http://schemas.microsoft.com/office/drawing/2014/main" val="10042950"/>
                    </a:ext>
                  </a:extLst>
                </a:gridCol>
                <a:gridCol w="658368">
                  <a:extLst>
                    <a:ext uri="{9D8B030D-6E8A-4147-A177-3AD203B41FA5}">
                      <a16:colId xmlns:a16="http://schemas.microsoft.com/office/drawing/2014/main" val="3170522720"/>
                    </a:ext>
                  </a:extLst>
                </a:gridCol>
                <a:gridCol w="329184">
                  <a:extLst>
                    <a:ext uri="{9D8B030D-6E8A-4147-A177-3AD203B41FA5}">
                      <a16:colId xmlns:a16="http://schemas.microsoft.com/office/drawing/2014/main" val="2291778352"/>
                    </a:ext>
                  </a:extLst>
                </a:gridCol>
                <a:gridCol w="329184">
                  <a:extLst>
                    <a:ext uri="{9D8B030D-6E8A-4147-A177-3AD203B41FA5}">
                      <a16:colId xmlns:a16="http://schemas.microsoft.com/office/drawing/2014/main" val="2156659330"/>
                    </a:ext>
                  </a:extLst>
                </a:gridCol>
                <a:gridCol w="329184">
                  <a:extLst>
                    <a:ext uri="{9D8B030D-6E8A-4147-A177-3AD203B41FA5}">
                      <a16:colId xmlns:a16="http://schemas.microsoft.com/office/drawing/2014/main" val="3531017537"/>
                    </a:ext>
                  </a:extLst>
                </a:gridCol>
                <a:gridCol w="329184">
                  <a:extLst>
                    <a:ext uri="{9D8B030D-6E8A-4147-A177-3AD203B41FA5}">
                      <a16:colId xmlns:a16="http://schemas.microsoft.com/office/drawing/2014/main" val="1679261159"/>
                    </a:ext>
                  </a:extLst>
                </a:gridCol>
                <a:gridCol w="329184">
                  <a:extLst>
                    <a:ext uri="{9D8B030D-6E8A-4147-A177-3AD203B41FA5}">
                      <a16:colId xmlns:a16="http://schemas.microsoft.com/office/drawing/2014/main" val="1044624860"/>
                    </a:ext>
                  </a:extLst>
                </a:gridCol>
                <a:gridCol w="329184">
                  <a:extLst>
                    <a:ext uri="{9D8B030D-6E8A-4147-A177-3AD203B41FA5}">
                      <a16:colId xmlns:a16="http://schemas.microsoft.com/office/drawing/2014/main" val="1165132883"/>
                    </a:ext>
                  </a:extLst>
                </a:gridCol>
                <a:gridCol w="329184">
                  <a:extLst>
                    <a:ext uri="{9D8B030D-6E8A-4147-A177-3AD203B41FA5}">
                      <a16:colId xmlns:a16="http://schemas.microsoft.com/office/drawing/2014/main" val="2576508912"/>
                    </a:ext>
                  </a:extLst>
                </a:gridCol>
                <a:gridCol w="329184">
                  <a:extLst>
                    <a:ext uri="{9D8B030D-6E8A-4147-A177-3AD203B41FA5}">
                      <a16:colId xmlns:a16="http://schemas.microsoft.com/office/drawing/2014/main" val="2236983287"/>
                    </a:ext>
                  </a:extLst>
                </a:gridCol>
                <a:gridCol w="329184">
                  <a:extLst>
                    <a:ext uri="{9D8B030D-6E8A-4147-A177-3AD203B41FA5}">
                      <a16:colId xmlns:a16="http://schemas.microsoft.com/office/drawing/2014/main" val="3349413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1868076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 Schweizer Radio und Fernsehen - 24.05.2025 10:55:43</a:t>
                      </a:r>
                      <a:r>
                        <a:rPr kumimoji="0" lang="en-US" sz="1000" b="0" i="0" u="none" strike="noStrike" kern="1200" cap="none" spc="0" normalizeH="0" baseline="0" noProof="0">
                          <a:ln>
                            <a:noFill/>
                          </a:ln>
                          <a:solidFill>
                            <a:prstClr val="black"/>
                          </a:solidFill>
                          <a:effectLst/>
                          <a:uLnTx/>
                          <a:uFillTx/>
                          <a:latin typeface="Calibri"/>
                          <a:ea typeface="+mn-ea"/>
                          <a:cs typeface="+mn-cs"/>
                        </a:rPr>
                        <a:t>
 🇨🇭❤️ 🇯🇵 Die Schweizerin Sandra Tanaka-Nägele lebt mit ihrem Mann Yusuke in der japanischen Hauptstadt Tokio. Kulturelle Unterschiede merkte das binationale Paar unter anderem bei seiner Shinto-Hochzeit. 
Die neue Staffel «Hin und weg» jetzt auf Play SRF streamen! 
#SRFDok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extLst>
                  <a:ext uri="{0D108BD9-81ED-4DB2-BD59-A6C34878D82A}">
                    <a16:rowId xmlns:a16="http://schemas.microsoft.com/office/drawing/2014/main" val="1493841858"/>
                  </a:ext>
                </a:extLst>
              </a:tr>
            </a:tbl>
          </a:graphicData>
        </a:graphic>
      </p:graphicFrame>
      <p:sp>
        <p:nvSpPr>
          <p:cNvPr id="4" name="Text Placeholder 3">
            <a:extLst>
              <a:ext uri="{FF2B5EF4-FFF2-40B4-BE49-F238E27FC236}">
                <a16:creationId xmlns:a16="http://schemas.microsoft.com/office/drawing/2014/main" id="{1FD20A9F-0ACA-473F-81F0-DF8703C71F25}"/>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320428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DA78C-44C2-43CB-B8AD-58A32F49C9BA}"/>
              </a:ext>
            </a:extLst>
          </p:cNvPr>
          <p:cNvSpPr>
            <a:spLocks noGrp="1"/>
          </p:cNvSpPr>
          <p:nvPr>
            <p:ph type="title"/>
          </p:nvPr>
        </p:nvSpPr>
        <p:spPr/>
        <p:txBody>
          <a:bodyPr/>
          <a:lstStyle/>
          <a:p>
            <a:r>
              <a:rPr lang="de-DE"/>
              <a:t>Facebook Post Tabelle | SRF Schweizer Radio und Fernsehen - 14 of 26</a:t>
            </a:r>
            <a:endParaRPr lang="en-US"/>
          </a:p>
        </p:txBody>
      </p:sp>
      <p:graphicFrame>
        <p:nvGraphicFramePr>
          <p:cNvPr id="5" name="Table Placeholder 4">
            <a:extLst>
              <a:ext uri="{FF2B5EF4-FFF2-40B4-BE49-F238E27FC236}">
                <a16:creationId xmlns:a16="http://schemas.microsoft.com/office/drawing/2014/main" id="{22D3B80E-785E-4FF4-806C-D1372B9CBC88}"/>
              </a:ext>
            </a:extLst>
          </p:cNvPr>
          <p:cNvGraphicFramePr>
            <a:graphicFrameLocks noGrp="1"/>
          </p:cNvGraphicFramePr>
          <p:nvPr>
            <p:ph type="tbl" sz="quarter" idx="13"/>
            <p:extLst>
              <p:ext uri="{D42A27DB-BD31-4B8C-83A1-F6EECF244321}">
                <p14:modId xmlns:p14="http://schemas.microsoft.com/office/powerpoint/2010/main" val="4170147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72406661"/>
                    </a:ext>
                  </a:extLst>
                </a:gridCol>
                <a:gridCol w="658368">
                  <a:extLst>
                    <a:ext uri="{9D8B030D-6E8A-4147-A177-3AD203B41FA5}">
                      <a16:colId xmlns:a16="http://schemas.microsoft.com/office/drawing/2014/main" val="1103865753"/>
                    </a:ext>
                  </a:extLst>
                </a:gridCol>
                <a:gridCol w="658368">
                  <a:extLst>
                    <a:ext uri="{9D8B030D-6E8A-4147-A177-3AD203B41FA5}">
                      <a16:colId xmlns:a16="http://schemas.microsoft.com/office/drawing/2014/main" val="152897727"/>
                    </a:ext>
                  </a:extLst>
                </a:gridCol>
                <a:gridCol w="658368">
                  <a:extLst>
                    <a:ext uri="{9D8B030D-6E8A-4147-A177-3AD203B41FA5}">
                      <a16:colId xmlns:a16="http://schemas.microsoft.com/office/drawing/2014/main" val="1955202927"/>
                    </a:ext>
                  </a:extLst>
                </a:gridCol>
                <a:gridCol w="658368">
                  <a:extLst>
                    <a:ext uri="{9D8B030D-6E8A-4147-A177-3AD203B41FA5}">
                      <a16:colId xmlns:a16="http://schemas.microsoft.com/office/drawing/2014/main" val="1656424444"/>
                    </a:ext>
                  </a:extLst>
                </a:gridCol>
                <a:gridCol w="658368">
                  <a:extLst>
                    <a:ext uri="{9D8B030D-6E8A-4147-A177-3AD203B41FA5}">
                      <a16:colId xmlns:a16="http://schemas.microsoft.com/office/drawing/2014/main" val="1978901440"/>
                    </a:ext>
                  </a:extLst>
                </a:gridCol>
                <a:gridCol w="658368">
                  <a:extLst>
                    <a:ext uri="{9D8B030D-6E8A-4147-A177-3AD203B41FA5}">
                      <a16:colId xmlns:a16="http://schemas.microsoft.com/office/drawing/2014/main" val="1016123769"/>
                    </a:ext>
                  </a:extLst>
                </a:gridCol>
                <a:gridCol w="329184">
                  <a:extLst>
                    <a:ext uri="{9D8B030D-6E8A-4147-A177-3AD203B41FA5}">
                      <a16:colId xmlns:a16="http://schemas.microsoft.com/office/drawing/2014/main" val="867975939"/>
                    </a:ext>
                  </a:extLst>
                </a:gridCol>
                <a:gridCol w="329184">
                  <a:extLst>
                    <a:ext uri="{9D8B030D-6E8A-4147-A177-3AD203B41FA5}">
                      <a16:colId xmlns:a16="http://schemas.microsoft.com/office/drawing/2014/main" val="2788020639"/>
                    </a:ext>
                  </a:extLst>
                </a:gridCol>
                <a:gridCol w="329184">
                  <a:extLst>
                    <a:ext uri="{9D8B030D-6E8A-4147-A177-3AD203B41FA5}">
                      <a16:colId xmlns:a16="http://schemas.microsoft.com/office/drawing/2014/main" val="3472391018"/>
                    </a:ext>
                  </a:extLst>
                </a:gridCol>
                <a:gridCol w="329184">
                  <a:extLst>
                    <a:ext uri="{9D8B030D-6E8A-4147-A177-3AD203B41FA5}">
                      <a16:colId xmlns:a16="http://schemas.microsoft.com/office/drawing/2014/main" val="2621704323"/>
                    </a:ext>
                  </a:extLst>
                </a:gridCol>
                <a:gridCol w="329184">
                  <a:extLst>
                    <a:ext uri="{9D8B030D-6E8A-4147-A177-3AD203B41FA5}">
                      <a16:colId xmlns:a16="http://schemas.microsoft.com/office/drawing/2014/main" val="1706759577"/>
                    </a:ext>
                  </a:extLst>
                </a:gridCol>
                <a:gridCol w="329184">
                  <a:extLst>
                    <a:ext uri="{9D8B030D-6E8A-4147-A177-3AD203B41FA5}">
                      <a16:colId xmlns:a16="http://schemas.microsoft.com/office/drawing/2014/main" val="130275547"/>
                    </a:ext>
                  </a:extLst>
                </a:gridCol>
                <a:gridCol w="329184">
                  <a:extLst>
                    <a:ext uri="{9D8B030D-6E8A-4147-A177-3AD203B41FA5}">
                      <a16:colId xmlns:a16="http://schemas.microsoft.com/office/drawing/2014/main" val="3396120759"/>
                    </a:ext>
                  </a:extLst>
                </a:gridCol>
                <a:gridCol w="329184">
                  <a:extLst>
                    <a:ext uri="{9D8B030D-6E8A-4147-A177-3AD203B41FA5}">
                      <a16:colId xmlns:a16="http://schemas.microsoft.com/office/drawing/2014/main" val="45183060"/>
                    </a:ext>
                  </a:extLst>
                </a:gridCol>
                <a:gridCol w="329184">
                  <a:extLst>
                    <a:ext uri="{9D8B030D-6E8A-4147-A177-3AD203B41FA5}">
                      <a16:colId xmlns:a16="http://schemas.microsoft.com/office/drawing/2014/main" val="518966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96745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- 20.01.2025 16:40:45</a:t>
                      </a:r>
                      <a:r>
                        <a:rPr kumimoji="0" lang="de-DE" sz="1000" b="0" i="0" u="none" strike="noStrike" kern="1200" cap="none" spc="0" normalizeH="0" baseline="0" noProof="0">
                          <a:ln>
                            <a:noFill/>
                          </a:ln>
                          <a:solidFill>
                            <a:prstClr val="black"/>
                          </a:solidFill>
                          <a:effectLst/>
                          <a:uLnTx/>
                          <a:uFillTx/>
                          <a:latin typeface="Calibri"/>
                          <a:ea typeface="+mn-ea"/>
                          <a:cs typeface="+mn-cs"/>
                        </a:rPr>
                        <a:t>
 Den diesjährigen Eurovision Song Contest in der Schweiz werden Michelle Hunziker, Hazel Brugger und Sandra Studer moderieren. Das wurde an der Medienkonferenz am Mittwoch in Basel bekannt gegeben. Das Trio wird im Mai durch die Final- und Halbfinal-Shows in der Basler St. Jakobshalle führen.
⭐⭐⭐
Das Public Viewing in der «Arena Plus» wird moderiert von Mélanie Freymond (47) und Sven Epiney (53). Die beiden werden auch die Punkte verkünden, welche die Schweiz vergeben wird.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72762043"/>
                  </a:ext>
                </a:extLst>
              </a:tr>
            </a:tbl>
          </a:graphicData>
        </a:graphic>
      </p:graphicFrame>
      <p:sp>
        <p:nvSpPr>
          <p:cNvPr id="4" name="Text Placeholder 3">
            <a:extLst>
              <a:ext uri="{FF2B5EF4-FFF2-40B4-BE49-F238E27FC236}">
                <a16:creationId xmlns:a16="http://schemas.microsoft.com/office/drawing/2014/main" id="{013ACFA7-73CA-4CBB-96FC-C89B4E11BAA4}"/>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18178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A62C2-9FD5-4BD6-9A75-9569B7C5E7E8}"/>
              </a:ext>
            </a:extLst>
          </p:cNvPr>
          <p:cNvSpPr>
            <a:spLocks noGrp="1"/>
          </p:cNvSpPr>
          <p:nvPr>
            <p:ph type="title"/>
          </p:nvPr>
        </p:nvSpPr>
        <p:spPr/>
        <p:txBody>
          <a:bodyPr/>
          <a:lstStyle/>
          <a:p>
            <a:r>
              <a:rPr lang="de-DE"/>
              <a:t>Facebook Post Tabelle | SRF Schweizer Radio und Fernsehen - 15 of 26</a:t>
            </a:r>
            <a:endParaRPr lang="en-US"/>
          </a:p>
        </p:txBody>
      </p:sp>
      <p:graphicFrame>
        <p:nvGraphicFramePr>
          <p:cNvPr id="5" name="Table Placeholder 4">
            <a:extLst>
              <a:ext uri="{FF2B5EF4-FFF2-40B4-BE49-F238E27FC236}">
                <a16:creationId xmlns:a16="http://schemas.microsoft.com/office/drawing/2014/main" id="{34F09A37-0AB9-45A8-A525-278B7847B52C}"/>
              </a:ext>
            </a:extLst>
          </p:cNvPr>
          <p:cNvGraphicFramePr>
            <a:graphicFrameLocks noGrp="1"/>
          </p:cNvGraphicFramePr>
          <p:nvPr>
            <p:ph type="tbl" sz="quarter" idx="13"/>
            <p:extLst>
              <p:ext uri="{D42A27DB-BD31-4B8C-83A1-F6EECF244321}">
                <p14:modId xmlns:p14="http://schemas.microsoft.com/office/powerpoint/2010/main" val="4066391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00436187"/>
                    </a:ext>
                  </a:extLst>
                </a:gridCol>
                <a:gridCol w="658368">
                  <a:extLst>
                    <a:ext uri="{9D8B030D-6E8A-4147-A177-3AD203B41FA5}">
                      <a16:colId xmlns:a16="http://schemas.microsoft.com/office/drawing/2014/main" val="3573997732"/>
                    </a:ext>
                  </a:extLst>
                </a:gridCol>
                <a:gridCol w="658368">
                  <a:extLst>
                    <a:ext uri="{9D8B030D-6E8A-4147-A177-3AD203B41FA5}">
                      <a16:colId xmlns:a16="http://schemas.microsoft.com/office/drawing/2014/main" val="3576985139"/>
                    </a:ext>
                  </a:extLst>
                </a:gridCol>
                <a:gridCol w="658368">
                  <a:extLst>
                    <a:ext uri="{9D8B030D-6E8A-4147-A177-3AD203B41FA5}">
                      <a16:colId xmlns:a16="http://schemas.microsoft.com/office/drawing/2014/main" val="559009408"/>
                    </a:ext>
                  </a:extLst>
                </a:gridCol>
                <a:gridCol w="658368">
                  <a:extLst>
                    <a:ext uri="{9D8B030D-6E8A-4147-A177-3AD203B41FA5}">
                      <a16:colId xmlns:a16="http://schemas.microsoft.com/office/drawing/2014/main" val="2403487211"/>
                    </a:ext>
                  </a:extLst>
                </a:gridCol>
                <a:gridCol w="658368">
                  <a:extLst>
                    <a:ext uri="{9D8B030D-6E8A-4147-A177-3AD203B41FA5}">
                      <a16:colId xmlns:a16="http://schemas.microsoft.com/office/drawing/2014/main" val="1740925389"/>
                    </a:ext>
                  </a:extLst>
                </a:gridCol>
                <a:gridCol w="658368">
                  <a:extLst>
                    <a:ext uri="{9D8B030D-6E8A-4147-A177-3AD203B41FA5}">
                      <a16:colId xmlns:a16="http://schemas.microsoft.com/office/drawing/2014/main" val="2183704397"/>
                    </a:ext>
                  </a:extLst>
                </a:gridCol>
                <a:gridCol w="329184">
                  <a:extLst>
                    <a:ext uri="{9D8B030D-6E8A-4147-A177-3AD203B41FA5}">
                      <a16:colId xmlns:a16="http://schemas.microsoft.com/office/drawing/2014/main" val="1361053692"/>
                    </a:ext>
                  </a:extLst>
                </a:gridCol>
                <a:gridCol w="329184">
                  <a:extLst>
                    <a:ext uri="{9D8B030D-6E8A-4147-A177-3AD203B41FA5}">
                      <a16:colId xmlns:a16="http://schemas.microsoft.com/office/drawing/2014/main" val="3737982935"/>
                    </a:ext>
                  </a:extLst>
                </a:gridCol>
                <a:gridCol w="329184">
                  <a:extLst>
                    <a:ext uri="{9D8B030D-6E8A-4147-A177-3AD203B41FA5}">
                      <a16:colId xmlns:a16="http://schemas.microsoft.com/office/drawing/2014/main" val="2967367786"/>
                    </a:ext>
                  </a:extLst>
                </a:gridCol>
                <a:gridCol w="329184">
                  <a:extLst>
                    <a:ext uri="{9D8B030D-6E8A-4147-A177-3AD203B41FA5}">
                      <a16:colId xmlns:a16="http://schemas.microsoft.com/office/drawing/2014/main" val="292763267"/>
                    </a:ext>
                  </a:extLst>
                </a:gridCol>
                <a:gridCol w="329184">
                  <a:extLst>
                    <a:ext uri="{9D8B030D-6E8A-4147-A177-3AD203B41FA5}">
                      <a16:colId xmlns:a16="http://schemas.microsoft.com/office/drawing/2014/main" val="3668776203"/>
                    </a:ext>
                  </a:extLst>
                </a:gridCol>
                <a:gridCol w="329184">
                  <a:extLst>
                    <a:ext uri="{9D8B030D-6E8A-4147-A177-3AD203B41FA5}">
                      <a16:colId xmlns:a16="http://schemas.microsoft.com/office/drawing/2014/main" val="763823526"/>
                    </a:ext>
                  </a:extLst>
                </a:gridCol>
                <a:gridCol w="329184">
                  <a:extLst>
                    <a:ext uri="{9D8B030D-6E8A-4147-A177-3AD203B41FA5}">
                      <a16:colId xmlns:a16="http://schemas.microsoft.com/office/drawing/2014/main" val="2005366549"/>
                    </a:ext>
                  </a:extLst>
                </a:gridCol>
                <a:gridCol w="329184">
                  <a:extLst>
                    <a:ext uri="{9D8B030D-6E8A-4147-A177-3AD203B41FA5}">
                      <a16:colId xmlns:a16="http://schemas.microsoft.com/office/drawing/2014/main" val="53338838"/>
                    </a:ext>
                  </a:extLst>
                </a:gridCol>
                <a:gridCol w="329184">
                  <a:extLst>
                    <a:ext uri="{9D8B030D-6E8A-4147-A177-3AD203B41FA5}">
                      <a16:colId xmlns:a16="http://schemas.microsoft.com/office/drawing/2014/main" val="1978775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192864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- 20.07.2025 19:01:29</a:t>
                      </a:r>
                      <a:r>
                        <a:rPr kumimoji="0" lang="de-DE" sz="1000" b="0" i="0" u="none" strike="noStrike" kern="1200" cap="none" spc="0" normalizeH="0" baseline="0" noProof="0">
                          <a:ln>
                            <a:noFill/>
                          </a:ln>
                          <a:solidFill>
                            <a:prstClr val="black"/>
                          </a:solidFill>
                          <a:effectLst/>
                          <a:uLnTx/>
                          <a:uFillTx/>
                          <a:latin typeface="Calibri"/>
                          <a:ea typeface="+mn-ea"/>
                          <a:cs typeface="+mn-cs"/>
                        </a:rPr>
                        <a:t>
 Schon 1970 nimmt einem der vollautomatische Rasenmäher die letzte Möglichkeit, sich etwas Bewegung zu verschaffen. 🤣
#SRFArchiv #70er #Roboter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08/18/2025 20:13:11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extLst>
                  <a:ext uri="{0D108BD9-81ED-4DB2-BD59-A6C34878D82A}">
                    <a16:rowId xmlns:a16="http://schemas.microsoft.com/office/drawing/2014/main" val="1209178422"/>
                  </a:ext>
                </a:extLst>
              </a:tr>
            </a:tbl>
          </a:graphicData>
        </a:graphic>
      </p:graphicFrame>
      <p:sp>
        <p:nvSpPr>
          <p:cNvPr id="4" name="Text Placeholder 3">
            <a:extLst>
              <a:ext uri="{FF2B5EF4-FFF2-40B4-BE49-F238E27FC236}">
                <a16:creationId xmlns:a16="http://schemas.microsoft.com/office/drawing/2014/main" id="{87D55E2D-BCB0-470E-90EA-6CE676816257}"/>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197678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E2261-2601-4E1E-915E-704E6459FF1D}"/>
              </a:ext>
            </a:extLst>
          </p:cNvPr>
          <p:cNvSpPr>
            <a:spLocks noGrp="1"/>
          </p:cNvSpPr>
          <p:nvPr>
            <p:ph type="title"/>
          </p:nvPr>
        </p:nvSpPr>
        <p:spPr/>
        <p:txBody>
          <a:bodyPr/>
          <a:lstStyle/>
          <a:p>
            <a:r>
              <a:rPr lang="de-DE"/>
              <a:t>Facebook Post Tabelle | SRF Schweizer Radio und Fernsehen - 16 of 26</a:t>
            </a:r>
            <a:endParaRPr lang="en-US"/>
          </a:p>
        </p:txBody>
      </p:sp>
      <p:graphicFrame>
        <p:nvGraphicFramePr>
          <p:cNvPr id="5" name="Table Placeholder 4">
            <a:extLst>
              <a:ext uri="{FF2B5EF4-FFF2-40B4-BE49-F238E27FC236}">
                <a16:creationId xmlns:a16="http://schemas.microsoft.com/office/drawing/2014/main" id="{07D6D82D-762C-4E15-BD23-BF61837577FB}"/>
              </a:ext>
            </a:extLst>
          </p:cNvPr>
          <p:cNvGraphicFramePr>
            <a:graphicFrameLocks noGrp="1"/>
          </p:cNvGraphicFramePr>
          <p:nvPr>
            <p:ph type="tbl" sz="quarter" idx="13"/>
            <p:extLst>
              <p:ext uri="{D42A27DB-BD31-4B8C-83A1-F6EECF244321}">
                <p14:modId xmlns:p14="http://schemas.microsoft.com/office/powerpoint/2010/main" val="2096691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67109009"/>
                    </a:ext>
                  </a:extLst>
                </a:gridCol>
                <a:gridCol w="658368">
                  <a:extLst>
                    <a:ext uri="{9D8B030D-6E8A-4147-A177-3AD203B41FA5}">
                      <a16:colId xmlns:a16="http://schemas.microsoft.com/office/drawing/2014/main" val="329593199"/>
                    </a:ext>
                  </a:extLst>
                </a:gridCol>
                <a:gridCol w="658368">
                  <a:extLst>
                    <a:ext uri="{9D8B030D-6E8A-4147-A177-3AD203B41FA5}">
                      <a16:colId xmlns:a16="http://schemas.microsoft.com/office/drawing/2014/main" val="4161987787"/>
                    </a:ext>
                  </a:extLst>
                </a:gridCol>
                <a:gridCol w="658368">
                  <a:extLst>
                    <a:ext uri="{9D8B030D-6E8A-4147-A177-3AD203B41FA5}">
                      <a16:colId xmlns:a16="http://schemas.microsoft.com/office/drawing/2014/main" val="3823178474"/>
                    </a:ext>
                  </a:extLst>
                </a:gridCol>
                <a:gridCol w="658368">
                  <a:extLst>
                    <a:ext uri="{9D8B030D-6E8A-4147-A177-3AD203B41FA5}">
                      <a16:colId xmlns:a16="http://schemas.microsoft.com/office/drawing/2014/main" val="2095794725"/>
                    </a:ext>
                  </a:extLst>
                </a:gridCol>
                <a:gridCol w="658368">
                  <a:extLst>
                    <a:ext uri="{9D8B030D-6E8A-4147-A177-3AD203B41FA5}">
                      <a16:colId xmlns:a16="http://schemas.microsoft.com/office/drawing/2014/main" val="665024990"/>
                    </a:ext>
                  </a:extLst>
                </a:gridCol>
                <a:gridCol w="658368">
                  <a:extLst>
                    <a:ext uri="{9D8B030D-6E8A-4147-A177-3AD203B41FA5}">
                      <a16:colId xmlns:a16="http://schemas.microsoft.com/office/drawing/2014/main" val="4237150238"/>
                    </a:ext>
                  </a:extLst>
                </a:gridCol>
                <a:gridCol w="329184">
                  <a:extLst>
                    <a:ext uri="{9D8B030D-6E8A-4147-A177-3AD203B41FA5}">
                      <a16:colId xmlns:a16="http://schemas.microsoft.com/office/drawing/2014/main" val="3754540373"/>
                    </a:ext>
                  </a:extLst>
                </a:gridCol>
                <a:gridCol w="329184">
                  <a:extLst>
                    <a:ext uri="{9D8B030D-6E8A-4147-A177-3AD203B41FA5}">
                      <a16:colId xmlns:a16="http://schemas.microsoft.com/office/drawing/2014/main" val="620246128"/>
                    </a:ext>
                  </a:extLst>
                </a:gridCol>
                <a:gridCol w="329184">
                  <a:extLst>
                    <a:ext uri="{9D8B030D-6E8A-4147-A177-3AD203B41FA5}">
                      <a16:colId xmlns:a16="http://schemas.microsoft.com/office/drawing/2014/main" val="2000855663"/>
                    </a:ext>
                  </a:extLst>
                </a:gridCol>
                <a:gridCol w="329184">
                  <a:extLst>
                    <a:ext uri="{9D8B030D-6E8A-4147-A177-3AD203B41FA5}">
                      <a16:colId xmlns:a16="http://schemas.microsoft.com/office/drawing/2014/main" val="3684394004"/>
                    </a:ext>
                  </a:extLst>
                </a:gridCol>
                <a:gridCol w="329184">
                  <a:extLst>
                    <a:ext uri="{9D8B030D-6E8A-4147-A177-3AD203B41FA5}">
                      <a16:colId xmlns:a16="http://schemas.microsoft.com/office/drawing/2014/main" val="2030702592"/>
                    </a:ext>
                  </a:extLst>
                </a:gridCol>
                <a:gridCol w="329184">
                  <a:extLst>
                    <a:ext uri="{9D8B030D-6E8A-4147-A177-3AD203B41FA5}">
                      <a16:colId xmlns:a16="http://schemas.microsoft.com/office/drawing/2014/main" val="177502798"/>
                    </a:ext>
                  </a:extLst>
                </a:gridCol>
                <a:gridCol w="329184">
                  <a:extLst>
                    <a:ext uri="{9D8B030D-6E8A-4147-A177-3AD203B41FA5}">
                      <a16:colId xmlns:a16="http://schemas.microsoft.com/office/drawing/2014/main" val="1494840860"/>
                    </a:ext>
                  </a:extLst>
                </a:gridCol>
                <a:gridCol w="329184">
                  <a:extLst>
                    <a:ext uri="{9D8B030D-6E8A-4147-A177-3AD203B41FA5}">
                      <a16:colId xmlns:a16="http://schemas.microsoft.com/office/drawing/2014/main" val="1940298700"/>
                    </a:ext>
                  </a:extLst>
                </a:gridCol>
                <a:gridCol w="329184">
                  <a:extLst>
                    <a:ext uri="{9D8B030D-6E8A-4147-A177-3AD203B41FA5}">
                      <a16:colId xmlns:a16="http://schemas.microsoft.com/office/drawing/2014/main" val="3278842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603371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- 01.09.2025 19:13:10</a:t>
                      </a:r>
                      <a:r>
                        <a:rPr kumimoji="0" lang="de-DE" sz="1000" b="0" i="0" u="none" strike="noStrike" kern="1200" cap="none" spc="0" normalizeH="0" baseline="0" noProof="0">
                          <a:ln>
                            <a:noFill/>
                          </a:ln>
                          <a:solidFill>
                            <a:prstClr val="black"/>
                          </a:solidFill>
                          <a:effectLst/>
                          <a:uLnTx/>
                          <a:uFillTx/>
                          <a:latin typeface="Calibri"/>
                          <a:ea typeface="+mn-ea"/>
                          <a:cs typeface="+mn-cs"/>
                        </a:rPr>
                        <a:t>
 Grosses Interesse am ESAF bei SRF 📺💻📱
🤼 Armon Orlik heisst der 47. Schwingerkönig. Er profitierte am ESAF 2025 in Mollis GL unter anderem von einem gestellten Schlussgang zwischen Samuel Giger und Werner Schlegel.
🤼 Diese finale Ausmarchung am frühen Sonntagabend lockte bis zu 955’000 Zuschauende aus der Deutschschweiz vor die Bildschirme. Dies entspricht einem Marktanteil von 84,5 Prozent. Es ist die höchste Einschaltquote eines ESAF-Schlussgangs seit dem Eidgenössischen 2013 in Burgdorf.
🤼 Durchschnittlich sahen 440'000 Personen die gesamte, über 15-stündige Liveübertragung.  Der Livestream auf den SRF-Onlineplattformen wurde 2,3 Millionen Mal gestartet.
.
.
#srfsport #srfschwingen #schwingen #ESAF #ESAF2025 #Mollis #SRF #ArmonOrlik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10/01/2025 02:13:44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13741982"/>
                  </a:ext>
                </a:extLst>
              </a:tr>
            </a:tbl>
          </a:graphicData>
        </a:graphic>
      </p:graphicFrame>
      <p:sp>
        <p:nvSpPr>
          <p:cNvPr id="4" name="Text Placeholder 3">
            <a:extLst>
              <a:ext uri="{FF2B5EF4-FFF2-40B4-BE49-F238E27FC236}">
                <a16:creationId xmlns:a16="http://schemas.microsoft.com/office/drawing/2014/main" id="{8464E9F7-B173-44C8-8C89-2344651F2C53}"/>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4094048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F7535-0978-4A8F-AB42-080EE058A58C}"/>
              </a:ext>
            </a:extLst>
          </p:cNvPr>
          <p:cNvSpPr>
            <a:spLocks noGrp="1"/>
          </p:cNvSpPr>
          <p:nvPr>
            <p:ph type="title"/>
          </p:nvPr>
        </p:nvSpPr>
        <p:spPr/>
        <p:txBody>
          <a:bodyPr/>
          <a:lstStyle/>
          <a:p>
            <a:r>
              <a:rPr lang="de-DE"/>
              <a:t>Facebook Post Tabelle | SRF Schweizer Radio und Fernsehen - 17 of 26</a:t>
            </a:r>
            <a:endParaRPr lang="en-US"/>
          </a:p>
        </p:txBody>
      </p:sp>
      <p:graphicFrame>
        <p:nvGraphicFramePr>
          <p:cNvPr id="5" name="Table Placeholder 4">
            <a:extLst>
              <a:ext uri="{FF2B5EF4-FFF2-40B4-BE49-F238E27FC236}">
                <a16:creationId xmlns:a16="http://schemas.microsoft.com/office/drawing/2014/main" id="{CED5AD8C-34F6-41B6-ABD2-FD220A18EC8E}"/>
              </a:ext>
            </a:extLst>
          </p:cNvPr>
          <p:cNvGraphicFramePr>
            <a:graphicFrameLocks noGrp="1"/>
          </p:cNvGraphicFramePr>
          <p:nvPr>
            <p:ph type="tbl" sz="quarter" idx="13"/>
            <p:extLst>
              <p:ext uri="{D42A27DB-BD31-4B8C-83A1-F6EECF244321}">
                <p14:modId xmlns:p14="http://schemas.microsoft.com/office/powerpoint/2010/main" val="3343086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53565781"/>
                    </a:ext>
                  </a:extLst>
                </a:gridCol>
                <a:gridCol w="658368">
                  <a:extLst>
                    <a:ext uri="{9D8B030D-6E8A-4147-A177-3AD203B41FA5}">
                      <a16:colId xmlns:a16="http://schemas.microsoft.com/office/drawing/2014/main" val="1889075381"/>
                    </a:ext>
                  </a:extLst>
                </a:gridCol>
                <a:gridCol w="658368">
                  <a:extLst>
                    <a:ext uri="{9D8B030D-6E8A-4147-A177-3AD203B41FA5}">
                      <a16:colId xmlns:a16="http://schemas.microsoft.com/office/drawing/2014/main" val="2332183069"/>
                    </a:ext>
                  </a:extLst>
                </a:gridCol>
                <a:gridCol w="658368">
                  <a:extLst>
                    <a:ext uri="{9D8B030D-6E8A-4147-A177-3AD203B41FA5}">
                      <a16:colId xmlns:a16="http://schemas.microsoft.com/office/drawing/2014/main" val="1000938926"/>
                    </a:ext>
                  </a:extLst>
                </a:gridCol>
                <a:gridCol w="658368">
                  <a:extLst>
                    <a:ext uri="{9D8B030D-6E8A-4147-A177-3AD203B41FA5}">
                      <a16:colId xmlns:a16="http://schemas.microsoft.com/office/drawing/2014/main" val="1371398328"/>
                    </a:ext>
                  </a:extLst>
                </a:gridCol>
                <a:gridCol w="658368">
                  <a:extLst>
                    <a:ext uri="{9D8B030D-6E8A-4147-A177-3AD203B41FA5}">
                      <a16:colId xmlns:a16="http://schemas.microsoft.com/office/drawing/2014/main" val="2845705480"/>
                    </a:ext>
                  </a:extLst>
                </a:gridCol>
                <a:gridCol w="658368">
                  <a:extLst>
                    <a:ext uri="{9D8B030D-6E8A-4147-A177-3AD203B41FA5}">
                      <a16:colId xmlns:a16="http://schemas.microsoft.com/office/drawing/2014/main" val="4059985644"/>
                    </a:ext>
                  </a:extLst>
                </a:gridCol>
                <a:gridCol w="329184">
                  <a:extLst>
                    <a:ext uri="{9D8B030D-6E8A-4147-A177-3AD203B41FA5}">
                      <a16:colId xmlns:a16="http://schemas.microsoft.com/office/drawing/2014/main" val="1701497338"/>
                    </a:ext>
                  </a:extLst>
                </a:gridCol>
                <a:gridCol w="329184">
                  <a:extLst>
                    <a:ext uri="{9D8B030D-6E8A-4147-A177-3AD203B41FA5}">
                      <a16:colId xmlns:a16="http://schemas.microsoft.com/office/drawing/2014/main" val="927648456"/>
                    </a:ext>
                  </a:extLst>
                </a:gridCol>
                <a:gridCol w="329184">
                  <a:extLst>
                    <a:ext uri="{9D8B030D-6E8A-4147-A177-3AD203B41FA5}">
                      <a16:colId xmlns:a16="http://schemas.microsoft.com/office/drawing/2014/main" val="3642580943"/>
                    </a:ext>
                  </a:extLst>
                </a:gridCol>
                <a:gridCol w="329184">
                  <a:extLst>
                    <a:ext uri="{9D8B030D-6E8A-4147-A177-3AD203B41FA5}">
                      <a16:colId xmlns:a16="http://schemas.microsoft.com/office/drawing/2014/main" val="1277799839"/>
                    </a:ext>
                  </a:extLst>
                </a:gridCol>
                <a:gridCol w="329184">
                  <a:extLst>
                    <a:ext uri="{9D8B030D-6E8A-4147-A177-3AD203B41FA5}">
                      <a16:colId xmlns:a16="http://schemas.microsoft.com/office/drawing/2014/main" val="3903908369"/>
                    </a:ext>
                  </a:extLst>
                </a:gridCol>
                <a:gridCol w="329184">
                  <a:extLst>
                    <a:ext uri="{9D8B030D-6E8A-4147-A177-3AD203B41FA5}">
                      <a16:colId xmlns:a16="http://schemas.microsoft.com/office/drawing/2014/main" val="3035769996"/>
                    </a:ext>
                  </a:extLst>
                </a:gridCol>
                <a:gridCol w="329184">
                  <a:extLst>
                    <a:ext uri="{9D8B030D-6E8A-4147-A177-3AD203B41FA5}">
                      <a16:colId xmlns:a16="http://schemas.microsoft.com/office/drawing/2014/main" val="2512579634"/>
                    </a:ext>
                  </a:extLst>
                </a:gridCol>
                <a:gridCol w="329184">
                  <a:extLst>
                    <a:ext uri="{9D8B030D-6E8A-4147-A177-3AD203B41FA5}">
                      <a16:colId xmlns:a16="http://schemas.microsoft.com/office/drawing/2014/main" val="1386166564"/>
                    </a:ext>
                  </a:extLst>
                </a:gridCol>
                <a:gridCol w="329184">
                  <a:extLst>
                    <a:ext uri="{9D8B030D-6E8A-4147-A177-3AD203B41FA5}">
                      <a16:colId xmlns:a16="http://schemas.microsoft.com/office/drawing/2014/main" val="2195211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120403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- 11.10.2025 09:00:29</a:t>
                      </a:r>
                      <a:r>
                        <a:rPr kumimoji="0" lang="de-DE" sz="1000" b="0" i="0" u="none" strike="noStrike" kern="1200" cap="none" spc="0" normalizeH="0" baseline="0" noProof="0">
                          <a:ln>
                            <a:noFill/>
                          </a:ln>
                          <a:solidFill>
                            <a:prstClr val="black"/>
                          </a:solidFill>
                          <a:effectLst/>
                          <a:uLnTx/>
                          <a:uFillTx/>
                          <a:latin typeface="Calibri"/>
                          <a:ea typeface="+mn-ea"/>
                          <a:cs typeface="+mn-cs"/>
                        </a:rPr>
                        <a:t>
 Migo lebt bewusst ohne Smartphone, was es für seine Freundinnen und Freunde teilweise schwierig macht, mit ihm zu kommunizieren.📱Für den Berner Rapper ist digitaler Verzicht kein Rückschritt, sondern Haltung. 
🎥 Die ganze «rec.»-Folge zum Thema «Vintage im Trend» gibt es auf Play SRF.
#SRFrec #SRFBounce #Vintage #DigitalDetox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11/10/2025 01:19:28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extLst>
                  <a:ext uri="{0D108BD9-81ED-4DB2-BD59-A6C34878D82A}">
                    <a16:rowId xmlns:a16="http://schemas.microsoft.com/office/drawing/2014/main" val="2371741904"/>
                  </a:ext>
                </a:extLst>
              </a:tr>
            </a:tbl>
          </a:graphicData>
        </a:graphic>
      </p:graphicFrame>
      <p:sp>
        <p:nvSpPr>
          <p:cNvPr id="4" name="Text Placeholder 3">
            <a:extLst>
              <a:ext uri="{FF2B5EF4-FFF2-40B4-BE49-F238E27FC236}">
                <a16:creationId xmlns:a16="http://schemas.microsoft.com/office/drawing/2014/main" id="{8BAF4BE9-97A8-4D78-A812-FD98A4F42FD0}"/>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763975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7A3ED-922E-4245-8167-AD7B3D72269D}"/>
              </a:ext>
            </a:extLst>
          </p:cNvPr>
          <p:cNvSpPr>
            <a:spLocks noGrp="1"/>
          </p:cNvSpPr>
          <p:nvPr>
            <p:ph type="title"/>
          </p:nvPr>
        </p:nvSpPr>
        <p:spPr/>
        <p:txBody>
          <a:bodyPr/>
          <a:lstStyle/>
          <a:p>
            <a:r>
              <a:rPr lang="de-DE"/>
              <a:t>Facebook Post Tabelle | SRF Schweizer Radio und Fernsehen - 18 of 26</a:t>
            </a:r>
            <a:endParaRPr lang="en-US"/>
          </a:p>
        </p:txBody>
      </p:sp>
      <p:graphicFrame>
        <p:nvGraphicFramePr>
          <p:cNvPr id="5" name="Table Placeholder 4">
            <a:extLst>
              <a:ext uri="{FF2B5EF4-FFF2-40B4-BE49-F238E27FC236}">
                <a16:creationId xmlns:a16="http://schemas.microsoft.com/office/drawing/2014/main" id="{920091E9-872E-4087-AFA5-CDB165BDB0D6}"/>
              </a:ext>
            </a:extLst>
          </p:cNvPr>
          <p:cNvGraphicFramePr>
            <a:graphicFrameLocks noGrp="1"/>
          </p:cNvGraphicFramePr>
          <p:nvPr>
            <p:ph type="tbl" sz="quarter" idx="13"/>
            <p:extLst>
              <p:ext uri="{D42A27DB-BD31-4B8C-83A1-F6EECF244321}">
                <p14:modId xmlns:p14="http://schemas.microsoft.com/office/powerpoint/2010/main" val="2128533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04535760"/>
                    </a:ext>
                  </a:extLst>
                </a:gridCol>
                <a:gridCol w="658368">
                  <a:extLst>
                    <a:ext uri="{9D8B030D-6E8A-4147-A177-3AD203B41FA5}">
                      <a16:colId xmlns:a16="http://schemas.microsoft.com/office/drawing/2014/main" val="3012836125"/>
                    </a:ext>
                  </a:extLst>
                </a:gridCol>
                <a:gridCol w="658368">
                  <a:extLst>
                    <a:ext uri="{9D8B030D-6E8A-4147-A177-3AD203B41FA5}">
                      <a16:colId xmlns:a16="http://schemas.microsoft.com/office/drawing/2014/main" val="1756208007"/>
                    </a:ext>
                  </a:extLst>
                </a:gridCol>
                <a:gridCol w="658368">
                  <a:extLst>
                    <a:ext uri="{9D8B030D-6E8A-4147-A177-3AD203B41FA5}">
                      <a16:colId xmlns:a16="http://schemas.microsoft.com/office/drawing/2014/main" val="3555120517"/>
                    </a:ext>
                  </a:extLst>
                </a:gridCol>
                <a:gridCol w="658368">
                  <a:extLst>
                    <a:ext uri="{9D8B030D-6E8A-4147-A177-3AD203B41FA5}">
                      <a16:colId xmlns:a16="http://schemas.microsoft.com/office/drawing/2014/main" val="2378297357"/>
                    </a:ext>
                  </a:extLst>
                </a:gridCol>
                <a:gridCol w="658368">
                  <a:extLst>
                    <a:ext uri="{9D8B030D-6E8A-4147-A177-3AD203B41FA5}">
                      <a16:colId xmlns:a16="http://schemas.microsoft.com/office/drawing/2014/main" val="4150916806"/>
                    </a:ext>
                  </a:extLst>
                </a:gridCol>
                <a:gridCol w="658368">
                  <a:extLst>
                    <a:ext uri="{9D8B030D-6E8A-4147-A177-3AD203B41FA5}">
                      <a16:colId xmlns:a16="http://schemas.microsoft.com/office/drawing/2014/main" val="3251527058"/>
                    </a:ext>
                  </a:extLst>
                </a:gridCol>
                <a:gridCol w="329184">
                  <a:extLst>
                    <a:ext uri="{9D8B030D-6E8A-4147-A177-3AD203B41FA5}">
                      <a16:colId xmlns:a16="http://schemas.microsoft.com/office/drawing/2014/main" val="4069758841"/>
                    </a:ext>
                  </a:extLst>
                </a:gridCol>
                <a:gridCol w="329184">
                  <a:extLst>
                    <a:ext uri="{9D8B030D-6E8A-4147-A177-3AD203B41FA5}">
                      <a16:colId xmlns:a16="http://schemas.microsoft.com/office/drawing/2014/main" val="2721209089"/>
                    </a:ext>
                  </a:extLst>
                </a:gridCol>
                <a:gridCol w="329184">
                  <a:extLst>
                    <a:ext uri="{9D8B030D-6E8A-4147-A177-3AD203B41FA5}">
                      <a16:colId xmlns:a16="http://schemas.microsoft.com/office/drawing/2014/main" val="1670227817"/>
                    </a:ext>
                  </a:extLst>
                </a:gridCol>
                <a:gridCol w="329184">
                  <a:extLst>
                    <a:ext uri="{9D8B030D-6E8A-4147-A177-3AD203B41FA5}">
                      <a16:colId xmlns:a16="http://schemas.microsoft.com/office/drawing/2014/main" val="2274823886"/>
                    </a:ext>
                  </a:extLst>
                </a:gridCol>
                <a:gridCol w="329184">
                  <a:extLst>
                    <a:ext uri="{9D8B030D-6E8A-4147-A177-3AD203B41FA5}">
                      <a16:colId xmlns:a16="http://schemas.microsoft.com/office/drawing/2014/main" val="150378962"/>
                    </a:ext>
                  </a:extLst>
                </a:gridCol>
                <a:gridCol w="329184">
                  <a:extLst>
                    <a:ext uri="{9D8B030D-6E8A-4147-A177-3AD203B41FA5}">
                      <a16:colId xmlns:a16="http://schemas.microsoft.com/office/drawing/2014/main" val="1464914338"/>
                    </a:ext>
                  </a:extLst>
                </a:gridCol>
                <a:gridCol w="329184">
                  <a:extLst>
                    <a:ext uri="{9D8B030D-6E8A-4147-A177-3AD203B41FA5}">
                      <a16:colId xmlns:a16="http://schemas.microsoft.com/office/drawing/2014/main" val="2905071617"/>
                    </a:ext>
                  </a:extLst>
                </a:gridCol>
                <a:gridCol w="329184">
                  <a:extLst>
                    <a:ext uri="{9D8B030D-6E8A-4147-A177-3AD203B41FA5}">
                      <a16:colId xmlns:a16="http://schemas.microsoft.com/office/drawing/2014/main" val="144138843"/>
                    </a:ext>
                  </a:extLst>
                </a:gridCol>
                <a:gridCol w="329184">
                  <a:extLst>
                    <a:ext uri="{9D8B030D-6E8A-4147-A177-3AD203B41FA5}">
                      <a16:colId xmlns:a16="http://schemas.microsoft.com/office/drawing/2014/main" val="395704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92788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- 19.05.2025 12:27:31</a:t>
                      </a:r>
                      <a:r>
                        <a:rPr kumimoji="0" lang="de-DE" sz="1000" b="0" i="0" u="none" strike="noStrike" kern="1200" cap="none" spc="0" normalizeH="0" baseline="0" noProof="0">
                          <a:ln>
                            <a:noFill/>
                          </a:ln>
                          <a:solidFill>
                            <a:prstClr val="black"/>
                          </a:solidFill>
                          <a:effectLst/>
                          <a:uLnTx/>
                          <a:uFillTx/>
                          <a:latin typeface="Calibri"/>
                          <a:ea typeface="+mn-ea"/>
                          <a:cs typeface="+mn-cs"/>
                        </a:rPr>
                        <a:t>
 Österreich gewinnt den 69. Eurovision Song Contest in Basel. Mit dem Song «Wasted Love» hat JJ das Rennen gemacht. 26 Länder sind im grossen ESC-Finale gegeneinander angetreten, um «douze points» für ihr Land zu holen und am Ende womöglich ganz oben zu stehen. 
🎵🎵🎵
Rund 500’000 Besucherinnen und Besucher sind während der ESC-Woche an den diversen Veranstaltungsorten in der Stadt Basel gezählt worden. Dies vermeldete am Samstag die European Broadcasting Union mit Berufung auf die Host-City Basel.
🎵🎵🎵
Alle Länder, die aktive Vollmitglieder der Europäischen Rundfunkunion sind, können auf Antrag am ESC teilnehmen. Eine Ausnahme ist Australien. Wegen der Beliebtheit der Show im Land darf es als «assoziiertes Mitglied» auch am ESC teilnehmen.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33883997"/>
                  </a:ext>
                </a:extLst>
              </a:tr>
            </a:tbl>
          </a:graphicData>
        </a:graphic>
      </p:graphicFrame>
      <p:sp>
        <p:nvSpPr>
          <p:cNvPr id="4" name="Text Placeholder 3">
            <a:extLst>
              <a:ext uri="{FF2B5EF4-FFF2-40B4-BE49-F238E27FC236}">
                <a16:creationId xmlns:a16="http://schemas.microsoft.com/office/drawing/2014/main" id="{4F966390-EFAB-4542-B052-BDFD49E2FB7D}"/>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941734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9ED66-BED5-4551-976D-03B2C1D7EA1B}"/>
              </a:ext>
            </a:extLst>
          </p:cNvPr>
          <p:cNvSpPr>
            <a:spLocks noGrp="1"/>
          </p:cNvSpPr>
          <p:nvPr>
            <p:ph type="title"/>
          </p:nvPr>
        </p:nvSpPr>
        <p:spPr/>
        <p:txBody>
          <a:bodyPr/>
          <a:lstStyle/>
          <a:p>
            <a:r>
              <a:rPr lang="de-DE"/>
              <a:t>Facebook Post Tabelle | SRF Schweizer Radio und Fernsehen - 19 of 26</a:t>
            </a:r>
            <a:endParaRPr lang="en-US"/>
          </a:p>
        </p:txBody>
      </p:sp>
      <p:graphicFrame>
        <p:nvGraphicFramePr>
          <p:cNvPr id="5" name="Table Placeholder 4">
            <a:extLst>
              <a:ext uri="{FF2B5EF4-FFF2-40B4-BE49-F238E27FC236}">
                <a16:creationId xmlns:a16="http://schemas.microsoft.com/office/drawing/2014/main" id="{0A71B8B8-C44D-4774-B555-787D9169F157}"/>
              </a:ext>
            </a:extLst>
          </p:cNvPr>
          <p:cNvGraphicFramePr>
            <a:graphicFrameLocks noGrp="1"/>
          </p:cNvGraphicFramePr>
          <p:nvPr>
            <p:ph type="tbl" sz="quarter" idx="13"/>
            <p:extLst>
              <p:ext uri="{D42A27DB-BD31-4B8C-83A1-F6EECF244321}">
                <p14:modId xmlns:p14="http://schemas.microsoft.com/office/powerpoint/2010/main" val="2707809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58574181"/>
                    </a:ext>
                  </a:extLst>
                </a:gridCol>
                <a:gridCol w="658368">
                  <a:extLst>
                    <a:ext uri="{9D8B030D-6E8A-4147-A177-3AD203B41FA5}">
                      <a16:colId xmlns:a16="http://schemas.microsoft.com/office/drawing/2014/main" val="2976976663"/>
                    </a:ext>
                  </a:extLst>
                </a:gridCol>
                <a:gridCol w="658368">
                  <a:extLst>
                    <a:ext uri="{9D8B030D-6E8A-4147-A177-3AD203B41FA5}">
                      <a16:colId xmlns:a16="http://schemas.microsoft.com/office/drawing/2014/main" val="1304184517"/>
                    </a:ext>
                  </a:extLst>
                </a:gridCol>
                <a:gridCol w="658368">
                  <a:extLst>
                    <a:ext uri="{9D8B030D-6E8A-4147-A177-3AD203B41FA5}">
                      <a16:colId xmlns:a16="http://schemas.microsoft.com/office/drawing/2014/main" val="2949548164"/>
                    </a:ext>
                  </a:extLst>
                </a:gridCol>
                <a:gridCol w="658368">
                  <a:extLst>
                    <a:ext uri="{9D8B030D-6E8A-4147-A177-3AD203B41FA5}">
                      <a16:colId xmlns:a16="http://schemas.microsoft.com/office/drawing/2014/main" val="3660664131"/>
                    </a:ext>
                  </a:extLst>
                </a:gridCol>
                <a:gridCol w="658368">
                  <a:extLst>
                    <a:ext uri="{9D8B030D-6E8A-4147-A177-3AD203B41FA5}">
                      <a16:colId xmlns:a16="http://schemas.microsoft.com/office/drawing/2014/main" val="449540782"/>
                    </a:ext>
                  </a:extLst>
                </a:gridCol>
                <a:gridCol w="658368">
                  <a:extLst>
                    <a:ext uri="{9D8B030D-6E8A-4147-A177-3AD203B41FA5}">
                      <a16:colId xmlns:a16="http://schemas.microsoft.com/office/drawing/2014/main" val="2085129606"/>
                    </a:ext>
                  </a:extLst>
                </a:gridCol>
                <a:gridCol w="329184">
                  <a:extLst>
                    <a:ext uri="{9D8B030D-6E8A-4147-A177-3AD203B41FA5}">
                      <a16:colId xmlns:a16="http://schemas.microsoft.com/office/drawing/2014/main" val="3620608906"/>
                    </a:ext>
                  </a:extLst>
                </a:gridCol>
                <a:gridCol w="329184">
                  <a:extLst>
                    <a:ext uri="{9D8B030D-6E8A-4147-A177-3AD203B41FA5}">
                      <a16:colId xmlns:a16="http://schemas.microsoft.com/office/drawing/2014/main" val="66909045"/>
                    </a:ext>
                  </a:extLst>
                </a:gridCol>
                <a:gridCol w="329184">
                  <a:extLst>
                    <a:ext uri="{9D8B030D-6E8A-4147-A177-3AD203B41FA5}">
                      <a16:colId xmlns:a16="http://schemas.microsoft.com/office/drawing/2014/main" val="349845234"/>
                    </a:ext>
                  </a:extLst>
                </a:gridCol>
                <a:gridCol w="329184">
                  <a:extLst>
                    <a:ext uri="{9D8B030D-6E8A-4147-A177-3AD203B41FA5}">
                      <a16:colId xmlns:a16="http://schemas.microsoft.com/office/drawing/2014/main" val="1096998337"/>
                    </a:ext>
                  </a:extLst>
                </a:gridCol>
                <a:gridCol w="329184">
                  <a:extLst>
                    <a:ext uri="{9D8B030D-6E8A-4147-A177-3AD203B41FA5}">
                      <a16:colId xmlns:a16="http://schemas.microsoft.com/office/drawing/2014/main" val="2096438349"/>
                    </a:ext>
                  </a:extLst>
                </a:gridCol>
                <a:gridCol w="329184">
                  <a:extLst>
                    <a:ext uri="{9D8B030D-6E8A-4147-A177-3AD203B41FA5}">
                      <a16:colId xmlns:a16="http://schemas.microsoft.com/office/drawing/2014/main" val="1937535022"/>
                    </a:ext>
                  </a:extLst>
                </a:gridCol>
                <a:gridCol w="329184">
                  <a:extLst>
                    <a:ext uri="{9D8B030D-6E8A-4147-A177-3AD203B41FA5}">
                      <a16:colId xmlns:a16="http://schemas.microsoft.com/office/drawing/2014/main" val="3453599307"/>
                    </a:ext>
                  </a:extLst>
                </a:gridCol>
                <a:gridCol w="329184">
                  <a:extLst>
                    <a:ext uri="{9D8B030D-6E8A-4147-A177-3AD203B41FA5}">
                      <a16:colId xmlns:a16="http://schemas.microsoft.com/office/drawing/2014/main" val="3420419493"/>
                    </a:ext>
                  </a:extLst>
                </a:gridCol>
                <a:gridCol w="329184">
                  <a:extLst>
                    <a:ext uri="{9D8B030D-6E8A-4147-A177-3AD203B41FA5}">
                      <a16:colId xmlns:a16="http://schemas.microsoft.com/office/drawing/2014/main" val="2296502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221242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- 20.01.2025 14:10:08</a:t>
                      </a:r>
                      <a:r>
                        <a:rPr kumimoji="0" lang="de-DE" sz="1000" b="0" i="0" u="none" strike="noStrike" kern="1200" cap="none" spc="0" normalizeH="0" baseline="0" noProof="0">
                          <a:ln>
                            <a:noFill/>
                          </a:ln>
                          <a:solidFill>
                            <a:prstClr val="black"/>
                          </a:solidFill>
                          <a:effectLst/>
                          <a:uLnTx/>
                          <a:uFillTx/>
                          <a:latin typeface="Calibri"/>
                          <a:ea typeface="+mn-ea"/>
                          <a:cs typeface="+mn-cs"/>
                        </a:rPr>
                        <a:t>
 Odermatt und Co ziehen die Massen vor die Bildschirme 😍
⛷️ Im Schnitt verfolgen 882'000 Personen die Lauberhorn-Abfahrt auf SRF zwei. Bei der Siegesfahrt von Marco Odermatt schalten bis zu 1,17 Millionen Menschen ein.
⛷️ Auch das Interesse am Riesenslalom in Adelboden 1 Woche zuvor war gross. Den 2. Durchgang sahen durchschnittlich 843'000 Personen.
#srfsport #srfski #ski #fisalpine #wengen #lauberhorn #odermatt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98364140"/>
                  </a:ext>
                </a:extLst>
              </a:tr>
            </a:tbl>
          </a:graphicData>
        </a:graphic>
      </p:graphicFrame>
      <p:sp>
        <p:nvSpPr>
          <p:cNvPr id="4" name="Text Placeholder 3">
            <a:extLst>
              <a:ext uri="{FF2B5EF4-FFF2-40B4-BE49-F238E27FC236}">
                <a16:creationId xmlns:a16="http://schemas.microsoft.com/office/drawing/2014/main" id="{4F4AAA21-89B9-4671-9666-F9EA9FEAA6FF}"/>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4030094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164C1-1426-43C1-BE27-91614E5F8B23}"/>
              </a:ext>
            </a:extLst>
          </p:cNvPr>
          <p:cNvSpPr>
            <a:spLocks noGrp="1"/>
          </p:cNvSpPr>
          <p:nvPr>
            <p:ph type="title"/>
          </p:nvPr>
        </p:nvSpPr>
        <p:spPr/>
        <p:txBody>
          <a:bodyPr/>
          <a:lstStyle/>
          <a:p>
            <a:r>
              <a:rPr lang="de-DE"/>
              <a:t>Facebook Post Tabelle | SRF Schweizer Radio und Fernsehen - 20 of 26</a:t>
            </a:r>
            <a:endParaRPr lang="en-US"/>
          </a:p>
        </p:txBody>
      </p:sp>
      <p:graphicFrame>
        <p:nvGraphicFramePr>
          <p:cNvPr id="5" name="Table Placeholder 4">
            <a:extLst>
              <a:ext uri="{FF2B5EF4-FFF2-40B4-BE49-F238E27FC236}">
                <a16:creationId xmlns:a16="http://schemas.microsoft.com/office/drawing/2014/main" id="{9AF42B64-A705-499B-9CDF-0FDB34B484DF}"/>
              </a:ext>
            </a:extLst>
          </p:cNvPr>
          <p:cNvGraphicFramePr>
            <a:graphicFrameLocks noGrp="1"/>
          </p:cNvGraphicFramePr>
          <p:nvPr>
            <p:ph type="tbl" sz="quarter" idx="13"/>
            <p:extLst>
              <p:ext uri="{D42A27DB-BD31-4B8C-83A1-F6EECF244321}">
                <p14:modId xmlns:p14="http://schemas.microsoft.com/office/powerpoint/2010/main" val="2574026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11167071"/>
                    </a:ext>
                  </a:extLst>
                </a:gridCol>
                <a:gridCol w="658368">
                  <a:extLst>
                    <a:ext uri="{9D8B030D-6E8A-4147-A177-3AD203B41FA5}">
                      <a16:colId xmlns:a16="http://schemas.microsoft.com/office/drawing/2014/main" val="2800295205"/>
                    </a:ext>
                  </a:extLst>
                </a:gridCol>
                <a:gridCol w="658368">
                  <a:extLst>
                    <a:ext uri="{9D8B030D-6E8A-4147-A177-3AD203B41FA5}">
                      <a16:colId xmlns:a16="http://schemas.microsoft.com/office/drawing/2014/main" val="1245161788"/>
                    </a:ext>
                  </a:extLst>
                </a:gridCol>
                <a:gridCol w="658368">
                  <a:extLst>
                    <a:ext uri="{9D8B030D-6E8A-4147-A177-3AD203B41FA5}">
                      <a16:colId xmlns:a16="http://schemas.microsoft.com/office/drawing/2014/main" val="507620303"/>
                    </a:ext>
                  </a:extLst>
                </a:gridCol>
                <a:gridCol w="658368">
                  <a:extLst>
                    <a:ext uri="{9D8B030D-6E8A-4147-A177-3AD203B41FA5}">
                      <a16:colId xmlns:a16="http://schemas.microsoft.com/office/drawing/2014/main" val="2359090963"/>
                    </a:ext>
                  </a:extLst>
                </a:gridCol>
                <a:gridCol w="658368">
                  <a:extLst>
                    <a:ext uri="{9D8B030D-6E8A-4147-A177-3AD203B41FA5}">
                      <a16:colId xmlns:a16="http://schemas.microsoft.com/office/drawing/2014/main" val="2270742859"/>
                    </a:ext>
                  </a:extLst>
                </a:gridCol>
                <a:gridCol w="658368">
                  <a:extLst>
                    <a:ext uri="{9D8B030D-6E8A-4147-A177-3AD203B41FA5}">
                      <a16:colId xmlns:a16="http://schemas.microsoft.com/office/drawing/2014/main" val="3380902698"/>
                    </a:ext>
                  </a:extLst>
                </a:gridCol>
                <a:gridCol w="329184">
                  <a:extLst>
                    <a:ext uri="{9D8B030D-6E8A-4147-A177-3AD203B41FA5}">
                      <a16:colId xmlns:a16="http://schemas.microsoft.com/office/drawing/2014/main" val="2786729602"/>
                    </a:ext>
                  </a:extLst>
                </a:gridCol>
                <a:gridCol w="329184">
                  <a:extLst>
                    <a:ext uri="{9D8B030D-6E8A-4147-A177-3AD203B41FA5}">
                      <a16:colId xmlns:a16="http://schemas.microsoft.com/office/drawing/2014/main" val="666344318"/>
                    </a:ext>
                  </a:extLst>
                </a:gridCol>
                <a:gridCol w="329184">
                  <a:extLst>
                    <a:ext uri="{9D8B030D-6E8A-4147-A177-3AD203B41FA5}">
                      <a16:colId xmlns:a16="http://schemas.microsoft.com/office/drawing/2014/main" val="4277668006"/>
                    </a:ext>
                  </a:extLst>
                </a:gridCol>
                <a:gridCol w="329184">
                  <a:extLst>
                    <a:ext uri="{9D8B030D-6E8A-4147-A177-3AD203B41FA5}">
                      <a16:colId xmlns:a16="http://schemas.microsoft.com/office/drawing/2014/main" val="220458137"/>
                    </a:ext>
                  </a:extLst>
                </a:gridCol>
                <a:gridCol w="329184">
                  <a:extLst>
                    <a:ext uri="{9D8B030D-6E8A-4147-A177-3AD203B41FA5}">
                      <a16:colId xmlns:a16="http://schemas.microsoft.com/office/drawing/2014/main" val="402540377"/>
                    </a:ext>
                  </a:extLst>
                </a:gridCol>
                <a:gridCol w="329184">
                  <a:extLst>
                    <a:ext uri="{9D8B030D-6E8A-4147-A177-3AD203B41FA5}">
                      <a16:colId xmlns:a16="http://schemas.microsoft.com/office/drawing/2014/main" val="4193013897"/>
                    </a:ext>
                  </a:extLst>
                </a:gridCol>
                <a:gridCol w="329184">
                  <a:extLst>
                    <a:ext uri="{9D8B030D-6E8A-4147-A177-3AD203B41FA5}">
                      <a16:colId xmlns:a16="http://schemas.microsoft.com/office/drawing/2014/main" val="3921423317"/>
                    </a:ext>
                  </a:extLst>
                </a:gridCol>
                <a:gridCol w="329184">
                  <a:extLst>
                    <a:ext uri="{9D8B030D-6E8A-4147-A177-3AD203B41FA5}">
                      <a16:colId xmlns:a16="http://schemas.microsoft.com/office/drawing/2014/main" val="3906132853"/>
                    </a:ext>
                  </a:extLst>
                </a:gridCol>
                <a:gridCol w="329184">
                  <a:extLst>
                    <a:ext uri="{9D8B030D-6E8A-4147-A177-3AD203B41FA5}">
                      <a16:colId xmlns:a16="http://schemas.microsoft.com/office/drawing/2014/main" val="3409768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274168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- 07.09.2025 10:03:40</a:t>
                      </a:r>
                      <a:r>
                        <a:rPr kumimoji="0" lang="de-DE" sz="1000" b="0" i="0" u="none" strike="noStrike" kern="1200" cap="none" spc="0" normalizeH="0" baseline="0" noProof="0">
                          <a:ln>
                            <a:noFill/>
                          </a:ln>
                          <a:solidFill>
                            <a:prstClr val="black"/>
                          </a:solidFill>
                          <a:effectLst/>
                          <a:uLnTx/>
                          <a:uFillTx/>
                          <a:latin typeface="Calibri"/>
                          <a:ea typeface="+mn-ea"/>
                          <a:cs typeface="+mn-cs"/>
                        </a:rPr>
                        <a:t>
 👵🏻 Mit 92 Jahren zum ersten Tattoo: Ersilia lebt in einem Altersheim und erfüllt sich einen lang gehegten Wunsch: eine Orchidee auf dem Arm. Möglich gemacht hat das der Verein «Nipoti si diventa», der älteren Menschen Herzenswünsche erfüllt – und Generationen verbindet.
🌸 Die ganze Geschichte von «mitenand» jetzt auf Play SRF
👉 Wie gefallen dir Tattoos?
#SRFMitenand #Herzenswunsch #FürAlle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10/07/2025 08:13:51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extLst>
                  <a:ext uri="{0D108BD9-81ED-4DB2-BD59-A6C34878D82A}">
                    <a16:rowId xmlns:a16="http://schemas.microsoft.com/office/drawing/2014/main" val="350134999"/>
                  </a:ext>
                </a:extLst>
              </a:tr>
            </a:tbl>
          </a:graphicData>
        </a:graphic>
      </p:graphicFrame>
      <p:sp>
        <p:nvSpPr>
          <p:cNvPr id="4" name="Text Placeholder 3">
            <a:extLst>
              <a:ext uri="{FF2B5EF4-FFF2-40B4-BE49-F238E27FC236}">
                <a16:creationId xmlns:a16="http://schemas.microsoft.com/office/drawing/2014/main" id="{D9E8B5E1-1754-4D31-8ECD-C2F53042C956}"/>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339394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36790-14AB-43F0-B52C-879FB6C40678}"/>
              </a:ext>
            </a:extLst>
          </p:cNvPr>
          <p:cNvSpPr>
            <a:spLocks noGrp="1"/>
          </p:cNvSpPr>
          <p:nvPr>
            <p:ph type="title"/>
          </p:nvPr>
        </p:nvSpPr>
        <p:spPr/>
        <p:txBody>
          <a:bodyPr/>
          <a:lstStyle/>
          <a:p>
            <a:r>
              <a:rPr lang="de-DE"/>
              <a:t>Facebook Post Tabelle | SRF Schweizer Radio und Fernsehen - 21 of 26</a:t>
            </a:r>
            <a:endParaRPr lang="en-US"/>
          </a:p>
        </p:txBody>
      </p:sp>
      <p:graphicFrame>
        <p:nvGraphicFramePr>
          <p:cNvPr id="5" name="Table Placeholder 4">
            <a:extLst>
              <a:ext uri="{FF2B5EF4-FFF2-40B4-BE49-F238E27FC236}">
                <a16:creationId xmlns:a16="http://schemas.microsoft.com/office/drawing/2014/main" id="{A902D50D-2396-4289-A7C4-D0DD97DC86AC}"/>
              </a:ext>
            </a:extLst>
          </p:cNvPr>
          <p:cNvGraphicFramePr>
            <a:graphicFrameLocks noGrp="1"/>
          </p:cNvGraphicFramePr>
          <p:nvPr>
            <p:ph type="tbl" sz="quarter" idx="13"/>
            <p:extLst>
              <p:ext uri="{D42A27DB-BD31-4B8C-83A1-F6EECF244321}">
                <p14:modId xmlns:p14="http://schemas.microsoft.com/office/powerpoint/2010/main" val="1507320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69630282"/>
                    </a:ext>
                  </a:extLst>
                </a:gridCol>
                <a:gridCol w="658368">
                  <a:extLst>
                    <a:ext uri="{9D8B030D-6E8A-4147-A177-3AD203B41FA5}">
                      <a16:colId xmlns:a16="http://schemas.microsoft.com/office/drawing/2014/main" val="1589156075"/>
                    </a:ext>
                  </a:extLst>
                </a:gridCol>
                <a:gridCol w="658368">
                  <a:extLst>
                    <a:ext uri="{9D8B030D-6E8A-4147-A177-3AD203B41FA5}">
                      <a16:colId xmlns:a16="http://schemas.microsoft.com/office/drawing/2014/main" val="3467271759"/>
                    </a:ext>
                  </a:extLst>
                </a:gridCol>
                <a:gridCol w="658368">
                  <a:extLst>
                    <a:ext uri="{9D8B030D-6E8A-4147-A177-3AD203B41FA5}">
                      <a16:colId xmlns:a16="http://schemas.microsoft.com/office/drawing/2014/main" val="2349593004"/>
                    </a:ext>
                  </a:extLst>
                </a:gridCol>
                <a:gridCol w="658368">
                  <a:extLst>
                    <a:ext uri="{9D8B030D-6E8A-4147-A177-3AD203B41FA5}">
                      <a16:colId xmlns:a16="http://schemas.microsoft.com/office/drawing/2014/main" val="3824380750"/>
                    </a:ext>
                  </a:extLst>
                </a:gridCol>
                <a:gridCol w="658368">
                  <a:extLst>
                    <a:ext uri="{9D8B030D-6E8A-4147-A177-3AD203B41FA5}">
                      <a16:colId xmlns:a16="http://schemas.microsoft.com/office/drawing/2014/main" val="7084809"/>
                    </a:ext>
                  </a:extLst>
                </a:gridCol>
                <a:gridCol w="658368">
                  <a:extLst>
                    <a:ext uri="{9D8B030D-6E8A-4147-A177-3AD203B41FA5}">
                      <a16:colId xmlns:a16="http://schemas.microsoft.com/office/drawing/2014/main" val="2767331564"/>
                    </a:ext>
                  </a:extLst>
                </a:gridCol>
                <a:gridCol w="329184">
                  <a:extLst>
                    <a:ext uri="{9D8B030D-6E8A-4147-A177-3AD203B41FA5}">
                      <a16:colId xmlns:a16="http://schemas.microsoft.com/office/drawing/2014/main" val="1265032254"/>
                    </a:ext>
                  </a:extLst>
                </a:gridCol>
                <a:gridCol w="329184">
                  <a:extLst>
                    <a:ext uri="{9D8B030D-6E8A-4147-A177-3AD203B41FA5}">
                      <a16:colId xmlns:a16="http://schemas.microsoft.com/office/drawing/2014/main" val="3065050337"/>
                    </a:ext>
                  </a:extLst>
                </a:gridCol>
                <a:gridCol w="329184">
                  <a:extLst>
                    <a:ext uri="{9D8B030D-6E8A-4147-A177-3AD203B41FA5}">
                      <a16:colId xmlns:a16="http://schemas.microsoft.com/office/drawing/2014/main" val="2983021312"/>
                    </a:ext>
                  </a:extLst>
                </a:gridCol>
                <a:gridCol w="329184">
                  <a:extLst>
                    <a:ext uri="{9D8B030D-6E8A-4147-A177-3AD203B41FA5}">
                      <a16:colId xmlns:a16="http://schemas.microsoft.com/office/drawing/2014/main" val="3443733384"/>
                    </a:ext>
                  </a:extLst>
                </a:gridCol>
                <a:gridCol w="329184">
                  <a:extLst>
                    <a:ext uri="{9D8B030D-6E8A-4147-A177-3AD203B41FA5}">
                      <a16:colId xmlns:a16="http://schemas.microsoft.com/office/drawing/2014/main" val="2513221994"/>
                    </a:ext>
                  </a:extLst>
                </a:gridCol>
                <a:gridCol w="329184">
                  <a:extLst>
                    <a:ext uri="{9D8B030D-6E8A-4147-A177-3AD203B41FA5}">
                      <a16:colId xmlns:a16="http://schemas.microsoft.com/office/drawing/2014/main" val="1148480212"/>
                    </a:ext>
                  </a:extLst>
                </a:gridCol>
                <a:gridCol w="329184">
                  <a:extLst>
                    <a:ext uri="{9D8B030D-6E8A-4147-A177-3AD203B41FA5}">
                      <a16:colId xmlns:a16="http://schemas.microsoft.com/office/drawing/2014/main" val="186592120"/>
                    </a:ext>
                  </a:extLst>
                </a:gridCol>
                <a:gridCol w="329184">
                  <a:extLst>
                    <a:ext uri="{9D8B030D-6E8A-4147-A177-3AD203B41FA5}">
                      <a16:colId xmlns:a16="http://schemas.microsoft.com/office/drawing/2014/main" val="2722582548"/>
                    </a:ext>
                  </a:extLst>
                </a:gridCol>
                <a:gridCol w="329184">
                  <a:extLst>
                    <a:ext uri="{9D8B030D-6E8A-4147-A177-3AD203B41FA5}">
                      <a16:colId xmlns:a16="http://schemas.microsoft.com/office/drawing/2014/main" val="387705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810028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- 17.08.2025 12:01:16</a:t>
                      </a:r>
                      <a:r>
                        <a:rPr kumimoji="0" lang="de-DE" sz="1000" b="0" i="0" u="none" strike="noStrike" kern="1200" cap="none" spc="0" normalizeH="0" baseline="0" noProof="0">
                          <a:ln>
                            <a:noFill/>
                          </a:ln>
                          <a:solidFill>
                            <a:prstClr val="black"/>
                          </a:solidFill>
                          <a:effectLst/>
                          <a:uLnTx/>
                          <a:uFillTx/>
                          <a:latin typeface="Calibri"/>
                          <a:ea typeface="+mn-ea"/>
                          <a:cs typeface="+mn-cs"/>
                        </a:rPr>
                        <a:t>
 📝Der erste Schultag – ein Meilenstein für Kinder und Eltern.
Wie war dein erster Schultag? 
#SRFArchiv #Schulstart #ErsterSchultag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09/16/2025 02:13:37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extLst>
                  <a:ext uri="{0D108BD9-81ED-4DB2-BD59-A6C34878D82A}">
                    <a16:rowId xmlns:a16="http://schemas.microsoft.com/office/drawing/2014/main" val="2120039389"/>
                  </a:ext>
                </a:extLst>
              </a:tr>
            </a:tbl>
          </a:graphicData>
        </a:graphic>
      </p:graphicFrame>
      <p:sp>
        <p:nvSpPr>
          <p:cNvPr id="4" name="Text Placeholder 3">
            <a:extLst>
              <a:ext uri="{FF2B5EF4-FFF2-40B4-BE49-F238E27FC236}">
                <a16:creationId xmlns:a16="http://schemas.microsoft.com/office/drawing/2014/main" id="{51A0494F-20D6-4E5A-A48E-BA6C7C3AFC83}"/>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518833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6B078-0AB8-43AF-9AC0-BAFDC9EAB0A1}"/>
              </a:ext>
            </a:extLst>
          </p:cNvPr>
          <p:cNvSpPr>
            <a:spLocks noGrp="1"/>
          </p:cNvSpPr>
          <p:nvPr>
            <p:ph type="title"/>
          </p:nvPr>
        </p:nvSpPr>
        <p:spPr/>
        <p:txBody>
          <a:bodyPr/>
          <a:lstStyle/>
          <a:p>
            <a:r>
              <a:rPr lang="de-DE"/>
              <a:t>Facebook Post Tabelle | SRF Schweizer Radio und Fernsehen - 22 of 26</a:t>
            </a:r>
            <a:endParaRPr lang="en-US"/>
          </a:p>
        </p:txBody>
      </p:sp>
      <p:graphicFrame>
        <p:nvGraphicFramePr>
          <p:cNvPr id="5" name="Table Placeholder 4">
            <a:extLst>
              <a:ext uri="{FF2B5EF4-FFF2-40B4-BE49-F238E27FC236}">
                <a16:creationId xmlns:a16="http://schemas.microsoft.com/office/drawing/2014/main" id="{E0523A17-6DBE-40FF-AD43-23CC29D7CC00}"/>
              </a:ext>
            </a:extLst>
          </p:cNvPr>
          <p:cNvGraphicFramePr>
            <a:graphicFrameLocks noGrp="1"/>
          </p:cNvGraphicFramePr>
          <p:nvPr>
            <p:ph type="tbl" sz="quarter" idx="13"/>
            <p:extLst>
              <p:ext uri="{D42A27DB-BD31-4B8C-83A1-F6EECF244321}">
                <p14:modId xmlns:p14="http://schemas.microsoft.com/office/powerpoint/2010/main" val="2157767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84291165"/>
                    </a:ext>
                  </a:extLst>
                </a:gridCol>
                <a:gridCol w="658368">
                  <a:extLst>
                    <a:ext uri="{9D8B030D-6E8A-4147-A177-3AD203B41FA5}">
                      <a16:colId xmlns:a16="http://schemas.microsoft.com/office/drawing/2014/main" val="3032960521"/>
                    </a:ext>
                  </a:extLst>
                </a:gridCol>
                <a:gridCol w="658368">
                  <a:extLst>
                    <a:ext uri="{9D8B030D-6E8A-4147-A177-3AD203B41FA5}">
                      <a16:colId xmlns:a16="http://schemas.microsoft.com/office/drawing/2014/main" val="3957416090"/>
                    </a:ext>
                  </a:extLst>
                </a:gridCol>
                <a:gridCol w="658368">
                  <a:extLst>
                    <a:ext uri="{9D8B030D-6E8A-4147-A177-3AD203B41FA5}">
                      <a16:colId xmlns:a16="http://schemas.microsoft.com/office/drawing/2014/main" val="3470504257"/>
                    </a:ext>
                  </a:extLst>
                </a:gridCol>
                <a:gridCol w="658368">
                  <a:extLst>
                    <a:ext uri="{9D8B030D-6E8A-4147-A177-3AD203B41FA5}">
                      <a16:colId xmlns:a16="http://schemas.microsoft.com/office/drawing/2014/main" val="796923242"/>
                    </a:ext>
                  </a:extLst>
                </a:gridCol>
                <a:gridCol w="658368">
                  <a:extLst>
                    <a:ext uri="{9D8B030D-6E8A-4147-A177-3AD203B41FA5}">
                      <a16:colId xmlns:a16="http://schemas.microsoft.com/office/drawing/2014/main" val="2596762903"/>
                    </a:ext>
                  </a:extLst>
                </a:gridCol>
                <a:gridCol w="658368">
                  <a:extLst>
                    <a:ext uri="{9D8B030D-6E8A-4147-A177-3AD203B41FA5}">
                      <a16:colId xmlns:a16="http://schemas.microsoft.com/office/drawing/2014/main" val="3965652366"/>
                    </a:ext>
                  </a:extLst>
                </a:gridCol>
                <a:gridCol w="329184">
                  <a:extLst>
                    <a:ext uri="{9D8B030D-6E8A-4147-A177-3AD203B41FA5}">
                      <a16:colId xmlns:a16="http://schemas.microsoft.com/office/drawing/2014/main" val="2308943369"/>
                    </a:ext>
                  </a:extLst>
                </a:gridCol>
                <a:gridCol w="329184">
                  <a:extLst>
                    <a:ext uri="{9D8B030D-6E8A-4147-A177-3AD203B41FA5}">
                      <a16:colId xmlns:a16="http://schemas.microsoft.com/office/drawing/2014/main" val="1968956561"/>
                    </a:ext>
                  </a:extLst>
                </a:gridCol>
                <a:gridCol w="329184">
                  <a:extLst>
                    <a:ext uri="{9D8B030D-6E8A-4147-A177-3AD203B41FA5}">
                      <a16:colId xmlns:a16="http://schemas.microsoft.com/office/drawing/2014/main" val="1256910385"/>
                    </a:ext>
                  </a:extLst>
                </a:gridCol>
                <a:gridCol w="329184">
                  <a:extLst>
                    <a:ext uri="{9D8B030D-6E8A-4147-A177-3AD203B41FA5}">
                      <a16:colId xmlns:a16="http://schemas.microsoft.com/office/drawing/2014/main" val="2014220675"/>
                    </a:ext>
                  </a:extLst>
                </a:gridCol>
                <a:gridCol w="329184">
                  <a:extLst>
                    <a:ext uri="{9D8B030D-6E8A-4147-A177-3AD203B41FA5}">
                      <a16:colId xmlns:a16="http://schemas.microsoft.com/office/drawing/2014/main" val="2540365449"/>
                    </a:ext>
                  </a:extLst>
                </a:gridCol>
                <a:gridCol w="329184">
                  <a:extLst>
                    <a:ext uri="{9D8B030D-6E8A-4147-A177-3AD203B41FA5}">
                      <a16:colId xmlns:a16="http://schemas.microsoft.com/office/drawing/2014/main" val="2077817916"/>
                    </a:ext>
                  </a:extLst>
                </a:gridCol>
                <a:gridCol w="329184">
                  <a:extLst>
                    <a:ext uri="{9D8B030D-6E8A-4147-A177-3AD203B41FA5}">
                      <a16:colId xmlns:a16="http://schemas.microsoft.com/office/drawing/2014/main" val="2387433125"/>
                    </a:ext>
                  </a:extLst>
                </a:gridCol>
                <a:gridCol w="329184">
                  <a:extLst>
                    <a:ext uri="{9D8B030D-6E8A-4147-A177-3AD203B41FA5}">
                      <a16:colId xmlns:a16="http://schemas.microsoft.com/office/drawing/2014/main" val="1621523412"/>
                    </a:ext>
                  </a:extLst>
                </a:gridCol>
                <a:gridCol w="329184">
                  <a:extLst>
                    <a:ext uri="{9D8B030D-6E8A-4147-A177-3AD203B41FA5}">
                      <a16:colId xmlns:a16="http://schemas.microsoft.com/office/drawing/2014/main" val="3925924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251793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- 28.04.2025 20:00:33</a:t>
                      </a:r>
                      <a:r>
                        <a:rPr kumimoji="0" lang="de-DE" sz="1000" b="0" i="0" u="none" strike="noStrike" kern="1200" cap="none" spc="0" normalizeH="0" baseline="0" noProof="0">
                          <a:ln>
                            <a:noFill/>
                          </a:ln>
                          <a:solidFill>
                            <a:prstClr val="black"/>
                          </a:solidFill>
                          <a:effectLst/>
                          <a:uLnTx/>
                          <a:uFillTx/>
                          <a:latin typeface="Calibri"/>
                          <a:ea typeface="+mn-ea"/>
                          <a:cs typeface="+mn-cs"/>
                        </a:rPr>
                        <a:t>
 Seit 26 Jahren hilft Lotti Latrous den Ärmsten an der Elfenbeinküste und leistet Sterbebegleitung für Erwachsene und Kinder. Nun übergibt die 72-Jährige ihr Zentrum an Nachfolger. 
Bei «Gredig Direkt» spricht sie über ihren Rücktritt und den Tod, den sie durch ihre Arbeit begleitet hat. 
#SRFGredigDirekt #Sterbebegleitung #Tod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1946116688"/>
                  </a:ext>
                </a:extLst>
              </a:tr>
            </a:tbl>
          </a:graphicData>
        </a:graphic>
      </p:graphicFrame>
      <p:sp>
        <p:nvSpPr>
          <p:cNvPr id="4" name="Text Placeholder 3">
            <a:extLst>
              <a:ext uri="{FF2B5EF4-FFF2-40B4-BE49-F238E27FC236}">
                <a16:creationId xmlns:a16="http://schemas.microsoft.com/office/drawing/2014/main" id="{9D19102D-4B57-41C0-BCD2-C955621EB1FD}"/>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067459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726D5-4FF9-4E31-9CE3-05C5E23D9530}"/>
              </a:ext>
            </a:extLst>
          </p:cNvPr>
          <p:cNvSpPr>
            <a:spLocks noGrp="1"/>
          </p:cNvSpPr>
          <p:nvPr>
            <p:ph type="title"/>
          </p:nvPr>
        </p:nvSpPr>
        <p:spPr/>
        <p:txBody>
          <a:bodyPr/>
          <a:lstStyle/>
          <a:p>
            <a:r>
              <a:rPr lang="de-DE"/>
              <a:t>Facebook Post Tabelle | SRF Schweizer Radio und Fernsehen - 23 of 26</a:t>
            </a:r>
            <a:endParaRPr lang="en-US"/>
          </a:p>
        </p:txBody>
      </p:sp>
      <p:graphicFrame>
        <p:nvGraphicFramePr>
          <p:cNvPr id="5" name="Table Placeholder 4">
            <a:extLst>
              <a:ext uri="{FF2B5EF4-FFF2-40B4-BE49-F238E27FC236}">
                <a16:creationId xmlns:a16="http://schemas.microsoft.com/office/drawing/2014/main" id="{6DECEA2B-B7C8-48F4-BBEA-6303249472B6}"/>
              </a:ext>
            </a:extLst>
          </p:cNvPr>
          <p:cNvGraphicFramePr>
            <a:graphicFrameLocks noGrp="1"/>
          </p:cNvGraphicFramePr>
          <p:nvPr>
            <p:ph type="tbl" sz="quarter" idx="13"/>
            <p:extLst>
              <p:ext uri="{D42A27DB-BD31-4B8C-83A1-F6EECF244321}">
                <p14:modId xmlns:p14="http://schemas.microsoft.com/office/powerpoint/2010/main" val="1466412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50522175"/>
                    </a:ext>
                  </a:extLst>
                </a:gridCol>
                <a:gridCol w="658368">
                  <a:extLst>
                    <a:ext uri="{9D8B030D-6E8A-4147-A177-3AD203B41FA5}">
                      <a16:colId xmlns:a16="http://schemas.microsoft.com/office/drawing/2014/main" val="3686314785"/>
                    </a:ext>
                  </a:extLst>
                </a:gridCol>
                <a:gridCol w="658368">
                  <a:extLst>
                    <a:ext uri="{9D8B030D-6E8A-4147-A177-3AD203B41FA5}">
                      <a16:colId xmlns:a16="http://schemas.microsoft.com/office/drawing/2014/main" val="1617176908"/>
                    </a:ext>
                  </a:extLst>
                </a:gridCol>
                <a:gridCol w="658368">
                  <a:extLst>
                    <a:ext uri="{9D8B030D-6E8A-4147-A177-3AD203B41FA5}">
                      <a16:colId xmlns:a16="http://schemas.microsoft.com/office/drawing/2014/main" val="2735080394"/>
                    </a:ext>
                  </a:extLst>
                </a:gridCol>
                <a:gridCol w="658368">
                  <a:extLst>
                    <a:ext uri="{9D8B030D-6E8A-4147-A177-3AD203B41FA5}">
                      <a16:colId xmlns:a16="http://schemas.microsoft.com/office/drawing/2014/main" val="2732828455"/>
                    </a:ext>
                  </a:extLst>
                </a:gridCol>
                <a:gridCol w="658368">
                  <a:extLst>
                    <a:ext uri="{9D8B030D-6E8A-4147-A177-3AD203B41FA5}">
                      <a16:colId xmlns:a16="http://schemas.microsoft.com/office/drawing/2014/main" val="769926900"/>
                    </a:ext>
                  </a:extLst>
                </a:gridCol>
                <a:gridCol w="658368">
                  <a:extLst>
                    <a:ext uri="{9D8B030D-6E8A-4147-A177-3AD203B41FA5}">
                      <a16:colId xmlns:a16="http://schemas.microsoft.com/office/drawing/2014/main" val="70138852"/>
                    </a:ext>
                  </a:extLst>
                </a:gridCol>
                <a:gridCol w="329184">
                  <a:extLst>
                    <a:ext uri="{9D8B030D-6E8A-4147-A177-3AD203B41FA5}">
                      <a16:colId xmlns:a16="http://schemas.microsoft.com/office/drawing/2014/main" val="2046093938"/>
                    </a:ext>
                  </a:extLst>
                </a:gridCol>
                <a:gridCol w="329184">
                  <a:extLst>
                    <a:ext uri="{9D8B030D-6E8A-4147-A177-3AD203B41FA5}">
                      <a16:colId xmlns:a16="http://schemas.microsoft.com/office/drawing/2014/main" val="1140012152"/>
                    </a:ext>
                  </a:extLst>
                </a:gridCol>
                <a:gridCol w="329184">
                  <a:extLst>
                    <a:ext uri="{9D8B030D-6E8A-4147-A177-3AD203B41FA5}">
                      <a16:colId xmlns:a16="http://schemas.microsoft.com/office/drawing/2014/main" val="3819724120"/>
                    </a:ext>
                  </a:extLst>
                </a:gridCol>
                <a:gridCol w="329184">
                  <a:extLst>
                    <a:ext uri="{9D8B030D-6E8A-4147-A177-3AD203B41FA5}">
                      <a16:colId xmlns:a16="http://schemas.microsoft.com/office/drawing/2014/main" val="785354025"/>
                    </a:ext>
                  </a:extLst>
                </a:gridCol>
                <a:gridCol w="329184">
                  <a:extLst>
                    <a:ext uri="{9D8B030D-6E8A-4147-A177-3AD203B41FA5}">
                      <a16:colId xmlns:a16="http://schemas.microsoft.com/office/drawing/2014/main" val="3724326004"/>
                    </a:ext>
                  </a:extLst>
                </a:gridCol>
                <a:gridCol w="329184">
                  <a:extLst>
                    <a:ext uri="{9D8B030D-6E8A-4147-A177-3AD203B41FA5}">
                      <a16:colId xmlns:a16="http://schemas.microsoft.com/office/drawing/2014/main" val="3008286358"/>
                    </a:ext>
                  </a:extLst>
                </a:gridCol>
                <a:gridCol w="329184">
                  <a:extLst>
                    <a:ext uri="{9D8B030D-6E8A-4147-A177-3AD203B41FA5}">
                      <a16:colId xmlns:a16="http://schemas.microsoft.com/office/drawing/2014/main" val="1505955255"/>
                    </a:ext>
                  </a:extLst>
                </a:gridCol>
                <a:gridCol w="329184">
                  <a:extLst>
                    <a:ext uri="{9D8B030D-6E8A-4147-A177-3AD203B41FA5}">
                      <a16:colId xmlns:a16="http://schemas.microsoft.com/office/drawing/2014/main" val="3393170004"/>
                    </a:ext>
                  </a:extLst>
                </a:gridCol>
                <a:gridCol w="329184">
                  <a:extLst>
                    <a:ext uri="{9D8B030D-6E8A-4147-A177-3AD203B41FA5}">
                      <a16:colId xmlns:a16="http://schemas.microsoft.com/office/drawing/2014/main" val="4170751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71526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- 29.09.2025 15:30:01</a:t>
                      </a:r>
                      <a:r>
                        <a:rPr kumimoji="0" lang="de-DE" sz="1000" b="0" i="0" u="none" strike="noStrike" kern="1200" cap="none" spc="0" normalizeH="0" baseline="0" noProof="0">
                          <a:ln>
                            <a:noFill/>
                          </a:ln>
                          <a:solidFill>
                            <a:prstClr val="black"/>
                          </a:solidFill>
                          <a:effectLst/>
                          <a:uLnTx/>
                          <a:uFillTx/>
                          <a:latin typeface="Calibri"/>
                          <a:ea typeface="+mn-ea"/>
                          <a:cs typeface="+mn-cs"/>
                        </a:rPr>
                        <a:t>
 Hast du Nik Hartmanns «Happy Day»-Premiere gesehen? Dann warst du Teil eines neuen Rekordes: 653'000 Personen haben die Sendung vom 27. September im Schnitt auf SRF 1 verfolgt. Das bedeutet einen Marktanteil von 56,1 Prozent – der höchste Wert für «Happy Day», seit 2013 die Messmethode geändert wurde.
«Ich fühlte mich pudelwohl beim Überraschen», sagt Moderator Nik Hartmann zu seinem Auftakt. Und wie hast du die Sendung erlebt?
#SRFHappyDay #Quote #Marktanteil Nik Hartmann (offiziell)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10/29/2025 11:20:36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87479610"/>
                  </a:ext>
                </a:extLst>
              </a:tr>
            </a:tbl>
          </a:graphicData>
        </a:graphic>
      </p:graphicFrame>
      <p:sp>
        <p:nvSpPr>
          <p:cNvPr id="4" name="Text Placeholder 3">
            <a:extLst>
              <a:ext uri="{FF2B5EF4-FFF2-40B4-BE49-F238E27FC236}">
                <a16:creationId xmlns:a16="http://schemas.microsoft.com/office/drawing/2014/main" id="{A5EC93C4-ACD2-4E34-A50F-B369743B0687}"/>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7101026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2A00F-3173-4938-B7F8-F703163C903E}"/>
              </a:ext>
            </a:extLst>
          </p:cNvPr>
          <p:cNvSpPr>
            <a:spLocks noGrp="1"/>
          </p:cNvSpPr>
          <p:nvPr>
            <p:ph type="title"/>
          </p:nvPr>
        </p:nvSpPr>
        <p:spPr/>
        <p:txBody>
          <a:bodyPr/>
          <a:lstStyle/>
          <a:p>
            <a:r>
              <a:rPr lang="de-DE"/>
              <a:t>Facebook Post Tabelle | SRF Schweizer Radio und Fernsehen - 24 of 26</a:t>
            </a:r>
            <a:endParaRPr lang="en-US"/>
          </a:p>
        </p:txBody>
      </p:sp>
      <p:graphicFrame>
        <p:nvGraphicFramePr>
          <p:cNvPr id="5" name="Table Placeholder 4">
            <a:extLst>
              <a:ext uri="{FF2B5EF4-FFF2-40B4-BE49-F238E27FC236}">
                <a16:creationId xmlns:a16="http://schemas.microsoft.com/office/drawing/2014/main" id="{3601063B-4675-4324-917F-100ADA0C0C03}"/>
              </a:ext>
            </a:extLst>
          </p:cNvPr>
          <p:cNvGraphicFramePr>
            <a:graphicFrameLocks noGrp="1"/>
          </p:cNvGraphicFramePr>
          <p:nvPr>
            <p:ph type="tbl" sz="quarter" idx="13"/>
            <p:extLst>
              <p:ext uri="{D42A27DB-BD31-4B8C-83A1-F6EECF244321}">
                <p14:modId xmlns:p14="http://schemas.microsoft.com/office/powerpoint/2010/main" val="1297338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55429829"/>
                    </a:ext>
                  </a:extLst>
                </a:gridCol>
                <a:gridCol w="658368">
                  <a:extLst>
                    <a:ext uri="{9D8B030D-6E8A-4147-A177-3AD203B41FA5}">
                      <a16:colId xmlns:a16="http://schemas.microsoft.com/office/drawing/2014/main" val="1855119526"/>
                    </a:ext>
                  </a:extLst>
                </a:gridCol>
                <a:gridCol w="658368">
                  <a:extLst>
                    <a:ext uri="{9D8B030D-6E8A-4147-A177-3AD203B41FA5}">
                      <a16:colId xmlns:a16="http://schemas.microsoft.com/office/drawing/2014/main" val="4200959543"/>
                    </a:ext>
                  </a:extLst>
                </a:gridCol>
                <a:gridCol w="658368">
                  <a:extLst>
                    <a:ext uri="{9D8B030D-6E8A-4147-A177-3AD203B41FA5}">
                      <a16:colId xmlns:a16="http://schemas.microsoft.com/office/drawing/2014/main" val="1113037434"/>
                    </a:ext>
                  </a:extLst>
                </a:gridCol>
                <a:gridCol w="658368">
                  <a:extLst>
                    <a:ext uri="{9D8B030D-6E8A-4147-A177-3AD203B41FA5}">
                      <a16:colId xmlns:a16="http://schemas.microsoft.com/office/drawing/2014/main" val="2153082854"/>
                    </a:ext>
                  </a:extLst>
                </a:gridCol>
                <a:gridCol w="658368">
                  <a:extLst>
                    <a:ext uri="{9D8B030D-6E8A-4147-A177-3AD203B41FA5}">
                      <a16:colId xmlns:a16="http://schemas.microsoft.com/office/drawing/2014/main" val="3537828551"/>
                    </a:ext>
                  </a:extLst>
                </a:gridCol>
                <a:gridCol w="658368">
                  <a:extLst>
                    <a:ext uri="{9D8B030D-6E8A-4147-A177-3AD203B41FA5}">
                      <a16:colId xmlns:a16="http://schemas.microsoft.com/office/drawing/2014/main" val="3117894520"/>
                    </a:ext>
                  </a:extLst>
                </a:gridCol>
                <a:gridCol w="329184">
                  <a:extLst>
                    <a:ext uri="{9D8B030D-6E8A-4147-A177-3AD203B41FA5}">
                      <a16:colId xmlns:a16="http://schemas.microsoft.com/office/drawing/2014/main" val="1238422510"/>
                    </a:ext>
                  </a:extLst>
                </a:gridCol>
                <a:gridCol w="329184">
                  <a:extLst>
                    <a:ext uri="{9D8B030D-6E8A-4147-A177-3AD203B41FA5}">
                      <a16:colId xmlns:a16="http://schemas.microsoft.com/office/drawing/2014/main" val="1801054338"/>
                    </a:ext>
                  </a:extLst>
                </a:gridCol>
                <a:gridCol w="329184">
                  <a:extLst>
                    <a:ext uri="{9D8B030D-6E8A-4147-A177-3AD203B41FA5}">
                      <a16:colId xmlns:a16="http://schemas.microsoft.com/office/drawing/2014/main" val="367631083"/>
                    </a:ext>
                  </a:extLst>
                </a:gridCol>
                <a:gridCol w="329184">
                  <a:extLst>
                    <a:ext uri="{9D8B030D-6E8A-4147-A177-3AD203B41FA5}">
                      <a16:colId xmlns:a16="http://schemas.microsoft.com/office/drawing/2014/main" val="2421275894"/>
                    </a:ext>
                  </a:extLst>
                </a:gridCol>
                <a:gridCol w="329184">
                  <a:extLst>
                    <a:ext uri="{9D8B030D-6E8A-4147-A177-3AD203B41FA5}">
                      <a16:colId xmlns:a16="http://schemas.microsoft.com/office/drawing/2014/main" val="771949547"/>
                    </a:ext>
                  </a:extLst>
                </a:gridCol>
                <a:gridCol w="329184">
                  <a:extLst>
                    <a:ext uri="{9D8B030D-6E8A-4147-A177-3AD203B41FA5}">
                      <a16:colId xmlns:a16="http://schemas.microsoft.com/office/drawing/2014/main" val="2681383239"/>
                    </a:ext>
                  </a:extLst>
                </a:gridCol>
                <a:gridCol w="329184">
                  <a:extLst>
                    <a:ext uri="{9D8B030D-6E8A-4147-A177-3AD203B41FA5}">
                      <a16:colId xmlns:a16="http://schemas.microsoft.com/office/drawing/2014/main" val="626098986"/>
                    </a:ext>
                  </a:extLst>
                </a:gridCol>
                <a:gridCol w="329184">
                  <a:extLst>
                    <a:ext uri="{9D8B030D-6E8A-4147-A177-3AD203B41FA5}">
                      <a16:colId xmlns:a16="http://schemas.microsoft.com/office/drawing/2014/main" val="1819939267"/>
                    </a:ext>
                  </a:extLst>
                </a:gridCol>
                <a:gridCol w="329184">
                  <a:extLst>
                    <a:ext uri="{9D8B030D-6E8A-4147-A177-3AD203B41FA5}">
                      <a16:colId xmlns:a16="http://schemas.microsoft.com/office/drawing/2014/main" val="1429624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4133957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 Schweizer Radio und Fernsehen - 03.10.2025 12:53:24</a:t>
                      </a:r>
                      <a:r>
                        <a:rPr kumimoji="0" lang="en-US" sz="1000" b="0" i="0" u="none" strike="noStrike" kern="1200" cap="none" spc="0" normalizeH="0" baseline="0" noProof="0">
                          <a:ln>
                            <a:noFill/>
                          </a:ln>
                          <a:solidFill>
                            <a:prstClr val="black"/>
                          </a:solidFill>
                          <a:effectLst/>
                          <a:uLnTx/>
                          <a:uFillTx/>
                          <a:latin typeface="Calibri"/>
                          <a:ea typeface="+mn-ea"/>
                          <a:cs typeface="+mn-cs"/>
                        </a:rPr>
                        <a:t>
 Was Oma Caroline nicht alles macht, um ihre Rente aufzubessern ... 😉
📺 Mehr Comedy mit Oma Caroline gibt's auf Play SRF und Youtube
#Comedy #Prank #Assholdies #OmaCaroline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11/02/2025 07:18:32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extLst>
                  <a:ext uri="{0D108BD9-81ED-4DB2-BD59-A6C34878D82A}">
                    <a16:rowId xmlns:a16="http://schemas.microsoft.com/office/drawing/2014/main" val="361488671"/>
                  </a:ext>
                </a:extLst>
              </a:tr>
            </a:tbl>
          </a:graphicData>
        </a:graphic>
      </p:graphicFrame>
      <p:sp>
        <p:nvSpPr>
          <p:cNvPr id="4" name="Text Placeholder 3">
            <a:extLst>
              <a:ext uri="{FF2B5EF4-FFF2-40B4-BE49-F238E27FC236}">
                <a16:creationId xmlns:a16="http://schemas.microsoft.com/office/drawing/2014/main" id="{8BC6FF05-6C6C-47F7-87D6-1818B7A54051}"/>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4182879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B66D5-D43E-4AA0-8635-43BD408BE5F8}"/>
              </a:ext>
            </a:extLst>
          </p:cNvPr>
          <p:cNvSpPr>
            <a:spLocks noGrp="1"/>
          </p:cNvSpPr>
          <p:nvPr>
            <p:ph type="title"/>
          </p:nvPr>
        </p:nvSpPr>
        <p:spPr/>
        <p:txBody>
          <a:bodyPr/>
          <a:lstStyle/>
          <a:p>
            <a:r>
              <a:rPr lang="de-DE"/>
              <a:t>Facebook Post Tabelle | SRF Schweizer Radio und Fernsehen - 25 of 26</a:t>
            </a:r>
            <a:endParaRPr lang="en-US"/>
          </a:p>
        </p:txBody>
      </p:sp>
      <p:graphicFrame>
        <p:nvGraphicFramePr>
          <p:cNvPr id="5" name="Table Placeholder 4">
            <a:extLst>
              <a:ext uri="{FF2B5EF4-FFF2-40B4-BE49-F238E27FC236}">
                <a16:creationId xmlns:a16="http://schemas.microsoft.com/office/drawing/2014/main" id="{B279C6CC-1F08-442A-9C0A-278FA67B11E8}"/>
              </a:ext>
            </a:extLst>
          </p:cNvPr>
          <p:cNvGraphicFramePr>
            <a:graphicFrameLocks noGrp="1"/>
          </p:cNvGraphicFramePr>
          <p:nvPr>
            <p:ph type="tbl" sz="quarter" idx="13"/>
            <p:extLst>
              <p:ext uri="{D42A27DB-BD31-4B8C-83A1-F6EECF244321}">
                <p14:modId xmlns:p14="http://schemas.microsoft.com/office/powerpoint/2010/main" val="3018630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93949860"/>
                    </a:ext>
                  </a:extLst>
                </a:gridCol>
                <a:gridCol w="658368">
                  <a:extLst>
                    <a:ext uri="{9D8B030D-6E8A-4147-A177-3AD203B41FA5}">
                      <a16:colId xmlns:a16="http://schemas.microsoft.com/office/drawing/2014/main" val="1401193293"/>
                    </a:ext>
                  </a:extLst>
                </a:gridCol>
                <a:gridCol w="658368">
                  <a:extLst>
                    <a:ext uri="{9D8B030D-6E8A-4147-A177-3AD203B41FA5}">
                      <a16:colId xmlns:a16="http://schemas.microsoft.com/office/drawing/2014/main" val="17415698"/>
                    </a:ext>
                  </a:extLst>
                </a:gridCol>
                <a:gridCol w="658368">
                  <a:extLst>
                    <a:ext uri="{9D8B030D-6E8A-4147-A177-3AD203B41FA5}">
                      <a16:colId xmlns:a16="http://schemas.microsoft.com/office/drawing/2014/main" val="3116415132"/>
                    </a:ext>
                  </a:extLst>
                </a:gridCol>
                <a:gridCol w="658368">
                  <a:extLst>
                    <a:ext uri="{9D8B030D-6E8A-4147-A177-3AD203B41FA5}">
                      <a16:colId xmlns:a16="http://schemas.microsoft.com/office/drawing/2014/main" val="138439839"/>
                    </a:ext>
                  </a:extLst>
                </a:gridCol>
                <a:gridCol w="658368">
                  <a:extLst>
                    <a:ext uri="{9D8B030D-6E8A-4147-A177-3AD203B41FA5}">
                      <a16:colId xmlns:a16="http://schemas.microsoft.com/office/drawing/2014/main" val="71910677"/>
                    </a:ext>
                  </a:extLst>
                </a:gridCol>
                <a:gridCol w="658368">
                  <a:extLst>
                    <a:ext uri="{9D8B030D-6E8A-4147-A177-3AD203B41FA5}">
                      <a16:colId xmlns:a16="http://schemas.microsoft.com/office/drawing/2014/main" val="891647230"/>
                    </a:ext>
                  </a:extLst>
                </a:gridCol>
                <a:gridCol w="329184">
                  <a:extLst>
                    <a:ext uri="{9D8B030D-6E8A-4147-A177-3AD203B41FA5}">
                      <a16:colId xmlns:a16="http://schemas.microsoft.com/office/drawing/2014/main" val="2278056296"/>
                    </a:ext>
                  </a:extLst>
                </a:gridCol>
                <a:gridCol w="329184">
                  <a:extLst>
                    <a:ext uri="{9D8B030D-6E8A-4147-A177-3AD203B41FA5}">
                      <a16:colId xmlns:a16="http://schemas.microsoft.com/office/drawing/2014/main" val="2011000902"/>
                    </a:ext>
                  </a:extLst>
                </a:gridCol>
                <a:gridCol w="329184">
                  <a:extLst>
                    <a:ext uri="{9D8B030D-6E8A-4147-A177-3AD203B41FA5}">
                      <a16:colId xmlns:a16="http://schemas.microsoft.com/office/drawing/2014/main" val="2148976878"/>
                    </a:ext>
                  </a:extLst>
                </a:gridCol>
                <a:gridCol w="329184">
                  <a:extLst>
                    <a:ext uri="{9D8B030D-6E8A-4147-A177-3AD203B41FA5}">
                      <a16:colId xmlns:a16="http://schemas.microsoft.com/office/drawing/2014/main" val="392995309"/>
                    </a:ext>
                  </a:extLst>
                </a:gridCol>
                <a:gridCol w="329184">
                  <a:extLst>
                    <a:ext uri="{9D8B030D-6E8A-4147-A177-3AD203B41FA5}">
                      <a16:colId xmlns:a16="http://schemas.microsoft.com/office/drawing/2014/main" val="682485150"/>
                    </a:ext>
                  </a:extLst>
                </a:gridCol>
                <a:gridCol w="329184">
                  <a:extLst>
                    <a:ext uri="{9D8B030D-6E8A-4147-A177-3AD203B41FA5}">
                      <a16:colId xmlns:a16="http://schemas.microsoft.com/office/drawing/2014/main" val="1865272851"/>
                    </a:ext>
                  </a:extLst>
                </a:gridCol>
                <a:gridCol w="329184">
                  <a:extLst>
                    <a:ext uri="{9D8B030D-6E8A-4147-A177-3AD203B41FA5}">
                      <a16:colId xmlns:a16="http://schemas.microsoft.com/office/drawing/2014/main" val="1687033637"/>
                    </a:ext>
                  </a:extLst>
                </a:gridCol>
                <a:gridCol w="329184">
                  <a:extLst>
                    <a:ext uri="{9D8B030D-6E8A-4147-A177-3AD203B41FA5}">
                      <a16:colId xmlns:a16="http://schemas.microsoft.com/office/drawing/2014/main" val="1888096767"/>
                    </a:ext>
                  </a:extLst>
                </a:gridCol>
                <a:gridCol w="329184">
                  <a:extLst>
                    <a:ext uri="{9D8B030D-6E8A-4147-A177-3AD203B41FA5}">
                      <a16:colId xmlns:a16="http://schemas.microsoft.com/office/drawing/2014/main" val="756872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222532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- 20.10.2025 16:17:11</a:t>
                      </a:r>
                      <a:r>
                        <a:rPr kumimoji="0" lang="de-DE" sz="1000" b="0" i="0" u="none" strike="noStrike" kern="1200" cap="none" spc="0" normalizeH="0" baseline="0" noProof="0">
                          <a:ln>
                            <a:noFill/>
                          </a:ln>
                          <a:solidFill>
                            <a:prstClr val="black"/>
                          </a:solidFill>
                          <a:effectLst/>
                          <a:uLnTx/>
                          <a:uFillTx/>
                          <a:latin typeface="Calibri"/>
                          <a:ea typeface="+mn-ea"/>
                          <a:cs typeface="+mn-cs"/>
                        </a:rPr>
                        <a:t>
 Thomas Frischknechts Leiden in der Epo-Epoche
🚲 Plötzlich keine Chance mehr im Rennen: Ex-Mountainbiker Thomas Frischknecht erzählt von der Zeit, als Doping alles auf den Kopf gestellt hat und er auch mit unerwarteten Fragen konfrontiert wurde.
📺 Sie rennen, kämpfen – und lassen tief in ihre Seelen blicken: In der 2. Staffel von «Champion der Champions» stellen sich 7 ehemalige Schweizer Sportstars in insgesamt 6 Folgen noch einmal einem Wettkampf. Wer verliert, muss die Villa in Andalusien verlassen. Du findest alle Folgen auf PLAY SRF und in der SRF Sport App.
#srfsport #frischknecht #mountainbike #ChampionsderChampions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11/19/2025 07:19:58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extLst>
                  <a:ext uri="{0D108BD9-81ED-4DB2-BD59-A6C34878D82A}">
                    <a16:rowId xmlns:a16="http://schemas.microsoft.com/office/drawing/2014/main" val="3858656169"/>
                  </a:ext>
                </a:extLst>
              </a:tr>
            </a:tbl>
          </a:graphicData>
        </a:graphic>
      </p:graphicFrame>
      <p:sp>
        <p:nvSpPr>
          <p:cNvPr id="4" name="Text Placeholder 3">
            <a:extLst>
              <a:ext uri="{FF2B5EF4-FFF2-40B4-BE49-F238E27FC236}">
                <a16:creationId xmlns:a16="http://schemas.microsoft.com/office/drawing/2014/main" id="{0DE4F99A-27C0-4184-A5EF-C12943FA168B}"/>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6871582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75ED4-B0BA-44B8-8B4E-627EE16142EF}"/>
              </a:ext>
            </a:extLst>
          </p:cNvPr>
          <p:cNvSpPr>
            <a:spLocks noGrp="1"/>
          </p:cNvSpPr>
          <p:nvPr>
            <p:ph type="title"/>
          </p:nvPr>
        </p:nvSpPr>
        <p:spPr/>
        <p:txBody>
          <a:bodyPr/>
          <a:lstStyle/>
          <a:p>
            <a:r>
              <a:rPr lang="de-DE"/>
              <a:t>Facebook Post Tabelle | SRF Schweizer Radio und Fernsehen - 26 of 26</a:t>
            </a:r>
            <a:endParaRPr lang="en-US"/>
          </a:p>
        </p:txBody>
      </p:sp>
      <p:graphicFrame>
        <p:nvGraphicFramePr>
          <p:cNvPr id="5" name="Table Placeholder 4">
            <a:extLst>
              <a:ext uri="{FF2B5EF4-FFF2-40B4-BE49-F238E27FC236}">
                <a16:creationId xmlns:a16="http://schemas.microsoft.com/office/drawing/2014/main" id="{59A3D70B-84A6-4598-A93C-90241A500025}"/>
              </a:ext>
            </a:extLst>
          </p:cNvPr>
          <p:cNvGraphicFramePr>
            <a:graphicFrameLocks noGrp="1"/>
          </p:cNvGraphicFramePr>
          <p:nvPr>
            <p:ph type="tbl" sz="quarter" idx="13"/>
            <p:extLst>
              <p:ext uri="{D42A27DB-BD31-4B8C-83A1-F6EECF244321}">
                <p14:modId xmlns:p14="http://schemas.microsoft.com/office/powerpoint/2010/main" val="1253327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39992198"/>
                    </a:ext>
                  </a:extLst>
                </a:gridCol>
                <a:gridCol w="658368">
                  <a:extLst>
                    <a:ext uri="{9D8B030D-6E8A-4147-A177-3AD203B41FA5}">
                      <a16:colId xmlns:a16="http://schemas.microsoft.com/office/drawing/2014/main" val="1830486641"/>
                    </a:ext>
                  </a:extLst>
                </a:gridCol>
                <a:gridCol w="658368">
                  <a:extLst>
                    <a:ext uri="{9D8B030D-6E8A-4147-A177-3AD203B41FA5}">
                      <a16:colId xmlns:a16="http://schemas.microsoft.com/office/drawing/2014/main" val="3235405858"/>
                    </a:ext>
                  </a:extLst>
                </a:gridCol>
                <a:gridCol w="658368">
                  <a:extLst>
                    <a:ext uri="{9D8B030D-6E8A-4147-A177-3AD203B41FA5}">
                      <a16:colId xmlns:a16="http://schemas.microsoft.com/office/drawing/2014/main" val="914498120"/>
                    </a:ext>
                  </a:extLst>
                </a:gridCol>
                <a:gridCol w="658368">
                  <a:extLst>
                    <a:ext uri="{9D8B030D-6E8A-4147-A177-3AD203B41FA5}">
                      <a16:colId xmlns:a16="http://schemas.microsoft.com/office/drawing/2014/main" val="1525957518"/>
                    </a:ext>
                  </a:extLst>
                </a:gridCol>
                <a:gridCol w="658368">
                  <a:extLst>
                    <a:ext uri="{9D8B030D-6E8A-4147-A177-3AD203B41FA5}">
                      <a16:colId xmlns:a16="http://schemas.microsoft.com/office/drawing/2014/main" val="4236600551"/>
                    </a:ext>
                  </a:extLst>
                </a:gridCol>
                <a:gridCol w="658368">
                  <a:extLst>
                    <a:ext uri="{9D8B030D-6E8A-4147-A177-3AD203B41FA5}">
                      <a16:colId xmlns:a16="http://schemas.microsoft.com/office/drawing/2014/main" val="2270092997"/>
                    </a:ext>
                  </a:extLst>
                </a:gridCol>
                <a:gridCol w="329184">
                  <a:extLst>
                    <a:ext uri="{9D8B030D-6E8A-4147-A177-3AD203B41FA5}">
                      <a16:colId xmlns:a16="http://schemas.microsoft.com/office/drawing/2014/main" val="595946789"/>
                    </a:ext>
                  </a:extLst>
                </a:gridCol>
                <a:gridCol w="329184">
                  <a:extLst>
                    <a:ext uri="{9D8B030D-6E8A-4147-A177-3AD203B41FA5}">
                      <a16:colId xmlns:a16="http://schemas.microsoft.com/office/drawing/2014/main" val="2885883982"/>
                    </a:ext>
                  </a:extLst>
                </a:gridCol>
                <a:gridCol w="329184">
                  <a:extLst>
                    <a:ext uri="{9D8B030D-6E8A-4147-A177-3AD203B41FA5}">
                      <a16:colId xmlns:a16="http://schemas.microsoft.com/office/drawing/2014/main" val="1519472672"/>
                    </a:ext>
                  </a:extLst>
                </a:gridCol>
                <a:gridCol w="329184">
                  <a:extLst>
                    <a:ext uri="{9D8B030D-6E8A-4147-A177-3AD203B41FA5}">
                      <a16:colId xmlns:a16="http://schemas.microsoft.com/office/drawing/2014/main" val="2828957169"/>
                    </a:ext>
                  </a:extLst>
                </a:gridCol>
                <a:gridCol w="329184">
                  <a:extLst>
                    <a:ext uri="{9D8B030D-6E8A-4147-A177-3AD203B41FA5}">
                      <a16:colId xmlns:a16="http://schemas.microsoft.com/office/drawing/2014/main" val="2329725215"/>
                    </a:ext>
                  </a:extLst>
                </a:gridCol>
                <a:gridCol w="329184">
                  <a:extLst>
                    <a:ext uri="{9D8B030D-6E8A-4147-A177-3AD203B41FA5}">
                      <a16:colId xmlns:a16="http://schemas.microsoft.com/office/drawing/2014/main" val="765432754"/>
                    </a:ext>
                  </a:extLst>
                </a:gridCol>
                <a:gridCol w="329184">
                  <a:extLst>
                    <a:ext uri="{9D8B030D-6E8A-4147-A177-3AD203B41FA5}">
                      <a16:colId xmlns:a16="http://schemas.microsoft.com/office/drawing/2014/main" val="4063746476"/>
                    </a:ext>
                  </a:extLst>
                </a:gridCol>
                <a:gridCol w="329184">
                  <a:extLst>
                    <a:ext uri="{9D8B030D-6E8A-4147-A177-3AD203B41FA5}">
                      <a16:colId xmlns:a16="http://schemas.microsoft.com/office/drawing/2014/main" val="1840388641"/>
                    </a:ext>
                  </a:extLst>
                </a:gridCol>
                <a:gridCol w="329184">
                  <a:extLst>
                    <a:ext uri="{9D8B030D-6E8A-4147-A177-3AD203B41FA5}">
                      <a16:colId xmlns:a16="http://schemas.microsoft.com/office/drawing/2014/main" val="2182595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1165133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- 09.03.2025 10:00:16</a:t>
                      </a:r>
                      <a:r>
                        <a:rPr kumimoji="0" lang="de-DE" sz="1000" b="0" i="0" u="none" strike="noStrike" kern="1200" cap="none" spc="0" normalizeH="0" baseline="0" noProof="0">
                          <a:ln>
                            <a:noFill/>
                          </a:ln>
                          <a:solidFill>
                            <a:prstClr val="black"/>
                          </a:solidFill>
                          <a:effectLst/>
                          <a:uLnTx/>
                          <a:uFillTx/>
                          <a:latin typeface="Calibri"/>
                          <a:ea typeface="+mn-ea"/>
                          <a:cs typeface="+mn-cs"/>
                        </a:rPr>
                        <a:t>
 Silvio Künzler hat sich für eine Hand-OP unter Hypnose entschieden – ganz ohne klassische Betäubung. Klingt verrückt? Das Spitalteam war selbst skeptisch. Doch Silvio, der sich seit Jahren mit Hypnose beschäftigt, war überzeugt: Sein Geist kann den Schmerz ausschalten. 
👉 Die ganze Reportage von SRF rec. findest du auf Play SRF. 📺
#SRFRec. #Operation #Hypnose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extLst>
                  <a:ext uri="{0D108BD9-81ED-4DB2-BD59-A6C34878D82A}">
                    <a16:rowId xmlns:a16="http://schemas.microsoft.com/office/drawing/2014/main" val="1291891162"/>
                  </a:ext>
                </a:extLst>
              </a:tr>
            </a:tbl>
          </a:graphicData>
        </a:graphic>
      </p:graphicFrame>
      <p:sp>
        <p:nvSpPr>
          <p:cNvPr id="4" name="Text Placeholder 3">
            <a:extLst>
              <a:ext uri="{FF2B5EF4-FFF2-40B4-BE49-F238E27FC236}">
                <a16:creationId xmlns:a16="http://schemas.microsoft.com/office/drawing/2014/main" id="{C67FD80C-BFF6-4658-93E3-699345F3CD9E}"/>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1349863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11A2C-F270-4376-BD9D-08E7106C66BB}"/>
              </a:ext>
            </a:extLst>
          </p:cNvPr>
          <p:cNvSpPr>
            <a:spLocks noGrp="1"/>
          </p:cNvSpPr>
          <p:nvPr>
            <p:ph type="title"/>
          </p:nvPr>
        </p:nvSpPr>
        <p:spPr/>
        <p:txBody>
          <a:bodyPr/>
          <a:lstStyle/>
          <a:p>
            <a:r>
              <a:rPr lang="de-DE"/>
              <a:t>Facebook Reels Table | SRF Schweizer Radio und Fernsehen - 1 of 25</a:t>
            </a:r>
            <a:endParaRPr lang="en-US"/>
          </a:p>
        </p:txBody>
      </p:sp>
      <p:graphicFrame>
        <p:nvGraphicFramePr>
          <p:cNvPr id="5" name="Table Placeholder 4">
            <a:extLst>
              <a:ext uri="{FF2B5EF4-FFF2-40B4-BE49-F238E27FC236}">
                <a16:creationId xmlns:a16="http://schemas.microsoft.com/office/drawing/2014/main" id="{B1E8AC71-FE16-47A2-A700-AFBAE163689A}"/>
              </a:ext>
            </a:extLst>
          </p:cNvPr>
          <p:cNvGraphicFramePr>
            <a:graphicFrameLocks noGrp="1"/>
          </p:cNvGraphicFramePr>
          <p:nvPr>
            <p:ph type="tbl" sz="quarter" idx="13"/>
            <p:extLst>
              <p:ext uri="{D42A27DB-BD31-4B8C-83A1-F6EECF244321}">
                <p14:modId xmlns:p14="http://schemas.microsoft.com/office/powerpoint/2010/main" val="3965485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184491665"/>
                    </a:ext>
                  </a:extLst>
                </a:gridCol>
                <a:gridCol w="1399031">
                  <a:extLst>
                    <a:ext uri="{9D8B030D-6E8A-4147-A177-3AD203B41FA5}">
                      <a16:colId xmlns:a16="http://schemas.microsoft.com/office/drawing/2014/main" val="284489576"/>
                    </a:ext>
                  </a:extLst>
                </a:gridCol>
                <a:gridCol w="987551">
                  <a:extLst>
                    <a:ext uri="{9D8B030D-6E8A-4147-A177-3AD203B41FA5}">
                      <a16:colId xmlns:a16="http://schemas.microsoft.com/office/drawing/2014/main" val="3131586484"/>
                    </a:ext>
                  </a:extLst>
                </a:gridCol>
                <a:gridCol w="493776">
                  <a:extLst>
                    <a:ext uri="{9D8B030D-6E8A-4147-A177-3AD203B41FA5}">
                      <a16:colId xmlns:a16="http://schemas.microsoft.com/office/drawing/2014/main" val="1497952389"/>
                    </a:ext>
                  </a:extLst>
                </a:gridCol>
                <a:gridCol w="493776">
                  <a:extLst>
                    <a:ext uri="{9D8B030D-6E8A-4147-A177-3AD203B41FA5}">
                      <a16:colId xmlns:a16="http://schemas.microsoft.com/office/drawing/2014/main" val="3816135675"/>
                    </a:ext>
                  </a:extLst>
                </a:gridCol>
                <a:gridCol w="493776">
                  <a:extLst>
                    <a:ext uri="{9D8B030D-6E8A-4147-A177-3AD203B41FA5}">
                      <a16:colId xmlns:a16="http://schemas.microsoft.com/office/drawing/2014/main" val="420612887"/>
                    </a:ext>
                  </a:extLst>
                </a:gridCol>
                <a:gridCol w="493776">
                  <a:extLst>
                    <a:ext uri="{9D8B030D-6E8A-4147-A177-3AD203B41FA5}">
                      <a16:colId xmlns:a16="http://schemas.microsoft.com/office/drawing/2014/main" val="3192753918"/>
                    </a:ext>
                  </a:extLst>
                </a:gridCol>
                <a:gridCol w="493776">
                  <a:extLst>
                    <a:ext uri="{9D8B030D-6E8A-4147-A177-3AD203B41FA5}">
                      <a16:colId xmlns:a16="http://schemas.microsoft.com/office/drawing/2014/main" val="3356010494"/>
                    </a:ext>
                  </a:extLst>
                </a:gridCol>
                <a:gridCol w="493776">
                  <a:extLst>
                    <a:ext uri="{9D8B030D-6E8A-4147-A177-3AD203B41FA5}">
                      <a16:colId xmlns:a16="http://schemas.microsoft.com/office/drawing/2014/main" val="2868995769"/>
                    </a:ext>
                  </a:extLst>
                </a:gridCol>
                <a:gridCol w="493776">
                  <a:extLst>
                    <a:ext uri="{9D8B030D-6E8A-4147-A177-3AD203B41FA5}">
                      <a16:colId xmlns:a16="http://schemas.microsoft.com/office/drawing/2014/main" val="763346781"/>
                    </a:ext>
                  </a:extLst>
                </a:gridCol>
                <a:gridCol w="493776">
                  <a:extLst>
                    <a:ext uri="{9D8B030D-6E8A-4147-A177-3AD203B41FA5}">
                      <a16:colId xmlns:a16="http://schemas.microsoft.com/office/drawing/2014/main" val="205409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840207588"/>
                  </a:ext>
                </a:extLst>
              </a:tr>
            </a:tbl>
          </a:graphicData>
        </a:graphic>
      </p:graphicFrame>
      <p:sp>
        <p:nvSpPr>
          <p:cNvPr id="4" name="Text Placeholder 3">
            <a:extLst>
              <a:ext uri="{FF2B5EF4-FFF2-40B4-BE49-F238E27FC236}">
                <a16:creationId xmlns:a16="http://schemas.microsoft.com/office/drawing/2014/main" id="{3BC16BE0-E180-4D7E-8A5E-C7755148B64E}"/>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654944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3AD84-6080-41F1-87F3-4DC7EAAA89D1}"/>
              </a:ext>
            </a:extLst>
          </p:cNvPr>
          <p:cNvSpPr>
            <a:spLocks noGrp="1"/>
          </p:cNvSpPr>
          <p:nvPr>
            <p:ph type="title"/>
          </p:nvPr>
        </p:nvSpPr>
        <p:spPr/>
        <p:txBody>
          <a:bodyPr/>
          <a:lstStyle/>
          <a:p>
            <a:r>
              <a:rPr lang="de-DE"/>
              <a:t>Facebook Reels Table | SRF Schweizer Radio und Fernsehen - 2 of 25</a:t>
            </a:r>
            <a:endParaRPr lang="en-US"/>
          </a:p>
        </p:txBody>
      </p:sp>
      <p:graphicFrame>
        <p:nvGraphicFramePr>
          <p:cNvPr id="5" name="Table Placeholder 4">
            <a:extLst>
              <a:ext uri="{FF2B5EF4-FFF2-40B4-BE49-F238E27FC236}">
                <a16:creationId xmlns:a16="http://schemas.microsoft.com/office/drawing/2014/main" id="{C44D9BCF-EE30-41A5-9B14-3872F1CE5582}"/>
              </a:ext>
            </a:extLst>
          </p:cNvPr>
          <p:cNvGraphicFramePr>
            <a:graphicFrameLocks noGrp="1"/>
          </p:cNvGraphicFramePr>
          <p:nvPr>
            <p:ph type="tbl" sz="quarter" idx="13"/>
            <p:extLst>
              <p:ext uri="{D42A27DB-BD31-4B8C-83A1-F6EECF244321}">
                <p14:modId xmlns:p14="http://schemas.microsoft.com/office/powerpoint/2010/main" val="4004911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248419547"/>
                    </a:ext>
                  </a:extLst>
                </a:gridCol>
                <a:gridCol w="1399031">
                  <a:extLst>
                    <a:ext uri="{9D8B030D-6E8A-4147-A177-3AD203B41FA5}">
                      <a16:colId xmlns:a16="http://schemas.microsoft.com/office/drawing/2014/main" val="3422009941"/>
                    </a:ext>
                  </a:extLst>
                </a:gridCol>
                <a:gridCol w="987551">
                  <a:extLst>
                    <a:ext uri="{9D8B030D-6E8A-4147-A177-3AD203B41FA5}">
                      <a16:colId xmlns:a16="http://schemas.microsoft.com/office/drawing/2014/main" val="1839399253"/>
                    </a:ext>
                  </a:extLst>
                </a:gridCol>
                <a:gridCol w="493776">
                  <a:extLst>
                    <a:ext uri="{9D8B030D-6E8A-4147-A177-3AD203B41FA5}">
                      <a16:colId xmlns:a16="http://schemas.microsoft.com/office/drawing/2014/main" val="31289310"/>
                    </a:ext>
                  </a:extLst>
                </a:gridCol>
                <a:gridCol w="493776">
                  <a:extLst>
                    <a:ext uri="{9D8B030D-6E8A-4147-A177-3AD203B41FA5}">
                      <a16:colId xmlns:a16="http://schemas.microsoft.com/office/drawing/2014/main" val="3324645750"/>
                    </a:ext>
                  </a:extLst>
                </a:gridCol>
                <a:gridCol w="493776">
                  <a:extLst>
                    <a:ext uri="{9D8B030D-6E8A-4147-A177-3AD203B41FA5}">
                      <a16:colId xmlns:a16="http://schemas.microsoft.com/office/drawing/2014/main" val="1437825741"/>
                    </a:ext>
                  </a:extLst>
                </a:gridCol>
                <a:gridCol w="493776">
                  <a:extLst>
                    <a:ext uri="{9D8B030D-6E8A-4147-A177-3AD203B41FA5}">
                      <a16:colId xmlns:a16="http://schemas.microsoft.com/office/drawing/2014/main" val="2100732528"/>
                    </a:ext>
                  </a:extLst>
                </a:gridCol>
                <a:gridCol w="493776">
                  <a:extLst>
                    <a:ext uri="{9D8B030D-6E8A-4147-A177-3AD203B41FA5}">
                      <a16:colId xmlns:a16="http://schemas.microsoft.com/office/drawing/2014/main" val="2591554481"/>
                    </a:ext>
                  </a:extLst>
                </a:gridCol>
                <a:gridCol w="493776">
                  <a:extLst>
                    <a:ext uri="{9D8B030D-6E8A-4147-A177-3AD203B41FA5}">
                      <a16:colId xmlns:a16="http://schemas.microsoft.com/office/drawing/2014/main" val="3466591628"/>
                    </a:ext>
                  </a:extLst>
                </a:gridCol>
                <a:gridCol w="493776">
                  <a:extLst>
                    <a:ext uri="{9D8B030D-6E8A-4147-A177-3AD203B41FA5}">
                      <a16:colId xmlns:a16="http://schemas.microsoft.com/office/drawing/2014/main" val="3689606541"/>
                    </a:ext>
                  </a:extLst>
                </a:gridCol>
                <a:gridCol w="493776">
                  <a:extLst>
                    <a:ext uri="{9D8B030D-6E8A-4147-A177-3AD203B41FA5}">
                      <a16:colId xmlns:a16="http://schemas.microsoft.com/office/drawing/2014/main" val="2914817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09484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- 2025-10-08 07:20:20</a:t>
                      </a:r>
                      <a:r>
                        <a:rPr kumimoji="0" lang="de-DE" sz="1000" b="0" i="0" u="none" strike="noStrike" kern="1200" cap="none" spc="0" normalizeH="0" baseline="0" noProof="0">
                          <a:ln>
                            <a:noFill/>
                          </a:ln>
                          <a:solidFill>
                            <a:prstClr val="black"/>
                          </a:solidFill>
                          <a:effectLst/>
                          <a:uLnTx/>
                          <a:uFillTx/>
                          <a:latin typeface="Calibri"/>
                          <a:ea typeface="+mn-ea"/>
                          <a:cs typeface="+mn-cs"/>
                        </a:rPr>
                        <a:t>
 Der Rhein gehört zu den am meisten befahrenen Wasserstrassen der Welt. Tausende Containerschiffe verkehren jährlich zwischen Basel und Rotterdam. Das Gewässer ist anspruchsvoll: Nicht nur die Schleusen erfordern Präzisionsarbeit, sondern auch die Durchfahrt durch die Städte. 🚤
Hier kommen die Profis ins Spiel: Die Lotsen der Basler Rheinhäfen sind dafür zuständig, die grossen Schiffe sicher durch die Stadt zu bringen. Moderator Ralph Wicki von Radio SRF 1 hat Schiffslotse Steven Leisenberg bei seiner Arbeit begleitet.
#RadioSRF1 #Rhein #Schifffahrt #Lotse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https://quintly-eu-image-storage.s3.amazonaws.com/21b4c6d5b9977870e423ae2d82e337a5/9e41173c351c75d0ae4395ffbacec23b.jpg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74481</a:t>
                      </a:r>
                    </a:p>
                  </a:txBody>
                  <a:tcPr/>
                </a:tc>
                <a:extLst>
                  <a:ext uri="{0D108BD9-81ED-4DB2-BD59-A6C34878D82A}">
                    <a16:rowId xmlns:a16="http://schemas.microsoft.com/office/drawing/2014/main" val="2959960109"/>
                  </a:ext>
                </a:extLst>
              </a:tr>
            </a:tbl>
          </a:graphicData>
        </a:graphic>
      </p:graphicFrame>
      <p:sp>
        <p:nvSpPr>
          <p:cNvPr id="4" name="Text Placeholder 3">
            <a:extLst>
              <a:ext uri="{FF2B5EF4-FFF2-40B4-BE49-F238E27FC236}">
                <a16:creationId xmlns:a16="http://schemas.microsoft.com/office/drawing/2014/main" id="{14E6C456-A4CE-4575-BB63-EF9A299798B2}"/>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3125898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4862A-C95E-4464-B8D1-CEFA6B57F2E5}"/>
              </a:ext>
            </a:extLst>
          </p:cNvPr>
          <p:cNvSpPr>
            <a:spLocks noGrp="1"/>
          </p:cNvSpPr>
          <p:nvPr>
            <p:ph type="title"/>
          </p:nvPr>
        </p:nvSpPr>
        <p:spPr/>
        <p:txBody>
          <a:bodyPr/>
          <a:lstStyle/>
          <a:p>
            <a:r>
              <a:rPr lang="de-DE"/>
              <a:t>Facebook Reels Table | SRF Schweizer Radio und Fernsehen - 3 of 25</a:t>
            </a:r>
            <a:endParaRPr lang="en-US"/>
          </a:p>
        </p:txBody>
      </p:sp>
      <p:graphicFrame>
        <p:nvGraphicFramePr>
          <p:cNvPr id="5" name="Table Placeholder 4">
            <a:extLst>
              <a:ext uri="{FF2B5EF4-FFF2-40B4-BE49-F238E27FC236}">
                <a16:creationId xmlns:a16="http://schemas.microsoft.com/office/drawing/2014/main" id="{0F28F975-8BB1-436A-9007-9FEC196968BB}"/>
              </a:ext>
            </a:extLst>
          </p:cNvPr>
          <p:cNvGraphicFramePr>
            <a:graphicFrameLocks noGrp="1"/>
          </p:cNvGraphicFramePr>
          <p:nvPr>
            <p:ph type="tbl" sz="quarter" idx="13"/>
            <p:extLst>
              <p:ext uri="{D42A27DB-BD31-4B8C-83A1-F6EECF244321}">
                <p14:modId xmlns:p14="http://schemas.microsoft.com/office/powerpoint/2010/main" val="3730974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531564476"/>
                    </a:ext>
                  </a:extLst>
                </a:gridCol>
                <a:gridCol w="1399031">
                  <a:extLst>
                    <a:ext uri="{9D8B030D-6E8A-4147-A177-3AD203B41FA5}">
                      <a16:colId xmlns:a16="http://schemas.microsoft.com/office/drawing/2014/main" val="1357973969"/>
                    </a:ext>
                  </a:extLst>
                </a:gridCol>
                <a:gridCol w="987551">
                  <a:extLst>
                    <a:ext uri="{9D8B030D-6E8A-4147-A177-3AD203B41FA5}">
                      <a16:colId xmlns:a16="http://schemas.microsoft.com/office/drawing/2014/main" val="1455832331"/>
                    </a:ext>
                  </a:extLst>
                </a:gridCol>
                <a:gridCol w="493776">
                  <a:extLst>
                    <a:ext uri="{9D8B030D-6E8A-4147-A177-3AD203B41FA5}">
                      <a16:colId xmlns:a16="http://schemas.microsoft.com/office/drawing/2014/main" val="1193870529"/>
                    </a:ext>
                  </a:extLst>
                </a:gridCol>
                <a:gridCol w="493776">
                  <a:extLst>
                    <a:ext uri="{9D8B030D-6E8A-4147-A177-3AD203B41FA5}">
                      <a16:colId xmlns:a16="http://schemas.microsoft.com/office/drawing/2014/main" val="1998740822"/>
                    </a:ext>
                  </a:extLst>
                </a:gridCol>
                <a:gridCol w="493776">
                  <a:extLst>
                    <a:ext uri="{9D8B030D-6E8A-4147-A177-3AD203B41FA5}">
                      <a16:colId xmlns:a16="http://schemas.microsoft.com/office/drawing/2014/main" val="2379132000"/>
                    </a:ext>
                  </a:extLst>
                </a:gridCol>
                <a:gridCol w="493776">
                  <a:extLst>
                    <a:ext uri="{9D8B030D-6E8A-4147-A177-3AD203B41FA5}">
                      <a16:colId xmlns:a16="http://schemas.microsoft.com/office/drawing/2014/main" val="639232745"/>
                    </a:ext>
                  </a:extLst>
                </a:gridCol>
                <a:gridCol w="493776">
                  <a:extLst>
                    <a:ext uri="{9D8B030D-6E8A-4147-A177-3AD203B41FA5}">
                      <a16:colId xmlns:a16="http://schemas.microsoft.com/office/drawing/2014/main" val="2337368794"/>
                    </a:ext>
                  </a:extLst>
                </a:gridCol>
                <a:gridCol w="493776">
                  <a:extLst>
                    <a:ext uri="{9D8B030D-6E8A-4147-A177-3AD203B41FA5}">
                      <a16:colId xmlns:a16="http://schemas.microsoft.com/office/drawing/2014/main" val="3600329510"/>
                    </a:ext>
                  </a:extLst>
                </a:gridCol>
                <a:gridCol w="493776">
                  <a:extLst>
                    <a:ext uri="{9D8B030D-6E8A-4147-A177-3AD203B41FA5}">
                      <a16:colId xmlns:a16="http://schemas.microsoft.com/office/drawing/2014/main" val="3412109009"/>
                    </a:ext>
                  </a:extLst>
                </a:gridCol>
                <a:gridCol w="493776">
                  <a:extLst>
                    <a:ext uri="{9D8B030D-6E8A-4147-A177-3AD203B41FA5}">
                      <a16:colId xmlns:a16="http://schemas.microsoft.com/office/drawing/2014/main" val="1597945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02767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- 2025-10-04 09:30:19</a:t>
                      </a:r>
                      <a:r>
                        <a:rPr kumimoji="0" lang="de-DE" sz="1000" b="0" i="0" u="none" strike="noStrike" kern="1200" cap="none" spc="0" normalizeH="0" baseline="0" noProof="0">
                          <a:ln>
                            <a:noFill/>
                          </a:ln>
                          <a:solidFill>
                            <a:prstClr val="black"/>
                          </a:solidFill>
                          <a:effectLst/>
                          <a:uLnTx/>
                          <a:uFillTx/>
                          <a:latin typeface="Calibri"/>
                          <a:ea typeface="+mn-ea"/>
                          <a:cs typeface="+mn-cs"/>
                        </a:rPr>
                        <a:t>
 1978: Erstes Tattoo-Studio der Schweiz – was hat sich
seither verändert?
#SRFArchiv #Tattoo #Tätowierung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https://quintly-eu-image-storage.s3.amazonaws.com/21b4c6d5b9977870e423ae2d82e337a5/10c09fca95237b8ce1d4a2d84ac30e55.jpg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48309</a:t>
                      </a:r>
                    </a:p>
                  </a:txBody>
                  <a:tcPr/>
                </a:tc>
                <a:extLst>
                  <a:ext uri="{0D108BD9-81ED-4DB2-BD59-A6C34878D82A}">
                    <a16:rowId xmlns:a16="http://schemas.microsoft.com/office/drawing/2014/main" val="2592486499"/>
                  </a:ext>
                </a:extLst>
              </a:tr>
            </a:tbl>
          </a:graphicData>
        </a:graphic>
      </p:graphicFrame>
      <p:sp>
        <p:nvSpPr>
          <p:cNvPr id="4" name="Text Placeholder 3">
            <a:extLst>
              <a:ext uri="{FF2B5EF4-FFF2-40B4-BE49-F238E27FC236}">
                <a16:creationId xmlns:a16="http://schemas.microsoft.com/office/drawing/2014/main" id="{7B4EC996-6F6E-48F7-B64C-C94AD0E3EA82}"/>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4917722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34A2-1F01-499A-A803-64218D753A13}"/>
              </a:ext>
            </a:extLst>
          </p:cNvPr>
          <p:cNvSpPr>
            <a:spLocks noGrp="1"/>
          </p:cNvSpPr>
          <p:nvPr>
            <p:ph type="title"/>
          </p:nvPr>
        </p:nvSpPr>
        <p:spPr/>
        <p:txBody>
          <a:bodyPr/>
          <a:lstStyle/>
          <a:p>
            <a:r>
              <a:rPr lang="de-DE"/>
              <a:t>Facebook Reels Table | SRF Schweizer Radio und Fernsehen - 4 of 25</a:t>
            </a:r>
            <a:endParaRPr lang="en-US"/>
          </a:p>
        </p:txBody>
      </p:sp>
      <p:graphicFrame>
        <p:nvGraphicFramePr>
          <p:cNvPr id="5" name="Table Placeholder 4">
            <a:extLst>
              <a:ext uri="{FF2B5EF4-FFF2-40B4-BE49-F238E27FC236}">
                <a16:creationId xmlns:a16="http://schemas.microsoft.com/office/drawing/2014/main" id="{45FCD4EE-5AB3-4334-88E1-5DBDC4DC60FA}"/>
              </a:ext>
            </a:extLst>
          </p:cNvPr>
          <p:cNvGraphicFramePr>
            <a:graphicFrameLocks noGrp="1"/>
          </p:cNvGraphicFramePr>
          <p:nvPr>
            <p:ph type="tbl" sz="quarter" idx="13"/>
            <p:extLst>
              <p:ext uri="{D42A27DB-BD31-4B8C-83A1-F6EECF244321}">
                <p14:modId xmlns:p14="http://schemas.microsoft.com/office/powerpoint/2010/main" val="3985729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322576758"/>
                    </a:ext>
                  </a:extLst>
                </a:gridCol>
                <a:gridCol w="1399031">
                  <a:extLst>
                    <a:ext uri="{9D8B030D-6E8A-4147-A177-3AD203B41FA5}">
                      <a16:colId xmlns:a16="http://schemas.microsoft.com/office/drawing/2014/main" val="2877631329"/>
                    </a:ext>
                  </a:extLst>
                </a:gridCol>
                <a:gridCol w="987551">
                  <a:extLst>
                    <a:ext uri="{9D8B030D-6E8A-4147-A177-3AD203B41FA5}">
                      <a16:colId xmlns:a16="http://schemas.microsoft.com/office/drawing/2014/main" val="28779671"/>
                    </a:ext>
                  </a:extLst>
                </a:gridCol>
                <a:gridCol w="493776">
                  <a:extLst>
                    <a:ext uri="{9D8B030D-6E8A-4147-A177-3AD203B41FA5}">
                      <a16:colId xmlns:a16="http://schemas.microsoft.com/office/drawing/2014/main" val="2807421578"/>
                    </a:ext>
                  </a:extLst>
                </a:gridCol>
                <a:gridCol w="493776">
                  <a:extLst>
                    <a:ext uri="{9D8B030D-6E8A-4147-A177-3AD203B41FA5}">
                      <a16:colId xmlns:a16="http://schemas.microsoft.com/office/drawing/2014/main" val="112003050"/>
                    </a:ext>
                  </a:extLst>
                </a:gridCol>
                <a:gridCol w="493776">
                  <a:extLst>
                    <a:ext uri="{9D8B030D-6E8A-4147-A177-3AD203B41FA5}">
                      <a16:colId xmlns:a16="http://schemas.microsoft.com/office/drawing/2014/main" val="939195342"/>
                    </a:ext>
                  </a:extLst>
                </a:gridCol>
                <a:gridCol w="493776">
                  <a:extLst>
                    <a:ext uri="{9D8B030D-6E8A-4147-A177-3AD203B41FA5}">
                      <a16:colId xmlns:a16="http://schemas.microsoft.com/office/drawing/2014/main" val="2581135837"/>
                    </a:ext>
                  </a:extLst>
                </a:gridCol>
                <a:gridCol w="493776">
                  <a:extLst>
                    <a:ext uri="{9D8B030D-6E8A-4147-A177-3AD203B41FA5}">
                      <a16:colId xmlns:a16="http://schemas.microsoft.com/office/drawing/2014/main" val="1499546104"/>
                    </a:ext>
                  </a:extLst>
                </a:gridCol>
                <a:gridCol w="493776">
                  <a:extLst>
                    <a:ext uri="{9D8B030D-6E8A-4147-A177-3AD203B41FA5}">
                      <a16:colId xmlns:a16="http://schemas.microsoft.com/office/drawing/2014/main" val="1681412324"/>
                    </a:ext>
                  </a:extLst>
                </a:gridCol>
                <a:gridCol w="493776">
                  <a:extLst>
                    <a:ext uri="{9D8B030D-6E8A-4147-A177-3AD203B41FA5}">
                      <a16:colId xmlns:a16="http://schemas.microsoft.com/office/drawing/2014/main" val="485662224"/>
                    </a:ext>
                  </a:extLst>
                </a:gridCol>
                <a:gridCol w="493776">
                  <a:extLst>
                    <a:ext uri="{9D8B030D-6E8A-4147-A177-3AD203B41FA5}">
                      <a16:colId xmlns:a16="http://schemas.microsoft.com/office/drawing/2014/main" val="2804938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871930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- 2025-09-20 18:30:10</a:t>
                      </a:r>
                      <a:r>
                        <a:rPr kumimoji="0" lang="de-DE" sz="1000" b="0" i="0" u="none" strike="noStrike" kern="1200" cap="none" spc="0" normalizeH="0" baseline="0" noProof="0">
                          <a:ln>
                            <a:noFill/>
                          </a:ln>
                          <a:solidFill>
                            <a:prstClr val="black"/>
                          </a:solidFill>
                          <a:effectLst/>
                          <a:uLnTx/>
                          <a:uFillTx/>
                          <a:latin typeface="Calibri"/>
                          <a:ea typeface="+mn-ea"/>
                          <a:cs typeface="+mn-cs"/>
                        </a:rPr>
                        <a:t>
 Trauffer unplugged – ganz persönlich.
Ein Nachmittag voller Musik, Geschichten und Vorfreude auf die grossen Bühnen. Die Live-Ausgabe von «Swissmade» mit neuen Songs aus dem Album Heubode – jetzt auf Play SRF.
#SRFSwissmade #RadioSRF1 TRAUFFER #SchweizerMusik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https://quintly-eu-image-storage.s3.amazonaws.com/21b4c6d5b9977870e423ae2d82e337a5/8c1c0e7149349266e93e1de65f994280.jpg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28352</a:t>
                      </a:r>
                    </a:p>
                  </a:txBody>
                  <a:tcPr/>
                </a:tc>
                <a:extLst>
                  <a:ext uri="{0D108BD9-81ED-4DB2-BD59-A6C34878D82A}">
                    <a16:rowId xmlns:a16="http://schemas.microsoft.com/office/drawing/2014/main" val="2423202792"/>
                  </a:ext>
                </a:extLst>
              </a:tr>
            </a:tbl>
          </a:graphicData>
        </a:graphic>
      </p:graphicFrame>
      <p:sp>
        <p:nvSpPr>
          <p:cNvPr id="4" name="Text Placeholder 3">
            <a:extLst>
              <a:ext uri="{FF2B5EF4-FFF2-40B4-BE49-F238E27FC236}">
                <a16:creationId xmlns:a16="http://schemas.microsoft.com/office/drawing/2014/main" id="{F26CD2AC-F1F8-4AF8-9BC0-5E793DB08313}"/>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1812996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FA6E-74E0-451D-ABF2-9B42FC1084EF}"/>
              </a:ext>
            </a:extLst>
          </p:cNvPr>
          <p:cNvSpPr>
            <a:spLocks noGrp="1"/>
          </p:cNvSpPr>
          <p:nvPr>
            <p:ph type="title"/>
          </p:nvPr>
        </p:nvSpPr>
        <p:spPr/>
        <p:txBody>
          <a:bodyPr/>
          <a:lstStyle/>
          <a:p>
            <a:r>
              <a:rPr lang="de-DE"/>
              <a:t>Facebook Reels Table | SRF Schweizer Radio und Fernsehen - 5 of 25</a:t>
            </a:r>
            <a:endParaRPr lang="en-US"/>
          </a:p>
        </p:txBody>
      </p:sp>
      <p:graphicFrame>
        <p:nvGraphicFramePr>
          <p:cNvPr id="5" name="Table Placeholder 4">
            <a:extLst>
              <a:ext uri="{FF2B5EF4-FFF2-40B4-BE49-F238E27FC236}">
                <a16:creationId xmlns:a16="http://schemas.microsoft.com/office/drawing/2014/main" id="{6597BE35-6FED-40B9-A051-CAF67BFA8A2B}"/>
              </a:ext>
            </a:extLst>
          </p:cNvPr>
          <p:cNvGraphicFramePr>
            <a:graphicFrameLocks noGrp="1"/>
          </p:cNvGraphicFramePr>
          <p:nvPr>
            <p:ph type="tbl" sz="quarter" idx="13"/>
            <p:extLst>
              <p:ext uri="{D42A27DB-BD31-4B8C-83A1-F6EECF244321}">
                <p14:modId xmlns:p14="http://schemas.microsoft.com/office/powerpoint/2010/main" val="464002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821413734"/>
                    </a:ext>
                  </a:extLst>
                </a:gridCol>
                <a:gridCol w="1399031">
                  <a:extLst>
                    <a:ext uri="{9D8B030D-6E8A-4147-A177-3AD203B41FA5}">
                      <a16:colId xmlns:a16="http://schemas.microsoft.com/office/drawing/2014/main" val="1623556159"/>
                    </a:ext>
                  </a:extLst>
                </a:gridCol>
                <a:gridCol w="987551">
                  <a:extLst>
                    <a:ext uri="{9D8B030D-6E8A-4147-A177-3AD203B41FA5}">
                      <a16:colId xmlns:a16="http://schemas.microsoft.com/office/drawing/2014/main" val="3311731522"/>
                    </a:ext>
                  </a:extLst>
                </a:gridCol>
                <a:gridCol w="493776">
                  <a:extLst>
                    <a:ext uri="{9D8B030D-6E8A-4147-A177-3AD203B41FA5}">
                      <a16:colId xmlns:a16="http://schemas.microsoft.com/office/drawing/2014/main" val="1456661504"/>
                    </a:ext>
                  </a:extLst>
                </a:gridCol>
                <a:gridCol w="493776">
                  <a:extLst>
                    <a:ext uri="{9D8B030D-6E8A-4147-A177-3AD203B41FA5}">
                      <a16:colId xmlns:a16="http://schemas.microsoft.com/office/drawing/2014/main" val="757167463"/>
                    </a:ext>
                  </a:extLst>
                </a:gridCol>
                <a:gridCol w="493776">
                  <a:extLst>
                    <a:ext uri="{9D8B030D-6E8A-4147-A177-3AD203B41FA5}">
                      <a16:colId xmlns:a16="http://schemas.microsoft.com/office/drawing/2014/main" val="3419620284"/>
                    </a:ext>
                  </a:extLst>
                </a:gridCol>
                <a:gridCol w="493776">
                  <a:extLst>
                    <a:ext uri="{9D8B030D-6E8A-4147-A177-3AD203B41FA5}">
                      <a16:colId xmlns:a16="http://schemas.microsoft.com/office/drawing/2014/main" val="2118276952"/>
                    </a:ext>
                  </a:extLst>
                </a:gridCol>
                <a:gridCol w="493776">
                  <a:extLst>
                    <a:ext uri="{9D8B030D-6E8A-4147-A177-3AD203B41FA5}">
                      <a16:colId xmlns:a16="http://schemas.microsoft.com/office/drawing/2014/main" val="3535854379"/>
                    </a:ext>
                  </a:extLst>
                </a:gridCol>
                <a:gridCol w="493776">
                  <a:extLst>
                    <a:ext uri="{9D8B030D-6E8A-4147-A177-3AD203B41FA5}">
                      <a16:colId xmlns:a16="http://schemas.microsoft.com/office/drawing/2014/main" val="2308016103"/>
                    </a:ext>
                  </a:extLst>
                </a:gridCol>
                <a:gridCol w="493776">
                  <a:extLst>
                    <a:ext uri="{9D8B030D-6E8A-4147-A177-3AD203B41FA5}">
                      <a16:colId xmlns:a16="http://schemas.microsoft.com/office/drawing/2014/main" val="1423135292"/>
                    </a:ext>
                  </a:extLst>
                </a:gridCol>
                <a:gridCol w="493776">
                  <a:extLst>
                    <a:ext uri="{9D8B030D-6E8A-4147-A177-3AD203B41FA5}">
                      <a16:colId xmlns:a16="http://schemas.microsoft.com/office/drawing/2014/main" val="970917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020405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- 2025-09-15 07:06:05</a:t>
                      </a:r>
                      <a:r>
                        <a:rPr kumimoji="0" lang="de-DE" sz="1000" b="0" i="0" u="none" strike="noStrike" kern="1200" cap="none" spc="0" normalizeH="0" baseline="0" noProof="0">
                          <a:ln>
                            <a:noFill/>
                          </a:ln>
                          <a:solidFill>
                            <a:prstClr val="black"/>
                          </a:solidFill>
                          <a:effectLst/>
                          <a:uLnTx/>
                          <a:uFillTx/>
                          <a:latin typeface="Calibri"/>
                          <a:ea typeface="+mn-ea"/>
                          <a:cs typeface="+mn-cs"/>
                        </a:rPr>
                        <a:t>
 Walter Andreas Müller, kurz WAM genannt, feiert diesen Monat seinen 80. Geburtstag und steht aktuell mit «Dinner For WAM» auf der Bühne. Doch neben all dem Rummel beschäftigen den Schauspieler auch Themen wie Einsamkeit, über die er offen bei «Gredig Direkt» spricht. 
👉 Die ganze Sendung gibt’s auf Play SRF zum Nachschauen. 
#SRFGredigDirekt #Einsamkeit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https://quintly-eu-image-storage.s3.amazonaws.com/21b4c6d5b9977870e423ae2d82e337a5/f21d8a18292e474921ececab3a72ac7e.jpg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117237</a:t>
                      </a:r>
                    </a:p>
                  </a:txBody>
                  <a:tcPr/>
                </a:tc>
                <a:extLst>
                  <a:ext uri="{0D108BD9-81ED-4DB2-BD59-A6C34878D82A}">
                    <a16:rowId xmlns:a16="http://schemas.microsoft.com/office/drawing/2014/main" val="2363056775"/>
                  </a:ext>
                </a:extLst>
              </a:tr>
            </a:tbl>
          </a:graphicData>
        </a:graphic>
      </p:graphicFrame>
      <p:sp>
        <p:nvSpPr>
          <p:cNvPr id="4" name="Text Placeholder 3">
            <a:extLst>
              <a:ext uri="{FF2B5EF4-FFF2-40B4-BE49-F238E27FC236}">
                <a16:creationId xmlns:a16="http://schemas.microsoft.com/office/drawing/2014/main" id="{3B692C70-E019-4AF4-B7EC-7768633C2C96}"/>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6226226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C2EEB-EDC0-40E4-8CCC-2BFCD49DF97F}"/>
              </a:ext>
            </a:extLst>
          </p:cNvPr>
          <p:cNvSpPr>
            <a:spLocks noGrp="1"/>
          </p:cNvSpPr>
          <p:nvPr>
            <p:ph type="title"/>
          </p:nvPr>
        </p:nvSpPr>
        <p:spPr/>
        <p:txBody>
          <a:bodyPr/>
          <a:lstStyle/>
          <a:p>
            <a:r>
              <a:rPr lang="de-DE"/>
              <a:t>Facebook Reels Table | SRF Schweizer Radio und Fernsehen - 6 of 25</a:t>
            </a:r>
            <a:endParaRPr lang="en-US"/>
          </a:p>
        </p:txBody>
      </p:sp>
      <p:graphicFrame>
        <p:nvGraphicFramePr>
          <p:cNvPr id="5" name="Table Placeholder 4">
            <a:extLst>
              <a:ext uri="{FF2B5EF4-FFF2-40B4-BE49-F238E27FC236}">
                <a16:creationId xmlns:a16="http://schemas.microsoft.com/office/drawing/2014/main" id="{642F4C6C-97BB-48E1-B21F-F2E7F2E03179}"/>
              </a:ext>
            </a:extLst>
          </p:cNvPr>
          <p:cNvGraphicFramePr>
            <a:graphicFrameLocks noGrp="1"/>
          </p:cNvGraphicFramePr>
          <p:nvPr>
            <p:ph type="tbl" sz="quarter" idx="13"/>
            <p:extLst>
              <p:ext uri="{D42A27DB-BD31-4B8C-83A1-F6EECF244321}">
                <p14:modId xmlns:p14="http://schemas.microsoft.com/office/powerpoint/2010/main" val="2566223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967473194"/>
                    </a:ext>
                  </a:extLst>
                </a:gridCol>
                <a:gridCol w="1399031">
                  <a:extLst>
                    <a:ext uri="{9D8B030D-6E8A-4147-A177-3AD203B41FA5}">
                      <a16:colId xmlns:a16="http://schemas.microsoft.com/office/drawing/2014/main" val="2839613442"/>
                    </a:ext>
                  </a:extLst>
                </a:gridCol>
                <a:gridCol w="987551">
                  <a:extLst>
                    <a:ext uri="{9D8B030D-6E8A-4147-A177-3AD203B41FA5}">
                      <a16:colId xmlns:a16="http://schemas.microsoft.com/office/drawing/2014/main" val="975770587"/>
                    </a:ext>
                  </a:extLst>
                </a:gridCol>
                <a:gridCol w="493776">
                  <a:extLst>
                    <a:ext uri="{9D8B030D-6E8A-4147-A177-3AD203B41FA5}">
                      <a16:colId xmlns:a16="http://schemas.microsoft.com/office/drawing/2014/main" val="3297533439"/>
                    </a:ext>
                  </a:extLst>
                </a:gridCol>
                <a:gridCol w="493776">
                  <a:extLst>
                    <a:ext uri="{9D8B030D-6E8A-4147-A177-3AD203B41FA5}">
                      <a16:colId xmlns:a16="http://schemas.microsoft.com/office/drawing/2014/main" val="3779113246"/>
                    </a:ext>
                  </a:extLst>
                </a:gridCol>
                <a:gridCol w="493776">
                  <a:extLst>
                    <a:ext uri="{9D8B030D-6E8A-4147-A177-3AD203B41FA5}">
                      <a16:colId xmlns:a16="http://schemas.microsoft.com/office/drawing/2014/main" val="1464887355"/>
                    </a:ext>
                  </a:extLst>
                </a:gridCol>
                <a:gridCol w="493776">
                  <a:extLst>
                    <a:ext uri="{9D8B030D-6E8A-4147-A177-3AD203B41FA5}">
                      <a16:colId xmlns:a16="http://schemas.microsoft.com/office/drawing/2014/main" val="911578600"/>
                    </a:ext>
                  </a:extLst>
                </a:gridCol>
                <a:gridCol w="493776">
                  <a:extLst>
                    <a:ext uri="{9D8B030D-6E8A-4147-A177-3AD203B41FA5}">
                      <a16:colId xmlns:a16="http://schemas.microsoft.com/office/drawing/2014/main" val="1975420078"/>
                    </a:ext>
                  </a:extLst>
                </a:gridCol>
                <a:gridCol w="493776">
                  <a:extLst>
                    <a:ext uri="{9D8B030D-6E8A-4147-A177-3AD203B41FA5}">
                      <a16:colId xmlns:a16="http://schemas.microsoft.com/office/drawing/2014/main" val="1366789974"/>
                    </a:ext>
                  </a:extLst>
                </a:gridCol>
                <a:gridCol w="493776">
                  <a:extLst>
                    <a:ext uri="{9D8B030D-6E8A-4147-A177-3AD203B41FA5}">
                      <a16:colId xmlns:a16="http://schemas.microsoft.com/office/drawing/2014/main" val="671645097"/>
                    </a:ext>
                  </a:extLst>
                </a:gridCol>
                <a:gridCol w="493776">
                  <a:extLst>
                    <a:ext uri="{9D8B030D-6E8A-4147-A177-3AD203B41FA5}">
                      <a16:colId xmlns:a16="http://schemas.microsoft.com/office/drawing/2014/main" val="594638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335117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- 2025-09-13 11:09:37</a:t>
                      </a:r>
                      <a:r>
                        <a:rPr kumimoji="0" lang="de-DE" sz="1000" b="0" i="0" u="none" strike="noStrike" kern="1200" cap="none" spc="0" normalizeH="0" baseline="0" noProof="0">
                          <a:ln>
                            <a:noFill/>
                          </a:ln>
                          <a:solidFill>
                            <a:prstClr val="black"/>
                          </a:solidFill>
                          <a:effectLst/>
                          <a:uLnTx/>
                          <a:uFillTx/>
                          <a:latin typeface="Calibri"/>
                          <a:ea typeface="+mn-ea"/>
                          <a:cs typeface="+mn-cs"/>
                        </a:rPr>
                        <a:t>
 🗣️ Das «Rede mit» der SRG startete am Mittwoch in Therwil BL. Die Besucherinnen und Besucher freuten sich auf den lebendigen Austausch und darauf, mehr über den Arbeitsalltag von Sandro Brotz («Arena») und Matthias Kündig («Echo der Zeit») zu erfahren. 
👉🏻 Möchtest du auch mit uns ins Gespräch kommen? Finde die nächste Veranstaltung in deiner Nähe auf publicvalue.srgssr.ch. Komm vorbei und diskutiere mit!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https://quintly-eu-image-storage.s3.amazonaws.com/21b4c6d5b9977870e423ae2d82e337a5/2b0715ff7cd102d43e620928a9233037.jpg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extLst>
                  <a:ext uri="{0D108BD9-81ED-4DB2-BD59-A6C34878D82A}">
                    <a16:rowId xmlns:a16="http://schemas.microsoft.com/office/drawing/2014/main" val="3204512076"/>
                  </a:ext>
                </a:extLst>
              </a:tr>
            </a:tbl>
          </a:graphicData>
        </a:graphic>
      </p:graphicFrame>
      <p:sp>
        <p:nvSpPr>
          <p:cNvPr id="4" name="Text Placeholder 3">
            <a:extLst>
              <a:ext uri="{FF2B5EF4-FFF2-40B4-BE49-F238E27FC236}">
                <a16:creationId xmlns:a16="http://schemas.microsoft.com/office/drawing/2014/main" id="{6F7A4872-5EEB-4A87-8FB7-D30239FC9D71}"/>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1115525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AC5D0-A14F-48F6-99BD-21786B5DA9B6}"/>
              </a:ext>
            </a:extLst>
          </p:cNvPr>
          <p:cNvSpPr>
            <a:spLocks noGrp="1"/>
          </p:cNvSpPr>
          <p:nvPr>
            <p:ph type="title"/>
          </p:nvPr>
        </p:nvSpPr>
        <p:spPr/>
        <p:txBody>
          <a:bodyPr/>
          <a:lstStyle/>
          <a:p>
            <a:r>
              <a:rPr lang="de-DE"/>
              <a:t>Facebook Reels Table | SRF Schweizer Radio und Fernsehen - 7 of 25</a:t>
            </a:r>
            <a:endParaRPr lang="en-US"/>
          </a:p>
        </p:txBody>
      </p:sp>
      <p:graphicFrame>
        <p:nvGraphicFramePr>
          <p:cNvPr id="5" name="Table Placeholder 4">
            <a:extLst>
              <a:ext uri="{FF2B5EF4-FFF2-40B4-BE49-F238E27FC236}">
                <a16:creationId xmlns:a16="http://schemas.microsoft.com/office/drawing/2014/main" id="{190B926C-FCB5-4B56-8749-D230B7EA1F04}"/>
              </a:ext>
            </a:extLst>
          </p:cNvPr>
          <p:cNvGraphicFramePr>
            <a:graphicFrameLocks noGrp="1"/>
          </p:cNvGraphicFramePr>
          <p:nvPr>
            <p:ph type="tbl" sz="quarter" idx="13"/>
            <p:extLst>
              <p:ext uri="{D42A27DB-BD31-4B8C-83A1-F6EECF244321}">
                <p14:modId xmlns:p14="http://schemas.microsoft.com/office/powerpoint/2010/main" val="3822383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674130995"/>
                    </a:ext>
                  </a:extLst>
                </a:gridCol>
                <a:gridCol w="1399031">
                  <a:extLst>
                    <a:ext uri="{9D8B030D-6E8A-4147-A177-3AD203B41FA5}">
                      <a16:colId xmlns:a16="http://schemas.microsoft.com/office/drawing/2014/main" val="4154230571"/>
                    </a:ext>
                  </a:extLst>
                </a:gridCol>
                <a:gridCol w="987551">
                  <a:extLst>
                    <a:ext uri="{9D8B030D-6E8A-4147-A177-3AD203B41FA5}">
                      <a16:colId xmlns:a16="http://schemas.microsoft.com/office/drawing/2014/main" val="1771826143"/>
                    </a:ext>
                  </a:extLst>
                </a:gridCol>
                <a:gridCol w="493776">
                  <a:extLst>
                    <a:ext uri="{9D8B030D-6E8A-4147-A177-3AD203B41FA5}">
                      <a16:colId xmlns:a16="http://schemas.microsoft.com/office/drawing/2014/main" val="2650110585"/>
                    </a:ext>
                  </a:extLst>
                </a:gridCol>
                <a:gridCol w="493776">
                  <a:extLst>
                    <a:ext uri="{9D8B030D-6E8A-4147-A177-3AD203B41FA5}">
                      <a16:colId xmlns:a16="http://schemas.microsoft.com/office/drawing/2014/main" val="2851423500"/>
                    </a:ext>
                  </a:extLst>
                </a:gridCol>
                <a:gridCol w="493776">
                  <a:extLst>
                    <a:ext uri="{9D8B030D-6E8A-4147-A177-3AD203B41FA5}">
                      <a16:colId xmlns:a16="http://schemas.microsoft.com/office/drawing/2014/main" val="1020993828"/>
                    </a:ext>
                  </a:extLst>
                </a:gridCol>
                <a:gridCol w="493776">
                  <a:extLst>
                    <a:ext uri="{9D8B030D-6E8A-4147-A177-3AD203B41FA5}">
                      <a16:colId xmlns:a16="http://schemas.microsoft.com/office/drawing/2014/main" val="1065637423"/>
                    </a:ext>
                  </a:extLst>
                </a:gridCol>
                <a:gridCol w="493776">
                  <a:extLst>
                    <a:ext uri="{9D8B030D-6E8A-4147-A177-3AD203B41FA5}">
                      <a16:colId xmlns:a16="http://schemas.microsoft.com/office/drawing/2014/main" val="3088546557"/>
                    </a:ext>
                  </a:extLst>
                </a:gridCol>
                <a:gridCol w="493776">
                  <a:extLst>
                    <a:ext uri="{9D8B030D-6E8A-4147-A177-3AD203B41FA5}">
                      <a16:colId xmlns:a16="http://schemas.microsoft.com/office/drawing/2014/main" val="1410413067"/>
                    </a:ext>
                  </a:extLst>
                </a:gridCol>
                <a:gridCol w="493776">
                  <a:extLst>
                    <a:ext uri="{9D8B030D-6E8A-4147-A177-3AD203B41FA5}">
                      <a16:colId xmlns:a16="http://schemas.microsoft.com/office/drawing/2014/main" val="2210144260"/>
                    </a:ext>
                  </a:extLst>
                </a:gridCol>
                <a:gridCol w="493776">
                  <a:extLst>
                    <a:ext uri="{9D8B030D-6E8A-4147-A177-3AD203B41FA5}">
                      <a16:colId xmlns:a16="http://schemas.microsoft.com/office/drawing/2014/main" val="2305480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082997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- 2025-08-31 11:05:12</a:t>
                      </a:r>
                      <a:r>
                        <a:rPr kumimoji="0" lang="de-DE" sz="1000" b="0" i="0" u="none" strike="noStrike" kern="1200" cap="none" spc="0" normalizeH="0" baseline="0" noProof="0">
                          <a:ln>
                            <a:noFill/>
                          </a:ln>
                          <a:solidFill>
                            <a:prstClr val="black"/>
                          </a:solidFill>
                          <a:effectLst/>
                          <a:uLnTx/>
                          <a:uFillTx/>
                          <a:latin typeface="Calibri"/>
                          <a:ea typeface="+mn-ea"/>
                          <a:cs typeface="+mn-cs"/>
                        </a:rPr>
                        <a:t>
 Der ehemalige Spitzendiplomat und strategische Verhandler Thomas Borer kennt die Unterschiede zwischen Schweizer und US-amerikanischer Verhandlungskultur genau. Gemeinsam mit Chocolatier Johannes Läderach spricht er bei «Gredig Direkt» über Lösungsansätze und Perspektiven.
👉 Jetzt die ganze Sendung auf Play SRF anschauen.
#SRFGredigDirekt #Zoll #USA #Diplomatie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https://quintly-eu-image-storage.s3.amazonaws.com/21b4c6d5b9977870e423ae2d82e337a5/fbc9eb1d8dff23542281f03e4e9480fa.jpg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11287</a:t>
                      </a:r>
                    </a:p>
                  </a:txBody>
                  <a:tcPr/>
                </a:tc>
                <a:extLst>
                  <a:ext uri="{0D108BD9-81ED-4DB2-BD59-A6C34878D82A}">
                    <a16:rowId xmlns:a16="http://schemas.microsoft.com/office/drawing/2014/main" val="1061023714"/>
                  </a:ext>
                </a:extLst>
              </a:tr>
            </a:tbl>
          </a:graphicData>
        </a:graphic>
      </p:graphicFrame>
      <p:sp>
        <p:nvSpPr>
          <p:cNvPr id="4" name="Text Placeholder 3">
            <a:extLst>
              <a:ext uri="{FF2B5EF4-FFF2-40B4-BE49-F238E27FC236}">
                <a16:creationId xmlns:a16="http://schemas.microsoft.com/office/drawing/2014/main" id="{3962BE0D-809E-4857-91C1-6B601D3E7380}"/>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171709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37800-B07A-47EB-B2DF-B55ACDCC3588}"/>
              </a:ext>
            </a:extLst>
          </p:cNvPr>
          <p:cNvSpPr>
            <a:spLocks noGrp="1"/>
          </p:cNvSpPr>
          <p:nvPr>
            <p:ph type="title"/>
          </p:nvPr>
        </p:nvSpPr>
        <p:spPr/>
        <p:txBody>
          <a:bodyPr/>
          <a:lstStyle/>
          <a:p>
            <a:r>
              <a:rPr lang="de-DE"/>
              <a:t>Facebook Reels Table | SRF Schweizer Radio und Fernsehen - 8 of 25</a:t>
            </a:r>
            <a:endParaRPr lang="en-US"/>
          </a:p>
        </p:txBody>
      </p:sp>
      <p:graphicFrame>
        <p:nvGraphicFramePr>
          <p:cNvPr id="5" name="Table Placeholder 4">
            <a:extLst>
              <a:ext uri="{FF2B5EF4-FFF2-40B4-BE49-F238E27FC236}">
                <a16:creationId xmlns:a16="http://schemas.microsoft.com/office/drawing/2014/main" id="{F93A7E98-D2EC-46CE-8191-54C5D08619C5}"/>
              </a:ext>
            </a:extLst>
          </p:cNvPr>
          <p:cNvGraphicFramePr>
            <a:graphicFrameLocks noGrp="1"/>
          </p:cNvGraphicFramePr>
          <p:nvPr>
            <p:ph type="tbl" sz="quarter" idx="13"/>
            <p:extLst>
              <p:ext uri="{D42A27DB-BD31-4B8C-83A1-F6EECF244321}">
                <p14:modId xmlns:p14="http://schemas.microsoft.com/office/powerpoint/2010/main" val="3602697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963453481"/>
                    </a:ext>
                  </a:extLst>
                </a:gridCol>
                <a:gridCol w="1399031">
                  <a:extLst>
                    <a:ext uri="{9D8B030D-6E8A-4147-A177-3AD203B41FA5}">
                      <a16:colId xmlns:a16="http://schemas.microsoft.com/office/drawing/2014/main" val="1299773277"/>
                    </a:ext>
                  </a:extLst>
                </a:gridCol>
                <a:gridCol w="987551">
                  <a:extLst>
                    <a:ext uri="{9D8B030D-6E8A-4147-A177-3AD203B41FA5}">
                      <a16:colId xmlns:a16="http://schemas.microsoft.com/office/drawing/2014/main" val="1613026760"/>
                    </a:ext>
                  </a:extLst>
                </a:gridCol>
                <a:gridCol w="493776">
                  <a:extLst>
                    <a:ext uri="{9D8B030D-6E8A-4147-A177-3AD203B41FA5}">
                      <a16:colId xmlns:a16="http://schemas.microsoft.com/office/drawing/2014/main" val="2496225074"/>
                    </a:ext>
                  </a:extLst>
                </a:gridCol>
                <a:gridCol w="493776">
                  <a:extLst>
                    <a:ext uri="{9D8B030D-6E8A-4147-A177-3AD203B41FA5}">
                      <a16:colId xmlns:a16="http://schemas.microsoft.com/office/drawing/2014/main" val="1722765893"/>
                    </a:ext>
                  </a:extLst>
                </a:gridCol>
                <a:gridCol w="493776">
                  <a:extLst>
                    <a:ext uri="{9D8B030D-6E8A-4147-A177-3AD203B41FA5}">
                      <a16:colId xmlns:a16="http://schemas.microsoft.com/office/drawing/2014/main" val="175642535"/>
                    </a:ext>
                  </a:extLst>
                </a:gridCol>
                <a:gridCol w="493776">
                  <a:extLst>
                    <a:ext uri="{9D8B030D-6E8A-4147-A177-3AD203B41FA5}">
                      <a16:colId xmlns:a16="http://schemas.microsoft.com/office/drawing/2014/main" val="1190132685"/>
                    </a:ext>
                  </a:extLst>
                </a:gridCol>
                <a:gridCol w="493776">
                  <a:extLst>
                    <a:ext uri="{9D8B030D-6E8A-4147-A177-3AD203B41FA5}">
                      <a16:colId xmlns:a16="http://schemas.microsoft.com/office/drawing/2014/main" val="2798495417"/>
                    </a:ext>
                  </a:extLst>
                </a:gridCol>
                <a:gridCol w="493776">
                  <a:extLst>
                    <a:ext uri="{9D8B030D-6E8A-4147-A177-3AD203B41FA5}">
                      <a16:colId xmlns:a16="http://schemas.microsoft.com/office/drawing/2014/main" val="1252582685"/>
                    </a:ext>
                  </a:extLst>
                </a:gridCol>
                <a:gridCol w="493776">
                  <a:extLst>
                    <a:ext uri="{9D8B030D-6E8A-4147-A177-3AD203B41FA5}">
                      <a16:colId xmlns:a16="http://schemas.microsoft.com/office/drawing/2014/main" val="1786283113"/>
                    </a:ext>
                  </a:extLst>
                </a:gridCol>
                <a:gridCol w="493776">
                  <a:extLst>
                    <a:ext uri="{9D8B030D-6E8A-4147-A177-3AD203B41FA5}">
                      <a16:colId xmlns:a16="http://schemas.microsoft.com/office/drawing/2014/main" val="3606727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449900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- 2025-08-29 10:26:13</a:t>
                      </a:r>
                      <a:r>
                        <a:rPr kumimoji="0" lang="de-DE" sz="1000" b="0" i="0" u="none" strike="noStrike" kern="1200" cap="none" spc="0" normalizeH="0" baseline="0" noProof="0">
                          <a:ln>
                            <a:noFill/>
                          </a:ln>
                          <a:solidFill>
                            <a:prstClr val="black"/>
                          </a:solidFill>
                          <a:effectLst/>
                          <a:uLnTx/>
                          <a:uFillTx/>
                          <a:latin typeface="Calibri"/>
                          <a:ea typeface="+mn-ea"/>
                          <a:cs typeface="+mn-cs"/>
                        </a:rPr>
                        <a:t>
 Was wolltest du der SRG schon immer sagen? 💬
Wir kommen in deine Stammbeiz und du hast die Möglichkeit, dich mit uns auszutauschen und mehr über die Arbeit der Journalistinnen und Journalisten und über den Auftrag der SRG zu erfahren. 
👉 Melde dich jetzt via https://publicvalue.srgssr.ch/dialog-zusammenhalt/ für einen Event in deiner Region 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https://quintly-eu-image-storage.s3.amazonaws.com/21b4c6d5b9977870e423ae2d82e337a5/50eb17047fc8eb6ac6f619b121ea03e5.jpg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extLst>
                  <a:ext uri="{0D108BD9-81ED-4DB2-BD59-A6C34878D82A}">
                    <a16:rowId xmlns:a16="http://schemas.microsoft.com/office/drawing/2014/main" val="2827346897"/>
                  </a:ext>
                </a:extLst>
              </a:tr>
            </a:tbl>
          </a:graphicData>
        </a:graphic>
      </p:graphicFrame>
      <p:sp>
        <p:nvSpPr>
          <p:cNvPr id="4" name="Text Placeholder 3">
            <a:extLst>
              <a:ext uri="{FF2B5EF4-FFF2-40B4-BE49-F238E27FC236}">
                <a16:creationId xmlns:a16="http://schemas.microsoft.com/office/drawing/2014/main" id="{7BD081A0-D671-4BD1-9294-03B58C0B0B7F}"/>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7018911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5DC3C-D4AA-44FA-BD88-21F3AF8312C0}"/>
              </a:ext>
            </a:extLst>
          </p:cNvPr>
          <p:cNvSpPr>
            <a:spLocks noGrp="1"/>
          </p:cNvSpPr>
          <p:nvPr>
            <p:ph type="title"/>
          </p:nvPr>
        </p:nvSpPr>
        <p:spPr/>
        <p:txBody>
          <a:bodyPr/>
          <a:lstStyle/>
          <a:p>
            <a:r>
              <a:rPr lang="de-DE"/>
              <a:t>Facebook Reels Table | SRF Schweizer Radio und Fernsehen - 9 of 25</a:t>
            </a:r>
            <a:endParaRPr lang="en-US"/>
          </a:p>
        </p:txBody>
      </p:sp>
      <p:graphicFrame>
        <p:nvGraphicFramePr>
          <p:cNvPr id="5" name="Table Placeholder 4">
            <a:extLst>
              <a:ext uri="{FF2B5EF4-FFF2-40B4-BE49-F238E27FC236}">
                <a16:creationId xmlns:a16="http://schemas.microsoft.com/office/drawing/2014/main" id="{F505684C-971F-4CF4-9539-12ADE699C66B}"/>
              </a:ext>
            </a:extLst>
          </p:cNvPr>
          <p:cNvGraphicFramePr>
            <a:graphicFrameLocks noGrp="1"/>
          </p:cNvGraphicFramePr>
          <p:nvPr>
            <p:ph type="tbl" sz="quarter" idx="13"/>
            <p:extLst>
              <p:ext uri="{D42A27DB-BD31-4B8C-83A1-F6EECF244321}">
                <p14:modId xmlns:p14="http://schemas.microsoft.com/office/powerpoint/2010/main" val="7701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511485080"/>
                    </a:ext>
                  </a:extLst>
                </a:gridCol>
                <a:gridCol w="1399031">
                  <a:extLst>
                    <a:ext uri="{9D8B030D-6E8A-4147-A177-3AD203B41FA5}">
                      <a16:colId xmlns:a16="http://schemas.microsoft.com/office/drawing/2014/main" val="808169023"/>
                    </a:ext>
                  </a:extLst>
                </a:gridCol>
                <a:gridCol w="987551">
                  <a:extLst>
                    <a:ext uri="{9D8B030D-6E8A-4147-A177-3AD203B41FA5}">
                      <a16:colId xmlns:a16="http://schemas.microsoft.com/office/drawing/2014/main" val="3193342418"/>
                    </a:ext>
                  </a:extLst>
                </a:gridCol>
                <a:gridCol w="493776">
                  <a:extLst>
                    <a:ext uri="{9D8B030D-6E8A-4147-A177-3AD203B41FA5}">
                      <a16:colId xmlns:a16="http://schemas.microsoft.com/office/drawing/2014/main" val="1639016591"/>
                    </a:ext>
                  </a:extLst>
                </a:gridCol>
                <a:gridCol w="493776">
                  <a:extLst>
                    <a:ext uri="{9D8B030D-6E8A-4147-A177-3AD203B41FA5}">
                      <a16:colId xmlns:a16="http://schemas.microsoft.com/office/drawing/2014/main" val="1999059449"/>
                    </a:ext>
                  </a:extLst>
                </a:gridCol>
                <a:gridCol w="493776">
                  <a:extLst>
                    <a:ext uri="{9D8B030D-6E8A-4147-A177-3AD203B41FA5}">
                      <a16:colId xmlns:a16="http://schemas.microsoft.com/office/drawing/2014/main" val="2436613184"/>
                    </a:ext>
                  </a:extLst>
                </a:gridCol>
                <a:gridCol w="493776">
                  <a:extLst>
                    <a:ext uri="{9D8B030D-6E8A-4147-A177-3AD203B41FA5}">
                      <a16:colId xmlns:a16="http://schemas.microsoft.com/office/drawing/2014/main" val="2230649683"/>
                    </a:ext>
                  </a:extLst>
                </a:gridCol>
                <a:gridCol w="493776">
                  <a:extLst>
                    <a:ext uri="{9D8B030D-6E8A-4147-A177-3AD203B41FA5}">
                      <a16:colId xmlns:a16="http://schemas.microsoft.com/office/drawing/2014/main" val="2077398262"/>
                    </a:ext>
                  </a:extLst>
                </a:gridCol>
                <a:gridCol w="493776">
                  <a:extLst>
                    <a:ext uri="{9D8B030D-6E8A-4147-A177-3AD203B41FA5}">
                      <a16:colId xmlns:a16="http://schemas.microsoft.com/office/drawing/2014/main" val="841415807"/>
                    </a:ext>
                  </a:extLst>
                </a:gridCol>
                <a:gridCol w="493776">
                  <a:extLst>
                    <a:ext uri="{9D8B030D-6E8A-4147-A177-3AD203B41FA5}">
                      <a16:colId xmlns:a16="http://schemas.microsoft.com/office/drawing/2014/main" val="3593247465"/>
                    </a:ext>
                  </a:extLst>
                </a:gridCol>
                <a:gridCol w="493776">
                  <a:extLst>
                    <a:ext uri="{9D8B030D-6E8A-4147-A177-3AD203B41FA5}">
                      <a16:colId xmlns:a16="http://schemas.microsoft.com/office/drawing/2014/main" val="2130578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049813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 Schweizer Radio und Fernsehen - 2025-08-10 09:27:34</a:t>
                      </a:r>
                      <a:r>
                        <a:rPr kumimoji="0" lang="en-US" sz="1000" b="0" i="0" u="none" strike="noStrike" kern="1200" cap="none" spc="0" normalizeH="0" baseline="0" noProof="0">
                          <a:ln>
                            <a:noFill/>
                          </a:ln>
                          <a:solidFill>
                            <a:prstClr val="black"/>
                          </a:solidFill>
                          <a:effectLst/>
                          <a:uLnTx/>
                          <a:uFillTx/>
                          <a:latin typeface="Calibri"/>
                          <a:ea typeface="+mn-ea"/>
                          <a:cs typeface="+mn-cs"/>
                        </a:rPr>
                        <a:t>
 Oma Caroline macht keinen Hehl daraus, was sie über Österreich denkt ... 
👉 Mehr Comedy findest du auf Play SRF und YouTube.
#Comedy #SRF3 #Assholdies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https://quintly-eu-image-storage.s3.amazonaws.com/21b4c6d5b9977870e423ae2d82e337a5/e8853322ad805ab9eb6f5a639043633a.jpg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127374</a:t>
                      </a:r>
                    </a:p>
                  </a:txBody>
                  <a:tcPr/>
                </a:tc>
                <a:extLst>
                  <a:ext uri="{0D108BD9-81ED-4DB2-BD59-A6C34878D82A}">
                    <a16:rowId xmlns:a16="http://schemas.microsoft.com/office/drawing/2014/main" val="1269598318"/>
                  </a:ext>
                </a:extLst>
              </a:tr>
            </a:tbl>
          </a:graphicData>
        </a:graphic>
      </p:graphicFrame>
      <p:sp>
        <p:nvSpPr>
          <p:cNvPr id="4" name="Text Placeholder 3">
            <a:extLst>
              <a:ext uri="{FF2B5EF4-FFF2-40B4-BE49-F238E27FC236}">
                <a16:creationId xmlns:a16="http://schemas.microsoft.com/office/drawing/2014/main" id="{68F19E19-4F5D-4D2C-8FF7-19175E01EF3F}"/>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3869068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A6281-D548-475B-B601-34A8015FCF4F}"/>
              </a:ext>
            </a:extLst>
          </p:cNvPr>
          <p:cNvSpPr>
            <a:spLocks noGrp="1"/>
          </p:cNvSpPr>
          <p:nvPr>
            <p:ph type="title"/>
          </p:nvPr>
        </p:nvSpPr>
        <p:spPr/>
        <p:txBody>
          <a:bodyPr/>
          <a:lstStyle/>
          <a:p>
            <a:r>
              <a:rPr lang="de-DE"/>
              <a:t>Facebook Reels Table | SRF Schweizer Radio und Fernsehen - 10 of 25</a:t>
            </a:r>
            <a:endParaRPr lang="en-US"/>
          </a:p>
        </p:txBody>
      </p:sp>
      <p:graphicFrame>
        <p:nvGraphicFramePr>
          <p:cNvPr id="5" name="Table Placeholder 4">
            <a:extLst>
              <a:ext uri="{FF2B5EF4-FFF2-40B4-BE49-F238E27FC236}">
                <a16:creationId xmlns:a16="http://schemas.microsoft.com/office/drawing/2014/main" id="{9D3614E0-87AA-47C3-BDED-6C814B9352B4}"/>
              </a:ext>
            </a:extLst>
          </p:cNvPr>
          <p:cNvGraphicFramePr>
            <a:graphicFrameLocks noGrp="1"/>
          </p:cNvGraphicFramePr>
          <p:nvPr>
            <p:ph type="tbl" sz="quarter" idx="13"/>
            <p:extLst>
              <p:ext uri="{D42A27DB-BD31-4B8C-83A1-F6EECF244321}">
                <p14:modId xmlns:p14="http://schemas.microsoft.com/office/powerpoint/2010/main" val="2445756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102206157"/>
                    </a:ext>
                  </a:extLst>
                </a:gridCol>
                <a:gridCol w="1399031">
                  <a:extLst>
                    <a:ext uri="{9D8B030D-6E8A-4147-A177-3AD203B41FA5}">
                      <a16:colId xmlns:a16="http://schemas.microsoft.com/office/drawing/2014/main" val="275252919"/>
                    </a:ext>
                  </a:extLst>
                </a:gridCol>
                <a:gridCol w="987551">
                  <a:extLst>
                    <a:ext uri="{9D8B030D-6E8A-4147-A177-3AD203B41FA5}">
                      <a16:colId xmlns:a16="http://schemas.microsoft.com/office/drawing/2014/main" val="3610712247"/>
                    </a:ext>
                  </a:extLst>
                </a:gridCol>
                <a:gridCol w="493776">
                  <a:extLst>
                    <a:ext uri="{9D8B030D-6E8A-4147-A177-3AD203B41FA5}">
                      <a16:colId xmlns:a16="http://schemas.microsoft.com/office/drawing/2014/main" val="3761389926"/>
                    </a:ext>
                  </a:extLst>
                </a:gridCol>
                <a:gridCol w="493776">
                  <a:extLst>
                    <a:ext uri="{9D8B030D-6E8A-4147-A177-3AD203B41FA5}">
                      <a16:colId xmlns:a16="http://schemas.microsoft.com/office/drawing/2014/main" val="1281120465"/>
                    </a:ext>
                  </a:extLst>
                </a:gridCol>
                <a:gridCol w="493776">
                  <a:extLst>
                    <a:ext uri="{9D8B030D-6E8A-4147-A177-3AD203B41FA5}">
                      <a16:colId xmlns:a16="http://schemas.microsoft.com/office/drawing/2014/main" val="1070635638"/>
                    </a:ext>
                  </a:extLst>
                </a:gridCol>
                <a:gridCol w="493776">
                  <a:extLst>
                    <a:ext uri="{9D8B030D-6E8A-4147-A177-3AD203B41FA5}">
                      <a16:colId xmlns:a16="http://schemas.microsoft.com/office/drawing/2014/main" val="3556226064"/>
                    </a:ext>
                  </a:extLst>
                </a:gridCol>
                <a:gridCol w="493776">
                  <a:extLst>
                    <a:ext uri="{9D8B030D-6E8A-4147-A177-3AD203B41FA5}">
                      <a16:colId xmlns:a16="http://schemas.microsoft.com/office/drawing/2014/main" val="978330179"/>
                    </a:ext>
                  </a:extLst>
                </a:gridCol>
                <a:gridCol w="493776">
                  <a:extLst>
                    <a:ext uri="{9D8B030D-6E8A-4147-A177-3AD203B41FA5}">
                      <a16:colId xmlns:a16="http://schemas.microsoft.com/office/drawing/2014/main" val="2669089188"/>
                    </a:ext>
                  </a:extLst>
                </a:gridCol>
                <a:gridCol w="493776">
                  <a:extLst>
                    <a:ext uri="{9D8B030D-6E8A-4147-A177-3AD203B41FA5}">
                      <a16:colId xmlns:a16="http://schemas.microsoft.com/office/drawing/2014/main" val="2579078846"/>
                    </a:ext>
                  </a:extLst>
                </a:gridCol>
                <a:gridCol w="493776">
                  <a:extLst>
                    <a:ext uri="{9D8B030D-6E8A-4147-A177-3AD203B41FA5}">
                      <a16:colId xmlns:a16="http://schemas.microsoft.com/office/drawing/2014/main" val="2914282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051187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- 2025-08-06 17:09:36</a:t>
                      </a:r>
                      <a:r>
                        <a:rPr kumimoji="0" lang="de-DE" sz="1000" b="0" i="0" u="none" strike="noStrike" kern="1200" cap="none" spc="0" normalizeH="0" baseline="0" noProof="0">
                          <a:ln>
                            <a:noFill/>
                          </a:ln>
                          <a:solidFill>
                            <a:prstClr val="black"/>
                          </a:solidFill>
                          <a:effectLst/>
                          <a:uLnTx/>
                          <a:uFillTx/>
                          <a:latin typeface="Calibri"/>
                          <a:ea typeface="+mn-ea"/>
                          <a:cs typeface="+mn-cs"/>
                        </a:rPr>
                        <a:t>
 Wie reagierst du, wenn du in den Ferien auf deine Landsleute triffst? 🏖 
#srf3 #ferien #sommer #comedy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https://quintly-eu-image-storage.s3.amazonaws.com/21b4c6d5b9977870e423ae2d82e337a5/665270de8702585b43c2e8f342e47d0c.jpg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4373</a:t>
                      </a:r>
                    </a:p>
                  </a:txBody>
                  <a:tcPr/>
                </a:tc>
                <a:extLst>
                  <a:ext uri="{0D108BD9-81ED-4DB2-BD59-A6C34878D82A}">
                    <a16:rowId xmlns:a16="http://schemas.microsoft.com/office/drawing/2014/main" val="707568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- 2025-07-26 09:32:25</a:t>
                      </a:r>
                      <a:r>
                        <a:rPr kumimoji="0" lang="de-DE" sz="1000" b="0" i="0" u="none" strike="noStrike" kern="1200" cap="none" spc="0" normalizeH="0" baseline="0" noProof="0">
                          <a:ln>
                            <a:noFill/>
                          </a:ln>
                          <a:solidFill>
                            <a:prstClr val="black"/>
                          </a:solidFill>
                          <a:effectLst/>
                          <a:uLnTx/>
                          <a:uFillTx/>
                          <a:latin typeface="Calibri"/>
                          <a:ea typeface="+mn-ea"/>
                          <a:cs typeface="+mn-cs"/>
                        </a:rPr>
                        <a:t>
 Ob Frauenfussball Zukunft hat, will ein Reporter in den 60er-Jahren von Fussballerinnen wissen. 
#SRFArchiv #Frauenfussball #60er #WEURO2025 #SRFSport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https://quintly-eu-image-storage.s3.amazonaws.com/21b4c6d5b9977870e423ae2d82e337a5/6750d55b784832fff767ea6b88a1c17e.jpg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28902</a:t>
                      </a:r>
                    </a:p>
                  </a:txBody>
                  <a:tcPr/>
                </a:tc>
                <a:extLst>
                  <a:ext uri="{0D108BD9-81ED-4DB2-BD59-A6C34878D82A}">
                    <a16:rowId xmlns:a16="http://schemas.microsoft.com/office/drawing/2014/main" val="4021481469"/>
                  </a:ext>
                </a:extLst>
              </a:tr>
            </a:tbl>
          </a:graphicData>
        </a:graphic>
      </p:graphicFrame>
      <p:sp>
        <p:nvSpPr>
          <p:cNvPr id="4" name="Text Placeholder 3">
            <a:extLst>
              <a:ext uri="{FF2B5EF4-FFF2-40B4-BE49-F238E27FC236}">
                <a16:creationId xmlns:a16="http://schemas.microsoft.com/office/drawing/2014/main" id="{9CF1D0D2-42EB-487C-9C0F-FBAFF445D135}"/>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9066050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5B781-4F37-4937-BA95-C1A26BBC80C5}"/>
              </a:ext>
            </a:extLst>
          </p:cNvPr>
          <p:cNvSpPr>
            <a:spLocks noGrp="1"/>
          </p:cNvSpPr>
          <p:nvPr>
            <p:ph type="title"/>
          </p:nvPr>
        </p:nvSpPr>
        <p:spPr/>
        <p:txBody>
          <a:bodyPr/>
          <a:lstStyle/>
          <a:p>
            <a:r>
              <a:rPr lang="de-DE"/>
              <a:t>Facebook Reels Table | SRF Schweizer Radio und Fernsehen - 11 of 25</a:t>
            </a:r>
            <a:endParaRPr lang="en-US"/>
          </a:p>
        </p:txBody>
      </p:sp>
      <p:graphicFrame>
        <p:nvGraphicFramePr>
          <p:cNvPr id="5" name="Table Placeholder 4">
            <a:extLst>
              <a:ext uri="{FF2B5EF4-FFF2-40B4-BE49-F238E27FC236}">
                <a16:creationId xmlns:a16="http://schemas.microsoft.com/office/drawing/2014/main" id="{2A1CC1CE-5C56-4C62-BD2F-A4ADB4BF2E79}"/>
              </a:ext>
            </a:extLst>
          </p:cNvPr>
          <p:cNvGraphicFramePr>
            <a:graphicFrameLocks noGrp="1"/>
          </p:cNvGraphicFramePr>
          <p:nvPr>
            <p:ph type="tbl" sz="quarter" idx="13"/>
            <p:extLst>
              <p:ext uri="{D42A27DB-BD31-4B8C-83A1-F6EECF244321}">
                <p14:modId xmlns:p14="http://schemas.microsoft.com/office/powerpoint/2010/main" val="1514985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984462619"/>
                    </a:ext>
                  </a:extLst>
                </a:gridCol>
                <a:gridCol w="1399031">
                  <a:extLst>
                    <a:ext uri="{9D8B030D-6E8A-4147-A177-3AD203B41FA5}">
                      <a16:colId xmlns:a16="http://schemas.microsoft.com/office/drawing/2014/main" val="2157272111"/>
                    </a:ext>
                  </a:extLst>
                </a:gridCol>
                <a:gridCol w="987551">
                  <a:extLst>
                    <a:ext uri="{9D8B030D-6E8A-4147-A177-3AD203B41FA5}">
                      <a16:colId xmlns:a16="http://schemas.microsoft.com/office/drawing/2014/main" val="3022224372"/>
                    </a:ext>
                  </a:extLst>
                </a:gridCol>
                <a:gridCol w="493776">
                  <a:extLst>
                    <a:ext uri="{9D8B030D-6E8A-4147-A177-3AD203B41FA5}">
                      <a16:colId xmlns:a16="http://schemas.microsoft.com/office/drawing/2014/main" val="3053650672"/>
                    </a:ext>
                  </a:extLst>
                </a:gridCol>
                <a:gridCol w="493776">
                  <a:extLst>
                    <a:ext uri="{9D8B030D-6E8A-4147-A177-3AD203B41FA5}">
                      <a16:colId xmlns:a16="http://schemas.microsoft.com/office/drawing/2014/main" val="131107732"/>
                    </a:ext>
                  </a:extLst>
                </a:gridCol>
                <a:gridCol w="493776">
                  <a:extLst>
                    <a:ext uri="{9D8B030D-6E8A-4147-A177-3AD203B41FA5}">
                      <a16:colId xmlns:a16="http://schemas.microsoft.com/office/drawing/2014/main" val="1892626839"/>
                    </a:ext>
                  </a:extLst>
                </a:gridCol>
                <a:gridCol w="493776">
                  <a:extLst>
                    <a:ext uri="{9D8B030D-6E8A-4147-A177-3AD203B41FA5}">
                      <a16:colId xmlns:a16="http://schemas.microsoft.com/office/drawing/2014/main" val="4267376104"/>
                    </a:ext>
                  </a:extLst>
                </a:gridCol>
                <a:gridCol w="493776">
                  <a:extLst>
                    <a:ext uri="{9D8B030D-6E8A-4147-A177-3AD203B41FA5}">
                      <a16:colId xmlns:a16="http://schemas.microsoft.com/office/drawing/2014/main" val="4140257025"/>
                    </a:ext>
                  </a:extLst>
                </a:gridCol>
                <a:gridCol w="493776">
                  <a:extLst>
                    <a:ext uri="{9D8B030D-6E8A-4147-A177-3AD203B41FA5}">
                      <a16:colId xmlns:a16="http://schemas.microsoft.com/office/drawing/2014/main" val="4069451287"/>
                    </a:ext>
                  </a:extLst>
                </a:gridCol>
                <a:gridCol w="493776">
                  <a:extLst>
                    <a:ext uri="{9D8B030D-6E8A-4147-A177-3AD203B41FA5}">
                      <a16:colId xmlns:a16="http://schemas.microsoft.com/office/drawing/2014/main" val="1499747926"/>
                    </a:ext>
                  </a:extLst>
                </a:gridCol>
                <a:gridCol w="493776">
                  <a:extLst>
                    <a:ext uri="{9D8B030D-6E8A-4147-A177-3AD203B41FA5}">
                      <a16:colId xmlns:a16="http://schemas.microsoft.com/office/drawing/2014/main" val="723082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714694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- 2025-07-25 07:15:40</a:t>
                      </a:r>
                      <a:r>
                        <a:rPr kumimoji="0" lang="de-DE" sz="1000" b="0" i="0" u="none" strike="noStrike" kern="1200" cap="none" spc="0" normalizeH="0" baseline="0" noProof="0">
                          <a:ln>
                            <a:noFill/>
                          </a:ln>
                          <a:solidFill>
                            <a:prstClr val="black"/>
                          </a:solidFill>
                          <a:effectLst/>
                          <a:uLnTx/>
                          <a:uFillTx/>
                          <a:latin typeface="Calibri"/>
                          <a:ea typeface="+mn-ea"/>
                          <a:cs typeface="+mn-cs"/>
                        </a:rPr>
                        <a:t>
 Gesucht beim Radio-Kultspiel «ABC SRF 3»: Wörter mit dem Buchstaben Q. Welche hättest du gewusst? 🤓
#SRF3 #Quiz #Radio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https://quintly-eu-image-storage.s3.amazonaws.com/21b4c6d5b9977870e423ae2d82e337a5/493ece4bb5fe24cab74809fc3aecedfe.jpg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13771</a:t>
                      </a:r>
                    </a:p>
                  </a:txBody>
                  <a:tcPr/>
                </a:tc>
                <a:extLst>
                  <a:ext uri="{0D108BD9-81ED-4DB2-BD59-A6C34878D82A}">
                    <a16:rowId xmlns:a16="http://schemas.microsoft.com/office/drawing/2014/main" val="853843791"/>
                  </a:ext>
                </a:extLst>
              </a:tr>
            </a:tbl>
          </a:graphicData>
        </a:graphic>
      </p:graphicFrame>
      <p:sp>
        <p:nvSpPr>
          <p:cNvPr id="4" name="Text Placeholder 3">
            <a:extLst>
              <a:ext uri="{FF2B5EF4-FFF2-40B4-BE49-F238E27FC236}">
                <a16:creationId xmlns:a16="http://schemas.microsoft.com/office/drawing/2014/main" id="{552D6E64-353C-4766-970F-84559A0F452B}"/>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7123788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C932F-B230-4EFA-8DE3-650517BC5703}"/>
              </a:ext>
            </a:extLst>
          </p:cNvPr>
          <p:cNvSpPr>
            <a:spLocks noGrp="1"/>
          </p:cNvSpPr>
          <p:nvPr>
            <p:ph type="title"/>
          </p:nvPr>
        </p:nvSpPr>
        <p:spPr/>
        <p:txBody>
          <a:bodyPr/>
          <a:lstStyle/>
          <a:p>
            <a:r>
              <a:rPr lang="de-DE"/>
              <a:t>Facebook Reels Table | SRF Schweizer Radio und Fernsehen - 12 of 25</a:t>
            </a:r>
            <a:endParaRPr lang="en-US"/>
          </a:p>
        </p:txBody>
      </p:sp>
      <p:graphicFrame>
        <p:nvGraphicFramePr>
          <p:cNvPr id="5" name="Table Placeholder 4">
            <a:extLst>
              <a:ext uri="{FF2B5EF4-FFF2-40B4-BE49-F238E27FC236}">
                <a16:creationId xmlns:a16="http://schemas.microsoft.com/office/drawing/2014/main" id="{0394F6B0-F066-447A-B5AB-17684F6CFD35}"/>
              </a:ext>
            </a:extLst>
          </p:cNvPr>
          <p:cNvGraphicFramePr>
            <a:graphicFrameLocks noGrp="1"/>
          </p:cNvGraphicFramePr>
          <p:nvPr>
            <p:ph type="tbl" sz="quarter" idx="13"/>
            <p:extLst>
              <p:ext uri="{D42A27DB-BD31-4B8C-83A1-F6EECF244321}">
                <p14:modId xmlns:p14="http://schemas.microsoft.com/office/powerpoint/2010/main" val="474470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071271456"/>
                    </a:ext>
                  </a:extLst>
                </a:gridCol>
                <a:gridCol w="1399031">
                  <a:extLst>
                    <a:ext uri="{9D8B030D-6E8A-4147-A177-3AD203B41FA5}">
                      <a16:colId xmlns:a16="http://schemas.microsoft.com/office/drawing/2014/main" val="1450896635"/>
                    </a:ext>
                  </a:extLst>
                </a:gridCol>
                <a:gridCol w="987551">
                  <a:extLst>
                    <a:ext uri="{9D8B030D-6E8A-4147-A177-3AD203B41FA5}">
                      <a16:colId xmlns:a16="http://schemas.microsoft.com/office/drawing/2014/main" val="1739845412"/>
                    </a:ext>
                  </a:extLst>
                </a:gridCol>
                <a:gridCol w="493776">
                  <a:extLst>
                    <a:ext uri="{9D8B030D-6E8A-4147-A177-3AD203B41FA5}">
                      <a16:colId xmlns:a16="http://schemas.microsoft.com/office/drawing/2014/main" val="2296983375"/>
                    </a:ext>
                  </a:extLst>
                </a:gridCol>
                <a:gridCol w="493776">
                  <a:extLst>
                    <a:ext uri="{9D8B030D-6E8A-4147-A177-3AD203B41FA5}">
                      <a16:colId xmlns:a16="http://schemas.microsoft.com/office/drawing/2014/main" val="2756074209"/>
                    </a:ext>
                  </a:extLst>
                </a:gridCol>
                <a:gridCol w="493776">
                  <a:extLst>
                    <a:ext uri="{9D8B030D-6E8A-4147-A177-3AD203B41FA5}">
                      <a16:colId xmlns:a16="http://schemas.microsoft.com/office/drawing/2014/main" val="1625051944"/>
                    </a:ext>
                  </a:extLst>
                </a:gridCol>
                <a:gridCol w="493776">
                  <a:extLst>
                    <a:ext uri="{9D8B030D-6E8A-4147-A177-3AD203B41FA5}">
                      <a16:colId xmlns:a16="http://schemas.microsoft.com/office/drawing/2014/main" val="412581113"/>
                    </a:ext>
                  </a:extLst>
                </a:gridCol>
                <a:gridCol w="493776">
                  <a:extLst>
                    <a:ext uri="{9D8B030D-6E8A-4147-A177-3AD203B41FA5}">
                      <a16:colId xmlns:a16="http://schemas.microsoft.com/office/drawing/2014/main" val="2315561013"/>
                    </a:ext>
                  </a:extLst>
                </a:gridCol>
                <a:gridCol w="493776">
                  <a:extLst>
                    <a:ext uri="{9D8B030D-6E8A-4147-A177-3AD203B41FA5}">
                      <a16:colId xmlns:a16="http://schemas.microsoft.com/office/drawing/2014/main" val="2236912032"/>
                    </a:ext>
                  </a:extLst>
                </a:gridCol>
                <a:gridCol w="493776">
                  <a:extLst>
                    <a:ext uri="{9D8B030D-6E8A-4147-A177-3AD203B41FA5}">
                      <a16:colId xmlns:a16="http://schemas.microsoft.com/office/drawing/2014/main" val="221877587"/>
                    </a:ext>
                  </a:extLst>
                </a:gridCol>
                <a:gridCol w="493776">
                  <a:extLst>
                    <a:ext uri="{9D8B030D-6E8A-4147-A177-3AD203B41FA5}">
                      <a16:colId xmlns:a16="http://schemas.microsoft.com/office/drawing/2014/main" val="2672948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824418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- 2025-07-08 18:16:02</a:t>
                      </a:r>
                      <a:r>
                        <a:rPr kumimoji="0" lang="de-DE" sz="1000" b="0" i="0" u="none" strike="noStrike" kern="1200" cap="none" spc="0" normalizeH="0" baseline="0" noProof="0">
                          <a:ln>
                            <a:noFill/>
                          </a:ln>
                          <a:solidFill>
                            <a:prstClr val="black"/>
                          </a:solidFill>
                          <a:effectLst/>
                          <a:uLnTx/>
                          <a:uFillTx/>
                          <a:latin typeface="Calibri"/>
                          <a:ea typeface="+mn-ea"/>
                          <a:cs typeface="+mn-cs"/>
                        </a:rPr>
                        <a:t>
 Unsere Bundespräsidentin Karin Keller-Sutter weiss, wie wichtig weibliche Vorbilder sind – für den Fussball ⚽️ und die Politik 📄
Wo braucht es noch mehr starke Frauenfiguren?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https://quintly-eu-image-storage.s3.amazonaws.com/21b4c6d5b9977870e423ae2d82e337a5/b7521355f50c29c8c2d954e7ae2ac961.jpg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extLst>
                  <a:ext uri="{0D108BD9-81ED-4DB2-BD59-A6C34878D82A}">
                    <a16:rowId xmlns:a16="http://schemas.microsoft.com/office/drawing/2014/main" val="2193335357"/>
                  </a:ext>
                </a:extLst>
              </a:tr>
            </a:tbl>
          </a:graphicData>
        </a:graphic>
      </p:graphicFrame>
      <p:sp>
        <p:nvSpPr>
          <p:cNvPr id="4" name="Text Placeholder 3">
            <a:extLst>
              <a:ext uri="{FF2B5EF4-FFF2-40B4-BE49-F238E27FC236}">
                <a16:creationId xmlns:a16="http://schemas.microsoft.com/office/drawing/2014/main" id="{8EAC4C45-5DD0-4A7A-AB6F-1F23DDFBAE1E}"/>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6575316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96E5E-5BDA-4CF2-9FAA-BD1629138A4F}"/>
              </a:ext>
            </a:extLst>
          </p:cNvPr>
          <p:cNvSpPr>
            <a:spLocks noGrp="1"/>
          </p:cNvSpPr>
          <p:nvPr>
            <p:ph type="title"/>
          </p:nvPr>
        </p:nvSpPr>
        <p:spPr/>
        <p:txBody>
          <a:bodyPr/>
          <a:lstStyle/>
          <a:p>
            <a:r>
              <a:rPr lang="de-DE"/>
              <a:t>Facebook Reels Table | SRF Schweizer Radio und Fernsehen - 13 of 25</a:t>
            </a:r>
            <a:endParaRPr lang="en-US"/>
          </a:p>
        </p:txBody>
      </p:sp>
      <p:graphicFrame>
        <p:nvGraphicFramePr>
          <p:cNvPr id="5" name="Table Placeholder 4">
            <a:extLst>
              <a:ext uri="{FF2B5EF4-FFF2-40B4-BE49-F238E27FC236}">
                <a16:creationId xmlns:a16="http://schemas.microsoft.com/office/drawing/2014/main" id="{E7ED5002-318B-4237-AE7D-D451EF90CD8B}"/>
              </a:ext>
            </a:extLst>
          </p:cNvPr>
          <p:cNvGraphicFramePr>
            <a:graphicFrameLocks noGrp="1"/>
          </p:cNvGraphicFramePr>
          <p:nvPr>
            <p:ph type="tbl" sz="quarter" idx="13"/>
            <p:extLst>
              <p:ext uri="{D42A27DB-BD31-4B8C-83A1-F6EECF244321}">
                <p14:modId xmlns:p14="http://schemas.microsoft.com/office/powerpoint/2010/main" val="3107149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565668994"/>
                    </a:ext>
                  </a:extLst>
                </a:gridCol>
                <a:gridCol w="1399031">
                  <a:extLst>
                    <a:ext uri="{9D8B030D-6E8A-4147-A177-3AD203B41FA5}">
                      <a16:colId xmlns:a16="http://schemas.microsoft.com/office/drawing/2014/main" val="99380866"/>
                    </a:ext>
                  </a:extLst>
                </a:gridCol>
                <a:gridCol w="987551">
                  <a:extLst>
                    <a:ext uri="{9D8B030D-6E8A-4147-A177-3AD203B41FA5}">
                      <a16:colId xmlns:a16="http://schemas.microsoft.com/office/drawing/2014/main" val="4124592430"/>
                    </a:ext>
                  </a:extLst>
                </a:gridCol>
                <a:gridCol w="493776">
                  <a:extLst>
                    <a:ext uri="{9D8B030D-6E8A-4147-A177-3AD203B41FA5}">
                      <a16:colId xmlns:a16="http://schemas.microsoft.com/office/drawing/2014/main" val="1607076931"/>
                    </a:ext>
                  </a:extLst>
                </a:gridCol>
                <a:gridCol w="493776">
                  <a:extLst>
                    <a:ext uri="{9D8B030D-6E8A-4147-A177-3AD203B41FA5}">
                      <a16:colId xmlns:a16="http://schemas.microsoft.com/office/drawing/2014/main" val="3737667621"/>
                    </a:ext>
                  </a:extLst>
                </a:gridCol>
                <a:gridCol w="493776">
                  <a:extLst>
                    <a:ext uri="{9D8B030D-6E8A-4147-A177-3AD203B41FA5}">
                      <a16:colId xmlns:a16="http://schemas.microsoft.com/office/drawing/2014/main" val="3632995168"/>
                    </a:ext>
                  </a:extLst>
                </a:gridCol>
                <a:gridCol w="493776">
                  <a:extLst>
                    <a:ext uri="{9D8B030D-6E8A-4147-A177-3AD203B41FA5}">
                      <a16:colId xmlns:a16="http://schemas.microsoft.com/office/drawing/2014/main" val="1633324510"/>
                    </a:ext>
                  </a:extLst>
                </a:gridCol>
                <a:gridCol w="493776">
                  <a:extLst>
                    <a:ext uri="{9D8B030D-6E8A-4147-A177-3AD203B41FA5}">
                      <a16:colId xmlns:a16="http://schemas.microsoft.com/office/drawing/2014/main" val="594547332"/>
                    </a:ext>
                  </a:extLst>
                </a:gridCol>
                <a:gridCol w="493776">
                  <a:extLst>
                    <a:ext uri="{9D8B030D-6E8A-4147-A177-3AD203B41FA5}">
                      <a16:colId xmlns:a16="http://schemas.microsoft.com/office/drawing/2014/main" val="556240378"/>
                    </a:ext>
                  </a:extLst>
                </a:gridCol>
                <a:gridCol w="493776">
                  <a:extLst>
                    <a:ext uri="{9D8B030D-6E8A-4147-A177-3AD203B41FA5}">
                      <a16:colId xmlns:a16="http://schemas.microsoft.com/office/drawing/2014/main" val="479947679"/>
                    </a:ext>
                  </a:extLst>
                </a:gridCol>
                <a:gridCol w="493776">
                  <a:extLst>
                    <a:ext uri="{9D8B030D-6E8A-4147-A177-3AD203B41FA5}">
                      <a16:colId xmlns:a16="http://schemas.microsoft.com/office/drawing/2014/main" val="1203983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095652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- 2025-07-05 10:15:43</a:t>
                      </a:r>
                      <a:r>
                        <a:rPr kumimoji="0" lang="de-DE" sz="1000" b="0" i="0" u="none" strike="noStrike" kern="1200" cap="none" spc="0" normalizeH="0" baseline="0" noProof="0">
                          <a:ln>
                            <a:noFill/>
                          </a:ln>
                          <a:solidFill>
                            <a:prstClr val="black"/>
                          </a:solidFill>
                          <a:effectLst/>
                          <a:uLnTx/>
                          <a:uFillTx/>
                          <a:latin typeface="Calibri"/>
                          <a:ea typeface="+mn-ea"/>
                          <a:cs typeface="+mn-cs"/>
                        </a:rPr>
                        <a:t>
 😎 Sommer 1984: Die Badi wird zur Bühne – und der Tanga zum Star! 
Die Sendung «Karussell» hat schon damals gefragt: Wie viel Stoff braucht der Sommer? 
💬Was sagst du? 
#SRFArchiv #Bademode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https://quintly-eu-image-storage.s3.amazonaws.com/21b4c6d5b9977870e423ae2d82e337a5/b7d0af63fc0a487f42346d4a3586b818.jpg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21341</a:t>
                      </a:r>
                    </a:p>
                  </a:txBody>
                  <a:tcPr/>
                </a:tc>
                <a:extLst>
                  <a:ext uri="{0D108BD9-81ED-4DB2-BD59-A6C34878D82A}">
                    <a16:rowId xmlns:a16="http://schemas.microsoft.com/office/drawing/2014/main" val="2370381379"/>
                  </a:ext>
                </a:extLst>
              </a:tr>
            </a:tbl>
          </a:graphicData>
        </a:graphic>
      </p:graphicFrame>
      <p:sp>
        <p:nvSpPr>
          <p:cNvPr id="4" name="Text Placeholder 3">
            <a:extLst>
              <a:ext uri="{FF2B5EF4-FFF2-40B4-BE49-F238E27FC236}">
                <a16:creationId xmlns:a16="http://schemas.microsoft.com/office/drawing/2014/main" id="{DC486171-2023-4AAA-8FB1-E2E16BA9F138}"/>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2035910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3E0FD-01B8-4B96-A1ED-EEEEC3D37526}"/>
              </a:ext>
            </a:extLst>
          </p:cNvPr>
          <p:cNvSpPr>
            <a:spLocks noGrp="1"/>
          </p:cNvSpPr>
          <p:nvPr>
            <p:ph type="title"/>
          </p:nvPr>
        </p:nvSpPr>
        <p:spPr/>
        <p:txBody>
          <a:bodyPr/>
          <a:lstStyle/>
          <a:p>
            <a:r>
              <a:rPr lang="de-DE"/>
              <a:t>Facebook Reels Table | SRF Schweizer Radio und Fernsehen - 14 of 25</a:t>
            </a:r>
            <a:endParaRPr lang="en-US"/>
          </a:p>
        </p:txBody>
      </p:sp>
      <p:graphicFrame>
        <p:nvGraphicFramePr>
          <p:cNvPr id="5" name="Table Placeholder 4">
            <a:extLst>
              <a:ext uri="{FF2B5EF4-FFF2-40B4-BE49-F238E27FC236}">
                <a16:creationId xmlns:a16="http://schemas.microsoft.com/office/drawing/2014/main" id="{1C85C565-4E7A-4D50-A4A2-A15361843998}"/>
              </a:ext>
            </a:extLst>
          </p:cNvPr>
          <p:cNvGraphicFramePr>
            <a:graphicFrameLocks noGrp="1"/>
          </p:cNvGraphicFramePr>
          <p:nvPr>
            <p:ph type="tbl" sz="quarter" idx="13"/>
            <p:extLst>
              <p:ext uri="{D42A27DB-BD31-4B8C-83A1-F6EECF244321}">
                <p14:modId xmlns:p14="http://schemas.microsoft.com/office/powerpoint/2010/main" val="2273660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564788004"/>
                    </a:ext>
                  </a:extLst>
                </a:gridCol>
                <a:gridCol w="1399031">
                  <a:extLst>
                    <a:ext uri="{9D8B030D-6E8A-4147-A177-3AD203B41FA5}">
                      <a16:colId xmlns:a16="http://schemas.microsoft.com/office/drawing/2014/main" val="3477257284"/>
                    </a:ext>
                  </a:extLst>
                </a:gridCol>
                <a:gridCol w="987551">
                  <a:extLst>
                    <a:ext uri="{9D8B030D-6E8A-4147-A177-3AD203B41FA5}">
                      <a16:colId xmlns:a16="http://schemas.microsoft.com/office/drawing/2014/main" val="1206932471"/>
                    </a:ext>
                  </a:extLst>
                </a:gridCol>
                <a:gridCol w="493776">
                  <a:extLst>
                    <a:ext uri="{9D8B030D-6E8A-4147-A177-3AD203B41FA5}">
                      <a16:colId xmlns:a16="http://schemas.microsoft.com/office/drawing/2014/main" val="3656893508"/>
                    </a:ext>
                  </a:extLst>
                </a:gridCol>
                <a:gridCol w="493776">
                  <a:extLst>
                    <a:ext uri="{9D8B030D-6E8A-4147-A177-3AD203B41FA5}">
                      <a16:colId xmlns:a16="http://schemas.microsoft.com/office/drawing/2014/main" val="384721402"/>
                    </a:ext>
                  </a:extLst>
                </a:gridCol>
                <a:gridCol w="493776">
                  <a:extLst>
                    <a:ext uri="{9D8B030D-6E8A-4147-A177-3AD203B41FA5}">
                      <a16:colId xmlns:a16="http://schemas.microsoft.com/office/drawing/2014/main" val="3708215743"/>
                    </a:ext>
                  </a:extLst>
                </a:gridCol>
                <a:gridCol w="493776">
                  <a:extLst>
                    <a:ext uri="{9D8B030D-6E8A-4147-A177-3AD203B41FA5}">
                      <a16:colId xmlns:a16="http://schemas.microsoft.com/office/drawing/2014/main" val="602197097"/>
                    </a:ext>
                  </a:extLst>
                </a:gridCol>
                <a:gridCol w="493776">
                  <a:extLst>
                    <a:ext uri="{9D8B030D-6E8A-4147-A177-3AD203B41FA5}">
                      <a16:colId xmlns:a16="http://schemas.microsoft.com/office/drawing/2014/main" val="3207090288"/>
                    </a:ext>
                  </a:extLst>
                </a:gridCol>
                <a:gridCol w="493776">
                  <a:extLst>
                    <a:ext uri="{9D8B030D-6E8A-4147-A177-3AD203B41FA5}">
                      <a16:colId xmlns:a16="http://schemas.microsoft.com/office/drawing/2014/main" val="721141091"/>
                    </a:ext>
                  </a:extLst>
                </a:gridCol>
                <a:gridCol w="493776">
                  <a:extLst>
                    <a:ext uri="{9D8B030D-6E8A-4147-A177-3AD203B41FA5}">
                      <a16:colId xmlns:a16="http://schemas.microsoft.com/office/drawing/2014/main" val="3724068693"/>
                    </a:ext>
                  </a:extLst>
                </a:gridCol>
                <a:gridCol w="493776">
                  <a:extLst>
                    <a:ext uri="{9D8B030D-6E8A-4147-A177-3AD203B41FA5}">
                      <a16:colId xmlns:a16="http://schemas.microsoft.com/office/drawing/2014/main" val="1282981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93758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- 2025-07-03 07:01:13</a:t>
                      </a:r>
                      <a:r>
                        <a:rPr kumimoji="0" lang="de-DE" sz="1000" b="0" i="0" u="none" strike="noStrike" kern="1200" cap="none" spc="0" normalizeH="0" baseline="0" noProof="0">
                          <a:ln>
                            <a:noFill/>
                          </a:ln>
                          <a:solidFill>
                            <a:prstClr val="black"/>
                          </a:solidFill>
                          <a:effectLst/>
                          <a:uLnTx/>
                          <a:uFillTx/>
                          <a:latin typeface="Calibri"/>
                          <a:ea typeface="+mn-ea"/>
                          <a:cs typeface="+mn-cs"/>
                        </a:rPr>
                        <a:t>
 Es ist wieder so weit: Sommer, Jass, Musik! ☀ Heute startet der «Donnschtig-Jass». Passend zum Saisonauftakt gibt’s hier einige unterhaltsame Fakten zur Kultsendung.
🗯 Welcher Fakt hat dich am meisten überrascht? Schreib's in die Kommentare!
#HalloSRF #DonnschtigJass #Listicle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https://quintly-eu-image-storage.s3.amazonaws.com/21b4c6d5b9977870e423ae2d82e337a5/fdbda2bd5475d284ddd55c2ecbfb3d17.jpg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extLst>
                  <a:ext uri="{0D108BD9-81ED-4DB2-BD59-A6C34878D82A}">
                    <a16:rowId xmlns:a16="http://schemas.microsoft.com/office/drawing/2014/main" val="443352488"/>
                  </a:ext>
                </a:extLst>
              </a:tr>
            </a:tbl>
          </a:graphicData>
        </a:graphic>
      </p:graphicFrame>
      <p:sp>
        <p:nvSpPr>
          <p:cNvPr id="4" name="Text Placeholder 3">
            <a:extLst>
              <a:ext uri="{FF2B5EF4-FFF2-40B4-BE49-F238E27FC236}">
                <a16:creationId xmlns:a16="http://schemas.microsoft.com/office/drawing/2014/main" id="{6C357B84-88C4-4313-86CC-684C7BAF5407}"/>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41510668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E8423-CDE4-4E15-B34B-851EB37E2022}"/>
              </a:ext>
            </a:extLst>
          </p:cNvPr>
          <p:cNvSpPr>
            <a:spLocks noGrp="1"/>
          </p:cNvSpPr>
          <p:nvPr>
            <p:ph type="title"/>
          </p:nvPr>
        </p:nvSpPr>
        <p:spPr/>
        <p:txBody>
          <a:bodyPr/>
          <a:lstStyle/>
          <a:p>
            <a:r>
              <a:rPr lang="de-DE"/>
              <a:t>Facebook Reels Table | SRF Schweizer Radio und Fernsehen - 15 of 25</a:t>
            </a:r>
            <a:endParaRPr lang="en-US"/>
          </a:p>
        </p:txBody>
      </p:sp>
      <p:graphicFrame>
        <p:nvGraphicFramePr>
          <p:cNvPr id="5" name="Table Placeholder 4">
            <a:extLst>
              <a:ext uri="{FF2B5EF4-FFF2-40B4-BE49-F238E27FC236}">
                <a16:creationId xmlns:a16="http://schemas.microsoft.com/office/drawing/2014/main" id="{34F1C9E6-2369-4CB0-8561-5425AAF7730B}"/>
              </a:ext>
            </a:extLst>
          </p:cNvPr>
          <p:cNvGraphicFramePr>
            <a:graphicFrameLocks noGrp="1"/>
          </p:cNvGraphicFramePr>
          <p:nvPr>
            <p:ph type="tbl" sz="quarter" idx="13"/>
            <p:extLst>
              <p:ext uri="{D42A27DB-BD31-4B8C-83A1-F6EECF244321}">
                <p14:modId xmlns:p14="http://schemas.microsoft.com/office/powerpoint/2010/main" val="4104669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879728932"/>
                    </a:ext>
                  </a:extLst>
                </a:gridCol>
                <a:gridCol w="1399031">
                  <a:extLst>
                    <a:ext uri="{9D8B030D-6E8A-4147-A177-3AD203B41FA5}">
                      <a16:colId xmlns:a16="http://schemas.microsoft.com/office/drawing/2014/main" val="1065035738"/>
                    </a:ext>
                  </a:extLst>
                </a:gridCol>
                <a:gridCol w="987551">
                  <a:extLst>
                    <a:ext uri="{9D8B030D-6E8A-4147-A177-3AD203B41FA5}">
                      <a16:colId xmlns:a16="http://schemas.microsoft.com/office/drawing/2014/main" val="2448633884"/>
                    </a:ext>
                  </a:extLst>
                </a:gridCol>
                <a:gridCol w="493776">
                  <a:extLst>
                    <a:ext uri="{9D8B030D-6E8A-4147-A177-3AD203B41FA5}">
                      <a16:colId xmlns:a16="http://schemas.microsoft.com/office/drawing/2014/main" val="3118620623"/>
                    </a:ext>
                  </a:extLst>
                </a:gridCol>
                <a:gridCol w="493776">
                  <a:extLst>
                    <a:ext uri="{9D8B030D-6E8A-4147-A177-3AD203B41FA5}">
                      <a16:colId xmlns:a16="http://schemas.microsoft.com/office/drawing/2014/main" val="2406804500"/>
                    </a:ext>
                  </a:extLst>
                </a:gridCol>
                <a:gridCol w="493776">
                  <a:extLst>
                    <a:ext uri="{9D8B030D-6E8A-4147-A177-3AD203B41FA5}">
                      <a16:colId xmlns:a16="http://schemas.microsoft.com/office/drawing/2014/main" val="2273343776"/>
                    </a:ext>
                  </a:extLst>
                </a:gridCol>
                <a:gridCol w="493776">
                  <a:extLst>
                    <a:ext uri="{9D8B030D-6E8A-4147-A177-3AD203B41FA5}">
                      <a16:colId xmlns:a16="http://schemas.microsoft.com/office/drawing/2014/main" val="1251318761"/>
                    </a:ext>
                  </a:extLst>
                </a:gridCol>
                <a:gridCol w="493776">
                  <a:extLst>
                    <a:ext uri="{9D8B030D-6E8A-4147-A177-3AD203B41FA5}">
                      <a16:colId xmlns:a16="http://schemas.microsoft.com/office/drawing/2014/main" val="3367910334"/>
                    </a:ext>
                  </a:extLst>
                </a:gridCol>
                <a:gridCol w="493776">
                  <a:extLst>
                    <a:ext uri="{9D8B030D-6E8A-4147-A177-3AD203B41FA5}">
                      <a16:colId xmlns:a16="http://schemas.microsoft.com/office/drawing/2014/main" val="4098330618"/>
                    </a:ext>
                  </a:extLst>
                </a:gridCol>
                <a:gridCol w="493776">
                  <a:extLst>
                    <a:ext uri="{9D8B030D-6E8A-4147-A177-3AD203B41FA5}">
                      <a16:colId xmlns:a16="http://schemas.microsoft.com/office/drawing/2014/main" val="3281834017"/>
                    </a:ext>
                  </a:extLst>
                </a:gridCol>
                <a:gridCol w="493776">
                  <a:extLst>
                    <a:ext uri="{9D8B030D-6E8A-4147-A177-3AD203B41FA5}">
                      <a16:colId xmlns:a16="http://schemas.microsoft.com/office/drawing/2014/main" val="1985100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78043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 Schweizer Radio und Fernsehen - 2025-06-26 10:26:49</a:t>
                      </a:r>
                      <a:r>
                        <a:rPr kumimoji="0" lang="en-US" sz="1000" b="0" i="0" u="none" strike="noStrike" kern="1200" cap="none" spc="0" normalizeH="0" baseline="0" noProof="0">
                          <a:ln>
                            <a:noFill/>
                          </a:ln>
                          <a:solidFill>
                            <a:prstClr val="black"/>
                          </a:solidFill>
                          <a:effectLst/>
                          <a:uLnTx/>
                          <a:uFillTx/>
                          <a:latin typeface="Calibri"/>
                          <a:ea typeface="+mn-ea"/>
                          <a:cs typeface="+mn-cs"/>
                        </a:rPr>
                        <a:t>
 Suchst du noch ein spannendes Buch für deine Ferien? 🏖️📚 SRF bietet Buchempfehlungen auf allen Kanälen: im TV, Podcast oder bei einem der Leseseminare von SRF 2 Kultur.
Welche Lesetipps hast du? Schreib's in die Kommentare! 📖
#SRFLiteraturclub #SRFAnsichten #Bücher #Lesetipps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https://quintly-eu-image-storage.s3.amazonaws.com/21b4c6d5b9977870e423ae2d82e337a5/6b120587c8480910476ae70a3d44da8f.jpg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extLst>
                  <a:ext uri="{0D108BD9-81ED-4DB2-BD59-A6C34878D82A}">
                    <a16:rowId xmlns:a16="http://schemas.microsoft.com/office/drawing/2014/main" val="1623895454"/>
                  </a:ext>
                </a:extLst>
              </a:tr>
            </a:tbl>
          </a:graphicData>
        </a:graphic>
      </p:graphicFrame>
      <p:sp>
        <p:nvSpPr>
          <p:cNvPr id="4" name="Text Placeholder 3">
            <a:extLst>
              <a:ext uri="{FF2B5EF4-FFF2-40B4-BE49-F238E27FC236}">
                <a16:creationId xmlns:a16="http://schemas.microsoft.com/office/drawing/2014/main" id="{31184DF0-D3A2-473E-86D6-A5B56D3DA858}"/>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6648582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F0789-31F4-4568-B866-305A101FD46D}"/>
              </a:ext>
            </a:extLst>
          </p:cNvPr>
          <p:cNvSpPr>
            <a:spLocks noGrp="1"/>
          </p:cNvSpPr>
          <p:nvPr>
            <p:ph type="title"/>
          </p:nvPr>
        </p:nvSpPr>
        <p:spPr/>
        <p:txBody>
          <a:bodyPr/>
          <a:lstStyle/>
          <a:p>
            <a:r>
              <a:rPr lang="de-DE"/>
              <a:t>Facebook Reels Table | SRF Schweizer Radio und Fernsehen - 16 of 25</a:t>
            </a:r>
            <a:endParaRPr lang="en-US"/>
          </a:p>
        </p:txBody>
      </p:sp>
      <p:graphicFrame>
        <p:nvGraphicFramePr>
          <p:cNvPr id="5" name="Table Placeholder 4">
            <a:extLst>
              <a:ext uri="{FF2B5EF4-FFF2-40B4-BE49-F238E27FC236}">
                <a16:creationId xmlns:a16="http://schemas.microsoft.com/office/drawing/2014/main" id="{68A8701C-248C-4D81-A0F8-F63DD8A3E2E0}"/>
              </a:ext>
            </a:extLst>
          </p:cNvPr>
          <p:cNvGraphicFramePr>
            <a:graphicFrameLocks noGrp="1"/>
          </p:cNvGraphicFramePr>
          <p:nvPr>
            <p:ph type="tbl" sz="quarter" idx="13"/>
            <p:extLst>
              <p:ext uri="{D42A27DB-BD31-4B8C-83A1-F6EECF244321}">
                <p14:modId xmlns:p14="http://schemas.microsoft.com/office/powerpoint/2010/main" val="2355932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04063187"/>
                    </a:ext>
                  </a:extLst>
                </a:gridCol>
                <a:gridCol w="1399031">
                  <a:extLst>
                    <a:ext uri="{9D8B030D-6E8A-4147-A177-3AD203B41FA5}">
                      <a16:colId xmlns:a16="http://schemas.microsoft.com/office/drawing/2014/main" val="1999514570"/>
                    </a:ext>
                  </a:extLst>
                </a:gridCol>
                <a:gridCol w="987551">
                  <a:extLst>
                    <a:ext uri="{9D8B030D-6E8A-4147-A177-3AD203B41FA5}">
                      <a16:colId xmlns:a16="http://schemas.microsoft.com/office/drawing/2014/main" val="1450308748"/>
                    </a:ext>
                  </a:extLst>
                </a:gridCol>
                <a:gridCol w="493776">
                  <a:extLst>
                    <a:ext uri="{9D8B030D-6E8A-4147-A177-3AD203B41FA5}">
                      <a16:colId xmlns:a16="http://schemas.microsoft.com/office/drawing/2014/main" val="1132082104"/>
                    </a:ext>
                  </a:extLst>
                </a:gridCol>
                <a:gridCol w="493776">
                  <a:extLst>
                    <a:ext uri="{9D8B030D-6E8A-4147-A177-3AD203B41FA5}">
                      <a16:colId xmlns:a16="http://schemas.microsoft.com/office/drawing/2014/main" val="245532103"/>
                    </a:ext>
                  </a:extLst>
                </a:gridCol>
                <a:gridCol w="493776">
                  <a:extLst>
                    <a:ext uri="{9D8B030D-6E8A-4147-A177-3AD203B41FA5}">
                      <a16:colId xmlns:a16="http://schemas.microsoft.com/office/drawing/2014/main" val="1838981275"/>
                    </a:ext>
                  </a:extLst>
                </a:gridCol>
                <a:gridCol w="493776">
                  <a:extLst>
                    <a:ext uri="{9D8B030D-6E8A-4147-A177-3AD203B41FA5}">
                      <a16:colId xmlns:a16="http://schemas.microsoft.com/office/drawing/2014/main" val="2298400222"/>
                    </a:ext>
                  </a:extLst>
                </a:gridCol>
                <a:gridCol w="493776">
                  <a:extLst>
                    <a:ext uri="{9D8B030D-6E8A-4147-A177-3AD203B41FA5}">
                      <a16:colId xmlns:a16="http://schemas.microsoft.com/office/drawing/2014/main" val="190492194"/>
                    </a:ext>
                  </a:extLst>
                </a:gridCol>
                <a:gridCol w="493776">
                  <a:extLst>
                    <a:ext uri="{9D8B030D-6E8A-4147-A177-3AD203B41FA5}">
                      <a16:colId xmlns:a16="http://schemas.microsoft.com/office/drawing/2014/main" val="1273107507"/>
                    </a:ext>
                  </a:extLst>
                </a:gridCol>
                <a:gridCol w="493776">
                  <a:extLst>
                    <a:ext uri="{9D8B030D-6E8A-4147-A177-3AD203B41FA5}">
                      <a16:colId xmlns:a16="http://schemas.microsoft.com/office/drawing/2014/main" val="712775625"/>
                    </a:ext>
                  </a:extLst>
                </a:gridCol>
                <a:gridCol w="493776">
                  <a:extLst>
                    <a:ext uri="{9D8B030D-6E8A-4147-A177-3AD203B41FA5}">
                      <a16:colId xmlns:a16="http://schemas.microsoft.com/office/drawing/2014/main" val="898324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529169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- 2025-06-11 17:29:54</a:t>
                      </a:r>
                      <a:r>
                        <a:rPr kumimoji="0" lang="de-DE" sz="1000" b="0" i="0" u="none" strike="noStrike" kern="1200" cap="none" spc="0" normalizeH="0" baseline="0" noProof="0">
                          <a:ln>
                            <a:noFill/>
                          </a:ln>
                          <a:solidFill>
                            <a:prstClr val="black"/>
                          </a:solidFill>
                          <a:effectLst/>
                          <a:uLnTx/>
                          <a:uFillTx/>
                          <a:latin typeface="Calibri"/>
                          <a:ea typeface="+mn-ea"/>
                          <a:cs typeface="+mn-cs"/>
                        </a:rPr>
                        <a:t>
 Wie sieht ein Arbeitstag als Moderatorin von «SRF Kids News» aus? Anna Zöllig gibt Einblick hinter die Kulissen – von der Vorbereitung eines News-Beitrags bis zur finalen Sendung. 📺
 #SRFKids #BehindTheScenes #Moderatorin #News Anna Zöllig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https://quintly-eu-image-storage.s3.amazonaws.com/21b4c6d5b9977870e423ae2d82e337a5/a71619ceeda2d5a5ed6d327e42493822.jpg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2123</a:t>
                      </a:r>
                    </a:p>
                  </a:txBody>
                  <a:tcPr/>
                </a:tc>
                <a:extLst>
                  <a:ext uri="{0D108BD9-81ED-4DB2-BD59-A6C34878D82A}">
                    <a16:rowId xmlns:a16="http://schemas.microsoft.com/office/drawing/2014/main" val="385440409"/>
                  </a:ext>
                </a:extLst>
              </a:tr>
            </a:tbl>
          </a:graphicData>
        </a:graphic>
      </p:graphicFrame>
      <p:sp>
        <p:nvSpPr>
          <p:cNvPr id="4" name="Text Placeholder 3">
            <a:extLst>
              <a:ext uri="{FF2B5EF4-FFF2-40B4-BE49-F238E27FC236}">
                <a16:creationId xmlns:a16="http://schemas.microsoft.com/office/drawing/2014/main" id="{1DEC91B7-6FA5-4D47-ABF9-FEA8B8EC1BC1}"/>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41322401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83E46-E534-4734-BEF2-383E70D57714}"/>
              </a:ext>
            </a:extLst>
          </p:cNvPr>
          <p:cNvSpPr>
            <a:spLocks noGrp="1"/>
          </p:cNvSpPr>
          <p:nvPr>
            <p:ph type="title"/>
          </p:nvPr>
        </p:nvSpPr>
        <p:spPr/>
        <p:txBody>
          <a:bodyPr/>
          <a:lstStyle/>
          <a:p>
            <a:r>
              <a:rPr lang="de-DE"/>
              <a:t>Facebook Reels Table | SRF Schweizer Radio und Fernsehen - 17 of 25</a:t>
            </a:r>
            <a:endParaRPr lang="en-US"/>
          </a:p>
        </p:txBody>
      </p:sp>
      <p:graphicFrame>
        <p:nvGraphicFramePr>
          <p:cNvPr id="5" name="Table Placeholder 4">
            <a:extLst>
              <a:ext uri="{FF2B5EF4-FFF2-40B4-BE49-F238E27FC236}">
                <a16:creationId xmlns:a16="http://schemas.microsoft.com/office/drawing/2014/main" id="{89213265-AADD-486B-8E12-AF5E58AC8049}"/>
              </a:ext>
            </a:extLst>
          </p:cNvPr>
          <p:cNvGraphicFramePr>
            <a:graphicFrameLocks noGrp="1"/>
          </p:cNvGraphicFramePr>
          <p:nvPr>
            <p:ph type="tbl" sz="quarter" idx="13"/>
            <p:extLst>
              <p:ext uri="{D42A27DB-BD31-4B8C-83A1-F6EECF244321}">
                <p14:modId xmlns:p14="http://schemas.microsoft.com/office/powerpoint/2010/main" val="3257203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073381648"/>
                    </a:ext>
                  </a:extLst>
                </a:gridCol>
                <a:gridCol w="1399031">
                  <a:extLst>
                    <a:ext uri="{9D8B030D-6E8A-4147-A177-3AD203B41FA5}">
                      <a16:colId xmlns:a16="http://schemas.microsoft.com/office/drawing/2014/main" val="1571620842"/>
                    </a:ext>
                  </a:extLst>
                </a:gridCol>
                <a:gridCol w="987551">
                  <a:extLst>
                    <a:ext uri="{9D8B030D-6E8A-4147-A177-3AD203B41FA5}">
                      <a16:colId xmlns:a16="http://schemas.microsoft.com/office/drawing/2014/main" val="407657105"/>
                    </a:ext>
                  </a:extLst>
                </a:gridCol>
                <a:gridCol w="493776">
                  <a:extLst>
                    <a:ext uri="{9D8B030D-6E8A-4147-A177-3AD203B41FA5}">
                      <a16:colId xmlns:a16="http://schemas.microsoft.com/office/drawing/2014/main" val="3971140756"/>
                    </a:ext>
                  </a:extLst>
                </a:gridCol>
                <a:gridCol w="493776">
                  <a:extLst>
                    <a:ext uri="{9D8B030D-6E8A-4147-A177-3AD203B41FA5}">
                      <a16:colId xmlns:a16="http://schemas.microsoft.com/office/drawing/2014/main" val="197321833"/>
                    </a:ext>
                  </a:extLst>
                </a:gridCol>
                <a:gridCol w="493776">
                  <a:extLst>
                    <a:ext uri="{9D8B030D-6E8A-4147-A177-3AD203B41FA5}">
                      <a16:colId xmlns:a16="http://schemas.microsoft.com/office/drawing/2014/main" val="3687146070"/>
                    </a:ext>
                  </a:extLst>
                </a:gridCol>
                <a:gridCol w="493776">
                  <a:extLst>
                    <a:ext uri="{9D8B030D-6E8A-4147-A177-3AD203B41FA5}">
                      <a16:colId xmlns:a16="http://schemas.microsoft.com/office/drawing/2014/main" val="1304615434"/>
                    </a:ext>
                  </a:extLst>
                </a:gridCol>
                <a:gridCol w="493776">
                  <a:extLst>
                    <a:ext uri="{9D8B030D-6E8A-4147-A177-3AD203B41FA5}">
                      <a16:colId xmlns:a16="http://schemas.microsoft.com/office/drawing/2014/main" val="2527941856"/>
                    </a:ext>
                  </a:extLst>
                </a:gridCol>
                <a:gridCol w="493776">
                  <a:extLst>
                    <a:ext uri="{9D8B030D-6E8A-4147-A177-3AD203B41FA5}">
                      <a16:colId xmlns:a16="http://schemas.microsoft.com/office/drawing/2014/main" val="2524825130"/>
                    </a:ext>
                  </a:extLst>
                </a:gridCol>
                <a:gridCol w="493776">
                  <a:extLst>
                    <a:ext uri="{9D8B030D-6E8A-4147-A177-3AD203B41FA5}">
                      <a16:colId xmlns:a16="http://schemas.microsoft.com/office/drawing/2014/main" val="2496326442"/>
                    </a:ext>
                  </a:extLst>
                </a:gridCol>
                <a:gridCol w="493776">
                  <a:extLst>
                    <a:ext uri="{9D8B030D-6E8A-4147-A177-3AD203B41FA5}">
                      <a16:colId xmlns:a16="http://schemas.microsoft.com/office/drawing/2014/main" val="1138575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88752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- 2025-06-02 11:31:01</a:t>
                      </a:r>
                      <a:r>
                        <a:rPr kumimoji="0" lang="de-DE" sz="1000" b="0" i="0" u="none" strike="noStrike" kern="1200" cap="none" spc="0" normalizeH="0" baseline="0" noProof="0">
                          <a:ln>
                            <a:noFill/>
                          </a:ln>
                          <a:solidFill>
                            <a:prstClr val="black"/>
                          </a:solidFill>
                          <a:effectLst/>
                          <a:uLnTx/>
                          <a:uFillTx/>
                          <a:latin typeface="Calibri"/>
                          <a:ea typeface="+mn-ea"/>
                          <a:cs typeface="+mn-cs"/>
                        </a:rPr>
                        <a:t>
 🐾 Damals wie heute: Die Liebe zum Hund verbindet Generationen.
Ein Blick zurück in die 50er – als Hundesitting noch Pionierarbeit war.
Quelle: Schweizer Filmwochenschau vom 13.11.1959
#SRFArchiv #50er #SchweizerFilmwochenschau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https://quintly-eu-image-storage.s3.amazonaws.com/21b4c6d5b9977870e423ae2d82e337a5/96c2d3b52f380c3cc849d7a5159a011b.jpg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122302</a:t>
                      </a:r>
                    </a:p>
                  </a:txBody>
                  <a:tcPr/>
                </a:tc>
                <a:extLst>
                  <a:ext uri="{0D108BD9-81ED-4DB2-BD59-A6C34878D82A}">
                    <a16:rowId xmlns:a16="http://schemas.microsoft.com/office/drawing/2014/main" val="3600418959"/>
                  </a:ext>
                </a:extLst>
              </a:tr>
            </a:tbl>
          </a:graphicData>
        </a:graphic>
      </p:graphicFrame>
      <p:sp>
        <p:nvSpPr>
          <p:cNvPr id="4" name="Text Placeholder 3">
            <a:extLst>
              <a:ext uri="{FF2B5EF4-FFF2-40B4-BE49-F238E27FC236}">
                <a16:creationId xmlns:a16="http://schemas.microsoft.com/office/drawing/2014/main" id="{8150E8B2-063C-4FC4-A53F-B516167E318C}"/>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07229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4C174-DB91-4865-AB9E-EF0FFE6EE31A}"/>
              </a:ext>
            </a:extLst>
          </p:cNvPr>
          <p:cNvSpPr>
            <a:spLocks noGrp="1"/>
          </p:cNvSpPr>
          <p:nvPr>
            <p:ph type="title"/>
          </p:nvPr>
        </p:nvSpPr>
        <p:spPr/>
        <p:txBody>
          <a:bodyPr/>
          <a:lstStyle/>
          <a:p>
            <a:r>
              <a:rPr lang="de-DE"/>
              <a:t>Facebook Reels Table | SRF Schweizer Radio und Fernsehen - 18 of 25</a:t>
            </a:r>
            <a:endParaRPr lang="en-US"/>
          </a:p>
        </p:txBody>
      </p:sp>
      <p:graphicFrame>
        <p:nvGraphicFramePr>
          <p:cNvPr id="5" name="Table Placeholder 4">
            <a:extLst>
              <a:ext uri="{FF2B5EF4-FFF2-40B4-BE49-F238E27FC236}">
                <a16:creationId xmlns:a16="http://schemas.microsoft.com/office/drawing/2014/main" id="{2D0A2BD5-B61A-4782-8704-4E7170F1EAB2}"/>
              </a:ext>
            </a:extLst>
          </p:cNvPr>
          <p:cNvGraphicFramePr>
            <a:graphicFrameLocks noGrp="1"/>
          </p:cNvGraphicFramePr>
          <p:nvPr>
            <p:ph type="tbl" sz="quarter" idx="13"/>
            <p:extLst>
              <p:ext uri="{D42A27DB-BD31-4B8C-83A1-F6EECF244321}">
                <p14:modId xmlns:p14="http://schemas.microsoft.com/office/powerpoint/2010/main" val="3984064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433131864"/>
                    </a:ext>
                  </a:extLst>
                </a:gridCol>
                <a:gridCol w="1399031">
                  <a:extLst>
                    <a:ext uri="{9D8B030D-6E8A-4147-A177-3AD203B41FA5}">
                      <a16:colId xmlns:a16="http://schemas.microsoft.com/office/drawing/2014/main" val="2116348790"/>
                    </a:ext>
                  </a:extLst>
                </a:gridCol>
                <a:gridCol w="987551">
                  <a:extLst>
                    <a:ext uri="{9D8B030D-6E8A-4147-A177-3AD203B41FA5}">
                      <a16:colId xmlns:a16="http://schemas.microsoft.com/office/drawing/2014/main" val="1460482707"/>
                    </a:ext>
                  </a:extLst>
                </a:gridCol>
                <a:gridCol w="493776">
                  <a:extLst>
                    <a:ext uri="{9D8B030D-6E8A-4147-A177-3AD203B41FA5}">
                      <a16:colId xmlns:a16="http://schemas.microsoft.com/office/drawing/2014/main" val="3092363926"/>
                    </a:ext>
                  </a:extLst>
                </a:gridCol>
                <a:gridCol w="493776">
                  <a:extLst>
                    <a:ext uri="{9D8B030D-6E8A-4147-A177-3AD203B41FA5}">
                      <a16:colId xmlns:a16="http://schemas.microsoft.com/office/drawing/2014/main" val="2440777901"/>
                    </a:ext>
                  </a:extLst>
                </a:gridCol>
                <a:gridCol w="493776">
                  <a:extLst>
                    <a:ext uri="{9D8B030D-6E8A-4147-A177-3AD203B41FA5}">
                      <a16:colId xmlns:a16="http://schemas.microsoft.com/office/drawing/2014/main" val="1846660985"/>
                    </a:ext>
                  </a:extLst>
                </a:gridCol>
                <a:gridCol w="493776">
                  <a:extLst>
                    <a:ext uri="{9D8B030D-6E8A-4147-A177-3AD203B41FA5}">
                      <a16:colId xmlns:a16="http://schemas.microsoft.com/office/drawing/2014/main" val="2811810795"/>
                    </a:ext>
                  </a:extLst>
                </a:gridCol>
                <a:gridCol w="493776">
                  <a:extLst>
                    <a:ext uri="{9D8B030D-6E8A-4147-A177-3AD203B41FA5}">
                      <a16:colId xmlns:a16="http://schemas.microsoft.com/office/drawing/2014/main" val="1758733693"/>
                    </a:ext>
                  </a:extLst>
                </a:gridCol>
                <a:gridCol w="493776">
                  <a:extLst>
                    <a:ext uri="{9D8B030D-6E8A-4147-A177-3AD203B41FA5}">
                      <a16:colId xmlns:a16="http://schemas.microsoft.com/office/drawing/2014/main" val="900798324"/>
                    </a:ext>
                  </a:extLst>
                </a:gridCol>
                <a:gridCol w="493776">
                  <a:extLst>
                    <a:ext uri="{9D8B030D-6E8A-4147-A177-3AD203B41FA5}">
                      <a16:colId xmlns:a16="http://schemas.microsoft.com/office/drawing/2014/main" val="2387798614"/>
                    </a:ext>
                  </a:extLst>
                </a:gridCol>
                <a:gridCol w="493776">
                  <a:extLst>
                    <a:ext uri="{9D8B030D-6E8A-4147-A177-3AD203B41FA5}">
                      <a16:colId xmlns:a16="http://schemas.microsoft.com/office/drawing/2014/main" val="2922136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75052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- 2025-05-25 11:30:36</a:t>
                      </a:r>
                      <a:r>
                        <a:rPr kumimoji="0" lang="de-DE" sz="1000" b="0" i="0" u="none" strike="noStrike" kern="1200" cap="none" spc="0" normalizeH="0" baseline="0" noProof="0">
                          <a:ln>
                            <a:noFill/>
                          </a:ln>
                          <a:solidFill>
                            <a:prstClr val="black"/>
                          </a:solidFill>
                          <a:effectLst/>
                          <a:uLnTx/>
                          <a:uFillTx/>
                          <a:latin typeface="Calibri"/>
                          <a:ea typeface="+mn-ea"/>
                          <a:cs typeface="+mn-cs"/>
                        </a:rPr>
                        <a:t>
 🥚 Die Eier-Aufschlägerin schlägt tagein, tagaus Eier auf. 
Kennst du weitere ungewöhnliche Berufe? 
#SRFArchiv #1970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https://quintly-eu-image-storage.s3.amazonaws.com/21b4c6d5b9977870e423ae2d82e337a5/fb764c0012305fb74d3021acbc378fb6.jpg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113075</a:t>
                      </a:r>
                    </a:p>
                  </a:txBody>
                  <a:tcPr/>
                </a:tc>
                <a:extLst>
                  <a:ext uri="{0D108BD9-81ED-4DB2-BD59-A6C34878D82A}">
                    <a16:rowId xmlns:a16="http://schemas.microsoft.com/office/drawing/2014/main" val="4055703539"/>
                  </a:ext>
                </a:extLst>
              </a:tr>
            </a:tbl>
          </a:graphicData>
        </a:graphic>
      </p:graphicFrame>
      <p:sp>
        <p:nvSpPr>
          <p:cNvPr id="4" name="Text Placeholder 3">
            <a:extLst>
              <a:ext uri="{FF2B5EF4-FFF2-40B4-BE49-F238E27FC236}">
                <a16:creationId xmlns:a16="http://schemas.microsoft.com/office/drawing/2014/main" id="{C5B6CDD2-E920-463E-8C32-DF62EBA19782}"/>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0290843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B495F-AE68-44B2-A88C-8313C850E586}"/>
              </a:ext>
            </a:extLst>
          </p:cNvPr>
          <p:cNvSpPr>
            <a:spLocks noGrp="1"/>
          </p:cNvSpPr>
          <p:nvPr>
            <p:ph type="title"/>
          </p:nvPr>
        </p:nvSpPr>
        <p:spPr/>
        <p:txBody>
          <a:bodyPr/>
          <a:lstStyle/>
          <a:p>
            <a:r>
              <a:rPr lang="de-DE"/>
              <a:t>Facebook Reels Table | SRF Schweizer Radio und Fernsehen - 19 of 25</a:t>
            </a:r>
            <a:endParaRPr lang="en-US"/>
          </a:p>
        </p:txBody>
      </p:sp>
      <p:graphicFrame>
        <p:nvGraphicFramePr>
          <p:cNvPr id="5" name="Table Placeholder 4">
            <a:extLst>
              <a:ext uri="{FF2B5EF4-FFF2-40B4-BE49-F238E27FC236}">
                <a16:creationId xmlns:a16="http://schemas.microsoft.com/office/drawing/2014/main" id="{454678F3-8CF9-4AE7-A68C-099D1ED96E09}"/>
              </a:ext>
            </a:extLst>
          </p:cNvPr>
          <p:cNvGraphicFramePr>
            <a:graphicFrameLocks noGrp="1"/>
          </p:cNvGraphicFramePr>
          <p:nvPr>
            <p:ph type="tbl" sz="quarter" idx="13"/>
            <p:extLst>
              <p:ext uri="{D42A27DB-BD31-4B8C-83A1-F6EECF244321}">
                <p14:modId xmlns:p14="http://schemas.microsoft.com/office/powerpoint/2010/main" val="2446149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593390259"/>
                    </a:ext>
                  </a:extLst>
                </a:gridCol>
                <a:gridCol w="1399031">
                  <a:extLst>
                    <a:ext uri="{9D8B030D-6E8A-4147-A177-3AD203B41FA5}">
                      <a16:colId xmlns:a16="http://schemas.microsoft.com/office/drawing/2014/main" val="1005442562"/>
                    </a:ext>
                  </a:extLst>
                </a:gridCol>
                <a:gridCol w="987551">
                  <a:extLst>
                    <a:ext uri="{9D8B030D-6E8A-4147-A177-3AD203B41FA5}">
                      <a16:colId xmlns:a16="http://schemas.microsoft.com/office/drawing/2014/main" val="2508858098"/>
                    </a:ext>
                  </a:extLst>
                </a:gridCol>
                <a:gridCol w="493776">
                  <a:extLst>
                    <a:ext uri="{9D8B030D-6E8A-4147-A177-3AD203B41FA5}">
                      <a16:colId xmlns:a16="http://schemas.microsoft.com/office/drawing/2014/main" val="793039758"/>
                    </a:ext>
                  </a:extLst>
                </a:gridCol>
                <a:gridCol w="493776">
                  <a:extLst>
                    <a:ext uri="{9D8B030D-6E8A-4147-A177-3AD203B41FA5}">
                      <a16:colId xmlns:a16="http://schemas.microsoft.com/office/drawing/2014/main" val="3692066600"/>
                    </a:ext>
                  </a:extLst>
                </a:gridCol>
                <a:gridCol w="493776">
                  <a:extLst>
                    <a:ext uri="{9D8B030D-6E8A-4147-A177-3AD203B41FA5}">
                      <a16:colId xmlns:a16="http://schemas.microsoft.com/office/drawing/2014/main" val="2309285157"/>
                    </a:ext>
                  </a:extLst>
                </a:gridCol>
                <a:gridCol w="493776">
                  <a:extLst>
                    <a:ext uri="{9D8B030D-6E8A-4147-A177-3AD203B41FA5}">
                      <a16:colId xmlns:a16="http://schemas.microsoft.com/office/drawing/2014/main" val="1825852146"/>
                    </a:ext>
                  </a:extLst>
                </a:gridCol>
                <a:gridCol w="493776">
                  <a:extLst>
                    <a:ext uri="{9D8B030D-6E8A-4147-A177-3AD203B41FA5}">
                      <a16:colId xmlns:a16="http://schemas.microsoft.com/office/drawing/2014/main" val="1000133493"/>
                    </a:ext>
                  </a:extLst>
                </a:gridCol>
                <a:gridCol w="493776">
                  <a:extLst>
                    <a:ext uri="{9D8B030D-6E8A-4147-A177-3AD203B41FA5}">
                      <a16:colId xmlns:a16="http://schemas.microsoft.com/office/drawing/2014/main" val="3032342639"/>
                    </a:ext>
                  </a:extLst>
                </a:gridCol>
                <a:gridCol w="493776">
                  <a:extLst>
                    <a:ext uri="{9D8B030D-6E8A-4147-A177-3AD203B41FA5}">
                      <a16:colId xmlns:a16="http://schemas.microsoft.com/office/drawing/2014/main" val="3406894994"/>
                    </a:ext>
                  </a:extLst>
                </a:gridCol>
                <a:gridCol w="493776">
                  <a:extLst>
                    <a:ext uri="{9D8B030D-6E8A-4147-A177-3AD203B41FA5}">
                      <a16:colId xmlns:a16="http://schemas.microsoft.com/office/drawing/2014/main" val="3101588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91952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- 2025-05-23 10:02:10</a:t>
                      </a:r>
                      <a:r>
                        <a:rPr kumimoji="0" lang="de-DE" sz="1000" b="0" i="0" u="none" strike="noStrike" kern="1200" cap="none" spc="0" normalizeH="0" baseline="0" noProof="0">
                          <a:ln>
                            <a:noFill/>
                          </a:ln>
                          <a:solidFill>
                            <a:prstClr val="black"/>
                          </a:solidFill>
                          <a:effectLst/>
                          <a:uLnTx/>
                          <a:uFillTx/>
                          <a:latin typeface="Calibri"/>
                          <a:ea typeface="+mn-ea"/>
                          <a:cs typeface="+mn-cs"/>
                        </a:rPr>
                        <a:t>
 Der Goldpreis ist rekordhoch. 📈 Ein guter Moment, den alten Schmuck zu Geld zu machen. Doch aufgepasst! 
👉 Wir zeigen mit versteckter Kamera, wie einige Goldhändler ihre Kundschaft mit falschen Gewichtsangaben und tiefen Preisen austricksen wollen.
Die ganze Reportage auf YouTube. Link in den Kommentaren 
#SRFImpact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https://quintly-eu-image-storage.s3.amazonaws.com/21b4c6d5b9977870e423ae2d82e337a5/e831b95040f1e2748b27ab22bf8268f5.jpg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4460</a:t>
                      </a:r>
                    </a:p>
                  </a:txBody>
                  <a:tcPr/>
                </a:tc>
                <a:extLst>
                  <a:ext uri="{0D108BD9-81ED-4DB2-BD59-A6C34878D82A}">
                    <a16:rowId xmlns:a16="http://schemas.microsoft.com/office/drawing/2014/main" val="3338904709"/>
                  </a:ext>
                </a:extLst>
              </a:tr>
            </a:tbl>
          </a:graphicData>
        </a:graphic>
      </p:graphicFrame>
      <p:sp>
        <p:nvSpPr>
          <p:cNvPr id="4" name="Text Placeholder 3">
            <a:extLst>
              <a:ext uri="{FF2B5EF4-FFF2-40B4-BE49-F238E27FC236}">
                <a16:creationId xmlns:a16="http://schemas.microsoft.com/office/drawing/2014/main" id="{B61E9B24-CEE7-428D-87A5-142171DD5138}"/>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7116780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0A3A9-D1F7-4AF0-BC85-578E37EFD234}"/>
              </a:ext>
            </a:extLst>
          </p:cNvPr>
          <p:cNvSpPr>
            <a:spLocks noGrp="1"/>
          </p:cNvSpPr>
          <p:nvPr>
            <p:ph type="title"/>
          </p:nvPr>
        </p:nvSpPr>
        <p:spPr/>
        <p:txBody>
          <a:bodyPr/>
          <a:lstStyle/>
          <a:p>
            <a:r>
              <a:rPr lang="de-DE"/>
              <a:t>Facebook Reels Table | SRF Schweizer Radio und Fernsehen - 20 of 25</a:t>
            </a:r>
            <a:endParaRPr lang="en-US"/>
          </a:p>
        </p:txBody>
      </p:sp>
      <p:graphicFrame>
        <p:nvGraphicFramePr>
          <p:cNvPr id="5" name="Table Placeholder 4">
            <a:extLst>
              <a:ext uri="{FF2B5EF4-FFF2-40B4-BE49-F238E27FC236}">
                <a16:creationId xmlns:a16="http://schemas.microsoft.com/office/drawing/2014/main" id="{014848CF-CECA-4849-9956-9CDFC7A98555}"/>
              </a:ext>
            </a:extLst>
          </p:cNvPr>
          <p:cNvGraphicFramePr>
            <a:graphicFrameLocks noGrp="1"/>
          </p:cNvGraphicFramePr>
          <p:nvPr>
            <p:ph type="tbl" sz="quarter" idx="13"/>
            <p:extLst>
              <p:ext uri="{D42A27DB-BD31-4B8C-83A1-F6EECF244321}">
                <p14:modId xmlns:p14="http://schemas.microsoft.com/office/powerpoint/2010/main" val="3197615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391709953"/>
                    </a:ext>
                  </a:extLst>
                </a:gridCol>
                <a:gridCol w="1399031">
                  <a:extLst>
                    <a:ext uri="{9D8B030D-6E8A-4147-A177-3AD203B41FA5}">
                      <a16:colId xmlns:a16="http://schemas.microsoft.com/office/drawing/2014/main" val="4085583222"/>
                    </a:ext>
                  </a:extLst>
                </a:gridCol>
                <a:gridCol w="987551">
                  <a:extLst>
                    <a:ext uri="{9D8B030D-6E8A-4147-A177-3AD203B41FA5}">
                      <a16:colId xmlns:a16="http://schemas.microsoft.com/office/drawing/2014/main" val="2667882787"/>
                    </a:ext>
                  </a:extLst>
                </a:gridCol>
                <a:gridCol w="493776">
                  <a:extLst>
                    <a:ext uri="{9D8B030D-6E8A-4147-A177-3AD203B41FA5}">
                      <a16:colId xmlns:a16="http://schemas.microsoft.com/office/drawing/2014/main" val="2253495942"/>
                    </a:ext>
                  </a:extLst>
                </a:gridCol>
                <a:gridCol w="493776">
                  <a:extLst>
                    <a:ext uri="{9D8B030D-6E8A-4147-A177-3AD203B41FA5}">
                      <a16:colId xmlns:a16="http://schemas.microsoft.com/office/drawing/2014/main" val="140530252"/>
                    </a:ext>
                  </a:extLst>
                </a:gridCol>
                <a:gridCol w="493776">
                  <a:extLst>
                    <a:ext uri="{9D8B030D-6E8A-4147-A177-3AD203B41FA5}">
                      <a16:colId xmlns:a16="http://schemas.microsoft.com/office/drawing/2014/main" val="1402276150"/>
                    </a:ext>
                  </a:extLst>
                </a:gridCol>
                <a:gridCol w="493776">
                  <a:extLst>
                    <a:ext uri="{9D8B030D-6E8A-4147-A177-3AD203B41FA5}">
                      <a16:colId xmlns:a16="http://schemas.microsoft.com/office/drawing/2014/main" val="129458904"/>
                    </a:ext>
                  </a:extLst>
                </a:gridCol>
                <a:gridCol w="493776">
                  <a:extLst>
                    <a:ext uri="{9D8B030D-6E8A-4147-A177-3AD203B41FA5}">
                      <a16:colId xmlns:a16="http://schemas.microsoft.com/office/drawing/2014/main" val="1895845388"/>
                    </a:ext>
                  </a:extLst>
                </a:gridCol>
                <a:gridCol w="493776">
                  <a:extLst>
                    <a:ext uri="{9D8B030D-6E8A-4147-A177-3AD203B41FA5}">
                      <a16:colId xmlns:a16="http://schemas.microsoft.com/office/drawing/2014/main" val="2144566683"/>
                    </a:ext>
                  </a:extLst>
                </a:gridCol>
                <a:gridCol w="493776">
                  <a:extLst>
                    <a:ext uri="{9D8B030D-6E8A-4147-A177-3AD203B41FA5}">
                      <a16:colId xmlns:a16="http://schemas.microsoft.com/office/drawing/2014/main" val="1624379801"/>
                    </a:ext>
                  </a:extLst>
                </a:gridCol>
                <a:gridCol w="493776">
                  <a:extLst>
                    <a:ext uri="{9D8B030D-6E8A-4147-A177-3AD203B41FA5}">
                      <a16:colId xmlns:a16="http://schemas.microsoft.com/office/drawing/2014/main" val="3438199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163931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 Schweizer Radio und Fernsehen - 2025-05-21 18:23:15</a:t>
                      </a:r>
                      <a:r>
                        <a:rPr kumimoji="0" lang="en-US" sz="1000" b="0" i="0" u="none" strike="noStrike" kern="1200" cap="none" spc="0" normalizeH="0" baseline="0" noProof="0">
                          <a:ln>
                            <a:noFill/>
                          </a:ln>
                          <a:solidFill>
                            <a:prstClr val="black"/>
                          </a:solidFill>
                          <a:effectLst/>
                          <a:uLnTx/>
                          <a:uFillTx/>
                          <a:latin typeface="Calibri"/>
                          <a:ea typeface="+mn-ea"/>
                          <a:cs typeface="+mn-cs"/>
                        </a:rPr>
                        <a:t>
 Mit dem Velo durch die Stadt Zürich? Velowegplaner Samuel Studer macht's möglich. Toi, toi, toi ... 🚴‍♂️
#SRFComedy #Zürich #Verkehr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https://quintly-eu-image-storage.s3.amazonaws.com/21b4c6d5b9977870e423ae2d82e337a5/a0b13374862fe42f2b07b60f0a2b10fc.jpg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64226</a:t>
                      </a:r>
                    </a:p>
                  </a:txBody>
                  <a:tcPr/>
                </a:tc>
                <a:extLst>
                  <a:ext uri="{0D108BD9-81ED-4DB2-BD59-A6C34878D82A}">
                    <a16:rowId xmlns:a16="http://schemas.microsoft.com/office/drawing/2014/main" val="653174618"/>
                  </a:ext>
                </a:extLst>
              </a:tr>
            </a:tbl>
          </a:graphicData>
        </a:graphic>
      </p:graphicFrame>
      <p:sp>
        <p:nvSpPr>
          <p:cNvPr id="4" name="Text Placeholder 3">
            <a:extLst>
              <a:ext uri="{FF2B5EF4-FFF2-40B4-BE49-F238E27FC236}">
                <a16:creationId xmlns:a16="http://schemas.microsoft.com/office/drawing/2014/main" id="{8D7821F6-AFB0-4E29-8B3C-41BFC58C4210}"/>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9935400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48405-861D-4E79-854C-73A0AA5BFB4E}"/>
              </a:ext>
            </a:extLst>
          </p:cNvPr>
          <p:cNvSpPr>
            <a:spLocks noGrp="1"/>
          </p:cNvSpPr>
          <p:nvPr>
            <p:ph type="title"/>
          </p:nvPr>
        </p:nvSpPr>
        <p:spPr/>
        <p:txBody>
          <a:bodyPr/>
          <a:lstStyle/>
          <a:p>
            <a:r>
              <a:rPr lang="de-DE"/>
              <a:t>Facebook Reels Table | SRF Schweizer Radio und Fernsehen - 21 of 25</a:t>
            </a:r>
            <a:endParaRPr lang="en-US"/>
          </a:p>
        </p:txBody>
      </p:sp>
      <p:graphicFrame>
        <p:nvGraphicFramePr>
          <p:cNvPr id="5" name="Table Placeholder 4">
            <a:extLst>
              <a:ext uri="{FF2B5EF4-FFF2-40B4-BE49-F238E27FC236}">
                <a16:creationId xmlns:a16="http://schemas.microsoft.com/office/drawing/2014/main" id="{10E6EFEA-C830-43FA-B18B-7E958FBE8D02}"/>
              </a:ext>
            </a:extLst>
          </p:cNvPr>
          <p:cNvGraphicFramePr>
            <a:graphicFrameLocks noGrp="1"/>
          </p:cNvGraphicFramePr>
          <p:nvPr>
            <p:ph type="tbl" sz="quarter" idx="13"/>
            <p:extLst>
              <p:ext uri="{D42A27DB-BD31-4B8C-83A1-F6EECF244321}">
                <p14:modId xmlns:p14="http://schemas.microsoft.com/office/powerpoint/2010/main" val="342409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543334155"/>
                    </a:ext>
                  </a:extLst>
                </a:gridCol>
                <a:gridCol w="1399031">
                  <a:extLst>
                    <a:ext uri="{9D8B030D-6E8A-4147-A177-3AD203B41FA5}">
                      <a16:colId xmlns:a16="http://schemas.microsoft.com/office/drawing/2014/main" val="1540183967"/>
                    </a:ext>
                  </a:extLst>
                </a:gridCol>
                <a:gridCol w="987551">
                  <a:extLst>
                    <a:ext uri="{9D8B030D-6E8A-4147-A177-3AD203B41FA5}">
                      <a16:colId xmlns:a16="http://schemas.microsoft.com/office/drawing/2014/main" val="2891663827"/>
                    </a:ext>
                  </a:extLst>
                </a:gridCol>
                <a:gridCol w="493776">
                  <a:extLst>
                    <a:ext uri="{9D8B030D-6E8A-4147-A177-3AD203B41FA5}">
                      <a16:colId xmlns:a16="http://schemas.microsoft.com/office/drawing/2014/main" val="3922458968"/>
                    </a:ext>
                  </a:extLst>
                </a:gridCol>
                <a:gridCol w="493776">
                  <a:extLst>
                    <a:ext uri="{9D8B030D-6E8A-4147-A177-3AD203B41FA5}">
                      <a16:colId xmlns:a16="http://schemas.microsoft.com/office/drawing/2014/main" val="1295628499"/>
                    </a:ext>
                  </a:extLst>
                </a:gridCol>
                <a:gridCol w="493776">
                  <a:extLst>
                    <a:ext uri="{9D8B030D-6E8A-4147-A177-3AD203B41FA5}">
                      <a16:colId xmlns:a16="http://schemas.microsoft.com/office/drawing/2014/main" val="1089437227"/>
                    </a:ext>
                  </a:extLst>
                </a:gridCol>
                <a:gridCol w="493776">
                  <a:extLst>
                    <a:ext uri="{9D8B030D-6E8A-4147-A177-3AD203B41FA5}">
                      <a16:colId xmlns:a16="http://schemas.microsoft.com/office/drawing/2014/main" val="1718134629"/>
                    </a:ext>
                  </a:extLst>
                </a:gridCol>
                <a:gridCol w="493776">
                  <a:extLst>
                    <a:ext uri="{9D8B030D-6E8A-4147-A177-3AD203B41FA5}">
                      <a16:colId xmlns:a16="http://schemas.microsoft.com/office/drawing/2014/main" val="429488160"/>
                    </a:ext>
                  </a:extLst>
                </a:gridCol>
                <a:gridCol w="493776">
                  <a:extLst>
                    <a:ext uri="{9D8B030D-6E8A-4147-A177-3AD203B41FA5}">
                      <a16:colId xmlns:a16="http://schemas.microsoft.com/office/drawing/2014/main" val="2556275201"/>
                    </a:ext>
                  </a:extLst>
                </a:gridCol>
                <a:gridCol w="493776">
                  <a:extLst>
                    <a:ext uri="{9D8B030D-6E8A-4147-A177-3AD203B41FA5}">
                      <a16:colId xmlns:a16="http://schemas.microsoft.com/office/drawing/2014/main" val="2698873880"/>
                    </a:ext>
                  </a:extLst>
                </a:gridCol>
                <a:gridCol w="493776">
                  <a:extLst>
                    <a:ext uri="{9D8B030D-6E8A-4147-A177-3AD203B41FA5}">
                      <a16:colId xmlns:a16="http://schemas.microsoft.com/office/drawing/2014/main" val="696792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802008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- 2025-05-11 09:31:08</a:t>
                      </a:r>
                      <a:r>
                        <a:rPr kumimoji="0" lang="de-DE" sz="1000" b="0" i="0" u="none" strike="noStrike" kern="1200" cap="none" spc="0" normalizeH="0" baseline="0" noProof="0">
                          <a:ln>
                            <a:noFill/>
                          </a:ln>
                          <a:solidFill>
                            <a:prstClr val="black"/>
                          </a:solidFill>
                          <a:effectLst/>
                          <a:uLnTx/>
                          <a:uFillTx/>
                          <a:latin typeface="Calibri"/>
                          <a:ea typeface="+mn-ea"/>
                          <a:cs typeface="+mn-cs"/>
                        </a:rPr>
                        <a:t>
 Wer einen IQ über 130 hat, gilt als hochbegabt. Schlauer als die meisten zu sein, das klingt beeindruckend – aber ist eine Hochbegabung wirklich so grossartig? «Impact»-Host Amila besucht einen exklusiven Verein für Hochbegabte, begleitet Laurine, die im Militär durchstartet, und fordert Mathe-Genie Maximilian zu einer Schachpartie heraus. ♟️ 
👉 Die ganze Reportage von «SRF Impact» gibt's auf Play SRF.
#Hochbegabung #SRFImpact #IQ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https://quintly-eu-image-storage.s3.amazonaws.com/21b4c6d5b9977870e423ae2d82e337a5/c6425c63b7653364eb5552115ebba08e.jpg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21977</a:t>
                      </a:r>
                    </a:p>
                  </a:txBody>
                  <a:tcPr/>
                </a:tc>
                <a:extLst>
                  <a:ext uri="{0D108BD9-81ED-4DB2-BD59-A6C34878D82A}">
                    <a16:rowId xmlns:a16="http://schemas.microsoft.com/office/drawing/2014/main" val="4077746668"/>
                  </a:ext>
                </a:extLst>
              </a:tr>
            </a:tbl>
          </a:graphicData>
        </a:graphic>
      </p:graphicFrame>
      <p:sp>
        <p:nvSpPr>
          <p:cNvPr id="4" name="Text Placeholder 3">
            <a:extLst>
              <a:ext uri="{FF2B5EF4-FFF2-40B4-BE49-F238E27FC236}">
                <a16:creationId xmlns:a16="http://schemas.microsoft.com/office/drawing/2014/main" id="{E9623268-2E6D-42C3-8E9F-9DB5BF97F0FC}"/>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4760308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3561B-B1D7-4C76-80DF-922463CB3949}"/>
              </a:ext>
            </a:extLst>
          </p:cNvPr>
          <p:cNvSpPr>
            <a:spLocks noGrp="1"/>
          </p:cNvSpPr>
          <p:nvPr>
            <p:ph type="title"/>
          </p:nvPr>
        </p:nvSpPr>
        <p:spPr/>
        <p:txBody>
          <a:bodyPr/>
          <a:lstStyle/>
          <a:p>
            <a:r>
              <a:rPr lang="de-DE"/>
              <a:t>Facebook Reels Table | SRF Schweizer Radio und Fernsehen - 22 of 25</a:t>
            </a:r>
            <a:endParaRPr lang="en-US"/>
          </a:p>
        </p:txBody>
      </p:sp>
      <p:graphicFrame>
        <p:nvGraphicFramePr>
          <p:cNvPr id="5" name="Table Placeholder 4">
            <a:extLst>
              <a:ext uri="{FF2B5EF4-FFF2-40B4-BE49-F238E27FC236}">
                <a16:creationId xmlns:a16="http://schemas.microsoft.com/office/drawing/2014/main" id="{A12D66D6-C80C-4382-B228-288E16DC591D}"/>
              </a:ext>
            </a:extLst>
          </p:cNvPr>
          <p:cNvGraphicFramePr>
            <a:graphicFrameLocks noGrp="1"/>
          </p:cNvGraphicFramePr>
          <p:nvPr>
            <p:ph type="tbl" sz="quarter" idx="13"/>
            <p:extLst>
              <p:ext uri="{D42A27DB-BD31-4B8C-83A1-F6EECF244321}">
                <p14:modId xmlns:p14="http://schemas.microsoft.com/office/powerpoint/2010/main" val="3336103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289798342"/>
                    </a:ext>
                  </a:extLst>
                </a:gridCol>
                <a:gridCol w="1399031">
                  <a:extLst>
                    <a:ext uri="{9D8B030D-6E8A-4147-A177-3AD203B41FA5}">
                      <a16:colId xmlns:a16="http://schemas.microsoft.com/office/drawing/2014/main" val="3611221654"/>
                    </a:ext>
                  </a:extLst>
                </a:gridCol>
                <a:gridCol w="987551">
                  <a:extLst>
                    <a:ext uri="{9D8B030D-6E8A-4147-A177-3AD203B41FA5}">
                      <a16:colId xmlns:a16="http://schemas.microsoft.com/office/drawing/2014/main" val="2808553229"/>
                    </a:ext>
                  </a:extLst>
                </a:gridCol>
                <a:gridCol w="493776">
                  <a:extLst>
                    <a:ext uri="{9D8B030D-6E8A-4147-A177-3AD203B41FA5}">
                      <a16:colId xmlns:a16="http://schemas.microsoft.com/office/drawing/2014/main" val="3489783044"/>
                    </a:ext>
                  </a:extLst>
                </a:gridCol>
                <a:gridCol w="493776">
                  <a:extLst>
                    <a:ext uri="{9D8B030D-6E8A-4147-A177-3AD203B41FA5}">
                      <a16:colId xmlns:a16="http://schemas.microsoft.com/office/drawing/2014/main" val="2342798449"/>
                    </a:ext>
                  </a:extLst>
                </a:gridCol>
                <a:gridCol w="493776">
                  <a:extLst>
                    <a:ext uri="{9D8B030D-6E8A-4147-A177-3AD203B41FA5}">
                      <a16:colId xmlns:a16="http://schemas.microsoft.com/office/drawing/2014/main" val="830551883"/>
                    </a:ext>
                  </a:extLst>
                </a:gridCol>
                <a:gridCol w="493776">
                  <a:extLst>
                    <a:ext uri="{9D8B030D-6E8A-4147-A177-3AD203B41FA5}">
                      <a16:colId xmlns:a16="http://schemas.microsoft.com/office/drawing/2014/main" val="2070831447"/>
                    </a:ext>
                  </a:extLst>
                </a:gridCol>
                <a:gridCol w="493776">
                  <a:extLst>
                    <a:ext uri="{9D8B030D-6E8A-4147-A177-3AD203B41FA5}">
                      <a16:colId xmlns:a16="http://schemas.microsoft.com/office/drawing/2014/main" val="1666787479"/>
                    </a:ext>
                  </a:extLst>
                </a:gridCol>
                <a:gridCol w="493776">
                  <a:extLst>
                    <a:ext uri="{9D8B030D-6E8A-4147-A177-3AD203B41FA5}">
                      <a16:colId xmlns:a16="http://schemas.microsoft.com/office/drawing/2014/main" val="2491950811"/>
                    </a:ext>
                  </a:extLst>
                </a:gridCol>
                <a:gridCol w="493776">
                  <a:extLst>
                    <a:ext uri="{9D8B030D-6E8A-4147-A177-3AD203B41FA5}">
                      <a16:colId xmlns:a16="http://schemas.microsoft.com/office/drawing/2014/main" val="1061986662"/>
                    </a:ext>
                  </a:extLst>
                </a:gridCol>
                <a:gridCol w="493776">
                  <a:extLst>
                    <a:ext uri="{9D8B030D-6E8A-4147-A177-3AD203B41FA5}">
                      <a16:colId xmlns:a16="http://schemas.microsoft.com/office/drawing/2014/main" val="1007760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94683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- 2025-05-10 08:16:07</a:t>
                      </a:r>
                      <a:r>
                        <a:rPr kumimoji="0" lang="de-DE" sz="1000" b="0" i="0" u="none" strike="noStrike" kern="1200" cap="none" spc="0" normalizeH="0" baseline="0" noProof="0">
                          <a:ln>
                            <a:noFill/>
                          </a:ln>
                          <a:solidFill>
                            <a:prstClr val="black"/>
                          </a:solidFill>
                          <a:effectLst/>
                          <a:uLnTx/>
                          <a:uFillTx/>
                          <a:latin typeface="Calibri"/>
                          <a:ea typeface="+mn-ea"/>
                          <a:cs typeface="+mn-cs"/>
                        </a:rPr>
                        <a:t>
 🎼 Die Songs «Bara Bada Bastu» oder «Espresso Macchiato» in Gebärdensprache erleben? Die SRG ermöglicht genau das jetzt für den ESC 2025 – und zwar im Programm von SRF, RTS und RSI. Barbara Rossier erklärt im Video, wie die Mitarbeitenden von SWISS TXT Musik in Gebärdensprache übersetzen. 
#ESC2025 #Barrierefreiheit #ServicePublic #SRG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https://quintly-eu-image-storage.s3.amazonaws.com/21b4c6d5b9977870e423ae2d82e337a5/c3a7def139ceba15f5964792712a98de.jpg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2739</a:t>
                      </a:r>
                    </a:p>
                  </a:txBody>
                  <a:tcPr/>
                </a:tc>
                <a:extLst>
                  <a:ext uri="{0D108BD9-81ED-4DB2-BD59-A6C34878D82A}">
                    <a16:rowId xmlns:a16="http://schemas.microsoft.com/office/drawing/2014/main" val="302140967"/>
                  </a:ext>
                </a:extLst>
              </a:tr>
            </a:tbl>
          </a:graphicData>
        </a:graphic>
      </p:graphicFrame>
      <p:sp>
        <p:nvSpPr>
          <p:cNvPr id="4" name="Text Placeholder 3">
            <a:extLst>
              <a:ext uri="{FF2B5EF4-FFF2-40B4-BE49-F238E27FC236}">
                <a16:creationId xmlns:a16="http://schemas.microsoft.com/office/drawing/2014/main" id="{0590B502-280C-497C-B987-927DD32F65D9}"/>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2306605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601BE-CC75-4266-8776-D6EE96F1039E}"/>
              </a:ext>
            </a:extLst>
          </p:cNvPr>
          <p:cNvSpPr>
            <a:spLocks noGrp="1"/>
          </p:cNvSpPr>
          <p:nvPr>
            <p:ph type="title"/>
          </p:nvPr>
        </p:nvSpPr>
        <p:spPr/>
        <p:txBody>
          <a:bodyPr/>
          <a:lstStyle/>
          <a:p>
            <a:r>
              <a:rPr lang="de-DE"/>
              <a:t>Facebook Reels Table | SRF Schweizer Radio und Fernsehen - 23 of 25</a:t>
            </a:r>
            <a:endParaRPr lang="en-US"/>
          </a:p>
        </p:txBody>
      </p:sp>
      <p:graphicFrame>
        <p:nvGraphicFramePr>
          <p:cNvPr id="5" name="Table Placeholder 4">
            <a:extLst>
              <a:ext uri="{FF2B5EF4-FFF2-40B4-BE49-F238E27FC236}">
                <a16:creationId xmlns:a16="http://schemas.microsoft.com/office/drawing/2014/main" id="{5A8885C1-F6C1-4D25-845D-DE207142F7FF}"/>
              </a:ext>
            </a:extLst>
          </p:cNvPr>
          <p:cNvGraphicFramePr>
            <a:graphicFrameLocks noGrp="1"/>
          </p:cNvGraphicFramePr>
          <p:nvPr>
            <p:ph type="tbl" sz="quarter" idx="13"/>
            <p:extLst>
              <p:ext uri="{D42A27DB-BD31-4B8C-83A1-F6EECF244321}">
                <p14:modId xmlns:p14="http://schemas.microsoft.com/office/powerpoint/2010/main" val="174838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60731202"/>
                    </a:ext>
                  </a:extLst>
                </a:gridCol>
                <a:gridCol w="1399031">
                  <a:extLst>
                    <a:ext uri="{9D8B030D-6E8A-4147-A177-3AD203B41FA5}">
                      <a16:colId xmlns:a16="http://schemas.microsoft.com/office/drawing/2014/main" val="3457219202"/>
                    </a:ext>
                  </a:extLst>
                </a:gridCol>
                <a:gridCol w="987551">
                  <a:extLst>
                    <a:ext uri="{9D8B030D-6E8A-4147-A177-3AD203B41FA5}">
                      <a16:colId xmlns:a16="http://schemas.microsoft.com/office/drawing/2014/main" val="4008472878"/>
                    </a:ext>
                  </a:extLst>
                </a:gridCol>
                <a:gridCol w="493776">
                  <a:extLst>
                    <a:ext uri="{9D8B030D-6E8A-4147-A177-3AD203B41FA5}">
                      <a16:colId xmlns:a16="http://schemas.microsoft.com/office/drawing/2014/main" val="3184905461"/>
                    </a:ext>
                  </a:extLst>
                </a:gridCol>
                <a:gridCol w="493776">
                  <a:extLst>
                    <a:ext uri="{9D8B030D-6E8A-4147-A177-3AD203B41FA5}">
                      <a16:colId xmlns:a16="http://schemas.microsoft.com/office/drawing/2014/main" val="1846263904"/>
                    </a:ext>
                  </a:extLst>
                </a:gridCol>
                <a:gridCol w="493776">
                  <a:extLst>
                    <a:ext uri="{9D8B030D-6E8A-4147-A177-3AD203B41FA5}">
                      <a16:colId xmlns:a16="http://schemas.microsoft.com/office/drawing/2014/main" val="2566864008"/>
                    </a:ext>
                  </a:extLst>
                </a:gridCol>
                <a:gridCol w="493776">
                  <a:extLst>
                    <a:ext uri="{9D8B030D-6E8A-4147-A177-3AD203B41FA5}">
                      <a16:colId xmlns:a16="http://schemas.microsoft.com/office/drawing/2014/main" val="4165286802"/>
                    </a:ext>
                  </a:extLst>
                </a:gridCol>
                <a:gridCol w="493776">
                  <a:extLst>
                    <a:ext uri="{9D8B030D-6E8A-4147-A177-3AD203B41FA5}">
                      <a16:colId xmlns:a16="http://schemas.microsoft.com/office/drawing/2014/main" val="3264739117"/>
                    </a:ext>
                  </a:extLst>
                </a:gridCol>
                <a:gridCol w="493776">
                  <a:extLst>
                    <a:ext uri="{9D8B030D-6E8A-4147-A177-3AD203B41FA5}">
                      <a16:colId xmlns:a16="http://schemas.microsoft.com/office/drawing/2014/main" val="2645811916"/>
                    </a:ext>
                  </a:extLst>
                </a:gridCol>
                <a:gridCol w="493776">
                  <a:extLst>
                    <a:ext uri="{9D8B030D-6E8A-4147-A177-3AD203B41FA5}">
                      <a16:colId xmlns:a16="http://schemas.microsoft.com/office/drawing/2014/main" val="2970164393"/>
                    </a:ext>
                  </a:extLst>
                </a:gridCol>
                <a:gridCol w="493776">
                  <a:extLst>
                    <a:ext uri="{9D8B030D-6E8A-4147-A177-3AD203B41FA5}">
                      <a16:colId xmlns:a16="http://schemas.microsoft.com/office/drawing/2014/main" val="2378726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796788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- 2025-05-09 11:29:51</a:t>
                      </a:r>
                      <a:r>
                        <a:rPr kumimoji="0" lang="de-DE" sz="1000" b="0" i="0" u="none" strike="noStrike" kern="1200" cap="none" spc="0" normalizeH="0" baseline="0" noProof="0">
                          <a:ln>
                            <a:noFill/>
                          </a:ln>
                          <a:solidFill>
                            <a:prstClr val="black"/>
                          </a:solidFill>
                          <a:effectLst/>
                          <a:uLnTx/>
                          <a:uFillTx/>
                          <a:latin typeface="Calibri"/>
                          <a:ea typeface="+mn-ea"/>
                          <a:cs typeface="+mn-cs"/>
                        </a:rPr>
                        <a:t>
 Sie löschen Brände, retten Leben – und werden immer weniger. Viele freiwillige Feuerwehren verschicken jedes Jahr Hunderte Rekrutierungsbriefe. Zurück kommen meist Absagen – oder gar nichts. Besonders auf dem Land werden Einsätze so zur Herausforderung. Auch, weil tagsüber immer öfter Personen fehlen, die helfen können. 🚒
👉 Die ganze «rec»-Reportage auf Play SRF, Link in den Kommentaren.
#Feuerwehr #FreiwilligeFeuerwehr #SRFNews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https://quintly-eu-image-storage.s3.amazonaws.com/21b4c6d5b9977870e423ae2d82e337a5/59fd4dd502e8fb53261cf253ab4dd04f.jpg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a:t>
                      </a:r>
                    </a:p>
                  </a:txBody>
                  <a:tcPr/>
                </a:tc>
                <a:extLst>
                  <a:ext uri="{0D108BD9-81ED-4DB2-BD59-A6C34878D82A}">
                    <a16:rowId xmlns:a16="http://schemas.microsoft.com/office/drawing/2014/main" val="2809561728"/>
                  </a:ext>
                </a:extLst>
              </a:tr>
            </a:tbl>
          </a:graphicData>
        </a:graphic>
      </p:graphicFrame>
      <p:sp>
        <p:nvSpPr>
          <p:cNvPr id="4" name="Text Placeholder 3">
            <a:extLst>
              <a:ext uri="{FF2B5EF4-FFF2-40B4-BE49-F238E27FC236}">
                <a16:creationId xmlns:a16="http://schemas.microsoft.com/office/drawing/2014/main" id="{FF6DB0B3-9357-4661-A9C9-367280D394C4}"/>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7476694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C7BE0-7A4A-4437-88E6-E22287E714C6}"/>
              </a:ext>
            </a:extLst>
          </p:cNvPr>
          <p:cNvSpPr>
            <a:spLocks noGrp="1"/>
          </p:cNvSpPr>
          <p:nvPr>
            <p:ph type="title"/>
          </p:nvPr>
        </p:nvSpPr>
        <p:spPr/>
        <p:txBody>
          <a:bodyPr/>
          <a:lstStyle/>
          <a:p>
            <a:r>
              <a:rPr lang="de-DE"/>
              <a:t>Facebook Reels Table | SRF Schweizer Radio und Fernsehen - 24 of 25</a:t>
            </a:r>
            <a:endParaRPr lang="en-US"/>
          </a:p>
        </p:txBody>
      </p:sp>
      <p:graphicFrame>
        <p:nvGraphicFramePr>
          <p:cNvPr id="5" name="Table Placeholder 4">
            <a:extLst>
              <a:ext uri="{FF2B5EF4-FFF2-40B4-BE49-F238E27FC236}">
                <a16:creationId xmlns:a16="http://schemas.microsoft.com/office/drawing/2014/main" id="{7C1D77B1-E977-42A0-A5FE-8432FD951C53}"/>
              </a:ext>
            </a:extLst>
          </p:cNvPr>
          <p:cNvGraphicFramePr>
            <a:graphicFrameLocks noGrp="1"/>
          </p:cNvGraphicFramePr>
          <p:nvPr>
            <p:ph type="tbl" sz="quarter" idx="13"/>
            <p:extLst>
              <p:ext uri="{D42A27DB-BD31-4B8C-83A1-F6EECF244321}">
                <p14:modId xmlns:p14="http://schemas.microsoft.com/office/powerpoint/2010/main" val="3579277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578942410"/>
                    </a:ext>
                  </a:extLst>
                </a:gridCol>
                <a:gridCol w="1399031">
                  <a:extLst>
                    <a:ext uri="{9D8B030D-6E8A-4147-A177-3AD203B41FA5}">
                      <a16:colId xmlns:a16="http://schemas.microsoft.com/office/drawing/2014/main" val="783124347"/>
                    </a:ext>
                  </a:extLst>
                </a:gridCol>
                <a:gridCol w="987551">
                  <a:extLst>
                    <a:ext uri="{9D8B030D-6E8A-4147-A177-3AD203B41FA5}">
                      <a16:colId xmlns:a16="http://schemas.microsoft.com/office/drawing/2014/main" val="131582100"/>
                    </a:ext>
                  </a:extLst>
                </a:gridCol>
                <a:gridCol w="493776">
                  <a:extLst>
                    <a:ext uri="{9D8B030D-6E8A-4147-A177-3AD203B41FA5}">
                      <a16:colId xmlns:a16="http://schemas.microsoft.com/office/drawing/2014/main" val="2273709571"/>
                    </a:ext>
                  </a:extLst>
                </a:gridCol>
                <a:gridCol w="493776">
                  <a:extLst>
                    <a:ext uri="{9D8B030D-6E8A-4147-A177-3AD203B41FA5}">
                      <a16:colId xmlns:a16="http://schemas.microsoft.com/office/drawing/2014/main" val="132711951"/>
                    </a:ext>
                  </a:extLst>
                </a:gridCol>
                <a:gridCol w="493776">
                  <a:extLst>
                    <a:ext uri="{9D8B030D-6E8A-4147-A177-3AD203B41FA5}">
                      <a16:colId xmlns:a16="http://schemas.microsoft.com/office/drawing/2014/main" val="2325312984"/>
                    </a:ext>
                  </a:extLst>
                </a:gridCol>
                <a:gridCol w="493776">
                  <a:extLst>
                    <a:ext uri="{9D8B030D-6E8A-4147-A177-3AD203B41FA5}">
                      <a16:colId xmlns:a16="http://schemas.microsoft.com/office/drawing/2014/main" val="2152375786"/>
                    </a:ext>
                  </a:extLst>
                </a:gridCol>
                <a:gridCol w="493776">
                  <a:extLst>
                    <a:ext uri="{9D8B030D-6E8A-4147-A177-3AD203B41FA5}">
                      <a16:colId xmlns:a16="http://schemas.microsoft.com/office/drawing/2014/main" val="1164567681"/>
                    </a:ext>
                  </a:extLst>
                </a:gridCol>
                <a:gridCol w="493776">
                  <a:extLst>
                    <a:ext uri="{9D8B030D-6E8A-4147-A177-3AD203B41FA5}">
                      <a16:colId xmlns:a16="http://schemas.microsoft.com/office/drawing/2014/main" val="2073804693"/>
                    </a:ext>
                  </a:extLst>
                </a:gridCol>
                <a:gridCol w="493776">
                  <a:extLst>
                    <a:ext uri="{9D8B030D-6E8A-4147-A177-3AD203B41FA5}">
                      <a16:colId xmlns:a16="http://schemas.microsoft.com/office/drawing/2014/main" val="2093552998"/>
                    </a:ext>
                  </a:extLst>
                </a:gridCol>
                <a:gridCol w="493776">
                  <a:extLst>
                    <a:ext uri="{9D8B030D-6E8A-4147-A177-3AD203B41FA5}">
                      <a16:colId xmlns:a16="http://schemas.microsoft.com/office/drawing/2014/main" val="1827731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22067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- 2025-05-08 08:19:35</a:t>
                      </a:r>
                      <a:r>
                        <a:rPr kumimoji="0" lang="de-DE" sz="1000" b="0" i="0" u="none" strike="noStrike" kern="1200" cap="none" spc="0" normalizeH="0" baseline="0" noProof="0">
                          <a:ln>
                            <a:noFill/>
                          </a:ln>
                          <a:solidFill>
                            <a:prstClr val="black"/>
                          </a:solidFill>
                          <a:effectLst/>
                          <a:uLnTx/>
                          <a:uFillTx/>
                          <a:latin typeface="Calibri"/>
                          <a:ea typeface="+mn-ea"/>
                          <a:cs typeface="+mn-cs"/>
                        </a:rPr>
                        <a:t>
 Stand-up-Comedian Hazel Brugger moderiert in wenigen Tagen den Eurovision Song Contest zusammen mit Sandra Studer und Michelle Hunziker. Bevor es als Moderatorin auf die grosse ESC-Bühne geht, stellt sie sich im «Gredig Graduus» den Fragen von Urs Gredig: Was macht sie als Letztes, bevor sie auf die Bühne geht? Und was ist ihre nervigste Eigenschaft? 
👉 Die ganze Sendung mit Hazel Brugger gibt's auf Play SRF. 
#SRFGredigDirekt #ESC2025 #EurovisionSongContest Hazel Brugger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https://quintly-eu-image-storage.s3.amazonaws.com/21b4c6d5b9977870e423ae2d82e337a5/77331ee15068b88ee16fc91365cde175.jpg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50090</a:t>
                      </a:r>
                    </a:p>
                  </a:txBody>
                  <a:tcPr/>
                </a:tc>
                <a:extLst>
                  <a:ext uri="{0D108BD9-81ED-4DB2-BD59-A6C34878D82A}">
                    <a16:rowId xmlns:a16="http://schemas.microsoft.com/office/drawing/2014/main" val="3404367737"/>
                  </a:ext>
                </a:extLst>
              </a:tr>
            </a:tbl>
          </a:graphicData>
        </a:graphic>
      </p:graphicFrame>
      <p:sp>
        <p:nvSpPr>
          <p:cNvPr id="4" name="Text Placeholder 3">
            <a:extLst>
              <a:ext uri="{FF2B5EF4-FFF2-40B4-BE49-F238E27FC236}">
                <a16:creationId xmlns:a16="http://schemas.microsoft.com/office/drawing/2014/main" id="{1F037CA2-904B-423E-A9F5-8893540A50F0}"/>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9059680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A3495-C372-4A1B-8DBE-EEB0A63DAB77}"/>
              </a:ext>
            </a:extLst>
          </p:cNvPr>
          <p:cNvSpPr>
            <a:spLocks noGrp="1"/>
          </p:cNvSpPr>
          <p:nvPr>
            <p:ph type="title"/>
          </p:nvPr>
        </p:nvSpPr>
        <p:spPr/>
        <p:txBody>
          <a:bodyPr/>
          <a:lstStyle/>
          <a:p>
            <a:r>
              <a:rPr lang="de-DE"/>
              <a:t>Facebook Reels Table | SRF Schweizer Radio und Fernsehen - 25 of 25</a:t>
            </a:r>
            <a:endParaRPr lang="en-US"/>
          </a:p>
        </p:txBody>
      </p:sp>
      <p:graphicFrame>
        <p:nvGraphicFramePr>
          <p:cNvPr id="5" name="Table Placeholder 4">
            <a:extLst>
              <a:ext uri="{FF2B5EF4-FFF2-40B4-BE49-F238E27FC236}">
                <a16:creationId xmlns:a16="http://schemas.microsoft.com/office/drawing/2014/main" id="{D13707C3-8E6D-4BFD-B6BB-C0FC84DED1EF}"/>
              </a:ext>
            </a:extLst>
          </p:cNvPr>
          <p:cNvGraphicFramePr>
            <a:graphicFrameLocks noGrp="1"/>
          </p:cNvGraphicFramePr>
          <p:nvPr>
            <p:ph type="tbl" sz="quarter" idx="13"/>
            <p:extLst>
              <p:ext uri="{D42A27DB-BD31-4B8C-83A1-F6EECF244321}">
                <p14:modId xmlns:p14="http://schemas.microsoft.com/office/powerpoint/2010/main" val="1777111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220920660"/>
                    </a:ext>
                  </a:extLst>
                </a:gridCol>
                <a:gridCol w="1399031">
                  <a:extLst>
                    <a:ext uri="{9D8B030D-6E8A-4147-A177-3AD203B41FA5}">
                      <a16:colId xmlns:a16="http://schemas.microsoft.com/office/drawing/2014/main" val="2539896642"/>
                    </a:ext>
                  </a:extLst>
                </a:gridCol>
                <a:gridCol w="987551">
                  <a:extLst>
                    <a:ext uri="{9D8B030D-6E8A-4147-A177-3AD203B41FA5}">
                      <a16:colId xmlns:a16="http://schemas.microsoft.com/office/drawing/2014/main" val="2316241655"/>
                    </a:ext>
                  </a:extLst>
                </a:gridCol>
                <a:gridCol w="493776">
                  <a:extLst>
                    <a:ext uri="{9D8B030D-6E8A-4147-A177-3AD203B41FA5}">
                      <a16:colId xmlns:a16="http://schemas.microsoft.com/office/drawing/2014/main" val="2189926478"/>
                    </a:ext>
                  </a:extLst>
                </a:gridCol>
                <a:gridCol w="493776">
                  <a:extLst>
                    <a:ext uri="{9D8B030D-6E8A-4147-A177-3AD203B41FA5}">
                      <a16:colId xmlns:a16="http://schemas.microsoft.com/office/drawing/2014/main" val="3720059766"/>
                    </a:ext>
                  </a:extLst>
                </a:gridCol>
                <a:gridCol w="493776">
                  <a:extLst>
                    <a:ext uri="{9D8B030D-6E8A-4147-A177-3AD203B41FA5}">
                      <a16:colId xmlns:a16="http://schemas.microsoft.com/office/drawing/2014/main" val="2580625345"/>
                    </a:ext>
                  </a:extLst>
                </a:gridCol>
                <a:gridCol w="493776">
                  <a:extLst>
                    <a:ext uri="{9D8B030D-6E8A-4147-A177-3AD203B41FA5}">
                      <a16:colId xmlns:a16="http://schemas.microsoft.com/office/drawing/2014/main" val="4055971179"/>
                    </a:ext>
                  </a:extLst>
                </a:gridCol>
                <a:gridCol w="493776">
                  <a:extLst>
                    <a:ext uri="{9D8B030D-6E8A-4147-A177-3AD203B41FA5}">
                      <a16:colId xmlns:a16="http://schemas.microsoft.com/office/drawing/2014/main" val="1227738172"/>
                    </a:ext>
                  </a:extLst>
                </a:gridCol>
                <a:gridCol w="493776">
                  <a:extLst>
                    <a:ext uri="{9D8B030D-6E8A-4147-A177-3AD203B41FA5}">
                      <a16:colId xmlns:a16="http://schemas.microsoft.com/office/drawing/2014/main" val="2085918724"/>
                    </a:ext>
                  </a:extLst>
                </a:gridCol>
                <a:gridCol w="493776">
                  <a:extLst>
                    <a:ext uri="{9D8B030D-6E8A-4147-A177-3AD203B41FA5}">
                      <a16:colId xmlns:a16="http://schemas.microsoft.com/office/drawing/2014/main" val="2374843838"/>
                    </a:ext>
                  </a:extLst>
                </a:gridCol>
                <a:gridCol w="493776">
                  <a:extLst>
                    <a:ext uri="{9D8B030D-6E8A-4147-A177-3AD203B41FA5}">
                      <a16:colId xmlns:a16="http://schemas.microsoft.com/office/drawing/2014/main" val="2676485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340063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- 2025-05-03 08:27:33</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 einmal einen Tanzkurs absolviert? 1970 bringen ein Tanzlehrer und ein Hells Angel den Zürcherinnen und Zürchern einen neuen Tanzstil aus der Karibik bei: den Reggae 🕺
#SRFArchiv #Reggae #Tanz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https://quintly-eu-image-storage.s3.amazonaws.com/21b4c6d5b9977870e423ae2d82e337a5/cee6dfa9d94601eb8c619645664ac8be.jpg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1483</a:t>
                      </a:r>
                    </a:p>
                  </a:txBody>
                  <a:tcPr/>
                </a:tc>
                <a:extLst>
                  <a:ext uri="{0D108BD9-81ED-4DB2-BD59-A6C34878D82A}">
                    <a16:rowId xmlns:a16="http://schemas.microsoft.com/office/drawing/2014/main" val="2038529284"/>
                  </a:ext>
                </a:extLst>
              </a:tr>
            </a:tbl>
          </a:graphicData>
        </a:graphic>
      </p:graphicFrame>
      <p:sp>
        <p:nvSpPr>
          <p:cNvPr id="4" name="Text Placeholder 3">
            <a:extLst>
              <a:ext uri="{FF2B5EF4-FFF2-40B4-BE49-F238E27FC236}">
                <a16:creationId xmlns:a16="http://schemas.microsoft.com/office/drawing/2014/main" id="{C6F309AF-C146-4F5D-B860-3A28AC0F2D77}"/>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8198642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F4F5D-5E88-4ACD-B608-5B696DFE1839}"/>
              </a:ext>
            </a:extLst>
          </p:cNvPr>
          <p:cNvSpPr>
            <a:spLocks noGrp="1"/>
          </p:cNvSpPr>
          <p:nvPr>
            <p:ph type="title"/>
          </p:nvPr>
        </p:nvSpPr>
        <p:spPr/>
        <p:txBody>
          <a:bodyPr/>
          <a:lstStyle/>
          <a:p>
            <a:r>
              <a:rPr lang="en-US"/>
              <a:t>Facebook Total Video View Time by Age Group | SRF Schweizer Radio und Fernsehen</a:t>
            </a:r>
          </a:p>
        </p:txBody>
      </p:sp>
      <p:graphicFrame>
        <p:nvGraphicFramePr>
          <p:cNvPr id="6" name="Chart Placeholder 5">
            <a:extLst>
              <a:ext uri="{FF2B5EF4-FFF2-40B4-BE49-F238E27FC236}">
                <a16:creationId xmlns:a16="http://schemas.microsoft.com/office/drawing/2014/main" id="{107AEB82-FCCD-4796-BFD6-D7BC5BBC021A}"/>
              </a:ext>
            </a:extLst>
          </p:cNvPr>
          <p:cNvGraphicFramePr>
            <a:graphicFrameLocks noGrp="1"/>
          </p:cNvGraphicFramePr>
          <p:nvPr>
            <p:ph type="chart" sz="quarter" idx="13"/>
            <p:extLst>
              <p:ext uri="{D42A27DB-BD31-4B8C-83A1-F6EECF244321}">
                <p14:modId xmlns:p14="http://schemas.microsoft.com/office/powerpoint/2010/main" val="1065329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4E4086-2CE5-4137-B44F-A18778A18F1C}"/>
              </a:ext>
            </a:extLst>
          </p:cNvPr>
          <p:cNvSpPr>
            <a:spLocks noGrp="1"/>
          </p:cNvSpPr>
          <p:nvPr>
            <p:ph type="body" sz="quarter" idx="14"/>
          </p:nvPr>
        </p:nvSpPr>
        <p:spPr/>
        <p:txBody>
          <a:bodyPr/>
          <a:lstStyle/>
          <a:p>
            <a:r>
              <a:rPr lang="en-US"/>
              <a:t>01/01/2025 - 10/31/2025</a:t>
            </a:r>
          </a:p>
        </p:txBody>
      </p:sp>
      <p:sp>
        <p:nvSpPr>
          <p:cNvPr id="5" name="Footer Placeholder 4">
            <a:extLst>
              <a:ext uri="{FF2B5EF4-FFF2-40B4-BE49-F238E27FC236}">
                <a16:creationId xmlns:a16="http://schemas.microsoft.com/office/drawing/2014/main" id="{0DDCF87D-BD2F-4C0F-8B9D-B32817E4A3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68912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D2413-8326-4EEA-8890-FC9B8936FE93}"/>
              </a:ext>
            </a:extLst>
          </p:cNvPr>
          <p:cNvSpPr>
            <a:spLocks noGrp="1"/>
          </p:cNvSpPr>
          <p:nvPr>
            <p:ph type="title"/>
          </p:nvPr>
        </p:nvSpPr>
        <p:spPr/>
        <p:txBody>
          <a:bodyPr/>
          <a:lstStyle/>
          <a:p>
            <a:r>
              <a:rPr lang="en-US"/>
              <a:t>Facebook Total Video View Time by Gender | SRF Schweizer Radio und Fernsehen</a:t>
            </a:r>
          </a:p>
        </p:txBody>
      </p:sp>
      <p:graphicFrame>
        <p:nvGraphicFramePr>
          <p:cNvPr id="6" name="Chart Placeholder 5">
            <a:extLst>
              <a:ext uri="{FF2B5EF4-FFF2-40B4-BE49-F238E27FC236}">
                <a16:creationId xmlns:a16="http://schemas.microsoft.com/office/drawing/2014/main" id="{147B0E20-4367-480F-BCC2-E06BF06E2DE4}"/>
              </a:ext>
            </a:extLst>
          </p:cNvPr>
          <p:cNvGraphicFramePr>
            <a:graphicFrameLocks noGrp="1"/>
          </p:cNvGraphicFramePr>
          <p:nvPr>
            <p:ph type="chart" sz="quarter" idx="13"/>
            <p:extLst>
              <p:ext uri="{D42A27DB-BD31-4B8C-83A1-F6EECF244321}">
                <p14:modId xmlns:p14="http://schemas.microsoft.com/office/powerpoint/2010/main" val="4126927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CBDFC1-F403-4E31-BC8D-51EC37C4BB35}"/>
              </a:ext>
            </a:extLst>
          </p:cNvPr>
          <p:cNvSpPr>
            <a:spLocks noGrp="1"/>
          </p:cNvSpPr>
          <p:nvPr>
            <p:ph type="body" sz="quarter" idx="14"/>
          </p:nvPr>
        </p:nvSpPr>
        <p:spPr/>
        <p:txBody>
          <a:bodyPr/>
          <a:lstStyle/>
          <a:p>
            <a:r>
              <a:rPr lang="en-US"/>
              <a:t>01/01/2025 - 10/31/2025</a:t>
            </a:r>
          </a:p>
        </p:txBody>
      </p:sp>
      <p:sp>
        <p:nvSpPr>
          <p:cNvPr id="5" name="Footer Placeholder 4">
            <a:extLst>
              <a:ext uri="{FF2B5EF4-FFF2-40B4-BE49-F238E27FC236}">
                <a16:creationId xmlns:a16="http://schemas.microsoft.com/office/drawing/2014/main" id="{585E458A-CB25-4E23-A968-419462D428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9512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D1734-CEE7-4C4E-BB2E-30AE74CA17E9}"/>
              </a:ext>
            </a:extLst>
          </p:cNvPr>
          <p:cNvSpPr>
            <a:spLocks noGrp="1"/>
          </p:cNvSpPr>
          <p:nvPr>
            <p:ph type="title"/>
          </p:nvPr>
        </p:nvSpPr>
        <p:spPr/>
        <p:txBody>
          <a:bodyPr/>
          <a:lstStyle/>
          <a:p>
            <a:r>
              <a:rPr lang="en-US"/>
              <a:t>Facebook Followers by Country Table | SRF Schweizer Radio und Fernsehen - 1 of 3</a:t>
            </a:r>
          </a:p>
        </p:txBody>
      </p:sp>
      <p:graphicFrame>
        <p:nvGraphicFramePr>
          <p:cNvPr id="5" name="Table Placeholder 4">
            <a:extLst>
              <a:ext uri="{FF2B5EF4-FFF2-40B4-BE49-F238E27FC236}">
                <a16:creationId xmlns:a16="http://schemas.microsoft.com/office/drawing/2014/main" id="{CBE3C5FB-515E-462E-9182-54EE14CB4EB4}"/>
              </a:ext>
            </a:extLst>
          </p:cNvPr>
          <p:cNvGraphicFramePr>
            <a:graphicFrameLocks noGrp="1"/>
          </p:cNvGraphicFramePr>
          <p:nvPr>
            <p:ph type="tbl" sz="quarter" idx="13"/>
            <p:extLst>
              <p:ext uri="{D42A27DB-BD31-4B8C-83A1-F6EECF244321}">
                <p14:modId xmlns:p14="http://schemas.microsoft.com/office/powerpoint/2010/main" val="785220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8286287"/>
                    </a:ext>
                  </a:extLst>
                </a:gridCol>
                <a:gridCol w="1645920">
                  <a:extLst>
                    <a:ext uri="{9D8B030D-6E8A-4147-A177-3AD203B41FA5}">
                      <a16:colId xmlns:a16="http://schemas.microsoft.com/office/drawing/2014/main" val="2771128241"/>
                    </a:ext>
                  </a:extLst>
                </a:gridCol>
                <a:gridCol w="1645920">
                  <a:extLst>
                    <a:ext uri="{9D8B030D-6E8A-4147-A177-3AD203B41FA5}">
                      <a16:colId xmlns:a16="http://schemas.microsoft.com/office/drawing/2014/main" val="710689336"/>
                    </a:ext>
                  </a:extLst>
                </a:gridCol>
                <a:gridCol w="1645920">
                  <a:extLst>
                    <a:ext uri="{9D8B030D-6E8A-4147-A177-3AD203B41FA5}">
                      <a16:colId xmlns:a16="http://schemas.microsoft.com/office/drawing/2014/main" val="1923577105"/>
                    </a:ext>
                  </a:extLst>
                </a:gridCol>
                <a:gridCol w="1645920">
                  <a:extLst>
                    <a:ext uri="{9D8B030D-6E8A-4147-A177-3AD203B41FA5}">
                      <a16:colId xmlns:a16="http://schemas.microsoft.com/office/drawing/2014/main" val="877060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extLst>
                  <a:ext uri="{0D108BD9-81ED-4DB2-BD59-A6C34878D82A}">
                    <a16:rowId xmlns:a16="http://schemas.microsoft.com/office/drawing/2014/main" val="471214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8954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513969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567667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735823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935989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521700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657544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091806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25688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Côte d’Ivoire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401491211"/>
                  </a:ext>
                </a:extLst>
              </a:tr>
            </a:tbl>
          </a:graphicData>
        </a:graphic>
      </p:graphicFrame>
      <p:sp>
        <p:nvSpPr>
          <p:cNvPr id="4" name="Text Placeholder 3">
            <a:extLst>
              <a:ext uri="{FF2B5EF4-FFF2-40B4-BE49-F238E27FC236}">
                <a16:creationId xmlns:a16="http://schemas.microsoft.com/office/drawing/2014/main" id="{8729D045-20AF-4AC8-9C1B-3AFB6F00E762}"/>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8653067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1EE7E-71A5-4C07-8ED2-CC1811DD1DD9}"/>
              </a:ext>
            </a:extLst>
          </p:cNvPr>
          <p:cNvSpPr>
            <a:spLocks noGrp="1"/>
          </p:cNvSpPr>
          <p:nvPr>
            <p:ph type="title"/>
          </p:nvPr>
        </p:nvSpPr>
        <p:spPr/>
        <p:txBody>
          <a:bodyPr/>
          <a:lstStyle/>
          <a:p>
            <a:r>
              <a:rPr lang="en-US"/>
              <a:t>Facebook Followers by Country Table | SRF Schweizer Radio und Fernsehen - 2 of 3</a:t>
            </a:r>
          </a:p>
        </p:txBody>
      </p:sp>
      <p:graphicFrame>
        <p:nvGraphicFramePr>
          <p:cNvPr id="5" name="Table Placeholder 4">
            <a:extLst>
              <a:ext uri="{FF2B5EF4-FFF2-40B4-BE49-F238E27FC236}">
                <a16:creationId xmlns:a16="http://schemas.microsoft.com/office/drawing/2014/main" id="{EB9DDA65-E785-457E-8536-E458D5AA1DEA}"/>
              </a:ext>
            </a:extLst>
          </p:cNvPr>
          <p:cNvGraphicFramePr>
            <a:graphicFrameLocks noGrp="1"/>
          </p:cNvGraphicFramePr>
          <p:nvPr>
            <p:ph type="tbl" sz="quarter" idx="13"/>
            <p:extLst>
              <p:ext uri="{D42A27DB-BD31-4B8C-83A1-F6EECF244321}">
                <p14:modId xmlns:p14="http://schemas.microsoft.com/office/powerpoint/2010/main" val="1656269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75462258"/>
                    </a:ext>
                  </a:extLst>
                </a:gridCol>
                <a:gridCol w="1645920">
                  <a:extLst>
                    <a:ext uri="{9D8B030D-6E8A-4147-A177-3AD203B41FA5}">
                      <a16:colId xmlns:a16="http://schemas.microsoft.com/office/drawing/2014/main" val="2127434633"/>
                    </a:ext>
                  </a:extLst>
                </a:gridCol>
                <a:gridCol w="1645920">
                  <a:extLst>
                    <a:ext uri="{9D8B030D-6E8A-4147-A177-3AD203B41FA5}">
                      <a16:colId xmlns:a16="http://schemas.microsoft.com/office/drawing/2014/main" val="3569726262"/>
                    </a:ext>
                  </a:extLst>
                </a:gridCol>
                <a:gridCol w="1645920">
                  <a:extLst>
                    <a:ext uri="{9D8B030D-6E8A-4147-A177-3AD203B41FA5}">
                      <a16:colId xmlns:a16="http://schemas.microsoft.com/office/drawing/2014/main" val="3751985117"/>
                    </a:ext>
                  </a:extLst>
                </a:gridCol>
                <a:gridCol w="1645920">
                  <a:extLst>
                    <a:ext uri="{9D8B030D-6E8A-4147-A177-3AD203B41FA5}">
                      <a16:colId xmlns:a16="http://schemas.microsoft.com/office/drawing/2014/main" val="567485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extLst>
                  <a:ext uri="{0D108BD9-81ED-4DB2-BD59-A6C34878D82A}">
                    <a16:rowId xmlns:a16="http://schemas.microsoft.com/office/drawing/2014/main" val="31662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Czech Republic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09273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111435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97431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405053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278033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833928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362586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825536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Hungary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966421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26311505"/>
                  </a:ext>
                </a:extLst>
              </a:tr>
            </a:tbl>
          </a:graphicData>
        </a:graphic>
      </p:graphicFrame>
      <p:sp>
        <p:nvSpPr>
          <p:cNvPr id="4" name="Text Placeholder 3">
            <a:extLst>
              <a:ext uri="{FF2B5EF4-FFF2-40B4-BE49-F238E27FC236}">
                <a16:creationId xmlns:a16="http://schemas.microsoft.com/office/drawing/2014/main" id="{B425D054-BEB5-45D6-BB70-636003DE2274}"/>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3668149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23E0C-1AFB-4EFF-9504-CF2DD3FA6217}"/>
              </a:ext>
            </a:extLst>
          </p:cNvPr>
          <p:cNvSpPr>
            <a:spLocks noGrp="1"/>
          </p:cNvSpPr>
          <p:nvPr>
            <p:ph type="title"/>
          </p:nvPr>
        </p:nvSpPr>
        <p:spPr/>
        <p:txBody>
          <a:bodyPr/>
          <a:lstStyle/>
          <a:p>
            <a:r>
              <a:rPr lang="en-US"/>
              <a:t>Facebook Followers by Country Table | SRF Schweizer Radio und Fernsehen - 3 of 3</a:t>
            </a:r>
          </a:p>
        </p:txBody>
      </p:sp>
      <p:graphicFrame>
        <p:nvGraphicFramePr>
          <p:cNvPr id="5" name="Table Placeholder 4">
            <a:extLst>
              <a:ext uri="{FF2B5EF4-FFF2-40B4-BE49-F238E27FC236}">
                <a16:creationId xmlns:a16="http://schemas.microsoft.com/office/drawing/2014/main" id="{0BBA3C10-0E2A-452A-8F3C-126A09F3EFCD}"/>
              </a:ext>
            </a:extLst>
          </p:cNvPr>
          <p:cNvGraphicFramePr>
            <a:graphicFrameLocks noGrp="1"/>
          </p:cNvGraphicFramePr>
          <p:nvPr>
            <p:ph type="tbl" sz="quarter" idx="13"/>
            <p:extLst>
              <p:ext uri="{D42A27DB-BD31-4B8C-83A1-F6EECF244321}">
                <p14:modId xmlns:p14="http://schemas.microsoft.com/office/powerpoint/2010/main" val="405222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44863394"/>
                    </a:ext>
                  </a:extLst>
                </a:gridCol>
                <a:gridCol w="1645920">
                  <a:extLst>
                    <a:ext uri="{9D8B030D-6E8A-4147-A177-3AD203B41FA5}">
                      <a16:colId xmlns:a16="http://schemas.microsoft.com/office/drawing/2014/main" val="3560656345"/>
                    </a:ext>
                  </a:extLst>
                </a:gridCol>
                <a:gridCol w="1645920">
                  <a:extLst>
                    <a:ext uri="{9D8B030D-6E8A-4147-A177-3AD203B41FA5}">
                      <a16:colId xmlns:a16="http://schemas.microsoft.com/office/drawing/2014/main" val="1521679162"/>
                    </a:ext>
                  </a:extLst>
                </a:gridCol>
                <a:gridCol w="1645920">
                  <a:extLst>
                    <a:ext uri="{9D8B030D-6E8A-4147-A177-3AD203B41FA5}">
                      <a16:colId xmlns:a16="http://schemas.microsoft.com/office/drawing/2014/main" val="3820939168"/>
                    </a:ext>
                  </a:extLst>
                </a:gridCol>
                <a:gridCol w="1645920">
                  <a:extLst>
                    <a:ext uri="{9D8B030D-6E8A-4147-A177-3AD203B41FA5}">
                      <a16:colId xmlns:a16="http://schemas.microsoft.com/office/drawing/2014/main" val="244819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extLst>
                  <a:ext uri="{0D108BD9-81ED-4DB2-BD59-A6C34878D82A}">
                    <a16:rowId xmlns:a16="http://schemas.microsoft.com/office/drawing/2014/main" val="3307804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9506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602965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57005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Liechtenstein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126814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Luxembourg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4044454519"/>
                  </a:ext>
                </a:extLst>
              </a:tr>
            </a:tbl>
          </a:graphicData>
        </a:graphic>
      </p:graphicFrame>
      <p:sp>
        <p:nvSpPr>
          <p:cNvPr id="4" name="Text Placeholder 3">
            <a:extLst>
              <a:ext uri="{FF2B5EF4-FFF2-40B4-BE49-F238E27FC236}">
                <a16:creationId xmlns:a16="http://schemas.microsoft.com/office/drawing/2014/main" id="{3AF86C8B-7B90-45F6-BF8D-5E44B7241CAA}"/>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198194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7586</Words>
  <Application>Microsoft Office PowerPoint</Application>
  <PresentationFormat>On-screen Show (4:3)</PresentationFormat>
  <Paragraphs>1609</Paragraphs>
  <Slides>61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61</vt:i4>
      </vt:variant>
    </vt:vector>
  </HeadingPairs>
  <TitlesOfParts>
    <vt:vector size="64" baseType="lpstr">
      <vt:lpstr>Calibri</vt:lpstr>
      <vt:lpstr>Arial</vt:lpstr>
      <vt:lpstr>quintly_template</vt:lpstr>
      <vt:lpstr>Facebook-Dashboard @SRF</vt:lpstr>
      <vt:lpstr>Facebook Interactions nach Monat | SRF Schweizer Radio und Fernsehen</vt:lpstr>
      <vt:lpstr>Facebook Video Views | SRF Schweizer Radio und Fernsehen</vt:lpstr>
      <vt:lpstr>Overall Fans nach Kanal | SRF Schweizer Radio und Fernsehen</vt:lpstr>
      <vt:lpstr>Facebook Posts nach Post Type | SRF Schweizer Radio und Fernsehen</vt:lpstr>
      <vt:lpstr>Facebook Post Tabelle | SRF Schweizer Radio und Fernsehen - 1 of 26</vt:lpstr>
      <vt:lpstr>Facebook Post Tabelle | SRF Schweizer Radio und Fernsehen - 2 of 26</vt:lpstr>
      <vt:lpstr>Facebook Post Tabelle | SRF Schweizer Radio und Fernsehen - 3 of 26</vt:lpstr>
      <vt:lpstr>Facebook Post Tabelle | SRF Schweizer Radio und Fernsehen - 4 of 26</vt:lpstr>
      <vt:lpstr>Facebook Post Tabelle | SRF Schweizer Radio und Fernsehen - 5 of 26</vt:lpstr>
      <vt:lpstr>Facebook Post Tabelle | SRF Schweizer Radio und Fernsehen - 6 of 26</vt:lpstr>
      <vt:lpstr>Facebook Post Tabelle | SRF Schweizer Radio und Fernsehen - 7 of 26</vt:lpstr>
      <vt:lpstr>Facebook Post Tabelle | SRF Schweizer Radio und Fernsehen - 8 of 26</vt:lpstr>
      <vt:lpstr>Facebook Post Tabelle | SRF Schweizer Radio und Fernsehen - 9 of 26</vt:lpstr>
      <vt:lpstr>Facebook Post Tabelle | SRF Schweizer Radio und Fernsehen - 10 of 26</vt:lpstr>
      <vt:lpstr>Facebook Post Tabelle | SRF Schweizer Radio und Fernsehen - 11 of 26</vt:lpstr>
      <vt:lpstr>Facebook Post Tabelle | SRF Schweizer Radio und Fernsehen - 12 of 26</vt:lpstr>
      <vt:lpstr>Facebook Post Tabelle | SRF Schweizer Radio und Fernsehen - 13 of 26</vt:lpstr>
      <vt:lpstr>Facebook Post Tabelle | SRF Schweizer Radio und Fernsehen - 14 of 26</vt:lpstr>
      <vt:lpstr>Facebook Post Tabelle | SRF Schweizer Radio und Fernsehen - 15 of 26</vt:lpstr>
      <vt:lpstr>Facebook Post Tabelle | SRF Schweizer Radio und Fernsehen - 16 of 26</vt:lpstr>
      <vt:lpstr>Facebook Post Tabelle | SRF Schweizer Radio und Fernsehen - 17 of 26</vt:lpstr>
      <vt:lpstr>Facebook Post Tabelle | SRF Schweizer Radio und Fernsehen - 18 of 26</vt:lpstr>
      <vt:lpstr>Facebook Post Tabelle | SRF Schweizer Radio und Fernsehen - 19 of 26</vt:lpstr>
      <vt:lpstr>Facebook Post Tabelle | SRF Schweizer Radio und Fernsehen - 20 of 26</vt:lpstr>
      <vt:lpstr>Facebook Post Tabelle | SRF Schweizer Radio und Fernsehen - 21 of 26</vt:lpstr>
      <vt:lpstr>Facebook Post Tabelle | SRF Schweizer Radio und Fernsehen - 22 of 26</vt:lpstr>
      <vt:lpstr>Facebook Post Tabelle | SRF Schweizer Radio und Fernsehen - 23 of 26</vt:lpstr>
      <vt:lpstr>Facebook Post Tabelle | SRF Schweizer Radio und Fernsehen - 24 of 26</vt:lpstr>
      <vt:lpstr>Facebook Post Tabelle | SRF Schweizer Radio und Fernsehen - 25 of 26</vt:lpstr>
      <vt:lpstr>Facebook Post Tabelle | SRF Schweizer Radio und Fernsehen - 26 of 26</vt:lpstr>
      <vt:lpstr>Facebook Reels Table | SRF Schweizer Radio und Fernsehen - 1 of 25</vt:lpstr>
      <vt:lpstr>Facebook Reels Table | SRF Schweizer Radio und Fernsehen - 2 of 25</vt:lpstr>
      <vt:lpstr>Facebook Reels Table | SRF Schweizer Radio und Fernsehen - 3 of 25</vt:lpstr>
      <vt:lpstr>Facebook Reels Table | SRF Schweizer Radio und Fernsehen - 4 of 25</vt:lpstr>
      <vt:lpstr>Facebook Reels Table | SRF Schweizer Radio und Fernsehen - 5 of 25</vt:lpstr>
      <vt:lpstr>Facebook Reels Table | SRF Schweizer Radio und Fernsehen - 6 of 25</vt:lpstr>
      <vt:lpstr>Facebook Reels Table | SRF Schweizer Radio und Fernsehen - 7 of 25</vt:lpstr>
      <vt:lpstr>Facebook Reels Table | SRF Schweizer Radio und Fernsehen - 8 of 25</vt:lpstr>
      <vt:lpstr>Facebook Reels Table | SRF Schweizer Radio und Fernsehen - 9 of 25</vt:lpstr>
      <vt:lpstr>Facebook Reels Table | SRF Schweizer Radio und Fernsehen - 10 of 25</vt:lpstr>
      <vt:lpstr>Facebook Reels Table | SRF Schweizer Radio und Fernsehen - 11 of 25</vt:lpstr>
      <vt:lpstr>Facebook Reels Table | SRF Schweizer Radio und Fernsehen - 12 of 25</vt:lpstr>
      <vt:lpstr>Facebook Reels Table | SRF Schweizer Radio und Fernsehen - 13 of 25</vt:lpstr>
      <vt:lpstr>Facebook Reels Table | SRF Schweizer Radio und Fernsehen - 14 of 25</vt:lpstr>
      <vt:lpstr>Facebook Reels Table | SRF Schweizer Radio und Fernsehen - 15 of 25</vt:lpstr>
      <vt:lpstr>Facebook Reels Table | SRF Schweizer Radio und Fernsehen - 16 of 25</vt:lpstr>
      <vt:lpstr>Facebook Reels Table | SRF Schweizer Radio und Fernsehen - 17 of 25</vt:lpstr>
      <vt:lpstr>Facebook Reels Table | SRF Schweizer Radio und Fernsehen - 18 of 25</vt:lpstr>
      <vt:lpstr>Facebook Reels Table | SRF Schweizer Radio und Fernsehen - 19 of 25</vt:lpstr>
      <vt:lpstr>Facebook Reels Table | SRF Schweizer Radio und Fernsehen - 20 of 25</vt:lpstr>
      <vt:lpstr>Facebook Reels Table | SRF Schweizer Radio und Fernsehen - 21 of 25</vt:lpstr>
      <vt:lpstr>Facebook Reels Table | SRF Schweizer Radio und Fernsehen - 22 of 25</vt:lpstr>
      <vt:lpstr>Facebook Reels Table | SRF Schweizer Radio und Fernsehen - 23 of 25</vt:lpstr>
      <vt:lpstr>Facebook Reels Table | SRF Schweizer Radio und Fernsehen - 24 of 25</vt:lpstr>
      <vt:lpstr>Facebook Reels Table | SRF Schweizer Radio und Fernsehen - 25 of 25</vt:lpstr>
      <vt:lpstr>Facebook Total Video View Time by Age Group | SRF Schweizer Radio und Fernsehen</vt:lpstr>
      <vt:lpstr>Facebook Total Video View Time by Gender | SRF Schweizer Radio und Fernsehen</vt:lpstr>
      <vt:lpstr>Facebook Followers by Country Table | SRF Schweizer Radio und Fernsehen - 1 of 3</vt:lpstr>
      <vt:lpstr>Facebook Followers by Country Table | SRF Schweizer Radio und Fernsehen - 2 of 3</vt:lpstr>
      <vt:lpstr>Facebook Followers by Country Table | SRF Schweizer Radio und Fernsehen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Facebook-Dashboard @SRF</dc:title>
  <dc:creator>Frederik Born</dc:creator>
  <cp:lastModifiedBy>Frederik Born</cp:lastModifiedBy>
  <cp:revision>1</cp:revision>
  <dcterms:created xsi:type="dcterms:W3CDTF">2026-02-24T17:27:36Z</dcterms:created>
  <dcterms:modified xsi:type="dcterms:W3CDTF">2026-02-24T17:30:11Z</dcterms:modified>
</cp:coreProperties>
</file>