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3" r:id="rId37"/>
    <p:sldId id="294" r:id="rId38"/>
    <p:sldId id="295" r:id="rId39"/>
    <p:sldId id="297" r:id="rId40"/>
    <p:sldId id="298" r:id="rId41"/>
    <p:sldId id="299"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srf3</c:v>
                </c:pt>
              </c:strCache>
            </c:strRef>
          </c:tx>
          <c:spPr>
            <a:solidFill>
              <a:schemeClr val="accent1"/>
            </a:solidFill>
            <a:ln>
              <a:noFill/>
            </a:ln>
            <a:effectLst/>
          </c:spPr>
          <c:cat>
            <c:strRef>
              <c:f>Sheet1!$A$2:$A$34</c:f>
              <c:strCache>
                <c:ptCount val="33"/>
                <c:pt idx="0">
                  <c:v>Dezember 22</c:v>
                </c:pt>
                <c:pt idx="1">
                  <c:v>23-Jan</c:v>
                </c:pt>
                <c:pt idx="2">
                  <c:v>23-Feb</c:v>
                </c:pt>
                <c:pt idx="3">
                  <c:v>März 23</c:v>
                </c:pt>
                <c:pt idx="4">
                  <c:v>23-Apr</c:v>
                </c:pt>
                <c:pt idx="5">
                  <c:v>Mai 23</c:v>
                </c:pt>
                <c:pt idx="6">
                  <c:v>Juni 23</c:v>
                </c:pt>
                <c:pt idx="7">
                  <c:v>Juli 23</c:v>
                </c:pt>
                <c:pt idx="8">
                  <c:v>23-Aug</c:v>
                </c:pt>
                <c:pt idx="9">
                  <c:v>23-Sep</c:v>
                </c:pt>
                <c:pt idx="10">
                  <c:v>Oktober 23</c:v>
                </c:pt>
                <c:pt idx="11">
                  <c:v>23-Nov</c:v>
                </c:pt>
                <c:pt idx="12">
                  <c:v>Dezember 23</c:v>
                </c:pt>
                <c:pt idx="13">
                  <c:v>24-Jan</c:v>
                </c:pt>
                <c:pt idx="14">
                  <c:v>24-Feb</c:v>
                </c:pt>
                <c:pt idx="15">
                  <c:v>März 24</c:v>
                </c:pt>
                <c:pt idx="16">
                  <c:v>24-Apr</c:v>
                </c:pt>
                <c:pt idx="17">
                  <c:v>Mai 24</c:v>
                </c:pt>
                <c:pt idx="18">
                  <c:v>Juni 24</c:v>
                </c:pt>
                <c:pt idx="19">
                  <c:v>Juli 24</c:v>
                </c:pt>
                <c:pt idx="20">
                  <c:v>24-Aug</c:v>
                </c:pt>
                <c:pt idx="21">
                  <c:v>24-Sep</c:v>
                </c:pt>
                <c:pt idx="22">
                  <c:v>Oktober 24</c:v>
                </c:pt>
                <c:pt idx="23">
                  <c:v>24-Nov</c:v>
                </c:pt>
                <c:pt idx="24">
                  <c:v>Dezember 24</c:v>
                </c:pt>
                <c:pt idx="25">
                  <c:v>25-Jan</c:v>
                </c:pt>
                <c:pt idx="26">
                  <c:v>25-Feb</c:v>
                </c:pt>
                <c:pt idx="27">
                  <c:v>März 25</c:v>
                </c:pt>
                <c:pt idx="28">
                  <c:v>25-Apr</c:v>
                </c:pt>
                <c:pt idx="29">
                  <c:v>Mai 25</c:v>
                </c:pt>
                <c:pt idx="30">
                  <c:v>Juni 25</c:v>
                </c:pt>
                <c:pt idx="31">
                  <c:v>Juli 25</c:v>
                </c:pt>
                <c:pt idx="32">
                  <c:v>25-Aug</c:v>
                </c:pt>
              </c:strCache>
            </c:strRef>
          </c:cat>
          <c:val>
            <c:numRef>
              <c:f>Sheet1!$B$2:$B$34</c:f>
              <c:numCache>
                <c:formatCode>General</c:formatCode>
                <c:ptCount val="33"/>
                <c:pt idx="0">
                  <c:v>0</c:v>
                </c:pt>
                <c:pt idx="1">
                  <c:v>0</c:v>
                </c:pt>
                <c:pt idx="2">
                  <c:v>268668</c:v>
                </c:pt>
                <c:pt idx="3">
                  <c:v>796068</c:v>
                </c:pt>
                <c:pt idx="4">
                  <c:v>586413</c:v>
                </c:pt>
                <c:pt idx="5">
                  <c:v>1371947</c:v>
                </c:pt>
                <c:pt idx="6">
                  <c:v>1226824</c:v>
                </c:pt>
                <c:pt idx="7">
                  <c:v>2772354</c:v>
                </c:pt>
                <c:pt idx="8">
                  <c:v>1638354</c:v>
                </c:pt>
                <c:pt idx="9">
                  <c:v>913879</c:v>
                </c:pt>
                <c:pt idx="10">
                  <c:v>1313692</c:v>
                </c:pt>
                <c:pt idx="11">
                  <c:v>0</c:v>
                </c:pt>
                <c:pt idx="12">
                  <c:v>0</c:v>
                </c:pt>
                <c:pt idx="13">
                  <c:v>1159066</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9929</c:v>
                </c:pt>
                <c:pt idx="32">
                  <c:v>0</c:v>
                </c:pt>
              </c:numCache>
            </c:numRef>
          </c:val>
          <c:extLst>
            <c:ext xmlns:c16="http://schemas.microsoft.com/office/drawing/2014/chart" uri="{C3380CC4-5D6E-409C-BE32-E72D297353CC}">
              <c16:uniqueId val="{00000000-D992-400A-AE1B-C4D637059467}"/>
            </c:ext>
          </c:extLst>
        </c:ser>
        <c:dLbls>
          <c:showLegendKey val="0"/>
          <c:showVal val="0"/>
          <c:showCatName val="0"/>
          <c:showSerName val="0"/>
          <c:showPercent val="0"/>
          <c:showBubbleSize val="0"/>
        </c:dLbls>
        <c:axId val="254668664"/>
        <c:axId val="254668008"/>
      </c:areaChart>
      <c:catAx>
        <c:axId val="2546686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68008"/>
        <c:crosses val="autoZero"/>
        <c:auto val="1"/>
        <c:lblAlgn val="ctr"/>
        <c:lblOffset val="100"/>
        <c:noMultiLvlLbl val="0"/>
      </c:catAx>
      <c:valAx>
        <c:axId val="25466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6866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Saves</c:v>
                </c:pt>
              </c:strCache>
            </c:strRef>
          </c:tx>
          <c:spPr>
            <a:ln w="28575" cap="rnd">
              <a:solidFill>
                <a:schemeClr val="accent1"/>
              </a:solidFill>
              <a:round/>
            </a:ln>
            <a:effectLst/>
          </c:spPr>
          <c:marker>
            <c:symbol val="none"/>
          </c:marker>
          <c:cat>
            <c:strRef>
              <c:f>Sheet1!$A$2:$A$34</c:f>
              <c:strCache>
                <c:ptCount val="33"/>
                <c:pt idx="0">
                  <c:v>Dezember 22</c:v>
                </c:pt>
                <c:pt idx="1">
                  <c:v>23-Jan</c:v>
                </c:pt>
                <c:pt idx="2">
                  <c:v>23-Feb</c:v>
                </c:pt>
                <c:pt idx="3">
                  <c:v>März 23</c:v>
                </c:pt>
                <c:pt idx="4">
                  <c:v>23-Apr</c:v>
                </c:pt>
                <c:pt idx="5">
                  <c:v>Mai 23</c:v>
                </c:pt>
                <c:pt idx="6">
                  <c:v>Juni 23</c:v>
                </c:pt>
                <c:pt idx="7">
                  <c:v>Juli 23</c:v>
                </c:pt>
                <c:pt idx="8">
                  <c:v>23-Aug</c:v>
                </c:pt>
                <c:pt idx="9">
                  <c:v>23-Sep</c:v>
                </c:pt>
                <c:pt idx="10">
                  <c:v>Oktober 23</c:v>
                </c:pt>
                <c:pt idx="11">
                  <c:v>23-Nov</c:v>
                </c:pt>
                <c:pt idx="12">
                  <c:v>Dezember 23</c:v>
                </c:pt>
                <c:pt idx="13">
                  <c:v>24-Jan</c:v>
                </c:pt>
                <c:pt idx="14">
                  <c:v>24-Feb</c:v>
                </c:pt>
                <c:pt idx="15">
                  <c:v>März 24</c:v>
                </c:pt>
                <c:pt idx="16">
                  <c:v>24-Apr</c:v>
                </c:pt>
                <c:pt idx="17">
                  <c:v>Mai 24</c:v>
                </c:pt>
                <c:pt idx="18">
                  <c:v>Juni 24</c:v>
                </c:pt>
                <c:pt idx="19">
                  <c:v>Juli 24</c:v>
                </c:pt>
                <c:pt idx="20">
                  <c:v>24-Aug</c:v>
                </c:pt>
                <c:pt idx="21">
                  <c:v>24-Sep</c:v>
                </c:pt>
                <c:pt idx="22">
                  <c:v>Oktober 24</c:v>
                </c:pt>
                <c:pt idx="23">
                  <c:v>24-Nov</c:v>
                </c:pt>
                <c:pt idx="24">
                  <c:v>Dezember 24</c:v>
                </c:pt>
                <c:pt idx="25">
                  <c:v>25-Jan</c:v>
                </c:pt>
                <c:pt idx="26">
                  <c:v>25-Feb</c:v>
                </c:pt>
                <c:pt idx="27">
                  <c:v>März 25</c:v>
                </c:pt>
                <c:pt idx="28">
                  <c:v>25-Apr</c:v>
                </c:pt>
                <c:pt idx="29">
                  <c:v>Mai 25</c:v>
                </c:pt>
                <c:pt idx="30">
                  <c:v>Juni 25</c:v>
                </c:pt>
                <c:pt idx="31">
                  <c:v>Juli 25</c:v>
                </c:pt>
                <c:pt idx="32">
                  <c:v>25-Aug</c:v>
                </c:pt>
              </c:strCache>
            </c:strRef>
          </c:cat>
          <c:val>
            <c:numRef>
              <c:f>Sheet1!$B$2:$B$34</c:f>
              <c:numCache>
                <c:formatCode>General</c:formatCode>
                <c:ptCount val="33"/>
                <c:pt idx="0">
                  <c:v>270</c:v>
                </c:pt>
                <c:pt idx="1">
                  <c:v>1175</c:v>
                </c:pt>
                <c:pt idx="2">
                  <c:v>490</c:v>
                </c:pt>
                <c:pt idx="3">
                  <c:v>937</c:v>
                </c:pt>
                <c:pt idx="4">
                  <c:v>1032</c:v>
                </c:pt>
                <c:pt idx="5">
                  <c:v>1905</c:v>
                </c:pt>
                <c:pt idx="6">
                  <c:v>1508</c:v>
                </c:pt>
                <c:pt idx="7">
                  <c:v>4809</c:v>
                </c:pt>
                <c:pt idx="8">
                  <c:v>1918</c:v>
                </c:pt>
                <c:pt idx="9">
                  <c:v>1521</c:v>
                </c:pt>
                <c:pt idx="10">
                  <c:v>1354</c:v>
                </c:pt>
                <c:pt idx="11">
                  <c:v>1790</c:v>
                </c:pt>
                <c:pt idx="12">
                  <c:v>1003</c:v>
                </c:pt>
                <c:pt idx="13">
                  <c:v>2065</c:v>
                </c:pt>
                <c:pt idx="14">
                  <c:v>5746</c:v>
                </c:pt>
                <c:pt idx="15">
                  <c:v>2553</c:v>
                </c:pt>
                <c:pt idx="16">
                  <c:v>4897</c:v>
                </c:pt>
                <c:pt idx="17">
                  <c:v>3967</c:v>
                </c:pt>
                <c:pt idx="18">
                  <c:v>5708</c:v>
                </c:pt>
                <c:pt idx="19">
                  <c:v>14531</c:v>
                </c:pt>
                <c:pt idx="20">
                  <c:v>4161</c:v>
                </c:pt>
                <c:pt idx="21">
                  <c:v>8620</c:v>
                </c:pt>
                <c:pt idx="22">
                  <c:v>5556</c:v>
                </c:pt>
                <c:pt idx="23">
                  <c:v>10727</c:v>
                </c:pt>
                <c:pt idx="24">
                  <c:v>4084</c:v>
                </c:pt>
                <c:pt idx="25">
                  <c:v>12039</c:v>
                </c:pt>
                <c:pt idx="26">
                  <c:v>6456</c:v>
                </c:pt>
                <c:pt idx="27">
                  <c:v>21207</c:v>
                </c:pt>
                <c:pt idx="28">
                  <c:v>3172</c:v>
                </c:pt>
                <c:pt idx="29">
                  <c:v>8122</c:v>
                </c:pt>
                <c:pt idx="30">
                  <c:v>5462</c:v>
                </c:pt>
                <c:pt idx="31">
                  <c:v>6948</c:v>
                </c:pt>
                <c:pt idx="32">
                  <c:v>1980</c:v>
                </c:pt>
              </c:numCache>
            </c:numRef>
          </c:val>
          <c:smooth val="0"/>
          <c:extLst>
            <c:ext xmlns:c16="http://schemas.microsoft.com/office/drawing/2014/chart" uri="{C3380CC4-5D6E-409C-BE32-E72D297353CC}">
              <c16:uniqueId val="{00000000-6243-4326-9CCC-36E26F7A8920}"/>
            </c:ext>
          </c:extLst>
        </c:ser>
        <c:ser>
          <c:idx val="1"/>
          <c:order val="1"/>
          <c:tx>
            <c:strRef>
              <c:f>Sheet1!$C$1</c:f>
              <c:strCache>
                <c:ptCount val="1"/>
                <c:pt idx="0">
                  <c:v>Shares (für Non-Reels ab Dec 23)</c:v>
                </c:pt>
              </c:strCache>
            </c:strRef>
          </c:tx>
          <c:spPr>
            <a:ln w="28575" cap="rnd">
              <a:solidFill>
                <a:schemeClr val="accent2"/>
              </a:solidFill>
              <a:round/>
            </a:ln>
            <a:effectLst/>
          </c:spPr>
          <c:marker>
            <c:symbol val="none"/>
          </c:marker>
          <c:cat>
            <c:strRef>
              <c:f>Sheet1!$A$2:$A$34</c:f>
              <c:strCache>
                <c:ptCount val="33"/>
                <c:pt idx="0">
                  <c:v>Dezember 22</c:v>
                </c:pt>
                <c:pt idx="1">
                  <c:v>23-Jan</c:v>
                </c:pt>
                <c:pt idx="2">
                  <c:v>23-Feb</c:v>
                </c:pt>
                <c:pt idx="3">
                  <c:v>März 23</c:v>
                </c:pt>
                <c:pt idx="4">
                  <c:v>23-Apr</c:v>
                </c:pt>
                <c:pt idx="5">
                  <c:v>Mai 23</c:v>
                </c:pt>
                <c:pt idx="6">
                  <c:v>Juni 23</c:v>
                </c:pt>
                <c:pt idx="7">
                  <c:v>Juli 23</c:v>
                </c:pt>
                <c:pt idx="8">
                  <c:v>23-Aug</c:v>
                </c:pt>
                <c:pt idx="9">
                  <c:v>23-Sep</c:v>
                </c:pt>
                <c:pt idx="10">
                  <c:v>Oktober 23</c:v>
                </c:pt>
                <c:pt idx="11">
                  <c:v>23-Nov</c:v>
                </c:pt>
                <c:pt idx="12">
                  <c:v>Dezember 23</c:v>
                </c:pt>
                <c:pt idx="13">
                  <c:v>24-Jan</c:v>
                </c:pt>
                <c:pt idx="14">
                  <c:v>24-Feb</c:v>
                </c:pt>
                <c:pt idx="15">
                  <c:v>März 24</c:v>
                </c:pt>
                <c:pt idx="16">
                  <c:v>24-Apr</c:v>
                </c:pt>
                <c:pt idx="17">
                  <c:v>Mai 24</c:v>
                </c:pt>
                <c:pt idx="18">
                  <c:v>Juni 24</c:v>
                </c:pt>
                <c:pt idx="19">
                  <c:v>Juli 24</c:v>
                </c:pt>
                <c:pt idx="20">
                  <c:v>24-Aug</c:v>
                </c:pt>
                <c:pt idx="21">
                  <c:v>24-Sep</c:v>
                </c:pt>
                <c:pt idx="22">
                  <c:v>Oktober 24</c:v>
                </c:pt>
                <c:pt idx="23">
                  <c:v>24-Nov</c:v>
                </c:pt>
                <c:pt idx="24">
                  <c:v>Dezember 24</c:v>
                </c:pt>
                <c:pt idx="25">
                  <c:v>25-Jan</c:v>
                </c:pt>
                <c:pt idx="26">
                  <c:v>25-Feb</c:v>
                </c:pt>
                <c:pt idx="27">
                  <c:v>März 25</c:v>
                </c:pt>
                <c:pt idx="28">
                  <c:v>25-Apr</c:v>
                </c:pt>
                <c:pt idx="29">
                  <c:v>Mai 25</c:v>
                </c:pt>
                <c:pt idx="30">
                  <c:v>Juni 25</c:v>
                </c:pt>
                <c:pt idx="31">
                  <c:v>Juli 25</c:v>
                </c:pt>
                <c:pt idx="32">
                  <c:v>25-Aug</c:v>
                </c:pt>
              </c:strCache>
            </c:strRef>
          </c:cat>
          <c:val>
            <c:numRef>
              <c:f>Sheet1!$C$2:$C$34</c:f>
              <c:numCache>
                <c:formatCode>General</c:formatCode>
                <c:ptCount val="33"/>
                <c:pt idx="0">
                  <c:v>0</c:v>
                </c:pt>
                <c:pt idx="1">
                  <c:v>9</c:v>
                </c:pt>
                <c:pt idx="2">
                  <c:v>0</c:v>
                </c:pt>
                <c:pt idx="3">
                  <c:v>29</c:v>
                </c:pt>
                <c:pt idx="4">
                  <c:v>26</c:v>
                </c:pt>
                <c:pt idx="5">
                  <c:v>253</c:v>
                </c:pt>
                <c:pt idx="6">
                  <c:v>111</c:v>
                </c:pt>
                <c:pt idx="7">
                  <c:v>809</c:v>
                </c:pt>
                <c:pt idx="8">
                  <c:v>115</c:v>
                </c:pt>
                <c:pt idx="9">
                  <c:v>187</c:v>
                </c:pt>
                <c:pt idx="10">
                  <c:v>392</c:v>
                </c:pt>
                <c:pt idx="11">
                  <c:v>217</c:v>
                </c:pt>
                <c:pt idx="12">
                  <c:v>211</c:v>
                </c:pt>
                <c:pt idx="13">
                  <c:v>161</c:v>
                </c:pt>
                <c:pt idx="14">
                  <c:v>465</c:v>
                </c:pt>
                <c:pt idx="15">
                  <c:v>262</c:v>
                </c:pt>
                <c:pt idx="16">
                  <c:v>867</c:v>
                </c:pt>
                <c:pt idx="17">
                  <c:v>1088</c:v>
                </c:pt>
                <c:pt idx="18">
                  <c:v>1042</c:v>
                </c:pt>
                <c:pt idx="19">
                  <c:v>1429</c:v>
                </c:pt>
                <c:pt idx="20">
                  <c:v>619</c:v>
                </c:pt>
                <c:pt idx="21">
                  <c:v>1686</c:v>
                </c:pt>
                <c:pt idx="22">
                  <c:v>1503</c:v>
                </c:pt>
                <c:pt idx="23">
                  <c:v>3391</c:v>
                </c:pt>
                <c:pt idx="24">
                  <c:v>1312</c:v>
                </c:pt>
                <c:pt idx="25">
                  <c:v>4757</c:v>
                </c:pt>
                <c:pt idx="26">
                  <c:v>561</c:v>
                </c:pt>
                <c:pt idx="27">
                  <c:v>1545</c:v>
                </c:pt>
                <c:pt idx="28">
                  <c:v>439</c:v>
                </c:pt>
                <c:pt idx="29">
                  <c:v>582</c:v>
                </c:pt>
                <c:pt idx="30">
                  <c:v>1205</c:v>
                </c:pt>
                <c:pt idx="31">
                  <c:v>2981</c:v>
                </c:pt>
                <c:pt idx="32">
                  <c:v>605</c:v>
                </c:pt>
              </c:numCache>
            </c:numRef>
          </c:val>
          <c:smooth val="0"/>
          <c:extLst>
            <c:ext xmlns:c16="http://schemas.microsoft.com/office/drawing/2014/chart" uri="{C3380CC4-5D6E-409C-BE32-E72D297353CC}">
              <c16:uniqueId val="{00000001-6243-4326-9CCC-36E26F7A8920}"/>
            </c:ext>
          </c:extLst>
        </c:ser>
        <c:ser>
          <c:idx val="2"/>
          <c:order val="2"/>
          <c:tx>
            <c:strRef>
              <c:f>Sheet1!$D$1</c:f>
              <c:strCache>
                <c:ptCount val="1"/>
                <c:pt idx="0">
                  <c:v>Comments</c:v>
                </c:pt>
              </c:strCache>
            </c:strRef>
          </c:tx>
          <c:spPr>
            <a:ln w="28575" cap="rnd">
              <a:solidFill>
                <a:schemeClr val="accent3"/>
              </a:solidFill>
              <a:round/>
            </a:ln>
            <a:effectLst/>
          </c:spPr>
          <c:marker>
            <c:symbol val="none"/>
          </c:marker>
          <c:cat>
            <c:strRef>
              <c:f>Sheet1!$A$2:$A$34</c:f>
              <c:strCache>
                <c:ptCount val="33"/>
                <c:pt idx="0">
                  <c:v>Dezember 22</c:v>
                </c:pt>
                <c:pt idx="1">
                  <c:v>23-Jan</c:v>
                </c:pt>
                <c:pt idx="2">
                  <c:v>23-Feb</c:v>
                </c:pt>
                <c:pt idx="3">
                  <c:v>März 23</c:v>
                </c:pt>
                <c:pt idx="4">
                  <c:v>23-Apr</c:v>
                </c:pt>
                <c:pt idx="5">
                  <c:v>Mai 23</c:v>
                </c:pt>
                <c:pt idx="6">
                  <c:v>Juni 23</c:v>
                </c:pt>
                <c:pt idx="7">
                  <c:v>Juli 23</c:v>
                </c:pt>
                <c:pt idx="8">
                  <c:v>23-Aug</c:v>
                </c:pt>
                <c:pt idx="9">
                  <c:v>23-Sep</c:v>
                </c:pt>
                <c:pt idx="10">
                  <c:v>Oktober 23</c:v>
                </c:pt>
                <c:pt idx="11">
                  <c:v>23-Nov</c:v>
                </c:pt>
                <c:pt idx="12">
                  <c:v>Dezember 23</c:v>
                </c:pt>
                <c:pt idx="13">
                  <c:v>24-Jan</c:v>
                </c:pt>
                <c:pt idx="14">
                  <c:v>24-Feb</c:v>
                </c:pt>
                <c:pt idx="15">
                  <c:v>März 24</c:v>
                </c:pt>
                <c:pt idx="16">
                  <c:v>24-Apr</c:v>
                </c:pt>
                <c:pt idx="17">
                  <c:v>Mai 24</c:v>
                </c:pt>
                <c:pt idx="18">
                  <c:v>Juni 24</c:v>
                </c:pt>
                <c:pt idx="19">
                  <c:v>Juli 24</c:v>
                </c:pt>
                <c:pt idx="20">
                  <c:v>24-Aug</c:v>
                </c:pt>
                <c:pt idx="21">
                  <c:v>24-Sep</c:v>
                </c:pt>
                <c:pt idx="22">
                  <c:v>Oktober 24</c:v>
                </c:pt>
                <c:pt idx="23">
                  <c:v>24-Nov</c:v>
                </c:pt>
                <c:pt idx="24">
                  <c:v>Dezember 24</c:v>
                </c:pt>
                <c:pt idx="25">
                  <c:v>25-Jan</c:v>
                </c:pt>
                <c:pt idx="26">
                  <c:v>25-Feb</c:v>
                </c:pt>
                <c:pt idx="27">
                  <c:v>März 25</c:v>
                </c:pt>
                <c:pt idx="28">
                  <c:v>25-Apr</c:v>
                </c:pt>
                <c:pt idx="29">
                  <c:v>Mai 25</c:v>
                </c:pt>
                <c:pt idx="30">
                  <c:v>Juni 25</c:v>
                </c:pt>
                <c:pt idx="31">
                  <c:v>Juli 25</c:v>
                </c:pt>
                <c:pt idx="32">
                  <c:v>25-Aug</c:v>
                </c:pt>
              </c:strCache>
            </c:strRef>
          </c:cat>
          <c:val>
            <c:numRef>
              <c:f>Sheet1!$D$2:$D$34</c:f>
              <c:numCache>
                <c:formatCode>General</c:formatCode>
                <c:ptCount val="33"/>
                <c:pt idx="0">
                  <c:v>81</c:v>
                </c:pt>
                <c:pt idx="1">
                  <c:v>260</c:v>
                </c:pt>
                <c:pt idx="2">
                  <c:v>252</c:v>
                </c:pt>
                <c:pt idx="3">
                  <c:v>542</c:v>
                </c:pt>
                <c:pt idx="4">
                  <c:v>427</c:v>
                </c:pt>
                <c:pt idx="5">
                  <c:v>1698</c:v>
                </c:pt>
                <c:pt idx="6">
                  <c:v>1403</c:v>
                </c:pt>
                <c:pt idx="7">
                  <c:v>1769</c:v>
                </c:pt>
                <c:pt idx="8">
                  <c:v>846</c:v>
                </c:pt>
                <c:pt idx="9">
                  <c:v>710</c:v>
                </c:pt>
                <c:pt idx="10">
                  <c:v>647</c:v>
                </c:pt>
                <c:pt idx="11">
                  <c:v>960</c:v>
                </c:pt>
                <c:pt idx="12">
                  <c:v>434</c:v>
                </c:pt>
                <c:pt idx="13">
                  <c:v>1026</c:v>
                </c:pt>
                <c:pt idx="14">
                  <c:v>2379</c:v>
                </c:pt>
                <c:pt idx="15">
                  <c:v>1192</c:v>
                </c:pt>
                <c:pt idx="16">
                  <c:v>2042</c:v>
                </c:pt>
                <c:pt idx="17">
                  <c:v>3873</c:v>
                </c:pt>
                <c:pt idx="18">
                  <c:v>2099</c:v>
                </c:pt>
                <c:pt idx="19">
                  <c:v>3641</c:v>
                </c:pt>
                <c:pt idx="20">
                  <c:v>1196</c:v>
                </c:pt>
                <c:pt idx="21">
                  <c:v>1276</c:v>
                </c:pt>
                <c:pt idx="22">
                  <c:v>1669</c:v>
                </c:pt>
                <c:pt idx="23">
                  <c:v>1570</c:v>
                </c:pt>
                <c:pt idx="24">
                  <c:v>1744</c:v>
                </c:pt>
                <c:pt idx="25">
                  <c:v>1617</c:v>
                </c:pt>
                <c:pt idx="26">
                  <c:v>2380</c:v>
                </c:pt>
                <c:pt idx="27">
                  <c:v>3393</c:v>
                </c:pt>
                <c:pt idx="28">
                  <c:v>1379</c:v>
                </c:pt>
                <c:pt idx="29">
                  <c:v>3195</c:v>
                </c:pt>
                <c:pt idx="30">
                  <c:v>3105</c:v>
                </c:pt>
                <c:pt idx="31">
                  <c:v>3051</c:v>
                </c:pt>
                <c:pt idx="32">
                  <c:v>204</c:v>
                </c:pt>
              </c:numCache>
            </c:numRef>
          </c:val>
          <c:smooth val="0"/>
          <c:extLst>
            <c:ext xmlns:c16="http://schemas.microsoft.com/office/drawing/2014/chart" uri="{C3380CC4-5D6E-409C-BE32-E72D297353CC}">
              <c16:uniqueId val="{00000002-6243-4326-9CCC-36E26F7A8920}"/>
            </c:ext>
          </c:extLst>
        </c:ser>
        <c:ser>
          <c:idx val="3"/>
          <c:order val="3"/>
          <c:tx>
            <c:strRef>
              <c:f>Sheet1!$E$1</c:f>
              <c:strCache>
                <c:ptCount val="1"/>
                <c:pt idx="0">
                  <c:v>Likes</c:v>
                </c:pt>
              </c:strCache>
            </c:strRef>
          </c:tx>
          <c:spPr>
            <a:ln w="28575" cap="rnd">
              <a:solidFill>
                <a:schemeClr val="accent4"/>
              </a:solidFill>
              <a:round/>
            </a:ln>
            <a:effectLst/>
          </c:spPr>
          <c:marker>
            <c:symbol val="none"/>
          </c:marker>
          <c:cat>
            <c:strRef>
              <c:f>Sheet1!$A$2:$A$34</c:f>
              <c:strCache>
                <c:ptCount val="33"/>
                <c:pt idx="0">
                  <c:v>Dezember 22</c:v>
                </c:pt>
                <c:pt idx="1">
                  <c:v>23-Jan</c:v>
                </c:pt>
                <c:pt idx="2">
                  <c:v>23-Feb</c:v>
                </c:pt>
                <c:pt idx="3">
                  <c:v>März 23</c:v>
                </c:pt>
                <c:pt idx="4">
                  <c:v>23-Apr</c:v>
                </c:pt>
                <c:pt idx="5">
                  <c:v>Mai 23</c:v>
                </c:pt>
                <c:pt idx="6">
                  <c:v>Juni 23</c:v>
                </c:pt>
                <c:pt idx="7">
                  <c:v>Juli 23</c:v>
                </c:pt>
                <c:pt idx="8">
                  <c:v>23-Aug</c:v>
                </c:pt>
                <c:pt idx="9">
                  <c:v>23-Sep</c:v>
                </c:pt>
                <c:pt idx="10">
                  <c:v>Oktober 23</c:v>
                </c:pt>
                <c:pt idx="11">
                  <c:v>23-Nov</c:v>
                </c:pt>
                <c:pt idx="12">
                  <c:v>Dezember 23</c:v>
                </c:pt>
                <c:pt idx="13">
                  <c:v>24-Jan</c:v>
                </c:pt>
                <c:pt idx="14">
                  <c:v>24-Feb</c:v>
                </c:pt>
                <c:pt idx="15">
                  <c:v>März 24</c:v>
                </c:pt>
                <c:pt idx="16">
                  <c:v>24-Apr</c:v>
                </c:pt>
                <c:pt idx="17">
                  <c:v>Mai 24</c:v>
                </c:pt>
                <c:pt idx="18">
                  <c:v>Juni 24</c:v>
                </c:pt>
                <c:pt idx="19">
                  <c:v>Juli 24</c:v>
                </c:pt>
                <c:pt idx="20">
                  <c:v>24-Aug</c:v>
                </c:pt>
                <c:pt idx="21">
                  <c:v>24-Sep</c:v>
                </c:pt>
                <c:pt idx="22">
                  <c:v>Oktober 24</c:v>
                </c:pt>
                <c:pt idx="23">
                  <c:v>24-Nov</c:v>
                </c:pt>
                <c:pt idx="24">
                  <c:v>Dezember 24</c:v>
                </c:pt>
                <c:pt idx="25">
                  <c:v>25-Jan</c:v>
                </c:pt>
                <c:pt idx="26">
                  <c:v>25-Feb</c:v>
                </c:pt>
                <c:pt idx="27">
                  <c:v>März 25</c:v>
                </c:pt>
                <c:pt idx="28">
                  <c:v>25-Apr</c:v>
                </c:pt>
                <c:pt idx="29">
                  <c:v>Mai 25</c:v>
                </c:pt>
                <c:pt idx="30">
                  <c:v>Juni 25</c:v>
                </c:pt>
                <c:pt idx="31">
                  <c:v>Juli 25</c:v>
                </c:pt>
                <c:pt idx="32">
                  <c:v>25-Aug</c:v>
                </c:pt>
              </c:strCache>
            </c:strRef>
          </c:cat>
          <c:val>
            <c:numRef>
              <c:f>Sheet1!$E$2:$E$34</c:f>
              <c:numCache>
                <c:formatCode>General</c:formatCode>
                <c:ptCount val="33"/>
                <c:pt idx="0">
                  <c:v>6827</c:v>
                </c:pt>
                <c:pt idx="1">
                  <c:v>21795</c:v>
                </c:pt>
                <c:pt idx="2">
                  <c:v>15947</c:v>
                </c:pt>
                <c:pt idx="3">
                  <c:v>21302</c:v>
                </c:pt>
                <c:pt idx="4">
                  <c:v>22769</c:v>
                </c:pt>
                <c:pt idx="5">
                  <c:v>51905</c:v>
                </c:pt>
                <c:pt idx="6">
                  <c:v>35969</c:v>
                </c:pt>
                <c:pt idx="7">
                  <c:v>87303</c:v>
                </c:pt>
                <c:pt idx="8">
                  <c:v>36262</c:v>
                </c:pt>
                <c:pt idx="9">
                  <c:v>32340</c:v>
                </c:pt>
                <c:pt idx="10">
                  <c:v>30937</c:v>
                </c:pt>
                <c:pt idx="11">
                  <c:v>40461</c:v>
                </c:pt>
                <c:pt idx="12">
                  <c:v>34557</c:v>
                </c:pt>
                <c:pt idx="13">
                  <c:v>50346</c:v>
                </c:pt>
                <c:pt idx="14">
                  <c:v>85602</c:v>
                </c:pt>
                <c:pt idx="15">
                  <c:v>46106</c:v>
                </c:pt>
                <c:pt idx="16">
                  <c:v>71177</c:v>
                </c:pt>
                <c:pt idx="17">
                  <c:v>90862</c:v>
                </c:pt>
                <c:pt idx="18">
                  <c:v>78749</c:v>
                </c:pt>
                <c:pt idx="19">
                  <c:v>174685</c:v>
                </c:pt>
                <c:pt idx="20">
                  <c:v>64093</c:v>
                </c:pt>
                <c:pt idx="21">
                  <c:v>84987</c:v>
                </c:pt>
                <c:pt idx="22">
                  <c:v>61695</c:v>
                </c:pt>
                <c:pt idx="23">
                  <c:v>87304</c:v>
                </c:pt>
                <c:pt idx="24">
                  <c:v>66605</c:v>
                </c:pt>
                <c:pt idx="25">
                  <c:v>147697</c:v>
                </c:pt>
                <c:pt idx="26">
                  <c:v>108114</c:v>
                </c:pt>
                <c:pt idx="27">
                  <c:v>134453</c:v>
                </c:pt>
                <c:pt idx="28">
                  <c:v>52167</c:v>
                </c:pt>
                <c:pt idx="29">
                  <c:v>122062</c:v>
                </c:pt>
                <c:pt idx="30">
                  <c:v>99455</c:v>
                </c:pt>
                <c:pt idx="31">
                  <c:v>93807</c:v>
                </c:pt>
                <c:pt idx="32">
                  <c:v>38668</c:v>
                </c:pt>
              </c:numCache>
            </c:numRef>
          </c:val>
          <c:smooth val="0"/>
          <c:extLst>
            <c:ext xmlns:c16="http://schemas.microsoft.com/office/drawing/2014/chart" uri="{C3380CC4-5D6E-409C-BE32-E72D297353CC}">
              <c16:uniqueId val="{00000003-6243-4326-9CCC-36E26F7A8920}"/>
            </c:ext>
          </c:extLst>
        </c:ser>
        <c:ser>
          <c:idx val="4"/>
          <c:order val="4"/>
          <c:tx>
            <c:strRef>
              <c:f>Sheet1!$F$1</c:f>
              <c:strCache>
                <c:ptCount val="1"/>
                <c:pt idx="0">
                  <c:v>Total</c:v>
                </c:pt>
              </c:strCache>
            </c:strRef>
          </c:tx>
          <c:spPr>
            <a:ln w="28575" cap="rnd">
              <a:solidFill>
                <a:schemeClr val="accent5"/>
              </a:solidFill>
              <a:round/>
            </a:ln>
            <a:effectLst/>
          </c:spPr>
          <c:marker>
            <c:symbol val="none"/>
          </c:marker>
          <c:cat>
            <c:strRef>
              <c:f>Sheet1!$A$2:$A$34</c:f>
              <c:strCache>
                <c:ptCount val="33"/>
                <c:pt idx="0">
                  <c:v>Dezember 22</c:v>
                </c:pt>
                <c:pt idx="1">
                  <c:v>23-Jan</c:v>
                </c:pt>
                <c:pt idx="2">
                  <c:v>23-Feb</c:v>
                </c:pt>
                <c:pt idx="3">
                  <c:v>März 23</c:v>
                </c:pt>
                <c:pt idx="4">
                  <c:v>23-Apr</c:v>
                </c:pt>
                <c:pt idx="5">
                  <c:v>Mai 23</c:v>
                </c:pt>
                <c:pt idx="6">
                  <c:v>Juni 23</c:v>
                </c:pt>
                <c:pt idx="7">
                  <c:v>Juli 23</c:v>
                </c:pt>
                <c:pt idx="8">
                  <c:v>23-Aug</c:v>
                </c:pt>
                <c:pt idx="9">
                  <c:v>23-Sep</c:v>
                </c:pt>
                <c:pt idx="10">
                  <c:v>Oktober 23</c:v>
                </c:pt>
                <c:pt idx="11">
                  <c:v>23-Nov</c:v>
                </c:pt>
                <c:pt idx="12">
                  <c:v>Dezember 23</c:v>
                </c:pt>
                <c:pt idx="13">
                  <c:v>24-Jan</c:v>
                </c:pt>
                <c:pt idx="14">
                  <c:v>24-Feb</c:v>
                </c:pt>
                <c:pt idx="15">
                  <c:v>März 24</c:v>
                </c:pt>
                <c:pt idx="16">
                  <c:v>24-Apr</c:v>
                </c:pt>
                <c:pt idx="17">
                  <c:v>Mai 24</c:v>
                </c:pt>
                <c:pt idx="18">
                  <c:v>Juni 24</c:v>
                </c:pt>
                <c:pt idx="19">
                  <c:v>Juli 24</c:v>
                </c:pt>
                <c:pt idx="20">
                  <c:v>24-Aug</c:v>
                </c:pt>
                <c:pt idx="21">
                  <c:v>24-Sep</c:v>
                </c:pt>
                <c:pt idx="22">
                  <c:v>Oktober 24</c:v>
                </c:pt>
                <c:pt idx="23">
                  <c:v>24-Nov</c:v>
                </c:pt>
                <c:pt idx="24">
                  <c:v>Dezember 24</c:v>
                </c:pt>
                <c:pt idx="25">
                  <c:v>25-Jan</c:v>
                </c:pt>
                <c:pt idx="26">
                  <c:v>25-Feb</c:v>
                </c:pt>
                <c:pt idx="27">
                  <c:v>März 25</c:v>
                </c:pt>
                <c:pt idx="28">
                  <c:v>25-Apr</c:v>
                </c:pt>
                <c:pt idx="29">
                  <c:v>Mai 25</c:v>
                </c:pt>
                <c:pt idx="30">
                  <c:v>Juni 25</c:v>
                </c:pt>
                <c:pt idx="31">
                  <c:v>Juli 25</c:v>
                </c:pt>
                <c:pt idx="32">
                  <c:v>25-Aug</c:v>
                </c:pt>
              </c:strCache>
            </c:strRef>
          </c:cat>
          <c:val>
            <c:numRef>
              <c:f>Sheet1!$F$2:$F$34</c:f>
              <c:numCache>
                <c:formatCode>General</c:formatCode>
                <c:ptCount val="33"/>
                <c:pt idx="0">
                  <c:v>7178</c:v>
                </c:pt>
                <c:pt idx="1">
                  <c:v>23239</c:v>
                </c:pt>
                <c:pt idx="2">
                  <c:v>16689</c:v>
                </c:pt>
                <c:pt idx="3">
                  <c:v>22810</c:v>
                </c:pt>
                <c:pt idx="4">
                  <c:v>24254</c:v>
                </c:pt>
                <c:pt idx="5">
                  <c:v>55761</c:v>
                </c:pt>
                <c:pt idx="6">
                  <c:v>38991</c:v>
                </c:pt>
                <c:pt idx="7">
                  <c:v>94690</c:v>
                </c:pt>
                <c:pt idx="8">
                  <c:v>39141</c:v>
                </c:pt>
                <c:pt idx="9">
                  <c:v>34758</c:v>
                </c:pt>
                <c:pt idx="10">
                  <c:v>33330</c:v>
                </c:pt>
                <c:pt idx="11">
                  <c:v>43428</c:v>
                </c:pt>
                <c:pt idx="12">
                  <c:v>36205</c:v>
                </c:pt>
                <c:pt idx="13">
                  <c:v>53598</c:v>
                </c:pt>
                <c:pt idx="14">
                  <c:v>94192</c:v>
                </c:pt>
                <c:pt idx="15">
                  <c:v>50113</c:v>
                </c:pt>
                <c:pt idx="16">
                  <c:v>78983</c:v>
                </c:pt>
                <c:pt idx="17">
                  <c:v>99790</c:v>
                </c:pt>
                <c:pt idx="18">
                  <c:v>87598</c:v>
                </c:pt>
                <c:pt idx="19">
                  <c:v>194286</c:v>
                </c:pt>
                <c:pt idx="20">
                  <c:v>70069</c:v>
                </c:pt>
                <c:pt idx="21">
                  <c:v>96569</c:v>
                </c:pt>
                <c:pt idx="22">
                  <c:v>70423</c:v>
                </c:pt>
                <c:pt idx="23">
                  <c:v>102992</c:v>
                </c:pt>
                <c:pt idx="24">
                  <c:v>73745</c:v>
                </c:pt>
                <c:pt idx="25">
                  <c:v>166110</c:v>
                </c:pt>
                <c:pt idx="26">
                  <c:v>117511</c:v>
                </c:pt>
                <c:pt idx="27">
                  <c:v>160598</c:v>
                </c:pt>
                <c:pt idx="28">
                  <c:v>57157</c:v>
                </c:pt>
                <c:pt idx="29">
                  <c:v>133961</c:v>
                </c:pt>
                <c:pt idx="30">
                  <c:v>109227</c:v>
                </c:pt>
                <c:pt idx="31">
                  <c:v>106787</c:v>
                </c:pt>
                <c:pt idx="32">
                  <c:v>41457</c:v>
                </c:pt>
              </c:numCache>
            </c:numRef>
          </c:val>
          <c:smooth val="0"/>
          <c:extLst>
            <c:ext xmlns:c16="http://schemas.microsoft.com/office/drawing/2014/chart" uri="{C3380CC4-5D6E-409C-BE32-E72D297353CC}">
              <c16:uniqueId val="{00000004-6243-4326-9CCC-36E26F7A8920}"/>
            </c:ext>
          </c:extLst>
        </c:ser>
        <c:dLbls>
          <c:showLegendKey val="0"/>
          <c:showVal val="0"/>
          <c:showCatName val="0"/>
          <c:showSerName val="0"/>
          <c:showPercent val="0"/>
          <c:showBubbleSize val="0"/>
        </c:dLbls>
        <c:smooth val="0"/>
        <c:axId val="391108568"/>
        <c:axId val="391114800"/>
      </c:lineChart>
      <c:catAx>
        <c:axId val="39110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14800"/>
        <c:crosses val="autoZero"/>
        <c:auto val="1"/>
        <c:lblAlgn val="ctr"/>
        <c:lblOffset val="100"/>
        <c:noMultiLvlLbl val="0"/>
      </c:catAx>
      <c:valAx>
        <c:axId val="39111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0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srf3 (IG)</c:v>
                </c:pt>
              </c:strCache>
            </c:strRef>
          </c:tx>
          <c:spPr>
            <a:ln w="28575" cap="rnd">
              <a:solidFill>
                <a:schemeClr val="accent1"/>
              </a:solidFill>
              <a:round/>
            </a:ln>
            <a:effectLst/>
          </c:spPr>
          <c:marker>
            <c:symbol val="none"/>
          </c:marker>
          <c:cat>
            <c:numRef>
              <c:f>Sheet1!$A$2:$A$137</c:f>
              <c:numCache>
                <c:formatCode>m/d/yyyy</c:formatCode>
                <c:ptCount val="136"/>
                <c:pt idx="0">
                  <c:v>44921</c:v>
                </c:pt>
                <c:pt idx="1">
                  <c:v>44928</c:v>
                </c:pt>
                <c:pt idx="2">
                  <c:v>44935</c:v>
                </c:pt>
                <c:pt idx="3">
                  <c:v>44942</c:v>
                </c:pt>
                <c:pt idx="4">
                  <c:v>44949</c:v>
                </c:pt>
                <c:pt idx="5">
                  <c:v>44956</c:v>
                </c:pt>
                <c:pt idx="6">
                  <c:v>44963</c:v>
                </c:pt>
                <c:pt idx="7">
                  <c:v>44970</c:v>
                </c:pt>
                <c:pt idx="8">
                  <c:v>44977</c:v>
                </c:pt>
                <c:pt idx="9">
                  <c:v>44984</c:v>
                </c:pt>
                <c:pt idx="10">
                  <c:v>44991</c:v>
                </c:pt>
                <c:pt idx="11">
                  <c:v>44998</c:v>
                </c:pt>
                <c:pt idx="12">
                  <c:v>45005</c:v>
                </c:pt>
                <c:pt idx="13">
                  <c:v>45012</c:v>
                </c:pt>
                <c:pt idx="14">
                  <c:v>45019</c:v>
                </c:pt>
                <c:pt idx="15">
                  <c:v>45026</c:v>
                </c:pt>
                <c:pt idx="16">
                  <c:v>45033</c:v>
                </c:pt>
                <c:pt idx="17">
                  <c:v>45040</c:v>
                </c:pt>
                <c:pt idx="18">
                  <c:v>45047</c:v>
                </c:pt>
                <c:pt idx="19">
                  <c:v>45054</c:v>
                </c:pt>
                <c:pt idx="20">
                  <c:v>45061</c:v>
                </c:pt>
                <c:pt idx="21">
                  <c:v>45068</c:v>
                </c:pt>
                <c:pt idx="22">
                  <c:v>45075</c:v>
                </c:pt>
                <c:pt idx="23">
                  <c:v>45082</c:v>
                </c:pt>
                <c:pt idx="24">
                  <c:v>45089</c:v>
                </c:pt>
                <c:pt idx="25">
                  <c:v>45096</c:v>
                </c:pt>
                <c:pt idx="26">
                  <c:v>45103</c:v>
                </c:pt>
                <c:pt idx="27">
                  <c:v>45110</c:v>
                </c:pt>
                <c:pt idx="28">
                  <c:v>45117</c:v>
                </c:pt>
                <c:pt idx="29">
                  <c:v>45124</c:v>
                </c:pt>
                <c:pt idx="30">
                  <c:v>45131</c:v>
                </c:pt>
                <c:pt idx="31">
                  <c:v>45138</c:v>
                </c:pt>
                <c:pt idx="32">
                  <c:v>45145</c:v>
                </c:pt>
                <c:pt idx="33">
                  <c:v>45152</c:v>
                </c:pt>
                <c:pt idx="34">
                  <c:v>45159</c:v>
                </c:pt>
                <c:pt idx="35">
                  <c:v>45166</c:v>
                </c:pt>
                <c:pt idx="36">
                  <c:v>45173</c:v>
                </c:pt>
                <c:pt idx="37">
                  <c:v>45180</c:v>
                </c:pt>
                <c:pt idx="38">
                  <c:v>45187</c:v>
                </c:pt>
                <c:pt idx="39">
                  <c:v>45194</c:v>
                </c:pt>
                <c:pt idx="40">
                  <c:v>45201</c:v>
                </c:pt>
                <c:pt idx="41">
                  <c:v>45208</c:v>
                </c:pt>
                <c:pt idx="42">
                  <c:v>45215</c:v>
                </c:pt>
                <c:pt idx="43">
                  <c:v>45222</c:v>
                </c:pt>
                <c:pt idx="44">
                  <c:v>45229</c:v>
                </c:pt>
                <c:pt idx="45">
                  <c:v>45236</c:v>
                </c:pt>
                <c:pt idx="46">
                  <c:v>45243</c:v>
                </c:pt>
                <c:pt idx="47">
                  <c:v>45250</c:v>
                </c:pt>
                <c:pt idx="48">
                  <c:v>45257</c:v>
                </c:pt>
                <c:pt idx="49">
                  <c:v>45264</c:v>
                </c:pt>
                <c:pt idx="50">
                  <c:v>45271</c:v>
                </c:pt>
                <c:pt idx="51">
                  <c:v>45278</c:v>
                </c:pt>
                <c:pt idx="52">
                  <c:v>45285</c:v>
                </c:pt>
                <c:pt idx="53">
                  <c:v>45292</c:v>
                </c:pt>
                <c:pt idx="54">
                  <c:v>45299</c:v>
                </c:pt>
                <c:pt idx="55">
                  <c:v>45306</c:v>
                </c:pt>
                <c:pt idx="56">
                  <c:v>45313</c:v>
                </c:pt>
                <c:pt idx="57">
                  <c:v>45320</c:v>
                </c:pt>
                <c:pt idx="58">
                  <c:v>45327</c:v>
                </c:pt>
                <c:pt idx="59">
                  <c:v>45334</c:v>
                </c:pt>
                <c:pt idx="60">
                  <c:v>45341</c:v>
                </c:pt>
                <c:pt idx="61">
                  <c:v>45348</c:v>
                </c:pt>
                <c:pt idx="62">
                  <c:v>45355</c:v>
                </c:pt>
                <c:pt idx="63">
                  <c:v>45362</c:v>
                </c:pt>
                <c:pt idx="64">
                  <c:v>45369</c:v>
                </c:pt>
                <c:pt idx="65">
                  <c:v>45376</c:v>
                </c:pt>
                <c:pt idx="66">
                  <c:v>45383</c:v>
                </c:pt>
                <c:pt idx="67">
                  <c:v>45390</c:v>
                </c:pt>
                <c:pt idx="68">
                  <c:v>45397</c:v>
                </c:pt>
                <c:pt idx="69">
                  <c:v>45404</c:v>
                </c:pt>
                <c:pt idx="70">
                  <c:v>45411</c:v>
                </c:pt>
                <c:pt idx="71">
                  <c:v>45418</c:v>
                </c:pt>
                <c:pt idx="72">
                  <c:v>45425</c:v>
                </c:pt>
                <c:pt idx="73">
                  <c:v>45432</c:v>
                </c:pt>
                <c:pt idx="74">
                  <c:v>45439</c:v>
                </c:pt>
                <c:pt idx="75">
                  <c:v>45446</c:v>
                </c:pt>
                <c:pt idx="76">
                  <c:v>45453</c:v>
                </c:pt>
                <c:pt idx="77">
                  <c:v>45460</c:v>
                </c:pt>
                <c:pt idx="78">
                  <c:v>45467</c:v>
                </c:pt>
                <c:pt idx="79">
                  <c:v>45474</c:v>
                </c:pt>
                <c:pt idx="80">
                  <c:v>45481</c:v>
                </c:pt>
                <c:pt idx="81">
                  <c:v>45488</c:v>
                </c:pt>
                <c:pt idx="82">
                  <c:v>45495</c:v>
                </c:pt>
                <c:pt idx="83">
                  <c:v>45502</c:v>
                </c:pt>
                <c:pt idx="84">
                  <c:v>45509</c:v>
                </c:pt>
                <c:pt idx="85">
                  <c:v>45516</c:v>
                </c:pt>
                <c:pt idx="86">
                  <c:v>45523</c:v>
                </c:pt>
                <c:pt idx="87">
                  <c:v>45530</c:v>
                </c:pt>
                <c:pt idx="88">
                  <c:v>45537</c:v>
                </c:pt>
                <c:pt idx="89">
                  <c:v>45544</c:v>
                </c:pt>
                <c:pt idx="90">
                  <c:v>45551</c:v>
                </c:pt>
                <c:pt idx="91">
                  <c:v>45558</c:v>
                </c:pt>
                <c:pt idx="92">
                  <c:v>45565</c:v>
                </c:pt>
                <c:pt idx="93">
                  <c:v>45572</c:v>
                </c:pt>
                <c:pt idx="94">
                  <c:v>45579</c:v>
                </c:pt>
                <c:pt idx="95">
                  <c:v>45586</c:v>
                </c:pt>
                <c:pt idx="96">
                  <c:v>45593</c:v>
                </c:pt>
                <c:pt idx="97">
                  <c:v>45600</c:v>
                </c:pt>
                <c:pt idx="98">
                  <c:v>45607</c:v>
                </c:pt>
                <c:pt idx="99">
                  <c:v>45614</c:v>
                </c:pt>
                <c:pt idx="100">
                  <c:v>45621</c:v>
                </c:pt>
                <c:pt idx="101">
                  <c:v>45628</c:v>
                </c:pt>
                <c:pt idx="102">
                  <c:v>45635</c:v>
                </c:pt>
                <c:pt idx="103">
                  <c:v>45642</c:v>
                </c:pt>
                <c:pt idx="104">
                  <c:v>45649</c:v>
                </c:pt>
                <c:pt idx="105">
                  <c:v>45656</c:v>
                </c:pt>
                <c:pt idx="106">
                  <c:v>45663</c:v>
                </c:pt>
                <c:pt idx="107">
                  <c:v>45670</c:v>
                </c:pt>
                <c:pt idx="108">
                  <c:v>45677</c:v>
                </c:pt>
                <c:pt idx="109">
                  <c:v>45684</c:v>
                </c:pt>
                <c:pt idx="110">
                  <c:v>45691</c:v>
                </c:pt>
                <c:pt idx="111">
                  <c:v>45698</c:v>
                </c:pt>
                <c:pt idx="112">
                  <c:v>45705</c:v>
                </c:pt>
                <c:pt idx="113">
                  <c:v>45712</c:v>
                </c:pt>
                <c:pt idx="114">
                  <c:v>45719</c:v>
                </c:pt>
                <c:pt idx="115">
                  <c:v>45726</c:v>
                </c:pt>
                <c:pt idx="116">
                  <c:v>45733</c:v>
                </c:pt>
                <c:pt idx="117">
                  <c:v>45740</c:v>
                </c:pt>
                <c:pt idx="118">
                  <c:v>45747</c:v>
                </c:pt>
                <c:pt idx="119">
                  <c:v>45754</c:v>
                </c:pt>
                <c:pt idx="120">
                  <c:v>45761</c:v>
                </c:pt>
                <c:pt idx="121">
                  <c:v>45768</c:v>
                </c:pt>
                <c:pt idx="122">
                  <c:v>45775</c:v>
                </c:pt>
                <c:pt idx="123">
                  <c:v>45782</c:v>
                </c:pt>
                <c:pt idx="124">
                  <c:v>45789</c:v>
                </c:pt>
                <c:pt idx="125">
                  <c:v>45796</c:v>
                </c:pt>
                <c:pt idx="126">
                  <c:v>45803</c:v>
                </c:pt>
                <c:pt idx="127">
                  <c:v>45810</c:v>
                </c:pt>
                <c:pt idx="128">
                  <c:v>45817</c:v>
                </c:pt>
                <c:pt idx="129">
                  <c:v>45824</c:v>
                </c:pt>
                <c:pt idx="130">
                  <c:v>45831</c:v>
                </c:pt>
                <c:pt idx="131">
                  <c:v>45838</c:v>
                </c:pt>
                <c:pt idx="132">
                  <c:v>45845</c:v>
                </c:pt>
                <c:pt idx="133">
                  <c:v>45852</c:v>
                </c:pt>
                <c:pt idx="134">
                  <c:v>45859</c:v>
                </c:pt>
                <c:pt idx="135">
                  <c:v>45866</c:v>
                </c:pt>
              </c:numCache>
            </c:numRef>
          </c:cat>
          <c:val>
            <c:numRef>
              <c:f>Sheet1!$B$2:$B$137</c:f>
              <c:numCache>
                <c:formatCode>General</c:formatCode>
                <c:ptCount val="136"/>
                <c:pt idx="0">
                  <c:v>116731</c:v>
                </c:pt>
                <c:pt idx="1">
                  <c:v>116703</c:v>
                </c:pt>
                <c:pt idx="2">
                  <c:v>116728</c:v>
                </c:pt>
                <c:pt idx="3">
                  <c:v>116752</c:v>
                </c:pt>
                <c:pt idx="4">
                  <c:v>116758</c:v>
                </c:pt>
                <c:pt idx="5">
                  <c:v>116796</c:v>
                </c:pt>
                <c:pt idx="6">
                  <c:v>116832</c:v>
                </c:pt>
                <c:pt idx="7">
                  <c:v>116869</c:v>
                </c:pt>
                <c:pt idx="8">
                  <c:v>116963</c:v>
                </c:pt>
                <c:pt idx="9">
                  <c:v>116973</c:v>
                </c:pt>
                <c:pt idx="10">
                  <c:v>117020</c:v>
                </c:pt>
                <c:pt idx="11">
                  <c:v>117021</c:v>
                </c:pt>
                <c:pt idx="12">
                  <c:v>117050</c:v>
                </c:pt>
                <c:pt idx="13">
                  <c:v>117051</c:v>
                </c:pt>
                <c:pt idx="14">
                  <c:v>117040</c:v>
                </c:pt>
                <c:pt idx="15">
                  <c:v>117065</c:v>
                </c:pt>
                <c:pt idx="16">
                  <c:v>117076</c:v>
                </c:pt>
                <c:pt idx="17">
                  <c:v>117078</c:v>
                </c:pt>
                <c:pt idx="18">
                  <c:v>117176</c:v>
                </c:pt>
                <c:pt idx="19">
                  <c:v>117224</c:v>
                </c:pt>
                <c:pt idx="20">
                  <c:v>117249</c:v>
                </c:pt>
                <c:pt idx="21">
                  <c:v>117350</c:v>
                </c:pt>
                <c:pt idx="22">
                  <c:v>117389</c:v>
                </c:pt>
                <c:pt idx="23">
                  <c:v>117410</c:v>
                </c:pt>
                <c:pt idx="24">
                  <c:v>117499</c:v>
                </c:pt>
                <c:pt idx="25">
                  <c:v>117578</c:v>
                </c:pt>
                <c:pt idx="26">
                  <c:v>118178</c:v>
                </c:pt>
                <c:pt idx="27">
                  <c:v>118530</c:v>
                </c:pt>
                <c:pt idx="28">
                  <c:v>118893</c:v>
                </c:pt>
                <c:pt idx="29">
                  <c:v>119116</c:v>
                </c:pt>
                <c:pt idx="30">
                  <c:v>119153</c:v>
                </c:pt>
                <c:pt idx="31">
                  <c:v>119317</c:v>
                </c:pt>
                <c:pt idx="32">
                  <c:v>119437</c:v>
                </c:pt>
                <c:pt idx="33">
                  <c:v>119605</c:v>
                </c:pt>
                <c:pt idx="34">
                  <c:v>119635</c:v>
                </c:pt>
                <c:pt idx="35">
                  <c:v>119663</c:v>
                </c:pt>
                <c:pt idx="36">
                  <c:v>119741</c:v>
                </c:pt>
                <c:pt idx="37">
                  <c:v>119737</c:v>
                </c:pt>
                <c:pt idx="38">
                  <c:v>119750</c:v>
                </c:pt>
                <c:pt idx="39">
                  <c:v>119802</c:v>
                </c:pt>
                <c:pt idx="40">
                  <c:v>119828</c:v>
                </c:pt>
                <c:pt idx="41">
                  <c:v>119850</c:v>
                </c:pt>
                <c:pt idx="42">
                  <c:v>119818</c:v>
                </c:pt>
                <c:pt idx="43">
                  <c:v>119888</c:v>
                </c:pt>
                <c:pt idx="44">
                  <c:v>119920</c:v>
                </c:pt>
                <c:pt idx="45">
                  <c:v>120157</c:v>
                </c:pt>
                <c:pt idx="46">
                  <c:v>120420</c:v>
                </c:pt>
                <c:pt idx="47">
                  <c:v>120615</c:v>
                </c:pt>
                <c:pt idx="48">
                  <c:v>120568</c:v>
                </c:pt>
                <c:pt idx="49">
                  <c:v>120656</c:v>
                </c:pt>
                <c:pt idx="50">
                  <c:v>120754</c:v>
                </c:pt>
                <c:pt idx="51">
                  <c:v>120797</c:v>
                </c:pt>
                <c:pt idx="52">
                  <c:v>120853</c:v>
                </c:pt>
                <c:pt idx="53">
                  <c:v>120829</c:v>
                </c:pt>
                <c:pt idx="54">
                  <c:v>120924</c:v>
                </c:pt>
                <c:pt idx="55">
                  <c:v>120907</c:v>
                </c:pt>
                <c:pt idx="56">
                  <c:v>120900</c:v>
                </c:pt>
                <c:pt idx="57">
                  <c:v>120896</c:v>
                </c:pt>
                <c:pt idx="58">
                  <c:v>120985</c:v>
                </c:pt>
                <c:pt idx="59">
                  <c:v>121151</c:v>
                </c:pt>
                <c:pt idx="60">
                  <c:v>121247</c:v>
                </c:pt>
                <c:pt idx="61">
                  <c:v>121395</c:v>
                </c:pt>
                <c:pt idx="62">
                  <c:v>121503</c:v>
                </c:pt>
                <c:pt idx="63">
                  <c:v>121683</c:v>
                </c:pt>
                <c:pt idx="64">
                  <c:v>121801</c:v>
                </c:pt>
                <c:pt idx="65">
                  <c:v>121865</c:v>
                </c:pt>
                <c:pt idx="66">
                  <c:v>121882</c:v>
                </c:pt>
                <c:pt idx="67">
                  <c:v>121954</c:v>
                </c:pt>
                <c:pt idx="68">
                  <c:v>122001</c:v>
                </c:pt>
                <c:pt idx="69">
                  <c:v>122049</c:v>
                </c:pt>
                <c:pt idx="70">
                  <c:v>122274</c:v>
                </c:pt>
                <c:pt idx="71">
                  <c:v>122815</c:v>
                </c:pt>
                <c:pt idx="72">
                  <c:v>123338</c:v>
                </c:pt>
                <c:pt idx="73">
                  <c:v>123509</c:v>
                </c:pt>
                <c:pt idx="74">
                  <c:v>123568</c:v>
                </c:pt>
                <c:pt idx="75">
                  <c:v>123662</c:v>
                </c:pt>
                <c:pt idx="76">
                  <c:v>123756</c:v>
                </c:pt>
                <c:pt idx="77">
                  <c:v>123859</c:v>
                </c:pt>
                <c:pt idx="78">
                  <c:v>124055</c:v>
                </c:pt>
                <c:pt idx="79">
                  <c:v>124750</c:v>
                </c:pt>
                <c:pt idx="80">
                  <c:v>125689</c:v>
                </c:pt>
                <c:pt idx="81">
                  <c:v>126078</c:v>
                </c:pt>
                <c:pt idx="82">
                  <c:v>126376</c:v>
                </c:pt>
                <c:pt idx="83">
                  <c:v>126625</c:v>
                </c:pt>
                <c:pt idx="84">
                  <c:v>126862</c:v>
                </c:pt>
                <c:pt idx="85">
                  <c:v>127132</c:v>
                </c:pt>
                <c:pt idx="86">
                  <c:v>127204</c:v>
                </c:pt>
                <c:pt idx="87">
                  <c:v>128378</c:v>
                </c:pt>
                <c:pt idx="88">
                  <c:v>128515</c:v>
                </c:pt>
                <c:pt idx="89">
                  <c:v>128594</c:v>
                </c:pt>
                <c:pt idx="90">
                  <c:v>128992</c:v>
                </c:pt>
                <c:pt idx="91">
                  <c:v>129469</c:v>
                </c:pt>
                <c:pt idx="92">
                  <c:v>129809</c:v>
                </c:pt>
                <c:pt idx="93">
                  <c:v>129886</c:v>
                </c:pt>
                <c:pt idx="94">
                  <c:v>130140</c:v>
                </c:pt>
                <c:pt idx="95">
                  <c:v>130278</c:v>
                </c:pt>
                <c:pt idx="96">
                  <c:v>130394</c:v>
                </c:pt>
                <c:pt idx="97">
                  <c:v>130638</c:v>
                </c:pt>
                <c:pt idx="98">
                  <c:v>130989</c:v>
                </c:pt>
                <c:pt idx="99">
                  <c:v>131266</c:v>
                </c:pt>
                <c:pt idx="100">
                  <c:v>131554</c:v>
                </c:pt>
                <c:pt idx="101">
                  <c:v>132040</c:v>
                </c:pt>
                <c:pt idx="102">
                  <c:v>132538</c:v>
                </c:pt>
                <c:pt idx="103">
                  <c:v>133172</c:v>
                </c:pt>
                <c:pt idx="104">
                  <c:v>133642</c:v>
                </c:pt>
                <c:pt idx="105">
                  <c:v>133973</c:v>
                </c:pt>
                <c:pt idx="106">
                  <c:v>135612</c:v>
                </c:pt>
                <c:pt idx="107">
                  <c:v>136848</c:v>
                </c:pt>
                <c:pt idx="108">
                  <c:v>137129</c:v>
                </c:pt>
                <c:pt idx="109">
                  <c:v>137497</c:v>
                </c:pt>
                <c:pt idx="110">
                  <c:v>137964</c:v>
                </c:pt>
                <c:pt idx="111">
                  <c:v>138259</c:v>
                </c:pt>
                <c:pt idx="112">
                  <c:v>138418</c:v>
                </c:pt>
                <c:pt idx="113">
                  <c:v>138705</c:v>
                </c:pt>
                <c:pt idx="114">
                  <c:v>140899</c:v>
                </c:pt>
                <c:pt idx="115">
                  <c:v>142112</c:v>
                </c:pt>
                <c:pt idx="116">
                  <c:v>142571</c:v>
                </c:pt>
                <c:pt idx="117">
                  <c:v>143007</c:v>
                </c:pt>
                <c:pt idx="118">
                  <c:v>143388</c:v>
                </c:pt>
                <c:pt idx="119">
                  <c:v>143704</c:v>
                </c:pt>
                <c:pt idx="120">
                  <c:v>143898</c:v>
                </c:pt>
                <c:pt idx="121">
                  <c:v>144037</c:v>
                </c:pt>
                <c:pt idx="122">
                  <c:v>144175</c:v>
                </c:pt>
                <c:pt idx="123">
                  <c:v>144332</c:v>
                </c:pt>
                <c:pt idx="124">
                  <c:v>144795</c:v>
                </c:pt>
                <c:pt idx="125">
                  <c:v>145295</c:v>
                </c:pt>
                <c:pt idx="126">
                  <c:v>145461</c:v>
                </c:pt>
                <c:pt idx="127">
                  <c:v>145685</c:v>
                </c:pt>
                <c:pt idx="128">
                  <c:v>145991</c:v>
                </c:pt>
                <c:pt idx="129">
                  <c:v>146173</c:v>
                </c:pt>
                <c:pt idx="130">
                  <c:v>146512</c:v>
                </c:pt>
                <c:pt idx="131">
                  <c:v>146863</c:v>
                </c:pt>
                <c:pt idx="132">
                  <c:v>147193</c:v>
                </c:pt>
                <c:pt idx="133">
                  <c:v>147784</c:v>
                </c:pt>
                <c:pt idx="134">
                  <c:v>148074</c:v>
                </c:pt>
                <c:pt idx="135">
                  <c:v>148335</c:v>
                </c:pt>
              </c:numCache>
            </c:numRef>
          </c:val>
          <c:smooth val="0"/>
          <c:extLst>
            <c:ext xmlns:c16="http://schemas.microsoft.com/office/drawing/2014/chart" uri="{C3380CC4-5D6E-409C-BE32-E72D297353CC}">
              <c16:uniqueId val="{00000000-0C19-476F-A149-2B72D824F1CB}"/>
            </c:ext>
          </c:extLst>
        </c:ser>
        <c:dLbls>
          <c:showLegendKey val="0"/>
          <c:showVal val="0"/>
          <c:showCatName val="0"/>
          <c:showSerName val="0"/>
          <c:showPercent val="0"/>
          <c:showBubbleSize val="0"/>
        </c:dLbls>
        <c:smooth val="0"/>
        <c:axId val="393710104"/>
        <c:axId val="393702888"/>
      </c:lineChart>
      <c:dateAx>
        <c:axId val="393710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02888"/>
        <c:crosses val="autoZero"/>
        <c:auto val="1"/>
        <c:lblOffset val="100"/>
        <c:baseTimeUnit val="days"/>
      </c:dateAx>
      <c:valAx>
        <c:axId val="39370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1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Carousel</c:v>
                </c:pt>
              </c:strCache>
            </c:strRef>
          </c:tx>
          <c:spPr>
            <a:solidFill>
              <a:schemeClr val="accent1"/>
            </a:solidFill>
            <a:ln>
              <a:noFill/>
            </a:ln>
            <a:effectLst/>
          </c:spPr>
          <c:invertIfNegative val="0"/>
          <c:cat>
            <c:strRef>
              <c:f>Sheet1!$A$2:$A$34</c:f>
              <c:strCache>
                <c:ptCount val="3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pt idx="13">
                  <c:v>2024-01</c:v>
                </c:pt>
                <c:pt idx="14">
                  <c:v>2024-02</c:v>
                </c:pt>
                <c:pt idx="15">
                  <c:v>2024-03</c:v>
                </c:pt>
                <c:pt idx="16">
                  <c:v>2024-04</c:v>
                </c:pt>
                <c:pt idx="17">
                  <c:v>2024-05</c:v>
                </c:pt>
                <c:pt idx="18">
                  <c:v>2024-06</c:v>
                </c:pt>
                <c:pt idx="19">
                  <c:v>2024-07</c:v>
                </c:pt>
                <c:pt idx="20">
                  <c:v>2024-08</c:v>
                </c:pt>
                <c:pt idx="21">
                  <c:v>2024-09</c:v>
                </c:pt>
                <c:pt idx="22">
                  <c:v>2024-10</c:v>
                </c:pt>
                <c:pt idx="23">
                  <c:v>2024-11</c:v>
                </c:pt>
                <c:pt idx="24">
                  <c:v>2024-12</c:v>
                </c:pt>
                <c:pt idx="25">
                  <c:v>2025-01</c:v>
                </c:pt>
                <c:pt idx="26">
                  <c:v>2025-02</c:v>
                </c:pt>
                <c:pt idx="27">
                  <c:v>2025-03</c:v>
                </c:pt>
                <c:pt idx="28">
                  <c:v>2025-04</c:v>
                </c:pt>
                <c:pt idx="29">
                  <c:v>2025-05</c:v>
                </c:pt>
                <c:pt idx="30">
                  <c:v>2025-06</c:v>
                </c:pt>
                <c:pt idx="31">
                  <c:v>2025-07</c:v>
                </c:pt>
                <c:pt idx="32">
                  <c:v>2025-08</c:v>
                </c:pt>
              </c:strCache>
            </c:strRef>
          </c:cat>
          <c:val>
            <c:numRef>
              <c:f>Sheet1!$B$2:$B$34</c:f>
              <c:numCache>
                <c:formatCode>General</c:formatCode>
                <c:ptCount val="33"/>
                <c:pt idx="0">
                  <c:v>1</c:v>
                </c:pt>
                <c:pt idx="1">
                  <c:v>4</c:v>
                </c:pt>
                <c:pt idx="2">
                  <c:v>1</c:v>
                </c:pt>
                <c:pt idx="3">
                  <c:v>1</c:v>
                </c:pt>
                <c:pt idx="4">
                  <c:v>5</c:v>
                </c:pt>
                <c:pt idx="5">
                  <c:v>5</c:v>
                </c:pt>
                <c:pt idx="6">
                  <c:v>6</c:v>
                </c:pt>
                <c:pt idx="7">
                  <c:v>3</c:v>
                </c:pt>
                <c:pt idx="8">
                  <c:v>8</c:v>
                </c:pt>
                <c:pt idx="9">
                  <c:v>10</c:v>
                </c:pt>
                <c:pt idx="10">
                  <c:v>4</c:v>
                </c:pt>
                <c:pt idx="11">
                  <c:v>8</c:v>
                </c:pt>
                <c:pt idx="12">
                  <c:v>8</c:v>
                </c:pt>
                <c:pt idx="13">
                  <c:v>11</c:v>
                </c:pt>
                <c:pt idx="14">
                  <c:v>10</c:v>
                </c:pt>
                <c:pt idx="15">
                  <c:v>9</c:v>
                </c:pt>
                <c:pt idx="16">
                  <c:v>9</c:v>
                </c:pt>
                <c:pt idx="17">
                  <c:v>11</c:v>
                </c:pt>
                <c:pt idx="18">
                  <c:v>14</c:v>
                </c:pt>
                <c:pt idx="19">
                  <c:v>19</c:v>
                </c:pt>
                <c:pt idx="20">
                  <c:v>16</c:v>
                </c:pt>
                <c:pt idx="21">
                  <c:v>12</c:v>
                </c:pt>
                <c:pt idx="22">
                  <c:v>8</c:v>
                </c:pt>
                <c:pt idx="23">
                  <c:v>4</c:v>
                </c:pt>
                <c:pt idx="24">
                  <c:v>3</c:v>
                </c:pt>
                <c:pt idx="25">
                  <c:v>6</c:v>
                </c:pt>
                <c:pt idx="26">
                  <c:v>8</c:v>
                </c:pt>
                <c:pt idx="27">
                  <c:v>12</c:v>
                </c:pt>
                <c:pt idx="28">
                  <c:v>10</c:v>
                </c:pt>
                <c:pt idx="29">
                  <c:v>16</c:v>
                </c:pt>
                <c:pt idx="30">
                  <c:v>14</c:v>
                </c:pt>
                <c:pt idx="31">
                  <c:v>17</c:v>
                </c:pt>
                <c:pt idx="32">
                  <c:v>1</c:v>
                </c:pt>
              </c:numCache>
            </c:numRef>
          </c:val>
          <c:extLst>
            <c:ext xmlns:c16="http://schemas.microsoft.com/office/drawing/2014/chart" uri="{C3380CC4-5D6E-409C-BE32-E72D297353CC}">
              <c16:uniqueId val="{00000000-70F7-49EC-9AAD-669479A163F4}"/>
            </c:ext>
          </c:extLst>
        </c:ser>
        <c:ser>
          <c:idx val="1"/>
          <c:order val="1"/>
          <c:tx>
            <c:strRef>
              <c:f>Sheet1!$C$1</c:f>
              <c:strCache>
                <c:ptCount val="1"/>
                <c:pt idx="0">
                  <c:v>Image</c:v>
                </c:pt>
              </c:strCache>
            </c:strRef>
          </c:tx>
          <c:spPr>
            <a:solidFill>
              <a:schemeClr val="accent2"/>
            </a:solidFill>
            <a:ln>
              <a:noFill/>
            </a:ln>
            <a:effectLst/>
          </c:spPr>
          <c:invertIfNegative val="0"/>
          <c:cat>
            <c:strRef>
              <c:f>Sheet1!$A$2:$A$34</c:f>
              <c:strCache>
                <c:ptCount val="3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pt idx="13">
                  <c:v>2024-01</c:v>
                </c:pt>
                <c:pt idx="14">
                  <c:v>2024-02</c:v>
                </c:pt>
                <c:pt idx="15">
                  <c:v>2024-03</c:v>
                </c:pt>
                <c:pt idx="16">
                  <c:v>2024-04</c:v>
                </c:pt>
                <c:pt idx="17">
                  <c:v>2024-05</c:v>
                </c:pt>
                <c:pt idx="18">
                  <c:v>2024-06</c:v>
                </c:pt>
                <c:pt idx="19">
                  <c:v>2024-07</c:v>
                </c:pt>
                <c:pt idx="20">
                  <c:v>2024-08</c:v>
                </c:pt>
                <c:pt idx="21">
                  <c:v>2024-09</c:v>
                </c:pt>
                <c:pt idx="22">
                  <c:v>2024-10</c:v>
                </c:pt>
                <c:pt idx="23">
                  <c:v>2024-11</c:v>
                </c:pt>
                <c:pt idx="24">
                  <c:v>2024-12</c:v>
                </c:pt>
                <c:pt idx="25">
                  <c:v>2025-01</c:v>
                </c:pt>
                <c:pt idx="26">
                  <c:v>2025-02</c:v>
                </c:pt>
                <c:pt idx="27">
                  <c:v>2025-03</c:v>
                </c:pt>
                <c:pt idx="28">
                  <c:v>2025-04</c:v>
                </c:pt>
                <c:pt idx="29">
                  <c:v>2025-05</c:v>
                </c:pt>
                <c:pt idx="30">
                  <c:v>2025-06</c:v>
                </c:pt>
                <c:pt idx="31">
                  <c:v>2025-07</c:v>
                </c:pt>
                <c:pt idx="32">
                  <c:v>2025-08</c:v>
                </c:pt>
              </c:strCache>
            </c:strRef>
          </c:cat>
          <c:val>
            <c:numRef>
              <c:f>Sheet1!$C$2:$C$34</c:f>
              <c:numCache>
                <c:formatCode>General</c:formatCode>
                <c:ptCount val="33"/>
                <c:pt idx="0">
                  <c:v>2</c:v>
                </c:pt>
                <c:pt idx="1">
                  <c:v>4</c:v>
                </c:pt>
                <c:pt idx="2">
                  <c:v>6</c:v>
                </c:pt>
                <c:pt idx="3">
                  <c:v>5</c:v>
                </c:pt>
                <c:pt idx="4">
                  <c:v>8</c:v>
                </c:pt>
                <c:pt idx="5">
                  <c:v>11</c:v>
                </c:pt>
                <c:pt idx="6">
                  <c:v>8</c:v>
                </c:pt>
                <c:pt idx="7">
                  <c:v>12</c:v>
                </c:pt>
                <c:pt idx="8">
                  <c:v>9</c:v>
                </c:pt>
                <c:pt idx="9">
                  <c:v>6</c:v>
                </c:pt>
                <c:pt idx="10">
                  <c:v>9</c:v>
                </c:pt>
                <c:pt idx="11">
                  <c:v>6</c:v>
                </c:pt>
                <c:pt idx="12">
                  <c:v>8</c:v>
                </c:pt>
                <c:pt idx="13">
                  <c:v>9</c:v>
                </c:pt>
                <c:pt idx="14">
                  <c:v>8</c:v>
                </c:pt>
                <c:pt idx="15">
                  <c:v>8</c:v>
                </c:pt>
                <c:pt idx="16">
                  <c:v>5</c:v>
                </c:pt>
                <c:pt idx="17">
                  <c:v>4</c:v>
                </c:pt>
                <c:pt idx="18">
                  <c:v>11</c:v>
                </c:pt>
                <c:pt idx="19">
                  <c:v>16</c:v>
                </c:pt>
                <c:pt idx="20">
                  <c:v>6</c:v>
                </c:pt>
                <c:pt idx="21">
                  <c:v>7</c:v>
                </c:pt>
                <c:pt idx="22">
                  <c:v>6</c:v>
                </c:pt>
                <c:pt idx="23">
                  <c:v>5</c:v>
                </c:pt>
                <c:pt idx="24">
                  <c:v>5</c:v>
                </c:pt>
                <c:pt idx="25">
                  <c:v>6</c:v>
                </c:pt>
                <c:pt idx="26">
                  <c:v>6</c:v>
                </c:pt>
                <c:pt idx="27">
                  <c:v>5</c:v>
                </c:pt>
                <c:pt idx="28">
                  <c:v>5</c:v>
                </c:pt>
                <c:pt idx="29">
                  <c:v>5</c:v>
                </c:pt>
                <c:pt idx="30">
                  <c:v>6</c:v>
                </c:pt>
                <c:pt idx="31">
                  <c:v>4</c:v>
                </c:pt>
                <c:pt idx="32">
                  <c:v>0</c:v>
                </c:pt>
              </c:numCache>
            </c:numRef>
          </c:val>
          <c:extLst>
            <c:ext xmlns:c16="http://schemas.microsoft.com/office/drawing/2014/chart" uri="{C3380CC4-5D6E-409C-BE32-E72D297353CC}">
              <c16:uniqueId val="{00000001-70F7-49EC-9AAD-669479A163F4}"/>
            </c:ext>
          </c:extLst>
        </c:ser>
        <c:ser>
          <c:idx val="2"/>
          <c:order val="2"/>
          <c:tx>
            <c:strRef>
              <c:f>Sheet1!$D$1</c:f>
              <c:strCache>
                <c:ptCount val="1"/>
                <c:pt idx="0">
                  <c:v>Reel</c:v>
                </c:pt>
              </c:strCache>
            </c:strRef>
          </c:tx>
          <c:spPr>
            <a:solidFill>
              <a:schemeClr val="accent3"/>
            </a:solidFill>
            <a:ln>
              <a:noFill/>
            </a:ln>
            <a:effectLst/>
          </c:spPr>
          <c:invertIfNegative val="0"/>
          <c:cat>
            <c:strRef>
              <c:f>Sheet1!$A$2:$A$34</c:f>
              <c:strCache>
                <c:ptCount val="3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pt idx="13">
                  <c:v>2024-01</c:v>
                </c:pt>
                <c:pt idx="14">
                  <c:v>2024-02</c:v>
                </c:pt>
                <c:pt idx="15">
                  <c:v>2024-03</c:v>
                </c:pt>
                <c:pt idx="16">
                  <c:v>2024-04</c:v>
                </c:pt>
                <c:pt idx="17">
                  <c:v>2024-05</c:v>
                </c:pt>
                <c:pt idx="18">
                  <c:v>2024-06</c:v>
                </c:pt>
                <c:pt idx="19">
                  <c:v>2024-07</c:v>
                </c:pt>
                <c:pt idx="20">
                  <c:v>2024-08</c:v>
                </c:pt>
                <c:pt idx="21">
                  <c:v>2024-09</c:v>
                </c:pt>
                <c:pt idx="22">
                  <c:v>2024-10</c:v>
                </c:pt>
                <c:pt idx="23">
                  <c:v>2024-11</c:v>
                </c:pt>
                <c:pt idx="24">
                  <c:v>2024-12</c:v>
                </c:pt>
                <c:pt idx="25">
                  <c:v>2025-01</c:v>
                </c:pt>
                <c:pt idx="26">
                  <c:v>2025-02</c:v>
                </c:pt>
                <c:pt idx="27">
                  <c:v>2025-03</c:v>
                </c:pt>
                <c:pt idx="28">
                  <c:v>2025-04</c:v>
                </c:pt>
                <c:pt idx="29">
                  <c:v>2025-05</c:v>
                </c:pt>
                <c:pt idx="30">
                  <c:v>2025-06</c:v>
                </c:pt>
                <c:pt idx="31">
                  <c:v>2025-07</c:v>
                </c:pt>
                <c:pt idx="32">
                  <c:v>2025-08</c:v>
                </c:pt>
              </c:strCache>
            </c:strRef>
          </c:cat>
          <c:val>
            <c:numRef>
              <c:f>Sheet1!$D$2:$D$34</c:f>
              <c:numCache>
                <c:formatCode>General</c:formatCode>
                <c:ptCount val="33"/>
                <c:pt idx="0">
                  <c:v>4</c:v>
                </c:pt>
                <c:pt idx="1">
                  <c:v>6</c:v>
                </c:pt>
                <c:pt idx="2">
                  <c:v>10</c:v>
                </c:pt>
                <c:pt idx="3">
                  <c:v>17</c:v>
                </c:pt>
                <c:pt idx="4">
                  <c:v>14</c:v>
                </c:pt>
                <c:pt idx="5">
                  <c:v>27</c:v>
                </c:pt>
                <c:pt idx="6">
                  <c:v>20</c:v>
                </c:pt>
                <c:pt idx="7">
                  <c:v>30</c:v>
                </c:pt>
                <c:pt idx="8">
                  <c:v>28</c:v>
                </c:pt>
                <c:pt idx="9">
                  <c:v>21</c:v>
                </c:pt>
                <c:pt idx="10">
                  <c:v>21</c:v>
                </c:pt>
                <c:pt idx="11">
                  <c:v>31</c:v>
                </c:pt>
                <c:pt idx="12">
                  <c:v>27</c:v>
                </c:pt>
                <c:pt idx="13">
                  <c:v>28</c:v>
                </c:pt>
                <c:pt idx="14">
                  <c:v>35</c:v>
                </c:pt>
                <c:pt idx="15">
                  <c:v>46</c:v>
                </c:pt>
                <c:pt idx="16">
                  <c:v>48</c:v>
                </c:pt>
                <c:pt idx="17">
                  <c:v>49</c:v>
                </c:pt>
                <c:pt idx="18">
                  <c:v>51</c:v>
                </c:pt>
                <c:pt idx="19">
                  <c:v>59</c:v>
                </c:pt>
                <c:pt idx="20">
                  <c:v>56</c:v>
                </c:pt>
                <c:pt idx="21">
                  <c:v>58</c:v>
                </c:pt>
                <c:pt idx="22">
                  <c:v>45</c:v>
                </c:pt>
                <c:pt idx="23">
                  <c:v>48</c:v>
                </c:pt>
                <c:pt idx="24">
                  <c:v>75</c:v>
                </c:pt>
                <c:pt idx="25">
                  <c:v>54</c:v>
                </c:pt>
                <c:pt idx="26">
                  <c:v>56</c:v>
                </c:pt>
                <c:pt idx="27">
                  <c:v>53</c:v>
                </c:pt>
                <c:pt idx="28">
                  <c:v>54</c:v>
                </c:pt>
                <c:pt idx="29">
                  <c:v>50</c:v>
                </c:pt>
                <c:pt idx="30">
                  <c:v>49</c:v>
                </c:pt>
                <c:pt idx="31">
                  <c:v>48</c:v>
                </c:pt>
                <c:pt idx="32">
                  <c:v>3</c:v>
                </c:pt>
              </c:numCache>
            </c:numRef>
          </c:val>
          <c:extLst>
            <c:ext xmlns:c16="http://schemas.microsoft.com/office/drawing/2014/chart" uri="{C3380CC4-5D6E-409C-BE32-E72D297353CC}">
              <c16:uniqueId val="{00000002-70F7-49EC-9AAD-669479A163F4}"/>
            </c:ext>
          </c:extLst>
        </c:ser>
        <c:ser>
          <c:idx val="3"/>
          <c:order val="3"/>
          <c:tx>
            <c:strRef>
              <c:f>Sheet1!$E$1</c:f>
              <c:strCache>
                <c:ptCount val="1"/>
                <c:pt idx="0">
                  <c:v>Video</c:v>
                </c:pt>
              </c:strCache>
            </c:strRef>
          </c:tx>
          <c:spPr>
            <a:solidFill>
              <a:schemeClr val="accent4"/>
            </a:solidFill>
            <a:ln>
              <a:noFill/>
            </a:ln>
            <a:effectLst/>
          </c:spPr>
          <c:invertIfNegative val="0"/>
          <c:cat>
            <c:strRef>
              <c:f>Sheet1!$A$2:$A$34</c:f>
              <c:strCache>
                <c:ptCount val="3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pt idx="13">
                  <c:v>2024-01</c:v>
                </c:pt>
                <c:pt idx="14">
                  <c:v>2024-02</c:v>
                </c:pt>
                <c:pt idx="15">
                  <c:v>2024-03</c:v>
                </c:pt>
                <c:pt idx="16">
                  <c:v>2024-04</c:v>
                </c:pt>
                <c:pt idx="17">
                  <c:v>2024-05</c:v>
                </c:pt>
                <c:pt idx="18">
                  <c:v>2024-06</c:v>
                </c:pt>
                <c:pt idx="19">
                  <c:v>2024-07</c:v>
                </c:pt>
                <c:pt idx="20">
                  <c:v>2024-08</c:v>
                </c:pt>
                <c:pt idx="21">
                  <c:v>2024-09</c:v>
                </c:pt>
                <c:pt idx="22">
                  <c:v>2024-10</c:v>
                </c:pt>
                <c:pt idx="23">
                  <c:v>2024-11</c:v>
                </c:pt>
                <c:pt idx="24">
                  <c:v>2024-12</c:v>
                </c:pt>
                <c:pt idx="25">
                  <c:v>2025-01</c:v>
                </c:pt>
                <c:pt idx="26">
                  <c:v>2025-02</c:v>
                </c:pt>
                <c:pt idx="27">
                  <c:v>2025-03</c:v>
                </c:pt>
                <c:pt idx="28">
                  <c:v>2025-04</c:v>
                </c:pt>
                <c:pt idx="29">
                  <c:v>2025-05</c:v>
                </c:pt>
                <c:pt idx="30">
                  <c:v>2025-06</c:v>
                </c:pt>
                <c:pt idx="31">
                  <c:v>2025-07</c:v>
                </c:pt>
                <c:pt idx="32">
                  <c:v>2025-08</c:v>
                </c:pt>
              </c:strCache>
            </c:strRef>
          </c:cat>
          <c:val>
            <c:numRef>
              <c:f>Sheet1!$E$2:$E$34</c:f>
              <c:numCache>
                <c:formatCode>General</c:formatCode>
                <c:ptCount val="33"/>
                <c:pt idx="0">
                  <c:v>0</c:v>
                </c:pt>
                <c:pt idx="1">
                  <c:v>0</c:v>
                </c:pt>
                <c:pt idx="2">
                  <c:v>0</c:v>
                </c:pt>
                <c:pt idx="3">
                  <c:v>0</c:v>
                </c:pt>
                <c:pt idx="4">
                  <c:v>7</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pt idx="30">
                  <c:v>0</c:v>
                </c:pt>
                <c:pt idx="31">
                  <c:v>0</c:v>
                </c:pt>
                <c:pt idx="32">
                  <c:v>0</c:v>
                </c:pt>
              </c:numCache>
            </c:numRef>
          </c:val>
          <c:extLst>
            <c:ext xmlns:c16="http://schemas.microsoft.com/office/drawing/2014/chart" uri="{C3380CC4-5D6E-409C-BE32-E72D297353CC}">
              <c16:uniqueId val="{00000003-70F7-49EC-9AAD-669479A163F4}"/>
            </c:ext>
          </c:extLst>
        </c:ser>
        <c:dLbls>
          <c:showLegendKey val="0"/>
          <c:showVal val="0"/>
          <c:showCatName val="0"/>
          <c:showSerName val="0"/>
          <c:showPercent val="0"/>
          <c:showBubbleSize val="0"/>
        </c:dLbls>
        <c:gapWidth val="150"/>
        <c:overlap val="100"/>
        <c:axId val="393707808"/>
        <c:axId val="393708136"/>
      </c:barChart>
      <c:catAx>
        <c:axId val="39370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08136"/>
        <c:crosses val="autoZero"/>
        <c:auto val="1"/>
        <c:lblAlgn val="ctr"/>
        <c:lblOffset val="100"/>
        <c:noMultiLvlLbl val="0"/>
      </c:catAx>
      <c:valAx>
        <c:axId val="39370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0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Avg Post Reach</c:v>
                </c:pt>
              </c:strCache>
            </c:strRef>
          </c:tx>
          <c:spPr>
            <a:ln w="28575" cap="rnd">
              <a:solidFill>
                <a:schemeClr val="accent1"/>
              </a:solidFill>
              <a:round/>
            </a:ln>
            <a:effectLst/>
          </c:spPr>
          <c:marker>
            <c:symbol val="none"/>
          </c:marker>
          <c:cat>
            <c:strRef>
              <c:f>Sheet1!$A$2:$A$33</c:f>
              <c:strCache>
                <c:ptCount val="32"/>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pt idx="13">
                  <c:v>2024-01</c:v>
                </c:pt>
                <c:pt idx="14">
                  <c:v>2024-02</c:v>
                </c:pt>
                <c:pt idx="15">
                  <c:v>2024-03</c:v>
                </c:pt>
                <c:pt idx="16">
                  <c:v>2024-04</c:v>
                </c:pt>
                <c:pt idx="17">
                  <c:v>2024-05</c:v>
                </c:pt>
                <c:pt idx="18">
                  <c:v>2024-06</c:v>
                </c:pt>
                <c:pt idx="19">
                  <c:v>2024-07</c:v>
                </c:pt>
                <c:pt idx="20">
                  <c:v>2024-08</c:v>
                </c:pt>
                <c:pt idx="21">
                  <c:v>2024-09</c:v>
                </c:pt>
                <c:pt idx="22">
                  <c:v>2024-10</c:v>
                </c:pt>
                <c:pt idx="23">
                  <c:v>2024-11</c:v>
                </c:pt>
                <c:pt idx="24">
                  <c:v>2024-12</c:v>
                </c:pt>
                <c:pt idx="25">
                  <c:v>2025-01</c:v>
                </c:pt>
                <c:pt idx="26">
                  <c:v>2025-02</c:v>
                </c:pt>
                <c:pt idx="27">
                  <c:v>2025-03</c:v>
                </c:pt>
                <c:pt idx="28">
                  <c:v>2025-04</c:v>
                </c:pt>
                <c:pt idx="29">
                  <c:v>2025-05</c:v>
                </c:pt>
                <c:pt idx="30">
                  <c:v>2025-06</c:v>
                </c:pt>
                <c:pt idx="31">
                  <c:v>2025-07</c:v>
                </c:pt>
              </c:strCache>
            </c:strRef>
          </c:cat>
          <c:val>
            <c:numRef>
              <c:f>Sheet1!$B$2:$B$33</c:f>
              <c:numCache>
                <c:formatCode>General</c:formatCode>
                <c:ptCount val="32"/>
                <c:pt idx="0">
                  <c:v>7888</c:v>
                </c:pt>
                <c:pt idx="1">
                  <c:v>6365</c:v>
                </c:pt>
                <c:pt idx="2">
                  <c:v>5773</c:v>
                </c:pt>
                <c:pt idx="3">
                  <c:v>17502</c:v>
                </c:pt>
                <c:pt idx="4">
                  <c:v>4223</c:v>
                </c:pt>
                <c:pt idx="5">
                  <c:v>31283</c:v>
                </c:pt>
                <c:pt idx="6">
                  <c:v>34589</c:v>
                </c:pt>
                <c:pt idx="7">
                  <c:v>46665</c:v>
                </c:pt>
                <c:pt idx="8">
                  <c:v>28617</c:v>
                </c:pt>
                <c:pt idx="9">
                  <c:v>25106</c:v>
                </c:pt>
                <c:pt idx="10">
                  <c:v>32263</c:v>
                </c:pt>
                <c:pt idx="11">
                  <c:v>45931</c:v>
                </c:pt>
                <c:pt idx="12">
                  <c:v>44826</c:v>
                </c:pt>
                <c:pt idx="13">
                  <c:v>47218</c:v>
                </c:pt>
                <c:pt idx="14">
                  <c:v>63517</c:v>
                </c:pt>
                <c:pt idx="15">
                  <c:v>43020</c:v>
                </c:pt>
                <c:pt idx="16">
                  <c:v>48189</c:v>
                </c:pt>
                <c:pt idx="17">
                  <c:v>42463</c:v>
                </c:pt>
                <c:pt idx="18">
                  <c:v>38613</c:v>
                </c:pt>
                <c:pt idx="19">
                  <c:v>74564</c:v>
                </c:pt>
                <c:pt idx="20">
                  <c:v>37796</c:v>
                </c:pt>
                <c:pt idx="21">
                  <c:v>53209</c:v>
                </c:pt>
                <c:pt idx="22">
                  <c:v>59339</c:v>
                </c:pt>
                <c:pt idx="23">
                  <c:v>56223</c:v>
                </c:pt>
                <c:pt idx="24">
                  <c:v>34958</c:v>
                </c:pt>
                <c:pt idx="25">
                  <c:v>83944</c:v>
                </c:pt>
                <c:pt idx="26">
                  <c:v>49414</c:v>
                </c:pt>
                <c:pt idx="27">
                  <c:v>81046</c:v>
                </c:pt>
                <c:pt idx="28">
                  <c:v>34361</c:v>
                </c:pt>
                <c:pt idx="29">
                  <c:v>51572</c:v>
                </c:pt>
                <c:pt idx="30">
                  <c:v>46899</c:v>
                </c:pt>
                <c:pt idx="31">
                  <c:v>53903</c:v>
                </c:pt>
              </c:numCache>
            </c:numRef>
          </c:val>
          <c:smooth val="0"/>
          <c:extLst>
            <c:ext xmlns:c16="http://schemas.microsoft.com/office/drawing/2014/chart" uri="{C3380CC4-5D6E-409C-BE32-E72D297353CC}">
              <c16:uniqueId val="{00000000-A40B-4635-93AC-CE764EE1C1FE}"/>
            </c:ext>
          </c:extLst>
        </c:ser>
        <c:ser>
          <c:idx val="1"/>
          <c:order val="1"/>
          <c:tx>
            <c:strRef>
              <c:f>Sheet1!$C$1</c:f>
              <c:strCache>
                <c:ptCount val="1"/>
                <c:pt idx="0">
                  <c:v>Instagram Avg Story Reach</c:v>
                </c:pt>
              </c:strCache>
            </c:strRef>
          </c:tx>
          <c:spPr>
            <a:ln w="28575" cap="rnd">
              <a:solidFill>
                <a:schemeClr val="accent2"/>
              </a:solidFill>
              <a:round/>
            </a:ln>
            <a:effectLst/>
          </c:spPr>
          <c:marker>
            <c:symbol val="none"/>
          </c:marker>
          <c:cat>
            <c:strRef>
              <c:f>Sheet1!$A$2:$A$33</c:f>
              <c:strCache>
                <c:ptCount val="32"/>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pt idx="13">
                  <c:v>2024-01</c:v>
                </c:pt>
                <c:pt idx="14">
                  <c:v>2024-02</c:v>
                </c:pt>
                <c:pt idx="15">
                  <c:v>2024-03</c:v>
                </c:pt>
                <c:pt idx="16">
                  <c:v>2024-04</c:v>
                </c:pt>
                <c:pt idx="17">
                  <c:v>2024-05</c:v>
                </c:pt>
                <c:pt idx="18">
                  <c:v>2024-06</c:v>
                </c:pt>
                <c:pt idx="19">
                  <c:v>2024-07</c:v>
                </c:pt>
                <c:pt idx="20">
                  <c:v>2024-08</c:v>
                </c:pt>
                <c:pt idx="21">
                  <c:v>2024-09</c:v>
                </c:pt>
                <c:pt idx="22">
                  <c:v>2024-10</c:v>
                </c:pt>
                <c:pt idx="23">
                  <c:v>2024-11</c:v>
                </c:pt>
                <c:pt idx="24">
                  <c:v>2024-12</c:v>
                </c:pt>
                <c:pt idx="25">
                  <c:v>2025-01</c:v>
                </c:pt>
                <c:pt idx="26">
                  <c:v>2025-02</c:v>
                </c:pt>
                <c:pt idx="27">
                  <c:v>2025-03</c:v>
                </c:pt>
                <c:pt idx="28">
                  <c:v>2025-04</c:v>
                </c:pt>
                <c:pt idx="29">
                  <c:v>2025-05</c:v>
                </c:pt>
                <c:pt idx="30">
                  <c:v>2025-06</c:v>
                </c:pt>
                <c:pt idx="31">
                  <c:v>2025-07</c:v>
                </c:pt>
              </c:strCache>
            </c:strRef>
          </c:cat>
          <c:val>
            <c:numRef>
              <c:f>Sheet1!$C$2:$C$33</c:f>
              <c:numCache>
                <c:formatCode>General</c:formatCode>
                <c:ptCount val="32"/>
                <c:pt idx="0">
                  <c:v>8190</c:v>
                </c:pt>
                <c:pt idx="1">
                  <c:v>7299</c:v>
                </c:pt>
                <c:pt idx="2">
                  <c:v>7720</c:v>
                </c:pt>
                <c:pt idx="3">
                  <c:v>7474</c:v>
                </c:pt>
                <c:pt idx="4">
                  <c:v>7284</c:v>
                </c:pt>
                <c:pt idx="5">
                  <c:v>6374</c:v>
                </c:pt>
                <c:pt idx="6">
                  <c:v>7602</c:v>
                </c:pt>
                <c:pt idx="7">
                  <c:v>8938</c:v>
                </c:pt>
                <c:pt idx="8">
                  <c:v>7181</c:v>
                </c:pt>
                <c:pt idx="9">
                  <c:v>6875</c:v>
                </c:pt>
                <c:pt idx="10">
                  <c:v>7236</c:v>
                </c:pt>
                <c:pt idx="11">
                  <c:v>8208</c:v>
                </c:pt>
                <c:pt idx="12">
                  <c:v>6553</c:v>
                </c:pt>
                <c:pt idx="13">
                  <c:v>7541</c:v>
                </c:pt>
                <c:pt idx="14">
                  <c:v>6963</c:v>
                </c:pt>
                <c:pt idx="15">
                  <c:v>7185</c:v>
                </c:pt>
                <c:pt idx="16">
                  <c:v>8099</c:v>
                </c:pt>
                <c:pt idx="17">
                  <c:v>6873</c:v>
                </c:pt>
                <c:pt idx="18">
                  <c:v>7954</c:v>
                </c:pt>
                <c:pt idx="19">
                  <c:v>7421</c:v>
                </c:pt>
                <c:pt idx="20">
                  <c:v>5733</c:v>
                </c:pt>
                <c:pt idx="21">
                  <c:v>6986</c:v>
                </c:pt>
                <c:pt idx="22">
                  <c:v>8817</c:v>
                </c:pt>
                <c:pt idx="23">
                  <c:v>6647</c:v>
                </c:pt>
                <c:pt idx="24">
                  <c:v>7079</c:v>
                </c:pt>
                <c:pt idx="25">
                  <c:v>6994</c:v>
                </c:pt>
                <c:pt idx="26">
                  <c:v>6587</c:v>
                </c:pt>
                <c:pt idx="27">
                  <c:v>7260</c:v>
                </c:pt>
                <c:pt idx="28">
                  <c:v>7856</c:v>
                </c:pt>
                <c:pt idx="29">
                  <c:v>9682</c:v>
                </c:pt>
                <c:pt idx="30">
                  <c:v>10133</c:v>
                </c:pt>
                <c:pt idx="31">
                  <c:v>8641</c:v>
                </c:pt>
              </c:numCache>
            </c:numRef>
          </c:val>
          <c:smooth val="0"/>
          <c:extLst>
            <c:ext xmlns:c16="http://schemas.microsoft.com/office/drawing/2014/chart" uri="{C3380CC4-5D6E-409C-BE32-E72D297353CC}">
              <c16:uniqueId val="{00000001-A40B-4635-93AC-CE764EE1C1FE}"/>
            </c:ext>
          </c:extLst>
        </c:ser>
        <c:dLbls>
          <c:showLegendKey val="0"/>
          <c:showVal val="0"/>
          <c:showCatName val="0"/>
          <c:showSerName val="0"/>
          <c:showPercent val="0"/>
          <c:showBubbleSize val="0"/>
        </c:dLbls>
        <c:smooth val="0"/>
        <c:axId val="79331160"/>
        <c:axId val="79328208"/>
      </c:lineChart>
      <c:catAx>
        <c:axId val="7933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328208"/>
        <c:crosses val="autoZero"/>
        <c:auto val="1"/>
        <c:lblAlgn val="ctr"/>
        <c:lblOffset val="100"/>
        <c:noMultiLvlLbl val="0"/>
      </c:catAx>
      <c:valAx>
        <c:axId val="7932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33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1E3E0-2C0D-47DE-98E4-44FCF49BC58E}"/>
              </a:ext>
            </a:extLst>
          </p:cNvPr>
          <p:cNvSpPr>
            <a:spLocks noGrp="1"/>
          </p:cNvSpPr>
          <p:nvPr>
            <p:ph type="ctrTitle"/>
          </p:nvPr>
        </p:nvSpPr>
        <p:spPr/>
        <p:txBody>
          <a:bodyPr/>
          <a:lstStyle/>
          <a:p>
            <a:r>
              <a:rPr lang="en-US"/>
              <a:t>SRF Redaktions-Dashboard (Insta)</a:t>
            </a:r>
          </a:p>
        </p:txBody>
      </p:sp>
      <p:sp>
        <p:nvSpPr>
          <p:cNvPr id="3" name="Subtitle 2">
            <a:extLst>
              <a:ext uri="{FF2B5EF4-FFF2-40B4-BE49-F238E27FC236}">
                <a16:creationId xmlns:a16="http://schemas.microsoft.com/office/drawing/2014/main" id="{3DEAFB87-E438-436D-92A4-15607D015D64}"/>
              </a:ext>
            </a:extLst>
          </p:cNvPr>
          <p:cNvSpPr>
            <a:spLocks noGrp="1"/>
          </p:cNvSpPr>
          <p:nvPr>
            <p:ph type="subTitle" idx="1"/>
          </p:nvPr>
        </p:nvSpPr>
        <p:spPr/>
        <p:txBody>
          <a:bodyPr/>
          <a:lstStyle/>
          <a:p>
            <a:r>
              <a:rPr lang="de-DE"/>
              <a:t>Schweizerische Radio- und Fernsehgesellschaft T/A SRG SSR</a:t>
            </a:r>
            <a:endParaRPr lang="en-US"/>
          </a:p>
        </p:txBody>
      </p:sp>
    </p:spTree>
    <p:extLst>
      <p:ext uri="{BB962C8B-B14F-4D97-AF65-F5344CB8AC3E}">
        <p14:creationId xmlns:p14="http://schemas.microsoft.com/office/powerpoint/2010/main" val="243114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A1988-8B01-4400-B3AD-714C1D7C2A93}"/>
              </a:ext>
            </a:extLst>
          </p:cNvPr>
          <p:cNvSpPr>
            <a:spLocks noGrp="1"/>
          </p:cNvSpPr>
          <p:nvPr>
            <p:ph type="title"/>
          </p:nvPr>
        </p:nvSpPr>
        <p:spPr/>
        <p:txBody>
          <a:bodyPr/>
          <a:lstStyle/>
          <a:p>
            <a:r>
              <a:rPr lang="en-US"/>
              <a:t>Instagram Video Starts 0s (nur Reels) | srf3</a:t>
            </a:r>
          </a:p>
        </p:txBody>
      </p:sp>
      <p:graphicFrame>
        <p:nvGraphicFramePr>
          <p:cNvPr id="6" name="Chart Placeholder 5">
            <a:extLst>
              <a:ext uri="{FF2B5EF4-FFF2-40B4-BE49-F238E27FC236}">
                <a16:creationId xmlns:a16="http://schemas.microsoft.com/office/drawing/2014/main" id="{39B62B86-BC85-4788-9805-DA462C8B6653}"/>
              </a:ext>
            </a:extLst>
          </p:cNvPr>
          <p:cNvGraphicFramePr>
            <a:graphicFrameLocks noGrp="1"/>
          </p:cNvGraphicFramePr>
          <p:nvPr>
            <p:ph type="chart" sz="quarter" idx="13"/>
            <p:extLst>
              <p:ext uri="{D42A27DB-BD31-4B8C-83A1-F6EECF244321}">
                <p14:modId xmlns:p14="http://schemas.microsoft.com/office/powerpoint/2010/main" val="1697879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41B21C-92CF-428B-8706-34B285872CFD}"/>
              </a:ext>
            </a:extLst>
          </p:cNvPr>
          <p:cNvSpPr>
            <a:spLocks noGrp="1"/>
          </p:cNvSpPr>
          <p:nvPr>
            <p:ph type="body" sz="quarter" idx="14"/>
          </p:nvPr>
        </p:nvSpPr>
        <p:spPr/>
        <p:txBody>
          <a:bodyPr/>
          <a:lstStyle/>
          <a:p>
            <a:r>
              <a:rPr lang="en-US"/>
              <a:t>12/26/2022 - 08/03/2025</a:t>
            </a:r>
          </a:p>
        </p:txBody>
      </p:sp>
      <p:sp>
        <p:nvSpPr>
          <p:cNvPr id="5" name="Footer Placeholder 4">
            <a:extLst>
              <a:ext uri="{FF2B5EF4-FFF2-40B4-BE49-F238E27FC236}">
                <a16:creationId xmlns:a16="http://schemas.microsoft.com/office/drawing/2014/main" id="{6BD6C326-E907-4A10-92EF-F5707C5B57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2128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8C515-BFB2-4A94-ABEC-5C32F0DE08C9}"/>
              </a:ext>
            </a:extLst>
          </p:cNvPr>
          <p:cNvSpPr>
            <a:spLocks noGrp="1"/>
          </p:cNvSpPr>
          <p:nvPr>
            <p:ph type="title"/>
          </p:nvPr>
        </p:nvSpPr>
        <p:spPr/>
        <p:txBody>
          <a:bodyPr/>
          <a:lstStyle/>
          <a:p>
            <a:r>
              <a:rPr lang="en-US"/>
              <a:t>Instagram Interactions (ohne Stories) | srf3</a:t>
            </a:r>
          </a:p>
        </p:txBody>
      </p:sp>
      <p:graphicFrame>
        <p:nvGraphicFramePr>
          <p:cNvPr id="6" name="Chart Placeholder 5">
            <a:extLst>
              <a:ext uri="{FF2B5EF4-FFF2-40B4-BE49-F238E27FC236}">
                <a16:creationId xmlns:a16="http://schemas.microsoft.com/office/drawing/2014/main" id="{B0E0404A-27C8-4512-8287-20DCFDE73338}"/>
              </a:ext>
            </a:extLst>
          </p:cNvPr>
          <p:cNvGraphicFramePr>
            <a:graphicFrameLocks noGrp="1"/>
          </p:cNvGraphicFramePr>
          <p:nvPr>
            <p:ph type="chart" sz="quarter" idx="13"/>
            <p:extLst>
              <p:ext uri="{D42A27DB-BD31-4B8C-83A1-F6EECF244321}">
                <p14:modId xmlns:p14="http://schemas.microsoft.com/office/powerpoint/2010/main" val="4098694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168690-2FFB-4F87-8962-01D6DAE8E37C}"/>
              </a:ext>
            </a:extLst>
          </p:cNvPr>
          <p:cNvSpPr>
            <a:spLocks noGrp="1"/>
          </p:cNvSpPr>
          <p:nvPr>
            <p:ph type="body" sz="quarter" idx="14"/>
          </p:nvPr>
        </p:nvSpPr>
        <p:spPr/>
        <p:txBody>
          <a:bodyPr/>
          <a:lstStyle/>
          <a:p>
            <a:r>
              <a:rPr lang="en-US"/>
              <a:t>12/26/2022 - 08/03/2025</a:t>
            </a:r>
          </a:p>
        </p:txBody>
      </p:sp>
      <p:sp>
        <p:nvSpPr>
          <p:cNvPr id="5" name="Footer Placeholder 4">
            <a:extLst>
              <a:ext uri="{FF2B5EF4-FFF2-40B4-BE49-F238E27FC236}">
                <a16:creationId xmlns:a16="http://schemas.microsoft.com/office/drawing/2014/main" id="{C5B645A9-F055-4516-9440-112C2F00CE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7413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0DC50-3BAE-4995-9DDF-1CD943C0CA1B}"/>
              </a:ext>
            </a:extLst>
          </p:cNvPr>
          <p:cNvSpPr>
            <a:spLocks noGrp="1"/>
          </p:cNvSpPr>
          <p:nvPr>
            <p:ph type="title"/>
          </p:nvPr>
        </p:nvSpPr>
        <p:spPr/>
        <p:txBody>
          <a:bodyPr/>
          <a:lstStyle/>
          <a:p>
            <a:r>
              <a:rPr lang="de-DE"/>
              <a:t>Overall Follower nach Kanal und Tag | srf3</a:t>
            </a:r>
            <a:endParaRPr lang="en-US"/>
          </a:p>
        </p:txBody>
      </p:sp>
      <p:graphicFrame>
        <p:nvGraphicFramePr>
          <p:cNvPr id="6" name="Chart Placeholder 5">
            <a:extLst>
              <a:ext uri="{FF2B5EF4-FFF2-40B4-BE49-F238E27FC236}">
                <a16:creationId xmlns:a16="http://schemas.microsoft.com/office/drawing/2014/main" id="{C0A89F77-71E4-4DB9-B9F2-89DD0A634D88}"/>
              </a:ext>
            </a:extLst>
          </p:cNvPr>
          <p:cNvGraphicFramePr>
            <a:graphicFrameLocks noGrp="1"/>
          </p:cNvGraphicFramePr>
          <p:nvPr>
            <p:ph type="chart" sz="quarter" idx="13"/>
            <p:extLst>
              <p:ext uri="{D42A27DB-BD31-4B8C-83A1-F6EECF244321}">
                <p14:modId xmlns:p14="http://schemas.microsoft.com/office/powerpoint/2010/main" val="1110161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CBC50F-88F5-479C-A1DB-8AA5371A9702}"/>
              </a:ext>
            </a:extLst>
          </p:cNvPr>
          <p:cNvSpPr>
            <a:spLocks noGrp="1"/>
          </p:cNvSpPr>
          <p:nvPr>
            <p:ph type="body" sz="quarter" idx="14"/>
          </p:nvPr>
        </p:nvSpPr>
        <p:spPr/>
        <p:txBody>
          <a:bodyPr/>
          <a:lstStyle/>
          <a:p>
            <a:r>
              <a:rPr lang="en-US"/>
              <a:t>12/26/2022 - 08/03/2025</a:t>
            </a:r>
          </a:p>
        </p:txBody>
      </p:sp>
      <p:sp>
        <p:nvSpPr>
          <p:cNvPr id="5" name="Footer Placeholder 4">
            <a:extLst>
              <a:ext uri="{FF2B5EF4-FFF2-40B4-BE49-F238E27FC236}">
                <a16:creationId xmlns:a16="http://schemas.microsoft.com/office/drawing/2014/main" id="{50C4B7EC-5916-4BB3-8323-6638F5A218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483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6C496-2DE6-4EF0-A51F-180DFA37196A}"/>
              </a:ext>
            </a:extLst>
          </p:cNvPr>
          <p:cNvSpPr>
            <a:spLocks noGrp="1"/>
          </p:cNvSpPr>
          <p:nvPr>
            <p:ph type="title"/>
          </p:nvPr>
        </p:nvSpPr>
        <p:spPr/>
        <p:txBody>
          <a:bodyPr/>
          <a:lstStyle/>
          <a:p>
            <a:r>
              <a:rPr lang="de-DE"/>
              <a:t>Instagram Anzahl Posts nach Post Type | srf3</a:t>
            </a:r>
            <a:endParaRPr lang="en-US"/>
          </a:p>
        </p:txBody>
      </p:sp>
      <p:graphicFrame>
        <p:nvGraphicFramePr>
          <p:cNvPr id="6" name="Chart Placeholder 5">
            <a:extLst>
              <a:ext uri="{FF2B5EF4-FFF2-40B4-BE49-F238E27FC236}">
                <a16:creationId xmlns:a16="http://schemas.microsoft.com/office/drawing/2014/main" id="{DAA62B53-BB83-413A-A420-793CADBDC402}"/>
              </a:ext>
            </a:extLst>
          </p:cNvPr>
          <p:cNvGraphicFramePr>
            <a:graphicFrameLocks noGrp="1"/>
          </p:cNvGraphicFramePr>
          <p:nvPr>
            <p:ph type="chart" sz="quarter" idx="13"/>
            <p:extLst>
              <p:ext uri="{D42A27DB-BD31-4B8C-83A1-F6EECF244321}">
                <p14:modId xmlns:p14="http://schemas.microsoft.com/office/powerpoint/2010/main" val="1262830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8C3073-0F7F-4E9A-93AB-FB7B7C2D3709}"/>
              </a:ext>
            </a:extLst>
          </p:cNvPr>
          <p:cNvSpPr>
            <a:spLocks noGrp="1"/>
          </p:cNvSpPr>
          <p:nvPr>
            <p:ph type="body" sz="quarter" idx="14"/>
          </p:nvPr>
        </p:nvSpPr>
        <p:spPr/>
        <p:txBody>
          <a:bodyPr/>
          <a:lstStyle/>
          <a:p>
            <a:r>
              <a:rPr lang="en-US"/>
              <a:t>12/26/2022 - 08/03/2025</a:t>
            </a:r>
          </a:p>
        </p:txBody>
      </p:sp>
      <p:sp>
        <p:nvSpPr>
          <p:cNvPr id="5" name="Footer Placeholder 4">
            <a:extLst>
              <a:ext uri="{FF2B5EF4-FFF2-40B4-BE49-F238E27FC236}">
                <a16:creationId xmlns:a16="http://schemas.microsoft.com/office/drawing/2014/main" id="{18C1BDE2-4F21-4F54-B9E4-F27C27552A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685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F768B-14C5-4465-B110-DED6DEF75494}"/>
              </a:ext>
            </a:extLst>
          </p:cNvPr>
          <p:cNvSpPr>
            <a:spLocks noGrp="1"/>
          </p:cNvSpPr>
          <p:nvPr>
            <p:ph type="title"/>
          </p:nvPr>
        </p:nvSpPr>
        <p:spPr/>
        <p:txBody>
          <a:bodyPr/>
          <a:lstStyle/>
          <a:p>
            <a:r>
              <a:rPr lang="en-US"/>
              <a:t>Instagram Average Post vs Story Reach | srf3</a:t>
            </a:r>
          </a:p>
        </p:txBody>
      </p:sp>
      <p:graphicFrame>
        <p:nvGraphicFramePr>
          <p:cNvPr id="6" name="Chart Placeholder 5">
            <a:extLst>
              <a:ext uri="{FF2B5EF4-FFF2-40B4-BE49-F238E27FC236}">
                <a16:creationId xmlns:a16="http://schemas.microsoft.com/office/drawing/2014/main" id="{A6CD0E2D-E9EF-4B53-A9F4-692070DB624B}"/>
              </a:ext>
            </a:extLst>
          </p:cNvPr>
          <p:cNvGraphicFramePr>
            <a:graphicFrameLocks noGrp="1"/>
          </p:cNvGraphicFramePr>
          <p:nvPr>
            <p:ph type="chart" sz="quarter" idx="13"/>
            <p:extLst>
              <p:ext uri="{D42A27DB-BD31-4B8C-83A1-F6EECF244321}">
                <p14:modId xmlns:p14="http://schemas.microsoft.com/office/powerpoint/2010/main" val="506812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5849E9-FF2A-4C57-AFC2-619394F5B198}"/>
              </a:ext>
            </a:extLst>
          </p:cNvPr>
          <p:cNvSpPr>
            <a:spLocks noGrp="1"/>
          </p:cNvSpPr>
          <p:nvPr>
            <p:ph type="body" sz="quarter" idx="14"/>
          </p:nvPr>
        </p:nvSpPr>
        <p:spPr/>
        <p:txBody>
          <a:bodyPr/>
          <a:lstStyle/>
          <a:p>
            <a:r>
              <a:rPr lang="en-US"/>
              <a:t>12/26/2022 - 08/03/2025</a:t>
            </a:r>
          </a:p>
        </p:txBody>
      </p:sp>
      <p:sp>
        <p:nvSpPr>
          <p:cNvPr id="5" name="Footer Placeholder 4">
            <a:extLst>
              <a:ext uri="{FF2B5EF4-FFF2-40B4-BE49-F238E27FC236}">
                <a16:creationId xmlns:a16="http://schemas.microsoft.com/office/drawing/2014/main" id="{0F8F211F-5198-4546-B528-A8D23C63C1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4222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F1352-02CA-4095-A841-02045CDE654D}"/>
              </a:ext>
            </a:extLst>
          </p:cNvPr>
          <p:cNvSpPr>
            <a:spLocks noGrp="1"/>
          </p:cNvSpPr>
          <p:nvPr>
            <p:ph type="title"/>
          </p:nvPr>
        </p:nvSpPr>
        <p:spPr/>
        <p:txBody>
          <a:bodyPr/>
          <a:lstStyle/>
          <a:p>
            <a:r>
              <a:rPr lang="en-US"/>
              <a:t>Instagram Redaktionen - Instagram Post Table | srf3 - 1 of 26</a:t>
            </a:r>
          </a:p>
        </p:txBody>
      </p:sp>
      <p:graphicFrame>
        <p:nvGraphicFramePr>
          <p:cNvPr id="5" name="Table Placeholder 4">
            <a:extLst>
              <a:ext uri="{FF2B5EF4-FFF2-40B4-BE49-F238E27FC236}">
                <a16:creationId xmlns:a16="http://schemas.microsoft.com/office/drawing/2014/main" id="{6CA000E8-165F-458E-8E2D-0C4864DA1C71}"/>
              </a:ext>
            </a:extLst>
          </p:cNvPr>
          <p:cNvGraphicFramePr>
            <a:graphicFrameLocks noGrp="1"/>
          </p:cNvGraphicFramePr>
          <p:nvPr>
            <p:ph type="tbl" sz="quarter" idx="13"/>
            <p:extLst>
              <p:ext uri="{D42A27DB-BD31-4B8C-83A1-F6EECF244321}">
                <p14:modId xmlns:p14="http://schemas.microsoft.com/office/powerpoint/2010/main" val="3130325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97371882"/>
                    </a:ext>
                  </a:extLst>
                </a:gridCol>
                <a:gridCol w="658368">
                  <a:extLst>
                    <a:ext uri="{9D8B030D-6E8A-4147-A177-3AD203B41FA5}">
                      <a16:colId xmlns:a16="http://schemas.microsoft.com/office/drawing/2014/main" val="1195248482"/>
                    </a:ext>
                  </a:extLst>
                </a:gridCol>
                <a:gridCol w="658368">
                  <a:extLst>
                    <a:ext uri="{9D8B030D-6E8A-4147-A177-3AD203B41FA5}">
                      <a16:colId xmlns:a16="http://schemas.microsoft.com/office/drawing/2014/main" val="2980183407"/>
                    </a:ext>
                  </a:extLst>
                </a:gridCol>
                <a:gridCol w="658368">
                  <a:extLst>
                    <a:ext uri="{9D8B030D-6E8A-4147-A177-3AD203B41FA5}">
                      <a16:colId xmlns:a16="http://schemas.microsoft.com/office/drawing/2014/main" val="3267486193"/>
                    </a:ext>
                  </a:extLst>
                </a:gridCol>
                <a:gridCol w="987552">
                  <a:extLst>
                    <a:ext uri="{9D8B030D-6E8A-4147-A177-3AD203B41FA5}">
                      <a16:colId xmlns:a16="http://schemas.microsoft.com/office/drawing/2014/main" val="4134040590"/>
                    </a:ext>
                  </a:extLst>
                </a:gridCol>
                <a:gridCol w="658368">
                  <a:extLst>
                    <a:ext uri="{9D8B030D-6E8A-4147-A177-3AD203B41FA5}">
                      <a16:colId xmlns:a16="http://schemas.microsoft.com/office/drawing/2014/main" val="3238696665"/>
                    </a:ext>
                  </a:extLst>
                </a:gridCol>
                <a:gridCol w="658368">
                  <a:extLst>
                    <a:ext uri="{9D8B030D-6E8A-4147-A177-3AD203B41FA5}">
                      <a16:colId xmlns:a16="http://schemas.microsoft.com/office/drawing/2014/main" val="79232534"/>
                    </a:ext>
                  </a:extLst>
                </a:gridCol>
                <a:gridCol w="658368">
                  <a:extLst>
                    <a:ext uri="{9D8B030D-6E8A-4147-A177-3AD203B41FA5}">
                      <a16:colId xmlns:a16="http://schemas.microsoft.com/office/drawing/2014/main" val="1141984746"/>
                    </a:ext>
                  </a:extLst>
                </a:gridCol>
                <a:gridCol w="658368">
                  <a:extLst>
                    <a:ext uri="{9D8B030D-6E8A-4147-A177-3AD203B41FA5}">
                      <a16:colId xmlns:a16="http://schemas.microsoft.com/office/drawing/2014/main" val="3822584265"/>
                    </a:ext>
                  </a:extLst>
                </a:gridCol>
                <a:gridCol w="329184">
                  <a:extLst>
                    <a:ext uri="{9D8B030D-6E8A-4147-A177-3AD203B41FA5}">
                      <a16:colId xmlns:a16="http://schemas.microsoft.com/office/drawing/2014/main" val="3639247550"/>
                    </a:ext>
                  </a:extLst>
                </a:gridCol>
                <a:gridCol w="329184">
                  <a:extLst>
                    <a:ext uri="{9D8B030D-6E8A-4147-A177-3AD203B41FA5}">
                      <a16:colId xmlns:a16="http://schemas.microsoft.com/office/drawing/2014/main" val="2948274039"/>
                    </a:ext>
                  </a:extLst>
                </a:gridCol>
                <a:gridCol w="329184">
                  <a:extLst>
                    <a:ext uri="{9D8B030D-6E8A-4147-A177-3AD203B41FA5}">
                      <a16:colId xmlns:a16="http://schemas.microsoft.com/office/drawing/2014/main" val="3510496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1843641578"/>
                  </a:ext>
                </a:extLst>
              </a:tr>
            </a:tbl>
          </a:graphicData>
        </a:graphic>
      </p:graphicFrame>
      <p:sp>
        <p:nvSpPr>
          <p:cNvPr id="4" name="Text Placeholder 3">
            <a:extLst>
              <a:ext uri="{FF2B5EF4-FFF2-40B4-BE49-F238E27FC236}">
                <a16:creationId xmlns:a16="http://schemas.microsoft.com/office/drawing/2014/main" id="{132AB8BC-0AC2-4724-9D17-5782F98D1327}"/>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2469872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0043D-3D43-4B88-8733-548A43A1ACF7}"/>
              </a:ext>
            </a:extLst>
          </p:cNvPr>
          <p:cNvSpPr>
            <a:spLocks noGrp="1"/>
          </p:cNvSpPr>
          <p:nvPr>
            <p:ph type="title"/>
          </p:nvPr>
        </p:nvSpPr>
        <p:spPr/>
        <p:txBody>
          <a:bodyPr/>
          <a:lstStyle/>
          <a:p>
            <a:r>
              <a:rPr lang="en-US"/>
              <a:t>Instagram Redaktionen - Instagram Post Table | srf3 - 2 of 26</a:t>
            </a:r>
          </a:p>
        </p:txBody>
      </p:sp>
      <p:graphicFrame>
        <p:nvGraphicFramePr>
          <p:cNvPr id="5" name="Table Placeholder 4">
            <a:extLst>
              <a:ext uri="{FF2B5EF4-FFF2-40B4-BE49-F238E27FC236}">
                <a16:creationId xmlns:a16="http://schemas.microsoft.com/office/drawing/2014/main" id="{5B02875E-ABB7-411D-A204-48DCD1E50DCC}"/>
              </a:ext>
            </a:extLst>
          </p:cNvPr>
          <p:cNvGraphicFramePr>
            <a:graphicFrameLocks noGrp="1"/>
          </p:cNvGraphicFramePr>
          <p:nvPr>
            <p:ph type="tbl" sz="quarter" idx="13"/>
            <p:extLst>
              <p:ext uri="{D42A27DB-BD31-4B8C-83A1-F6EECF244321}">
                <p14:modId xmlns:p14="http://schemas.microsoft.com/office/powerpoint/2010/main" val="1216312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53091529"/>
                    </a:ext>
                  </a:extLst>
                </a:gridCol>
                <a:gridCol w="658368">
                  <a:extLst>
                    <a:ext uri="{9D8B030D-6E8A-4147-A177-3AD203B41FA5}">
                      <a16:colId xmlns:a16="http://schemas.microsoft.com/office/drawing/2014/main" val="2525004330"/>
                    </a:ext>
                  </a:extLst>
                </a:gridCol>
                <a:gridCol w="658368">
                  <a:extLst>
                    <a:ext uri="{9D8B030D-6E8A-4147-A177-3AD203B41FA5}">
                      <a16:colId xmlns:a16="http://schemas.microsoft.com/office/drawing/2014/main" val="2230873656"/>
                    </a:ext>
                  </a:extLst>
                </a:gridCol>
                <a:gridCol w="658368">
                  <a:extLst>
                    <a:ext uri="{9D8B030D-6E8A-4147-A177-3AD203B41FA5}">
                      <a16:colId xmlns:a16="http://schemas.microsoft.com/office/drawing/2014/main" val="978441483"/>
                    </a:ext>
                  </a:extLst>
                </a:gridCol>
                <a:gridCol w="987552">
                  <a:extLst>
                    <a:ext uri="{9D8B030D-6E8A-4147-A177-3AD203B41FA5}">
                      <a16:colId xmlns:a16="http://schemas.microsoft.com/office/drawing/2014/main" val="500559690"/>
                    </a:ext>
                  </a:extLst>
                </a:gridCol>
                <a:gridCol w="658368">
                  <a:extLst>
                    <a:ext uri="{9D8B030D-6E8A-4147-A177-3AD203B41FA5}">
                      <a16:colId xmlns:a16="http://schemas.microsoft.com/office/drawing/2014/main" val="3665365723"/>
                    </a:ext>
                  </a:extLst>
                </a:gridCol>
                <a:gridCol w="658368">
                  <a:extLst>
                    <a:ext uri="{9D8B030D-6E8A-4147-A177-3AD203B41FA5}">
                      <a16:colId xmlns:a16="http://schemas.microsoft.com/office/drawing/2014/main" val="199634123"/>
                    </a:ext>
                  </a:extLst>
                </a:gridCol>
                <a:gridCol w="658368">
                  <a:extLst>
                    <a:ext uri="{9D8B030D-6E8A-4147-A177-3AD203B41FA5}">
                      <a16:colId xmlns:a16="http://schemas.microsoft.com/office/drawing/2014/main" val="864560461"/>
                    </a:ext>
                  </a:extLst>
                </a:gridCol>
                <a:gridCol w="658368">
                  <a:extLst>
                    <a:ext uri="{9D8B030D-6E8A-4147-A177-3AD203B41FA5}">
                      <a16:colId xmlns:a16="http://schemas.microsoft.com/office/drawing/2014/main" val="2192652355"/>
                    </a:ext>
                  </a:extLst>
                </a:gridCol>
                <a:gridCol w="329184">
                  <a:extLst>
                    <a:ext uri="{9D8B030D-6E8A-4147-A177-3AD203B41FA5}">
                      <a16:colId xmlns:a16="http://schemas.microsoft.com/office/drawing/2014/main" val="4175408320"/>
                    </a:ext>
                  </a:extLst>
                </a:gridCol>
                <a:gridCol w="329184">
                  <a:extLst>
                    <a:ext uri="{9D8B030D-6E8A-4147-A177-3AD203B41FA5}">
                      <a16:colId xmlns:a16="http://schemas.microsoft.com/office/drawing/2014/main" val="3296816512"/>
                    </a:ext>
                  </a:extLst>
                </a:gridCol>
                <a:gridCol w="329184">
                  <a:extLst>
                    <a:ext uri="{9D8B030D-6E8A-4147-A177-3AD203B41FA5}">
                      <a16:colId xmlns:a16="http://schemas.microsoft.com/office/drawing/2014/main" val="2160969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314630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srf3 - 31.12.2024 21:00:42</a:t>
                      </a:r>
                      <a:r>
                        <a:rPr kumimoji="0" lang="de-DE" sz="1000" b="0" i="0" u="none" strike="noStrike" kern="1200" cap="none" spc="0" normalizeH="0" baseline="0" noProof="0">
                          <a:ln>
                            <a:noFill/>
                          </a:ln>
                          <a:solidFill>
                            <a:prstClr val="black"/>
                          </a:solidFill>
                          <a:effectLst/>
                          <a:uLnTx/>
                          <a:uFillTx/>
                          <a:latin typeface="Calibri"/>
                          <a:ea typeface="+mn-ea"/>
                          <a:cs typeface="+mn-cs"/>
                        </a:rPr>
                        <a:t>
 It's a wrap! So toll war unser 2024 🥳 Was waren deine Songs des Jahres? ❤
(Daten sind vom Zeitraum 01.01.2024 bis 19.12.2024)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02:10:26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It's a wrap! So toll war unser 2024 🥳 Was waren deine Songs des Jahres? ❤
(Daten sind vom Zeitraum 01.01.2024 bis 19.12.2024)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https://www.instagram.com/p/DEQPLFxqZeW/</a:t>
                      </a:r>
                    </a:p>
                  </a:txBody>
                  <a:tcPr/>
                </a:tc>
                <a:extLst>
                  <a:ext uri="{0D108BD9-81ED-4DB2-BD59-A6C34878D82A}">
                    <a16:rowId xmlns:a16="http://schemas.microsoft.com/office/drawing/2014/main" val="1286759569"/>
                  </a:ext>
                </a:extLst>
              </a:tr>
            </a:tbl>
          </a:graphicData>
        </a:graphic>
      </p:graphicFrame>
      <p:sp>
        <p:nvSpPr>
          <p:cNvPr id="4" name="Text Placeholder 3">
            <a:extLst>
              <a:ext uri="{FF2B5EF4-FFF2-40B4-BE49-F238E27FC236}">
                <a16:creationId xmlns:a16="http://schemas.microsoft.com/office/drawing/2014/main" id="{F006EFA6-D430-4BD3-8606-0BCC1275A002}"/>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952612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3377F-13D1-4CCD-80C2-2AA791D1ACC7}"/>
              </a:ext>
            </a:extLst>
          </p:cNvPr>
          <p:cNvSpPr>
            <a:spLocks noGrp="1"/>
          </p:cNvSpPr>
          <p:nvPr>
            <p:ph type="title"/>
          </p:nvPr>
        </p:nvSpPr>
        <p:spPr/>
        <p:txBody>
          <a:bodyPr/>
          <a:lstStyle/>
          <a:p>
            <a:r>
              <a:rPr lang="en-US"/>
              <a:t>Instagram Redaktionen - Instagram Post Table | srf3 - 3 of 26</a:t>
            </a:r>
          </a:p>
        </p:txBody>
      </p:sp>
      <p:graphicFrame>
        <p:nvGraphicFramePr>
          <p:cNvPr id="5" name="Table Placeholder 4">
            <a:extLst>
              <a:ext uri="{FF2B5EF4-FFF2-40B4-BE49-F238E27FC236}">
                <a16:creationId xmlns:a16="http://schemas.microsoft.com/office/drawing/2014/main" id="{60A91609-0B49-4CE3-82D2-E1A45EE5DA43}"/>
              </a:ext>
            </a:extLst>
          </p:cNvPr>
          <p:cNvGraphicFramePr>
            <a:graphicFrameLocks noGrp="1"/>
          </p:cNvGraphicFramePr>
          <p:nvPr>
            <p:ph type="tbl" sz="quarter" idx="13"/>
            <p:extLst>
              <p:ext uri="{D42A27DB-BD31-4B8C-83A1-F6EECF244321}">
                <p14:modId xmlns:p14="http://schemas.microsoft.com/office/powerpoint/2010/main" val="944091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81829062"/>
                    </a:ext>
                  </a:extLst>
                </a:gridCol>
                <a:gridCol w="658368">
                  <a:extLst>
                    <a:ext uri="{9D8B030D-6E8A-4147-A177-3AD203B41FA5}">
                      <a16:colId xmlns:a16="http://schemas.microsoft.com/office/drawing/2014/main" val="549620133"/>
                    </a:ext>
                  </a:extLst>
                </a:gridCol>
                <a:gridCol w="658368">
                  <a:extLst>
                    <a:ext uri="{9D8B030D-6E8A-4147-A177-3AD203B41FA5}">
                      <a16:colId xmlns:a16="http://schemas.microsoft.com/office/drawing/2014/main" val="523567253"/>
                    </a:ext>
                  </a:extLst>
                </a:gridCol>
                <a:gridCol w="658368">
                  <a:extLst>
                    <a:ext uri="{9D8B030D-6E8A-4147-A177-3AD203B41FA5}">
                      <a16:colId xmlns:a16="http://schemas.microsoft.com/office/drawing/2014/main" val="3523434681"/>
                    </a:ext>
                  </a:extLst>
                </a:gridCol>
                <a:gridCol w="987552">
                  <a:extLst>
                    <a:ext uri="{9D8B030D-6E8A-4147-A177-3AD203B41FA5}">
                      <a16:colId xmlns:a16="http://schemas.microsoft.com/office/drawing/2014/main" val="2353900202"/>
                    </a:ext>
                  </a:extLst>
                </a:gridCol>
                <a:gridCol w="658368">
                  <a:extLst>
                    <a:ext uri="{9D8B030D-6E8A-4147-A177-3AD203B41FA5}">
                      <a16:colId xmlns:a16="http://schemas.microsoft.com/office/drawing/2014/main" val="2782406722"/>
                    </a:ext>
                  </a:extLst>
                </a:gridCol>
                <a:gridCol w="658368">
                  <a:extLst>
                    <a:ext uri="{9D8B030D-6E8A-4147-A177-3AD203B41FA5}">
                      <a16:colId xmlns:a16="http://schemas.microsoft.com/office/drawing/2014/main" val="3757273525"/>
                    </a:ext>
                  </a:extLst>
                </a:gridCol>
                <a:gridCol w="658368">
                  <a:extLst>
                    <a:ext uri="{9D8B030D-6E8A-4147-A177-3AD203B41FA5}">
                      <a16:colId xmlns:a16="http://schemas.microsoft.com/office/drawing/2014/main" val="1355913840"/>
                    </a:ext>
                  </a:extLst>
                </a:gridCol>
                <a:gridCol w="658368">
                  <a:extLst>
                    <a:ext uri="{9D8B030D-6E8A-4147-A177-3AD203B41FA5}">
                      <a16:colId xmlns:a16="http://schemas.microsoft.com/office/drawing/2014/main" val="3988158822"/>
                    </a:ext>
                  </a:extLst>
                </a:gridCol>
                <a:gridCol w="329184">
                  <a:extLst>
                    <a:ext uri="{9D8B030D-6E8A-4147-A177-3AD203B41FA5}">
                      <a16:colId xmlns:a16="http://schemas.microsoft.com/office/drawing/2014/main" val="2886294378"/>
                    </a:ext>
                  </a:extLst>
                </a:gridCol>
                <a:gridCol w="329184">
                  <a:extLst>
                    <a:ext uri="{9D8B030D-6E8A-4147-A177-3AD203B41FA5}">
                      <a16:colId xmlns:a16="http://schemas.microsoft.com/office/drawing/2014/main" val="3548687342"/>
                    </a:ext>
                  </a:extLst>
                </a:gridCol>
                <a:gridCol w="329184">
                  <a:extLst>
                    <a:ext uri="{9D8B030D-6E8A-4147-A177-3AD203B41FA5}">
                      <a16:colId xmlns:a16="http://schemas.microsoft.com/office/drawing/2014/main" val="32967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388126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srf3 - 31.12.2024 18:01:31</a:t>
                      </a:r>
                      <a:r>
                        <a:rPr kumimoji="0" lang="de-DE" sz="1000" b="0" i="0" u="none" strike="noStrike" kern="1200" cap="none" spc="0" normalizeH="0" baseline="0" noProof="0">
                          <a:ln>
                            <a:noFill/>
                          </a:ln>
                          <a:solidFill>
                            <a:prstClr val="black"/>
                          </a:solidFill>
                          <a:effectLst/>
                          <a:uLnTx/>
                          <a:uFillTx/>
                          <a:latin typeface="Calibri"/>
                          <a:ea typeface="+mn-ea"/>
                          <a:cs typeface="+mn-cs"/>
                        </a:rPr>
                        <a:t>
 Um 5 Uhr morgens ging bei SRF 3 schon die «Post ab» – SCHON, nicht IMMER NOCH 😉
#5iclub #silvester #HappyNewYear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01:22:03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Um 5 Uhr morgens ging bei SRF 3 schon die «Post ab» – SCHON, nicht IMMER NOCH 😉
#5iclub #silvester #HappyNewYear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https://www.instagram.com/reel/DEP6mBAJRO8/</a:t>
                      </a:r>
                    </a:p>
                  </a:txBody>
                  <a:tcPr/>
                </a:tc>
                <a:extLst>
                  <a:ext uri="{0D108BD9-81ED-4DB2-BD59-A6C34878D82A}">
                    <a16:rowId xmlns:a16="http://schemas.microsoft.com/office/drawing/2014/main" val="1316447648"/>
                  </a:ext>
                </a:extLst>
              </a:tr>
            </a:tbl>
          </a:graphicData>
        </a:graphic>
      </p:graphicFrame>
      <p:sp>
        <p:nvSpPr>
          <p:cNvPr id="4" name="Text Placeholder 3">
            <a:extLst>
              <a:ext uri="{FF2B5EF4-FFF2-40B4-BE49-F238E27FC236}">
                <a16:creationId xmlns:a16="http://schemas.microsoft.com/office/drawing/2014/main" id="{5729C976-97E6-4626-98A2-F0071ECF1059}"/>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2775079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9E486-E3DF-4FDD-A1DF-6744C87B7574}"/>
              </a:ext>
            </a:extLst>
          </p:cNvPr>
          <p:cNvSpPr>
            <a:spLocks noGrp="1"/>
          </p:cNvSpPr>
          <p:nvPr>
            <p:ph type="title"/>
          </p:nvPr>
        </p:nvSpPr>
        <p:spPr/>
        <p:txBody>
          <a:bodyPr/>
          <a:lstStyle/>
          <a:p>
            <a:r>
              <a:rPr lang="en-US"/>
              <a:t>Instagram Redaktionen - Instagram Post Table | srf3 - 4 of 26</a:t>
            </a:r>
          </a:p>
        </p:txBody>
      </p:sp>
      <p:graphicFrame>
        <p:nvGraphicFramePr>
          <p:cNvPr id="5" name="Table Placeholder 4">
            <a:extLst>
              <a:ext uri="{FF2B5EF4-FFF2-40B4-BE49-F238E27FC236}">
                <a16:creationId xmlns:a16="http://schemas.microsoft.com/office/drawing/2014/main" id="{C46F6CB0-1B4E-4FAF-96B7-F7B54E54EF85}"/>
              </a:ext>
            </a:extLst>
          </p:cNvPr>
          <p:cNvGraphicFramePr>
            <a:graphicFrameLocks noGrp="1"/>
          </p:cNvGraphicFramePr>
          <p:nvPr>
            <p:ph type="tbl" sz="quarter" idx="13"/>
            <p:extLst>
              <p:ext uri="{D42A27DB-BD31-4B8C-83A1-F6EECF244321}">
                <p14:modId xmlns:p14="http://schemas.microsoft.com/office/powerpoint/2010/main" val="1448675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15523296"/>
                    </a:ext>
                  </a:extLst>
                </a:gridCol>
                <a:gridCol w="658368">
                  <a:extLst>
                    <a:ext uri="{9D8B030D-6E8A-4147-A177-3AD203B41FA5}">
                      <a16:colId xmlns:a16="http://schemas.microsoft.com/office/drawing/2014/main" val="2393254649"/>
                    </a:ext>
                  </a:extLst>
                </a:gridCol>
                <a:gridCol w="658368">
                  <a:extLst>
                    <a:ext uri="{9D8B030D-6E8A-4147-A177-3AD203B41FA5}">
                      <a16:colId xmlns:a16="http://schemas.microsoft.com/office/drawing/2014/main" val="3891617819"/>
                    </a:ext>
                  </a:extLst>
                </a:gridCol>
                <a:gridCol w="658368">
                  <a:extLst>
                    <a:ext uri="{9D8B030D-6E8A-4147-A177-3AD203B41FA5}">
                      <a16:colId xmlns:a16="http://schemas.microsoft.com/office/drawing/2014/main" val="1770164826"/>
                    </a:ext>
                  </a:extLst>
                </a:gridCol>
                <a:gridCol w="987552">
                  <a:extLst>
                    <a:ext uri="{9D8B030D-6E8A-4147-A177-3AD203B41FA5}">
                      <a16:colId xmlns:a16="http://schemas.microsoft.com/office/drawing/2014/main" val="3692251783"/>
                    </a:ext>
                  </a:extLst>
                </a:gridCol>
                <a:gridCol w="658368">
                  <a:extLst>
                    <a:ext uri="{9D8B030D-6E8A-4147-A177-3AD203B41FA5}">
                      <a16:colId xmlns:a16="http://schemas.microsoft.com/office/drawing/2014/main" val="271804394"/>
                    </a:ext>
                  </a:extLst>
                </a:gridCol>
                <a:gridCol w="658368">
                  <a:extLst>
                    <a:ext uri="{9D8B030D-6E8A-4147-A177-3AD203B41FA5}">
                      <a16:colId xmlns:a16="http://schemas.microsoft.com/office/drawing/2014/main" val="488130433"/>
                    </a:ext>
                  </a:extLst>
                </a:gridCol>
                <a:gridCol w="658368">
                  <a:extLst>
                    <a:ext uri="{9D8B030D-6E8A-4147-A177-3AD203B41FA5}">
                      <a16:colId xmlns:a16="http://schemas.microsoft.com/office/drawing/2014/main" val="1234800590"/>
                    </a:ext>
                  </a:extLst>
                </a:gridCol>
                <a:gridCol w="658368">
                  <a:extLst>
                    <a:ext uri="{9D8B030D-6E8A-4147-A177-3AD203B41FA5}">
                      <a16:colId xmlns:a16="http://schemas.microsoft.com/office/drawing/2014/main" val="305794546"/>
                    </a:ext>
                  </a:extLst>
                </a:gridCol>
                <a:gridCol w="329184">
                  <a:extLst>
                    <a:ext uri="{9D8B030D-6E8A-4147-A177-3AD203B41FA5}">
                      <a16:colId xmlns:a16="http://schemas.microsoft.com/office/drawing/2014/main" val="3541942232"/>
                    </a:ext>
                  </a:extLst>
                </a:gridCol>
                <a:gridCol w="329184">
                  <a:extLst>
                    <a:ext uri="{9D8B030D-6E8A-4147-A177-3AD203B41FA5}">
                      <a16:colId xmlns:a16="http://schemas.microsoft.com/office/drawing/2014/main" val="194461879"/>
                    </a:ext>
                  </a:extLst>
                </a:gridCol>
                <a:gridCol w="329184">
                  <a:extLst>
                    <a:ext uri="{9D8B030D-6E8A-4147-A177-3AD203B41FA5}">
                      <a16:colId xmlns:a16="http://schemas.microsoft.com/office/drawing/2014/main" val="4085819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132023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srf3 - 31.12.2024 14:01:13</a:t>
                      </a:r>
                      <a:r>
                        <a:rPr kumimoji="0" lang="de-DE" sz="1000" b="0" i="0" u="none" strike="noStrike" kern="1200" cap="none" spc="0" normalizeH="0" baseline="0" noProof="0">
                          <a:ln>
                            <a:noFill/>
                          </a:ln>
                          <a:solidFill>
                            <a:prstClr val="black"/>
                          </a:solidFill>
                          <a:effectLst/>
                          <a:uLnTx/>
                          <a:uFillTx/>
                          <a:latin typeface="Calibri"/>
                          <a:ea typeface="+mn-ea"/>
                          <a:cs typeface="+mn-cs"/>
                        </a:rPr>
                        <a:t>
 Wrapped Teil 4/4: Um auf Nummer sicher zu gehen: Danke, Beyoncé! 
#wrapped #nemo #beyoncé @nemothings @shylajoie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01:22:03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Wrapped Teil 4/4: Um auf Nummer sicher zu gehen: Danke, Beyoncé! 
#wrapped #nemo #beyoncé @nemothings @shylajoie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https://www.instagram.com/reel/DEPfF-3JL-m/</a:t>
                      </a:r>
                    </a:p>
                  </a:txBody>
                  <a:tcPr/>
                </a:tc>
                <a:extLst>
                  <a:ext uri="{0D108BD9-81ED-4DB2-BD59-A6C34878D82A}">
                    <a16:rowId xmlns:a16="http://schemas.microsoft.com/office/drawing/2014/main" val="1992479656"/>
                  </a:ext>
                </a:extLst>
              </a:tr>
            </a:tbl>
          </a:graphicData>
        </a:graphic>
      </p:graphicFrame>
      <p:sp>
        <p:nvSpPr>
          <p:cNvPr id="4" name="Text Placeholder 3">
            <a:extLst>
              <a:ext uri="{FF2B5EF4-FFF2-40B4-BE49-F238E27FC236}">
                <a16:creationId xmlns:a16="http://schemas.microsoft.com/office/drawing/2014/main" id="{23D06A9E-E295-4BBA-B2F7-F1860D2B7ACB}"/>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2317061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642D7-85EB-4C74-931A-4DE98DEB0FD1}"/>
              </a:ext>
            </a:extLst>
          </p:cNvPr>
          <p:cNvSpPr>
            <a:spLocks noGrp="1"/>
          </p:cNvSpPr>
          <p:nvPr>
            <p:ph type="title"/>
          </p:nvPr>
        </p:nvSpPr>
        <p:spPr/>
        <p:txBody>
          <a:bodyPr/>
          <a:lstStyle/>
          <a:p>
            <a:r>
              <a:rPr lang="en-US"/>
              <a:t>Instagram Redaktionen - Instagram Post Table | srf3 - 5 of 26</a:t>
            </a:r>
          </a:p>
        </p:txBody>
      </p:sp>
      <p:graphicFrame>
        <p:nvGraphicFramePr>
          <p:cNvPr id="5" name="Table Placeholder 4">
            <a:extLst>
              <a:ext uri="{FF2B5EF4-FFF2-40B4-BE49-F238E27FC236}">
                <a16:creationId xmlns:a16="http://schemas.microsoft.com/office/drawing/2014/main" id="{6CA36DD4-FDD0-48FE-9A04-BC73822E3755}"/>
              </a:ext>
            </a:extLst>
          </p:cNvPr>
          <p:cNvGraphicFramePr>
            <a:graphicFrameLocks noGrp="1"/>
          </p:cNvGraphicFramePr>
          <p:nvPr>
            <p:ph type="tbl" sz="quarter" idx="13"/>
            <p:extLst>
              <p:ext uri="{D42A27DB-BD31-4B8C-83A1-F6EECF244321}">
                <p14:modId xmlns:p14="http://schemas.microsoft.com/office/powerpoint/2010/main" val="1539184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30355108"/>
                    </a:ext>
                  </a:extLst>
                </a:gridCol>
                <a:gridCol w="658368">
                  <a:extLst>
                    <a:ext uri="{9D8B030D-6E8A-4147-A177-3AD203B41FA5}">
                      <a16:colId xmlns:a16="http://schemas.microsoft.com/office/drawing/2014/main" val="2061307922"/>
                    </a:ext>
                  </a:extLst>
                </a:gridCol>
                <a:gridCol w="658368">
                  <a:extLst>
                    <a:ext uri="{9D8B030D-6E8A-4147-A177-3AD203B41FA5}">
                      <a16:colId xmlns:a16="http://schemas.microsoft.com/office/drawing/2014/main" val="1225481302"/>
                    </a:ext>
                  </a:extLst>
                </a:gridCol>
                <a:gridCol w="658368">
                  <a:extLst>
                    <a:ext uri="{9D8B030D-6E8A-4147-A177-3AD203B41FA5}">
                      <a16:colId xmlns:a16="http://schemas.microsoft.com/office/drawing/2014/main" val="3067679928"/>
                    </a:ext>
                  </a:extLst>
                </a:gridCol>
                <a:gridCol w="987552">
                  <a:extLst>
                    <a:ext uri="{9D8B030D-6E8A-4147-A177-3AD203B41FA5}">
                      <a16:colId xmlns:a16="http://schemas.microsoft.com/office/drawing/2014/main" val="2476087121"/>
                    </a:ext>
                  </a:extLst>
                </a:gridCol>
                <a:gridCol w="658368">
                  <a:extLst>
                    <a:ext uri="{9D8B030D-6E8A-4147-A177-3AD203B41FA5}">
                      <a16:colId xmlns:a16="http://schemas.microsoft.com/office/drawing/2014/main" val="4041639498"/>
                    </a:ext>
                  </a:extLst>
                </a:gridCol>
                <a:gridCol w="658368">
                  <a:extLst>
                    <a:ext uri="{9D8B030D-6E8A-4147-A177-3AD203B41FA5}">
                      <a16:colId xmlns:a16="http://schemas.microsoft.com/office/drawing/2014/main" val="2265430048"/>
                    </a:ext>
                  </a:extLst>
                </a:gridCol>
                <a:gridCol w="658368">
                  <a:extLst>
                    <a:ext uri="{9D8B030D-6E8A-4147-A177-3AD203B41FA5}">
                      <a16:colId xmlns:a16="http://schemas.microsoft.com/office/drawing/2014/main" val="2030161334"/>
                    </a:ext>
                  </a:extLst>
                </a:gridCol>
                <a:gridCol w="658368">
                  <a:extLst>
                    <a:ext uri="{9D8B030D-6E8A-4147-A177-3AD203B41FA5}">
                      <a16:colId xmlns:a16="http://schemas.microsoft.com/office/drawing/2014/main" val="2071941492"/>
                    </a:ext>
                  </a:extLst>
                </a:gridCol>
                <a:gridCol w="329184">
                  <a:extLst>
                    <a:ext uri="{9D8B030D-6E8A-4147-A177-3AD203B41FA5}">
                      <a16:colId xmlns:a16="http://schemas.microsoft.com/office/drawing/2014/main" val="3827564589"/>
                    </a:ext>
                  </a:extLst>
                </a:gridCol>
                <a:gridCol w="329184">
                  <a:extLst>
                    <a:ext uri="{9D8B030D-6E8A-4147-A177-3AD203B41FA5}">
                      <a16:colId xmlns:a16="http://schemas.microsoft.com/office/drawing/2014/main" val="650454191"/>
                    </a:ext>
                  </a:extLst>
                </a:gridCol>
                <a:gridCol w="329184">
                  <a:extLst>
                    <a:ext uri="{9D8B030D-6E8A-4147-A177-3AD203B41FA5}">
                      <a16:colId xmlns:a16="http://schemas.microsoft.com/office/drawing/2014/main" val="2064318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3770572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srf3 - 31.12.2024 10:01:26</a:t>
                      </a:r>
                      <a:r>
                        <a:rPr kumimoji="0" lang="de-DE" sz="1000" b="0" i="0" u="none" strike="noStrike" kern="1200" cap="none" spc="0" normalizeH="0" baseline="0" noProof="0">
                          <a:ln>
                            <a:noFill/>
                          </a:ln>
                          <a:solidFill>
                            <a:prstClr val="black"/>
                          </a:solidFill>
                          <a:effectLst/>
                          <a:uLnTx/>
                          <a:uFillTx/>
                          <a:latin typeface="Calibri"/>
                          <a:ea typeface="+mn-ea"/>
                          <a:cs typeface="+mn-cs"/>
                        </a:rPr>
                        <a:t>
 Bestimmt für jeden etwas dabei für das Silvester-Feuerwerk. 🎆🎇
#comedy #diesendungdesmonats #dsdm #satire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01:22:03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Bestimmt für jeden etwas dabei für das Silvester-Feuerwerk. 🎆🎇
#comedy #diesendungdesmonats #dsdm #satire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https://www.instagram.com/reel/DEPDpxbBLaa/</a:t>
                      </a:r>
                    </a:p>
                  </a:txBody>
                  <a:tcPr/>
                </a:tc>
                <a:extLst>
                  <a:ext uri="{0D108BD9-81ED-4DB2-BD59-A6C34878D82A}">
                    <a16:rowId xmlns:a16="http://schemas.microsoft.com/office/drawing/2014/main" val="2046795089"/>
                  </a:ext>
                </a:extLst>
              </a:tr>
            </a:tbl>
          </a:graphicData>
        </a:graphic>
      </p:graphicFrame>
      <p:sp>
        <p:nvSpPr>
          <p:cNvPr id="4" name="Text Placeholder 3">
            <a:extLst>
              <a:ext uri="{FF2B5EF4-FFF2-40B4-BE49-F238E27FC236}">
                <a16:creationId xmlns:a16="http://schemas.microsoft.com/office/drawing/2014/main" id="{82E4EF08-C53E-4A63-AAB3-F7EC95EA215C}"/>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3006991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AE769-EE92-40F9-8C83-774B80EC92CD}"/>
              </a:ext>
            </a:extLst>
          </p:cNvPr>
          <p:cNvSpPr>
            <a:spLocks noGrp="1"/>
          </p:cNvSpPr>
          <p:nvPr>
            <p:ph type="title"/>
          </p:nvPr>
        </p:nvSpPr>
        <p:spPr/>
        <p:txBody>
          <a:bodyPr/>
          <a:lstStyle/>
          <a:p>
            <a:r>
              <a:rPr lang="en-US"/>
              <a:t>Instagram Redaktionen - Instagram Post Table | srf3 - 6 of 26</a:t>
            </a:r>
          </a:p>
        </p:txBody>
      </p:sp>
      <p:graphicFrame>
        <p:nvGraphicFramePr>
          <p:cNvPr id="5" name="Table Placeholder 4">
            <a:extLst>
              <a:ext uri="{FF2B5EF4-FFF2-40B4-BE49-F238E27FC236}">
                <a16:creationId xmlns:a16="http://schemas.microsoft.com/office/drawing/2014/main" id="{910EFD4A-1E8F-4A84-BF97-C31A6F71307B}"/>
              </a:ext>
            </a:extLst>
          </p:cNvPr>
          <p:cNvGraphicFramePr>
            <a:graphicFrameLocks noGrp="1"/>
          </p:cNvGraphicFramePr>
          <p:nvPr>
            <p:ph type="tbl" sz="quarter" idx="13"/>
            <p:extLst>
              <p:ext uri="{D42A27DB-BD31-4B8C-83A1-F6EECF244321}">
                <p14:modId xmlns:p14="http://schemas.microsoft.com/office/powerpoint/2010/main" val="794310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06986916"/>
                    </a:ext>
                  </a:extLst>
                </a:gridCol>
                <a:gridCol w="658368">
                  <a:extLst>
                    <a:ext uri="{9D8B030D-6E8A-4147-A177-3AD203B41FA5}">
                      <a16:colId xmlns:a16="http://schemas.microsoft.com/office/drawing/2014/main" val="1129714287"/>
                    </a:ext>
                  </a:extLst>
                </a:gridCol>
                <a:gridCol w="658368">
                  <a:extLst>
                    <a:ext uri="{9D8B030D-6E8A-4147-A177-3AD203B41FA5}">
                      <a16:colId xmlns:a16="http://schemas.microsoft.com/office/drawing/2014/main" val="3205997305"/>
                    </a:ext>
                  </a:extLst>
                </a:gridCol>
                <a:gridCol w="658368">
                  <a:extLst>
                    <a:ext uri="{9D8B030D-6E8A-4147-A177-3AD203B41FA5}">
                      <a16:colId xmlns:a16="http://schemas.microsoft.com/office/drawing/2014/main" val="1129263065"/>
                    </a:ext>
                  </a:extLst>
                </a:gridCol>
                <a:gridCol w="987552">
                  <a:extLst>
                    <a:ext uri="{9D8B030D-6E8A-4147-A177-3AD203B41FA5}">
                      <a16:colId xmlns:a16="http://schemas.microsoft.com/office/drawing/2014/main" val="1150463123"/>
                    </a:ext>
                  </a:extLst>
                </a:gridCol>
                <a:gridCol w="658368">
                  <a:extLst>
                    <a:ext uri="{9D8B030D-6E8A-4147-A177-3AD203B41FA5}">
                      <a16:colId xmlns:a16="http://schemas.microsoft.com/office/drawing/2014/main" val="1304654541"/>
                    </a:ext>
                  </a:extLst>
                </a:gridCol>
                <a:gridCol w="658368">
                  <a:extLst>
                    <a:ext uri="{9D8B030D-6E8A-4147-A177-3AD203B41FA5}">
                      <a16:colId xmlns:a16="http://schemas.microsoft.com/office/drawing/2014/main" val="1538525031"/>
                    </a:ext>
                  </a:extLst>
                </a:gridCol>
                <a:gridCol w="658368">
                  <a:extLst>
                    <a:ext uri="{9D8B030D-6E8A-4147-A177-3AD203B41FA5}">
                      <a16:colId xmlns:a16="http://schemas.microsoft.com/office/drawing/2014/main" val="3532215998"/>
                    </a:ext>
                  </a:extLst>
                </a:gridCol>
                <a:gridCol w="658368">
                  <a:extLst>
                    <a:ext uri="{9D8B030D-6E8A-4147-A177-3AD203B41FA5}">
                      <a16:colId xmlns:a16="http://schemas.microsoft.com/office/drawing/2014/main" val="371281099"/>
                    </a:ext>
                  </a:extLst>
                </a:gridCol>
                <a:gridCol w="329184">
                  <a:extLst>
                    <a:ext uri="{9D8B030D-6E8A-4147-A177-3AD203B41FA5}">
                      <a16:colId xmlns:a16="http://schemas.microsoft.com/office/drawing/2014/main" val="4233778795"/>
                    </a:ext>
                  </a:extLst>
                </a:gridCol>
                <a:gridCol w="329184">
                  <a:extLst>
                    <a:ext uri="{9D8B030D-6E8A-4147-A177-3AD203B41FA5}">
                      <a16:colId xmlns:a16="http://schemas.microsoft.com/office/drawing/2014/main" val="3003909391"/>
                    </a:ext>
                  </a:extLst>
                </a:gridCol>
                <a:gridCol w="329184">
                  <a:extLst>
                    <a:ext uri="{9D8B030D-6E8A-4147-A177-3AD203B41FA5}">
                      <a16:colId xmlns:a16="http://schemas.microsoft.com/office/drawing/2014/main" val="2132202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3522343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srf3 - 31.12.2023 09:00:12</a:t>
                      </a:r>
                      <a:r>
                        <a:rPr kumimoji="0" lang="de-DE" sz="1000" b="0" i="0" u="none" strike="noStrike" kern="1200" cap="none" spc="0" normalizeH="0" baseline="0" noProof="0">
                          <a:ln>
                            <a:noFill/>
                          </a:ln>
                          <a:solidFill>
                            <a:prstClr val="black"/>
                          </a:solidFill>
                          <a:effectLst/>
                          <a:uLnTx/>
                          <a:uFillTx/>
                          <a:latin typeface="Calibri"/>
                          <a:ea typeface="+mn-ea"/>
                          <a:cs typeface="+mn-cs"/>
                        </a:rPr>
                        <a:t>
 Wer wartet auch ein ganzes Jahr, um wieder solche Silvester-Sprüche zu klopfen? 🙄
Schreibt uns in die Kommentare, was ihr in diesem Jahr NIE mehr tun werdet.  #srf3comedy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04/03/2025 14:14:57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Wer wartet auch ein ganzes Jahr, um wieder solche Silvester-Sprüche zu klopfen? 🙄
Schreibt uns in die Kommentare, was ihr in diesem Jahr NIE mehr tun werdet.  #srf3comedy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https://www.instagram.com/p/C1ghxmmI5fn/</a:t>
                      </a:r>
                    </a:p>
                  </a:txBody>
                  <a:tcPr/>
                </a:tc>
                <a:extLst>
                  <a:ext uri="{0D108BD9-81ED-4DB2-BD59-A6C34878D82A}">
                    <a16:rowId xmlns:a16="http://schemas.microsoft.com/office/drawing/2014/main" val="431542506"/>
                  </a:ext>
                </a:extLst>
              </a:tr>
            </a:tbl>
          </a:graphicData>
        </a:graphic>
      </p:graphicFrame>
      <p:sp>
        <p:nvSpPr>
          <p:cNvPr id="4" name="Text Placeholder 3">
            <a:extLst>
              <a:ext uri="{FF2B5EF4-FFF2-40B4-BE49-F238E27FC236}">
                <a16:creationId xmlns:a16="http://schemas.microsoft.com/office/drawing/2014/main" id="{A639187A-96DC-49EE-A1AC-851E04FAE076}"/>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31322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50274-48F9-4EB7-A990-FD5085A28C64}"/>
              </a:ext>
            </a:extLst>
          </p:cNvPr>
          <p:cNvSpPr>
            <a:spLocks noGrp="1"/>
          </p:cNvSpPr>
          <p:nvPr>
            <p:ph type="title"/>
          </p:nvPr>
        </p:nvSpPr>
        <p:spPr/>
        <p:txBody>
          <a:bodyPr/>
          <a:lstStyle/>
          <a:p>
            <a:r>
              <a:rPr lang="en-US"/>
              <a:t>Instagram Redaktionen - Instagram Post Table | srf3 - 7 of 26</a:t>
            </a:r>
          </a:p>
        </p:txBody>
      </p:sp>
      <p:graphicFrame>
        <p:nvGraphicFramePr>
          <p:cNvPr id="5" name="Table Placeholder 4">
            <a:extLst>
              <a:ext uri="{FF2B5EF4-FFF2-40B4-BE49-F238E27FC236}">
                <a16:creationId xmlns:a16="http://schemas.microsoft.com/office/drawing/2014/main" id="{FCF139C2-18AD-44D2-8C20-530948047590}"/>
              </a:ext>
            </a:extLst>
          </p:cNvPr>
          <p:cNvGraphicFramePr>
            <a:graphicFrameLocks noGrp="1"/>
          </p:cNvGraphicFramePr>
          <p:nvPr>
            <p:ph type="tbl" sz="quarter" idx="13"/>
            <p:extLst>
              <p:ext uri="{D42A27DB-BD31-4B8C-83A1-F6EECF244321}">
                <p14:modId xmlns:p14="http://schemas.microsoft.com/office/powerpoint/2010/main" val="4211277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68431522"/>
                    </a:ext>
                  </a:extLst>
                </a:gridCol>
                <a:gridCol w="658368">
                  <a:extLst>
                    <a:ext uri="{9D8B030D-6E8A-4147-A177-3AD203B41FA5}">
                      <a16:colId xmlns:a16="http://schemas.microsoft.com/office/drawing/2014/main" val="2792765096"/>
                    </a:ext>
                  </a:extLst>
                </a:gridCol>
                <a:gridCol w="658368">
                  <a:extLst>
                    <a:ext uri="{9D8B030D-6E8A-4147-A177-3AD203B41FA5}">
                      <a16:colId xmlns:a16="http://schemas.microsoft.com/office/drawing/2014/main" val="3131246193"/>
                    </a:ext>
                  </a:extLst>
                </a:gridCol>
                <a:gridCol w="658368">
                  <a:extLst>
                    <a:ext uri="{9D8B030D-6E8A-4147-A177-3AD203B41FA5}">
                      <a16:colId xmlns:a16="http://schemas.microsoft.com/office/drawing/2014/main" val="254553483"/>
                    </a:ext>
                  </a:extLst>
                </a:gridCol>
                <a:gridCol w="987552">
                  <a:extLst>
                    <a:ext uri="{9D8B030D-6E8A-4147-A177-3AD203B41FA5}">
                      <a16:colId xmlns:a16="http://schemas.microsoft.com/office/drawing/2014/main" val="1968838060"/>
                    </a:ext>
                  </a:extLst>
                </a:gridCol>
                <a:gridCol w="658368">
                  <a:extLst>
                    <a:ext uri="{9D8B030D-6E8A-4147-A177-3AD203B41FA5}">
                      <a16:colId xmlns:a16="http://schemas.microsoft.com/office/drawing/2014/main" val="3743392927"/>
                    </a:ext>
                  </a:extLst>
                </a:gridCol>
                <a:gridCol w="658368">
                  <a:extLst>
                    <a:ext uri="{9D8B030D-6E8A-4147-A177-3AD203B41FA5}">
                      <a16:colId xmlns:a16="http://schemas.microsoft.com/office/drawing/2014/main" val="780117244"/>
                    </a:ext>
                  </a:extLst>
                </a:gridCol>
                <a:gridCol w="658368">
                  <a:extLst>
                    <a:ext uri="{9D8B030D-6E8A-4147-A177-3AD203B41FA5}">
                      <a16:colId xmlns:a16="http://schemas.microsoft.com/office/drawing/2014/main" val="387898903"/>
                    </a:ext>
                  </a:extLst>
                </a:gridCol>
                <a:gridCol w="658368">
                  <a:extLst>
                    <a:ext uri="{9D8B030D-6E8A-4147-A177-3AD203B41FA5}">
                      <a16:colId xmlns:a16="http://schemas.microsoft.com/office/drawing/2014/main" val="1421561551"/>
                    </a:ext>
                  </a:extLst>
                </a:gridCol>
                <a:gridCol w="329184">
                  <a:extLst>
                    <a:ext uri="{9D8B030D-6E8A-4147-A177-3AD203B41FA5}">
                      <a16:colId xmlns:a16="http://schemas.microsoft.com/office/drawing/2014/main" val="112863118"/>
                    </a:ext>
                  </a:extLst>
                </a:gridCol>
                <a:gridCol w="329184">
                  <a:extLst>
                    <a:ext uri="{9D8B030D-6E8A-4147-A177-3AD203B41FA5}">
                      <a16:colId xmlns:a16="http://schemas.microsoft.com/office/drawing/2014/main" val="868474667"/>
                    </a:ext>
                  </a:extLst>
                </a:gridCol>
                <a:gridCol w="329184">
                  <a:extLst>
                    <a:ext uri="{9D8B030D-6E8A-4147-A177-3AD203B41FA5}">
                      <a16:colId xmlns:a16="http://schemas.microsoft.com/office/drawing/2014/main" val="614121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1481114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srf3 - 31.10.2024 18:04:27</a:t>
                      </a:r>
                      <a:r>
                        <a:rPr kumimoji="0" lang="de-DE" sz="1000" b="0" i="0" u="none" strike="noStrike" kern="1200" cap="none" spc="0" normalizeH="0" baseline="0" noProof="0">
                          <a:ln>
                            <a:noFill/>
                          </a:ln>
                          <a:solidFill>
                            <a:prstClr val="black"/>
                          </a:solidFill>
                          <a:effectLst/>
                          <a:uLnTx/>
                          <a:uFillTx/>
                          <a:latin typeface="Calibri"/>
                          <a:ea typeface="+mn-ea"/>
                          <a:cs typeface="+mn-cs"/>
                        </a:rPr>
                        <a:t>
 Und genau so ist das Recycling entstanden. Was für ein Horror 🎃#diesendungdesmonats #srfcomedy 
@gabriel.vetter @fabiennehadorn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01:22:08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Und genau so ist das Recycling entstanden. Was für ein Horror 🎃#diesendungdesmonats #srfcomedy 
@gabriel.vetter @fabiennehadorn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https://www.instagram.com/reel/DBy2ZSniuDK/</a:t>
                      </a:r>
                    </a:p>
                  </a:txBody>
                  <a:tcPr/>
                </a:tc>
                <a:extLst>
                  <a:ext uri="{0D108BD9-81ED-4DB2-BD59-A6C34878D82A}">
                    <a16:rowId xmlns:a16="http://schemas.microsoft.com/office/drawing/2014/main" val="3121275799"/>
                  </a:ext>
                </a:extLst>
              </a:tr>
            </a:tbl>
          </a:graphicData>
        </a:graphic>
      </p:graphicFrame>
      <p:sp>
        <p:nvSpPr>
          <p:cNvPr id="4" name="Text Placeholder 3">
            <a:extLst>
              <a:ext uri="{FF2B5EF4-FFF2-40B4-BE49-F238E27FC236}">
                <a16:creationId xmlns:a16="http://schemas.microsoft.com/office/drawing/2014/main" id="{76A09BC1-AB69-4A51-B9EB-40E17E8BAADA}"/>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1791461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CF3AD-3B7D-4BBA-80C9-9E03DF1630DD}"/>
              </a:ext>
            </a:extLst>
          </p:cNvPr>
          <p:cNvSpPr>
            <a:spLocks noGrp="1"/>
          </p:cNvSpPr>
          <p:nvPr>
            <p:ph type="title"/>
          </p:nvPr>
        </p:nvSpPr>
        <p:spPr/>
        <p:txBody>
          <a:bodyPr/>
          <a:lstStyle/>
          <a:p>
            <a:r>
              <a:rPr lang="en-US"/>
              <a:t>Instagram Redaktionen - Instagram Post Table | srf3 - 8 of 26</a:t>
            </a:r>
          </a:p>
        </p:txBody>
      </p:sp>
      <p:graphicFrame>
        <p:nvGraphicFramePr>
          <p:cNvPr id="5" name="Table Placeholder 4">
            <a:extLst>
              <a:ext uri="{FF2B5EF4-FFF2-40B4-BE49-F238E27FC236}">
                <a16:creationId xmlns:a16="http://schemas.microsoft.com/office/drawing/2014/main" id="{0DA4CE9A-00A6-4706-A823-15308C03279A}"/>
              </a:ext>
            </a:extLst>
          </p:cNvPr>
          <p:cNvGraphicFramePr>
            <a:graphicFrameLocks noGrp="1"/>
          </p:cNvGraphicFramePr>
          <p:nvPr>
            <p:ph type="tbl" sz="quarter" idx="13"/>
            <p:extLst>
              <p:ext uri="{D42A27DB-BD31-4B8C-83A1-F6EECF244321}">
                <p14:modId xmlns:p14="http://schemas.microsoft.com/office/powerpoint/2010/main" val="3165763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29602749"/>
                    </a:ext>
                  </a:extLst>
                </a:gridCol>
                <a:gridCol w="658368">
                  <a:extLst>
                    <a:ext uri="{9D8B030D-6E8A-4147-A177-3AD203B41FA5}">
                      <a16:colId xmlns:a16="http://schemas.microsoft.com/office/drawing/2014/main" val="36232720"/>
                    </a:ext>
                  </a:extLst>
                </a:gridCol>
                <a:gridCol w="658368">
                  <a:extLst>
                    <a:ext uri="{9D8B030D-6E8A-4147-A177-3AD203B41FA5}">
                      <a16:colId xmlns:a16="http://schemas.microsoft.com/office/drawing/2014/main" val="3927623721"/>
                    </a:ext>
                  </a:extLst>
                </a:gridCol>
                <a:gridCol w="658368">
                  <a:extLst>
                    <a:ext uri="{9D8B030D-6E8A-4147-A177-3AD203B41FA5}">
                      <a16:colId xmlns:a16="http://schemas.microsoft.com/office/drawing/2014/main" val="1829389286"/>
                    </a:ext>
                  </a:extLst>
                </a:gridCol>
                <a:gridCol w="987552">
                  <a:extLst>
                    <a:ext uri="{9D8B030D-6E8A-4147-A177-3AD203B41FA5}">
                      <a16:colId xmlns:a16="http://schemas.microsoft.com/office/drawing/2014/main" val="136135524"/>
                    </a:ext>
                  </a:extLst>
                </a:gridCol>
                <a:gridCol w="658368">
                  <a:extLst>
                    <a:ext uri="{9D8B030D-6E8A-4147-A177-3AD203B41FA5}">
                      <a16:colId xmlns:a16="http://schemas.microsoft.com/office/drawing/2014/main" val="722524137"/>
                    </a:ext>
                  </a:extLst>
                </a:gridCol>
                <a:gridCol w="658368">
                  <a:extLst>
                    <a:ext uri="{9D8B030D-6E8A-4147-A177-3AD203B41FA5}">
                      <a16:colId xmlns:a16="http://schemas.microsoft.com/office/drawing/2014/main" val="868821283"/>
                    </a:ext>
                  </a:extLst>
                </a:gridCol>
                <a:gridCol w="658368">
                  <a:extLst>
                    <a:ext uri="{9D8B030D-6E8A-4147-A177-3AD203B41FA5}">
                      <a16:colId xmlns:a16="http://schemas.microsoft.com/office/drawing/2014/main" val="1467131863"/>
                    </a:ext>
                  </a:extLst>
                </a:gridCol>
                <a:gridCol w="658368">
                  <a:extLst>
                    <a:ext uri="{9D8B030D-6E8A-4147-A177-3AD203B41FA5}">
                      <a16:colId xmlns:a16="http://schemas.microsoft.com/office/drawing/2014/main" val="2458026546"/>
                    </a:ext>
                  </a:extLst>
                </a:gridCol>
                <a:gridCol w="329184">
                  <a:extLst>
                    <a:ext uri="{9D8B030D-6E8A-4147-A177-3AD203B41FA5}">
                      <a16:colId xmlns:a16="http://schemas.microsoft.com/office/drawing/2014/main" val="308038368"/>
                    </a:ext>
                  </a:extLst>
                </a:gridCol>
                <a:gridCol w="329184">
                  <a:extLst>
                    <a:ext uri="{9D8B030D-6E8A-4147-A177-3AD203B41FA5}">
                      <a16:colId xmlns:a16="http://schemas.microsoft.com/office/drawing/2014/main" val="3592143098"/>
                    </a:ext>
                  </a:extLst>
                </a:gridCol>
                <a:gridCol w="329184">
                  <a:extLst>
                    <a:ext uri="{9D8B030D-6E8A-4147-A177-3AD203B41FA5}">
                      <a16:colId xmlns:a16="http://schemas.microsoft.com/office/drawing/2014/main" val="1810482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57816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srf3 - 31.10.2024 13:01:48</a:t>
                      </a:r>
                      <a:r>
                        <a:rPr kumimoji="0" lang="de-DE" sz="1000" b="0" i="0" u="none" strike="noStrike" kern="1200" cap="none" spc="0" normalizeH="0" baseline="0" noProof="0">
                          <a:ln>
                            <a:noFill/>
                          </a:ln>
                          <a:solidFill>
                            <a:prstClr val="black"/>
                          </a:solidFill>
                          <a:effectLst/>
                          <a:uLnTx/>
                          <a:uFillTx/>
                          <a:latin typeface="Calibri"/>
                          <a:ea typeface="+mn-ea"/>
                          <a:cs typeface="+mn-cs"/>
                        </a:rPr>
                        <a:t>
 In diesem Jahr liefern @nickybfly und @nicklessmusic den #SayHi-Banger «Boom Shaka Laka». Die europaweite Aktion steht gegen Mobbing und für Freundschaft. Und wie jedes Jahr können alle Kinder mitmachen: Alle Infos zum Mittanzen gibt es auf srf.ch/kids/sayhi. #srfkids #srf3 #sayhi 
@annazoellig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01:22:08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In diesem Jahr liefern @nickybfly und @nicklessmusic den #SayHi-Banger «Boom Shaka Laka». Die europaweite Aktion steht gegen Mobbing und für Freundschaft. Und wie jedes Jahr können alle Kinder mitmachen: Alle Infos zum Mittanzen gibt es auf srf.ch/kids/sayhi. #srfkids #srf3 #sayhi 
@annazoellig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https://www.instagram.com/reel/DByT0SYBblT/</a:t>
                      </a:r>
                    </a:p>
                  </a:txBody>
                  <a:tcPr/>
                </a:tc>
                <a:extLst>
                  <a:ext uri="{0D108BD9-81ED-4DB2-BD59-A6C34878D82A}">
                    <a16:rowId xmlns:a16="http://schemas.microsoft.com/office/drawing/2014/main" val="4065262142"/>
                  </a:ext>
                </a:extLst>
              </a:tr>
            </a:tbl>
          </a:graphicData>
        </a:graphic>
      </p:graphicFrame>
      <p:sp>
        <p:nvSpPr>
          <p:cNvPr id="4" name="Text Placeholder 3">
            <a:extLst>
              <a:ext uri="{FF2B5EF4-FFF2-40B4-BE49-F238E27FC236}">
                <a16:creationId xmlns:a16="http://schemas.microsoft.com/office/drawing/2014/main" id="{1653A141-D442-4734-9DF9-EDDCC7BB66B8}"/>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257777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DCDE8-389C-4B7B-B748-A6BA2A381285}"/>
              </a:ext>
            </a:extLst>
          </p:cNvPr>
          <p:cNvSpPr>
            <a:spLocks noGrp="1"/>
          </p:cNvSpPr>
          <p:nvPr>
            <p:ph type="title"/>
          </p:nvPr>
        </p:nvSpPr>
        <p:spPr/>
        <p:txBody>
          <a:bodyPr/>
          <a:lstStyle/>
          <a:p>
            <a:r>
              <a:rPr lang="en-US"/>
              <a:t>Instagram Redaktionen - Instagram Post Table | srf3 - 9 of 26</a:t>
            </a:r>
          </a:p>
        </p:txBody>
      </p:sp>
      <p:graphicFrame>
        <p:nvGraphicFramePr>
          <p:cNvPr id="5" name="Table Placeholder 4">
            <a:extLst>
              <a:ext uri="{FF2B5EF4-FFF2-40B4-BE49-F238E27FC236}">
                <a16:creationId xmlns:a16="http://schemas.microsoft.com/office/drawing/2014/main" id="{B5C00933-6DF9-4025-89A1-8591897818A8}"/>
              </a:ext>
            </a:extLst>
          </p:cNvPr>
          <p:cNvGraphicFramePr>
            <a:graphicFrameLocks noGrp="1"/>
          </p:cNvGraphicFramePr>
          <p:nvPr>
            <p:ph type="tbl" sz="quarter" idx="13"/>
            <p:extLst>
              <p:ext uri="{D42A27DB-BD31-4B8C-83A1-F6EECF244321}">
                <p14:modId xmlns:p14="http://schemas.microsoft.com/office/powerpoint/2010/main" val="1739450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72448199"/>
                    </a:ext>
                  </a:extLst>
                </a:gridCol>
                <a:gridCol w="658368">
                  <a:extLst>
                    <a:ext uri="{9D8B030D-6E8A-4147-A177-3AD203B41FA5}">
                      <a16:colId xmlns:a16="http://schemas.microsoft.com/office/drawing/2014/main" val="562024697"/>
                    </a:ext>
                  </a:extLst>
                </a:gridCol>
                <a:gridCol w="658368">
                  <a:extLst>
                    <a:ext uri="{9D8B030D-6E8A-4147-A177-3AD203B41FA5}">
                      <a16:colId xmlns:a16="http://schemas.microsoft.com/office/drawing/2014/main" val="1471356132"/>
                    </a:ext>
                  </a:extLst>
                </a:gridCol>
                <a:gridCol w="658368">
                  <a:extLst>
                    <a:ext uri="{9D8B030D-6E8A-4147-A177-3AD203B41FA5}">
                      <a16:colId xmlns:a16="http://schemas.microsoft.com/office/drawing/2014/main" val="1049981656"/>
                    </a:ext>
                  </a:extLst>
                </a:gridCol>
                <a:gridCol w="987552">
                  <a:extLst>
                    <a:ext uri="{9D8B030D-6E8A-4147-A177-3AD203B41FA5}">
                      <a16:colId xmlns:a16="http://schemas.microsoft.com/office/drawing/2014/main" val="4030002922"/>
                    </a:ext>
                  </a:extLst>
                </a:gridCol>
                <a:gridCol w="658368">
                  <a:extLst>
                    <a:ext uri="{9D8B030D-6E8A-4147-A177-3AD203B41FA5}">
                      <a16:colId xmlns:a16="http://schemas.microsoft.com/office/drawing/2014/main" val="1565638181"/>
                    </a:ext>
                  </a:extLst>
                </a:gridCol>
                <a:gridCol w="658368">
                  <a:extLst>
                    <a:ext uri="{9D8B030D-6E8A-4147-A177-3AD203B41FA5}">
                      <a16:colId xmlns:a16="http://schemas.microsoft.com/office/drawing/2014/main" val="521337130"/>
                    </a:ext>
                  </a:extLst>
                </a:gridCol>
                <a:gridCol w="658368">
                  <a:extLst>
                    <a:ext uri="{9D8B030D-6E8A-4147-A177-3AD203B41FA5}">
                      <a16:colId xmlns:a16="http://schemas.microsoft.com/office/drawing/2014/main" val="3676603191"/>
                    </a:ext>
                  </a:extLst>
                </a:gridCol>
                <a:gridCol w="658368">
                  <a:extLst>
                    <a:ext uri="{9D8B030D-6E8A-4147-A177-3AD203B41FA5}">
                      <a16:colId xmlns:a16="http://schemas.microsoft.com/office/drawing/2014/main" val="631686726"/>
                    </a:ext>
                  </a:extLst>
                </a:gridCol>
                <a:gridCol w="329184">
                  <a:extLst>
                    <a:ext uri="{9D8B030D-6E8A-4147-A177-3AD203B41FA5}">
                      <a16:colId xmlns:a16="http://schemas.microsoft.com/office/drawing/2014/main" val="3901951585"/>
                    </a:ext>
                  </a:extLst>
                </a:gridCol>
                <a:gridCol w="329184">
                  <a:extLst>
                    <a:ext uri="{9D8B030D-6E8A-4147-A177-3AD203B41FA5}">
                      <a16:colId xmlns:a16="http://schemas.microsoft.com/office/drawing/2014/main" val="866813637"/>
                    </a:ext>
                  </a:extLst>
                </a:gridCol>
                <a:gridCol w="329184">
                  <a:extLst>
                    <a:ext uri="{9D8B030D-6E8A-4147-A177-3AD203B41FA5}">
                      <a16:colId xmlns:a16="http://schemas.microsoft.com/office/drawing/2014/main" val="2680729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38044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srf3 - 31.10.2024 09:00:09</a:t>
                      </a:r>
                      <a:r>
                        <a:rPr kumimoji="0" lang="de-DE" sz="1000" b="0" i="0" u="none" strike="noStrike" kern="1200" cap="none" spc="0" normalizeH="0" baseline="0" noProof="0">
                          <a:ln>
                            <a:noFill/>
                          </a:ln>
                          <a:solidFill>
                            <a:prstClr val="black"/>
                          </a:solidFill>
                          <a:effectLst/>
                          <a:uLnTx/>
                          <a:uFillTx/>
                          <a:latin typeface="Calibri"/>
                          <a:ea typeface="+mn-ea"/>
                          <a:cs typeface="+mn-cs"/>
                        </a:rPr>
                        <a:t>
 Wie verkleidet ihr euch? 🍁 #halloween #srf3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11/02/2025 13:45:13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Wie verkleidet ihr euch? 🍁 #halloween #srf3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https://www.instagram.com/p/DBx4OLWRuYc/</a:t>
                      </a:r>
                    </a:p>
                  </a:txBody>
                  <a:tcPr/>
                </a:tc>
                <a:extLst>
                  <a:ext uri="{0D108BD9-81ED-4DB2-BD59-A6C34878D82A}">
                    <a16:rowId xmlns:a16="http://schemas.microsoft.com/office/drawing/2014/main" val="2807026704"/>
                  </a:ext>
                </a:extLst>
              </a:tr>
            </a:tbl>
          </a:graphicData>
        </a:graphic>
      </p:graphicFrame>
      <p:sp>
        <p:nvSpPr>
          <p:cNvPr id="4" name="Text Placeholder 3">
            <a:extLst>
              <a:ext uri="{FF2B5EF4-FFF2-40B4-BE49-F238E27FC236}">
                <a16:creationId xmlns:a16="http://schemas.microsoft.com/office/drawing/2014/main" id="{F733DA95-7019-4F0F-8388-BA159159FEEB}"/>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4226362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0AE7F-ECAD-4CB7-9E98-F4F86CC0FA43}"/>
              </a:ext>
            </a:extLst>
          </p:cNvPr>
          <p:cNvSpPr>
            <a:spLocks noGrp="1"/>
          </p:cNvSpPr>
          <p:nvPr>
            <p:ph type="title"/>
          </p:nvPr>
        </p:nvSpPr>
        <p:spPr/>
        <p:txBody>
          <a:bodyPr/>
          <a:lstStyle/>
          <a:p>
            <a:r>
              <a:rPr lang="en-US"/>
              <a:t>Instagram Redaktionen - Instagram Post Table | srf3 - 10 of 26</a:t>
            </a:r>
          </a:p>
        </p:txBody>
      </p:sp>
      <p:graphicFrame>
        <p:nvGraphicFramePr>
          <p:cNvPr id="5" name="Table Placeholder 4">
            <a:extLst>
              <a:ext uri="{FF2B5EF4-FFF2-40B4-BE49-F238E27FC236}">
                <a16:creationId xmlns:a16="http://schemas.microsoft.com/office/drawing/2014/main" id="{15305744-BEC9-4E8D-A112-4B913700EA01}"/>
              </a:ext>
            </a:extLst>
          </p:cNvPr>
          <p:cNvGraphicFramePr>
            <a:graphicFrameLocks noGrp="1"/>
          </p:cNvGraphicFramePr>
          <p:nvPr>
            <p:ph type="tbl" sz="quarter" idx="13"/>
            <p:extLst>
              <p:ext uri="{D42A27DB-BD31-4B8C-83A1-F6EECF244321}">
                <p14:modId xmlns:p14="http://schemas.microsoft.com/office/powerpoint/2010/main" val="2010029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52285372"/>
                    </a:ext>
                  </a:extLst>
                </a:gridCol>
                <a:gridCol w="658368">
                  <a:extLst>
                    <a:ext uri="{9D8B030D-6E8A-4147-A177-3AD203B41FA5}">
                      <a16:colId xmlns:a16="http://schemas.microsoft.com/office/drawing/2014/main" val="2690026515"/>
                    </a:ext>
                  </a:extLst>
                </a:gridCol>
                <a:gridCol w="658368">
                  <a:extLst>
                    <a:ext uri="{9D8B030D-6E8A-4147-A177-3AD203B41FA5}">
                      <a16:colId xmlns:a16="http://schemas.microsoft.com/office/drawing/2014/main" val="4071996391"/>
                    </a:ext>
                  </a:extLst>
                </a:gridCol>
                <a:gridCol w="658368">
                  <a:extLst>
                    <a:ext uri="{9D8B030D-6E8A-4147-A177-3AD203B41FA5}">
                      <a16:colId xmlns:a16="http://schemas.microsoft.com/office/drawing/2014/main" val="1388956321"/>
                    </a:ext>
                  </a:extLst>
                </a:gridCol>
                <a:gridCol w="987552">
                  <a:extLst>
                    <a:ext uri="{9D8B030D-6E8A-4147-A177-3AD203B41FA5}">
                      <a16:colId xmlns:a16="http://schemas.microsoft.com/office/drawing/2014/main" val="4064207373"/>
                    </a:ext>
                  </a:extLst>
                </a:gridCol>
                <a:gridCol w="658368">
                  <a:extLst>
                    <a:ext uri="{9D8B030D-6E8A-4147-A177-3AD203B41FA5}">
                      <a16:colId xmlns:a16="http://schemas.microsoft.com/office/drawing/2014/main" val="2182940715"/>
                    </a:ext>
                  </a:extLst>
                </a:gridCol>
                <a:gridCol w="658368">
                  <a:extLst>
                    <a:ext uri="{9D8B030D-6E8A-4147-A177-3AD203B41FA5}">
                      <a16:colId xmlns:a16="http://schemas.microsoft.com/office/drawing/2014/main" val="808594840"/>
                    </a:ext>
                  </a:extLst>
                </a:gridCol>
                <a:gridCol w="658368">
                  <a:extLst>
                    <a:ext uri="{9D8B030D-6E8A-4147-A177-3AD203B41FA5}">
                      <a16:colId xmlns:a16="http://schemas.microsoft.com/office/drawing/2014/main" val="3076551829"/>
                    </a:ext>
                  </a:extLst>
                </a:gridCol>
                <a:gridCol w="658368">
                  <a:extLst>
                    <a:ext uri="{9D8B030D-6E8A-4147-A177-3AD203B41FA5}">
                      <a16:colId xmlns:a16="http://schemas.microsoft.com/office/drawing/2014/main" val="1508984245"/>
                    </a:ext>
                  </a:extLst>
                </a:gridCol>
                <a:gridCol w="329184">
                  <a:extLst>
                    <a:ext uri="{9D8B030D-6E8A-4147-A177-3AD203B41FA5}">
                      <a16:colId xmlns:a16="http://schemas.microsoft.com/office/drawing/2014/main" val="640295099"/>
                    </a:ext>
                  </a:extLst>
                </a:gridCol>
                <a:gridCol w="329184">
                  <a:extLst>
                    <a:ext uri="{9D8B030D-6E8A-4147-A177-3AD203B41FA5}">
                      <a16:colId xmlns:a16="http://schemas.microsoft.com/office/drawing/2014/main" val="2206470474"/>
                    </a:ext>
                  </a:extLst>
                </a:gridCol>
                <a:gridCol w="329184">
                  <a:extLst>
                    <a:ext uri="{9D8B030D-6E8A-4147-A177-3AD203B41FA5}">
                      <a16:colId xmlns:a16="http://schemas.microsoft.com/office/drawing/2014/main" val="1050790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76575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srf3 - 31.10.2023 07:30:15</a:t>
                      </a:r>
                      <a:r>
                        <a:rPr kumimoji="0" lang="de-DE" sz="1000" b="0" i="0" u="none" strike="noStrike" kern="1200" cap="none" spc="0" normalizeH="0" baseline="0" noProof="0">
                          <a:ln>
                            <a:noFill/>
                          </a:ln>
                          <a:solidFill>
                            <a:prstClr val="black"/>
                          </a:solidFill>
                          <a:effectLst/>
                          <a:uLnTx/>
                          <a:uFillTx/>
                          <a:latin typeface="Calibri"/>
                          <a:ea typeface="+mn-ea"/>
                          <a:cs typeface="+mn-cs"/>
                        </a:rPr>
                        <a:t>
 Hast du noch kein gruseliges Kostüm für Halloween? Wir hätten da einige Vorschläge ... 
#srfcomedy #halloween #satire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04/03/2025 14:15:03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Hast du noch kein gruseliges Kostüm für Halloween? Wir hätten da einige Vorschläge ... 
#srfcomedy #halloween #satire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https://www.instagram.com/p/CzDS_hkuIwz/</a:t>
                      </a:r>
                    </a:p>
                  </a:txBody>
                  <a:tcPr/>
                </a:tc>
                <a:extLst>
                  <a:ext uri="{0D108BD9-81ED-4DB2-BD59-A6C34878D82A}">
                    <a16:rowId xmlns:a16="http://schemas.microsoft.com/office/drawing/2014/main" val="3217781922"/>
                  </a:ext>
                </a:extLst>
              </a:tr>
            </a:tbl>
          </a:graphicData>
        </a:graphic>
      </p:graphicFrame>
      <p:sp>
        <p:nvSpPr>
          <p:cNvPr id="4" name="Text Placeholder 3">
            <a:extLst>
              <a:ext uri="{FF2B5EF4-FFF2-40B4-BE49-F238E27FC236}">
                <a16:creationId xmlns:a16="http://schemas.microsoft.com/office/drawing/2014/main" id="{682736B4-D080-4C2E-9515-C2A9D64594C6}"/>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1128154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F1FAD-1C4C-4583-A1BB-8CB116EF44B3}"/>
              </a:ext>
            </a:extLst>
          </p:cNvPr>
          <p:cNvSpPr>
            <a:spLocks noGrp="1"/>
          </p:cNvSpPr>
          <p:nvPr>
            <p:ph type="title"/>
          </p:nvPr>
        </p:nvSpPr>
        <p:spPr/>
        <p:txBody>
          <a:bodyPr/>
          <a:lstStyle/>
          <a:p>
            <a:r>
              <a:rPr lang="en-US"/>
              <a:t>Instagram Redaktionen - Instagram Post Table | srf3 - 11 of 26</a:t>
            </a:r>
          </a:p>
        </p:txBody>
      </p:sp>
      <p:graphicFrame>
        <p:nvGraphicFramePr>
          <p:cNvPr id="5" name="Table Placeholder 4">
            <a:extLst>
              <a:ext uri="{FF2B5EF4-FFF2-40B4-BE49-F238E27FC236}">
                <a16:creationId xmlns:a16="http://schemas.microsoft.com/office/drawing/2014/main" id="{7E0E29A8-AD96-47BC-9B8C-AE680A91E43D}"/>
              </a:ext>
            </a:extLst>
          </p:cNvPr>
          <p:cNvGraphicFramePr>
            <a:graphicFrameLocks noGrp="1"/>
          </p:cNvGraphicFramePr>
          <p:nvPr>
            <p:ph type="tbl" sz="quarter" idx="13"/>
            <p:extLst>
              <p:ext uri="{D42A27DB-BD31-4B8C-83A1-F6EECF244321}">
                <p14:modId xmlns:p14="http://schemas.microsoft.com/office/powerpoint/2010/main" val="2174264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38506066"/>
                    </a:ext>
                  </a:extLst>
                </a:gridCol>
                <a:gridCol w="658368">
                  <a:extLst>
                    <a:ext uri="{9D8B030D-6E8A-4147-A177-3AD203B41FA5}">
                      <a16:colId xmlns:a16="http://schemas.microsoft.com/office/drawing/2014/main" val="3840305563"/>
                    </a:ext>
                  </a:extLst>
                </a:gridCol>
                <a:gridCol w="658368">
                  <a:extLst>
                    <a:ext uri="{9D8B030D-6E8A-4147-A177-3AD203B41FA5}">
                      <a16:colId xmlns:a16="http://schemas.microsoft.com/office/drawing/2014/main" val="3001944258"/>
                    </a:ext>
                  </a:extLst>
                </a:gridCol>
                <a:gridCol w="658368">
                  <a:extLst>
                    <a:ext uri="{9D8B030D-6E8A-4147-A177-3AD203B41FA5}">
                      <a16:colId xmlns:a16="http://schemas.microsoft.com/office/drawing/2014/main" val="1302306931"/>
                    </a:ext>
                  </a:extLst>
                </a:gridCol>
                <a:gridCol w="987552">
                  <a:extLst>
                    <a:ext uri="{9D8B030D-6E8A-4147-A177-3AD203B41FA5}">
                      <a16:colId xmlns:a16="http://schemas.microsoft.com/office/drawing/2014/main" val="1245998893"/>
                    </a:ext>
                  </a:extLst>
                </a:gridCol>
                <a:gridCol w="658368">
                  <a:extLst>
                    <a:ext uri="{9D8B030D-6E8A-4147-A177-3AD203B41FA5}">
                      <a16:colId xmlns:a16="http://schemas.microsoft.com/office/drawing/2014/main" val="2538732319"/>
                    </a:ext>
                  </a:extLst>
                </a:gridCol>
                <a:gridCol w="658368">
                  <a:extLst>
                    <a:ext uri="{9D8B030D-6E8A-4147-A177-3AD203B41FA5}">
                      <a16:colId xmlns:a16="http://schemas.microsoft.com/office/drawing/2014/main" val="2251461087"/>
                    </a:ext>
                  </a:extLst>
                </a:gridCol>
                <a:gridCol w="658368">
                  <a:extLst>
                    <a:ext uri="{9D8B030D-6E8A-4147-A177-3AD203B41FA5}">
                      <a16:colId xmlns:a16="http://schemas.microsoft.com/office/drawing/2014/main" val="2159935524"/>
                    </a:ext>
                  </a:extLst>
                </a:gridCol>
                <a:gridCol w="658368">
                  <a:extLst>
                    <a:ext uri="{9D8B030D-6E8A-4147-A177-3AD203B41FA5}">
                      <a16:colId xmlns:a16="http://schemas.microsoft.com/office/drawing/2014/main" val="2366382159"/>
                    </a:ext>
                  </a:extLst>
                </a:gridCol>
                <a:gridCol w="329184">
                  <a:extLst>
                    <a:ext uri="{9D8B030D-6E8A-4147-A177-3AD203B41FA5}">
                      <a16:colId xmlns:a16="http://schemas.microsoft.com/office/drawing/2014/main" val="3200213322"/>
                    </a:ext>
                  </a:extLst>
                </a:gridCol>
                <a:gridCol w="329184">
                  <a:extLst>
                    <a:ext uri="{9D8B030D-6E8A-4147-A177-3AD203B41FA5}">
                      <a16:colId xmlns:a16="http://schemas.microsoft.com/office/drawing/2014/main" val="495072828"/>
                    </a:ext>
                  </a:extLst>
                </a:gridCol>
                <a:gridCol w="329184">
                  <a:extLst>
                    <a:ext uri="{9D8B030D-6E8A-4147-A177-3AD203B41FA5}">
                      <a16:colId xmlns:a16="http://schemas.microsoft.com/office/drawing/2014/main" val="3245136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376392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srf3 - 31.08.2024 14:48:29</a:t>
                      </a:r>
                      <a:r>
                        <a:rPr kumimoji="0" lang="de-DE" sz="1000" b="0" i="0" u="none" strike="noStrike" kern="1200" cap="none" spc="0" normalizeH="0" baseline="0" noProof="0">
                          <a:ln>
                            <a:noFill/>
                          </a:ln>
                          <a:solidFill>
                            <a:prstClr val="black"/>
                          </a:solidFill>
                          <a:effectLst/>
                          <a:uLnTx/>
                          <a:uFillTx/>
                          <a:latin typeface="Calibri"/>
                          <a:ea typeface="+mn-ea"/>
                          <a:cs typeface="+mn-cs"/>
                        </a:rPr>
                        <a:t>
 Bevor sie sich voll der Musik gewidmet hat, besuchte Milune viele Jahre die Ballettschule des Zürcher Opernhauses. Dafür musste das «SRF 3 Best Talent» vom August 2024 einige Opfer erbringen – unter anderem mehrere Zehennägel. #milune #besttalent #musik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01:22:10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Bevor sie sich voll der Musik gewidmet hat, besuchte Milune viele Jahre die Ballettschule des Zürcher Opernhauses. Dafür musste das «SRF 3 Best Talent» vom August 2024 einige Opfer erbringen – unter anderem mehrere Zehennägel. #milune #besttalent #musik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https://www.instagram.com/reel/C_VQmzdtqj-/</a:t>
                      </a:r>
                    </a:p>
                  </a:txBody>
                  <a:tcPr/>
                </a:tc>
                <a:extLst>
                  <a:ext uri="{0D108BD9-81ED-4DB2-BD59-A6C34878D82A}">
                    <a16:rowId xmlns:a16="http://schemas.microsoft.com/office/drawing/2014/main" val="3419087678"/>
                  </a:ext>
                </a:extLst>
              </a:tr>
            </a:tbl>
          </a:graphicData>
        </a:graphic>
      </p:graphicFrame>
      <p:sp>
        <p:nvSpPr>
          <p:cNvPr id="4" name="Text Placeholder 3">
            <a:extLst>
              <a:ext uri="{FF2B5EF4-FFF2-40B4-BE49-F238E27FC236}">
                <a16:creationId xmlns:a16="http://schemas.microsoft.com/office/drawing/2014/main" id="{098D94D9-A593-4A10-968B-7223A35E8F1B}"/>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4083853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F686-4498-47C9-BDC6-09F8633812A0}"/>
              </a:ext>
            </a:extLst>
          </p:cNvPr>
          <p:cNvSpPr>
            <a:spLocks noGrp="1"/>
          </p:cNvSpPr>
          <p:nvPr>
            <p:ph type="title"/>
          </p:nvPr>
        </p:nvSpPr>
        <p:spPr/>
        <p:txBody>
          <a:bodyPr/>
          <a:lstStyle/>
          <a:p>
            <a:r>
              <a:rPr lang="en-US"/>
              <a:t>Instagram Redaktionen - Instagram Post Table | srf3 - 12 of 26</a:t>
            </a:r>
          </a:p>
        </p:txBody>
      </p:sp>
      <p:graphicFrame>
        <p:nvGraphicFramePr>
          <p:cNvPr id="5" name="Table Placeholder 4">
            <a:extLst>
              <a:ext uri="{FF2B5EF4-FFF2-40B4-BE49-F238E27FC236}">
                <a16:creationId xmlns:a16="http://schemas.microsoft.com/office/drawing/2014/main" id="{CDA5BD65-75DD-4A5F-AE8C-5245DC8565CE}"/>
              </a:ext>
            </a:extLst>
          </p:cNvPr>
          <p:cNvGraphicFramePr>
            <a:graphicFrameLocks noGrp="1"/>
          </p:cNvGraphicFramePr>
          <p:nvPr>
            <p:ph type="tbl" sz="quarter" idx="13"/>
            <p:extLst>
              <p:ext uri="{D42A27DB-BD31-4B8C-83A1-F6EECF244321}">
                <p14:modId xmlns:p14="http://schemas.microsoft.com/office/powerpoint/2010/main" val="2941703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43267913"/>
                    </a:ext>
                  </a:extLst>
                </a:gridCol>
                <a:gridCol w="658368">
                  <a:extLst>
                    <a:ext uri="{9D8B030D-6E8A-4147-A177-3AD203B41FA5}">
                      <a16:colId xmlns:a16="http://schemas.microsoft.com/office/drawing/2014/main" val="509187005"/>
                    </a:ext>
                  </a:extLst>
                </a:gridCol>
                <a:gridCol w="658368">
                  <a:extLst>
                    <a:ext uri="{9D8B030D-6E8A-4147-A177-3AD203B41FA5}">
                      <a16:colId xmlns:a16="http://schemas.microsoft.com/office/drawing/2014/main" val="1457791898"/>
                    </a:ext>
                  </a:extLst>
                </a:gridCol>
                <a:gridCol w="658368">
                  <a:extLst>
                    <a:ext uri="{9D8B030D-6E8A-4147-A177-3AD203B41FA5}">
                      <a16:colId xmlns:a16="http://schemas.microsoft.com/office/drawing/2014/main" val="824100782"/>
                    </a:ext>
                  </a:extLst>
                </a:gridCol>
                <a:gridCol w="987552">
                  <a:extLst>
                    <a:ext uri="{9D8B030D-6E8A-4147-A177-3AD203B41FA5}">
                      <a16:colId xmlns:a16="http://schemas.microsoft.com/office/drawing/2014/main" val="2300481027"/>
                    </a:ext>
                  </a:extLst>
                </a:gridCol>
                <a:gridCol w="658368">
                  <a:extLst>
                    <a:ext uri="{9D8B030D-6E8A-4147-A177-3AD203B41FA5}">
                      <a16:colId xmlns:a16="http://schemas.microsoft.com/office/drawing/2014/main" val="2816792761"/>
                    </a:ext>
                  </a:extLst>
                </a:gridCol>
                <a:gridCol w="658368">
                  <a:extLst>
                    <a:ext uri="{9D8B030D-6E8A-4147-A177-3AD203B41FA5}">
                      <a16:colId xmlns:a16="http://schemas.microsoft.com/office/drawing/2014/main" val="26752094"/>
                    </a:ext>
                  </a:extLst>
                </a:gridCol>
                <a:gridCol w="658368">
                  <a:extLst>
                    <a:ext uri="{9D8B030D-6E8A-4147-A177-3AD203B41FA5}">
                      <a16:colId xmlns:a16="http://schemas.microsoft.com/office/drawing/2014/main" val="504213362"/>
                    </a:ext>
                  </a:extLst>
                </a:gridCol>
                <a:gridCol w="658368">
                  <a:extLst>
                    <a:ext uri="{9D8B030D-6E8A-4147-A177-3AD203B41FA5}">
                      <a16:colId xmlns:a16="http://schemas.microsoft.com/office/drawing/2014/main" val="2048113978"/>
                    </a:ext>
                  </a:extLst>
                </a:gridCol>
                <a:gridCol w="329184">
                  <a:extLst>
                    <a:ext uri="{9D8B030D-6E8A-4147-A177-3AD203B41FA5}">
                      <a16:colId xmlns:a16="http://schemas.microsoft.com/office/drawing/2014/main" val="3980100265"/>
                    </a:ext>
                  </a:extLst>
                </a:gridCol>
                <a:gridCol w="329184">
                  <a:extLst>
                    <a:ext uri="{9D8B030D-6E8A-4147-A177-3AD203B41FA5}">
                      <a16:colId xmlns:a16="http://schemas.microsoft.com/office/drawing/2014/main" val="2640835159"/>
                    </a:ext>
                  </a:extLst>
                </a:gridCol>
                <a:gridCol w="329184">
                  <a:extLst>
                    <a:ext uri="{9D8B030D-6E8A-4147-A177-3AD203B41FA5}">
                      <a16:colId xmlns:a16="http://schemas.microsoft.com/office/drawing/2014/main" val="1892899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1779795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srf3 - 31.08.2024 13:00:51</a:t>
                      </a:r>
                      <a:r>
                        <a:rPr kumimoji="0" lang="de-DE" sz="1000" b="0" i="0" u="none" strike="noStrike" kern="1200" cap="none" spc="0" normalizeH="0" baseline="0" noProof="0">
                          <a:ln>
                            <a:noFill/>
                          </a:ln>
                          <a:solidFill>
                            <a:prstClr val="black"/>
                          </a:solidFill>
                          <a:effectLst/>
                          <a:uLnTx/>
                          <a:uFillTx/>
                          <a:latin typeface="Calibri"/>
                          <a:ea typeface="+mn-ea"/>
                          <a:cs typeface="+mn-cs"/>
                        </a:rPr>
                        <a:t>
 Nominiert für den Swiss Comedy Awards
Publikumspreis 🏆
Das Music-Comedy-Duo Riklin &amp; Schaub besteht aus Roman Riklin und Daniel Schaub. Die beiden Multiinstrumentalisten sind bekannt als ehemalige Mitglieder des Trios «Heinz de Specht». Mit «Lieder, die du sehen musst» erweitern sie ihre musikalischen Geschichten mit Videoeinspielungen zu multimedialen Song-Erlebnissen.
#sca2024
@ricklin_schaub
@romanriklin
@_daniel_schaub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01:22:10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Nominiert für den Swiss Comedy Awards
Publikumspreis 🏆
Das Music-Comedy-Duo Riklin &amp; Schaub besteht aus Roman Riklin und Daniel Schaub. Die beiden Multiinstrumentalisten sind bekannt als ehemalige Mitglieder des Trios «Heinz de Specht». Mit «Lieder, die du sehen musst» erweitern sie ihre musikalischen Geschichten mit Videoeinspielungen zu multimedialen Song-Erlebnissen.
#sca2024
@ricklin_schaub
@romanriklin
@_daniel_schaub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https://www.instagram.com/reel/C_VIWi6IvUv/</a:t>
                      </a:r>
                    </a:p>
                  </a:txBody>
                  <a:tcPr/>
                </a:tc>
                <a:extLst>
                  <a:ext uri="{0D108BD9-81ED-4DB2-BD59-A6C34878D82A}">
                    <a16:rowId xmlns:a16="http://schemas.microsoft.com/office/drawing/2014/main" val="1314665960"/>
                  </a:ext>
                </a:extLst>
              </a:tr>
            </a:tbl>
          </a:graphicData>
        </a:graphic>
      </p:graphicFrame>
      <p:sp>
        <p:nvSpPr>
          <p:cNvPr id="4" name="Text Placeholder 3">
            <a:extLst>
              <a:ext uri="{FF2B5EF4-FFF2-40B4-BE49-F238E27FC236}">
                <a16:creationId xmlns:a16="http://schemas.microsoft.com/office/drawing/2014/main" id="{96E85776-1A0D-400A-B651-FF851133A224}"/>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1327430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2C37B-E5C4-4618-A56D-06168757D6AD}"/>
              </a:ext>
            </a:extLst>
          </p:cNvPr>
          <p:cNvSpPr>
            <a:spLocks noGrp="1"/>
          </p:cNvSpPr>
          <p:nvPr>
            <p:ph type="title"/>
          </p:nvPr>
        </p:nvSpPr>
        <p:spPr/>
        <p:txBody>
          <a:bodyPr/>
          <a:lstStyle/>
          <a:p>
            <a:r>
              <a:rPr lang="en-US"/>
              <a:t>Instagram Redaktionen - Instagram Post Table | srf3 - 13 of 26</a:t>
            </a:r>
          </a:p>
        </p:txBody>
      </p:sp>
      <p:graphicFrame>
        <p:nvGraphicFramePr>
          <p:cNvPr id="5" name="Table Placeholder 4">
            <a:extLst>
              <a:ext uri="{FF2B5EF4-FFF2-40B4-BE49-F238E27FC236}">
                <a16:creationId xmlns:a16="http://schemas.microsoft.com/office/drawing/2014/main" id="{EEA035FA-A222-48DB-8860-DE3EF069DD8F}"/>
              </a:ext>
            </a:extLst>
          </p:cNvPr>
          <p:cNvGraphicFramePr>
            <a:graphicFrameLocks noGrp="1"/>
          </p:cNvGraphicFramePr>
          <p:nvPr>
            <p:ph type="tbl" sz="quarter" idx="13"/>
            <p:extLst>
              <p:ext uri="{D42A27DB-BD31-4B8C-83A1-F6EECF244321}">
                <p14:modId xmlns:p14="http://schemas.microsoft.com/office/powerpoint/2010/main" val="3478722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02362879"/>
                    </a:ext>
                  </a:extLst>
                </a:gridCol>
                <a:gridCol w="658368">
                  <a:extLst>
                    <a:ext uri="{9D8B030D-6E8A-4147-A177-3AD203B41FA5}">
                      <a16:colId xmlns:a16="http://schemas.microsoft.com/office/drawing/2014/main" val="2571716210"/>
                    </a:ext>
                  </a:extLst>
                </a:gridCol>
                <a:gridCol w="658368">
                  <a:extLst>
                    <a:ext uri="{9D8B030D-6E8A-4147-A177-3AD203B41FA5}">
                      <a16:colId xmlns:a16="http://schemas.microsoft.com/office/drawing/2014/main" val="3387331884"/>
                    </a:ext>
                  </a:extLst>
                </a:gridCol>
                <a:gridCol w="658368">
                  <a:extLst>
                    <a:ext uri="{9D8B030D-6E8A-4147-A177-3AD203B41FA5}">
                      <a16:colId xmlns:a16="http://schemas.microsoft.com/office/drawing/2014/main" val="3958745260"/>
                    </a:ext>
                  </a:extLst>
                </a:gridCol>
                <a:gridCol w="987552">
                  <a:extLst>
                    <a:ext uri="{9D8B030D-6E8A-4147-A177-3AD203B41FA5}">
                      <a16:colId xmlns:a16="http://schemas.microsoft.com/office/drawing/2014/main" val="424087433"/>
                    </a:ext>
                  </a:extLst>
                </a:gridCol>
                <a:gridCol w="658368">
                  <a:extLst>
                    <a:ext uri="{9D8B030D-6E8A-4147-A177-3AD203B41FA5}">
                      <a16:colId xmlns:a16="http://schemas.microsoft.com/office/drawing/2014/main" val="147890628"/>
                    </a:ext>
                  </a:extLst>
                </a:gridCol>
                <a:gridCol w="658368">
                  <a:extLst>
                    <a:ext uri="{9D8B030D-6E8A-4147-A177-3AD203B41FA5}">
                      <a16:colId xmlns:a16="http://schemas.microsoft.com/office/drawing/2014/main" val="3339529377"/>
                    </a:ext>
                  </a:extLst>
                </a:gridCol>
                <a:gridCol w="658368">
                  <a:extLst>
                    <a:ext uri="{9D8B030D-6E8A-4147-A177-3AD203B41FA5}">
                      <a16:colId xmlns:a16="http://schemas.microsoft.com/office/drawing/2014/main" val="1242179492"/>
                    </a:ext>
                  </a:extLst>
                </a:gridCol>
                <a:gridCol w="658368">
                  <a:extLst>
                    <a:ext uri="{9D8B030D-6E8A-4147-A177-3AD203B41FA5}">
                      <a16:colId xmlns:a16="http://schemas.microsoft.com/office/drawing/2014/main" val="606173856"/>
                    </a:ext>
                  </a:extLst>
                </a:gridCol>
                <a:gridCol w="329184">
                  <a:extLst>
                    <a:ext uri="{9D8B030D-6E8A-4147-A177-3AD203B41FA5}">
                      <a16:colId xmlns:a16="http://schemas.microsoft.com/office/drawing/2014/main" val="1927505402"/>
                    </a:ext>
                  </a:extLst>
                </a:gridCol>
                <a:gridCol w="329184">
                  <a:extLst>
                    <a:ext uri="{9D8B030D-6E8A-4147-A177-3AD203B41FA5}">
                      <a16:colId xmlns:a16="http://schemas.microsoft.com/office/drawing/2014/main" val="2848721380"/>
                    </a:ext>
                  </a:extLst>
                </a:gridCol>
                <a:gridCol w="329184">
                  <a:extLst>
                    <a:ext uri="{9D8B030D-6E8A-4147-A177-3AD203B41FA5}">
                      <a16:colId xmlns:a16="http://schemas.microsoft.com/office/drawing/2014/main" val="1240005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141696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srf3 - 31.08.2024 09:32:29</a:t>
                      </a:r>
                      <a:r>
                        <a:rPr kumimoji="0" lang="en-US" sz="1000" b="0" i="0" u="none" strike="noStrike" kern="1200" cap="none" spc="0" normalizeH="0" baseline="0" noProof="0">
                          <a:ln>
                            <a:noFill/>
                          </a:ln>
                          <a:solidFill>
                            <a:prstClr val="black"/>
                          </a:solidFill>
                          <a:effectLst/>
                          <a:uLnTx/>
                          <a:uFillTx/>
                          <a:latin typeface="Calibri"/>
                          <a:ea typeface="+mn-ea"/>
                          <a:cs typeface="+mn-cs"/>
                        </a:rPr>
                        <a:t>
 🎻 Wenn Pop auf Klassik trifft - gewinne jetzt Tickets für das Showcase mit Stefanie Heinzmann und «Mikis Takeover! Ensemble». Alle Infos findest du in der Bio! #stefanieheinzmann #schweizermusiktag #showcase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01:22:10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Wenn Pop auf Klassik trifft - gewinne jetzt Tickets für das Showcase mit Stefanie Heinzmann und «Mikis Takeover! Ensemble». Alle Infos findest du in der Bio! #stefanieheinzmann #schweizermusiktag #showcase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https://www.instagram.com/reel/C_UwBAHN-Bb/</a:t>
                      </a:r>
                    </a:p>
                  </a:txBody>
                  <a:tcPr/>
                </a:tc>
                <a:extLst>
                  <a:ext uri="{0D108BD9-81ED-4DB2-BD59-A6C34878D82A}">
                    <a16:rowId xmlns:a16="http://schemas.microsoft.com/office/drawing/2014/main" val="2349545819"/>
                  </a:ext>
                </a:extLst>
              </a:tr>
            </a:tbl>
          </a:graphicData>
        </a:graphic>
      </p:graphicFrame>
      <p:sp>
        <p:nvSpPr>
          <p:cNvPr id="4" name="Text Placeholder 3">
            <a:extLst>
              <a:ext uri="{FF2B5EF4-FFF2-40B4-BE49-F238E27FC236}">
                <a16:creationId xmlns:a16="http://schemas.microsoft.com/office/drawing/2014/main" id="{3D4F712D-2B6F-4CA9-B48A-A468A7244CBC}"/>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4244715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26969-E2AA-42E8-8D58-69C0BAC8327F}"/>
              </a:ext>
            </a:extLst>
          </p:cNvPr>
          <p:cNvSpPr>
            <a:spLocks noGrp="1"/>
          </p:cNvSpPr>
          <p:nvPr>
            <p:ph type="title"/>
          </p:nvPr>
        </p:nvSpPr>
        <p:spPr/>
        <p:txBody>
          <a:bodyPr/>
          <a:lstStyle/>
          <a:p>
            <a:r>
              <a:rPr lang="en-US"/>
              <a:t>Instagram Redaktionen - Instagram Post Table | srf3 - 14 of 26</a:t>
            </a:r>
          </a:p>
        </p:txBody>
      </p:sp>
      <p:graphicFrame>
        <p:nvGraphicFramePr>
          <p:cNvPr id="5" name="Table Placeholder 4">
            <a:extLst>
              <a:ext uri="{FF2B5EF4-FFF2-40B4-BE49-F238E27FC236}">
                <a16:creationId xmlns:a16="http://schemas.microsoft.com/office/drawing/2014/main" id="{E0A017AC-B7D1-4224-AE37-2A5303643CB3}"/>
              </a:ext>
            </a:extLst>
          </p:cNvPr>
          <p:cNvGraphicFramePr>
            <a:graphicFrameLocks noGrp="1"/>
          </p:cNvGraphicFramePr>
          <p:nvPr>
            <p:ph type="tbl" sz="quarter" idx="13"/>
            <p:extLst>
              <p:ext uri="{D42A27DB-BD31-4B8C-83A1-F6EECF244321}">
                <p14:modId xmlns:p14="http://schemas.microsoft.com/office/powerpoint/2010/main" val="859800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94646052"/>
                    </a:ext>
                  </a:extLst>
                </a:gridCol>
                <a:gridCol w="658368">
                  <a:extLst>
                    <a:ext uri="{9D8B030D-6E8A-4147-A177-3AD203B41FA5}">
                      <a16:colId xmlns:a16="http://schemas.microsoft.com/office/drawing/2014/main" val="3088487899"/>
                    </a:ext>
                  </a:extLst>
                </a:gridCol>
                <a:gridCol w="658368">
                  <a:extLst>
                    <a:ext uri="{9D8B030D-6E8A-4147-A177-3AD203B41FA5}">
                      <a16:colId xmlns:a16="http://schemas.microsoft.com/office/drawing/2014/main" val="2505543298"/>
                    </a:ext>
                  </a:extLst>
                </a:gridCol>
                <a:gridCol w="658368">
                  <a:extLst>
                    <a:ext uri="{9D8B030D-6E8A-4147-A177-3AD203B41FA5}">
                      <a16:colId xmlns:a16="http://schemas.microsoft.com/office/drawing/2014/main" val="1619756418"/>
                    </a:ext>
                  </a:extLst>
                </a:gridCol>
                <a:gridCol w="987552">
                  <a:extLst>
                    <a:ext uri="{9D8B030D-6E8A-4147-A177-3AD203B41FA5}">
                      <a16:colId xmlns:a16="http://schemas.microsoft.com/office/drawing/2014/main" val="69241774"/>
                    </a:ext>
                  </a:extLst>
                </a:gridCol>
                <a:gridCol w="658368">
                  <a:extLst>
                    <a:ext uri="{9D8B030D-6E8A-4147-A177-3AD203B41FA5}">
                      <a16:colId xmlns:a16="http://schemas.microsoft.com/office/drawing/2014/main" val="2721077360"/>
                    </a:ext>
                  </a:extLst>
                </a:gridCol>
                <a:gridCol w="658368">
                  <a:extLst>
                    <a:ext uri="{9D8B030D-6E8A-4147-A177-3AD203B41FA5}">
                      <a16:colId xmlns:a16="http://schemas.microsoft.com/office/drawing/2014/main" val="4137432720"/>
                    </a:ext>
                  </a:extLst>
                </a:gridCol>
                <a:gridCol w="658368">
                  <a:extLst>
                    <a:ext uri="{9D8B030D-6E8A-4147-A177-3AD203B41FA5}">
                      <a16:colId xmlns:a16="http://schemas.microsoft.com/office/drawing/2014/main" val="1213176054"/>
                    </a:ext>
                  </a:extLst>
                </a:gridCol>
                <a:gridCol w="658368">
                  <a:extLst>
                    <a:ext uri="{9D8B030D-6E8A-4147-A177-3AD203B41FA5}">
                      <a16:colId xmlns:a16="http://schemas.microsoft.com/office/drawing/2014/main" val="574579500"/>
                    </a:ext>
                  </a:extLst>
                </a:gridCol>
                <a:gridCol w="329184">
                  <a:extLst>
                    <a:ext uri="{9D8B030D-6E8A-4147-A177-3AD203B41FA5}">
                      <a16:colId xmlns:a16="http://schemas.microsoft.com/office/drawing/2014/main" val="408656643"/>
                    </a:ext>
                  </a:extLst>
                </a:gridCol>
                <a:gridCol w="329184">
                  <a:extLst>
                    <a:ext uri="{9D8B030D-6E8A-4147-A177-3AD203B41FA5}">
                      <a16:colId xmlns:a16="http://schemas.microsoft.com/office/drawing/2014/main" val="3405459138"/>
                    </a:ext>
                  </a:extLst>
                </a:gridCol>
                <a:gridCol w="329184">
                  <a:extLst>
                    <a:ext uri="{9D8B030D-6E8A-4147-A177-3AD203B41FA5}">
                      <a16:colId xmlns:a16="http://schemas.microsoft.com/office/drawing/2014/main" val="3035036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5068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srf3 - 31.07.2025 18:30:00</a:t>
                      </a:r>
                      <a:r>
                        <a:rPr kumimoji="0" lang="en-US" sz="1000" b="0" i="0" u="none" strike="noStrike" kern="1200" cap="none" spc="0" normalizeH="0" baseline="0" noProof="0">
                          <a:ln>
                            <a:noFill/>
                          </a:ln>
                          <a:solidFill>
                            <a:prstClr val="black"/>
                          </a:solidFill>
                          <a:effectLst/>
                          <a:uLnTx/>
                          <a:uFillTx/>
                          <a:latin typeface="Calibri"/>
                          <a:ea typeface="+mn-ea"/>
                          <a:cs typeface="+mn-cs"/>
                        </a:rPr>
                        <a:t>
 Ausnahmsweise singt «SRF 3 Best Talent» Nina Valotti nicht auf Mundart – sie flucht.🤬 @ninavalottimusic 
#srf3 #srf3besttalent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01:21:47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Ausnahmsweise singt «SRF 3 Best Talent» Nina Valotti nicht auf Mundart – sie flucht.🤬 @ninavalottimusic 
#srf3 #srf3besttalent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https://www.instagram.com/reel/DMxvoh1Nd06/</a:t>
                      </a:r>
                    </a:p>
                  </a:txBody>
                  <a:tcPr/>
                </a:tc>
                <a:extLst>
                  <a:ext uri="{0D108BD9-81ED-4DB2-BD59-A6C34878D82A}">
                    <a16:rowId xmlns:a16="http://schemas.microsoft.com/office/drawing/2014/main" val="711272307"/>
                  </a:ext>
                </a:extLst>
              </a:tr>
            </a:tbl>
          </a:graphicData>
        </a:graphic>
      </p:graphicFrame>
      <p:sp>
        <p:nvSpPr>
          <p:cNvPr id="4" name="Text Placeholder 3">
            <a:extLst>
              <a:ext uri="{FF2B5EF4-FFF2-40B4-BE49-F238E27FC236}">
                <a16:creationId xmlns:a16="http://schemas.microsoft.com/office/drawing/2014/main" id="{B22194BB-FB0E-4612-BAA1-41449A974A87}"/>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3534045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D6222-892F-4AB7-AF96-9435587A5846}"/>
              </a:ext>
            </a:extLst>
          </p:cNvPr>
          <p:cNvSpPr>
            <a:spLocks noGrp="1"/>
          </p:cNvSpPr>
          <p:nvPr>
            <p:ph type="title"/>
          </p:nvPr>
        </p:nvSpPr>
        <p:spPr/>
        <p:txBody>
          <a:bodyPr/>
          <a:lstStyle/>
          <a:p>
            <a:r>
              <a:rPr lang="en-US"/>
              <a:t>Instagram Redaktionen - Instagram Post Table | srf3 - 15 of 26</a:t>
            </a:r>
          </a:p>
        </p:txBody>
      </p:sp>
      <p:graphicFrame>
        <p:nvGraphicFramePr>
          <p:cNvPr id="5" name="Table Placeholder 4">
            <a:extLst>
              <a:ext uri="{FF2B5EF4-FFF2-40B4-BE49-F238E27FC236}">
                <a16:creationId xmlns:a16="http://schemas.microsoft.com/office/drawing/2014/main" id="{4219D6E3-B102-4394-B6AA-DDAE16A98F4C}"/>
              </a:ext>
            </a:extLst>
          </p:cNvPr>
          <p:cNvGraphicFramePr>
            <a:graphicFrameLocks noGrp="1"/>
          </p:cNvGraphicFramePr>
          <p:nvPr>
            <p:ph type="tbl" sz="quarter" idx="13"/>
            <p:extLst>
              <p:ext uri="{D42A27DB-BD31-4B8C-83A1-F6EECF244321}">
                <p14:modId xmlns:p14="http://schemas.microsoft.com/office/powerpoint/2010/main" val="2959555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17124829"/>
                    </a:ext>
                  </a:extLst>
                </a:gridCol>
                <a:gridCol w="658368">
                  <a:extLst>
                    <a:ext uri="{9D8B030D-6E8A-4147-A177-3AD203B41FA5}">
                      <a16:colId xmlns:a16="http://schemas.microsoft.com/office/drawing/2014/main" val="2399151426"/>
                    </a:ext>
                  </a:extLst>
                </a:gridCol>
                <a:gridCol w="658368">
                  <a:extLst>
                    <a:ext uri="{9D8B030D-6E8A-4147-A177-3AD203B41FA5}">
                      <a16:colId xmlns:a16="http://schemas.microsoft.com/office/drawing/2014/main" val="2192706830"/>
                    </a:ext>
                  </a:extLst>
                </a:gridCol>
                <a:gridCol w="658368">
                  <a:extLst>
                    <a:ext uri="{9D8B030D-6E8A-4147-A177-3AD203B41FA5}">
                      <a16:colId xmlns:a16="http://schemas.microsoft.com/office/drawing/2014/main" val="2185463884"/>
                    </a:ext>
                  </a:extLst>
                </a:gridCol>
                <a:gridCol w="987552">
                  <a:extLst>
                    <a:ext uri="{9D8B030D-6E8A-4147-A177-3AD203B41FA5}">
                      <a16:colId xmlns:a16="http://schemas.microsoft.com/office/drawing/2014/main" val="55967870"/>
                    </a:ext>
                  </a:extLst>
                </a:gridCol>
                <a:gridCol w="658368">
                  <a:extLst>
                    <a:ext uri="{9D8B030D-6E8A-4147-A177-3AD203B41FA5}">
                      <a16:colId xmlns:a16="http://schemas.microsoft.com/office/drawing/2014/main" val="460616627"/>
                    </a:ext>
                  </a:extLst>
                </a:gridCol>
                <a:gridCol w="658368">
                  <a:extLst>
                    <a:ext uri="{9D8B030D-6E8A-4147-A177-3AD203B41FA5}">
                      <a16:colId xmlns:a16="http://schemas.microsoft.com/office/drawing/2014/main" val="1520636553"/>
                    </a:ext>
                  </a:extLst>
                </a:gridCol>
                <a:gridCol w="658368">
                  <a:extLst>
                    <a:ext uri="{9D8B030D-6E8A-4147-A177-3AD203B41FA5}">
                      <a16:colId xmlns:a16="http://schemas.microsoft.com/office/drawing/2014/main" val="1146228445"/>
                    </a:ext>
                  </a:extLst>
                </a:gridCol>
                <a:gridCol w="658368">
                  <a:extLst>
                    <a:ext uri="{9D8B030D-6E8A-4147-A177-3AD203B41FA5}">
                      <a16:colId xmlns:a16="http://schemas.microsoft.com/office/drawing/2014/main" val="1095414691"/>
                    </a:ext>
                  </a:extLst>
                </a:gridCol>
                <a:gridCol w="329184">
                  <a:extLst>
                    <a:ext uri="{9D8B030D-6E8A-4147-A177-3AD203B41FA5}">
                      <a16:colId xmlns:a16="http://schemas.microsoft.com/office/drawing/2014/main" val="4002683130"/>
                    </a:ext>
                  </a:extLst>
                </a:gridCol>
                <a:gridCol w="329184">
                  <a:extLst>
                    <a:ext uri="{9D8B030D-6E8A-4147-A177-3AD203B41FA5}">
                      <a16:colId xmlns:a16="http://schemas.microsoft.com/office/drawing/2014/main" val="4204275197"/>
                    </a:ext>
                  </a:extLst>
                </a:gridCol>
                <a:gridCol w="329184">
                  <a:extLst>
                    <a:ext uri="{9D8B030D-6E8A-4147-A177-3AD203B41FA5}">
                      <a16:colId xmlns:a16="http://schemas.microsoft.com/office/drawing/2014/main" val="3153865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1328251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srf3 - 31.07.2024 19:13:44</a:t>
                      </a:r>
                      <a:r>
                        <a:rPr kumimoji="0" lang="de-DE" sz="1000" b="0" i="0" u="none" strike="noStrike" kern="1200" cap="none" spc="0" normalizeH="0" baseline="0" noProof="0">
                          <a:ln>
                            <a:noFill/>
                          </a:ln>
                          <a:solidFill>
                            <a:prstClr val="black"/>
                          </a:solidFill>
                          <a:effectLst/>
                          <a:uLnTx/>
                          <a:uFillTx/>
                          <a:latin typeface="Calibri"/>
                          <a:ea typeface="+mn-ea"/>
                          <a:cs typeface="+mn-cs"/>
                        </a:rPr>
                        <a:t>
 Was meint ihr zur Blockflöte? 
#srf3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01:21:45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Was meint ihr zur Blockflöte? 
#srf3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https://www.instagram.com/reel/C-F-NyHNrZr/</a:t>
                      </a:r>
                    </a:p>
                  </a:txBody>
                  <a:tcPr/>
                </a:tc>
                <a:extLst>
                  <a:ext uri="{0D108BD9-81ED-4DB2-BD59-A6C34878D82A}">
                    <a16:rowId xmlns:a16="http://schemas.microsoft.com/office/drawing/2014/main" val="1679952289"/>
                  </a:ext>
                </a:extLst>
              </a:tr>
            </a:tbl>
          </a:graphicData>
        </a:graphic>
      </p:graphicFrame>
      <p:sp>
        <p:nvSpPr>
          <p:cNvPr id="4" name="Text Placeholder 3">
            <a:extLst>
              <a:ext uri="{FF2B5EF4-FFF2-40B4-BE49-F238E27FC236}">
                <a16:creationId xmlns:a16="http://schemas.microsoft.com/office/drawing/2014/main" id="{165A8924-30BA-483E-94B4-749C43A39DE4}"/>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182265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F8DCA-CFE3-42E4-B004-7CE026E6AA41}"/>
              </a:ext>
            </a:extLst>
          </p:cNvPr>
          <p:cNvSpPr>
            <a:spLocks noGrp="1"/>
          </p:cNvSpPr>
          <p:nvPr>
            <p:ph type="title"/>
          </p:nvPr>
        </p:nvSpPr>
        <p:spPr/>
        <p:txBody>
          <a:bodyPr/>
          <a:lstStyle/>
          <a:p>
            <a:r>
              <a:rPr lang="en-US"/>
              <a:t>Instagram Redaktionen - Instagram Post Table | srf3 - 16 of 26</a:t>
            </a:r>
          </a:p>
        </p:txBody>
      </p:sp>
      <p:graphicFrame>
        <p:nvGraphicFramePr>
          <p:cNvPr id="5" name="Table Placeholder 4">
            <a:extLst>
              <a:ext uri="{FF2B5EF4-FFF2-40B4-BE49-F238E27FC236}">
                <a16:creationId xmlns:a16="http://schemas.microsoft.com/office/drawing/2014/main" id="{21C9D1F9-2EE6-4324-8442-1F0615050341}"/>
              </a:ext>
            </a:extLst>
          </p:cNvPr>
          <p:cNvGraphicFramePr>
            <a:graphicFrameLocks noGrp="1"/>
          </p:cNvGraphicFramePr>
          <p:nvPr>
            <p:ph type="tbl" sz="quarter" idx="13"/>
            <p:extLst>
              <p:ext uri="{D42A27DB-BD31-4B8C-83A1-F6EECF244321}">
                <p14:modId xmlns:p14="http://schemas.microsoft.com/office/powerpoint/2010/main" val="3522427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12437418"/>
                    </a:ext>
                  </a:extLst>
                </a:gridCol>
                <a:gridCol w="658368">
                  <a:extLst>
                    <a:ext uri="{9D8B030D-6E8A-4147-A177-3AD203B41FA5}">
                      <a16:colId xmlns:a16="http://schemas.microsoft.com/office/drawing/2014/main" val="4227268405"/>
                    </a:ext>
                  </a:extLst>
                </a:gridCol>
                <a:gridCol w="658368">
                  <a:extLst>
                    <a:ext uri="{9D8B030D-6E8A-4147-A177-3AD203B41FA5}">
                      <a16:colId xmlns:a16="http://schemas.microsoft.com/office/drawing/2014/main" val="3756674790"/>
                    </a:ext>
                  </a:extLst>
                </a:gridCol>
                <a:gridCol w="658368">
                  <a:extLst>
                    <a:ext uri="{9D8B030D-6E8A-4147-A177-3AD203B41FA5}">
                      <a16:colId xmlns:a16="http://schemas.microsoft.com/office/drawing/2014/main" val="3699217164"/>
                    </a:ext>
                  </a:extLst>
                </a:gridCol>
                <a:gridCol w="987552">
                  <a:extLst>
                    <a:ext uri="{9D8B030D-6E8A-4147-A177-3AD203B41FA5}">
                      <a16:colId xmlns:a16="http://schemas.microsoft.com/office/drawing/2014/main" val="87148844"/>
                    </a:ext>
                  </a:extLst>
                </a:gridCol>
                <a:gridCol w="658368">
                  <a:extLst>
                    <a:ext uri="{9D8B030D-6E8A-4147-A177-3AD203B41FA5}">
                      <a16:colId xmlns:a16="http://schemas.microsoft.com/office/drawing/2014/main" val="517883708"/>
                    </a:ext>
                  </a:extLst>
                </a:gridCol>
                <a:gridCol w="658368">
                  <a:extLst>
                    <a:ext uri="{9D8B030D-6E8A-4147-A177-3AD203B41FA5}">
                      <a16:colId xmlns:a16="http://schemas.microsoft.com/office/drawing/2014/main" val="1780956658"/>
                    </a:ext>
                  </a:extLst>
                </a:gridCol>
                <a:gridCol w="658368">
                  <a:extLst>
                    <a:ext uri="{9D8B030D-6E8A-4147-A177-3AD203B41FA5}">
                      <a16:colId xmlns:a16="http://schemas.microsoft.com/office/drawing/2014/main" val="2161533959"/>
                    </a:ext>
                  </a:extLst>
                </a:gridCol>
                <a:gridCol w="658368">
                  <a:extLst>
                    <a:ext uri="{9D8B030D-6E8A-4147-A177-3AD203B41FA5}">
                      <a16:colId xmlns:a16="http://schemas.microsoft.com/office/drawing/2014/main" val="89704881"/>
                    </a:ext>
                  </a:extLst>
                </a:gridCol>
                <a:gridCol w="329184">
                  <a:extLst>
                    <a:ext uri="{9D8B030D-6E8A-4147-A177-3AD203B41FA5}">
                      <a16:colId xmlns:a16="http://schemas.microsoft.com/office/drawing/2014/main" val="1885324852"/>
                    </a:ext>
                  </a:extLst>
                </a:gridCol>
                <a:gridCol w="329184">
                  <a:extLst>
                    <a:ext uri="{9D8B030D-6E8A-4147-A177-3AD203B41FA5}">
                      <a16:colId xmlns:a16="http://schemas.microsoft.com/office/drawing/2014/main" val="137521064"/>
                    </a:ext>
                  </a:extLst>
                </a:gridCol>
                <a:gridCol w="329184">
                  <a:extLst>
                    <a:ext uri="{9D8B030D-6E8A-4147-A177-3AD203B41FA5}">
                      <a16:colId xmlns:a16="http://schemas.microsoft.com/office/drawing/2014/main" val="4107360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375621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srf3 - 31.07.2024 13:00:49</a:t>
                      </a:r>
                      <a:r>
                        <a:rPr kumimoji="0" lang="en-US" sz="1000" b="0" i="0" u="none" strike="noStrike" kern="1200" cap="none" spc="0" normalizeH="0" baseline="0" noProof="0">
                          <a:ln>
                            <a:noFill/>
                          </a:ln>
                          <a:solidFill>
                            <a:prstClr val="black"/>
                          </a:solidFill>
                          <a:effectLst/>
                          <a:uLnTx/>
                          <a:uFillTx/>
                          <a:latin typeface="Calibri"/>
                          <a:ea typeface="+mn-ea"/>
                          <a:cs typeface="+mn-cs"/>
                        </a:rPr>
                        <a:t>
 Another one bites the dust 🎵 Und was ist dein Lieblingssong beim Auto fahren? 🚗 #srfcomedy @zukkihund @javiergarciacomedy 
Mehr davon gibt es bei SRF Comedy auf 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01:21:45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Another one bites the dust 🎵 Und was ist dein Lieblingssong beim Auto fahren? 🚗 #srfcomedy @zukkihund @javiergarciacomedy 
Mehr davon gibt es bei SRF Comedy auf 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https://www.instagram.com/reel/C-FTteDM779/</a:t>
                      </a:r>
                    </a:p>
                  </a:txBody>
                  <a:tcPr/>
                </a:tc>
                <a:extLst>
                  <a:ext uri="{0D108BD9-81ED-4DB2-BD59-A6C34878D82A}">
                    <a16:rowId xmlns:a16="http://schemas.microsoft.com/office/drawing/2014/main" val="4167317580"/>
                  </a:ext>
                </a:extLst>
              </a:tr>
            </a:tbl>
          </a:graphicData>
        </a:graphic>
      </p:graphicFrame>
      <p:sp>
        <p:nvSpPr>
          <p:cNvPr id="4" name="Text Placeholder 3">
            <a:extLst>
              <a:ext uri="{FF2B5EF4-FFF2-40B4-BE49-F238E27FC236}">
                <a16:creationId xmlns:a16="http://schemas.microsoft.com/office/drawing/2014/main" id="{E67836E5-25A1-47CC-AA02-6881C6314960}"/>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4015625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45195-88E5-4016-B042-3D04C161DBF1}"/>
              </a:ext>
            </a:extLst>
          </p:cNvPr>
          <p:cNvSpPr>
            <a:spLocks noGrp="1"/>
          </p:cNvSpPr>
          <p:nvPr>
            <p:ph type="title"/>
          </p:nvPr>
        </p:nvSpPr>
        <p:spPr/>
        <p:txBody>
          <a:bodyPr/>
          <a:lstStyle/>
          <a:p>
            <a:r>
              <a:rPr lang="en-US"/>
              <a:t>Instagram Redaktionen - Instagram Post Table | srf3 - 17 of 26</a:t>
            </a:r>
          </a:p>
        </p:txBody>
      </p:sp>
      <p:graphicFrame>
        <p:nvGraphicFramePr>
          <p:cNvPr id="5" name="Table Placeholder 4">
            <a:extLst>
              <a:ext uri="{FF2B5EF4-FFF2-40B4-BE49-F238E27FC236}">
                <a16:creationId xmlns:a16="http://schemas.microsoft.com/office/drawing/2014/main" id="{4C74EF02-A0A2-47F0-997D-43A00C86ECF8}"/>
              </a:ext>
            </a:extLst>
          </p:cNvPr>
          <p:cNvGraphicFramePr>
            <a:graphicFrameLocks noGrp="1"/>
          </p:cNvGraphicFramePr>
          <p:nvPr>
            <p:ph type="tbl" sz="quarter" idx="13"/>
            <p:extLst>
              <p:ext uri="{D42A27DB-BD31-4B8C-83A1-F6EECF244321}">
                <p14:modId xmlns:p14="http://schemas.microsoft.com/office/powerpoint/2010/main" val="2969340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52518961"/>
                    </a:ext>
                  </a:extLst>
                </a:gridCol>
                <a:gridCol w="658368">
                  <a:extLst>
                    <a:ext uri="{9D8B030D-6E8A-4147-A177-3AD203B41FA5}">
                      <a16:colId xmlns:a16="http://schemas.microsoft.com/office/drawing/2014/main" val="3197104697"/>
                    </a:ext>
                  </a:extLst>
                </a:gridCol>
                <a:gridCol w="658368">
                  <a:extLst>
                    <a:ext uri="{9D8B030D-6E8A-4147-A177-3AD203B41FA5}">
                      <a16:colId xmlns:a16="http://schemas.microsoft.com/office/drawing/2014/main" val="4276944912"/>
                    </a:ext>
                  </a:extLst>
                </a:gridCol>
                <a:gridCol w="658368">
                  <a:extLst>
                    <a:ext uri="{9D8B030D-6E8A-4147-A177-3AD203B41FA5}">
                      <a16:colId xmlns:a16="http://schemas.microsoft.com/office/drawing/2014/main" val="1680312882"/>
                    </a:ext>
                  </a:extLst>
                </a:gridCol>
                <a:gridCol w="987552">
                  <a:extLst>
                    <a:ext uri="{9D8B030D-6E8A-4147-A177-3AD203B41FA5}">
                      <a16:colId xmlns:a16="http://schemas.microsoft.com/office/drawing/2014/main" val="1126915956"/>
                    </a:ext>
                  </a:extLst>
                </a:gridCol>
                <a:gridCol w="658368">
                  <a:extLst>
                    <a:ext uri="{9D8B030D-6E8A-4147-A177-3AD203B41FA5}">
                      <a16:colId xmlns:a16="http://schemas.microsoft.com/office/drawing/2014/main" val="2182603653"/>
                    </a:ext>
                  </a:extLst>
                </a:gridCol>
                <a:gridCol w="658368">
                  <a:extLst>
                    <a:ext uri="{9D8B030D-6E8A-4147-A177-3AD203B41FA5}">
                      <a16:colId xmlns:a16="http://schemas.microsoft.com/office/drawing/2014/main" val="3076450007"/>
                    </a:ext>
                  </a:extLst>
                </a:gridCol>
                <a:gridCol w="658368">
                  <a:extLst>
                    <a:ext uri="{9D8B030D-6E8A-4147-A177-3AD203B41FA5}">
                      <a16:colId xmlns:a16="http://schemas.microsoft.com/office/drawing/2014/main" val="2746558700"/>
                    </a:ext>
                  </a:extLst>
                </a:gridCol>
                <a:gridCol w="658368">
                  <a:extLst>
                    <a:ext uri="{9D8B030D-6E8A-4147-A177-3AD203B41FA5}">
                      <a16:colId xmlns:a16="http://schemas.microsoft.com/office/drawing/2014/main" val="3256100194"/>
                    </a:ext>
                  </a:extLst>
                </a:gridCol>
                <a:gridCol w="329184">
                  <a:extLst>
                    <a:ext uri="{9D8B030D-6E8A-4147-A177-3AD203B41FA5}">
                      <a16:colId xmlns:a16="http://schemas.microsoft.com/office/drawing/2014/main" val="1355410389"/>
                    </a:ext>
                  </a:extLst>
                </a:gridCol>
                <a:gridCol w="329184">
                  <a:extLst>
                    <a:ext uri="{9D8B030D-6E8A-4147-A177-3AD203B41FA5}">
                      <a16:colId xmlns:a16="http://schemas.microsoft.com/office/drawing/2014/main" val="1391783338"/>
                    </a:ext>
                  </a:extLst>
                </a:gridCol>
                <a:gridCol w="329184">
                  <a:extLst>
                    <a:ext uri="{9D8B030D-6E8A-4147-A177-3AD203B41FA5}">
                      <a16:colId xmlns:a16="http://schemas.microsoft.com/office/drawing/2014/main" val="3751014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410046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srf3 - 31.07.2024 09:54:57</a:t>
                      </a:r>
                      <a:r>
                        <a:rPr kumimoji="0" lang="en-US" sz="1000" b="0" i="0" u="none" strike="noStrike" kern="1200" cap="none" spc="0" normalizeH="0" baseline="0" noProof="0">
                          <a:ln>
                            <a:noFill/>
                          </a:ln>
                          <a:solidFill>
                            <a:prstClr val="black"/>
                          </a:solidFill>
                          <a:effectLst/>
                          <a:uLnTx/>
                          <a:uFillTx/>
                          <a:latin typeface="Calibri"/>
                          <a:ea typeface="+mn-ea"/>
                          <a:cs typeface="+mn-cs"/>
                        </a:rPr>
                        <a:t>
 Last Christmas im Sommer? Hä??
#srf3 #lastchristmas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01:21:45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Last Christmas im Sommer? Hä??
#srf3 #lastchristmas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https://www.instagram.com/reel/C-E-XtDtvwK/</a:t>
                      </a:r>
                    </a:p>
                  </a:txBody>
                  <a:tcPr/>
                </a:tc>
                <a:extLst>
                  <a:ext uri="{0D108BD9-81ED-4DB2-BD59-A6C34878D82A}">
                    <a16:rowId xmlns:a16="http://schemas.microsoft.com/office/drawing/2014/main" val="3718709158"/>
                  </a:ext>
                </a:extLst>
              </a:tr>
            </a:tbl>
          </a:graphicData>
        </a:graphic>
      </p:graphicFrame>
      <p:sp>
        <p:nvSpPr>
          <p:cNvPr id="4" name="Text Placeholder 3">
            <a:extLst>
              <a:ext uri="{FF2B5EF4-FFF2-40B4-BE49-F238E27FC236}">
                <a16:creationId xmlns:a16="http://schemas.microsoft.com/office/drawing/2014/main" id="{C6F6694E-F1A7-4FA8-8A6B-E02413407340}"/>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18612220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0346D-9CDD-4005-A19C-199C498B8993}"/>
              </a:ext>
            </a:extLst>
          </p:cNvPr>
          <p:cNvSpPr>
            <a:spLocks noGrp="1"/>
          </p:cNvSpPr>
          <p:nvPr>
            <p:ph type="title"/>
          </p:nvPr>
        </p:nvSpPr>
        <p:spPr/>
        <p:txBody>
          <a:bodyPr/>
          <a:lstStyle/>
          <a:p>
            <a:r>
              <a:rPr lang="en-US"/>
              <a:t>Instagram Redaktionen - Instagram Post Table | srf3 - 18 of 26</a:t>
            </a:r>
          </a:p>
        </p:txBody>
      </p:sp>
      <p:graphicFrame>
        <p:nvGraphicFramePr>
          <p:cNvPr id="5" name="Table Placeholder 4">
            <a:extLst>
              <a:ext uri="{FF2B5EF4-FFF2-40B4-BE49-F238E27FC236}">
                <a16:creationId xmlns:a16="http://schemas.microsoft.com/office/drawing/2014/main" id="{66C3CB29-9FD5-4C35-9954-12D1E6AFE12D}"/>
              </a:ext>
            </a:extLst>
          </p:cNvPr>
          <p:cNvGraphicFramePr>
            <a:graphicFrameLocks noGrp="1"/>
          </p:cNvGraphicFramePr>
          <p:nvPr>
            <p:ph type="tbl" sz="quarter" idx="13"/>
            <p:extLst>
              <p:ext uri="{D42A27DB-BD31-4B8C-83A1-F6EECF244321}">
                <p14:modId xmlns:p14="http://schemas.microsoft.com/office/powerpoint/2010/main" val="1615883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73879268"/>
                    </a:ext>
                  </a:extLst>
                </a:gridCol>
                <a:gridCol w="658368">
                  <a:extLst>
                    <a:ext uri="{9D8B030D-6E8A-4147-A177-3AD203B41FA5}">
                      <a16:colId xmlns:a16="http://schemas.microsoft.com/office/drawing/2014/main" val="880106720"/>
                    </a:ext>
                  </a:extLst>
                </a:gridCol>
                <a:gridCol w="658368">
                  <a:extLst>
                    <a:ext uri="{9D8B030D-6E8A-4147-A177-3AD203B41FA5}">
                      <a16:colId xmlns:a16="http://schemas.microsoft.com/office/drawing/2014/main" val="1085435762"/>
                    </a:ext>
                  </a:extLst>
                </a:gridCol>
                <a:gridCol w="658368">
                  <a:extLst>
                    <a:ext uri="{9D8B030D-6E8A-4147-A177-3AD203B41FA5}">
                      <a16:colId xmlns:a16="http://schemas.microsoft.com/office/drawing/2014/main" val="3819330344"/>
                    </a:ext>
                  </a:extLst>
                </a:gridCol>
                <a:gridCol w="987552">
                  <a:extLst>
                    <a:ext uri="{9D8B030D-6E8A-4147-A177-3AD203B41FA5}">
                      <a16:colId xmlns:a16="http://schemas.microsoft.com/office/drawing/2014/main" val="398218777"/>
                    </a:ext>
                  </a:extLst>
                </a:gridCol>
                <a:gridCol w="658368">
                  <a:extLst>
                    <a:ext uri="{9D8B030D-6E8A-4147-A177-3AD203B41FA5}">
                      <a16:colId xmlns:a16="http://schemas.microsoft.com/office/drawing/2014/main" val="2619772625"/>
                    </a:ext>
                  </a:extLst>
                </a:gridCol>
                <a:gridCol w="658368">
                  <a:extLst>
                    <a:ext uri="{9D8B030D-6E8A-4147-A177-3AD203B41FA5}">
                      <a16:colId xmlns:a16="http://schemas.microsoft.com/office/drawing/2014/main" val="245545954"/>
                    </a:ext>
                  </a:extLst>
                </a:gridCol>
                <a:gridCol w="658368">
                  <a:extLst>
                    <a:ext uri="{9D8B030D-6E8A-4147-A177-3AD203B41FA5}">
                      <a16:colId xmlns:a16="http://schemas.microsoft.com/office/drawing/2014/main" val="3407861333"/>
                    </a:ext>
                  </a:extLst>
                </a:gridCol>
                <a:gridCol w="658368">
                  <a:extLst>
                    <a:ext uri="{9D8B030D-6E8A-4147-A177-3AD203B41FA5}">
                      <a16:colId xmlns:a16="http://schemas.microsoft.com/office/drawing/2014/main" val="1252931129"/>
                    </a:ext>
                  </a:extLst>
                </a:gridCol>
                <a:gridCol w="329184">
                  <a:extLst>
                    <a:ext uri="{9D8B030D-6E8A-4147-A177-3AD203B41FA5}">
                      <a16:colId xmlns:a16="http://schemas.microsoft.com/office/drawing/2014/main" val="526600520"/>
                    </a:ext>
                  </a:extLst>
                </a:gridCol>
                <a:gridCol w="329184">
                  <a:extLst>
                    <a:ext uri="{9D8B030D-6E8A-4147-A177-3AD203B41FA5}">
                      <a16:colId xmlns:a16="http://schemas.microsoft.com/office/drawing/2014/main" val="4283919718"/>
                    </a:ext>
                  </a:extLst>
                </a:gridCol>
                <a:gridCol w="329184">
                  <a:extLst>
                    <a:ext uri="{9D8B030D-6E8A-4147-A177-3AD203B41FA5}">
                      <a16:colId xmlns:a16="http://schemas.microsoft.com/office/drawing/2014/main" val="323071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1722221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srf3 - 31.07.2023 18:00:45</a:t>
                      </a:r>
                      <a:r>
                        <a:rPr kumimoji="0" lang="en-US" sz="1000" b="0" i="0" u="none" strike="noStrike" kern="1200" cap="none" spc="0" normalizeH="0" baseline="0" noProof="0">
                          <a:ln>
                            <a:noFill/>
                          </a:ln>
                          <a:solidFill>
                            <a:prstClr val="black"/>
                          </a:solidFill>
                          <a:effectLst/>
                          <a:uLnTx/>
                          <a:uFillTx/>
                          <a:latin typeface="Calibri"/>
                          <a:ea typeface="+mn-ea"/>
                          <a:cs typeface="+mn-cs"/>
                        </a:rPr>
                        <a:t>
 Markiere deine:n BFF! ❤️ Lo und Luc von Lo &amp; Leduc  gelten nicht, weil sie sich schon gegenseitig als BFF haben. Gurtenfestival - official  #SRF3 #Festivalsommer #Gurtenfestival2023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07/31/2025 02:25:29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Markiere deine:n BFF! ❤️ Lo und Luc von Lo &amp; Leduc  gelten nicht, weil sie sich schon gegenseitig als BFF haben. Gurtenfestival - official  #SRF3 #Festivalsommer #Gurtenfestival2023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https://www.instagram.com/reel/CvXbG_vv9h9/</a:t>
                      </a:r>
                    </a:p>
                  </a:txBody>
                  <a:tcPr/>
                </a:tc>
                <a:extLst>
                  <a:ext uri="{0D108BD9-81ED-4DB2-BD59-A6C34878D82A}">
                    <a16:rowId xmlns:a16="http://schemas.microsoft.com/office/drawing/2014/main" val="3019988055"/>
                  </a:ext>
                </a:extLst>
              </a:tr>
            </a:tbl>
          </a:graphicData>
        </a:graphic>
      </p:graphicFrame>
      <p:sp>
        <p:nvSpPr>
          <p:cNvPr id="4" name="Text Placeholder 3">
            <a:extLst>
              <a:ext uri="{FF2B5EF4-FFF2-40B4-BE49-F238E27FC236}">
                <a16:creationId xmlns:a16="http://schemas.microsoft.com/office/drawing/2014/main" id="{16F146EF-48A1-45DB-AD7C-AD6E6F23B902}"/>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135876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47E60-A776-41B2-9DCD-D9BA1EB5C70A}"/>
              </a:ext>
            </a:extLst>
          </p:cNvPr>
          <p:cNvSpPr>
            <a:spLocks noGrp="1"/>
          </p:cNvSpPr>
          <p:nvPr>
            <p:ph type="title"/>
          </p:nvPr>
        </p:nvSpPr>
        <p:spPr/>
        <p:txBody>
          <a:bodyPr/>
          <a:lstStyle/>
          <a:p>
            <a:r>
              <a:rPr lang="en-US"/>
              <a:t>Instagram Redaktionen - Instagram Post Table | srf3 - 19 of 26</a:t>
            </a:r>
          </a:p>
        </p:txBody>
      </p:sp>
      <p:graphicFrame>
        <p:nvGraphicFramePr>
          <p:cNvPr id="5" name="Table Placeholder 4">
            <a:extLst>
              <a:ext uri="{FF2B5EF4-FFF2-40B4-BE49-F238E27FC236}">
                <a16:creationId xmlns:a16="http://schemas.microsoft.com/office/drawing/2014/main" id="{D13C95AE-08F3-4EFC-9F72-307FDA5BC5C7}"/>
              </a:ext>
            </a:extLst>
          </p:cNvPr>
          <p:cNvGraphicFramePr>
            <a:graphicFrameLocks noGrp="1"/>
          </p:cNvGraphicFramePr>
          <p:nvPr>
            <p:ph type="tbl" sz="quarter" idx="13"/>
            <p:extLst>
              <p:ext uri="{D42A27DB-BD31-4B8C-83A1-F6EECF244321}">
                <p14:modId xmlns:p14="http://schemas.microsoft.com/office/powerpoint/2010/main" val="3688312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03070115"/>
                    </a:ext>
                  </a:extLst>
                </a:gridCol>
                <a:gridCol w="658368">
                  <a:extLst>
                    <a:ext uri="{9D8B030D-6E8A-4147-A177-3AD203B41FA5}">
                      <a16:colId xmlns:a16="http://schemas.microsoft.com/office/drawing/2014/main" val="1782435217"/>
                    </a:ext>
                  </a:extLst>
                </a:gridCol>
                <a:gridCol w="658368">
                  <a:extLst>
                    <a:ext uri="{9D8B030D-6E8A-4147-A177-3AD203B41FA5}">
                      <a16:colId xmlns:a16="http://schemas.microsoft.com/office/drawing/2014/main" val="4089605238"/>
                    </a:ext>
                  </a:extLst>
                </a:gridCol>
                <a:gridCol w="658368">
                  <a:extLst>
                    <a:ext uri="{9D8B030D-6E8A-4147-A177-3AD203B41FA5}">
                      <a16:colId xmlns:a16="http://schemas.microsoft.com/office/drawing/2014/main" val="2459016248"/>
                    </a:ext>
                  </a:extLst>
                </a:gridCol>
                <a:gridCol w="987552">
                  <a:extLst>
                    <a:ext uri="{9D8B030D-6E8A-4147-A177-3AD203B41FA5}">
                      <a16:colId xmlns:a16="http://schemas.microsoft.com/office/drawing/2014/main" val="3934147132"/>
                    </a:ext>
                  </a:extLst>
                </a:gridCol>
                <a:gridCol w="658368">
                  <a:extLst>
                    <a:ext uri="{9D8B030D-6E8A-4147-A177-3AD203B41FA5}">
                      <a16:colId xmlns:a16="http://schemas.microsoft.com/office/drawing/2014/main" val="2173435992"/>
                    </a:ext>
                  </a:extLst>
                </a:gridCol>
                <a:gridCol w="658368">
                  <a:extLst>
                    <a:ext uri="{9D8B030D-6E8A-4147-A177-3AD203B41FA5}">
                      <a16:colId xmlns:a16="http://schemas.microsoft.com/office/drawing/2014/main" val="472921316"/>
                    </a:ext>
                  </a:extLst>
                </a:gridCol>
                <a:gridCol w="658368">
                  <a:extLst>
                    <a:ext uri="{9D8B030D-6E8A-4147-A177-3AD203B41FA5}">
                      <a16:colId xmlns:a16="http://schemas.microsoft.com/office/drawing/2014/main" val="52197085"/>
                    </a:ext>
                  </a:extLst>
                </a:gridCol>
                <a:gridCol w="658368">
                  <a:extLst>
                    <a:ext uri="{9D8B030D-6E8A-4147-A177-3AD203B41FA5}">
                      <a16:colId xmlns:a16="http://schemas.microsoft.com/office/drawing/2014/main" val="2431847533"/>
                    </a:ext>
                  </a:extLst>
                </a:gridCol>
                <a:gridCol w="329184">
                  <a:extLst>
                    <a:ext uri="{9D8B030D-6E8A-4147-A177-3AD203B41FA5}">
                      <a16:colId xmlns:a16="http://schemas.microsoft.com/office/drawing/2014/main" val="4287713124"/>
                    </a:ext>
                  </a:extLst>
                </a:gridCol>
                <a:gridCol w="329184">
                  <a:extLst>
                    <a:ext uri="{9D8B030D-6E8A-4147-A177-3AD203B41FA5}">
                      <a16:colId xmlns:a16="http://schemas.microsoft.com/office/drawing/2014/main" val="1985141070"/>
                    </a:ext>
                  </a:extLst>
                </a:gridCol>
                <a:gridCol w="329184">
                  <a:extLst>
                    <a:ext uri="{9D8B030D-6E8A-4147-A177-3AD203B41FA5}">
                      <a16:colId xmlns:a16="http://schemas.microsoft.com/office/drawing/2014/main" val="59778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737073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srf3 - 31.07.2023 08:00:07</a:t>
                      </a:r>
                      <a:r>
                        <a:rPr kumimoji="0" lang="en-US" sz="1000" b="0" i="0" u="none" strike="noStrike" kern="1200" cap="none" spc="0" normalizeH="0" baseline="0" noProof="0">
                          <a:ln>
                            <a:noFill/>
                          </a:ln>
                          <a:solidFill>
                            <a:prstClr val="black"/>
                          </a:solidFill>
                          <a:effectLst/>
                          <a:uLnTx/>
                          <a:uFillTx/>
                          <a:latin typeface="Calibri"/>
                          <a:ea typeface="+mn-ea"/>
                          <a:cs typeface="+mn-cs"/>
                        </a:rPr>
                        <a:t>
 Was findest du: Feuerwerk 👍 oder 👎 ? #feuerwerk #1august #srfcomedy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03/28/2025 19:21:06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Was findest du: Feuerwerk 👍 oder 👎 ? #feuerwerk #1august #srfcomedy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https://www.instagram.com/p/CvWWaRsNwZG/</a:t>
                      </a:r>
                    </a:p>
                  </a:txBody>
                  <a:tcPr/>
                </a:tc>
                <a:extLst>
                  <a:ext uri="{0D108BD9-81ED-4DB2-BD59-A6C34878D82A}">
                    <a16:rowId xmlns:a16="http://schemas.microsoft.com/office/drawing/2014/main" val="1168096294"/>
                  </a:ext>
                </a:extLst>
              </a:tr>
            </a:tbl>
          </a:graphicData>
        </a:graphic>
      </p:graphicFrame>
      <p:sp>
        <p:nvSpPr>
          <p:cNvPr id="4" name="Text Placeholder 3">
            <a:extLst>
              <a:ext uri="{FF2B5EF4-FFF2-40B4-BE49-F238E27FC236}">
                <a16:creationId xmlns:a16="http://schemas.microsoft.com/office/drawing/2014/main" id="{2DD4A1EE-4AE7-4C4B-92AD-BA61E3A78B60}"/>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1002138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73681-2562-4CBD-B0D2-EAF6C1D1C778}"/>
              </a:ext>
            </a:extLst>
          </p:cNvPr>
          <p:cNvSpPr>
            <a:spLocks noGrp="1"/>
          </p:cNvSpPr>
          <p:nvPr>
            <p:ph type="title"/>
          </p:nvPr>
        </p:nvSpPr>
        <p:spPr/>
        <p:txBody>
          <a:bodyPr/>
          <a:lstStyle/>
          <a:p>
            <a:r>
              <a:rPr lang="en-US"/>
              <a:t>Instagram Redaktionen - Instagram Post Table | srf3 - 20 of 26</a:t>
            </a:r>
          </a:p>
        </p:txBody>
      </p:sp>
      <p:graphicFrame>
        <p:nvGraphicFramePr>
          <p:cNvPr id="5" name="Table Placeholder 4">
            <a:extLst>
              <a:ext uri="{FF2B5EF4-FFF2-40B4-BE49-F238E27FC236}">
                <a16:creationId xmlns:a16="http://schemas.microsoft.com/office/drawing/2014/main" id="{7A6CA802-CD6E-41DD-9D24-0331BB907349}"/>
              </a:ext>
            </a:extLst>
          </p:cNvPr>
          <p:cNvGraphicFramePr>
            <a:graphicFrameLocks noGrp="1"/>
          </p:cNvGraphicFramePr>
          <p:nvPr>
            <p:ph type="tbl" sz="quarter" idx="13"/>
            <p:extLst>
              <p:ext uri="{D42A27DB-BD31-4B8C-83A1-F6EECF244321}">
                <p14:modId xmlns:p14="http://schemas.microsoft.com/office/powerpoint/2010/main" val="1018980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69304628"/>
                    </a:ext>
                  </a:extLst>
                </a:gridCol>
                <a:gridCol w="658368">
                  <a:extLst>
                    <a:ext uri="{9D8B030D-6E8A-4147-A177-3AD203B41FA5}">
                      <a16:colId xmlns:a16="http://schemas.microsoft.com/office/drawing/2014/main" val="3106511868"/>
                    </a:ext>
                  </a:extLst>
                </a:gridCol>
                <a:gridCol w="658368">
                  <a:extLst>
                    <a:ext uri="{9D8B030D-6E8A-4147-A177-3AD203B41FA5}">
                      <a16:colId xmlns:a16="http://schemas.microsoft.com/office/drawing/2014/main" val="2302977056"/>
                    </a:ext>
                  </a:extLst>
                </a:gridCol>
                <a:gridCol w="658368">
                  <a:extLst>
                    <a:ext uri="{9D8B030D-6E8A-4147-A177-3AD203B41FA5}">
                      <a16:colId xmlns:a16="http://schemas.microsoft.com/office/drawing/2014/main" val="2756458050"/>
                    </a:ext>
                  </a:extLst>
                </a:gridCol>
                <a:gridCol w="987552">
                  <a:extLst>
                    <a:ext uri="{9D8B030D-6E8A-4147-A177-3AD203B41FA5}">
                      <a16:colId xmlns:a16="http://schemas.microsoft.com/office/drawing/2014/main" val="211764122"/>
                    </a:ext>
                  </a:extLst>
                </a:gridCol>
                <a:gridCol w="658368">
                  <a:extLst>
                    <a:ext uri="{9D8B030D-6E8A-4147-A177-3AD203B41FA5}">
                      <a16:colId xmlns:a16="http://schemas.microsoft.com/office/drawing/2014/main" val="2339164104"/>
                    </a:ext>
                  </a:extLst>
                </a:gridCol>
                <a:gridCol w="658368">
                  <a:extLst>
                    <a:ext uri="{9D8B030D-6E8A-4147-A177-3AD203B41FA5}">
                      <a16:colId xmlns:a16="http://schemas.microsoft.com/office/drawing/2014/main" val="379196823"/>
                    </a:ext>
                  </a:extLst>
                </a:gridCol>
                <a:gridCol w="658368">
                  <a:extLst>
                    <a:ext uri="{9D8B030D-6E8A-4147-A177-3AD203B41FA5}">
                      <a16:colId xmlns:a16="http://schemas.microsoft.com/office/drawing/2014/main" val="1229571476"/>
                    </a:ext>
                  </a:extLst>
                </a:gridCol>
                <a:gridCol w="658368">
                  <a:extLst>
                    <a:ext uri="{9D8B030D-6E8A-4147-A177-3AD203B41FA5}">
                      <a16:colId xmlns:a16="http://schemas.microsoft.com/office/drawing/2014/main" val="1625317617"/>
                    </a:ext>
                  </a:extLst>
                </a:gridCol>
                <a:gridCol w="329184">
                  <a:extLst>
                    <a:ext uri="{9D8B030D-6E8A-4147-A177-3AD203B41FA5}">
                      <a16:colId xmlns:a16="http://schemas.microsoft.com/office/drawing/2014/main" val="268846341"/>
                    </a:ext>
                  </a:extLst>
                </a:gridCol>
                <a:gridCol w="329184">
                  <a:extLst>
                    <a:ext uri="{9D8B030D-6E8A-4147-A177-3AD203B41FA5}">
                      <a16:colId xmlns:a16="http://schemas.microsoft.com/office/drawing/2014/main" val="3712990445"/>
                    </a:ext>
                  </a:extLst>
                </a:gridCol>
                <a:gridCol w="329184">
                  <a:extLst>
                    <a:ext uri="{9D8B030D-6E8A-4147-A177-3AD203B41FA5}">
                      <a16:colId xmlns:a16="http://schemas.microsoft.com/office/drawing/2014/main" val="1524176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37263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srf3 - 31.05.2024 20:03:47</a:t>
                      </a:r>
                      <a:r>
                        <a:rPr kumimoji="0" lang="de-DE" sz="1000" b="0" i="0" u="none" strike="noStrike" kern="1200" cap="none" spc="0" normalizeH="0" baseline="0" noProof="0">
                          <a:ln>
                            <a:noFill/>
                          </a:ln>
                          <a:solidFill>
                            <a:prstClr val="black"/>
                          </a:solidFill>
                          <a:effectLst/>
                          <a:uLnTx/>
                          <a:uFillTx/>
                          <a:latin typeface="Calibri"/>
                          <a:ea typeface="+mn-ea"/>
                          <a:cs typeface="+mn-cs"/>
                        </a:rPr>
                        <a:t>
 Schlechte Erfahrungen oder einfach keine Lust - diese Musiker verzichten auf Rauschmittel.
#rausch #straightedge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01:21:43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Schlechte Erfahrungen oder einfach keine Lust - diese Musiker verzichten auf Rauschmittel.
#rausch #straightedge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https://www.instagram.com/reel/C7o_nhFInaN/</a:t>
                      </a:r>
                    </a:p>
                  </a:txBody>
                  <a:tcPr/>
                </a:tc>
                <a:extLst>
                  <a:ext uri="{0D108BD9-81ED-4DB2-BD59-A6C34878D82A}">
                    <a16:rowId xmlns:a16="http://schemas.microsoft.com/office/drawing/2014/main" val="1346624615"/>
                  </a:ext>
                </a:extLst>
              </a:tr>
            </a:tbl>
          </a:graphicData>
        </a:graphic>
      </p:graphicFrame>
      <p:sp>
        <p:nvSpPr>
          <p:cNvPr id="4" name="Text Placeholder 3">
            <a:extLst>
              <a:ext uri="{FF2B5EF4-FFF2-40B4-BE49-F238E27FC236}">
                <a16:creationId xmlns:a16="http://schemas.microsoft.com/office/drawing/2014/main" id="{16E780BA-5FE5-4B75-B49B-894797142F16}"/>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33185378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F7AA1-5D53-4AFD-B0B5-03A87F0932DB}"/>
              </a:ext>
            </a:extLst>
          </p:cNvPr>
          <p:cNvSpPr>
            <a:spLocks noGrp="1"/>
          </p:cNvSpPr>
          <p:nvPr>
            <p:ph type="title"/>
          </p:nvPr>
        </p:nvSpPr>
        <p:spPr/>
        <p:txBody>
          <a:bodyPr/>
          <a:lstStyle/>
          <a:p>
            <a:r>
              <a:rPr lang="en-US"/>
              <a:t>Instagram Redaktionen - Instagram Post Table | srf3 - 21 of 26</a:t>
            </a:r>
          </a:p>
        </p:txBody>
      </p:sp>
      <p:graphicFrame>
        <p:nvGraphicFramePr>
          <p:cNvPr id="5" name="Table Placeholder 4">
            <a:extLst>
              <a:ext uri="{FF2B5EF4-FFF2-40B4-BE49-F238E27FC236}">
                <a16:creationId xmlns:a16="http://schemas.microsoft.com/office/drawing/2014/main" id="{733EF4F4-2B1B-4971-93BD-205F1025EE21}"/>
              </a:ext>
            </a:extLst>
          </p:cNvPr>
          <p:cNvGraphicFramePr>
            <a:graphicFrameLocks noGrp="1"/>
          </p:cNvGraphicFramePr>
          <p:nvPr>
            <p:ph type="tbl" sz="quarter" idx="13"/>
            <p:extLst>
              <p:ext uri="{D42A27DB-BD31-4B8C-83A1-F6EECF244321}">
                <p14:modId xmlns:p14="http://schemas.microsoft.com/office/powerpoint/2010/main" val="2802082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42169013"/>
                    </a:ext>
                  </a:extLst>
                </a:gridCol>
                <a:gridCol w="658368">
                  <a:extLst>
                    <a:ext uri="{9D8B030D-6E8A-4147-A177-3AD203B41FA5}">
                      <a16:colId xmlns:a16="http://schemas.microsoft.com/office/drawing/2014/main" val="3416367525"/>
                    </a:ext>
                  </a:extLst>
                </a:gridCol>
                <a:gridCol w="658368">
                  <a:extLst>
                    <a:ext uri="{9D8B030D-6E8A-4147-A177-3AD203B41FA5}">
                      <a16:colId xmlns:a16="http://schemas.microsoft.com/office/drawing/2014/main" val="3263924155"/>
                    </a:ext>
                  </a:extLst>
                </a:gridCol>
                <a:gridCol w="658368">
                  <a:extLst>
                    <a:ext uri="{9D8B030D-6E8A-4147-A177-3AD203B41FA5}">
                      <a16:colId xmlns:a16="http://schemas.microsoft.com/office/drawing/2014/main" val="3858840837"/>
                    </a:ext>
                  </a:extLst>
                </a:gridCol>
                <a:gridCol w="987552">
                  <a:extLst>
                    <a:ext uri="{9D8B030D-6E8A-4147-A177-3AD203B41FA5}">
                      <a16:colId xmlns:a16="http://schemas.microsoft.com/office/drawing/2014/main" val="2388352776"/>
                    </a:ext>
                  </a:extLst>
                </a:gridCol>
                <a:gridCol w="658368">
                  <a:extLst>
                    <a:ext uri="{9D8B030D-6E8A-4147-A177-3AD203B41FA5}">
                      <a16:colId xmlns:a16="http://schemas.microsoft.com/office/drawing/2014/main" val="2522414878"/>
                    </a:ext>
                  </a:extLst>
                </a:gridCol>
                <a:gridCol w="658368">
                  <a:extLst>
                    <a:ext uri="{9D8B030D-6E8A-4147-A177-3AD203B41FA5}">
                      <a16:colId xmlns:a16="http://schemas.microsoft.com/office/drawing/2014/main" val="3468859984"/>
                    </a:ext>
                  </a:extLst>
                </a:gridCol>
                <a:gridCol w="658368">
                  <a:extLst>
                    <a:ext uri="{9D8B030D-6E8A-4147-A177-3AD203B41FA5}">
                      <a16:colId xmlns:a16="http://schemas.microsoft.com/office/drawing/2014/main" val="780999251"/>
                    </a:ext>
                  </a:extLst>
                </a:gridCol>
                <a:gridCol w="658368">
                  <a:extLst>
                    <a:ext uri="{9D8B030D-6E8A-4147-A177-3AD203B41FA5}">
                      <a16:colId xmlns:a16="http://schemas.microsoft.com/office/drawing/2014/main" val="3910463751"/>
                    </a:ext>
                  </a:extLst>
                </a:gridCol>
                <a:gridCol w="329184">
                  <a:extLst>
                    <a:ext uri="{9D8B030D-6E8A-4147-A177-3AD203B41FA5}">
                      <a16:colId xmlns:a16="http://schemas.microsoft.com/office/drawing/2014/main" val="3754924422"/>
                    </a:ext>
                  </a:extLst>
                </a:gridCol>
                <a:gridCol w="329184">
                  <a:extLst>
                    <a:ext uri="{9D8B030D-6E8A-4147-A177-3AD203B41FA5}">
                      <a16:colId xmlns:a16="http://schemas.microsoft.com/office/drawing/2014/main" val="2273494684"/>
                    </a:ext>
                  </a:extLst>
                </a:gridCol>
                <a:gridCol w="329184">
                  <a:extLst>
                    <a:ext uri="{9D8B030D-6E8A-4147-A177-3AD203B41FA5}">
                      <a16:colId xmlns:a16="http://schemas.microsoft.com/office/drawing/2014/main" val="3651904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815113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srf3 - 31.05.2024 15:08:03</a:t>
                      </a:r>
                      <a:r>
                        <a:rPr kumimoji="0" lang="en-US" sz="1000" b="0" i="0" u="none" strike="noStrike" kern="1200" cap="none" spc="0" normalizeH="0" baseline="0" noProof="0">
                          <a:ln>
                            <a:noFill/>
                          </a:ln>
                          <a:solidFill>
                            <a:prstClr val="black"/>
                          </a:solidFill>
                          <a:effectLst/>
                          <a:uLnTx/>
                          <a:uFillTx/>
                          <a:latin typeface="Calibri"/>
                          <a:ea typeface="+mn-ea"/>
                          <a:cs typeface="+mn-cs"/>
                        </a:rPr>
                        <a:t>
 Baschi ist der Spinner. Loi weiss, was sie will. Marea ist Girlfriendmaterial, Milky Chance sind nackt und leben und Remo Forrer ist gerne alleine. Ok, wir wissen Bescheid. #NewMusicFriday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20:19:57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Baschi ist der Spinner. Loi weiss, was sie will. Marea ist Girlfriendmaterial, Milky Chance sind nackt und leben und Remo Forrer ist gerne alleine. Ok, wir wissen Bescheid. #NewMusicFriday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https://www.instagram.com/p/C7od1bSiVJJ/</a:t>
                      </a:r>
                    </a:p>
                  </a:txBody>
                  <a:tcPr/>
                </a:tc>
                <a:extLst>
                  <a:ext uri="{0D108BD9-81ED-4DB2-BD59-A6C34878D82A}">
                    <a16:rowId xmlns:a16="http://schemas.microsoft.com/office/drawing/2014/main" val="2468546253"/>
                  </a:ext>
                </a:extLst>
              </a:tr>
            </a:tbl>
          </a:graphicData>
        </a:graphic>
      </p:graphicFrame>
      <p:sp>
        <p:nvSpPr>
          <p:cNvPr id="4" name="Text Placeholder 3">
            <a:extLst>
              <a:ext uri="{FF2B5EF4-FFF2-40B4-BE49-F238E27FC236}">
                <a16:creationId xmlns:a16="http://schemas.microsoft.com/office/drawing/2014/main" id="{A2557F38-29A8-416B-A52F-41073E95F24C}"/>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3779722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E3DFB-2C25-4F92-8A38-C155B6C6B575}"/>
              </a:ext>
            </a:extLst>
          </p:cNvPr>
          <p:cNvSpPr>
            <a:spLocks noGrp="1"/>
          </p:cNvSpPr>
          <p:nvPr>
            <p:ph type="title"/>
          </p:nvPr>
        </p:nvSpPr>
        <p:spPr/>
        <p:txBody>
          <a:bodyPr/>
          <a:lstStyle/>
          <a:p>
            <a:r>
              <a:rPr lang="en-US"/>
              <a:t>Instagram Redaktionen - Instagram Post Table | srf3 - 22 of 26</a:t>
            </a:r>
          </a:p>
        </p:txBody>
      </p:sp>
      <p:graphicFrame>
        <p:nvGraphicFramePr>
          <p:cNvPr id="5" name="Table Placeholder 4">
            <a:extLst>
              <a:ext uri="{FF2B5EF4-FFF2-40B4-BE49-F238E27FC236}">
                <a16:creationId xmlns:a16="http://schemas.microsoft.com/office/drawing/2014/main" id="{C26AF10F-B583-49A5-962B-2238EBCBCFF6}"/>
              </a:ext>
            </a:extLst>
          </p:cNvPr>
          <p:cNvGraphicFramePr>
            <a:graphicFrameLocks noGrp="1"/>
          </p:cNvGraphicFramePr>
          <p:nvPr>
            <p:ph type="tbl" sz="quarter" idx="13"/>
            <p:extLst>
              <p:ext uri="{D42A27DB-BD31-4B8C-83A1-F6EECF244321}">
                <p14:modId xmlns:p14="http://schemas.microsoft.com/office/powerpoint/2010/main" val="3772843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80540126"/>
                    </a:ext>
                  </a:extLst>
                </a:gridCol>
                <a:gridCol w="658368">
                  <a:extLst>
                    <a:ext uri="{9D8B030D-6E8A-4147-A177-3AD203B41FA5}">
                      <a16:colId xmlns:a16="http://schemas.microsoft.com/office/drawing/2014/main" val="616887740"/>
                    </a:ext>
                  </a:extLst>
                </a:gridCol>
                <a:gridCol w="658368">
                  <a:extLst>
                    <a:ext uri="{9D8B030D-6E8A-4147-A177-3AD203B41FA5}">
                      <a16:colId xmlns:a16="http://schemas.microsoft.com/office/drawing/2014/main" val="320756030"/>
                    </a:ext>
                  </a:extLst>
                </a:gridCol>
                <a:gridCol w="658368">
                  <a:extLst>
                    <a:ext uri="{9D8B030D-6E8A-4147-A177-3AD203B41FA5}">
                      <a16:colId xmlns:a16="http://schemas.microsoft.com/office/drawing/2014/main" val="337138244"/>
                    </a:ext>
                  </a:extLst>
                </a:gridCol>
                <a:gridCol w="987552">
                  <a:extLst>
                    <a:ext uri="{9D8B030D-6E8A-4147-A177-3AD203B41FA5}">
                      <a16:colId xmlns:a16="http://schemas.microsoft.com/office/drawing/2014/main" val="1321547212"/>
                    </a:ext>
                  </a:extLst>
                </a:gridCol>
                <a:gridCol w="658368">
                  <a:extLst>
                    <a:ext uri="{9D8B030D-6E8A-4147-A177-3AD203B41FA5}">
                      <a16:colId xmlns:a16="http://schemas.microsoft.com/office/drawing/2014/main" val="1844500014"/>
                    </a:ext>
                  </a:extLst>
                </a:gridCol>
                <a:gridCol w="658368">
                  <a:extLst>
                    <a:ext uri="{9D8B030D-6E8A-4147-A177-3AD203B41FA5}">
                      <a16:colId xmlns:a16="http://schemas.microsoft.com/office/drawing/2014/main" val="3823205527"/>
                    </a:ext>
                  </a:extLst>
                </a:gridCol>
                <a:gridCol w="658368">
                  <a:extLst>
                    <a:ext uri="{9D8B030D-6E8A-4147-A177-3AD203B41FA5}">
                      <a16:colId xmlns:a16="http://schemas.microsoft.com/office/drawing/2014/main" val="325610207"/>
                    </a:ext>
                  </a:extLst>
                </a:gridCol>
                <a:gridCol w="658368">
                  <a:extLst>
                    <a:ext uri="{9D8B030D-6E8A-4147-A177-3AD203B41FA5}">
                      <a16:colId xmlns:a16="http://schemas.microsoft.com/office/drawing/2014/main" val="4041142856"/>
                    </a:ext>
                  </a:extLst>
                </a:gridCol>
                <a:gridCol w="329184">
                  <a:extLst>
                    <a:ext uri="{9D8B030D-6E8A-4147-A177-3AD203B41FA5}">
                      <a16:colId xmlns:a16="http://schemas.microsoft.com/office/drawing/2014/main" val="4250135761"/>
                    </a:ext>
                  </a:extLst>
                </a:gridCol>
                <a:gridCol w="329184">
                  <a:extLst>
                    <a:ext uri="{9D8B030D-6E8A-4147-A177-3AD203B41FA5}">
                      <a16:colId xmlns:a16="http://schemas.microsoft.com/office/drawing/2014/main" val="308045944"/>
                    </a:ext>
                  </a:extLst>
                </a:gridCol>
                <a:gridCol w="329184">
                  <a:extLst>
                    <a:ext uri="{9D8B030D-6E8A-4147-A177-3AD203B41FA5}">
                      <a16:colId xmlns:a16="http://schemas.microsoft.com/office/drawing/2014/main" val="415932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90224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srf3 - 31.05.2023 19:00:12</a:t>
                      </a:r>
                      <a:r>
                        <a:rPr kumimoji="0" lang="de-DE" sz="1000" b="0" i="0" u="none" strike="noStrike" kern="1200" cap="none" spc="0" normalizeH="0" baseline="0" noProof="0">
                          <a:ln>
                            <a:noFill/>
                          </a:ln>
                          <a:solidFill>
                            <a:prstClr val="black"/>
                          </a:solidFill>
                          <a:effectLst/>
                          <a:uLnTx/>
                          <a:uFillTx/>
                          <a:latin typeface="Calibri"/>
                          <a:ea typeface="+mn-ea"/>
                          <a:cs typeface="+mn-cs"/>
                        </a:rPr>
                        <a:t>
 In seinem neuen Song «Already Gone» singt Nickless «you keep on playing». Darum haben wir mit ihm gespielt und ihn harte Entscheidungen treffen lassen.
#srf3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04/21/2025 20:21:16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In seinem neuen Song «Already Gone» singt Nickless «you keep on playing». Darum haben wir mit ihm gespielt und ihn harte Entscheidungen treffen lassen.
#srf3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https://www.instagram.com/reel/Cs6dVUFAT5i/</a:t>
                      </a:r>
                    </a:p>
                  </a:txBody>
                  <a:tcPr/>
                </a:tc>
                <a:extLst>
                  <a:ext uri="{0D108BD9-81ED-4DB2-BD59-A6C34878D82A}">
                    <a16:rowId xmlns:a16="http://schemas.microsoft.com/office/drawing/2014/main" val="2525294668"/>
                  </a:ext>
                </a:extLst>
              </a:tr>
            </a:tbl>
          </a:graphicData>
        </a:graphic>
      </p:graphicFrame>
      <p:sp>
        <p:nvSpPr>
          <p:cNvPr id="4" name="Text Placeholder 3">
            <a:extLst>
              <a:ext uri="{FF2B5EF4-FFF2-40B4-BE49-F238E27FC236}">
                <a16:creationId xmlns:a16="http://schemas.microsoft.com/office/drawing/2014/main" id="{25417346-F726-4CA1-8490-B38DFBD7ADBE}"/>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2844200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A5CD5-4CF6-4CD9-AEE0-ADDF1B5A1ED0}"/>
              </a:ext>
            </a:extLst>
          </p:cNvPr>
          <p:cNvSpPr>
            <a:spLocks noGrp="1"/>
          </p:cNvSpPr>
          <p:nvPr>
            <p:ph type="title"/>
          </p:nvPr>
        </p:nvSpPr>
        <p:spPr/>
        <p:txBody>
          <a:bodyPr/>
          <a:lstStyle/>
          <a:p>
            <a:r>
              <a:rPr lang="en-US"/>
              <a:t>Instagram Redaktionen - Instagram Post Table | srf3 - 23 of 26</a:t>
            </a:r>
          </a:p>
        </p:txBody>
      </p:sp>
      <p:graphicFrame>
        <p:nvGraphicFramePr>
          <p:cNvPr id="5" name="Table Placeholder 4">
            <a:extLst>
              <a:ext uri="{FF2B5EF4-FFF2-40B4-BE49-F238E27FC236}">
                <a16:creationId xmlns:a16="http://schemas.microsoft.com/office/drawing/2014/main" id="{B3E4D2E9-3529-4A78-A61E-B45C96CF591E}"/>
              </a:ext>
            </a:extLst>
          </p:cNvPr>
          <p:cNvGraphicFramePr>
            <a:graphicFrameLocks noGrp="1"/>
          </p:cNvGraphicFramePr>
          <p:nvPr>
            <p:ph type="tbl" sz="quarter" idx="13"/>
            <p:extLst>
              <p:ext uri="{D42A27DB-BD31-4B8C-83A1-F6EECF244321}">
                <p14:modId xmlns:p14="http://schemas.microsoft.com/office/powerpoint/2010/main" val="882226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52465528"/>
                    </a:ext>
                  </a:extLst>
                </a:gridCol>
                <a:gridCol w="658368">
                  <a:extLst>
                    <a:ext uri="{9D8B030D-6E8A-4147-A177-3AD203B41FA5}">
                      <a16:colId xmlns:a16="http://schemas.microsoft.com/office/drawing/2014/main" val="654650952"/>
                    </a:ext>
                  </a:extLst>
                </a:gridCol>
                <a:gridCol w="658368">
                  <a:extLst>
                    <a:ext uri="{9D8B030D-6E8A-4147-A177-3AD203B41FA5}">
                      <a16:colId xmlns:a16="http://schemas.microsoft.com/office/drawing/2014/main" val="3399883097"/>
                    </a:ext>
                  </a:extLst>
                </a:gridCol>
                <a:gridCol w="658368">
                  <a:extLst>
                    <a:ext uri="{9D8B030D-6E8A-4147-A177-3AD203B41FA5}">
                      <a16:colId xmlns:a16="http://schemas.microsoft.com/office/drawing/2014/main" val="3618522319"/>
                    </a:ext>
                  </a:extLst>
                </a:gridCol>
                <a:gridCol w="987552">
                  <a:extLst>
                    <a:ext uri="{9D8B030D-6E8A-4147-A177-3AD203B41FA5}">
                      <a16:colId xmlns:a16="http://schemas.microsoft.com/office/drawing/2014/main" val="1877825626"/>
                    </a:ext>
                  </a:extLst>
                </a:gridCol>
                <a:gridCol w="658368">
                  <a:extLst>
                    <a:ext uri="{9D8B030D-6E8A-4147-A177-3AD203B41FA5}">
                      <a16:colId xmlns:a16="http://schemas.microsoft.com/office/drawing/2014/main" val="3760284986"/>
                    </a:ext>
                  </a:extLst>
                </a:gridCol>
                <a:gridCol w="658368">
                  <a:extLst>
                    <a:ext uri="{9D8B030D-6E8A-4147-A177-3AD203B41FA5}">
                      <a16:colId xmlns:a16="http://schemas.microsoft.com/office/drawing/2014/main" val="3431006821"/>
                    </a:ext>
                  </a:extLst>
                </a:gridCol>
                <a:gridCol w="658368">
                  <a:extLst>
                    <a:ext uri="{9D8B030D-6E8A-4147-A177-3AD203B41FA5}">
                      <a16:colId xmlns:a16="http://schemas.microsoft.com/office/drawing/2014/main" val="1181102849"/>
                    </a:ext>
                  </a:extLst>
                </a:gridCol>
                <a:gridCol w="658368">
                  <a:extLst>
                    <a:ext uri="{9D8B030D-6E8A-4147-A177-3AD203B41FA5}">
                      <a16:colId xmlns:a16="http://schemas.microsoft.com/office/drawing/2014/main" val="2850713425"/>
                    </a:ext>
                  </a:extLst>
                </a:gridCol>
                <a:gridCol w="329184">
                  <a:extLst>
                    <a:ext uri="{9D8B030D-6E8A-4147-A177-3AD203B41FA5}">
                      <a16:colId xmlns:a16="http://schemas.microsoft.com/office/drawing/2014/main" val="2615364957"/>
                    </a:ext>
                  </a:extLst>
                </a:gridCol>
                <a:gridCol w="329184">
                  <a:extLst>
                    <a:ext uri="{9D8B030D-6E8A-4147-A177-3AD203B41FA5}">
                      <a16:colId xmlns:a16="http://schemas.microsoft.com/office/drawing/2014/main" val="3355612074"/>
                    </a:ext>
                  </a:extLst>
                </a:gridCol>
                <a:gridCol w="329184">
                  <a:extLst>
                    <a:ext uri="{9D8B030D-6E8A-4147-A177-3AD203B41FA5}">
                      <a16:colId xmlns:a16="http://schemas.microsoft.com/office/drawing/2014/main" val="2202382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424635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srf3 - 31.05.2023 13:03:33</a:t>
                      </a:r>
                      <a:r>
                        <a:rPr kumimoji="0" lang="de-DE" sz="1000" b="0" i="0" u="none" strike="noStrike" kern="1200" cap="none" spc="0" normalizeH="0" baseline="0" noProof="0">
                          <a:ln>
                            <a:noFill/>
                          </a:ln>
                          <a:solidFill>
                            <a:prstClr val="black"/>
                          </a:solidFill>
                          <a:effectLst/>
                          <a:uLnTx/>
                          <a:uFillTx/>
                          <a:latin typeface="Calibri"/>
                          <a:ea typeface="+mn-ea"/>
                          <a:cs typeface="+mn-cs"/>
                        </a:rPr>
                        <a:t>
 Wie aus einer hirngespinstigen Schnapsidee ein neues Album mit vielen Künstler:innen und ein ganzer Showcase wurde, könnt ihr auf srf3.ch nachschauen!
#srf3showcase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05/26/2025 20:20:23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Wie aus einer hirngespinstigen Schnapsidee ein neues Album mit vielen Künstler:innen und ein ganzer Showcase wurde, könnt ihr auf srf3.ch nachschauen!
#srf3showcase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https://www.instagram.com/reel/Cs50XkDgVTz/</a:t>
                      </a:r>
                    </a:p>
                  </a:txBody>
                  <a:tcPr/>
                </a:tc>
                <a:extLst>
                  <a:ext uri="{0D108BD9-81ED-4DB2-BD59-A6C34878D82A}">
                    <a16:rowId xmlns:a16="http://schemas.microsoft.com/office/drawing/2014/main" val="1502395889"/>
                  </a:ext>
                </a:extLst>
              </a:tr>
            </a:tbl>
          </a:graphicData>
        </a:graphic>
      </p:graphicFrame>
      <p:sp>
        <p:nvSpPr>
          <p:cNvPr id="4" name="Text Placeholder 3">
            <a:extLst>
              <a:ext uri="{FF2B5EF4-FFF2-40B4-BE49-F238E27FC236}">
                <a16:creationId xmlns:a16="http://schemas.microsoft.com/office/drawing/2014/main" id="{5EB20F9C-0A5F-48B9-95AF-21EE2C12B86A}"/>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3016267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BD9BD-0BF9-4175-88EB-1EA6763271CB}"/>
              </a:ext>
            </a:extLst>
          </p:cNvPr>
          <p:cNvSpPr>
            <a:spLocks noGrp="1"/>
          </p:cNvSpPr>
          <p:nvPr>
            <p:ph type="title"/>
          </p:nvPr>
        </p:nvSpPr>
        <p:spPr/>
        <p:txBody>
          <a:bodyPr/>
          <a:lstStyle/>
          <a:p>
            <a:r>
              <a:rPr lang="en-US"/>
              <a:t>Instagram Redaktionen - Instagram Post Table | srf3 - 24 of 26</a:t>
            </a:r>
          </a:p>
        </p:txBody>
      </p:sp>
      <p:graphicFrame>
        <p:nvGraphicFramePr>
          <p:cNvPr id="5" name="Table Placeholder 4">
            <a:extLst>
              <a:ext uri="{FF2B5EF4-FFF2-40B4-BE49-F238E27FC236}">
                <a16:creationId xmlns:a16="http://schemas.microsoft.com/office/drawing/2014/main" id="{100178B9-018F-4605-84FD-02B672153162}"/>
              </a:ext>
            </a:extLst>
          </p:cNvPr>
          <p:cNvGraphicFramePr>
            <a:graphicFrameLocks noGrp="1"/>
          </p:cNvGraphicFramePr>
          <p:nvPr>
            <p:ph type="tbl" sz="quarter" idx="13"/>
            <p:extLst>
              <p:ext uri="{D42A27DB-BD31-4B8C-83A1-F6EECF244321}">
                <p14:modId xmlns:p14="http://schemas.microsoft.com/office/powerpoint/2010/main" val="725118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53256044"/>
                    </a:ext>
                  </a:extLst>
                </a:gridCol>
                <a:gridCol w="658368">
                  <a:extLst>
                    <a:ext uri="{9D8B030D-6E8A-4147-A177-3AD203B41FA5}">
                      <a16:colId xmlns:a16="http://schemas.microsoft.com/office/drawing/2014/main" val="2008656539"/>
                    </a:ext>
                  </a:extLst>
                </a:gridCol>
                <a:gridCol w="658368">
                  <a:extLst>
                    <a:ext uri="{9D8B030D-6E8A-4147-A177-3AD203B41FA5}">
                      <a16:colId xmlns:a16="http://schemas.microsoft.com/office/drawing/2014/main" val="468224022"/>
                    </a:ext>
                  </a:extLst>
                </a:gridCol>
                <a:gridCol w="658368">
                  <a:extLst>
                    <a:ext uri="{9D8B030D-6E8A-4147-A177-3AD203B41FA5}">
                      <a16:colId xmlns:a16="http://schemas.microsoft.com/office/drawing/2014/main" val="520779618"/>
                    </a:ext>
                  </a:extLst>
                </a:gridCol>
                <a:gridCol w="987552">
                  <a:extLst>
                    <a:ext uri="{9D8B030D-6E8A-4147-A177-3AD203B41FA5}">
                      <a16:colId xmlns:a16="http://schemas.microsoft.com/office/drawing/2014/main" val="860328871"/>
                    </a:ext>
                  </a:extLst>
                </a:gridCol>
                <a:gridCol w="658368">
                  <a:extLst>
                    <a:ext uri="{9D8B030D-6E8A-4147-A177-3AD203B41FA5}">
                      <a16:colId xmlns:a16="http://schemas.microsoft.com/office/drawing/2014/main" val="1629421484"/>
                    </a:ext>
                  </a:extLst>
                </a:gridCol>
                <a:gridCol w="658368">
                  <a:extLst>
                    <a:ext uri="{9D8B030D-6E8A-4147-A177-3AD203B41FA5}">
                      <a16:colId xmlns:a16="http://schemas.microsoft.com/office/drawing/2014/main" val="3457738800"/>
                    </a:ext>
                  </a:extLst>
                </a:gridCol>
                <a:gridCol w="658368">
                  <a:extLst>
                    <a:ext uri="{9D8B030D-6E8A-4147-A177-3AD203B41FA5}">
                      <a16:colId xmlns:a16="http://schemas.microsoft.com/office/drawing/2014/main" val="682310279"/>
                    </a:ext>
                  </a:extLst>
                </a:gridCol>
                <a:gridCol w="658368">
                  <a:extLst>
                    <a:ext uri="{9D8B030D-6E8A-4147-A177-3AD203B41FA5}">
                      <a16:colId xmlns:a16="http://schemas.microsoft.com/office/drawing/2014/main" val="1788859192"/>
                    </a:ext>
                  </a:extLst>
                </a:gridCol>
                <a:gridCol w="329184">
                  <a:extLst>
                    <a:ext uri="{9D8B030D-6E8A-4147-A177-3AD203B41FA5}">
                      <a16:colId xmlns:a16="http://schemas.microsoft.com/office/drawing/2014/main" val="2587392178"/>
                    </a:ext>
                  </a:extLst>
                </a:gridCol>
                <a:gridCol w="329184">
                  <a:extLst>
                    <a:ext uri="{9D8B030D-6E8A-4147-A177-3AD203B41FA5}">
                      <a16:colId xmlns:a16="http://schemas.microsoft.com/office/drawing/2014/main" val="1409395943"/>
                    </a:ext>
                  </a:extLst>
                </a:gridCol>
                <a:gridCol w="329184">
                  <a:extLst>
                    <a:ext uri="{9D8B030D-6E8A-4147-A177-3AD203B41FA5}">
                      <a16:colId xmlns:a16="http://schemas.microsoft.com/office/drawing/2014/main" val="1035502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3538822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srf3 - 31.05.2023 08:00:05</a:t>
                      </a:r>
                      <a:r>
                        <a:rPr kumimoji="0" lang="de-DE" sz="1000" b="0" i="0" u="none" strike="noStrike" kern="1200" cap="none" spc="0" normalizeH="0" baseline="0" noProof="0">
                          <a:ln>
                            <a:noFill/>
                          </a:ln>
                          <a:solidFill>
                            <a:prstClr val="black"/>
                          </a:solidFill>
                          <a:effectLst/>
                          <a:uLnTx/>
                          <a:uFillTx/>
                          <a:latin typeface="Calibri"/>
                          <a:ea typeface="+mn-ea"/>
                          <a:cs typeface="+mn-cs"/>
                        </a:rPr>
                        <a:t>
 Heute ist doch Dienstag ... oder?
#srf3 #srf3comedy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04/03/2025 14:15:00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Heute ist doch Dienstag ... oder?
#srf3 #srf3comedy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https://www.instagram.com/p/Cs5R6pXIa8a/</a:t>
                      </a:r>
                    </a:p>
                  </a:txBody>
                  <a:tcPr/>
                </a:tc>
                <a:extLst>
                  <a:ext uri="{0D108BD9-81ED-4DB2-BD59-A6C34878D82A}">
                    <a16:rowId xmlns:a16="http://schemas.microsoft.com/office/drawing/2014/main" val="4167528238"/>
                  </a:ext>
                </a:extLst>
              </a:tr>
            </a:tbl>
          </a:graphicData>
        </a:graphic>
      </p:graphicFrame>
      <p:sp>
        <p:nvSpPr>
          <p:cNvPr id="4" name="Text Placeholder 3">
            <a:extLst>
              <a:ext uri="{FF2B5EF4-FFF2-40B4-BE49-F238E27FC236}">
                <a16:creationId xmlns:a16="http://schemas.microsoft.com/office/drawing/2014/main" id="{3023655A-F865-4E71-B704-1C3906B2E134}"/>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42734087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04182-2849-468A-B44D-424E6985527A}"/>
              </a:ext>
            </a:extLst>
          </p:cNvPr>
          <p:cNvSpPr>
            <a:spLocks noGrp="1"/>
          </p:cNvSpPr>
          <p:nvPr>
            <p:ph type="title"/>
          </p:nvPr>
        </p:nvSpPr>
        <p:spPr/>
        <p:txBody>
          <a:bodyPr/>
          <a:lstStyle/>
          <a:p>
            <a:r>
              <a:rPr lang="en-US"/>
              <a:t>Instagram Redaktionen - Instagram Post Table | srf3 - 25 of 26</a:t>
            </a:r>
          </a:p>
        </p:txBody>
      </p:sp>
      <p:graphicFrame>
        <p:nvGraphicFramePr>
          <p:cNvPr id="5" name="Table Placeholder 4">
            <a:extLst>
              <a:ext uri="{FF2B5EF4-FFF2-40B4-BE49-F238E27FC236}">
                <a16:creationId xmlns:a16="http://schemas.microsoft.com/office/drawing/2014/main" id="{4B31C802-34A0-44C4-B02C-169E8E890151}"/>
              </a:ext>
            </a:extLst>
          </p:cNvPr>
          <p:cNvGraphicFramePr>
            <a:graphicFrameLocks noGrp="1"/>
          </p:cNvGraphicFramePr>
          <p:nvPr>
            <p:ph type="tbl" sz="quarter" idx="13"/>
            <p:extLst>
              <p:ext uri="{D42A27DB-BD31-4B8C-83A1-F6EECF244321}">
                <p14:modId xmlns:p14="http://schemas.microsoft.com/office/powerpoint/2010/main" val="698641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45028620"/>
                    </a:ext>
                  </a:extLst>
                </a:gridCol>
                <a:gridCol w="658368">
                  <a:extLst>
                    <a:ext uri="{9D8B030D-6E8A-4147-A177-3AD203B41FA5}">
                      <a16:colId xmlns:a16="http://schemas.microsoft.com/office/drawing/2014/main" val="3491414093"/>
                    </a:ext>
                  </a:extLst>
                </a:gridCol>
                <a:gridCol w="658368">
                  <a:extLst>
                    <a:ext uri="{9D8B030D-6E8A-4147-A177-3AD203B41FA5}">
                      <a16:colId xmlns:a16="http://schemas.microsoft.com/office/drawing/2014/main" val="1384522276"/>
                    </a:ext>
                  </a:extLst>
                </a:gridCol>
                <a:gridCol w="658368">
                  <a:extLst>
                    <a:ext uri="{9D8B030D-6E8A-4147-A177-3AD203B41FA5}">
                      <a16:colId xmlns:a16="http://schemas.microsoft.com/office/drawing/2014/main" val="2695872149"/>
                    </a:ext>
                  </a:extLst>
                </a:gridCol>
                <a:gridCol w="987552">
                  <a:extLst>
                    <a:ext uri="{9D8B030D-6E8A-4147-A177-3AD203B41FA5}">
                      <a16:colId xmlns:a16="http://schemas.microsoft.com/office/drawing/2014/main" val="473441022"/>
                    </a:ext>
                  </a:extLst>
                </a:gridCol>
                <a:gridCol w="658368">
                  <a:extLst>
                    <a:ext uri="{9D8B030D-6E8A-4147-A177-3AD203B41FA5}">
                      <a16:colId xmlns:a16="http://schemas.microsoft.com/office/drawing/2014/main" val="53977482"/>
                    </a:ext>
                  </a:extLst>
                </a:gridCol>
                <a:gridCol w="658368">
                  <a:extLst>
                    <a:ext uri="{9D8B030D-6E8A-4147-A177-3AD203B41FA5}">
                      <a16:colId xmlns:a16="http://schemas.microsoft.com/office/drawing/2014/main" val="3729559581"/>
                    </a:ext>
                  </a:extLst>
                </a:gridCol>
                <a:gridCol w="658368">
                  <a:extLst>
                    <a:ext uri="{9D8B030D-6E8A-4147-A177-3AD203B41FA5}">
                      <a16:colId xmlns:a16="http://schemas.microsoft.com/office/drawing/2014/main" val="4202321310"/>
                    </a:ext>
                  </a:extLst>
                </a:gridCol>
                <a:gridCol w="658368">
                  <a:extLst>
                    <a:ext uri="{9D8B030D-6E8A-4147-A177-3AD203B41FA5}">
                      <a16:colId xmlns:a16="http://schemas.microsoft.com/office/drawing/2014/main" val="3687699663"/>
                    </a:ext>
                  </a:extLst>
                </a:gridCol>
                <a:gridCol w="329184">
                  <a:extLst>
                    <a:ext uri="{9D8B030D-6E8A-4147-A177-3AD203B41FA5}">
                      <a16:colId xmlns:a16="http://schemas.microsoft.com/office/drawing/2014/main" val="1955369486"/>
                    </a:ext>
                  </a:extLst>
                </a:gridCol>
                <a:gridCol w="329184">
                  <a:extLst>
                    <a:ext uri="{9D8B030D-6E8A-4147-A177-3AD203B41FA5}">
                      <a16:colId xmlns:a16="http://schemas.microsoft.com/office/drawing/2014/main" val="3497102862"/>
                    </a:ext>
                  </a:extLst>
                </a:gridCol>
                <a:gridCol w="329184">
                  <a:extLst>
                    <a:ext uri="{9D8B030D-6E8A-4147-A177-3AD203B41FA5}">
                      <a16:colId xmlns:a16="http://schemas.microsoft.com/office/drawing/2014/main" val="2860889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92418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srf3 - 31.03.2025 17:55:02</a:t>
                      </a:r>
                      <a:r>
                        <a:rPr kumimoji="0" lang="de-DE" sz="1000" b="0" i="0" u="none" strike="noStrike" kern="1200" cap="none" spc="0" normalizeH="0" baseline="0" noProof="0">
                          <a:ln>
                            <a:noFill/>
                          </a:ln>
                          <a:solidFill>
                            <a:prstClr val="black"/>
                          </a:solidFill>
                          <a:effectLst/>
                          <a:uLnTx/>
                          <a:uFillTx/>
                          <a:latin typeface="Calibri"/>
                          <a:ea typeface="+mn-ea"/>
                          <a:cs typeface="+mn-cs"/>
                        </a:rPr>
                        <a:t>
 🎸 Zum 70. Geburtstag von Angus Young
Der AC/DC-Gitarrist steht seit über 50 Jahren auf der Bühne – und ist das letzte aktive Gründungsmitglied der Band.
👉 Vier Fakten zum runden Geburtstag findest du im Karussell.
#angusyoung #acdc #geburtstag #musikgeschichte #gitarrist #srf3 @acdc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07:56:54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Zum 70. Geburtstag von Angus Young
Der AC/DC-Gitarrist steht seit über 50 Jahren auf der Bühne – und ist das letzte aktive Gründungsmitglied der Band.
👉 Vier Fakten zum runden Geburtstag findest du im Karussell.
#angusyoung #acdc #geburtstag #musikgeschichte #gitarrist #srf3 @acdc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https://www.instagram.com/p/DH3ime9InRL/</a:t>
                      </a:r>
                    </a:p>
                  </a:txBody>
                  <a:tcPr/>
                </a:tc>
                <a:extLst>
                  <a:ext uri="{0D108BD9-81ED-4DB2-BD59-A6C34878D82A}">
                    <a16:rowId xmlns:a16="http://schemas.microsoft.com/office/drawing/2014/main" val="156401812"/>
                  </a:ext>
                </a:extLst>
              </a:tr>
            </a:tbl>
          </a:graphicData>
        </a:graphic>
      </p:graphicFrame>
      <p:sp>
        <p:nvSpPr>
          <p:cNvPr id="4" name="Text Placeholder 3">
            <a:extLst>
              <a:ext uri="{FF2B5EF4-FFF2-40B4-BE49-F238E27FC236}">
                <a16:creationId xmlns:a16="http://schemas.microsoft.com/office/drawing/2014/main" id="{378D5521-1B4F-4786-95CA-0DE3140F384A}"/>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2014638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85969-2327-4360-9D1A-D56AC9E653F1}"/>
              </a:ext>
            </a:extLst>
          </p:cNvPr>
          <p:cNvSpPr>
            <a:spLocks noGrp="1"/>
          </p:cNvSpPr>
          <p:nvPr>
            <p:ph type="title"/>
          </p:nvPr>
        </p:nvSpPr>
        <p:spPr/>
        <p:txBody>
          <a:bodyPr/>
          <a:lstStyle/>
          <a:p>
            <a:r>
              <a:rPr lang="en-US"/>
              <a:t>Instagram Redaktionen - Instagram Post Table | srf3 - 26 of 26</a:t>
            </a:r>
          </a:p>
        </p:txBody>
      </p:sp>
      <p:graphicFrame>
        <p:nvGraphicFramePr>
          <p:cNvPr id="5" name="Table Placeholder 4">
            <a:extLst>
              <a:ext uri="{FF2B5EF4-FFF2-40B4-BE49-F238E27FC236}">
                <a16:creationId xmlns:a16="http://schemas.microsoft.com/office/drawing/2014/main" id="{8C552324-DC27-4A8B-BAC4-DD1BC1A0B04D}"/>
              </a:ext>
            </a:extLst>
          </p:cNvPr>
          <p:cNvGraphicFramePr>
            <a:graphicFrameLocks noGrp="1"/>
          </p:cNvGraphicFramePr>
          <p:nvPr>
            <p:ph type="tbl" sz="quarter" idx="13"/>
            <p:extLst>
              <p:ext uri="{D42A27DB-BD31-4B8C-83A1-F6EECF244321}">
                <p14:modId xmlns:p14="http://schemas.microsoft.com/office/powerpoint/2010/main" val="2938092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44904920"/>
                    </a:ext>
                  </a:extLst>
                </a:gridCol>
                <a:gridCol w="658368">
                  <a:extLst>
                    <a:ext uri="{9D8B030D-6E8A-4147-A177-3AD203B41FA5}">
                      <a16:colId xmlns:a16="http://schemas.microsoft.com/office/drawing/2014/main" val="1559447747"/>
                    </a:ext>
                  </a:extLst>
                </a:gridCol>
                <a:gridCol w="658368">
                  <a:extLst>
                    <a:ext uri="{9D8B030D-6E8A-4147-A177-3AD203B41FA5}">
                      <a16:colId xmlns:a16="http://schemas.microsoft.com/office/drawing/2014/main" val="1764843556"/>
                    </a:ext>
                  </a:extLst>
                </a:gridCol>
                <a:gridCol w="658368">
                  <a:extLst>
                    <a:ext uri="{9D8B030D-6E8A-4147-A177-3AD203B41FA5}">
                      <a16:colId xmlns:a16="http://schemas.microsoft.com/office/drawing/2014/main" val="1097471336"/>
                    </a:ext>
                  </a:extLst>
                </a:gridCol>
                <a:gridCol w="987552">
                  <a:extLst>
                    <a:ext uri="{9D8B030D-6E8A-4147-A177-3AD203B41FA5}">
                      <a16:colId xmlns:a16="http://schemas.microsoft.com/office/drawing/2014/main" val="2017077879"/>
                    </a:ext>
                  </a:extLst>
                </a:gridCol>
                <a:gridCol w="658368">
                  <a:extLst>
                    <a:ext uri="{9D8B030D-6E8A-4147-A177-3AD203B41FA5}">
                      <a16:colId xmlns:a16="http://schemas.microsoft.com/office/drawing/2014/main" val="3823216245"/>
                    </a:ext>
                  </a:extLst>
                </a:gridCol>
                <a:gridCol w="658368">
                  <a:extLst>
                    <a:ext uri="{9D8B030D-6E8A-4147-A177-3AD203B41FA5}">
                      <a16:colId xmlns:a16="http://schemas.microsoft.com/office/drawing/2014/main" val="1240579310"/>
                    </a:ext>
                  </a:extLst>
                </a:gridCol>
                <a:gridCol w="658368">
                  <a:extLst>
                    <a:ext uri="{9D8B030D-6E8A-4147-A177-3AD203B41FA5}">
                      <a16:colId xmlns:a16="http://schemas.microsoft.com/office/drawing/2014/main" val="3034479047"/>
                    </a:ext>
                  </a:extLst>
                </a:gridCol>
                <a:gridCol w="658368">
                  <a:extLst>
                    <a:ext uri="{9D8B030D-6E8A-4147-A177-3AD203B41FA5}">
                      <a16:colId xmlns:a16="http://schemas.microsoft.com/office/drawing/2014/main" val="2726816183"/>
                    </a:ext>
                  </a:extLst>
                </a:gridCol>
                <a:gridCol w="329184">
                  <a:extLst>
                    <a:ext uri="{9D8B030D-6E8A-4147-A177-3AD203B41FA5}">
                      <a16:colId xmlns:a16="http://schemas.microsoft.com/office/drawing/2014/main" val="1987219596"/>
                    </a:ext>
                  </a:extLst>
                </a:gridCol>
                <a:gridCol w="329184">
                  <a:extLst>
                    <a:ext uri="{9D8B030D-6E8A-4147-A177-3AD203B41FA5}">
                      <a16:colId xmlns:a16="http://schemas.microsoft.com/office/drawing/2014/main" val="1465957316"/>
                    </a:ext>
                  </a:extLst>
                </a:gridCol>
                <a:gridCol w="329184">
                  <a:extLst>
                    <a:ext uri="{9D8B030D-6E8A-4147-A177-3AD203B41FA5}">
                      <a16:colId xmlns:a16="http://schemas.microsoft.com/office/drawing/2014/main" val="3437117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117011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srf3 - 31.03.2025 13:06:04</a:t>
                      </a:r>
                      <a:r>
                        <a:rPr kumimoji="0" lang="en-US" sz="1000" b="0" i="0" u="none" strike="noStrike" kern="1200" cap="none" spc="0" normalizeH="0" baseline="0" noProof="0">
                          <a:ln>
                            <a:noFill/>
                          </a:ln>
                          <a:solidFill>
                            <a:prstClr val="black"/>
                          </a:solidFill>
                          <a:effectLst/>
                          <a:uLnTx/>
                          <a:uFillTx/>
                          <a:latin typeface="Calibri"/>
                          <a:ea typeface="+mn-ea"/>
                          <a:cs typeface="+mn-cs"/>
                        </a:rPr>
                        <a:t>
 Kann man Delfine melken? 🐬💦 Und warum ist im Eigelb mehr Eiweiss als im Eiweiss? 🤯
Die Antworten liefert: «Die Sendung des Monats».
Mehr Comedy gibt's übrigens auf Play SRF 📺
#dsdm #sendungdesmonats #srfcomedy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01:21:49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Kann man Delfine melken? 🐬💦 Und warum ist im Eigelb mehr Eiweiss als im Eiweiss? 🤯
Die Antworten liefert: «Die Sendung des Monats».
Mehr Comedy gibt's übrigens auf Play SRF 📺
#dsdm #sendungdesmonats #srfcomedy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https://www.instagram.com/reel/DH3BbHCMGz6/</a:t>
                      </a:r>
                    </a:p>
                  </a:txBody>
                  <a:tcPr/>
                </a:tc>
                <a:extLst>
                  <a:ext uri="{0D108BD9-81ED-4DB2-BD59-A6C34878D82A}">
                    <a16:rowId xmlns:a16="http://schemas.microsoft.com/office/drawing/2014/main" val="3813502419"/>
                  </a:ext>
                </a:extLst>
              </a:tr>
            </a:tbl>
          </a:graphicData>
        </a:graphic>
      </p:graphicFrame>
      <p:sp>
        <p:nvSpPr>
          <p:cNvPr id="4" name="Text Placeholder 3">
            <a:extLst>
              <a:ext uri="{FF2B5EF4-FFF2-40B4-BE49-F238E27FC236}">
                <a16:creationId xmlns:a16="http://schemas.microsoft.com/office/drawing/2014/main" id="{16D841C3-9798-405F-B697-29EB2281EC4C}"/>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916073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48D2B-A9A6-4145-9D00-F349C5A0BE3C}"/>
              </a:ext>
            </a:extLst>
          </p:cNvPr>
          <p:cNvSpPr>
            <a:spLocks noGrp="1"/>
          </p:cNvSpPr>
          <p:nvPr>
            <p:ph type="title"/>
          </p:nvPr>
        </p:nvSpPr>
        <p:spPr/>
        <p:txBody>
          <a:bodyPr/>
          <a:lstStyle/>
          <a:p>
            <a:r>
              <a:rPr lang="en-US"/>
              <a:t>Instagram Instagram Stories | srf3 - 1 of 6</a:t>
            </a:r>
          </a:p>
        </p:txBody>
      </p:sp>
      <p:graphicFrame>
        <p:nvGraphicFramePr>
          <p:cNvPr id="5" name="Table Placeholder 4">
            <a:extLst>
              <a:ext uri="{FF2B5EF4-FFF2-40B4-BE49-F238E27FC236}">
                <a16:creationId xmlns:a16="http://schemas.microsoft.com/office/drawing/2014/main" id="{9D5E6698-8620-4E32-87B2-5C484CE2BC06}"/>
              </a:ext>
            </a:extLst>
          </p:cNvPr>
          <p:cNvGraphicFramePr>
            <a:graphicFrameLocks noGrp="1"/>
          </p:cNvGraphicFramePr>
          <p:nvPr>
            <p:ph type="tbl" sz="quarter" idx="13"/>
            <p:extLst>
              <p:ext uri="{D42A27DB-BD31-4B8C-83A1-F6EECF244321}">
                <p14:modId xmlns:p14="http://schemas.microsoft.com/office/powerpoint/2010/main" val="1790075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62019675"/>
                    </a:ext>
                  </a:extLst>
                </a:gridCol>
                <a:gridCol w="905256">
                  <a:extLst>
                    <a:ext uri="{9D8B030D-6E8A-4147-A177-3AD203B41FA5}">
                      <a16:colId xmlns:a16="http://schemas.microsoft.com/office/drawing/2014/main" val="46039431"/>
                    </a:ext>
                  </a:extLst>
                </a:gridCol>
                <a:gridCol w="905256">
                  <a:extLst>
                    <a:ext uri="{9D8B030D-6E8A-4147-A177-3AD203B41FA5}">
                      <a16:colId xmlns:a16="http://schemas.microsoft.com/office/drawing/2014/main" val="3887848401"/>
                    </a:ext>
                  </a:extLst>
                </a:gridCol>
                <a:gridCol w="905256">
                  <a:extLst>
                    <a:ext uri="{9D8B030D-6E8A-4147-A177-3AD203B41FA5}">
                      <a16:colId xmlns:a16="http://schemas.microsoft.com/office/drawing/2014/main" val="2799920255"/>
                    </a:ext>
                  </a:extLst>
                </a:gridCol>
                <a:gridCol w="1810512">
                  <a:extLst>
                    <a:ext uri="{9D8B030D-6E8A-4147-A177-3AD203B41FA5}">
                      <a16:colId xmlns:a16="http://schemas.microsoft.com/office/drawing/2014/main" val="2616317437"/>
                    </a:ext>
                  </a:extLst>
                </a:gridCol>
                <a:gridCol w="905256">
                  <a:extLst>
                    <a:ext uri="{9D8B030D-6E8A-4147-A177-3AD203B41FA5}">
                      <a16:colId xmlns:a16="http://schemas.microsoft.com/office/drawing/2014/main" val="2381907135"/>
                    </a:ext>
                  </a:extLst>
                </a:gridCol>
                <a:gridCol w="905256">
                  <a:extLst>
                    <a:ext uri="{9D8B030D-6E8A-4147-A177-3AD203B41FA5}">
                      <a16:colId xmlns:a16="http://schemas.microsoft.com/office/drawing/2014/main" val="3100054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tapsBack</a:t>
                      </a:r>
                    </a:p>
                  </a:txBody>
                  <a:tcPr/>
                </a:tc>
                <a:extLst>
                  <a:ext uri="{0D108BD9-81ED-4DB2-BD59-A6C34878D82A}">
                    <a16:rowId xmlns:a16="http://schemas.microsoft.com/office/drawing/2014/main" val="40198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srf3 - 30.06.2024 17:59:46</a:t>
                      </a:r>
                      <a:r>
                        <a:rPr kumimoji="0" lang="de-DE" sz="1000" b="0" i="0" u="none" strike="noStrike" kern="1200" cap="none" spc="0" normalizeH="0" baseline="0" noProof="0">
                          <a:ln>
                            <a:noFill/>
                          </a:ln>
                          <a:solidFill>
                            <a:prstClr val="black"/>
                          </a:solidFill>
                          <a:effectLst/>
                          <a:uLnTx/>
                          <a:uFillTx/>
                          <a:latin typeface="Calibri"/>
                          <a:ea typeface="+mn-ea"/>
                          <a:cs typeface="+mn-cs"/>
                        </a:rPr>
                        <a:t>
 @openairstgallen  WIR, WIE WIR AM MONTAG UNSER HANDY,
UNSER PORTEMONNAIE, UNSERE WÜRDE
UND DAS ERSTE VITAMIN NACH
VIER TAGEN JUNKFOOD SUCHEN.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07/01/2024 16:38:12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extLst>
                  <a:ext uri="{0D108BD9-81ED-4DB2-BD59-A6C34878D82A}">
                    <a16:rowId xmlns:a16="http://schemas.microsoft.com/office/drawing/2014/main" val="3607100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srf3 - 18.06.2025 16:20:15</a:t>
                      </a:r>
                      <a:r>
                        <a:rPr kumimoji="0" lang="de-DE" sz="1000" b="0" i="0" u="none" strike="noStrike" kern="1200" cap="none" spc="0" normalizeH="0" baseline="0" noProof="0">
                          <a:ln>
                            <a:noFill/>
                          </a:ln>
                          <a:solidFill>
                            <a:prstClr val="black"/>
                          </a:solidFill>
                          <a:effectLst/>
                          <a:uLnTx/>
                          <a:uFillTx/>
                          <a:latin typeface="Calibri"/>
                          <a:ea typeface="+mn-ea"/>
                          <a:cs typeface="+mn-cs"/>
                        </a:rPr>
                        <a:t>
 SEIT DEM ESC KRIEGT @dario_cantieni DEN SONG AUCH NICHT MEHR AUS DEM KOPF🥖🥖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15:08:07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extLst>
                  <a:ext uri="{0D108BD9-81ED-4DB2-BD59-A6C34878D82A}">
                    <a16:rowId xmlns:a16="http://schemas.microsoft.com/office/drawing/2014/main" val="45838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srf3 - 16.05.2025 17:43:20</a:t>
                      </a:r>
                      <a:r>
                        <a:rPr kumimoji="0" lang="de-DE" sz="1000" b="0" i="0" u="none" strike="noStrike" kern="1200" cap="none" spc="0" normalizeH="0" baseline="0" noProof="0">
                          <a:ln>
                            <a:noFill/>
                          </a:ln>
                          <a:solidFill>
                            <a:prstClr val="black"/>
                          </a:solidFill>
                          <a:effectLst/>
                          <a:uLnTx/>
                          <a:uFillTx/>
                          <a:latin typeface="Calibri"/>
                          <a:ea typeface="+mn-ea"/>
                          <a:cs typeface="+mn-cs"/>
                        </a:rPr>
                        <a:t>
 … NACH FRANKREICHS
SANDIGER PERFORMANCE SAUGEN #ESC2025 @hazelsgonnahaze MUSSTE GESTERN IM HALBFINALE DIE BÜHNE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05/17/2025 16:37:51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extLst>
                  <a:ext uri="{0D108BD9-81ED-4DB2-BD59-A6C34878D82A}">
                    <a16:rowId xmlns:a16="http://schemas.microsoft.com/office/drawing/2014/main" val="3048344242"/>
                  </a:ext>
                </a:extLst>
              </a:tr>
            </a:tbl>
          </a:graphicData>
        </a:graphic>
      </p:graphicFrame>
      <p:sp>
        <p:nvSpPr>
          <p:cNvPr id="4" name="Text Placeholder 3">
            <a:extLst>
              <a:ext uri="{FF2B5EF4-FFF2-40B4-BE49-F238E27FC236}">
                <a16:creationId xmlns:a16="http://schemas.microsoft.com/office/drawing/2014/main" id="{8749CFDC-E541-4B93-A9DA-D78836B1509C}"/>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2074157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663B1-3F24-42A4-B232-2EC199A49EC8}"/>
              </a:ext>
            </a:extLst>
          </p:cNvPr>
          <p:cNvSpPr>
            <a:spLocks noGrp="1"/>
          </p:cNvSpPr>
          <p:nvPr>
            <p:ph type="title"/>
          </p:nvPr>
        </p:nvSpPr>
        <p:spPr/>
        <p:txBody>
          <a:bodyPr/>
          <a:lstStyle/>
          <a:p>
            <a:r>
              <a:rPr lang="en-US"/>
              <a:t>Instagram Instagram Stories | srf3 - 2 of 6</a:t>
            </a:r>
          </a:p>
        </p:txBody>
      </p:sp>
      <p:graphicFrame>
        <p:nvGraphicFramePr>
          <p:cNvPr id="5" name="Table Placeholder 4">
            <a:extLst>
              <a:ext uri="{FF2B5EF4-FFF2-40B4-BE49-F238E27FC236}">
                <a16:creationId xmlns:a16="http://schemas.microsoft.com/office/drawing/2014/main" id="{12087CBE-62A5-4501-A8F3-063B81645A1D}"/>
              </a:ext>
            </a:extLst>
          </p:cNvPr>
          <p:cNvGraphicFramePr>
            <a:graphicFrameLocks noGrp="1"/>
          </p:cNvGraphicFramePr>
          <p:nvPr>
            <p:ph type="tbl" sz="quarter" idx="13"/>
            <p:extLst>
              <p:ext uri="{D42A27DB-BD31-4B8C-83A1-F6EECF244321}">
                <p14:modId xmlns:p14="http://schemas.microsoft.com/office/powerpoint/2010/main" val="2642367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55877514"/>
                    </a:ext>
                  </a:extLst>
                </a:gridCol>
                <a:gridCol w="905256">
                  <a:extLst>
                    <a:ext uri="{9D8B030D-6E8A-4147-A177-3AD203B41FA5}">
                      <a16:colId xmlns:a16="http://schemas.microsoft.com/office/drawing/2014/main" val="267056417"/>
                    </a:ext>
                  </a:extLst>
                </a:gridCol>
                <a:gridCol w="905256">
                  <a:extLst>
                    <a:ext uri="{9D8B030D-6E8A-4147-A177-3AD203B41FA5}">
                      <a16:colId xmlns:a16="http://schemas.microsoft.com/office/drawing/2014/main" val="180918874"/>
                    </a:ext>
                  </a:extLst>
                </a:gridCol>
                <a:gridCol w="905256">
                  <a:extLst>
                    <a:ext uri="{9D8B030D-6E8A-4147-A177-3AD203B41FA5}">
                      <a16:colId xmlns:a16="http://schemas.microsoft.com/office/drawing/2014/main" val="1002749746"/>
                    </a:ext>
                  </a:extLst>
                </a:gridCol>
                <a:gridCol w="1810512">
                  <a:extLst>
                    <a:ext uri="{9D8B030D-6E8A-4147-A177-3AD203B41FA5}">
                      <a16:colId xmlns:a16="http://schemas.microsoft.com/office/drawing/2014/main" val="1965680812"/>
                    </a:ext>
                  </a:extLst>
                </a:gridCol>
                <a:gridCol w="905256">
                  <a:extLst>
                    <a:ext uri="{9D8B030D-6E8A-4147-A177-3AD203B41FA5}">
                      <a16:colId xmlns:a16="http://schemas.microsoft.com/office/drawing/2014/main" val="2666480930"/>
                    </a:ext>
                  </a:extLst>
                </a:gridCol>
                <a:gridCol w="905256">
                  <a:extLst>
                    <a:ext uri="{9D8B030D-6E8A-4147-A177-3AD203B41FA5}">
                      <a16:colId xmlns:a16="http://schemas.microsoft.com/office/drawing/2014/main" val="2767768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tapsBack</a:t>
                      </a:r>
                    </a:p>
                  </a:txBody>
                  <a:tcPr/>
                </a:tc>
                <a:extLst>
                  <a:ext uri="{0D108BD9-81ED-4DB2-BD59-A6C34878D82A}">
                    <a16:rowId xmlns:a16="http://schemas.microsoft.com/office/drawing/2014/main" val="195646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srf3 - 06.07.2024 16:48:00</a:t>
                      </a:r>
                      <a:r>
                        <a:rPr kumimoji="0" lang="de-DE" sz="1000" b="0" i="0" u="none" strike="noStrike" kern="1200" cap="none" spc="0" normalizeH="0" baseline="0" noProof="0">
                          <a:ln>
                            <a:noFill/>
                          </a:ln>
                          <a:solidFill>
                            <a:prstClr val="black"/>
                          </a:solidFill>
                          <a:effectLst/>
                          <a:uLnTx/>
                          <a:uFillTx/>
                          <a:latin typeface="Calibri"/>
                          <a:ea typeface="+mn-ea"/>
                          <a:cs typeface="+mn-cs"/>
                        </a:rPr>
                        <a:t>
 Mit dem Medienbus fahren wir  bereits um 14.30Uhr ins Stadion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07/07/2024 15:37:22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extLst>
                  <a:ext uri="{0D108BD9-81ED-4DB2-BD59-A6C34878D82A}">
                    <a16:rowId xmlns:a16="http://schemas.microsoft.com/office/drawing/2014/main" val="240104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srf3 - 16.07.2025 21:18:44</a:t>
                      </a:r>
                      <a:r>
                        <a:rPr kumimoji="0" lang="de-DE" sz="1000" b="0" i="0" u="none" strike="noStrike" kern="1200" cap="none" spc="0" normalizeH="0" baseline="0" noProof="0">
                          <a:ln>
                            <a:noFill/>
                          </a:ln>
                          <a:solidFill>
                            <a:prstClr val="black"/>
                          </a:solidFill>
                          <a:effectLst/>
                          <a:uLnTx/>
                          <a:uFillTx/>
                          <a:latin typeface="Calibri"/>
                          <a:ea typeface="+mn-ea"/>
                          <a:cs typeface="+mn-cs"/>
                        </a:rPr>
                        <a:t>
 JAJA, @wer.ist.aggu, UND MORGEN JACKE WIEDER ZURÜCKSCHICKEN?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07/17/2025 20:14:45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extLst>
                  <a:ext uri="{0D108BD9-81ED-4DB2-BD59-A6C34878D82A}">
                    <a16:rowId xmlns:a16="http://schemas.microsoft.com/office/drawing/2014/main" val="252240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srf3 - 28.06.2025 17:57:36</a:t>
                      </a:r>
                      <a:r>
                        <a:rPr kumimoji="0" lang="de-DE" sz="1000" b="0" i="0" u="none" strike="noStrike" kern="1200" cap="none" spc="0" normalizeH="0" baseline="0" noProof="0">
                          <a:ln>
                            <a:noFill/>
                          </a:ln>
                          <a:solidFill>
                            <a:prstClr val="black"/>
                          </a:solidFill>
                          <a:effectLst/>
                          <a:uLnTx/>
                          <a:uFillTx/>
                          <a:latin typeface="Calibri"/>
                          <a:ea typeface="+mn-ea"/>
                          <a:cs typeface="+mn-cs"/>
                        </a:rPr>
                        <a:t>
 SURPRISE!
@lewiscapaldi
ÜBERRASCHT DIE
OASG-CROWD!❤️❤️ VOLL EMOTIONAL,
VOR ALLEM WEIL ER 2023 AUS GESUNDHEITLICHEN GRÜNDEN SEINEN GIG AM @openairstgallen ABSAGEN MUSSTE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06/29/2025 16:37:56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a:t>
                      </a:r>
                    </a:p>
                  </a:txBody>
                  <a:tcPr/>
                </a:tc>
                <a:extLst>
                  <a:ext uri="{0D108BD9-81ED-4DB2-BD59-A6C34878D82A}">
                    <a16:rowId xmlns:a16="http://schemas.microsoft.com/office/drawing/2014/main" val="3985545525"/>
                  </a:ext>
                </a:extLst>
              </a:tr>
            </a:tbl>
          </a:graphicData>
        </a:graphic>
      </p:graphicFrame>
      <p:sp>
        <p:nvSpPr>
          <p:cNvPr id="4" name="Text Placeholder 3">
            <a:extLst>
              <a:ext uri="{FF2B5EF4-FFF2-40B4-BE49-F238E27FC236}">
                <a16:creationId xmlns:a16="http://schemas.microsoft.com/office/drawing/2014/main" id="{96951DC9-08BF-4F5E-918B-E442A9C52BFD}"/>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33865199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928DC-359C-4377-AE29-0A267AA4F70F}"/>
              </a:ext>
            </a:extLst>
          </p:cNvPr>
          <p:cNvSpPr>
            <a:spLocks noGrp="1"/>
          </p:cNvSpPr>
          <p:nvPr>
            <p:ph type="title"/>
          </p:nvPr>
        </p:nvSpPr>
        <p:spPr/>
        <p:txBody>
          <a:bodyPr/>
          <a:lstStyle/>
          <a:p>
            <a:r>
              <a:rPr lang="en-US"/>
              <a:t>Instagram Instagram Stories | srf3 - 3 of 6</a:t>
            </a:r>
          </a:p>
        </p:txBody>
      </p:sp>
      <p:graphicFrame>
        <p:nvGraphicFramePr>
          <p:cNvPr id="5" name="Table Placeholder 4">
            <a:extLst>
              <a:ext uri="{FF2B5EF4-FFF2-40B4-BE49-F238E27FC236}">
                <a16:creationId xmlns:a16="http://schemas.microsoft.com/office/drawing/2014/main" id="{A9A95863-B02E-4D59-B370-0263A23CA0E3}"/>
              </a:ext>
            </a:extLst>
          </p:cNvPr>
          <p:cNvGraphicFramePr>
            <a:graphicFrameLocks noGrp="1"/>
          </p:cNvGraphicFramePr>
          <p:nvPr>
            <p:ph type="tbl" sz="quarter" idx="13"/>
            <p:extLst>
              <p:ext uri="{D42A27DB-BD31-4B8C-83A1-F6EECF244321}">
                <p14:modId xmlns:p14="http://schemas.microsoft.com/office/powerpoint/2010/main" val="2805363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7524530"/>
                    </a:ext>
                  </a:extLst>
                </a:gridCol>
                <a:gridCol w="905256">
                  <a:extLst>
                    <a:ext uri="{9D8B030D-6E8A-4147-A177-3AD203B41FA5}">
                      <a16:colId xmlns:a16="http://schemas.microsoft.com/office/drawing/2014/main" val="3433682491"/>
                    </a:ext>
                  </a:extLst>
                </a:gridCol>
                <a:gridCol w="905256">
                  <a:extLst>
                    <a:ext uri="{9D8B030D-6E8A-4147-A177-3AD203B41FA5}">
                      <a16:colId xmlns:a16="http://schemas.microsoft.com/office/drawing/2014/main" val="653065316"/>
                    </a:ext>
                  </a:extLst>
                </a:gridCol>
                <a:gridCol w="905256">
                  <a:extLst>
                    <a:ext uri="{9D8B030D-6E8A-4147-A177-3AD203B41FA5}">
                      <a16:colId xmlns:a16="http://schemas.microsoft.com/office/drawing/2014/main" val="4059700778"/>
                    </a:ext>
                  </a:extLst>
                </a:gridCol>
                <a:gridCol w="1810512">
                  <a:extLst>
                    <a:ext uri="{9D8B030D-6E8A-4147-A177-3AD203B41FA5}">
                      <a16:colId xmlns:a16="http://schemas.microsoft.com/office/drawing/2014/main" val="3751780686"/>
                    </a:ext>
                  </a:extLst>
                </a:gridCol>
                <a:gridCol w="905256">
                  <a:extLst>
                    <a:ext uri="{9D8B030D-6E8A-4147-A177-3AD203B41FA5}">
                      <a16:colId xmlns:a16="http://schemas.microsoft.com/office/drawing/2014/main" val="2006180240"/>
                    </a:ext>
                  </a:extLst>
                </a:gridCol>
                <a:gridCol w="905256">
                  <a:extLst>
                    <a:ext uri="{9D8B030D-6E8A-4147-A177-3AD203B41FA5}">
                      <a16:colId xmlns:a16="http://schemas.microsoft.com/office/drawing/2014/main" val="4251110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tapsBack</a:t>
                      </a:r>
                    </a:p>
                  </a:txBody>
                  <a:tcPr/>
                </a:tc>
                <a:extLst>
                  <a:ext uri="{0D108BD9-81ED-4DB2-BD59-A6C34878D82A}">
                    <a16:rowId xmlns:a16="http://schemas.microsoft.com/office/drawing/2014/main" val="668956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srf3 - 19.07.2025 19:22:05</a:t>
                      </a:r>
                      <a:r>
                        <a:rPr kumimoji="0" lang="de-DE" sz="1000" b="0" i="0" u="none" strike="noStrike" kern="1200" cap="none" spc="0" normalizeH="0" baseline="0" noProof="0">
                          <a:ln>
                            <a:noFill/>
                          </a:ln>
                          <a:solidFill>
                            <a:prstClr val="black"/>
                          </a:solidFill>
                          <a:effectLst/>
                          <a:uLnTx/>
                          <a:uFillTx/>
                          <a:latin typeface="Calibri"/>
                          <a:ea typeface="+mn-ea"/>
                          <a:cs typeface="+mn-cs"/>
                        </a:rPr>
                        <a:t>
 @celinewerdelis @gurtenfestival_official  ACH, VERGESST DAS MIT DEN REGEN, @hermanosgutierrez BRINGEN DIE SONNE MIT😍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07/20/2025 18:08:48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a:t>
                      </a:r>
                    </a:p>
                  </a:txBody>
                  <a:tcPr/>
                </a:tc>
                <a:extLst>
                  <a:ext uri="{0D108BD9-81ED-4DB2-BD59-A6C34878D82A}">
                    <a16:rowId xmlns:a16="http://schemas.microsoft.com/office/drawing/2014/main" val="258703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srf3 - 28.06.2025 18:18:16</a:t>
                      </a:r>
                      <a:r>
                        <a:rPr kumimoji="0" lang="de-DE" sz="1000" b="0" i="0" u="none" strike="noStrike" kern="1200" cap="none" spc="0" normalizeH="0" baseline="0" noProof="0">
                          <a:ln>
                            <a:noFill/>
                          </a:ln>
                          <a:solidFill>
                            <a:prstClr val="black"/>
                          </a:solidFill>
                          <a:effectLst/>
                          <a:uLnTx/>
                          <a:uFillTx/>
                          <a:latin typeface="Calibri"/>
                          <a:ea typeface="+mn-ea"/>
                          <a:cs typeface="+mn-cs"/>
                        </a:rPr>
                        <a:t>
 @openairstgallen 
IHR SEID SO CUTE!🫶 AWW, SOGAR TASCHENTÜCHER
GIBT‘S FÜRS PUBLIKUM💧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06/29/2025 17:08:42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2585</a:t>
                      </a:r>
                    </a:p>
                  </a:txBody>
                  <a:tcPr/>
                </a:tc>
                <a:extLst>
                  <a:ext uri="{0D108BD9-81ED-4DB2-BD59-A6C34878D82A}">
                    <a16:rowId xmlns:a16="http://schemas.microsoft.com/office/drawing/2014/main" val="3250045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srf3 - 12.05.2024 01:57:42</a:t>
                      </a:r>
                      <a:r>
                        <a:rPr kumimoji="0" lang="de-DE" sz="1000" b="0" i="0" u="none" strike="noStrike" kern="1200" cap="none" spc="0" normalizeH="0" baseline="0" noProof="0">
                          <a:ln>
                            <a:noFill/>
                          </a:ln>
                          <a:solidFill>
                            <a:prstClr val="black"/>
                          </a:solidFill>
                          <a:effectLst/>
                          <a:uLnTx/>
                          <a:uFillTx/>
                          <a:latin typeface="Calibri"/>
                          <a:ea typeface="+mn-ea"/>
                          <a:cs typeface="+mn-cs"/>
                        </a:rPr>
                        <a:t>
 Und in Biel (Nemos Heimatstadt) drehen alle beim Public Viewing durch. Und wir imfall auch! Chasch no?!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05/13/2024 00:36:52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extLst>
                  <a:ext uri="{0D108BD9-81ED-4DB2-BD59-A6C34878D82A}">
                    <a16:rowId xmlns:a16="http://schemas.microsoft.com/office/drawing/2014/main" val="2275805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srf3 - 21.04.2025 17:30:34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04/22/2025 16:08:28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extLst>
                  <a:ext uri="{0D108BD9-81ED-4DB2-BD59-A6C34878D82A}">
                    <a16:rowId xmlns:a16="http://schemas.microsoft.com/office/drawing/2014/main" val="3444668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srf3 - 02.09.2024 21:02:21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09/03/2024 19:36:56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extLst>
                  <a:ext uri="{0D108BD9-81ED-4DB2-BD59-A6C34878D82A}">
                    <a16:rowId xmlns:a16="http://schemas.microsoft.com/office/drawing/2014/main" val="622146527"/>
                  </a:ext>
                </a:extLst>
              </a:tr>
            </a:tbl>
          </a:graphicData>
        </a:graphic>
      </p:graphicFrame>
      <p:sp>
        <p:nvSpPr>
          <p:cNvPr id="4" name="Text Placeholder 3">
            <a:extLst>
              <a:ext uri="{FF2B5EF4-FFF2-40B4-BE49-F238E27FC236}">
                <a16:creationId xmlns:a16="http://schemas.microsoft.com/office/drawing/2014/main" id="{4EDB4DEF-6912-47D9-9282-091B89057196}"/>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474051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4C92F-FB75-4492-98F4-4372A6AF944E}"/>
              </a:ext>
            </a:extLst>
          </p:cNvPr>
          <p:cNvSpPr>
            <a:spLocks noGrp="1"/>
          </p:cNvSpPr>
          <p:nvPr>
            <p:ph type="title"/>
          </p:nvPr>
        </p:nvSpPr>
        <p:spPr/>
        <p:txBody>
          <a:bodyPr/>
          <a:lstStyle/>
          <a:p>
            <a:r>
              <a:rPr lang="en-US"/>
              <a:t>Instagram Instagram Stories | srf3 - 4 of 6</a:t>
            </a:r>
          </a:p>
        </p:txBody>
      </p:sp>
      <p:graphicFrame>
        <p:nvGraphicFramePr>
          <p:cNvPr id="5" name="Table Placeholder 4">
            <a:extLst>
              <a:ext uri="{FF2B5EF4-FFF2-40B4-BE49-F238E27FC236}">
                <a16:creationId xmlns:a16="http://schemas.microsoft.com/office/drawing/2014/main" id="{EF699E86-EB0C-4399-9631-A5D6B1142E33}"/>
              </a:ext>
            </a:extLst>
          </p:cNvPr>
          <p:cNvGraphicFramePr>
            <a:graphicFrameLocks noGrp="1"/>
          </p:cNvGraphicFramePr>
          <p:nvPr>
            <p:ph type="tbl" sz="quarter" idx="13"/>
            <p:extLst>
              <p:ext uri="{D42A27DB-BD31-4B8C-83A1-F6EECF244321}">
                <p14:modId xmlns:p14="http://schemas.microsoft.com/office/powerpoint/2010/main" val="461367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05664875"/>
                    </a:ext>
                  </a:extLst>
                </a:gridCol>
                <a:gridCol w="905256">
                  <a:extLst>
                    <a:ext uri="{9D8B030D-6E8A-4147-A177-3AD203B41FA5}">
                      <a16:colId xmlns:a16="http://schemas.microsoft.com/office/drawing/2014/main" val="1660479048"/>
                    </a:ext>
                  </a:extLst>
                </a:gridCol>
                <a:gridCol w="905256">
                  <a:extLst>
                    <a:ext uri="{9D8B030D-6E8A-4147-A177-3AD203B41FA5}">
                      <a16:colId xmlns:a16="http://schemas.microsoft.com/office/drawing/2014/main" val="2181082890"/>
                    </a:ext>
                  </a:extLst>
                </a:gridCol>
                <a:gridCol w="905256">
                  <a:extLst>
                    <a:ext uri="{9D8B030D-6E8A-4147-A177-3AD203B41FA5}">
                      <a16:colId xmlns:a16="http://schemas.microsoft.com/office/drawing/2014/main" val="3398625539"/>
                    </a:ext>
                  </a:extLst>
                </a:gridCol>
                <a:gridCol w="1810512">
                  <a:extLst>
                    <a:ext uri="{9D8B030D-6E8A-4147-A177-3AD203B41FA5}">
                      <a16:colId xmlns:a16="http://schemas.microsoft.com/office/drawing/2014/main" val="2253244848"/>
                    </a:ext>
                  </a:extLst>
                </a:gridCol>
                <a:gridCol w="905256">
                  <a:extLst>
                    <a:ext uri="{9D8B030D-6E8A-4147-A177-3AD203B41FA5}">
                      <a16:colId xmlns:a16="http://schemas.microsoft.com/office/drawing/2014/main" val="457321317"/>
                    </a:ext>
                  </a:extLst>
                </a:gridCol>
                <a:gridCol w="905256">
                  <a:extLst>
                    <a:ext uri="{9D8B030D-6E8A-4147-A177-3AD203B41FA5}">
                      <a16:colId xmlns:a16="http://schemas.microsoft.com/office/drawing/2014/main" val="3343853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tapsBack</a:t>
                      </a:r>
                    </a:p>
                  </a:txBody>
                  <a:tcPr/>
                </a:tc>
                <a:extLst>
                  <a:ext uri="{0D108BD9-81ED-4DB2-BD59-A6C34878D82A}">
                    <a16:rowId xmlns:a16="http://schemas.microsoft.com/office/drawing/2014/main" val="3618938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srf3 - 19.07.2025 23:26:02</a:t>
                      </a:r>
                      <a:r>
                        <a:rPr kumimoji="0" lang="de-DE" sz="1000" b="0" i="0" u="none" strike="noStrike" kern="1200" cap="none" spc="0" normalizeH="0" baseline="0" noProof="0">
                          <a:ln>
                            <a:noFill/>
                          </a:ln>
                          <a:solidFill>
                            <a:prstClr val="black"/>
                          </a:solidFill>
                          <a:effectLst/>
                          <a:uLnTx/>
                          <a:uFillTx/>
                          <a:latin typeface="Calibri"/>
                          <a:ea typeface="+mn-ea"/>
                          <a:cs typeface="+mn-cs"/>
                        </a:rPr>
                        <a:t>
 @maxherreofficial UND @joydenalane BRINGEN DIE GRÖSSTE UMARMUNG MIT Mehr über die Nostalgie-Stunde auf dem Gurten kannst du in unserem Festivalticker lesen: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07/20/2025 22:08:43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extLst>
                  <a:ext uri="{0D108BD9-81ED-4DB2-BD59-A6C34878D82A}">
                    <a16:rowId xmlns:a16="http://schemas.microsoft.com/office/drawing/2014/main" val="2777174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srf3 - 14.04.2025 19:01:06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04/15/2025 17:37:49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extLst>
                  <a:ext uri="{0D108BD9-81ED-4DB2-BD59-A6C34878D82A}">
                    <a16:rowId xmlns:a16="http://schemas.microsoft.com/office/drawing/2014/main" val="232755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srf3 - 12.05.2024 02:21:22</a:t>
                      </a:r>
                      <a:r>
                        <a:rPr kumimoji="0" lang="de-DE" sz="1000" b="0" i="0" u="none" strike="noStrike" kern="1200" cap="none" spc="0" normalizeH="0" baseline="0" noProof="0">
                          <a:ln>
                            <a:noFill/>
                          </a:ln>
                          <a:solidFill>
                            <a:prstClr val="black"/>
                          </a:solidFill>
                          <a:effectLst/>
                          <a:uLnTx/>
                          <a:uFillTx/>
                          <a:latin typeface="Calibri"/>
                          <a:ea typeface="+mn-ea"/>
                          <a:cs typeface="+mn-cs"/>
                        </a:rPr>
                        <a:t>
 Was für eine Performance! 
@nemothings, SRF 3 gratuliert von Herzen.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05/13/2024 01:07:15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a:t>
                      </a:r>
                    </a:p>
                  </a:txBody>
                  <a:tcPr/>
                </a:tc>
                <a:extLst>
                  <a:ext uri="{0D108BD9-81ED-4DB2-BD59-A6C34878D82A}">
                    <a16:rowId xmlns:a16="http://schemas.microsoft.com/office/drawing/2014/main" val="4125598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srf3 - 29.06.2024 22:04:07</a:t>
                      </a:r>
                      <a:r>
                        <a:rPr kumimoji="0" lang="de-DE" sz="1000" b="0" i="0" u="none" strike="noStrike" kern="1200" cap="none" spc="0" normalizeH="0" baseline="0" noProof="0">
                          <a:ln>
                            <a:noFill/>
                          </a:ln>
                          <a:solidFill>
                            <a:prstClr val="black"/>
                          </a:solidFill>
                          <a:effectLst/>
                          <a:uLnTx/>
                          <a:uFillTx/>
                          <a:latin typeface="Calibri"/>
                          <a:ea typeface="+mn-ea"/>
                          <a:cs typeface="+mn-cs"/>
                        </a:rPr>
                        <a:t>
 @openairstgallen  DANN WILL MAN NUR GEMÜTLICH DIE SHOW VON @makko.hatdichlieb SCHAUEN UND WIRD PLÖTZLICH VON EINEM ANRUF VON EINEM VERSICHERUNGSVERTRETER  RAUSGERISSEN. THE WORST.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06/30/2024 20:37:24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extLst>
                  <a:ext uri="{0D108BD9-81ED-4DB2-BD59-A6C34878D82A}">
                    <a16:rowId xmlns:a16="http://schemas.microsoft.com/office/drawing/2014/main" val="2081171661"/>
                  </a:ext>
                </a:extLst>
              </a:tr>
            </a:tbl>
          </a:graphicData>
        </a:graphic>
      </p:graphicFrame>
      <p:sp>
        <p:nvSpPr>
          <p:cNvPr id="4" name="Text Placeholder 3">
            <a:extLst>
              <a:ext uri="{FF2B5EF4-FFF2-40B4-BE49-F238E27FC236}">
                <a16:creationId xmlns:a16="http://schemas.microsoft.com/office/drawing/2014/main" id="{FC27888E-99F7-4E6D-862D-82686FC4E6E9}"/>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16156152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03A86-D729-4089-8D98-90003A756399}"/>
              </a:ext>
            </a:extLst>
          </p:cNvPr>
          <p:cNvSpPr>
            <a:spLocks noGrp="1"/>
          </p:cNvSpPr>
          <p:nvPr>
            <p:ph type="title"/>
          </p:nvPr>
        </p:nvSpPr>
        <p:spPr/>
        <p:txBody>
          <a:bodyPr/>
          <a:lstStyle/>
          <a:p>
            <a:r>
              <a:rPr lang="en-US"/>
              <a:t>Instagram Instagram Stories | srf3 - 5 of 6</a:t>
            </a:r>
          </a:p>
        </p:txBody>
      </p:sp>
      <p:graphicFrame>
        <p:nvGraphicFramePr>
          <p:cNvPr id="5" name="Table Placeholder 4">
            <a:extLst>
              <a:ext uri="{FF2B5EF4-FFF2-40B4-BE49-F238E27FC236}">
                <a16:creationId xmlns:a16="http://schemas.microsoft.com/office/drawing/2014/main" id="{C58272D1-8806-4EA1-836E-B40C84D58375}"/>
              </a:ext>
            </a:extLst>
          </p:cNvPr>
          <p:cNvGraphicFramePr>
            <a:graphicFrameLocks noGrp="1"/>
          </p:cNvGraphicFramePr>
          <p:nvPr>
            <p:ph type="tbl" sz="quarter" idx="13"/>
            <p:extLst>
              <p:ext uri="{D42A27DB-BD31-4B8C-83A1-F6EECF244321}">
                <p14:modId xmlns:p14="http://schemas.microsoft.com/office/powerpoint/2010/main" val="165556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48085639"/>
                    </a:ext>
                  </a:extLst>
                </a:gridCol>
                <a:gridCol w="905256">
                  <a:extLst>
                    <a:ext uri="{9D8B030D-6E8A-4147-A177-3AD203B41FA5}">
                      <a16:colId xmlns:a16="http://schemas.microsoft.com/office/drawing/2014/main" val="904011577"/>
                    </a:ext>
                  </a:extLst>
                </a:gridCol>
                <a:gridCol w="905256">
                  <a:extLst>
                    <a:ext uri="{9D8B030D-6E8A-4147-A177-3AD203B41FA5}">
                      <a16:colId xmlns:a16="http://schemas.microsoft.com/office/drawing/2014/main" val="3485057133"/>
                    </a:ext>
                  </a:extLst>
                </a:gridCol>
                <a:gridCol w="905256">
                  <a:extLst>
                    <a:ext uri="{9D8B030D-6E8A-4147-A177-3AD203B41FA5}">
                      <a16:colId xmlns:a16="http://schemas.microsoft.com/office/drawing/2014/main" val="2119961823"/>
                    </a:ext>
                  </a:extLst>
                </a:gridCol>
                <a:gridCol w="1810512">
                  <a:extLst>
                    <a:ext uri="{9D8B030D-6E8A-4147-A177-3AD203B41FA5}">
                      <a16:colId xmlns:a16="http://schemas.microsoft.com/office/drawing/2014/main" val="1452240420"/>
                    </a:ext>
                  </a:extLst>
                </a:gridCol>
                <a:gridCol w="905256">
                  <a:extLst>
                    <a:ext uri="{9D8B030D-6E8A-4147-A177-3AD203B41FA5}">
                      <a16:colId xmlns:a16="http://schemas.microsoft.com/office/drawing/2014/main" val="2531781212"/>
                    </a:ext>
                  </a:extLst>
                </a:gridCol>
                <a:gridCol w="905256">
                  <a:extLst>
                    <a:ext uri="{9D8B030D-6E8A-4147-A177-3AD203B41FA5}">
                      <a16:colId xmlns:a16="http://schemas.microsoft.com/office/drawing/2014/main" val="4101876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tapsBack</a:t>
                      </a:r>
                    </a:p>
                  </a:txBody>
                  <a:tcPr/>
                </a:tc>
                <a:extLst>
                  <a:ext uri="{0D108BD9-81ED-4DB2-BD59-A6C34878D82A}">
                    <a16:rowId xmlns:a16="http://schemas.microsoft.com/office/drawing/2014/main" val="2224042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srf3 - 17.03.2025 13:00:50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03/18/2025 11:41:42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extLst>
                  <a:ext uri="{0D108BD9-81ED-4DB2-BD59-A6C34878D82A}">
                    <a16:rowId xmlns:a16="http://schemas.microsoft.com/office/drawing/2014/main" val="154336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srf3 - 17.07.2025 15:50:17</a:t>
                      </a:r>
                      <a:r>
                        <a:rPr kumimoji="0" lang="de-DE" sz="1000" b="0" i="0" u="none" strike="noStrike" kern="1200" cap="none" spc="0" normalizeH="0" baseline="0" noProof="0">
                          <a:ln>
                            <a:noFill/>
                          </a:ln>
                          <a:solidFill>
                            <a:prstClr val="black"/>
                          </a:solidFill>
                          <a:effectLst/>
                          <a:uLnTx/>
                          <a:uFillTx/>
                          <a:latin typeface="Calibri"/>
                          <a:ea typeface="+mn-ea"/>
                          <a:cs typeface="+mn-cs"/>
                        </a:rPr>
                        <a:t>
 @gurtenfestival_official  @shylajoie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07/18/2025 14:39:51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extLst>
                  <a:ext uri="{0D108BD9-81ED-4DB2-BD59-A6C34878D82A}">
                    <a16:rowId xmlns:a16="http://schemas.microsoft.com/office/drawing/2014/main" val="4209943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srf3 - 29.06.2024 19:00:04</a:t>
                      </a:r>
                      <a:r>
                        <a:rPr kumimoji="0" lang="de-DE" sz="1000" b="0" i="0" u="none" strike="noStrike" kern="1200" cap="none" spc="0" normalizeH="0" baseline="0" noProof="0">
                          <a:ln>
                            <a:noFill/>
                          </a:ln>
                          <a:solidFill>
                            <a:prstClr val="black"/>
                          </a:solidFill>
                          <a:effectLst/>
                          <a:uLnTx/>
                          <a:uFillTx/>
                          <a:latin typeface="Calibri"/>
                          <a:ea typeface="+mn-ea"/>
                          <a:cs typeface="+mn-cs"/>
                        </a:rPr>
                        <a:t>
 @openairstgallen  IST DAS JETZT DIESE GIRL IN RED,
DIE AUF DEM LINE UP STEHT?
BADUMM-TSSS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06/30/2024 17:37:58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a:t>
                      </a:r>
                    </a:p>
                  </a:txBody>
                  <a:tcPr/>
                </a:tc>
                <a:extLst>
                  <a:ext uri="{0D108BD9-81ED-4DB2-BD59-A6C34878D82A}">
                    <a16:rowId xmlns:a16="http://schemas.microsoft.com/office/drawing/2014/main" val="4064536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srf3 - 02.01.2024 10:00:42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01/02/2024 17:36:16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extLst>
                  <a:ext uri="{0D108BD9-81ED-4DB2-BD59-A6C34878D82A}">
                    <a16:rowId xmlns:a16="http://schemas.microsoft.com/office/drawing/2014/main" val="2019847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srf3 - 27.06.2024 20:18:19</a:t>
                      </a:r>
                      <a:r>
                        <a:rPr kumimoji="0" lang="de-DE" sz="1000" b="0" i="0" u="none" strike="noStrike" kern="1200" cap="none" spc="0" normalizeH="0" baseline="0" noProof="0">
                          <a:ln>
                            <a:noFill/>
                          </a:ln>
                          <a:solidFill>
                            <a:prstClr val="black"/>
                          </a:solidFill>
                          <a:effectLst/>
                          <a:uLnTx/>
                          <a:uFillTx/>
                          <a:latin typeface="Calibri"/>
                          <a:ea typeface="+mn-ea"/>
                          <a:cs typeface="+mn-cs"/>
                        </a:rPr>
                        <a:t>
 @openairstgallen  #oasg #oasg24 @bahnhofbuffet_chancental WISSEN, WIE WICHTIG ES IST, DEN FANS ETWAS ZURÜCKZUGEBEN. AUCH WENN ES NUR EINE BANANE IST.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06/28/2024 19:07:46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extLst>
                  <a:ext uri="{0D108BD9-81ED-4DB2-BD59-A6C34878D82A}">
                    <a16:rowId xmlns:a16="http://schemas.microsoft.com/office/drawing/2014/main" val="249731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srf3 - 23.01.2025 18:02:03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16:37:56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a:t>
                      </a:r>
                    </a:p>
                  </a:txBody>
                  <a:tcPr/>
                </a:tc>
                <a:extLst>
                  <a:ext uri="{0D108BD9-81ED-4DB2-BD59-A6C34878D82A}">
                    <a16:rowId xmlns:a16="http://schemas.microsoft.com/office/drawing/2014/main" val="807566643"/>
                  </a:ext>
                </a:extLst>
              </a:tr>
            </a:tbl>
          </a:graphicData>
        </a:graphic>
      </p:graphicFrame>
      <p:sp>
        <p:nvSpPr>
          <p:cNvPr id="4" name="Text Placeholder 3">
            <a:extLst>
              <a:ext uri="{FF2B5EF4-FFF2-40B4-BE49-F238E27FC236}">
                <a16:creationId xmlns:a16="http://schemas.microsoft.com/office/drawing/2014/main" id="{4C479704-32A7-4C6A-AC78-A1AE44C8B4AE}"/>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22462255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5467D-C0FC-40F5-961C-27DA70558D36}"/>
              </a:ext>
            </a:extLst>
          </p:cNvPr>
          <p:cNvSpPr>
            <a:spLocks noGrp="1"/>
          </p:cNvSpPr>
          <p:nvPr>
            <p:ph type="title"/>
          </p:nvPr>
        </p:nvSpPr>
        <p:spPr/>
        <p:txBody>
          <a:bodyPr/>
          <a:lstStyle/>
          <a:p>
            <a:r>
              <a:rPr lang="en-US"/>
              <a:t>Instagram Instagram Stories | srf3 - 6 of 6</a:t>
            </a:r>
          </a:p>
        </p:txBody>
      </p:sp>
      <p:graphicFrame>
        <p:nvGraphicFramePr>
          <p:cNvPr id="5" name="Table Placeholder 4">
            <a:extLst>
              <a:ext uri="{FF2B5EF4-FFF2-40B4-BE49-F238E27FC236}">
                <a16:creationId xmlns:a16="http://schemas.microsoft.com/office/drawing/2014/main" id="{38DEAE6E-6D90-4B13-BFB7-3DBD09F57A33}"/>
              </a:ext>
            </a:extLst>
          </p:cNvPr>
          <p:cNvGraphicFramePr>
            <a:graphicFrameLocks noGrp="1"/>
          </p:cNvGraphicFramePr>
          <p:nvPr>
            <p:ph type="tbl" sz="quarter" idx="13"/>
            <p:extLst>
              <p:ext uri="{D42A27DB-BD31-4B8C-83A1-F6EECF244321}">
                <p14:modId xmlns:p14="http://schemas.microsoft.com/office/powerpoint/2010/main" val="201038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1919809"/>
                    </a:ext>
                  </a:extLst>
                </a:gridCol>
                <a:gridCol w="905256">
                  <a:extLst>
                    <a:ext uri="{9D8B030D-6E8A-4147-A177-3AD203B41FA5}">
                      <a16:colId xmlns:a16="http://schemas.microsoft.com/office/drawing/2014/main" val="1014538041"/>
                    </a:ext>
                  </a:extLst>
                </a:gridCol>
                <a:gridCol w="905256">
                  <a:extLst>
                    <a:ext uri="{9D8B030D-6E8A-4147-A177-3AD203B41FA5}">
                      <a16:colId xmlns:a16="http://schemas.microsoft.com/office/drawing/2014/main" val="4008762010"/>
                    </a:ext>
                  </a:extLst>
                </a:gridCol>
                <a:gridCol w="905256">
                  <a:extLst>
                    <a:ext uri="{9D8B030D-6E8A-4147-A177-3AD203B41FA5}">
                      <a16:colId xmlns:a16="http://schemas.microsoft.com/office/drawing/2014/main" val="2318902530"/>
                    </a:ext>
                  </a:extLst>
                </a:gridCol>
                <a:gridCol w="1810512">
                  <a:extLst>
                    <a:ext uri="{9D8B030D-6E8A-4147-A177-3AD203B41FA5}">
                      <a16:colId xmlns:a16="http://schemas.microsoft.com/office/drawing/2014/main" val="2208944953"/>
                    </a:ext>
                  </a:extLst>
                </a:gridCol>
                <a:gridCol w="905256">
                  <a:extLst>
                    <a:ext uri="{9D8B030D-6E8A-4147-A177-3AD203B41FA5}">
                      <a16:colId xmlns:a16="http://schemas.microsoft.com/office/drawing/2014/main" val="2719045737"/>
                    </a:ext>
                  </a:extLst>
                </a:gridCol>
                <a:gridCol w="905256">
                  <a:extLst>
                    <a:ext uri="{9D8B030D-6E8A-4147-A177-3AD203B41FA5}">
                      <a16:colId xmlns:a16="http://schemas.microsoft.com/office/drawing/2014/main" val="4070811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tapsBack</a:t>
                      </a:r>
                    </a:p>
                  </a:txBody>
                  <a:tcPr/>
                </a:tc>
                <a:extLst>
                  <a:ext uri="{0D108BD9-81ED-4DB2-BD59-A6C34878D82A}">
                    <a16:rowId xmlns:a16="http://schemas.microsoft.com/office/drawing/2014/main" val="3006540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srf3 - 17.05.2025 18:03:17</a:t>
                      </a:r>
                      <a:r>
                        <a:rPr kumimoji="0" lang="de-DE" sz="1000" b="0" i="0" u="none" strike="noStrike" kern="1200" cap="none" spc="0" normalizeH="0" baseline="0" noProof="0">
                          <a:ln>
                            <a:noFill/>
                          </a:ln>
                          <a:solidFill>
                            <a:prstClr val="black"/>
                          </a:solidFill>
                          <a:effectLst/>
                          <a:uLnTx/>
                          <a:uFillTx/>
                          <a:latin typeface="Calibri"/>
                          <a:ea typeface="+mn-ea"/>
                          <a:cs typeface="+mn-cs"/>
                        </a:rPr>
                        <a:t>
 EIN HÄNDE-MEER FÜR REMO FORRER ❤️✨ Fehlt nur noch Hazel am crowdsurfen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05/18/2025 16:38:04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extLst>
                  <a:ext uri="{0D108BD9-81ED-4DB2-BD59-A6C34878D82A}">
                    <a16:rowId xmlns:a16="http://schemas.microsoft.com/office/drawing/2014/main" val="3623958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srf3 - 01.10.2024 21:01:02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10/02/2024 19:37:08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extLst>
                  <a:ext uri="{0D108BD9-81ED-4DB2-BD59-A6C34878D82A}">
                    <a16:rowId xmlns:a16="http://schemas.microsoft.com/office/drawing/2014/main" val="352206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srf3 - 26.08.2024 13:35:15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08/27/2024 12:08:30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extLst>
                  <a:ext uri="{0D108BD9-81ED-4DB2-BD59-A6C34878D82A}">
                    <a16:rowId xmlns:a16="http://schemas.microsoft.com/office/drawing/2014/main" val="140111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srf3 - 08.07.2024 11:00:27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07/09/2024 09:37:52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extLst>
                  <a:ext uri="{0D108BD9-81ED-4DB2-BD59-A6C34878D82A}">
                    <a16:rowId xmlns:a16="http://schemas.microsoft.com/office/drawing/2014/main" val="3413031607"/>
                  </a:ext>
                </a:extLst>
              </a:tr>
            </a:tbl>
          </a:graphicData>
        </a:graphic>
      </p:graphicFrame>
      <p:sp>
        <p:nvSpPr>
          <p:cNvPr id="4" name="Text Placeholder 3">
            <a:extLst>
              <a:ext uri="{FF2B5EF4-FFF2-40B4-BE49-F238E27FC236}">
                <a16:creationId xmlns:a16="http://schemas.microsoft.com/office/drawing/2014/main" id="{AF85D284-FF89-408E-817C-D6FCBCE2672C}"/>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17752915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55164-C6C5-4A0D-8325-98104DB25C17}"/>
              </a:ext>
            </a:extLst>
          </p:cNvPr>
          <p:cNvSpPr>
            <a:spLocks noGrp="1"/>
          </p:cNvSpPr>
          <p:nvPr>
            <p:ph type="title"/>
          </p:nvPr>
        </p:nvSpPr>
        <p:spPr/>
        <p:txBody>
          <a:bodyPr/>
          <a:lstStyle/>
          <a:p>
            <a:r>
              <a:rPr lang="en-US"/>
              <a:t>Instagram Instagram Hashtags | srf3 - 1 of 3</a:t>
            </a:r>
          </a:p>
        </p:txBody>
      </p:sp>
      <p:graphicFrame>
        <p:nvGraphicFramePr>
          <p:cNvPr id="5" name="Table Placeholder 4">
            <a:extLst>
              <a:ext uri="{FF2B5EF4-FFF2-40B4-BE49-F238E27FC236}">
                <a16:creationId xmlns:a16="http://schemas.microsoft.com/office/drawing/2014/main" id="{BE90038D-4FCB-46C9-9B97-4997DC7CA4DA}"/>
              </a:ext>
            </a:extLst>
          </p:cNvPr>
          <p:cNvGraphicFramePr>
            <a:graphicFrameLocks noGrp="1"/>
          </p:cNvGraphicFramePr>
          <p:nvPr>
            <p:ph type="tbl" sz="quarter" idx="13"/>
            <p:extLst>
              <p:ext uri="{D42A27DB-BD31-4B8C-83A1-F6EECF244321}">
                <p14:modId xmlns:p14="http://schemas.microsoft.com/office/powerpoint/2010/main" val="2640316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81708511"/>
                    </a:ext>
                  </a:extLst>
                </a:gridCol>
                <a:gridCol w="1645920">
                  <a:extLst>
                    <a:ext uri="{9D8B030D-6E8A-4147-A177-3AD203B41FA5}">
                      <a16:colId xmlns:a16="http://schemas.microsoft.com/office/drawing/2014/main" val="2398920518"/>
                    </a:ext>
                  </a:extLst>
                </a:gridCol>
                <a:gridCol w="822960">
                  <a:extLst>
                    <a:ext uri="{9D8B030D-6E8A-4147-A177-3AD203B41FA5}">
                      <a16:colId xmlns:a16="http://schemas.microsoft.com/office/drawing/2014/main" val="724190149"/>
                    </a:ext>
                  </a:extLst>
                </a:gridCol>
                <a:gridCol w="822960">
                  <a:extLst>
                    <a:ext uri="{9D8B030D-6E8A-4147-A177-3AD203B41FA5}">
                      <a16:colId xmlns:a16="http://schemas.microsoft.com/office/drawing/2014/main" val="1685883773"/>
                    </a:ext>
                  </a:extLst>
                </a:gridCol>
                <a:gridCol w="822960">
                  <a:extLst>
                    <a:ext uri="{9D8B030D-6E8A-4147-A177-3AD203B41FA5}">
                      <a16:colId xmlns:a16="http://schemas.microsoft.com/office/drawing/2014/main" val="4196642335"/>
                    </a:ext>
                  </a:extLst>
                </a:gridCol>
                <a:gridCol w="822960">
                  <a:extLst>
                    <a:ext uri="{9D8B030D-6E8A-4147-A177-3AD203B41FA5}">
                      <a16:colId xmlns:a16="http://schemas.microsoft.com/office/drawing/2014/main" val="3557790843"/>
                    </a:ext>
                  </a:extLst>
                </a:gridCol>
                <a:gridCol w="822960">
                  <a:extLst>
                    <a:ext uri="{9D8B030D-6E8A-4147-A177-3AD203B41FA5}">
                      <a16:colId xmlns:a16="http://schemas.microsoft.com/office/drawing/2014/main" val="2413505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406335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#srf3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9093165</a:t>
                      </a:r>
                    </a:p>
                  </a:txBody>
                  <a:tcPr/>
                </a:tc>
                <a:extLst>
                  <a:ext uri="{0D108BD9-81ED-4DB2-BD59-A6C34878D82A}">
                    <a16:rowId xmlns:a16="http://schemas.microsoft.com/office/drawing/2014/main" val="2619205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#srfcomedy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1158758</a:t>
                      </a:r>
                    </a:p>
                  </a:txBody>
                  <a:tcPr/>
                </a:tc>
                <a:extLst>
                  <a:ext uri="{0D108BD9-81ED-4DB2-BD59-A6C34878D82A}">
                    <a16:rowId xmlns:a16="http://schemas.microsoft.com/office/drawing/2014/main" val="943078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#comedy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403354</a:t>
                      </a:r>
                    </a:p>
                  </a:txBody>
                  <a:tcPr/>
                </a:tc>
                <a:extLst>
                  <a:ext uri="{0D108BD9-81ED-4DB2-BD59-A6C34878D82A}">
                    <a16:rowId xmlns:a16="http://schemas.microsoft.com/office/drawing/2014/main" val="1479471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#assholdies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82879</a:t>
                      </a:r>
                    </a:p>
                  </a:txBody>
                  <a:tcPr/>
                </a:tc>
                <a:extLst>
                  <a:ext uri="{0D108BD9-81ED-4DB2-BD59-A6C34878D82A}">
                    <a16:rowId xmlns:a16="http://schemas.microsoft.com/office/drawing/2014/main" val="205827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#festivalsommer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4312652</a:t>
                      </a:r>
                    </a:p>
                  </a:txBody>
                  <a:tcPr/>
                </a:tc>
                <a:extLst>
                  <a:ext uri="{0D108BD9-81ED-4DB2-BD59-A6C34878D82A}">
                    <a16:rowId xmlns:a16="http://schemas.microsoft.com/office/drawing/2014/main" val="193546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534310</a:t>
                      </a:r>
                    </a:p>
                  </a:txBody>
                  <a:tcPr/>
                </a:tc>
                <a:extLst>
                  <a:ext uri="{0D108BD9-81ED-4DB2-BD59-A6C34878D82A}">
                    <a16:rowId xmlns:a16="http://schemas.microsoft.com/office/drawing/2014/main" val="67446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#latenightswitzerland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42004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#satire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2716104</a:t>
                      </a:r>
                    </a:p>
                  </a:txBody>
                  <a:tcPr/>
                </a:tc>
                <a:extLst>
                  <a:ext uri="{0D108BD9-81ED-4DB2-BD59-A6C34878D82A}">
                    <a16:rowId xmlns:a16="http://schemas.microsoft.com/office/drawing/2014/main" val="2252555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#hypegenossen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0844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#oasg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994538</a:t>
                      </a:r>
                    </a:p>
                  </a:txBody>
                  <a:tcPr/>
                </a:tc>
                <a:extLst>
                  <a:ext uri="{0D108BD9-81ED-4DB2-BD59-A6C34878D82A}">
                    <a16:rowId xmlns:a16="http://schemas.microsoft.com/office/drawing/2014/main" val="1278628923"/>
                  </a:ext>
                </a:extLst>
              </a:tr>
            </a:tbl>
          </a:graphicData>
        </a:graphic>
      </p:graphicFrame>
      <p:sp>
        <p:nvSpPr>
          <p:cNvPr id="4" name="Text Placeholder 3">
            <a:extLst>
              <a:ext uri="{FF2B5EF4-FFF2-40B4-BE49-F238E27FC236}">
                <a16:creationId xmlns:a16="http://schemas.microsoft.com/office/drawing/2014/main" id="{CE9D6C2C-1004-4672-ADC1-AC60A07E3F05}"/>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16797668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1357B-4DC6-4604-90A7-6F2E389AF1C2}"/>
              </a:ext>
            </a:extLst>
          </p:cNvPr>
          <p:cNvSpPr>
            <a:spLocks noGrp="1"/>
          </p:cNvSpPr>
          <p:nvPr>
            <p:ph type="title"/>
          </p:nvPr>
        </p:nvSpPr>
        <p:spPr/>
        <p:txBody>
          <a:bodyPr/>
          <a:lstStyle/>
          <a:p>
            <a:r>
              <a:rPr lang="en-US"/>
              <a:t>Instagram Instagram Hashtags | srf3 - 2 of 3</a:t>
            </a:r>
          </a:p>
        </p:txBody>
      </p:sp>
      <p:graphicFrame>
        <p:nvGraphicFramePr>
          <p:cNvPr id="5" name="Table Placeholder 4">
            <a:extLst>
              <a:ext uri="{FF2B5EF4-FFF2-40B4-BE49-F238E27FC236}">
                <a16:creationId xmlns:a16="http://schemas.microsoft.com/office/drawing/2014/main" id="{2ABB0176-3082-4F4A-849F-9AA95C7DFF3E}"/>
              </a:ext>
            </a:extLst>
          </p:cNvPr>
          <p:cNvGraphicFramePr>
            <a:graphicFrameLocks noGrp="1"/>
          </p:cNvGraphicFramePr>
          <p:nvPr>
            <p:ph type="tbl" sz="quarter" idx="13"/>
            <p:extLst>
              <p:ext uri="{D42A27DB-BD31-4B8C-83A1-F6EECF244321}">
                <p14:modId xmlns:p14="http://schemas.microsoft.com/office/powerpoint/2010/main" val="1363409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56420394"/>
                    </a:ext>
                  </a:extLst>
                </a:gridCol>
                <a:gridCol w="1645920">
                  <a:extLst>
                    <a:ext uri="{9D8B030D-6E8A-4147-A177-3AD203B41FA5}">
                      <a16:colId xmlns:a16="http://schemas.microsoft.com/office/drawing/2014/main" val="462420844"/>
                    </a:ext>
                  </a:extLst>
                </a:gridCol>
                <a:gridCol w="822960">
                  <a:extLst>
                    <a:ext uri="{9D8B030D-6E8A-4147-A177-3AD203B41FA5}">
                      <a16:colId xmlns:a16="http://schemas.microsoft.com/office/drawing/2014/main" val="811881313"/>
                    </a:ext>
                  </a:extLst>
                </a:gridCol>
                <a:gridCol w="822960">
                  <a:extLst>
                    <a:ext uri="{9D8B030D-6E8A-4147-A177-3AD203B41FA5}">
                      <a16:colId xmlns:a16="http://schemas.microsoft.com/office/drawing/2014/main" val="2129784660"/>
                    </a:ext>
                  </a:extLst>
                </a:gridCol>
                <a:gridCol w="822960">
                  <a:extLst>
                    <a:ext uri="{9D8B030D-6E8A-4147-A177-3AD203B41FA5}">
                      <a16:colId xmlns:a16="http://schemas.microsoft.com/office/drawing/2014/main" val="2465301915"/>
                    </a:ext>
                  </a:extLst>
                </a:gridCol>
                <a:gridCol w="822960">
                  <a:extLst>
                    <a:ext uri="{9D8B030D-6E8A-4147-A177-3AD203B41FA5}">
                      <a16:colId xmlns:a16="http://schemas.microsoft.com/office/drawing/2014/main" val="1886174131"/>
                    </a:ext>
                  </a:extLst>
                </a:gridCol>
                <a:gridCol w="822960">
                  <a:extLst>
                    <a:ext uri="{9D8B030D-6E8A-4147-A177-3AD203B41FA5}">
                      <a16:colId xmlns:a16="http://schemas.microsoft.com/office/drawing/2014/main" val="702893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87440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#dsdm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5393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#sendungdesmonats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2636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#lewiscapaldi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621004</a:t>
                      </a:r>
                    </a:p>
                  </a:txBody>
                  <a:tcPr/>
                </a:tc>
                <a:extLst>
                  <a:ext uri="{0D108BD9-81ED-4DB2-BD59-A6C34878D82A}">
                    <a16:rowId xmlns:a16="http://schemas.microsoft.com/office/drawing/2014/main" val="160631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#eurovision2025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154577</a:t>
                      </a:r>
                    </a:p>
                  </a:txBody>
                  <a:tcPr/>
                </a:tc>
                <a:extLst>
                  <a:ext uri="{0D108BD9-81ED-4DB2-BD59-A6C34878D82A}">
                    <a16:rowId xmlns:a16="http://schemas.microsoft.com/office/drawing/2014/main" val="192028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#esc2024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71955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1362015</a:t>
                      </a:r>
                    </a:p>
                  </a:txBody>
                  <a:tcPr/>
                </a:tc>
                <a:extLst>
                  <a:ext uri="{0D108BD9-81ED-4DB2-BD59-A6C34878D82A}">
                    <a16:rowId xmlns:a16="http://schemas.microsoft.com/office/drawing/2014/main" val="3749543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#srf3besttalent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583749</a:t>
                      </a:r>
                    </a:p>
                  </a:txBody>
                  <a:tcPr/>
                </a:tc>
                <a:extLst>
                  <a:ext uri="{0D108BD9-81ED-4DB2-BD59-A6C34878D82A}">
                    <a16:rowId xmlns:a16="http://schemas.microsoft.com/office/drawing/2014/main" val="2508422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51804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#srf3comedy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474779</a:t>
                      </a:r>
                    </a:p>
                  </a:txBody>
                  <a:tcPr/>
                </a:tc>
                <a:extLst>
                  <a:ext uri="{0D108BD9-81ED-4DB2-BD59-A6C34878D82A}">
                    <a16:rowId xmlns:a16="http://schemas.microsoft.com/office/drawing/2014/main" val="239357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#gurtenfestival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1278993</a:t>
                      </a:r>
                    </a:p>
                  </a:txBody>
                  <a:tcPr/>
                </a:tc>
                <a:extLst>
                  <a:ext uri="{0D108BD9-81ED-4DB2-BD59-A6C34878D82A}">
                    <a16:rowId xmlns:a16="http://schemas.microsoft.com/office/drawing/2014/main" val="1817789113"/>
                  </a:ext>
                </a:extLst>
              </a:tr>
            </a:tbl>
          </a:graphicData>
        </a:graphic>
      </p:graphicFrame>
      <p:sp>
        <p:nvSpPr>
          <p:cNvPr id="4" name="Text Placeholder 3">
            <a:extLst>
              <a:ext uri="{FF2B5EF4-FFF2-40B4-BE49-F238E27FC236}">
                <a16:creationId xmlns:a16="http://schemas.microsoft.com/office/drawing/2014/main" id="{92129E77-1D25-4922-B412-14B2A555ECB1}"/>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25795964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98E15-FDE2-4ECE-B437-BE22466661EB}"/>
              </a:ext>
            </a:extLst>
          </p:cNvPr>
          <p:cNvSpPr>
            <a:spLocks noGrp="1"/>
          </p:cNvSpPr>
          <p:nvPr>
            <p:ph type="title"/>
          </p:nvPr>
        </p:nvSpPr>
        <p:spPr/>
        <p:txBody>
          <a:bodyPr/>
          <a:lstStyle/>
          <a:p>
            <a:r>
              <a:rPr lang="en-US"/>
              <a:t>Instagram Instagram Hashtags | srf3 - 3 of 3</a:t>
            </a:r>
          </a:p>
        </p:txBody>
      </p:sp>
      <p:graphicFrame>
        <p:nvGraphicFramePr>
          <p:cNvPr id="5" name="Table Placeholder 4">
            <a:extLst>
              <a:ext uri="{FF2B5EF4-FFF2-40B4-BE49-F238E27FC236}">
                <a16:creationId xmlns:a16="http://schemas.microsoft.com/office/drawing/2014/main" id="{0A094D72-9C6B-43C8-9FD8-AE21392EA383}"/>
              </a:ext>
            </a:extLst>
          </p:cNvPr>
          <p:cNvGraphicFramePr>
            <a:graphicFrameLocks noGrp="1"/>
          </p:cNvGraphicFramePr>
          <p:nvPr>
            <p:ph type="tbl" sz="quarter" idx="13"/>
            <p:extLst>
              <p:ext uri="{D42A27DB-BD31-4B8C-83A1-F6EECF244321}">
                <p14:modId xmlns:p14="http://schemas.microsoft.com/office/powerpoint/2010/main" val="4222708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32942530"/>
                    </a:ext>
                  </a:extLst>
                </a:gridCol>
                <a:gridCol w="1645920">
                  <a:extLst>
                    <a:ext uri="{9D8B030D-6E8A-4147-A177-3AD203B41FA5}">
                      <a16:colId xmlns:a16="http://schemas.microsoft.com/office/drawing/2014/main" val="1394809566"/>
                    </a:ext>
                  </a:extLst>
                </a:gridCol>
                <a:gridCol w="822960">
                  <a:extLst>
                    <a:ext uri="{9D8B030D-6E8A-4147-A177-3AD203B41FA5}">
                      <a16:colId xmlns:a16="http://schemas.microsoft.com/office/drawing/2014/main" val="2518473587"/>
                    </a:ext>
                  </a:extLst>
                </a:gridCol>
                <a:gridCol w="822960">
                  <a:extLst>
                    <a:ext uri="{9D8B030D-6E8A-4147-A177-3AD203B41FA5}">
                      <a16:colId xmlns:a16="http://schemas.microsoft.com/office/drawing/2014/main" val="381765769"/>
                    </a:ext>
                  </a:extLst>
                </a:gridCol>
                <a:gridCol w="822960">
                  <a:extLst>
                    <a:ext uri="{9D8B030D-6E8A-4147-A177-3AD203B41FA5}">
                      <a16:colId xmlns:a16="http://schemas.microsoft.com/office/drawing/2014/main" val="4022241381"/>
                    </a:ext>
                  </a:extLst>
                </a:gridCol>
                <a:gridCol w="822960">
                  <a:extLst>
                    <a:ext uri="{9D8B030D-6E8A-4147-A177-3AD203B41FA5}">
                      <a16:colId xmlns:a16="http://schemas.microsoft.com/office/drawing/2014/main" val="340397660"/>
                    </a:ext>
                  </a:extLst>
                </a:gridCol>
                <a:gridCol w="822960">
                  <a:extLst>
                    <a:ext uri="{9D8B030D-6E8A-4147-A177-3AD203B41FA5}">
                      <a16:colId xmlns:a16="http://schemas.microsoft.com/office/drawing/2014/main" val="408983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592559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#srf3cartoon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671945</a:t>
                      </a:r>
                    </a:p>
                  </a:txBody>
                  <a:tcPr/>
                </a:tc>
                <a:extLst>
                  <a:ext uri="{0D108BD9-81ED-4DB2-BD59-A6C34878D82A}">
                    <a16:rowId xmlns:a16="http://schemas.microsoft.com/office/drawing/2014/main" val="4229231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#fussball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261320</a:t>
                      </a:r>
                    </a:p>
                  </a:txBody>
                  <a:tcPr/>
                </a:tc>
                <a:extLst>
                  <a:ext uri="{0D108BD9-81ED-4DB2-BD59-A6C34878D82A}">
                    <a16:rowId xmlns:a16="http://schemas.microsoft.com/office/drawing/2014/main" val="269721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#abcsrf3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345465</a:t>
                      </a:r>
                    </a:p>
                  </a:txBody>
                  <a:tcPr/>
                </a:tc>
                <a:extLst>
                  <a:ext uri="{0D108BD9-81ED-4DB2-BD59-A6C34878D82A}">
                    <a16:rowId xmlns:a16="http://schemas.microsoft.com/office/drawing/2014/main" val="1767341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#thecode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6935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#schweiz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124793</a:t>
                      </a:r>
                    </a:p>
                  </a:txBody>
                  <a:tcPr/>
                </a:tc>
                <a:extLst>
                  <a:ext uri="{0D108BD9-81ED-4DB2-BD59-A6C34878D82A}">
                    <a16:rowId xmlns:a16="http://schemas.microsoft.com/office/drawing/2014/main" val="2836181195"/>
                  </a:ext>
                </a:extLst>
              </a:tr>
            </a:tbl>
          </a:graphicData>
        </a:graphic>
      </p:graphicFrame>
      <p:sp>
        <p:nvSpPr>
          <p:cNvPr id="4" name="Text Placeholder 3">
            <a:extLst>
              <a:ext uri="{FF2B5EF4-FFF2-40B4-BE49-F238E27FC236}">
                <a16:creationId xmlns:a16="http://schemas.microsoft.com/office/drawing/2014/main" id="{B72396F9-1B14-4EC0-89C2-BF861CB4F636}"/>
              </a:ext>
            </a:extLst>
          </p:cNvPr>
          <p:cNvSpPr>
            <a:spLocks noGrp="1"/>
          </p:cNvSpPr>
          <p:nvPr>
            <p:ph type="body" sz="quarter" idx="14"/>
          </p:nvPr>
        </p:nvSpPr>
        <p:spPr/>
        <p:txBody>
          <a:bodyPr/>
          <a:lstStyle/>
          <a:p>
            <a:r>
              <a:rPr lang="en-US"/>
              <a:t>01/01/2023 - 07/31/2025</a:t>
            </a:r>
          </a:p>
        </p:txBody>
      </p:sp>
    </p:spTree>
    <p:extLst>
      <p:ext uri="{BB962C8B-B14F-4D97-AF65-F5344CB8AC3E}">
        <p14:creationId xmlns:p14="http://schemas.microsoft.com/office/powerpoint/2010/main" val="24435601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4180</Words>
  <Application>Microsoft Office PowerPoint</Application>
  <PresentationFormat>On-screen Show (4:3)</PresentationFormat>
  <Paragraphs>1112</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SRF Redaktions-Dashboard (Insta)</vt:lpstr>
      <vt:lpstr>Instagram Video Starts 0s (nur Reels) | srf3</vt:lpstr>
      <vt:lpstr>Instagram Interactions (ohne Stories) | srf3</vt:lpstr>
      <vt:lpstr>Overall Follower nach Kanal und Tag | srf3</vt:lpstr>
      <vt:lpstr>Instagram Anzahl Posts nach Post Type | srf3</vt:lpstr>
      <vt:lpstr>Instagram Average Post vs Story Reach | srf3</vt:lpstr>
      <vt:lpstr>Instagram Redaktionen - Instagram Post Table | srf3 - 1 of 26</vt:lpstr>
      <vt:lpstr>Instagram Redaktionen - Instagram Post Table | srf3 - 2 of 26</vt:lpstr>
      <vt:lpstr>Instagram Redaktionen - Instagram Post Table | srf3 - 3 of 26</vt:lpstr>
      <vt:lpstr>Instagram Redaktionen - Instagram Post Table | srf3 - 4 of 26</vt:lpstr>
      <vt:lpstr>Instagram Redaktionen - Instagram Post Table | srf3 - 5 of 26</vt:lpstr>
      <vt:lpstr>Instagram Redaktionen - Instagram Post Table | srf3 - 6 of 26</vt:lpstr>
      <vt:lpstr>Instagram Redaktionen - Instagram Post Table | srf3 - 7 of 26</vt:lpstr>
      <vt:lpstr>Instagram Redaktionen - Instagram Post Table | srf3 - 8 of 26</vt:lpstr>
      <vt:lpstr>Instagram Redaktionen - Instagram Post Table | srf3 - 9 of 26</vt:lpstr>
      <vt:lpstr>Instagram Redaktionen - Instagram Post Table | srf3 - 10 of 26</vt:lpstr>
      <vt:lpstr>Instagram Redaktionen - Instagram Post Table | srf3 - 11 of 26</vt:lpstr>
      <vt:lpstr>Instagram Redaktionen - Instagram Post Table | srf3 - 12 of 26</vt:lpstr>
      <vt:lpstr>Instagram Redaktionen - Instagram Post Table | srf3 - 13 of 26</vt:lpstr>
      <vt:lpstr>Instagram Redaktionen - Instagram Post Table | srf3 - 14 of 26</vt:lpstr>
      <vt:lpstr>Instagram Redaktionen - Instagram Post Table | srf3 - 15 of 26</vt:lpstr>
      <vt:lpstr>Instagram Redaktionen - Instagram Post Table | srf3 - 16 of 26</vt:lpstr>
      <vt:lpstr>Instagram Redaktionen - Instagram Post Table | srf3 - 17 of 26</vt:lpstr>
      <vt:lpstr>Instagram Redaktionen - Instagram Post Table | srf3 - 18 of 26</vt:lpstr>
      <vt:lpstr>Instagram Redaktionen - Instagram Post Table | srf3 - 19 of 26</vt:lpstr>
      <vt:lpstr>Instagram Redaktionen - Instagram Post Table | srf3 - 20 of 26</vt:lpstr>
      <vt:lpstr>Instagram Redaktionen - Instagram Post Table | srf3 - 21 of 26</vt:lpstr>
      <vt:lpstr>Instagram Redaktionen - Instagram Post Table | srf3 - 22 of 26</vt:lpstr>
      <vt:lpstr>Instagram Redaktionen - Instagram Post Table | srf3 - 23 of 26</vt:lpstr>
      <vt:lpstr>Instagram Redaktionen - Instagram Post Table | srf3 - 24 of 26</vt:lpstr>
      <vt:lpstr>Instagram Redaktionen - Instagram Post Table | srf3 - 25 of 26</vt:lpstr>
      <vt:lpstr>Instagram Redaktionen - Instagram Post Table | srf3 - 26 of 26</vt:lpstr>
      <vt:lpstr>Instagram Instagram Stories | srf3 - 1 of 6</vt:lpstr>
      <vt:lpstr>Instagram Instagram Stories | srf3 - 2 of 6</vt:lpstr>
      <vt:lpstr>Instagram Instagram Stories | srf3 - 3 of 6</vt:lpstr>
      <vt:lpstr>Instagram Instagram Stories | srf3 - 4 of 6</vt:lpstr>
      <vt:lpstr>Instagram Instagram Stories | srf3 - 5 of 6</vt:lpstr>
      <vt:lpstr>Instagram Instagram Stories | srf3 - 6 of 6</vt:lpstr>
      <vt:lpstr>Instagram Instagram Hashtags | srf3 - 1 of 3</vt:lpstr>
      <vt:lpstr>Instagram Instagram Hashtags | srf3 - 2 of 3</vt:lpstr>
      <vt:lpstr>Instagram Instagram Hashtags | srf3 - 3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SRF Redaktions-Dashboard (Insta)</dc:title>
  <dc:creator>Frederik Born</dc:creator>
  <cp:lastModifiedBy>Frederik Born</cp:lastModifiedBy>
  <cp:revision>1</cp:revision>
  <dcterms:created xsi:type="dcterms:W3CDTF">2025-11-05T14:38:53Z</dcterms:created>
  <dcterms:modified xsi:type="dcterms:W3CDTF">2025-11-05T14:41:00Z</dcterms:modified>
</cp:coreProperties>
</file>