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7008-0B5E-4360-9CBF-37EA6DD93304}"/>
              </a:ext>
            </a:extLst>
          </p:cNvPr>
          <p:cNvSpPr>
            <a:spLocks noGrp="1"/>
          </p:cNvSpPr>
          <p:nvPr>
            <p:ph type="ctrTitle"/>
          </p:nvPr>
        </p:nvSpPr>
        <p:spPr/>
        <p:txBody>
          <a:bodyPr/>
          <a:lstStyle/>
          <a:p>
            <a:r>
              <a:rPr lang="en-US"/>
              <a:t>views per post</a:t>
            </a:r>
          </a:p>
        </p:txBody>
      </p:sp>
      <p:sp>
        <p:nvSpPr>
          <p:cNvPr id="3" name="Subtitle 2">
            <a:extLst>
              <a:ext uri="{FF2B5EF4-FFF2-40B4-BE49-F238E27FC236}">
                <a16:creationId xmlns:a16="http://schemas.microsoft.com/office/drawing/2014/main" id="{C1701635-AA0C-445D-8AED-207D9677F526}"/>
              </a:ext>
            </a:extLst>
          </p:cNvPr>
          <p:cNvSpPr>
            <a:spLocks noGrp="1"/>
          </p:cNvSpPr>
          <p:nvPr>
            <p:ph type="subTitle" idx="1"/>
          </p:nvPr>
        </p:nvSpPr>
        <p:spPr/>
        <p:txBody>
          <a:bodyPr/>
          <a:lstStyle/>
          <a:p>
            <a:r>
              <a:rPr lang="de-DE"/>
              <a:t>Schweizerische Radio- und Fernsehgesellschaft T/A SRG SSR</a:t>
            </a:r>
            <a:endParaRPr lang="en-US"/>
          </a:p>
        </p:txBody>
      </p:sp>
    </p:spTree>
    <p:extLst>
      <p:ext uri="{BB962C8B-B14F-4D97-AF65-F5344CB8AC3E}">
        <p14:creationId xmlns:p14="http://schemas.microsoft.com/office/powerpoint/2010/main" val="3093660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8DD0-6A64-448B-A368-7F64FC5F8883}"/>
              </a:ext>
            </a:extLst>
          </p:cNvPr>
          <p:cNvSpPr>
            <a:spLocks noGrp="1"/>
          </p:cNvSpPr>
          <p:nvPr>
            <p:ph type="title"/>
          </p:nvPr>
        </p:nvSpPr>
        <p:spPr/>
        <p:txBody>
          <a:bodyPr/>
          <a:lstStyle/>
          <a:p>
            <a:r>
              <a:rPr lang="en-US"/>
              <a:t>Facebook BSC Facebook views &gt;10s par post v2 | RMCPD Archives - 1 of 8</a:t>
            </a:r>
          </a:p>
        </p:txBody>
      </p:sp>
      <p:graphicFrame>
        <p:nvGraphicFramePr>
          <p:cNvPr id="5" name="Table Placeholder 4">
            <a:extLst>
              <a:ext uri="{FF2B5EF4-FFF2-40B4-BE49-F238E27FC236}">
                <a16:creationId xmlns:a16="http://schemas.microsoft.com/office/drawing/2014/main" id="{40D44347-EAAF-49E6-B614-06EC5139319B}"/>
              </a:ext>
            </a:extLst>
          </p:cNvPr>
          <p:cNvGraphicFramePr>
            <a:graphicFrameLocks noGrp="1"/>
          </p:cNvGraphicFramePr>
          <p:nvPr>
            <p:ph type="tbl" sz="quarter" idx="13"/>
            <p:extLst>
              <p:ext uri="{D42A27DB-BD31-4B8C-83A1-F6EECF244321}">
                <p14:modId xmlns:p14="http://schemas.microsoft.com/office/powerpoint/2010/main" val="210435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33139880"/>
                    </a:ext>
                  </a:extLst>
                </a:gridCol>
                <a:gridCol w="905256">
                  <a:extLst>
                    <a:ext uri="{9D8B030D-6E8A-4147-A177-3AD203B41FA5}">
                      <a16:colId xmlns:a16="http://schemas.microsoft.com/office/drawing/2014/main" val="3108428250"/>
                    </a:ext>
                  </a:extLst>
                </a:gridCol>
                <a:gridCol w="905256">
                  <a:extLst>
                    <a:ext uri="{9D8B030D-6E8A-4147-A177-3AD203B41FA5}">
                      <a16:colId xmlns:a16="http://schemas.microsoft.com/office/drawing/2014/main" val="442429521"/>
                    </a:ext>
                  </a:extLst>
                </a:gridCol>
                <a:gridCol w="905256">
                  <a:extLst>
                    <a:ext uri="{9D8B030D-6E8A-4147-A177-3AD203B41FA5}">
                      <a16:colId xmlns:a16="http://schemas.microsoft.com/office/drawing/2014/main" val="721852220"/>
                    </a:ext>
                  </a:extLst>
                </a:gridCol>
                <a:gridCol w="905256">
                  <a:extLst>
                    <a:ext uri="{9D8B030D-6E8A-4147-A177-3AD203B41FA5}">
                      <a16:colId xmlns:a16="http://schemas.microsoft.com/office/drawing/2014/main" val="1743789889"/>
                    </a:ext>
                  </a:extLst>
                </a:gridCol>
                <a:gridCol w="905256">
                  <a:extLst>
                    <a:ext uri="{9D8B030D-6E8A-4147-A177-3AD203B41FA5}">
                      <a16:colId xmlns:a16="http://schemas.microsoft.com/office/drawing/2014/main" val="2970535810"/>
                    </a:ext>
                  </a:extLst>
                </a:gridCol>
                <a:gridCol w="905256">
                  <a:extLst>
                    <a:ext uri="{9D8B030D-6E8A-4147-A177-3AD203B41FA5}">
                      <a16:colId xmlns:a16="http://schemas.microsoft.com/office/drawing/2014/main" val="197073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0148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- 2024-03-26 18:15:23</a:t>
                      </a:r>
                      <a:r>
                        <a:rPr kumimoji="0" lang="fr-FR" sz="1000" b="0" i="0" u="none" strike="noStrike" kern="1200" cap="none" spc="0" normalizeH="0" baseline="0" noProof="0">
                          <a:ln>
                            <a:noFill/>
                          </a:ln>
                          <a:solidFill>
                            <a:prstClr val="black"/>
                          </a:solidFill>
                          <a:effectLst/>
                          <a:uLnTx/>
                          <a:uFillTx/>
                          <a:latin typeface="Calibri"/>
                          <a:ea typeface="+mn-ea"/>
                          <a:cs typeface="+mn-cs"/>
                        </a:rPr>
                        <a:t>
 Les cours pour «bébés nageurs» se sont répandus en Suisse au début des années 70. Certaines méthodes utilisées ont suscité bien des polémiques, mais le but final est clair : éviter la noyade si le bébé tombe tout habillé dans l'eau par accident. 
Pas d'inquiétude, la petite fille va bien.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5.88 %</a:t>
                      </a:r>
                    </a:p>
                  </a:txBody>
                  <a:tcPr/>
                </a:tc>
                <a:extLst>
                  <a:ext uri="{0D108BD9-81ED-4DB2-BD59-A6C34878D82A}">
                    <a16:rowId xmlns:a16="http://schemas.microsoft.com/office/drawing/2014/main" val="77277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- 2024-12-14 07:50:50</a:t>
                      </a:r>
                      <a:r>
                        <a:rPr kumimoji="0" lang="fr-FR" sz="1000" b="0" i="0" u="none" strike="noStrike" kern="1200" cap="none" spc="0" normalizeH="0" baseline="0" noProof="0">
                          <a:ln>
                            <a:noFill/>
                          </a:ln>
                          <a:solidFill>
                            <a:prstClr val="black"/>
                          </a:solidFill>
                          <a:effectLst/>
                          <a:uLnTx/>
                          <a:uFillTx/>
                          <a:latin typeface="Calibri"/>
                          <a:ea typeface="+mn-ea"/>
                          <a:cs typeface="+mn-cs"/>
                        </a:rPr>
                        <a:t>
 "Moi, je prends la vie du bon côté, il faut pas être trop pressé."
Célestin a décidé de vivre en ermite. Retiré dans un petit vallon depuis 30 ans, il profite de la vie à sa façon. (1995)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23.32 %</a:t>
                      </a:r>
                    </a:p>
                  </a:txBody>
                  <a:tcPr/>
                </a:tc>
                <a:extLst>
                  <a:ext uri="{0D108BD9-81ED-4DB2-BD59-A6C34878D82A}">
                    <a16:rowId xmlns:a16="http://schemas.microsoft.com/office/drawing/2014/main" val="12356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- 2024-06-09 07:50:58</a:t>
                      </a:r>
                      <a:r>
                        <a:rPr kumimoji="0" lang="fr-FR" sz="1000" b="0" i="0" u="none" strike="noStrike" kern="1200" cap="none" spc="0" normalizeH="0" baseline="0" noProof="0">
                          <a:ln>
                            <a:noFill/>
                          </a:ln>
                          <a:solidFill>
                            <a:prstClr val="black"/>
                          </a:solidFill>
                          <a:effectLst/>
                          <a:uLnTx/>
                          <a:uFillTx/>
                          <a:latin typeface="Calibri"/>
                          <a:ea typeface="+mn-ea"/>
                          <a:cs typeface="+mn-cs"/>
                        </a:rPr>
                        <a:t>
 « Fabrication maison » : Lulu la Bricole, retraité de 85 ans, invente et crée depuis toujours et les matériaux récupérés trouvent une deuxième vie dans ses mains. Rencontre en 1997 avec un homme heureux.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16.10 %</a:t>
                      </a:r>
                    </a:p>
                  </a:txBody>
                  <a:tcPr/>
                </a:tc>
                <a:extLst>
                  <a:ext uri="{0D108BD9-81ED-4DB2-BD59-A6C34878D82A}">
                    <a16:rowId xmlns:a16="http://schemas.microsoft.com/office/drawing/2014/main" val="415536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- 2025-03-25 18:15:40</a:t>
                      </a:r>
                      <a:r>
                        <a:rPr kumimoji="0" lang="fr-FR" sz="1000" b="0" i="0" u="none" strike="noStrike" kern="1200" cap="none" spc="0" normalizeH="0" baseline="0" noProof="0">
                          <a:ln>
                            <a:noFill/>
                          </a:ln>
                          <a:solidFill>
                            <a:prstClr val="black"/>
                          </a:solidFill>
                          <a:effectLst/>
                          <a:uLnTx/>
                          <a:uFillTx/>
                          <a:latin typeface="Calibri"/>
                          <a:ea typeface="+mn-ea"/>
                          <a:cs typeface="+mn-cs"/>
                        </a:rPr>
                        <a:t>
 Le bidet... A quoi ça sert et qui s'en sert ?
Réponses, témoignages et mode d'emploi... le bidet de A à 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3.78 %</a:t>
                      </a:r>
                    </a:p>
                  </a:txBody>
                  <a:tcPr/>
                </a:tc>
                <a:extLst>
                  <a:ext uri="{0D108BD9-81ED-4DB2-BD59-A6C34878D82A}">
                    <a16:rowId xmlns:a16="http://schemas.microsoft.com/office/drawing/2014/main" val="1415765559"/>
                  </a:ext>
                </a:extLst>
              </a:tr>
            </a:tbl>
          </a:graphicData>
        </a:graphic>
      </p:graphicFrame>
      <p:sp>
        <p:nvSpPr>
          <p:cNvPr id="4" name="Text Placeholder 3">
            <a:extLst>
              <a:ext uri="{FF2B5EF4-FFF2-40B4-BE49-F238E27FC236}">
                <a16:creationId xmlns:a16="http://schemas.microsoft.com/office/drawing/2014/main" id="{C5798E16-C137-453E-B8F2-4FAA9CF07EA9}"/>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824702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0CFE-0B3B-4A1E-9E8C-BE0B09862738}"/>
              </a:ext>
            </a:extLst>
          </p:cNvPr>
          <p:cNvSpPr>
            <a:spLocks noGrp="1"/>
          </p:cNvSpPr>
          <p:nvPr>
            <p:ph type="title"/>
          </p:nvPr>
        </p:nvSpPr>
        <p:spPr/>
        <p:txBody>
          <a:bodyPr/>
          <a:lstStyle/>
          <a:p>
            <a:r>
              <a:rPr lang="en-US"/>
              <a:t>Facebook BSC Facebook views &gt;10s par post v2 | RMCPD Archives - 2 of 8</a:t>
            </a:r>
          </a:p>
        </p:txBody>
      </p:sp>
      <p:graphicFrame>
        <p:nvGraphicFramePr>
          <p:cNvPr id="5" name="Table Placeholder 4">
            <a:extLst>
              <a:ext uri="{FF2B5EF4-FFF2-40B4-BE49-F238E27FC236}">
                <a16:creationId xmlns:a16="http://schemas.microsoft.com/office/drawing/2014/main" id="{06075DAC-45CF-4F6F-BD22-07478F8D85D1}"/>
              </a:ext>
            </a:extLst>
          </p:cNvPr>
          <p:cNvGraphicFramePr>
            <a:graphicFrameLocks noGrp="1"/>
          </p:cNvGraphicFramePr>
          <p:nvPr>
            <p:ph type="tbl" sz="quarter" idx="13"/>
            <p:extLst>
              <p:ext uri="{D42A27DB-BD31-4B8C-83A1-F6EECF244321}">
                <p14:modId xmlns:p14="http://schemas.microsoft.com/office/powerpoint/2010/main" val="425989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40898817"/>
                    </a:ext>
                  </a:extLst>
                </a:gridCol>
                <a:gridCol w="905256">
                  <a:extLst>
                    <a:ext uri="{9D8B030D-6E8A-4147-A177-3AD203B41FA5}">
                      <a16:colId xmlns:a16="http://schemas.microsoft.com/office/drawing/2014/main" val="1867247183"/>
                    </a:ext>
                  </a:extLst>
                </a:gridCol>
                <a:gridCol w="905256">
                  <a:extLst>
                    <a:ext uri="{9D8B030D-6E8A-4147-A177-3AD203B41FA5}">
                      <a16:colId xmlns:a16="http://schemas.microsoft.com/office/drawing/2014/main" val="1616757246"/>
                    </a:ext>
                  </a:extLst>
                </a:gridCol>
                <a:gridCol w="905256">
                  <a:extLst>
                    <a:ext uri="{9D8B030D-6E8A-4147-A177-3AD203B41FA5}">
                      <a16:colId xmlns:a16="http://schemas.microsoft.com/office/drawing/2014/main" val="874521324"/>
                    </a:ext>
                  </a:extLst>
                </a:gridCol>
                <a:gridCol w="905256">
                  <a:extLst>
                    <a:ext uri="{9D8B030D-6E8A-4147-A177-3AD203B41FA5}">
                      <a16:colId xmlns:a16="http://schemas.microsoft.com/office/drawing/2014/main" val="134571601"/>
                    </a:ext>
                  </a:extLst>
                </a:gridCol>
                <a:gridCol w="905256">
                  <a:extLst>
                    <a:ext uri="{9D8B030D-6E8A-4147-A177-3AD203B41FA5}">
                      <a16:colId xmlns:a16="http://schemas.microsoft.com/office/drawing/2014/main" val="1490752615"/>
                    </a:ext>
                  </a:extLst>
                </a:gridCol>
                <a:gridCol w="905256">
                  <a:extLst>
                    <a:ext uri="{9D8B030D-6E8A-4147-A177-3AD203B41FA5}">
                      <a16:colId xmlns:a16="http://schemas.microsoft.com/office/drawing/2014/main" val="90713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0842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- 2025-03-08 07:50:35</a:t>
                      </a:r>
                      <a:r>
                        <a:rPr kumimoji="0" lang="fr-FR" sz="1000" b="0" i="0" u="none" strike="noStrike" kern="1200" cap="none" spc="0" normalizeH="0" baseline="0" noProof="0">
                          <a:ln>
                            <a:noFill/>
                          </a:ln>
                          <a:solidFill>
                            <a:prstClr val="black"/>
                          </a:solidFill>
                          <a:effectLst/>
                          <a:uLnTx/>
                          <a:uFillTx/>
                          <a:latin typeface="Calibri"/>
                          <a:ea typeface="+mn-ea"/>
                          <a:cs typeface="+mn-cs"/>
                        </a:rPr>
                        <a:t>
 "Je dors bien, je mange bien" 
Madame Parchet, 102 ans, la tête sur les épaules et toujours curieuse de la vie. Rencontre avec une femme aux souvenirs multiples et aux avis bien tranchés sur la mode et la politique.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11.12 %</a:t>
                      </a:r>
                    </a:p>
                  </a:txBody>
                  <a:tcPr/>
                </a:tc>
                <a:extLst>
                  <a:ext uri="{0D108BD9-81ED-4DB2-BD59-A6C34878D82A}">
                    <a16:rowId xmlns:a16="http://schemas.microsoft.com/office/drawing/2014/main" val="357555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- 2024-03-07 18:15:44</a:t>
                      </a:r>
                      <a:r>
                        <a:rPr kumimoji="0" lang="fr-FR" sz="1000" b="0" i="0" u="none" strike="noStrike" kern="1200" cap="none" spc="0" normalizeH="0" baseline="0" noProof="0">
                          <a:ln>
                            <a:noFill/>
                          </a:ln>
                          <a:solidFill>
                            <a:prstClr val="black"/>
                          </a:solidFill>
                          <a:effectLst/>
                          <a:uLnTx/>
                          <a:uFillTx/>
                          <a:latin typeface="Calibri"/>
                          <a:ea typeface="+mn-ea"/>
                          <a:cs typeface="+mn-cs"/>
                        </a:rPr>
                        <a:t>
 A 88 ans, mamie Suzanne nous rappelle qu'il n'y a pas d'âge pour être coquine.
Son secret ? un calendrier des Dieux du stade bien en vue au-dessus de son lit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4.71 %</a:t>
                      </a:r>
                    </a:p>
                  </a:txBody>
                  <a:tcPr/>
                </a:tc>
                <a:extLst>
                  <a:ext uri="{0D108BD9-81ED-4DB2-BD59-A6C34878D82A}">
                    <a16:rowId xmlns:a16="http://schemas.microsoft.com/office/drawing/2014/main" val="375119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- 2024-05-30 18:15:35</a:t>
                      </a:r>
                      <a:r>
                        <a:rPr kumimoji="0" lang="fr-FR" sz="1000" b="0" i="0" u="none" strike="noStrike" kern="1200" cap="none" spc="0" normalizeH="0" baseline="0" noProof="0">
                          <a:ln>
                            <a:noFill/>
                          </a:ln>
                          <a:solidFill>
                            <a:prstClr val="black"/>
                          </a:solidFill>
                          <a:effectLst/>
                          <a:uLnTx/>
                          <a:uFillTx/>
                          <a:latin typeface="Calibri"/>
                          <a:ea typeface="+mn-ea"/>
                          <a:cs typeface="+mn-cs"/>
                        </a:rPr>
                        <a:t>
 Ce printemps est froid et humide... En 1960, l'été fut désastreux. Ecoutez ce micro-trottoir qui dévoile d'amusantes hypothèses pour expliquer ce mauvais temps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extLst>
                  <a:ext uri="{0D108BD9-81ED-4DB2-BD59-A6C34878D82A}">
                    <a16:rowId xmlns:a16="http://schemas.microsoft.com/office/drawing/2014/main" val="110556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- 2024-01-13 07:50:44</a:t>
                      </a:r>
                      <a:r>
                        <a:rPr kumimoji="0" lang="fr-FR" sz="1000" b="0" i="0" u="none" strike="noStrike" kern="1200" cap="none" spc="0" normalizeH="0" baseline="0" noProof="0">
                          <a:ln>
                            <a:noFill/>
                          </a:ln>
                          <a:solidFill>
                            <a:prstClr val="black"/>
                          </a:solidFill>
                          <a:effectLst/>
                          <a:uLnTx/>
                          <a:uFillTx/>
                          <a:latin typeface="Calibri"/>
                          <a:ea typeface="+mn-ea"/>
                          <a:cs typeface="+mn-cs"/>
                        </a:rPr>
                        <a:t>
 Quelques jolies images noir blanc saisies en 1967 lors d’un concours de bétail à Château-d’Oex: un petit garçon intervient. On ne saura de lui que son prénom, Alexandre, et celui de sa vache, Fleurette. Qui est ce garçonnet et qu’est-il devenu? Enquête en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10.63 %</a:t>
                      </a:r>
                    </a:p>
                  </a:txBody>
                  <a:tcPr/>
                </a:tc>
                <a:extLst>
                  <a:ext uri="{0D108BD9-81ED-4DB2-BD59-A6C34878D82A}">
                    <a16:rowId xmlns:a16="http://schemas.microsoft.com/office/drawing/2014/main" val="1275013953"/>
                  </a:ext>
                </a:extLst>
              </a:tr>
            </a:tbl>
          </a:graphicData>
        </a:graphic>
      </p:graphicFrame>
      <p:sp>
        <p:nvSpPr>
          <p:cNvPr id="4" name="Text Placeholder 3">
            <a:extLst>
              <a:ext uri="{FF2B5EF4-FFF2-40B4-BE49-F238E27FC236}">
                <a16:creationId xmlns:a16="http://schemas.microsoft.com/office/drawing/2014/main" id="{DB1152AE-989B-419A-B8F6-BACEA032D18C}"/>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3568524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2402-2530-4BFE-B973-BC915C5AE674}"/>
              </a:ext>
            </a:extLst>
          </p:cNvPr>
          <p:cNvSpPr>
            <a:spLocks noGrp="1"/>
          </p:cNvSpPr>
          <p:nvPr>
            <p:ph type="title"/>
          </p:nvPr>
        </p:nvSpPr>
        <p:spPr/>
        <p:txBody>
          <a:bodyPr/>
          <a:lstStyle/>
          <a:p>
            <a:r>
              <a:rPr lang="en-US"/>
              <a:t>Facebook BSC Facebook views &gt;10s par post v2 | RMCPD Archives - 3 of 8</a:t>
            </a:r>
          </a:p>
        </p:txBody>
      </p:sp>
      <p:graphicFrame>
        <p:nvGraphicFramePr>
          <p:cNvPr id="5" name="Table Placeholder 4">
            <a:extLst>
              <a:ext uri="{FF2B5EF4-FFF2-40B4-BE49-F238E27FC236}">
                <a16:creationId xmlns:a16="http://schemas.microsoft.com/office/drawing/2014/main" id="{61E7679F-DA27-4C23-8326-67D39AD6485A}"/>
              </a:ext>
            </a:extLst>
          </p:cNvPr>
          <p:cNvGraphicFramePr>
            <a:graphicFrameLocks noGrp="1"/>
          </p:cNvGraphicFramePr>
          <p:nvPr>
            <p:ph type="tbl" sz="quarter" idx="13"/>
            <p:extLst>
              <p:ext uri="{D42A27DB-BD31-4B8C-83A1-F6EECF244321}">
                <p14:modId xmlns:p14="http://schemas.microsoft.com/office/powerpoint/2010/main" val="293313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7346014"/>
                    </a:ext>
                  </a:extLst>
                </a:gridCol>
                <a:gridCol w="905256">
                  <a:extLst>
                    <a:ext uri="{9D8B030D-6E8A-4147-A177-3AD203B41FA5}">
                      <a16:colId xmlns:a16="http://schemas.microsoft.com/office/drawing/2014/main" val="1067859177"/>
                    </a:ext>
                  </a:extLst>
                </a:gridCol>
                <a:gridCol w="905256">
                  <a:extLst>
                    <a:ext uri="{9D8B030D-6E8A-4147-A177-3AD203B41FA5}">
                      <a16:colId xmlns:a16="http://schemas.microsoft.com/office/drawing/2014/main" val="4050971705"/>
                    </a:ext>
                  </a:extLst>
                </a:gridCol>
                <a:gridCol w="905256">
                  <a:extLst>
                    <a:ext uri="{9D8B030D-6E8A-4147-A177-3AD203B41FA5}">
                      <a16:colId xmlns:a16="http://schemas.microsoft.com/office/drawing/2014/main" val="1123907354"/>
                    </a:ext>
                  </a:extLst>
                </a:gridCol>
                <a:gridCol w="905256">
                  <a:extLst>
                    <a:ext uri="{9D8B030D-6E8A-4147-A177-3AD203B41FA5}">
                      <a16:colId xmlns:a16="http://schemas.microsoft.com/office/drawing/2014/main" val="3424186970"/>
                    </a:ext>
                  </a:extLst>
                </a:gridCol>
                <a:gridCol w="905256">
                  <a:extLst>
                    <a:ext uri="{9D8B030D-6E8A-4147-A177-3AD203B41FA5}">
                      <a16:colId xmlns:a16="http://schemas.microsoft.com/office/drawing/2014/main" val="2205439171"/>
                    </a:ext>
                  </a:extLst>
                </a:gridCol>
                <a:gridCol w="905256">
                  <a:extLst>
                    <a:ext uri="{9D8B030D-6E8A-4147-A177-3AD203B41FA5}">
                      <a16:colId xmlns:a16="http://schemas.microsoft.com/office/drawing/2014/main" val="4007814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4638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- 2024-05-07 18:15:14</a:t>
                      </a:r>
                      <a:r>
                        <a:rPr kumimoji="0" lang="fr-FR" sz="1000" b="0" i="0" u="none" strike="noStrike" kern="1200" cap="none" spc="0" normalizeH="0" baseline="0" noProof="0">
                          <a:ln>
                            <a:noFill/>
                          </a:ln>
                          <a:solidFill>
                            <a:prstClr val="black"/>
                          </a:solidFill>
                          <a:effectLst/>
                          <a:uLnTx/>
                          <a:uFillTx/>
                          <a:latin typeface="Calibri"/>
                          <a:ea typeface="+mn-ea"/>
                          <a:cs typeface="+mn-cs"/>
                        </a:rPr>
                        <a:t>
 " Chaque journée sans femme est une journée de perdue…" 
Profitez de quelques petites leçons de séduction par Claudio, maître en la matière, disponible et généreux...
(1992)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1.94 %</a:t>
                      </a:r>
                    </a:p>
                  </a:txBody>
                  <a:tcPr/>
                </a:tc>
                <a:extLst>
                  <a:ext uri="{0D108BD9-81ED-4DB2-BD59-A6C34878D82A}">
                    <a16:rowId xmlns:a16="http://schemas.microsoft.com/office/drawing/2014/main" val="284776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- 2024-01-07 07:50:15</a:t>
                      </a:r>
                      <a:r>
                        <a:rPr kumimoji="0" lang="fr-FR" sz="1000" b="0" i="0" u="none" strike="noStrike" kern="1200" cap="none" spc="0" normalizeH="0" baseline="0" noProof="0">
                          <a:ln>
                            <a:noFill/>
                          </a:ln>
                          <a:solidFill>
                            <a:prstClr val="black"/>
                          </a:solidFill>
                          <a:effectLst/>
                          <a:uLnTx/>
                          <a:uFillTx/>
                          <a:latin typeface="Calibri"/>
                          <a:ea typeface="+mn-ea"/>
                          <a:cs typeface="+mn-cs"/>
                        </a:rPr>
                        <a:t>
 45 heures par semaine à l'usine, 3 enfants, les repas, le ménage, la lessive, le repassage et les racommodages en retard... De l'aveu même de son mari, Madame Maillard est une brave femme. Mais est-elle heureuse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extLst>
                  <a:ext uri="{0D108BD9-81ED-4DB2-BD59-A6C34878D82A}">
                    <a16:rowId xmlns:a16="http://schemas.microsoft.com/office/drawing/2014/main" val="26469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- 2025-02-02 07:50:34</a:t>
                      </a:r>
                      <a:r>
                        <a:rPr kumimoji="0" lang="fr-FR" sz="1000" b="0" i="0" u="none" strike="noStrike" kern="1200" cap="none" spc="0" normalizeH="0" baseline="0" noProof="0">
                          <a:ln>
                            <a:noFill/>
                          </a:ln>
                          <a:solidFill>
                            <a:prstClr val="black"/>
                          </a:solidFill>
                          <a:effectLst/>
                          <a:uLnTx/>
                          <a:uFillTx/>
                          <a:latin typeface="Calibri"/>
                          <a:ea typeface="+mn-ea"/>
                          <a:cs typeface="+mn-cs"/>
                        </a:rPr>
                        <a:t>
 La vie paraît bien rude pour cette famille de paysans de montagne, mais quelles images ! 
C'était en 1961...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3.96 %</a:t>
                      </a:r>
                    </a:p>
                  </a:txBody>
                  <a:tcPr/>
                </a:tc>
                <a:extLst>
                  <a:ext uri="{0D108BD9-81ED-4DB2-BD59-A6C34878D82A}">
                    <a16:rowId xmlns:a16="http://schemas.microsoft.com/office/drawing/2014/main" val="392463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- 2024-11-19 18:23:09</a:t>
                      </a:r>
                      <a:r>
                        <a:rPr kumimoji="0" lang="fr-FR" sz="1000" b="0" i="0" u="none" strike="noStrike" kern="1200" cap="none" spc="0" normalizeH="0" baseline="0" noProof="0">
                          <a:ln>
                            <a:noFill/>
                          </a:ln>
                          <a:solidFill>
                            <a:prstClr val="black"/>
                          </a:solidFill>
                          <a:effectLst/>
                          <a:uLnTx/>
                          <a:uFillTx/>
                          <a:latin typeface="Calibri"/>
                          <a:ea typeface="+mn-ea"/>
                          <a:cs typeface="+mn-cs"/>
                        </a:rPr>
                        <a:t>
 "Ce qui ne va pas, c'est le planté du bâton!" 
En 2009, l'équipe de RTS Sport rencontre Fernand Bonnevie, l'inoubliable moniteur de ski du film "Les Bronzés font du ski"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2.97 %</a:t>
                      </a:r>
                    </a:p>
                  </a:txBody>
                  <a:tcPr/>
                </a:tc>
                <a:extLst>
                  <a:ext uri="{0D108BD9-81ED-4DB2-BD59-A6C34878D82A}">
                    <a16:rowId xmlns:a16="http://schemas.microsoft.com/office/drawing/2014/main" val="1145028679"/>
                  </a:ext>
                </a:extLst>
              </a:tr>
            </a:tbl>
          </a:graphicData>
        </a:graphic>
      </p:graphicFrame>
      <p:sp>
        <p:nvSpPr>
          <p:cNvPr id="4" name="Text Placeholder 3">
            <a:extLst>
              <a:ext uri="{FF2B5EF4-FFF2-40B4-BE49-F238E27FC236}">
                <a16:creationId xmlns:a16="http://schemas.microsoft.com/office/drawing/2014/main" id="{915D0C1E-454F-46D7-9D1B-4E16A4C7C859}"/>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478890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EDCF-203C-496F-8935-FF83B1D8B348}"/>
              </a:ext>
            </a:extLst>
          </p:cNvPr>
          <p:cNvSpPr>
            <a:spLocks noGrp="1"/>
          </p:cNvSpPr>
          <p:nvPr>
            <p:ph type="title"/>
          </p:nvPr>
        </p:nvSpPr>
        <p:spPr/>
        <p:txBody>
          <a:bodyPr/>
          <a:lstStyle/>
          <a:p>
            <a:r>
              <a:rPr lang="en-US"/>
              <a:t>Facebook BSC Facebook views &gt;10s par post v2 | RMCPD Archives - 4 of 8</a:t>
            </a:r>
          </a:p>
        </p:txBody>
      </p:sp>
      <p:graphicFrame>
        <p:nvGraphicFramePr>
          <p:cNvPr id="5" name="Table Placeholder 4">
            <a:extLst>
              <a:ext uri="{FF2B5EF4-FFF2-40B4-BE49-F238E27FC236}">
                <a16:creationId xmlns:a16="http://schemas.microsoft.com/office/drawing/2014/main" id="{16662B0C-7E6D-4161-809B-170BADFA0641}"/>
              </a:ext>
            </a:extLst>
          </p:cNvPr>
          <p:cNvGraphicFramePr>
            <a:graphicFrameLocks noGrp="1"/>
          </p:cNvGraphicFramePr>
          <p:nvPr>
            <p:ph type="tbl" sz="quarter" idx="13"/>
            <p:extLst>
              <p:ext uri="{D42A27DB-BD31-4B8C-83A1-F6EECF244321}">
                <p14:modId xmlns:p14="http://schemas.microsoft.com/office/powerpoint/2010/main" val="364422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05346626"/>
                    </a:ext>
                  </a:extLst>
                </a:gridCol>
                <a:gridCol w="905256">
                  <a:extLst>
                    <a:ext uri="{9D8B030D-6E8A-4147-A177-3AD203B41FA5}">
                      <a16:colId xmlns:a16="http://schemas.microsoft.com/office/drawing/2014/main" val="784148294"/>
                    </a:ext>
                  </a:extLst>
                </a:gridCol>
                <a:gridCol w="905256">
                  <a:extLst>
                    <a:ext uri="{9D8B030D-6E8A-4147-A177-3AD203B41FA5}">
                      <a16:colId xmlns:a16="http://schemas.microsoft.com/office/drawing/2014/main" val="3371666566"/>
                    </a:ext>
                  </a:extLst>
                </a:gridCol>
                <a:gridCol w="905256">
                  <a:extLst>
                    <a:ext uri="{9D8B030D-6E8A-4147-A177-3AD203B41FA5}">
                      <a16:colId xmlns:a16="http://schemas.microsoft.com/office/drawing/2014/main" val="1793134995"/>
                    </a:ext>
                  </a:extLst>
                </a:gridCol>
                <a:gridCol w="905256">
                  <a:extLst>
                    <a:ext uri="{9D8B030D-6E8A-4147-A177-3AD203B41FA5}">
                      <a16:colId xmlns:a16="http://schemas.microsoft.com/office/drawing/2014/main" val="527415473"/>
                    </a:ext>
                  </a:extLst>
                </a:gridCol>
                <a:gridCol w="905256">
                  <a:extLst>
                    <a:ext uri="{9D8B030D-6E8A-4147-A177-3AD203B41FA5}">
                      <a16:colId xmlns:a16="http://schemas.microsoft.com/office/drawing/2014/main" val="1707489049"/>
                    </a:ext>
                  </a:extLst>
                </a:gridCol>
                <a:gridCol w="905256">
                  <a:extLst>
                    <a:ext uri="{9D8B030D-6E8A-4147-A177-3AD203B41FA5}">
                      <a16:colId xmlns:a16="http://schemas.microsoft.com/office/drawing/2014/main" val="354844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4210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- 2025-04-27 07:50:42</a:t>
                      </a:r>
                      <a:r>
                        <a:rPr kumimoji="0" lang="fr-FR" sz="1000" b="0" i="0" u="none" strike="noStrike" kern="1200" cap="none" spc="0" normalizeH="0" baseline="0" noProof="0">
                          <a:ln>
                            <a:noFill/>
                          </a:ln>
                          <a:solidFill>
                            <a:prstClr val="black"/>
                          </a:solidFill>
                          <a:effectLst/>
                          <a:uLnTx/>
                          <a:uFillTx/>
                          <a:latin typeface="Calibri"/>
                          <a:ea typeface="+mn-ea"/>
                          <a:cs typeface="+mn-cs"/>
                        </a:rPr>
                        <a:t>
 La forêt c’est toute la vie de Lorenzo Pellegrini, le cueilleur d’arbres du Risoud.  A près de 80 ans, ce bûcheron poursuit sa quête des arbres destinés à la lutherie.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5.57 %</a:t>
                      </a:r>
                    </a:p>
                  </a:txBody>
                  <a:tcPr/>
                </a:tc>
                <a:extLst>
                  <a:ext uri="{0D108BD9-81ED-4DB2-BD59-A6C34878D82A}">
                    <a16:rowId xmlns:a16="http://schemas.microsoft.com/office/drawing/2014/main" val="143654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- 2024-04-18 18:15:35</a:t>
                      </a:r>
                      <a:r>
                        <a:rPr kumimoji="0" lang="fr-FR" sz="1000" b="0" i="0" u="none" strike="noStrike" kern="1200" cap="none" spc="0" normalizeH="0" baseline="0" noProof="0">
                          <a:ln>
                            <a:noFill/>
                          </a:ln>
                          <a:solidFill>
                            <a:prstClr val="black"/>
                          </a:solidFill>
                          <a:effectLst/>
                          <a:uLnTx/>
                          <a:uFillTx/>
                          <a:latin typeface="Calibri"/>
                          <a:ea typeface="+mn-ea"/>
                          <a:cs typeface="+mn-cs"/>
                        </a:rPr>
                        <a:t>
 C'est bientôt la journée Star Wars. Pour l'occasion, on a retrouvé la première interview d'Han Solo (Harrison Ford) et de la princesse Leia (Carrie Fisher) qui viennent présenter le film, en 1977, dans l'émission Spécial Cinéma.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3.39 %</a:t>
                      </a:r>
                    </a:p>
                  </a:txBody>
                  <a:tcPr/>
                </a:tc>
                <a:extLst>
                  <a:ext uri="{0D108BD9-81ED-4DB2-BD59-A6C34878D82A}">
                    <a16:rowId xmlns:a16="http://schemas.microsoft.com/office/drawing/2014/main" val="157380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- 2024-02-18 07:50:29</a:t>
                      </a:r>
                      <a:r>
                        <a:rPr kumimoji="0" lang="fr-FR" sz="1000" b="0" i="0" u="none" strike="noStrike" kern="1200" cap="none" spc="0" normalizeH="0" baseline="0" noProof="0">
                          <a:ln>
                            <a:noFill/>
                          </a:ln>
                          <a:solidFill>
                            <a:prstClr val="black"/>
                          </a:solidFill>
                          <a:effectLst/>
                          <a:uLnTx/>
                          <a:uFillTx/>
                          <a:latin typeface="Calibri"/>
                          <a:ea typeface="+mn-ea"/>
                          <a:cs typeface="+mn-cs"/>
                        </a:rPr>
                        <a:t>
 Métro, boulot, dodo, très peu pour lui ! 
Après quelques années à Paris, Bernard Montangero, artiste multifacette, a rejoint son Valais natal où il a trouvé un nouvel art de vivre.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6.31 %</a:t>
                      </a:r>
                    </a:p>
                  </a:txBody>
                  <a:tcPr/>
                </a:tc>
                <a:extLst>
                  <a:ext uri="{0D108BD9-81ED-4DB2-BD59-A6C34878D82A}">
                    <a16:rowId xmlns:a16="http://schemas.microsoft.com/office/drawing/2014/main" val="324803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- 2024-02-04 07:50:28</a:t>
                      </a:r>
                      <a:r>
                        <a:rPr kumimoji="0" lang="fr-FR" sz="1000" b="0" i="0" u="none" strike="noStrike" kern="1200" cap="none" spc="0" normalizeH="0" baseline="0" noProof="0">
                          <a:ln>
                            <a:noFill/>
                          </a:ln>
                          <a:solidFill>
                            <a:prstClr val="black"/>
                          </a:solidFill>
                          <a:effectLst/>
                          <a:uLnTx/>
                          <a:uFillTx/>
                          <a:latin typeface="Calibri"/>
                          <a:ea typeface="+mn-ea"/>
                          <a:cs typeface="+mn-cs"/>
                        </a:rPr>
                        <a:t>
 Faire, faire, faire ! 
Ces ouvrières rencontrées en 1972 racontent leurs doubles journées. Rythmées par l’horloge, par le travail, le ménage, les enfants, sans aide de leur mari bien trop fatigué. 
Le temps s’accélère et elles, elles courent sans repos.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1287138379"/>
                  </a:ext>
                </a:extLst>
              </a:tr>
            </a:tbl>
          </a:graphicData>
        </a:graphic>
      </p:graphicFrame>
      <p:sp>
        <p:nvSpPr>
          <p:cNvPr id="4" name="Text Placeholder 3">
            <a:extLst>
              <a:ext uri="{FF2B5EF4-FFF2-40B4-BE49-F238E27FC236}">
                <a16:creationId xmlns:a16="http://schemas.microsoft.com/office/drawing/2014/main" id="{93892E47-623F-4B70-9E80-725245094DA1}"/>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2558189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BBBB-713E-423A-8356-E17AB7AE7133}"/>
              </a:ext>
            </a:extLst>
          </p:cNvPr>
          <p:cNvSpPr>
            <a:spLocks noGrp="1"/>
          </p:cNvSpPr>
          <p:nvPr>
            <p:ph type="title"/>
          </p:nvPr>
        </p:nvSpPr>
        <p:spPr/>
        <p:txBody>
          <a:bodyPr/>
          <a:lstStyle/>
          <a:p>
            <a:r>
              <a:rPr lang="en-US"/>
              <a:t>Facebook BSC Facebook views &gt;10s par post v2 | RMCPD Archives - 5 of 8</a:t>
            </a:r>
          </a:p>
        </p:txBody>
      </p:sp>
      <p:graphicFrame>
        <p:nvGraphicFramePr>
          <p:cNvPr id="5" name="Table Placeholder 4">
            <a:extLst>
              <a:ext uri="{FF2B5EF4-FFF2-40B4-BE49-F238E27FC236}">
                <a16:creationId xmlns:a16="http://schemas.microsoft.com/office/drawing/2014/main" id="{DE5651F1-FC90-4D5D-93D1-5CF4DECC0B46}"/>
              </a:ext>
            </a:extLst>
          </p:cNvPr>
          <p:cNvGraphicFramePr>
            <a:graphicFrameLocks noGrp="1"/>
          </p:cNvGraphicFramePr>
          <p:nvPr>
            <p:ph type="tbl" sz="quarter" idx="13"/>
            <p:extLst>
              <p:ext uri="{D42A27DB-BD31-4B8C-83A1-F6EECF244321}">
                <p14:modId xmlns:p14="http://schemas.microsoft.com/office/powerpoint/2010/main" val="27985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18509759"/>
                    </a:ext>
                  </a:extLst>
                </a:gridCol>
                <a:gridCol w="905256">
                  <a:extLst>
                    <a:ext uri="{9D8B030D-6E8A-4147-A177-3AD203B41FA5}">
                      <a16:colId xmlns:a16="http://schemas.microsoft.com/office/drawing/2014/main" val="3757152074"/>
                    </a:ext>
                  </a:extLst>
                </a:gridCol>
                <a:gridCol w="905256">
                  <a:extLst>
                    <a:ext uri="{9D8B030D-6E8A-4147-A177-3AD203B41FA5}">
                      <a16:colId xmlns:a16="http://schemas.microsoft.com/office/drawing/2014/main" val="3479182123"/>
                    </a:ext>
                  </a:extLst>
                </a:gridCol>
                <a:gridCol w="905256">
                  <a:extLst>
                    <a:ext uri="{9D8B030D-6E8A-4147-A177-3AD203B41FA5}">
                      <a16:colId xmlns:a16="http://schemas.microsoft.com/office/drawing/2014/main" val="1617914752"/>
                    </a:ext>
                  </a:extLst>
                </a:gridCol>
                <a:gridCol w="905256">
                  <a:extLst>
                    <a:ext uri="{9D8B030D-6E8A-4147-A177-3AD203B41FA5}">
                      <a16:colId xmlns:a16="http://schemas.microsoft.com/office/drawing/2014/main" val="1236868341"/>
                    </a:ext>
                  </a:extLst>
                </a:gridCol>
                <a:gridCol w="905256">
                  <a:extLst>
                    <a:ext uri="{9D8B030D-6E8A-4147-A177-3AD203B41FA5}">
                      <a16:colId xmlns:a16="http://schemas.microsoft.com/office/drawing/2014/main" val="2184932824"/>
                    </a:ext>
                  </a:extLst>
                </a:gridCol>
                <a:gridCol w="905256">
                  <a:extLst>
                    <a:ext uri="{9D8B030D-6E8A-4147-A177-3AD203B41FA5}">
                      <a16:colId xmlns:a16="http://schemas.microsoft.com/office/drawing/2014/main" val="10424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997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- 2025-06-28 07:50:50</a:t>
                      </a:r>
                      <a:r>
                        <a:rPr kumimoji="0" lang="fr-FR" sz="1000" b="0" i="0" u="none" strike="noStrike" kern="1200" cap="none" spc="0" normalizeH="0" baseline="0" noProof="0">
                          <a:ln>
                            <a:noFill/>
                          </a:ln>
                          <a:solidFill>
                            <a:prstClr val="black"/>
                          </a:solidFill>
                          <a:effectLst/>
                          <a:uLnTx/>
                          <a:uFillTx/>
                          <a:latin typeface="Calibri"/>
                          <a:ea typeface="+mn-ea"/>
                          <a:cs typeface="+mn-cs"/>
                        </a:rPr>
                        <a:t>
 "Ce qu'on a dans la tête, on ne peut pas nous le voler !"
Avec un franc-parler et une sincérité sans failles, les petits Suisses ne craignent pas d’aborder les sujets qui fâchent…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4.28 %</a:t>
                      </a:r>
                    </a:p>
                  </a:txBody>
                  <a:tcPr/>
                </a:tc>
                <a:extLst>
                  <a:ext uri="{0D108BD9-81ED-4DB2-BD59-A6C34878D82A}">
                    <a16:rowId xmlns:a16="http://schemas.microsoft.com/office/drawing/2014/main" val="46836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- 2024-02-17 07:50:56</a:t>
                      </a:r>
                      <a:r>
                        <a:rPr kumimoji="0" lang="fr-FR" sz="1000" b="0" i="0" u="none" strike="noStrike" kern="1200" cap="none" spc="0" normalizeH="0" baseline="0" noProof="0">
                          <a:ln>
                            <a:noFill/>
                          </a:ln>
                          <a:solidFill>
                            <a:prstClr val="black"/>
                          </a:solidFill>
                          <a:effectLst/>
                          <a:uLnTx/>
                          <a:uFillTx/>
                          <a:latin typeface="Calibri"/>
                          <a:ea typeface="+mn-ea"/>
                          <a:cs typeface="+mn-cs"/>
                        </a:rPr>
                        <a:t>
 Une journée dans la vie de Jean-Rodolphe, un adolescent de la région de St-Imier. Jeune apprenti de 18 ans, il vient d’une famille paysanne et vit dans une ferme du Jura isolée enfouie dans la neige en hiver : il se raconte.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2.28 %</a:t>
                      </a:r>
                    </a:p>
                  </a:txBody>
                  <a:tcPr/>
                </a:tc>
                <a:extLst>
                  <a:ext uri="{0D108BD9-81ED-4DB2-BD59-A6C34878D82A}">
                    <a16:rowId xmlns:a16="http://schemas.microsoft.com/office/drawing/2014/main" val="122196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- 2024-12-03 18:15:24</a:t>
                      </a:r>
                      <a:r>
                        <a:rPr kumimoji="0" lang="fr-FR" sz="1000" b="0" i="0" u="none" strike="noStrike" kern="1200" cap="none" spc="0" normalizeH="0" baseline="0" noProof="0">
                          <a:ln>
                            <a:noFill/>
                          </a:ln>
                          <a:solidFill>
                            <a:prstClr val="black"/>
                          </a:solidFill>
                          <a:effectLst/>
                          <a:uLnTx/>
                          <a:uFillTx/>
                          <a:latin typeface="Calibri"/>
                          <a:ea typeface="+mn-ea"/>
                          <a:cs typeface="+mn-cs"/>
                        </a:rPr>
                        <a:t>
 Parlez-vous suisse romand ?
Calosse, cornet, lavette ? Difficile parfois de se faire comprendre par nos voisins Français ! Voici un petit lexique pour trouver le juste mot...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extLst>
                  <a:ext uri="{0D108BD9-81ED-4DB2-BD59-A6C34878D82A}">
                    <a16:rowId xmlns:a16="http://schemas.microsoft.com/office/drawing/2014/main" val="2203938747"/>
                  </a:ext>
                </a:extLst>
              </a:tr>
            </a:tbl>
          </a:graphicData>
        </a:graphic>
      </p:graphicFrame>
      <p:sp>
        <p:nvSpPr>
          <p:cNvPr id="4" name="Text Placeholder 3">
            <a:extLst>
              <a:ext uri="{FF2B5EF4-FFF2-40B4-BE49-F238E27FC236}">
                <a16:creationId xmlns:a16="http://schemas.microsoft.com/office/drawing/2014/main" id="{EA81C468-78A5-4483-8937-BAD62846A1D4}"/>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72590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6C0A-BC19-40DF-99BD-C56443BC1C48}"/>
              </a:ext>
            </a:extLst>
          </p:cNvPr>
          <p:cNvSpPr>
            <a:spLocks noGrp="1"/>
          </p:cNvSpPr>
          <p:nvPr>
            <p:ph type="title"/>
          </p:nvPr>
        </p:nvSpPr>
        <p:spPr/>
        <p:txBody>
          <a:bodyPr/>
          <a:lstStyle/>
          <a:p>
            <a:r>
              <a:rPr lang="en-US"/>
              <a:t>Facebook BSC Facebook views &gt;10s par post v2 | RMCPD Archives - 6 of 8</a:t>
            </a:r>
          </a:p>
        </p:txBody>
      </p:sp>
      <p:graphicFrame>
        <p:nvGraphicFramePr>
          <p:cNvPr id="5" name="Table Placeholder 4">
            <a:extLst>
              <a:ext uri="{FF2B5EF4-FFF2-40B4-BE49-F238E27FC236}">
                <a16:creationId xmlns:a16="http://schemas.microsoft.com/office/drawing/2014/main" id="{B9A47999-C4CA-42A6-A7C0-6418738AE4D6}"/>
              </a:ext>
            </a:extLst>
          </p:cNvPr>
          <p:cNvGraphicFramePr>
            <a:graphicFrameLocks noGrp="1"/>
          </p:cNvGraphicFramePr>
          <p:nvPr>
            <p:ph type="tbl" sz="quarter" idx="13"/>
            <p:extLst>
              <p:ext uri="{D42A27DB-BD31-4B8C-83A1-F6EECF244321}">
                <p14:modId xmlns:p14="http://schemas.microsoft.com/office/powerpoint/2010/main" val="1811401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45051547"/>
                    </a:ext>
                  </a:extLst>
                </a:gridCol>
                <a:gridCol w="905256">
                  <a:extLst>
                    <a:ext uri="{9D8B030D-6E8A-4147-A177-3AD203B41FA5}">
                      <a16:colId xmlns:a16="http://schemas.microsoft.com/office/drawing/2014/main" val="2179940070"/>
                    </a:ext>
                  </a:extLst>
                </a:gridCol>
                <a:gridCol w="905256">
                  <a:extLst>
                    <a:ext uri="{9D8B030D-6E8A-4147-A177-3AD203B41FA5}">
                      <a16:colId xmlns:a16="http://schemas.microsoft.com/office/drawing/2014/main" val="3783655166"/>
                    </a:ext>
                  </a:extLst>
                </a:gridCol>
                <a:gridCol w="905256">
                  <a:extLst>
                    <a:ext uri="{9D8B030D-6E8A-4147-A177-3AD203B41FA5}">
                      <a16:colId xmlns:a16="http://schemas.microsoft.com/office/drawing/2014/main" val="369900942"/>
                    </a:ext>
                  </a:extLst>
                </a:gridCol>
                <a:gridCol w="905256">
                  <a:extLst>
                    <a:ext uri="{9D8B030D-6E8A-4147-A177-3AD203B41FA5}">
                      <a16:colId xmlns:a16="http://schemas.microsoft.com/office/drawing/2014/main" val="2175860676"/>
                    </a:ext>
                  </a:extLst>
                </a:gridCol>
                <a:gridCol w="905256">
                  <a:extLst>
                    <a:ext uri="{9D8B030D-6E8A-4147-A177-3AD203B41FA5}">
                      <a16:colId xmlns:a16="http://schemas.microsoft.com/office/drawing/2014/main" val="4235071828"/>
                    </a:ext>
                  </a:extLst>
                </a:gridCol>
                <a:gridCol w="905256">
                  <a:extLst>
                    <a:ext uri="{9D8B030D-6E8A-4147-A177-3AD203B41FA5}">
                      <a16:colId xmlns:a16="http://schemas.microsoft.com/office/drawing/2014/main" val="224012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6881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- 2024-09-29 07:50:05</a:t>
                      </a:r>
                      <a:r>
                        <a:rPr kumimoji="0" lang="fr-FR" sz="1000" b="0" i="0" u="none" strike="noStrike" kern="1200" cap="none" spc="0" normalizeH="0" baseline="0" noProof="0">
                          <a:ln>
                            <a:noFill/>
                          </a:ln>
                          <a:solidFill>
                            <a:prstClr val="black"/>
                          </a:solidFill>
                          <a:effectLst/>
                          <a:uLnTx/>
                          <a:uFillTx/>
                          <a:latin typeface="Calibri"/>
                          <a:ea typeface="+mn-ea"/>
                          <a:cs typeface="+mn-cs"/>
                        </a:rPr>
                        <a:t>
 Dans le Pays d'Enhaut, la vie des armaillis est réglée par les différentes étapes de la fabrication du fromage. Une journée rythmée par la traite de vache, la collecte du caillé, la mise en moule du Gruyère. 
Une vie simple et dure, et de magnifiques images de 1963 !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extLst>
                  <a:ext uri="{0D108BD9-81ED-4DB2-BD59-A6C34878D82A}">
                    <a16:rowId xmlns:a16="http://schemas.microsoft.com/office/drawing/2014/main" val="143706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- 2024-12-07 07:50:48</a:t>
                      </a:r>
                      <a:r>
                        <a:rPr kumimoji="0" lang="fr-FR" sz="1000" b="0" i="0" u="none" strike="noStrike" kern="1200" cap="none" spc="0" normalizeH="0" baseline="0" noProof="0">
                          <a:ln>
                            <a:noFill/>
                          </a:ln>
                          <a:solidFill>
                            <a:prstClr val="black"/>
                          </a:solidFill>
                          <a:effectLst/>
                          <a:uLnTx/>
                          <a:uFillTx/>
                          <a:latin typeface="Calibri"/>
                          <a:ea typeface="+mn-ea"/>
                          <a:cs typeface="+mn-cs"/>
                        </a:rPr>
                        <a:t>
 Nous avons retrouvé André, le petit berger de cette sublime archive de 1965. 60 ans après, nous sommes remontés à l'alpage avec lui. Il se souvient.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extLst>
                  <a:ext uri="{0D108BD9-81ED-4DB2-BD59-A6C34878D82A}">
                    <a16:rowId xmlns:a16="http://schemas.microsoft.com/office/drawing/2014/main" val="327911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- 2024-01-25 18:15:48</a:t>
                      </a:r>
                      <a:r>
                        <a:rPr kumimoji="0" lang="fr-FR" sz="1000" b="0" i="0" u="none" strike="noStrike" kern="1200" cap="none" spc="0" normalizeH="0" baseline="0" noProof="0">
                          <a:ln>
                            <a:noFill/>
                          </a:ln>
                          <a:solidFill>
                            <a:prstClr val="black"/>
                          </a:solidFill>
                          <a:effectLst/>
                          <a:uLnTx/>
                          <a:uFillTx/>
                          <a:latin typeface="Calibri"/>
                          <a:ea typeface="+mn-ea"/>
                          <a:cs typeface="+mn-cs"/>
                        </a:rPr>
                        <a:t>
 Mangez-moi, mangez-moi !
Durant la saison des champignons, c'est pour certains, l'occasion d’en cueillir d’un genre bien particulier…
Les psilos, pour une soirée hallucinée entre amis...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extLst>
                  <a:ext uri="{0D108BD9-81ED-4DB2-BD59-A6C34878D82A}">
                    <a16:rowId xmlns:a16="http://schemas.microsoft.com/office/drawing/2014/main" val="4237619897"/>
                  </a:ext>
                </a:extLst>
              </a:tr>
            </a:tbl>
          </a:graphicData>
        </a:graphic>
      </p:graphicFrame>
      <p:sp>
        <p:nvSpPr>
          <p:cNvPr id="4" name="Text Placeholder 3">
            <a:extLst>
              <a:ext uri="{FF2B5EF4-FFF2-40B4-BE49-F238E27FC236}">
                <a16:creationId xmlns:a16="http://schemas.microsoft.com/office/drawing/2014/main" id="{D68CE5E6-AA6F-44D8-9566-3FBD9129303E}"/>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2566679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76D33-3529-40CE-992B-B67E9E9E9E3D}"/>
              </a:ext>
            </a:extLst>
          </p:cNvPr>
          <p:cNvSpPr>
            <a:spLocks noGrp="1"/>
          </p:cNvSpPr>
          <p:nvPr>
            <p:ph type="title"/>
          </p:nvPr>
        </p:nvSpPr>
        <p:spPr/>
        <p:txBody>
          <a:bodyPr/>
          <a:lstStyle/>
          <a:p>
            <a:r>
              <a:rPr lang="en-US"/>
              <a:t>Facebook BSC Facebook views &gt;10s par post v2 | RMCPD Archives - 7 of 8</a:t>
            </a:r>
          </a:p>
        </p:txBody>
      </p:sp>
      <p:graphicFrame>
        <p:nvGraphicFramePr>
          <p:cNvPr id="5" name="Table Placeholder 4">
            <a:extLst>
              <a:ext uri="{FF2B5EF4-FFF2-40B4-BE49-F238E27FC236}">
                <a16:creationId xmlns:a16="http://schemas.microsoft.com/office/drawing/2014/main" id="{60569DA1-BE8B-42FC-8959-A9F4F9A6B024}"/>
              </a:ext>
            </a:extLst>
          </p:cNvPr>
          <p:cNvGraphicFramePr>
            <a:graphicFrameLocks noGrp="1"/>
          </p:cNvGraphicFramePr>
          <p:nvPr>
            <p:ph type="tbl" sz="quarter" idx="13"/>
            <p:extLst>
              <p:ext uri="{D42A27DB-BD31-4B8C-83A1-F6EECF244321}">
                <p14:modId xmlns:p14="http://schemas.microsoft.com/office/powerpoint/2010/main" val="218913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34207737"/>
                    </a:ext>
                  </a:extLst>
                </a:gridCol>
                <a:gridCol w="905256">
                  <a:extLst>
                    <a:ext uri="{9D8B030D-6E8A-4147-A177-3AD203B41FA5}">
                      <a16:colId xmlns:a16="http://schemas.microsoft.com/office/drawing/2014/main" val="4130695087"/>
                    </a:ext>
                  </a:extLst>
                </a:gridCol>
                <a:gridCol w="905256">
                  <a:extLst>
                    <a:ext uri="{9D8B030D-6E8A-4147-A177-3AD203B41FA5}">
                      <a16:colId xmlns:a16="http://schemas.microsoft.com/office/drawing/2014/main" val="1892144614"/>
                    </a:ext>
                  </a:extLst>
                </a:gridCol>
                <a:gridCol w="905256">
                  <a:extLst>
                    <a:ext uri="{9D8B030D-6E8A-4147-A177-3AD203B41FA5}">
                      <a16:colId xmlns:a16="http://schemas.microsoft.com/office/drawing/2014/main" val="4272780754"/>
                    </a:ext>
                  </a:extLst>
                </a:gridCol>
                <a:gridCol w="905256">
                  <a:extLst>
                    <a:ext uri="{9D8B030D-6E8A-4147-A177-3AD203B41FA5}">
                      <a16:colId xmlns:a16="http://schemas.microsoft.com/office/drawing/2014/main" val="1876232835"/>
                    </a:ext>
                  </a:extLst>
                </a:gridCol>
                <a:gridCol w="905256">
                  <a:extLst>
                    <a:ext uri="{9D8B030D-6E8A-4147-A177-3AD203B41FA5}">
                      <a16:colId xmlns:a16="http://schemas.microsoft.com/office/drawing/2014/main" val="3992296629"/>
                    </a:ext>
                  </a:extLst>
                </a:gridCol>
                <a:gridCol w="905256">
                  <a:extLst>
                    <a:ext uri="{9D8B030D-6E8A-4147-A177-3AD203B41FA5}">
                      <a16:colId xmlns:a16="http://schemas.microsoft.com/office/drawing/2014/main" val="3577070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1269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- 2024-06-13 18:15:22</a:t>
                      </a:r>
                      <a:r>
                        <a:rPr kumimoji="0" lang="fr-FR" sz="1000" b="0" i="0" u="none" strike="noStrike" kern="1200" cap="none" spc="0" normalizeH="0" baseline="0" noProof="0">
                          <a:ln>
                            <a:noFill/>
                          </a:ln>
                          <a:solidFill>
                            <a:prstClr val="black"/>
                          </a:solidFill>
                          <a:effectLst/>
                          <a:uLnTx/>
                          <a:uFillTx/>
                          <a:latin typeface="Calibri"/>
                          <a:ea typeface="+mn-ea"/>
                          <a:cs typeface="+mn-cs"/>
                        </a:rPr>
                        <a:t>
 Le maquillage du vélomoteur ou l’art de la frime :)
Pourquoi rouler à 30 quand on peut monter à 60 km/h sur son
boguet ?
Mais attention, la police veille au grain et amende sévèrement les champions de la bricole !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extLst>
                  <a:ext uri="{0D108BD9-81ED-4DB2-BD59-A6C34878D82A}">
                    <a16:rowId xmlns:a16="http://schemas.microsoft.com/office/drawing/2014/main" val="365145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- 2025-04-05 07:50:53</a:t>
                      </a:r>
                      <a:r>
                        <a:rPr kumimoji="0" lang="fr-FR" sz="1000" b="0" i="0" u="none" strike="noStrike" kern="1200" cap="none" spc="0" normalizeH="0" baseline="0" noProof="0">
                          <a:ln>
                            <a:noFill/>
                          </a:ln>
                          <a:solidFill>
                            <a:prstClr val="black"/>
                          </a:solidFill>
                          <a:effectLst/>
                          <a:uLnTx/>
                          <a:uFillTx/>
                          <a:latin typeface="Calibri"/>
                          <a:ea typeface="+mn-ea"/>
                          <a:cs typeface="+mn-cs"/>
                        </a:rPr>
                        <a:t>
 En 1978, dans un reportage sur la condition masculine, un jeune médecin explique sa décision de rester au foyer durant 1 an avec ses fils, pendant que sa femme travaille. C’était très avant-gardiste. Nous l’avons retrouvé avec son épouse 45 ans après. Ils font le bilan de cette expérience. #repost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extLst>
                  <a:ext uri="{0D108BD9-81ED-4DB2-BD59-A6C34878D82A}">
                    <a16:rowId xmlns:a16="http://schemas.microsoft.com/office/drawing/2014/main" val="681003314"/>
                  </a:ext>
                </a:extLst>
              </a:tr>
            </a:tbl>
          </a:graphicData>
        </a:graphic>
      </p:graphicFrame>
      <p:sp>
        <p:nvSpPr>
          <p:cNvPr id="4" name="Text Placeholder 3">
            <a:extLst>
              <a:ext uri="{FF2B5EF4-FFF2-40B4-BE49-F238E27FC236}">
                <a16:creationId xmlns:a16="http://schemas.microsoft.com/office/drawing/2014/main" id="{D0FFFD9A-868E-489D-8854-6756326134C0}"/>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161979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E60A1-E10A-46D9-86F1-8837D0996068}"/>
              </a:ext>
            </a:extLst>
          </p:cNvPr>
          <p:cNvSpPr>
            <a:spLocks noGrp="1"/>
          </p:cNvSpPr>
          <p:nvPr>
            <p:ph type="title"/>
          </p:nvPr>
        </p:nvSpPr>
        <p:spPr/>
        <p:txBody>
          <a:bodyPr/>
          <a:lstStyle/>
          <a:p>
            <a:r>
              <a:rPr lang="en-US"/>
              <a:t>Facebook BSC Facebook views &gt;10s par post v2 | RMCPD Archives - 8 of 8</a:t>
            </a:r>
          </a:p>
        </p:txBody>
      </p:sp>
      <p:graphicFrame>
        <p:nvGraphicFramePr>
          <p:cNvPr id="5" name="Table Placeholder 4">
            <a:extLst>
              <a:ext uri="{FF2B5EF4-FFF2-40B4-BE49-F238E27FC236}">
                <a16:creationId xmlns:a16="http://schemas.microsoft.com/office/drawing/2014/main" id="{65162E58-0663-4606-B3EE-AF1F54FBEF01}"/>
              </a:ext>
            </a:extLst>
          </p:cNvPr>
          <p:cNvGraphicFramePr>
            <a:graphicFrameLocks noGrp="1"/>
          </p:cNvGraphicFramePr>
          <p:nvPr>
            <p:ph type="tbl" sz="quarter" idx="13"/>
            <p:extLst>
              <p:ext uri="{D42A27DB-BD31-4B8C-83A1-F6EECF244321}">
                <p14:modId xmlns:p14="http://schemas.microsoft.com/office/powerpoint/2010/main" val="16418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38288263"/>
                    </a:ext>
                  </a:extLst>
                </a:gridCol>
                <a:gridCol w="905256">
                  <a:extLst>
                    <a:ext uri="{9D8B030D-6E8A-4147-A177-3AD203B41FA5}">
                      <a16:colId xmlns:a16="http://schemas.microsoft.com/office/drawing/2014/main" val="4143579703"/>
                    </a:ext>
                  </a:extLst>
                </a:gridCol>
                <a:gridCol w="905256">
                  <a:extLst>
                    <a:ext uri="{9D8B030D-6E8A-4147-A177-3AD203B41FA5}">
                      <a16:colId xmlns:a16="http://schemas.microsoft.com/office/drawing/2014/main" val="3452356791"/>
                    </a:ext>
                  </a:extLst>
                </a:gridCol>
                <a:gridCol w="905256">
                  <a:extLst>
                    <a:ext uri="{9D8B030D-6E8A-4147-A177-3AD203B41FA5}">
                      <a16:colId xmlns:a16="http://schemas.microsoft.com/office/drawing/2014/main" val="655571554"/>
                    </a:ext>
                  </a:extLst>
                </a:gridCol>
                <a:gridCol w="905256">
                  <a:extLst>
                    <a:ext uri="{9D8B030D-6E8A-4147-A177-3AD203B41FA5}">
                      <a16:colId xmlns:a16="http://schemas.microsoft.com/office/drawing/2014/main" val="3191812588"/>
                    </a:ext>
                  </a:extLst>
                </a:gridCol>
                <a:gridCol w="905256">
                  <a:extLst>
                    <a:ext uri="{9D8B030D-6E8A-4147-A177-3AD203B41FA5}">
                      <a16:colId xmlns:a16="http://schemas.microsoft.com/office/drawing/2014/main" val="4215003408"/>
                    </a:ext>
                  </a:extLst>
                </a:gridCol>
                <a:gridCol w="905256">
                  <a:extLst>
                    <a:ext uri="{9D8B030D-6E8A-4147-A177-3AD203B41FA5}">
                      <a16:colId xmlns:a16="http://schemas.microsoft.com/office/drawing/2014/main" val="178912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video_views_10s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video_assiduity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5039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Les archives de la RTS - 2025-06-19 18:15:17</a:t>
                      </a:r>
                      <a:r>
                        <a:rPr kumimoji="0" lang="fr-FR" sz="1000" b="0" i="0" u="none" strike="noStrike" kern="1200" cap="none" spc="0" normalizeH="0" baseline="0" noProof="0">
                          <a:ln>
                            <a:noFill/>
                          </a:ln>
                          <a:solidFill>
                            <a:prstClr val="black"/>
                          </a:solidFill>
                          <a:effectLst/>
                          <a:uLnTx/>
                          <a:uFillTx/>
                          <a:latin typeface="Calibri"/>
                          <a:ea typeface="+mn-ea"/>
                          <a:cs typeface="+mn-cs"/>
                        </a:rPr>
                        <a:t>
 "Ben oh.. c'est pas grand chose; c'est une balle qui a traversé..."
C'est avec un un flegme étonnant que témoigne cet automobiliste qui, blessé à la poitrine, a pourtant réussi à convaincre un jeune forcené de se rendre ! 
Yverdon-les-bains : 1976.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extLst>
                  <a:ext uri="{0D108BD9-81ED-4DB2-BD59-A6C34878D82A}">
                    <a16:rowId xmlns:a16="http://schemas.microsoft.com/office/drawing/2014/main" val="2162646988"/>
                  </a:ext>
                </a:extLst>
              </a:tr>
            </a:tbl>
          </a:graphicData>
        </a:graphic>
      </p:graphicFrame>
      <p:sp>
        <p:nvSpPr>
          <p:cNvPr id="4" name="Text Placeholder 3">
            <a:extLst>
              <a:ext uri="{FF2B5EF4-FFF2-40B4-BE49-F238E27FC236}">
                <a16:creationId xmlns:a16="http://schemas.microsoft.com/office/drawing/2014/main" id="{5D9FA8B4-F4F6-4046-978B-C6E836DEB524}"/>
              </a:ext>
            </a:extLst>
          </p:cNvPr>
          <p:cNvSpPr>
            <a:spLocks noGrp="1"/>
          </p:cNvSpPr>
          <p:nvPr>
            <p:ph type="body" sz="quarter" idx="14"/>
          </p:nvPr>
        </p:nvSpPr>
        <p:spPr/>
        <p:txBody>
          <a:bodyPr/>
          <a:lstStyle/>
          <a:p>
            <a:r>
              <a:rPr lang="en-US"/>
              <a:t>01/01/2024 - 06/29/2025</a:t>
            </a:r>
          </a:p>
        </p:txBody>
      </p:sp>
    </p:spTree>
    <p:extLst>
      <p:ext uri="{BB962C8B-B14F-4D97-AF65-F5344CB8AC3E}">
        <p14:creationId xmlns:p14="http://schemas.microsoft.com/office/powerpoint/2010/main" val="15748615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1799</Words>
  <Application>Microsoft Office PowerPoint</Application>
  <PresentationFormat>On-screen Show (4:3)</PresentationFormat>
  <Paragraphs>249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views per post</vt:lpstr>
      <vt:lpstr>Facebook BSC Facebook views &gt;10s par post v2 | RMCPD Archives - 1 of 8</vt:lpstr>
      <vt:lpstr>Facebook BSC Facebook views &gt;10s par post v2 | RMCPD Archives - 2 of 8</vt:lpstr>
      <vt:lpstr>Facebook BSC Facebook views &gt;10s par post v2 | RMCPD Archives - 3 of 8</vt:lpstr>
      <vt:lpstr>Facebook BSC Facebook views &gt;10s par post v2 | RMCPD Archives - 4 of 8</vt:lpstr>
      <vt:lpstr>Facebook BSC Facebook views &gt;10s par post v2 | RMCPD Archives - 5 of 8</vt:lpstr>
      <vt:lpstr>Facebook BSC Facebook views &gt;10s par post v2 | RMCPD Archives - 6 of 8</vt:lpstr>
      <vt:lpstr>Facebook BSC Facebook views &gt;10s par post v2 | RMCPD Archives - 7 of 8</vt:lpstr>
      <vt:lpstr>Facebook BSC Facebook views &gt;10s par post v2 | RMCPD Archives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views per post</dc:title>
  <dc:creator>Frederik Born</dc:creator>
  <cp:lastModifiedBy>Frederik Born</cp:lastModifiedBy>
  <cp:revision>1</cp:revision>
  <dcterms:created xsi:type="dcterms:W3CDTF">2025-07-14T14:03:57Z</dcterms:created>
  <dcterms:modified xsi:type="dcterms:W3CDTF">2025-07-14T14:04:15Z</dcterms:modified>
</cp:coreProperties>
</file>