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E4072-6725-48AB-9688-DC58667B3CFA}"/>
              </a:ext>
            </a:extLst>
          </p:cNvPr>
          <p:cNvSpPr>
            <a:spLocks noGrp="1"/>
          </p:cNvSpPr>
          <p:nvPr>
            <p:ph type="title"/>
          </p:nvPr>
        </p:nvSpPr>
        <p:spPr/>
        <p:txBody>
          <a:bodyPr/>
          <a:lstStyle/>
          <a:p>
            <a:r>
              <a:rPr lang="en-US"/>
              <a:t>Tiktok Videos Traffic Sources | @tatakiii - 1 of 23</a:t>
            </a:r>
          </a:p>
        </p:txBody>
      </p:sp>
      <p:graphicFrame>
        <p:nvGraphicFramePr>
          <p:cNvPr id="5" name="Table Placeholder 4">
            <a:extLst>
              <a:ext uri="{FF2B5EF4-FFF2-40B4-BE49-F238E27FC236}">
                <a16:creationId xmlns:a16="http://schemas.microsoft.com/office/drawing/2014/main" id="{6B471036-2D8E-4A36-8E81-3EEFE0F9184C}"/>
              </a:ext>
            </a:extLst>
          </p:cNvPr>
          <p:cNvGraphicFramePr>
            <a:graphicFrameLocks noGrp="1"/>
          </p:cNvGraphicFramePr>
          <p:nvPr>
            <p:ph type="tbl" sz="quarter" idx="13"/>
            <p:extLst>
              <p:ext uri="{D42A27DB-BD31-4B8C-83A1-F6EECF244321}">
                <p14:modId xmlns:p14="http://schemas.microsoft.com/office/powerpoint/2010/main" val="3670089319"/>
              </p:ext>
            </p:extLst>
          </p:nvPr>
        </p:nvGraphicFramePr>
        <p:xfrm>
          <a:off x="457200" y="1731963"/>
          <a:ext cx="8147304" cy="9194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7068361"/>
                    </a:ext>
                  </a:extLst>
                </a:gridCol>
                <a:gridCol w="740664">
                  <a:extLst>
                    <a:ext uri="{9D8B030D-6E8A-4147-A177-3AD203B41FA5}">
                      <a16:colId xmlns:a16="http://schemas.microsoft.com/office/drawing/2014/main" val="1278317786"/>
                    </a:ext>
                  </a:extLst>
                </a:gridCol>
                <a:gridCol w="740664">
                  <a:extLst>
                    <a:ext uri="{9D8B030D-6E8A-4147-A177-3AD203B41FA5}">
                      <a16:colId xmlns:a16="http://schemas.microsoft.com/office/drawing/2014/main" val="2449482589"/>
                    </a:ext>
                  </a:extLst>
                </a:gridCol>
                <a:gridCol w="740664">
                  <a:extLst>
                    <a:ext uri="{9D8B030D-6E8A-4147-A177-3AD203B41FA5}">
                      <a16:colId xmlns:a16="http://schemas.microsoft.com/office/drawing/2014/main" val="1580159628"/>
                    </a:ext>
                  </a:extLst>
                </a:gridCol>
                <a:gridCol w="740664">
                  <a:extLst>
                    <a:ext uri="{9D8B030D-6E8A-4147-A177-3AD203B41FA5}">
                      <a16:colId xmlns:a16="http://schemas.microsoft.com/office/drawing/2014/main" val="2530999360"/>
                    </a:ext>
                  </a:extLst>
                </a:gridCol>
                <a:gridCol w="740664">
                  <a:extLst>
                    <a:ext uri="{9D8B030D-6E8A-4147-A177-3AD203B41FA5}">
                      <a16:colId xmlns:a16="http://schemas.microsoft.com/office/drawing/2014/main" val="830879049"/>
                    </a:ext>
                  </a:extLst>
                </a:gridCol>
                <a:gridCol w="740664">
                  <a:extLst>
                    <a:ext uri="{9D8B030D-6E8A-4147-A177-3AD203B41FA5}">
                      <a16:colId xmlns:a16="http://schemas.microsoft.com/office/drawing/2014/main" val="2130677379"/>
                    </a:ext>
                  </a:extLst>
                </a:gridCol>
                <a:gridCol w="740664">
                  <a:extLst>
                    <a:ext uri="{9D8B030D-6E8A-4147-A177-3AD203B41FA5}">
                      <a16:colId xmlns:a16="http://schemas.microsoft.com/office/drawing/2014/main" val="1377513468"/>
                    </a:ext>
                  </a:extLst>
                </a:gridCol>
                <a:gridCol w="740664">
                  <a:extLst>
                    <a:ext uri="{9D8B030D-6E8A-4147-A177-3AD203B41FA5}">
                      <a16:colId xmlns:a16="http://schemas.microsoft.com/office/drawing/2014/main" val="274150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56005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- 2025-05-16 15:37:34</a:t>
                      </a:r>
                      <a:r>
                        <a:rPr kumimoji="0" lang="fr-FR" sz="1000" b="0" i="0" u="none" strike="noStrike" kern="1200" cap="none" spc="0" normalizeH="0" baseline="0" noProof="0">
                          <a:ln>
                            <a:noFill/>
                          </a:ln>
                          <a:solidFill>
                            <a:prstClr val="black"/>
                          </a:solidFill>
                          <a:effectLst/>
                          <a:uLnTx/>
                          <a:uFillTx/>
                          <a:latin typeface="Calibri"/>
                          <a:ea typeface="+mn-ea"/>
                          <a:cs typeface="+mn-cs"/>
                        </a:rPr>
                        <a:t>
 Réponse à @Fili🤡 On était à la 3ᵉ édition des Flammes ! 🔥  Et cette année, on a fait les choses en grand. On est allé.e.s poser VOS questions directement aux artistes et invité.e.s.  Et on a lancé un vrai débat : le shatta et le bouyon, c’est la new wave à prendre ou pas ? 🌀 Alors, toi t’en penses quoi ? 👀 © Radio Télévision Suisse 🐟🥢  #LesFlammes2025 #flammes #shay #ebony #anyme #eva #rapfr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97939235"/>
                  </a:ext>
                </a:extLst>
              </a:tr>
            </a:tbl>
          </a:graphicData>
        </a:graphic>
      </p:graphicFrame>
      <p:sp>
        <p:nvSpPr>
          <p:cNvPr id="4" name="Text Placeholder 3">
            <a:extLst>
              <a:ext uri="{FF2B5EF4-FFF2-40B4-BE49-F238E27FC236}">
                <a16:creationId xmlns:a16="http://schemas.microsoft.com/office/drawing/2014/main" id="{ACEBEE95-5029-490E-9E92-C97BEAF15D70}"/>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76104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E04B-DA6E-44EB-9678-A915356C11E0}"/>
              </a:ext>
            </a:extLst>
          </p:cNvPr>
          <p:cNvSpPr>
            <a:spLocks noGrp="1"/>
          </p:cNvSpPr>
          <p:nvPr>
            <p:ph type="title"/>
          </p:nvPr>
        </p:nvSpPr>
        <p:spPr/>
        <p:txBody>
          <a:bodyPr/>
          <a:lstStyle/>
          <a:p>
            <a:r>
              <a:rPr lang="en-US"/>
              <a:t>Tiktok Videos Traffic Sources | @tatakiii - 2 of 23</a:t>
            </a:r>
          </a:p>
        </p:txBody>
      </p:sp>
      <p:graphicFrame>
        <p:nvGraphicFramePr>
          <p:cNvPr id="5" name="Table Placeholder 4">
            <a:extLst>
              <a:ext uri="{FF2B5EF4-FFF2-40B4-BE49-F238E27FC236}">
                <a16:creationId xmlns:a16="http://schemas.microsoft.com/office/drawing/2014/main" id="{DC705206-7E32-40B8-9A94-B3C5AE6BD2A7}"/>
              </a:ext>
            </a:extLst>
          </p:cNvPr>
          <p:cNvGraphicFramePr>
            <a:graphicFrameLocks noGrp="1"/>
          </p:cNvGraphicFramePr>
          <p:nvPr>
            <p:ph type="tbl" sz="quarter" idx="13"/>
            <p:extLst>
              <p:ext uri="{D42A27DB-BD31-4B8C-83A1-F6EECF244321}">
                <p14:modId xmlns:p14="http://schemas.microsoft.com/office/powerpoint/2010/main" val="72135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4758486"/>
                    </a:ext>
                  </a:extLst>
                </a:gridCol>
                <a:gridCol w="740664">
                  <a:extLst>
                    <a:ext uri="{9D8B030D-6E8A-4147-A177-3AD203B41FA5}">
                      <a16:colId xmlns:a16="http://schemas.microsoft.com/office/drawing/2014/main" val="4206274415"/>
                    </a:ext>
                  </a:extLst>
                </a:gridCol>
                <a:gridCol w="740664">
                  <a:extLst>
                    <a:ext uri="{9D8B030D-6E8A-4147-A177-3AD203B41FA5}">
                      <a16:colId xmlns:a16="http://schemas.microsoft.com/office/drawing/2014/main" val="1974043484"/>
                    </a:ext>
                  </a:extLst>
                </a:gridCol>
                <a:gridCol w="740664">
                  <a:extLst>
                    <a:ext uri="{9D8B030D-6E8A-4147-A177-3AD203B41FA5}">
                      <a16:colId xmlns:a16="http://schemas.microsoft.com/office/drawing/2014/main" val="2347339400"/>
                    </a:ext>
                  </a:extLst>
                </a:gridCol>
                <a:gridCol w="740664">
                  <a:extLst>
                    <a:ext uri="{9D8B030D-6E8A-4147-A177-3AD203B41FA5}">
                      <a16:colId xmlns:a16="http://schemas.microsoft.com/office/drawing/2014/main" val="3569291446"/>
                    </a:ext>
                  </a:extLst>
                </a:gridCol>
                <a:gridCol w="740664">
                  <a:extLst>
                    <a:ext uri="{9D8B030D-6E8A-4147-A177-3AD203B41FA5}">
                      <a16:colId xmlns:a16="http://schemas.microsoft.com/office/drawing/2014/main" val="3786964584"/>
                    </a:ext>
                  </a:extLst>
                </a:gridCol>
                <a:gridCol w="740664">
                  <a:extLst>
                    <a:ext uri="{9D8B030D-6E8A-4147-A177-3AD203B41FA5}">
                      <a16:colId xmlns:a16="http://schemas.microsoft.com/office/drawing/2014/main" val="270396328"/>
                    </a:ext>
                  </a:extLst>
                </a:gridCol>
                <a:gridCol w="740664">
                  <a:extLst>
                    <a:ext uri="{9D8B030D-6E8A-4147-A177-3AD203B41FA5}">
                      <a16:colId xmlns:a16="http://schemas.microsoft.com/office/drawing/2014/main" val="2311356347"/>
                    </a:ext>
                  </a:extLst>
                </a:gridCol>
                <a:gridCol w="740664">
                  <a:extLst>
                    <a:ext uri="{9D8B030D-6E8A-4147-A177-3AD203B41FA5}">
                      <a16:colId xmlns:a16="http://schemas.microsoft.com/office/drawing/2014/main" val="198420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34925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- 2025-05-15 17:12:11</a:t>
                      </a:r>
                      <a:r>
                        <a:rPr kumimoji="0" lang="fr-FR" sz="1000" b="0" i="0" u="none" strike="noStrike" kern="1200" cap="none" spc="0" normalizeH="0" baseline="0" noProof="0">
                          <a:ln>
                            <a:noFill/>
                          </a:ln>
                          <a:solidFill>
                            <a:prstClr val="black"/>
                          </a:solidFill>
                          <a:effectLst/>
                          <a:uLnTx/>
                          <a:uFillTx/>
                          <a:latin typeface="Calibri"/>
                          <a:ea typeface="+mn-ea"/>
                          <a:cs typeface="+mn-cs"/>
                        </a:rPr>
                        <a:t>
 On était à la 3ᵉ édition des Flammes ! 🔥 Et cette année, on a fait les choses en grand.  On est allé.e.s poser VOS questions directement aux artistes et invité.e.s. Et on a lancé un vrai débat : le shatta et le bouyon, c’est la new wave à prendre ou pas ? 🌀 Alors, toi t’en penses quoi ? 👀 © Radio Télévision Suisse 🐟🥢 #LesFlammes2025 #flammes #shay #ebony #anyme #eva #rapfr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2750997"/>
                  </a:ext>
                </a:extLst>
              </a:tr>
            </a:tbl>
          </a:graphicData>
        </a:graphic>
      </p:graphicFrame>
      <p:sp>
        <p:nvSpPr>
          <p:cNvPr id="4" name="Text Placeholder 3">
            <a:extLst>
              <a:ext uri="{FF2B5EF4-FFF2-40B4-BE49-F238E27FC236}">
                <a16:creationId xmlns:a16="http://schemas.microsoft.com/office/drawing/2014/main" id="{3A041309-4BA0-4058-91DE-652E5C9F22EB}"/>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926852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AAD4-C7FB-4646-9DF7-9C50E0D96BB4}"/>
              </a:ext>
            </a:extLst>
          </p:cNvPr>
          <p:cNvSpPr>
            <a:spLocks noGrp="1"/>
          </p:cNvSpPr>
          <p:nvPr>
            <p:ph type="title"/>
          </p:nvPr>
        </p:nvSpPr>
        <p:spPr/>
        <p:txBody>
          <a:bodyPr/>
          <a:lstStyle/>
          <a:p>
            <a:r>
              <a:rPr lang="en-US"/>
              <a:t>Tiktok Videos Traffic Sources | @tatakiii - 3 of 23</a:t>
            </a:r>
          </a:p>
        </p:txBody>
      </p:sp>
      <p:graphicFrame>
        <p:nvGraphicFramePr>
          <p:cNvPr id="5" name="Table Placeholder 4">
            <a:extLst>
              <a:ext uri="{FF2B5EF4-FFF2-40B4-BE49-F238E27FC236}">
                <a16:creationId xmlns:a16="http://schemas.microsoft.com/office/drawing/2014/main" id="{BC14F831-7F25-451D-ABDC-584D5991B10C}"/>
              </a:ext>
            </a:extLst>
          </p:cNvPr>
          <p:cNvGraphicFramePr>
            <a:graphicFrameLocks noGrp="1"/>
          </p:cNvGraphicFramePr>
          <p:nvPr>
            <p:ph type="tbl" sz="quarter" idx="13"/>
            <p:extLst>
              <p:ext uri="{D42A27DB-BD31-4B8C-83A1-F6EECF244321}">
                <p14:modId xmlns:p14="http://schemas.microsoft.com/office/powerpoint/2010/main" val="43605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5258601"/>
                    </a:ext>
                  </a:extLst>
                </a:gridCol>
                <a:gridCol w="740664">
                  <a:extLst>
                    <a:ext uri="{9D8B030D-6E8A-4147-A177-3AD203B41FA5}">
                      <a16:colId xmlns:a16="http://schemas.microsoft.com/office/drawing/2014/main" val="2506583265"/>
                    </a:ext>
                  </a:extLst>
                </a:gridCol>
                <a:gridCol w="740664">
                  <a:extLst>
                    <a:ext uri="{9D8B030D-6E8A-4147-A177-3AD203B41FA5}">
                      <a16:colId xmlns:a16="http://schemas.microsoft.com/office/drawing/2014/main" val="2046035979"/>
                    </a:ext>
                  </a:extLst>
                </a:gridCol>
                <a:gridCol w="740664">
                  <a:extLst>
                    <a:ext uri="{9D8B030D-6E8A-4147-A177-3AD203B41FA5}">
                      <a16:colId xmlns:a16="http://schemas.microsoft.com/office/drawing/2014/main" val="3689855386"/>
                    </a:ext>
                  </a:extLst>
                </a:gridCol>
                <a:gridCol w="740664">
                  <a:extLst>
                    <a:ext uri="{9D8B030D-6E8A-4147-A177-3AD203B41FA5}">
                      <a16:colId xmlns:a16="http://schemas.microsoft.com/office/drawing/2014/main" val="2952653951"/>
                    </a:ext>
                  </a:extLst>
                </a:gridCol>
                <a:gridCol w="740664">
                  <a:extLst>
                    <a:ext uri="{9D8B030D-6E8A-4147-A177-3AD203B41FA5}">
                      <a16:colId xmlns:a16="http://schemas.microsoft.com/office/drawing/2014/main" val="793693217"/>
                    </a:ext>
                  </a:extLst>
                </a:gridCol>
                <a:gridCol w="740664">
                  <a:extLst>
                    <a:ext uri="{9D8B030D-6E8A-4147-A177-3AD203B41FA5}">
                      <a16:colId xmlns:a16="http://schemas.microsoft.com/office/drawing/2014/main" val="4260227690"/>
                    </a:ext>
                  </a:extLst>
                </a:gridCol>
                <a:gridCol w="740664">
                  <a:extLst>
                    <a:ext uri="{9D8B030D-6E8A-4147-A177-3AD203B41FA5}">
                      <a16:colId xmlns:a16="http://schemas.microsoft.com/office/drawing/2014/main" val="424438206"/>
                    </a:ext>
                  </a:extLst>
                </a:gridCol>
                <a:gridCol w="740664">
                  <a:extLst>
                    <a:ext uri="{9D8B030D-6E8A-4147-A177-3AD203B41FA5}">
                      <a16:colId xmlns:a16="http://schemas.microsoft.com/office/drawing/2014/main" val="208221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94761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- 2025-05-15 13:30:33</a:t>
                      </a:r>
                      <a:r>
                        <a:rPr kumimoji="0" lang="fr-FR" sz="1000" b="0" i="0" u="none" strike="noStrike" kern="1200" cap="none" spc="0" normalizeH="0" baseline="0" noProof="0">
                          <a:ln>
                            <a:noFill/>
                          </a:ln>
                          <a:solidFill>
                            <a:prstClr val="black"/>
                          </a:solidFill>
                          <a:effectLst/>
                          <a:uLnTx/>
                          <a:uFillTx/>
                          <a:latin typeface="Calibri"/>
                          <a:ea typeface="+mn-ea"/>
                          <a:cs typeface="+mn-cs"/>
                        </a:rPr>
                        <a:t>
 Réponse à @JuniorJmss On était à la 3ᵉ édition des Flammes ! 🔥  Et cette année, on a fait les choses en grand.  Vous nous avez posé VOS questions en commentaires, et on est allé.e.s les poser directement aux artistes et invité.e.s.   Est-ce que sans Paname, le rap FR n’a aucun buzz ? 😳  Spoiler : on espère pas, on a des pépites suisses à faire percer nous.  🇨🇭 Si t’as pas suivi, Les Flammes c’est le rendez-vous du rap francophone de l’année.  Les artistes nommé.e.s ont été porté.e.s par les votes du public et les 25 flammes étaient remises hier soir à Paris.  T’as regardé la cérémonie ? 🧐 © Radio Télévision Suisse 🐟🥢 #LesFlammes2025 #flammes #shay #ebony #anyme #eva #rapfr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4733317"/>
                  </a:ext>
                </a:extLst>
              </a:tr>
            </a:tbl>
          </a:graphicData>
        </a:graphic>
      </p:graphicFrame>
      <p:sp>
        <p:nvSpPr>
          <p:cNvPr id="4" name="Text Placeholder 3">
            <a:extLst>
              <a:ext uri="{FF2B5EF4-FFF2-40B4-BE49-F238E27FC236}">
                <a16:creationId xmlns:a16="http://schemas.microsoft.com/office/drawing/2014/main" id="{FDE7B856-DF8A-4F0B-8455-A809B932FEF8}"/>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93392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4D02E-3F23-4D72-B961-2B02B203B173}"/>
              </a:ext>
            </a:extLst>
          </p:cNvPr>
          <p:cNvSpPr>
            <a:spLocks noGrp="1"/>
          </p:cNvSpPr>
          <p:nvPr>
            <p:ph type="title"/>
          </p:nvPr>
        </p:nvSpPr>
        <p:spPr/>
        <p:txBody>
          <a:bodyPr/>
          <a:lstStyle/>
          <a:p>
            <a:r>
              <a:rPr lang="en-US"/>
              <a:t>Tiktok Videos Traffic Sources | @tatakiii - 4 of 23</a:t>
            </a:r>
          </a:p>
        </p:txBody>
      </p:sp>
      <p:graphicFrame>
        <p:nvGraphicFramePr>
          <p:cNvPr id="5" name="Table Placeholder 4">
            <a:extLst>
              <a:ext uri="{FF2B5EF4-FFF2-40B4-BE49-F238E27FC236}">
                <a16:creationId xmlns:a16="http://schemas.microsoft.com/office/drawing/2014/main" id="{766DA4F0-57B9-4C0E-9CE8-CFD0958D4E0E}"/>
              </a:ext>
            </a:extLst>
          </p:cNvPr>
          <p:cNvGraphicFramePr>
            <a:graphicFrameLocks noGrp="1"/>
          </p:cNvGraphicFramePr>
          <p:nvPr>
            <p:ph type="tbl" sz="quarter" idx="13"/>
            <p:extLst>
              <p:ext uri="{D42A27DB-BD31-4B8C-83A1-F6EECF244321}">
                <p14:modId xmlns:p14="http://schemas.microsoft.com/office/powerpoint/2010/main" val="17772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088654"/>
                    </a:ext>
                  </a:extLst>
                </a:gridCol>
                <a:gridCol w="740664">
                  <a:extLst>
                    <a:ext uri="{9D8B030D-6E8A-4147-A177-3AD203B41FA5}">
                      <a16:colId xmlns:a16="http://schemas.microsoft.com/office/drawing/2014/main" val="1730574057"/>
                    </a:ext>
                  </a:extLst>
                </a:gridCol>
                <a:gridCol w="740664">
                  <a:extLst>
                    <a:ext uri="{9D8B030D-6E8A-4147-A177-3AD203B41FA5}">
                      <a16:colId xmlns:a16="http://schemas.microsoft.com/office/drawing/2014/main" val="656412188"/>
                    </a:ext>
                  </a:extLst>
                </a:gridCol>
                <a:gridCol w="740664">
                  <a:extLst>
                    <a:ext uri="{9D8B030D-6E8A-4147-A177-3AD203B41FA5}">
                      <a16:colId xmlns:a16="http://schemas.microsoft.com/office/drawing/2014/main" val="1374885365"/>
                    </a:ext>
                  </a:extLst>
                </a:gridCol>
                <a:gridCol w="740664">
                  <a:extLst>
                    <a:ext uri="{9D8B030D-6E8A-4147-A177-3AD203B41FA5}">
                      <a16:colId xmlns:a16="http://schemas.microsoft.com/office/drawing/2014/main" val="1176691969"/>
                    </a:ext>
                  </a:extLst>
                </a:gridCol>
                <a:gridCol w="740664">
                  <a:extLst>
                    <a:ext uri="{9D8B030D-6E8A-4147-A177-3AD203B41FA5}">
                      <a16:colId xmlns:a16="http://schemas.microsoft.com/office/drawing/2014/main" val="3355345070"/>
                    </a:ext>
                  </a:extLst>
                </a:gridCol>
                <a:gridCol w="740664">
                  <a:extLst>
                    <a:ext uri="{9D8B030D-6E8A-4147-A177-3AD203B41FA5}">
                      <a16:colId xmlns:a16="http://schemas.microsoft.com/office/drawing/2014/main" val="3773355753"/>
                    </a:ext>
                  </a:extLst>
                </a:gridCol>
                <a:gridCol w="740664">
                  <a:extLst>
                    <a:ext uri="{9D8B030D-6E8A-4147-A177-3AD203B41FA5}">
                      <a16:colId xmlns:a16="http://schemas.microsoft.com/office/drawing/2014/main" val="1915784287"/>
                    </a:ext>
                  </a:extLst>
                </a:gridCol>
                <a:gridCol w="740664">
                  <a:extLst>
                    <a:ext uri="{9D8B030D-6E8A-4147-A177-3AD203B41FA5}">
                      <a16:colId xmlns:a16="http://schemas.microsoft.com/office/drawing/2014/main" val="1055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50052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- 2025-05-14 16:22:22</a:t>
                      </a:r>
                      <a:r>
                        <a:rPr kumimoji="0" lang="fr-FR" sz="1000" b="0" i="0" u="none" strike="noStrike" kern="1200" cap="none" spc="0" normalizeH="0" baseline="0" noProof="0">
                          <a:ln>
                            <a:noFill/>
                          </a:ln>
                          <a:solidFill>
                            <a:prstClr val="black"/>
                          </a:solidFill>
                          <a:effectLst/>
                          <a:uLnTx/>
                          <a:uFillTx/>
                          <a:latin typeface="Calibri"/>
                          <a:ea typeface="+mn-ea"/>
                          <a:cs typeface="+mn-cs"/>
                        </a:rPr>
                        <a:t>
 Réponse à @Fredou Le Doux On était hier à Paname pour assister à la cérémonie des Flammes (et oui, on slay 💅).  Et cette année, on est venu.e.s avec vos questions. Vous avez été nombreux.ses à réagir en commentaires, et on a été les poser directement aux artistes et invité.e.s. Du coup… est-ce que les Congolais sont la meilleure chose qui soit arrivée au rap français ? 🇨🇩 Si tu vis dans une grotte, les Flammes c’est LA cérémonie à suivre si tu kiffes le rap FR.  😮‍💨 C’est l’événement qui met ENFIN en lumière des styles longtemps ignorés ou sous-estimés par l’industrie musicale. Et toi, t’as kiffé les prestations ? 🙂‍↕️ © Radio Télévision Suisse 🐟🥢 #LesFlammes2025 #flamme #shay #ebony #anyme #eva #rapfr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3479903"/>
                  </a:ext>
                </a:extLst>
              </a:tr>
            </a:tbl>
          </a:graphicData>
        </a:graphic>
      </p:graphicFrame>
      <p:sp>
        <p:nvSpPr>
          <p:cNvPr id="4" name="Text Placeholder 3">
            <a:extLst>
              <a:ext uri="{FF2B5EF4-FFF2-40B4-BE49-F238E27FC236}">
                <a16:creationId xmlns:a16="http://schemas.microsoft.com/office/drawing/2014/main" id="{F3FD7B3D-C533-436D-AD04-39AD4B72A2C6}"/>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391556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5EA2-E868-4EEA-B94E-F233094981D9}"/>
              </a:ext>
            </a:extLst>
          </p:cNvPr>
          <p:cNvSpPr>
            <a:spLocks noGrp="1"/>
          </p:cNvSpPr>
          <p:nvPr>
            <p:ph type="title"/>
          </p:nvPr>
        </p:nvSpPr>
        <p:spPr/>
        <p:txBody>
          <a:bodyPr/>
          <a:lstStyle/>
          <a:p>
            <a:r>
              <a:rPr lang="en-US"/>
              <a:t>Tiktok Videos Traffic Sources | @tatakiii - 5 of 23</a:t>
            </a:r>
          </a:p>
        </p:txBody>
      </p:sp>
      <p:graphicFrame>
        <p:nvGraphicFramePr>
          <p:cNvPr id="5" name="Table Placeholder 4">
            <a:extLst>
              <a:ext uri="{FF2B5EF4-FFF2-40B4-BE49-F238E27FC236}">
                <a16:creationId xmlns:a16="http://schemas.microsoft.com/office/drawing/2014/main" id="{A9EEC928-6DAF-49D1-9C30-E0CF7314306B}"/>
              </a:ext>
            </a:extLst>
          </p:cNvPr>
          <p:cNvGraphicFramePr>
            <a:graphicFrameLocks noGrp="1"/>
          </p:cNvGraphicFramePr>
          <p:nvPr>
            <p:ph type="tbl" sz="quarter" idx="13"/>
            <p:extLst>
              <p:ext uri="{D42A27DB-BD31-4B8C-83A1-F6EECF244321}">
                <p14:modId xmlns:p14="http://schemas.microsoft.com/office/powerpoint/2010/main" val="342067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8441046"/>
                    </a:ext>
                  </a:extLst>
                </a:gridCol>
                <a:gridCol w="740664">
                  <a:extLst>
                    <a:ext uri="{9D8B030D-6E8A-4147-A177-3AD203B41FA5}">
                      <a16:colId xmlns:a16="http://schemas.microsoft.com/office/drawing/2014/main" val="947099737"/>
                    </a:ext>
                  </a:extLst>
                </a:gridCol>
                <a:gridCol w="740664">
                  <a:extLst>
                    <a:ext uri="{9D8B030D-6E8A-4147-A177-3AD203B41FA5}">
                      <a16:colId xmlns:a16="http://schemas.microsoft.com/office/drawing/2014/main" val="1870800441"/>
                    </a:ext>
                  </a:extLst>
                </a:gridCol>
                <a:gridCol w="740664">
                  <a:extLst>
                    <a:ext uri="{9D8B030D-6E8A-4147-A177-3AD203B41FA5}">
                      <a16:colId xmlns:a16="http://schemas.microsoft.com/office/drawing/2014/main" val="3858258481"/>
                    </a:ext>
                  </a:extLst>
                </a:gridCol>
                <a:gridCol w="740664">
                  <a:extLst>
                    <a:ext uri="{9D8B030D-6E8A-4147-A177-3AD203B41FA5}">
                      <a16:colId xmlns:a16="http://schemas.microsoft.com/office/drawing/2014/main" val="3804397448"/>
                    </a:ext>
                  </a:extLst>
                </a:gridCol>
                <a:gridCol w="740664">
                  <a:extLst>
                    <a:ext uri="{9D8B030D-6E8A-4147-A177-3AD203B41FA5}">
                      <a16:colId xmlns:a16="http://schemas.microsoft.com/office/drawing/2014/main" val="2894888369"/>
                    </a:ext>
                  </a:extLst>
                </a:gridCol>
                <a:gridCol w="740664">
                  <a:extLst>
                    <a:ext uri="{9D8B030D-6E8A-4147-A177-3AD203B41FA5}">
                      <a16:colId xmlns:a16="http://schemas.microsoft.com/office/drawing/2014/main" val="1250720840"/>
                    </a:ext>
                  </a:extLst>
                </a:gridCol>
                <a:gridCol w="740664">
                  <a:extLst>
                    <a:ext uri="{9D8B030D-6E8A-4147-A177-3AD203B41FA5}">
                      <a16:colId xmlns:a16="http://schemas.microsoft.com/office/drawing/2014/main" val="1443654797"/>
                    </a:ext>
                  </a:extLst>
                </a:gridCol>
                <a:gridCol w="740664">
                  <a:extLst>
                    <a:ext uri="{9D8B030D-6E8A-4147-A177-3AD203B41FA5}">
                      <a16:colId xmlns:a16="http://schemas.microsoft.com/office/drawing/2014/main" val="278011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42203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- 2025-05-13 17:28:12</a:t>
                      </a:r>
                      <a:r>
                        <a:rPr kumimoji="0" lang="fr-FR" sz="1000" b="0" i="0" u="none" strike="noStrike" kern="1200" cap="none" spc="0" normalizeH="0" baseline="0" noProof="0">
                          <a:ln>
                            <a:noFill/>
                          </a:ln>
                          <a:solidFill>
                            <a:prstClr val="black"/>
                          </a:solidFill>
                          <a:effectLst/>
                          <a:uLnTx/>
                          <a:uFillTx/>
                          <a:latin typeface="Calibri"/>
                          <a:ea typeface="+mn-ea"/>
                          <a:cs typeface="+mn-cs"/>
                        </a:rPr>
                        <a:t>
 T’as vu que Kenza a fini à l’hosto… pour une burrata ?! 🍅 Imagine t’es posé.e, tu scrolles TikTok et BAM, une meuf en train de faire une storytime en mangeant de la burrata. Classique ? Pas tant que ça… Parce que selon Kenza Waldorf, alias Kenza burrata, c’était son concept. 😤 Et là, c’est parti en vrai drama avec des créateur.ice.s qui la reprennent, Kenza qui vrille, les gens qui se moquent et d’autres qui la harcèlent… Jusqu’à ce que son mari annonce qu’elle a fait un AVC. 🏥 Bref… burrata pour tou.te.s, pas contre tou.te.s.  Notre petit conseil cuisine pour les amateur.ice.s, c’est d’ajouter des perles de balsamiques, ça change tout niveau texture. Franchement, tu nous remercieras plus tard.  Et toi, t’as peur de manger de la burrata mainteant ? 👇 @Diana Janeiro  © Radio Télévision Suisse 🐟🥢 #kenzawaldorf #burrata #kenzaburrata #drama #burratapourtous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12463096"/>
                  </a:ext>
                </a:extLst>
              </a:tr>
            </a:tbl>
          </a:graphicData>
        </a:graphic>
      </p:graphicFrame>
      <p:sp>
        <p:nvSpPr>
          <p:cNvPr id="4" name="Text Placeholder 3">
            <a:extLst>
              <a:ext uri="{FF2B5EF4-FFF2-40B4-BE49-F238E27FC236}">
                <a16:creationId xmlns:a16="http://schemas.microsoft.com/office/drawing/2014/main" id="{D5BC24D4-ADA3-49AA-BD4C-B002F7A830EC}"/>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589071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9EEE-2F0A-4C99-87DE-8F48CDB5D08A}"/>
              </a:ext>
            </a:extLst>
          </p:cNvPr>
          <p:cNvSpPr>
            <a:spLocks noGrp="1"/>
          </p:cNvSpPr>
          <p:nvPr>
            <p:ph type="title"/>
          </p:nvPr>
        </p:nvSpPr>
        <p:spPr/>
        <p:txBody>
          <a:bodyPr/>
          <a:lstStyle/>
          <a:p>
            <a:r>
              <a:rPr lang="en-US"/>
              <a:t>Tiktok Videos Traffic Sources | @tatakiii - 6 of 23</a:t>
            </a:r>
          </a:p>
        </p:txBody>
      </p:sp>
      <p:graphicFrame>
        <p:nvGraphicFramePr>
          <p:cNvPr id="5" name="Table Placeholder 4">
            <a:extLst>
              <a:ext uri="{FF2B5EF4-FFF2-40B4-BE49-F238E27FC236}">
                <a16:creationId xmlns:a16="http://schemas.microsoft.com/office/drawing/2014/main" id="{E8AAB686-34A7-47BB-81F7-71D2D490177C}"/>
              </a:ext>
            </a:extLst>
          </p:cNvPr>
          <p:cNvGraphicFramePr>
            <a:graphicFrameLocks noGrp="1"/>
          </p:cNvGraphicFramePr>
          <p:nvPr>
            <p:ph type="tbl" sz="quarter" idx="13"/>
            <p:extLst>
              <p:ext uri="{D42A27DB-BD31-4B8C-83A1-F6EECF244321}">
                <p14:modId xmlns:p14="http://schemas.microsoft.com/office/powerpoint/2010/main" val="2139044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2561175"/>
                    </a:ext>
                  </a:extLst>
                </a:gridCol>
                <a:gridCol w="740664">
                  <a:extLst>
                    <a:ext uri="{9D8B030D-6E8A-4147-A177-3AD203B41FA5}">
                      <a16:colId xmlns:a16="http://schemas.microsoft.com/office/drawing/2014/main" val="730396292"/>
                    </a:ext>
                  </a:extLst>
                </a:gridCol>
                <a:gridCol w="740664">
                  <a:extLst>
                    <a:ext uri="{9D8B030D-6E8A-4147-A177-3AD203B41FA5}">
                      <a16:colId xmlns:a16="http://schemas.microsoft.com/office/drawing/2014/main" val="2433303729"/>
                    </a:ext>
                  </a:extLst>
                </a:gridCol>
                <a:gridCol w="740664">
                  <a:extLst>
                    <a:ext uri="{9D8B030D-6E8A-4147-A177-3AD203B41FA5}">
                      <a16:colId xmlns:a16="http://schemas.microsoft.com/office/drawing/2014/main" val="3053311754"/>
                    </a:ext>
                  </a:extLst>
                </a:gridCol>
                <a:gridCol w="740664">
                  <a:extLst>
                    <a:ext uri="{9D8B030D-6E8A-4147-A177-3AD203B41FA5}">
                      <a16:colId xmlns:a16="http://schemas.microsoft.com/office/drawing/2014/main" val="220956120"/>
                    </a:ext>
                  </a:extLst>
                </a:gridCol>
                <a:gridCol w="740664">
                  <a:extLst>
                    <a:ext uri="{9D8B030D-6E8A-4147-A177-3AD203B41FA5}">
                      <a16:colId xmlns:a16="http://schemas.microsoft.com/office/drawing/2014/main" val="113815872"/>
                    </a:ext>
                  </a:extLst>
                </a:gridCol>
                <a:gridCol w="740664">
                  <a:extLst>
                    <a:ext uri="{9D8B030D-6E8A-4147-A177-3AD203B41FA5}">
                      <a16:colId xmlns:a16="http://schemas.microsoft.com/office/drawing/2014/main" val="882718757"/>
                    </a:ext>
                  </a:extLst>
                </a:gridCol>
                <a:gridCol w="740664">
                  <a:extLst>
                    <a:ext uri="{9D8B030D-6E8A-4147-A177-3AD203B41FA5}">
                      <a16:colId xmlns:a16="http://schemas.microsoft.com/office/drawing/2014/main" val="1865952764"/>
                    </a:ext>
                  </a:extLst>
                </a:gridCol>
                <a:gridCol w="740664">
                  <a:extLst>
                    <a:ext uri="{9D8B030D-6E8A-4147-A177-3AD203B41FA5}">
                      <a16:colId xmlns:a16="http://schemas.microsoft.com/office/drawing/2014/main" val="314621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82564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- 2025-05-12 16:27:56</a:t>
                      </a:r>
                      <a:r>
                        <a:rPr kumimoji="0" lang="fr-FR" sz="1000" b="0" i="0" u="none" strike="noStrike" kern="1200" cap="none" spc="0" normalizeH="0" baseline="0" noProof="0">
                          <a:ln>
                            <a:noFill/>
                          </a:ln>
                          <a:solidFill>
                            <a:prstClr val="black"/>
                          </a:solidFill>
                          <a:effectLst/>
                          <a:uLnTx/>
                          <a:uFillTx/>
                          <a:latin typeface="Calibri"/>
                          <a:ea typeface="+mn-ea"/>
                          <a:cs typeface="+mn-cs"/>
                        </a:rPr>
                        <a:t>
 Toi aussi t’as connu Tintin avec sa petite mèche et ses enquêtes ? 🕵️‍♂️ Bah oublie. Aujourd’hui, Tintin a gé-chan.  Depuis quelques jours, les réseaux sont envahis par une version… disons modifiée du célèbre perso. Braquage de tabac, drill avec Freeze Corleone, pogo en concert avec Kaaris… Tintin est en roue libre. 🚬 Et grâce à l’IA, ça va encore plus loin : zouk en Martinique, quête de son “papa locksé”, livraison de « chocolat » en cité… Même Milou ne suit plus. 😵‍💫 Si beaucoup trouvent ça hilarant, d’autres dénoncent des clichés problématiques, notamment sur la communauté antillaise. Et certain.e.s y voient un remake de la fameuse trend “Martine en Guadeloupe”, qui avait déjà fait débat à l’époque. Et toi, tu valides ou c’est Red Flag ? 🚩 @Geo Cadiias  © Radio Télévision Suisse 🐟🥢  #tintin #lesaventuresdetintin #IA #BD #humour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9482931"/>
                  </a:ext>
                </a:extLst>
              </a:tr>
            </a:tbl>
          </a:graphicData>
        </a:graphic>
      </p:graphicFrame>
      <p:sp>
        <p:nvSpPr>
          <p:cNvPr id="4" name="Text Placeholder 3">
            <a:extLst>
              <a:ext uri="{FF2B5EF4-FFF2-40B4-BE49-F238E27FC236}">
                <a16:creationId xmlns:a16="http://schemas.microsoft.com/office/drawing/2014/main" id="{181B14D2-7FD0-42AB-AE8A-6A81A7BF534C}"/>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89465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BEAD-39AF-41A6-9A37-845CE9407E75}"/>
              </a:ext>
            </a:extLst>
          </p:cNvPr>
          <p:cNvSpPr>
            <a:spLocks noGrp="1"/>
          </p:cNvSpPr>
          <p:nvPr>
            <p:ph type="title"/>
          </p:nvPr>
        </p:nvSpPr>
        <p:spPr/>
        <p:txBody>
          <a:bodyPr/>
          <a:lstStyle/>
          <a:p>
            <a:r>
              <a:rPr lang="en-US"/>
              <a:t>Tiktok Videos Traffic Sources | @tatakiii - 7 of 23</a:t>
            </a:r>
          </a:p>
        </p:txBody>
      </p:sp>
      <p:graphicFrame>
        <p:nvGraphicFramePr>
          <p:cNvPr id="5" name="Table Placeholder 4">
            <a:extLst>
              <a:ext uri="{FF2B5EF4-FFF2-40B4-BE49-F238E27FC236}">
                <a16:creationId xmlns:a16="http://schemas.microsoft.com/office/drawing/2014/main" id="{3E645E2E-A896-483E-BDF8-7FD7715D3547}"/>
              </a:ext>
            </a:extLst>
          </p:cNvPr>
          <p:cNvGraphicFramePr>
            <a:graphicFrameLocks noGrp="1"/>
          </p:cNvGraphicFramePr>
          <p:nvPr>
            <p:ph type="tbl" sz="quarter" idx="13"/>
            <p:extLst>
              <p:ext uri="{D42A27DB-BD31-4B8C-83A1-F6EECF244321}">
                <p14:modId xmlns:p14="http://schemas.microsoft.com/office/powerpoint/2010/main" val="2354136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1654095"/>
                    </a:ext>
                  </a:extLst>
                </a:gridCol>
                <a:gridCol w="740664">
                  <a:extLst>
                    <a:ext uri="{9D8B030D-6E8A-4147-A177-3AD203B41FA5}">
                      <a16:colId xmlns:a16="http://schemas.microsoft.com/office/drawing/2014/main" val="3976791021"/>
                    </a:ext>
                  </a:extLst>
                </a:gridCol>
                <a:gridCol w="740664">
                  <a:extLst>
                    <a:ext uri="{9D8B030D-6E8A-4147-A177-3AD203B41FA5}">
                      <a16:colId xmlns:a16="http://schemas.microsoft.com/office/drawing/2014/main" val="75370856"/>
                    </a:ext>
                  </a:extLst>
                </a:gridCol>
                <a:gridCol w="740664">
                  <a:extLst>
                    <a:ext uri="{9D8B030D-6E8A-4147-A177-3AD203B41FA5}">
                      <a16:colId xmlns:a16="http://schemas.microsoft.com/office/drawing/2014/main" val="1570180354"/>
                    </a:ext>
                  </a:extLst>
                </a:gridCol>
                <a:gridCol w="740664">
                  <a:extLst>
                    <a:ext uri="{9D8B030D-6E8A-4147-A177-3AD203B41FA5}">
                      <a16:colId xmlns:a16="http://schemas.microsoft.com/office/drawing/2014/main" val="1465840248"/>
                    </a:ext>
                  </a:extLst>
                </a:gridCol>
                <a:gridCol w="740664">
                  <a:extLst>
                    <a:ext uri="{9D8B030D-6E8A-4147-A177-3AD203B41FA5}">
                      <a16:colId xmlns:a16="http://schemas.microsoft.com/office/drawing/2014/main" val="3737009240"/>
                    </a:ext>
                  </a:extLst>
                </a:gridCol>
                <a:gridCol w="740664">
                  <a:extLst>
                    <a:ext uri="{9D8B030D-6E8A-4147-A177-3AD203B41FA5}">
                      <a16:colId xmlns:a16="http://schemas.microsoft.com/office/drawing/2014/main" val="1817686214"/>
                    </a:ext>
                  </a:extLst>
                </a:gridCol>
                <a:gridCol w="740664">
                  <a:extLst>
                    <a:ext uri="{9D8B030D-6E8A-4147-A177-3AD203B41FA5}">
                      <a16:colId xmlns:a16="http://schemas.microsoft.com/office/drawing/2014/main" val="31610514"/>
                    </a:ext>
                  </a:extLst>
                </a:gridCol>
                <a:gridCol w="740664">
                  <a:extLst>
                    <a:ext uri="{9D8B030D-6E8A-4147-A177-3AD203B41FA5}">
                      <a16:colId xmlns:a16="http://schemas.microsoft.com/office/drawing/2014/main" val="552273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68923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- 2025-05-11 09:08:24</a:t>
                      </a:r>
                      <a:r>
                        <a:rPr kumimoji="0" lang="fr-FR" sz="1000" b="0" i="0" u="none" strike="noStrike" kern="1200" cap="none" spc="0" normalizeH="0" baseline="0" noProof="0">
                          <a:ln>
                            <a:noFill/>
                          </a:ln>
                          <a:solidFill>
                            <a:prstClr val="black"/>
                          </a:solidFill>
                          <a:effectLst/>
                          <a:uLnTx/>
                          <a:uFillTx/>
                          <a:latin typeface="Calibri"/>
                          <a:ea typeface="+mn-ea"/>
                          <a:cs typeface="+mn-cs"/>
                        </a:rPr>
                        <a:t>
 Tataki sera à la cérémonie des Flammes ! 🔥  Tu as voté pour tes artistes préféré.e.s ? 🎤 @Les Flammes, c'est le nouveau rendez-vous de l'industrie du rap francophone, qui se donne à coeur de donner de la reconnaissance aux artistes d'un genre jusque-là, laissé de côté par les cérémonies officielles. Les artistes nominé.e.s sont passés à travers les votes du public, et on a hâte de connaître les résultats le 13 mai lors de la cérémonie ! Cette troisième édition promet d'être pleine de rebondissements, avec des shows de @LaMano🚫🦵🏾, @Boss lady 💋🪖, @MERYL et plein d'autres artistes. Et pour qu'on s'amuse encore plus, on vous lance un défi : posez-nous vos questions, qu'on ira poser aux artistes ! Les commentaires les plus likés gagneront leur chance d'être relayés ! @Geo Cadiias  © Radio Télévision Suisse #lesflammes #rapfr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7400657"/>
                  </a:ext>
                </a:extLst>
              </a:tr>
            </a:tbl>
          </a:graphicData>
        </a:graphic>
      </p:graphicFrame>
      <p:sp>
        <p:nvSpPr>
          <p:cNvPr id="4" name="Text Placeholder 3">
            <a:extLst>
              <a:ext uri="{FF2B5EF4-FFF2-40B4-BE49-F238E27FC236}">
                <a16:creationId xmlns:a16="http://schemas.microsoft.com/office/drawing/2014/main" id="{5A180C08-54BF-479F-A691-673E925F4702}"/>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1760552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47C4-7362-432A-B556-0FF5830F4EE2}"/>
              </a:ext>
            </a:extLst>
          </p:cNvPr>
          <p:cNvSpPr>
            <a:spLocks noGrp="1"/>
          </p:cNvSpPr>
          <p:nvPr>
            <p:ph type="title"/>
          </p:nvPr>
        </p:nvSpPr>
        <p:spPr/>
        <p:txBody>
          <a:bodyPr/>
          <a:lstStyle/>
          <a:p>
            <a:r>
              <a:rPr lang="en-US"/>
              <a:t>Tiktok Videos Traffic Sources | @tatakiii - 8 of 23</a:t>
            </a:r>
          </a:p>
        </p:txBody>
      </p:sp>
      <p:graphicFrame>
        <p:nvGraphicFramePr>
          <p:cNvPr id="5" name="Table Placeholder 4">
            <a:extLst>
              <a:ext uri="{FF2B5EF4-FFF2-40B4-BE49-F238E27FC236}">
                <a16:creationId xmlns:a16="http://schemas.microsoft.com/office/drawing/2014/main" id="{5FD6D081-2105-4F57-A9BA-748FC197D4DC}"/>
              </a:ext>
            </a:extLst>
          </p:cNvPr>
          <p:cNvGraphicFramePr>
            <a:graphicFrameLocks noGrp="1"/>
          </p:cNvGraphicFramePr>
          <p:nvPr>
            <p:ph type="tbl" sz="quarter" idx="13"/>
            <p:extLst>
              <p:ext uri="{D42A27DB-BD31-4B8C-83A1-F6EECF244321}">
                <p14:modId xmlns:p14="http://schemas.microsoft.com/office/powerpoint/2010/main" val="147141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076032"/>
                    </a:ext>
                  </a:extLst>
                </a:gridCol>
                <a:gridCol w="740664">
                  <a:extLst>
                    <a:ext uri="{9D8B030D-6E8A-4147-A177-3AD203B41FA5}">
                      <a16:colId xmlns:a16="http://schemas.microsoft.com/office/drawing/2014/main" val="792362514"/>
                    </a:ext>
                  </a:extLst>
                </a:gridCol>
                <a:gridCol w="740664">
                  <a:extLst>
                    <a:ext uri="{9D8B030D-6E8A-4147-A177-3AD203B41FA5}">
                      <a16:colId xmlns:a16="http://schemas.microsoft.com/office/drawing/2014/main" val="3048533558"/>
                    </a:ext>
                  </a:extLst>
                </a:gridCol>
                <a:gridCol w="740664">
                  <a:extLst>
                    <a:ext uri="{9D8B030D-6E8A-4147-A177-3AD203B41FA5}">
                      <a16:colId xmlns:a16="http://schemas.microsoft.com/office/drawing/2014/main" val="24347009"/>
                    </a:ext>
                  </a:extLst>
                </a:gridCol>
                <a:gridCol w="740664">
                  <a:extLst>
                    <a:ext uri="{9D8B030D-6E8A-4147-A177-3AD203B41FA5}">
                      <a16:colId xmlns:a16="http://schemas.microsoft.com/office/drawing/2014/main" val="2981350557"/>
                    </a:ext>
                  </a:extLst>
                </a:gridCol>
                <a:gridCol w="740664">
                  <a:extLst>
                    <a:ext uri="{9D8B030D-6E8A-4147-A177-3AD203B41FA5}">
                      <a16:colId xmlns:a16="http://schemas.microsoft.com/office/drawing/2014/main" val="1077123486"/>
                    </a:ext>
                  </a:extLst>
                </a:gridCol>
                <a:gridCol w="740664">
                  <a:extLst>
                    <a:ext uri="{9D8B030D-6E8A-4147-A177-3AD203B41FA5}">
                      <a16:colId xmlns:a16="http://schemas.microsoft.com/office/drawing/2014/main" val="3839139973"/>
                    </a:ext>
                  </a:extLst>
                </a:gridCol>
                <a:gridCol w="740664">
                  <a:extLst>
                    <a:ext uri="{9D8B030D-6E8A-4147-A177-3AD203B41FA5}">
                      <a16:colId xmlns:a16="http://schemas.microsoft.com/office/drawing/2014/main" val="4289067767"/>
                    </a:ext>
                  </a:extLst>
                </a:gridCol>
                <a:gridCol w="740664">
                  <a:extLst>
                    <a:ext uri="{9D8B030D-6E8A-4147-A177-3AD203B41FA5}">
                      <a16:colId xmlns:a16="http://schemas.microsoft.com/office/drawing/2014/main" val="2548733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39612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- 2025-05-07 10:17:20</a:t>
                      </a:r>
                      <a:r>
                        <a:rPr kumimoji="0" lang="fr-FR" sz="1000" b="0" i="0" u="none" strike="noStrike" kern="1200" cap="none" spc="0" normalizeH="0" baseline="0" noProof="0">
                          <a:ln>
                            <a:noFill/>
                          </a:ln>
                          <a:solidFill>
                            <a:prstClr val="black"/>
                          </a:solidFill>
                          <a:effectLst/>
                          <a:uLnTx/>
                          <a:uFillTx/>
                          <a:latin typeface="Calibri"/>
                          <a:ea typeface="+mn-ea"/>
                          <a:cs typeface="+mn-cs"/>
                        </a:rPr>
                        <a:t>
 Tu te souviens quand Kim K, Justin Bieber et même Bill Gates se prenaient des seaux d’eau glacée sur la tête ? 🧊 TikTok s’enflamme (ou se refroidit ?) avec le retour du Ice Bucket Challenge, version 2025.  Cette fois, c’est pas pour la SLA (une maladie neurodégénérative grave), mais pour la santé mentale. Le principe reste le même : une douche glacée, une vidéo et une nomination.  Mais l’objectif a changé, le but c’est de briser les tabous autour de la santé mentale et soutenir l’asso Active Minds, qui agit pour les jeunes en détresse psychologique. ❤️‍🩹 Lancé par des étudiants de l’Université de Caroline du Sud, le challenge a déjà récolté plus de 400 000 $. 💸 Alors oui, se verser un seau d’eau glacée sur la tête, c’est toujours un peu WTF. Mais si ça peut ouvrir des discussions et sauver des vies, pourquoi pas ? Et toi, tu relèves le défi ou tu préfères rester au sec ? 👀 @Geo Cadiias  © Radio Télévision Suisse 🐟🥢 #icebucketchallenge #marcusicebucketchallenge #trend #speakyourmind #challenge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1641287"/>
                  </a:ext>
                </a:extLst>
              </a:tr>
            </a:tbl>
          </a:graphicData>
        </a:graphic>
      </p:graphicFrame>
      <p:sp>
        <p:nvSpPr>
          <p:cNvPr id="4" name="Text Placeholder 3">
            <a:extLst>
              <a:ext uri="{FF2B5EF4-FFF2-40B4-BE49-F238E27FC236}">
                <a16:creationId xmlns:a16="http://schemas.microsoft.com/office/drawing/2014/main" id="{C408D87E-575D-4FA6-994D-8C981F06D320}"/>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3001838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23AE5-C41A-48AF-AADF-E7E64C7AFE97}"/>
              </a:ext>
            </a:extLst>
          </p:cNvPr>
          <p:cNvSpPr>
            <a:spLocks noGrp="1"/>
          </p:cNvSpPr>
          <p:nvPr>
            <p:ph type="title"/>
          </p:nvPr>
        </p:nvSpPr>
        <p:spPr/>
        <p:txBody>
          <a:bodyPr/>
          <a:lstStyle/>
          <a:p>
            <a:r>
              <a:rPr lang="en-US"/>
              <a:t>Tiktok Videos Traffic Sources | @tatakiii - 9 of 23</a:t>
            </a:r>
          </a:p>
        </p:txBody>
      </p:sp>
      <p:graphicFrame>
        <p:nvGraphicFramePr>
          <p:cNvPr id="5" name="Table Placeholder 4">
            <a:extLst>
              <a:ext uri="{FF2B5EF4-FFF2-40B4-BE49-F238E27FC236}">
                <a16:creationId xmlns:a16="http://schemas.microsoft.com/office/drawing/2014/main" id="{68A23EF5-3B12-4B11-BD3F-EC29E62AAB23}"/>
              </a:ext>
            </a:extLst>
          </p:cNvPr>
          <p:cNvGraphicFramePr>
            <a:graphicFrameLocks noGrp="1"/>
          </p:cNvGraphicFramePr>
          <p:nvPr>
            <p:ph type="tbl" sz="quarter" idx="13"/>
            <p:extLst>
              <p:ext uri="{D42A27DB-BD31-4B8C-83A1-F6EECF244321}">
                <p14:modId xmlns:p14="http://schemas.microsoft.com/office/powerpoint/2010/main" val="264721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4309557"/>
                    </a:ext>
                  </a:extLst>
                </a:gridCol>
                <a:gridCol w="740664">
                  <a:extLst>
                    <a:ext uri="{9D8B030D-6E8A-4147-A177-3AD203B41FA5}">
                      <a16:colId xmlns:a16="http://schemas.microsoft.com/office/drawing/2014/main" val="351128188"/>
                    </a:ext>
                  </a:extLst>
                </a:gridCol>
                <a:gridCol w="740664">
                  <a:extLst>
                    <a:ext uri="{9D8B030D-6E8A-4147-A177-3AD203B41FA5}">
                      <a16:colId xmlns:a16="http://schemas.microsoft.com/office/drawing/2014/main" val="3199029773"/>
                    </a:ext>
                  </a:extLst>
                </a:gridCol>
                <a:gridCol w="740664">
                  <a:extLst>
                    <a:ext uri="{9D8B030D-6E8A-4147-A177-3AD203B41FA5}">
                      <a16:colId xmlns:a16="http://schemas.microsoft.com/office/drawing/2014/main" val="1201639801"/>
                    </a:ext>
                  </a:extLst>
                </a:gridCol>
                <a:gridCol w="740664">
                  <a:extLst>
                    <a:ext uri="{9D8B030D-6E8A-4147-A177-3AD203B41FA5}">
                      <a16:colId xmlns:a16="http://schemas.microsoft.com/office/drawing/2014/main" val="4081529840"/>
                    </a:ext>
                  </a:extLst>
                </a:gridCol>
                <a:gridCol w="740664">
                  <a:extLst>
                    <a:ext uri="{9D8B030D-6E8A-4147-A177-3AD203B41FA5}">
                      <a16:colId xmlns:a16="http://schemas.microsoft.com/office/drawing/2014/main" val="2776301652"/>
                    </a:ext>
                  </a:extLst>
                </a:gridCol>
                <a:gridCol w="740664">
                  <a:extLst>
                    <a:ext uri="{9D8B030D-6E8A-4147-A177-3AD203B41FA5}">
                      <a16:colId xmlns:a16="http://schemas.microsoft.com/office/drawing/2014/main" val="1620464508"/>
                    </a:ext>
                  </a:extLst>
                </a:gridCol>
                <a:gridCol w="740664">
                  <a:extLst>
                    <a:ext uri="{9D8B030D-6E8A-4147-A177-3AD203B41FA5}">
                      <a16:colId xmlns:a16="http://schemas.microsoft.com/office/drawing/2014/main" val="3172116245"/>
                    </a:ext>
                  </a:extLst>
                </a:gridCol>
                <a:gridCol w="740664">
                  <a:extLst>
                    <a:ext uri="{9D8B030D-6E8A-4147-A177-3AD203B41FA5}">
                      <a16:colId xmlns:a16="http://schemas.microsoft.com/office/drawing/2014/main" val="1376615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8349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- 2025-05-05 16:53:57</a:t>
                      </a:r>
                      <a:r>
                        <a:rPr kumimoji="0" lang="fr-FR" sz="1000" b="0" i="0" u="none" strike="noStrike" kern="1200" cap="none" spc="0" normalizeH="0" baseline="0" noProof="0">
                          <a:ln>
                            <a:noFill/>
                          </a:ln>
                          <a:solidFill>
                            <a:prstClr val="black"/>
                          </a:solidFill>
                          <a:effectLst/>
                          <a:uLnTx/>
                          <a:uFillTx/>
                          <a:latin typeface="Calibri"/>
                          <a:ea typeface="+mn-ea"/>
                          <a:cs typeface="+mn-cs"/>
                        </a:rPr>
                        <a:t>
 T’es plutôt team grasse mat ou team réveil à 5h pour danser la bachata ? 🕺 TikTok est en feu avec ce gars qui se lève à l’aube pour lancer la matinale la plus good vibe de la plateforme. 🌞 Il s’appelle Yan Le Roux, et son super-pouvoir, c’est de te balancer une dose de motivation pendant que t’as encore la marque de l’oreiller sur la joue ou ton bonnet de satin sur la tête.  Lundi ? Il te booste pour affronter la semaine.  Mardi ? Il te parle mindset pendant que t’as encore les yeux collés.  Mercredi ? Il te motive à ne pas lâcher (même si t’as déjà envie d’être en week-end). 🥲 Jeudi ? Il te met des good vibes avant même que le café. ☕ Vendredi ? Il te donne l’énergie pour finir fort… en dansant. 💃 Et pendant ce temps-là, on est en PLS sous la couette, à peine réveillé.e.s.  Mais on se réveille doucement… parce que lui, il est déjà debout depuis 5h à bouger son boule. Alors, t’es team réveil à 5h comme Yan ou team 100 alarmes et toujours en retard ? 👀 @Diana Janeiro  © Radio Télévision Suisse 🐟🥢 #onsereveille #motivation #lamatinale #hopecore #morningroutine #trend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3660318"/>
                  </a:ext>
                </a:extLst>
              </a:tr>
            </a:tbl>
          </a:graphicData>
        </a:graphic>
      </p:graphicFrame>
      <p:sp>
        <p:nvSpPr>
          <p:cNvPr id="4" name="Text Placeholder 3">
            <a:extLst>
              <a:ext uri="{FF2B5EF4-FFF2-40B4-BE49-F238E27FC236}">
                <a16:creationId xmlns:a16="http://schemas.microsoft.com/office/drawing/2014/main" id="{41E932BE-AD77-412E-A875-F425E79639E5}"/>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16646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7BACD-DF63-430F-BFA2-628A0ABBD271}"/>
              </a:ext>
            </a:extLst>
          </p:cNvPr>
          <p:cNvSpPr>
            <a:spLocks noGrp="1"/>
          </p:cNvSpPr>
          <p:nvPr>
            <p:ph type="title"/>
          </p:nvPr>
        </p:nvSpPr>
        <p:spPr/>
        <p:txBody>
          <a:bodyPr/>
          <a:lstStyle/>
          <a:p>
            <a:r>
              <a:rPr lang="en-US"/>
              <a:t>Tiktok Videos Traffic Sources | @tatakiii - 10 of 23</a:t>
            </a:r>
          </a:p>
        </p:txBody>
      </p:sp>
      <p:graphicFrame>
        <p:nvGraphicFramePr>
          <p:cNvPr id="5" name="Table Placeholder 4">
            <a:extLst>
              <a:ext uri="{FF2B5EF4-FFF2-40B4-BE49-F238E27FC236}">
                <a16:creationId xmlns:a16="http://schemas.microsoft.com/office/drawing/2014/main" id="{9BF59DB7-5700-463E-A2E0-DFD24E2903CF}"/>
              </a:ext>
            </a:extLst>
          </p:cNvPr>
          <p:cNvGraphicFramePr>
            <a:graphicFrameLocks noGrp="1"/>
          </p:cNvGraphicFramePr>
          <p:nvPr>
            <p:ph type="tbl" sz="quarter" idx="13"/>
            <p:extLst>
              <p:ext uri="{D42A27DB-BD31-4B8C-83A1-F6EECF244321}">
                <p14:modId xmlns:p14="http://schemas.microsoft.com/office/powerpoint/2010/main" val="287323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0252878"/>
                    </a:ext>
                  </a:extLst>
                </a:gridCol>
                <a:gridCol w="740664">
                  <a:extLst>
                    <a:ext uri="{9D8B030D-6E8A-4147-A177-3AD203B41FA5}">
                      <a16:colId xmlns:a16="http://schemas.microsoft.com/office/drawing/2014/main" val="3280006964"/>
                    </a:ext>
                  </a:extLst>
                </a:gridCol>
                <a:gridCol w="740664">
                  <a:extLst>
                    <a:ext uri="{9D8B030D-6E8A-4147-A177-3AD203B41FA5}">
                      <a16:colId xmlns:a16="http://schemas.microsoft.com/office/drawing/2014/main" val="1626610036"/>
                    </a:ext>
                  </a:extLst>
                </a:gridCol>
                <a:gridCol w="740664">
                  <a:extLst>
                    <a:ext uri="{9D8B030D-6E8A-4147-A177-3AD203B41FA5}">
                      <a16:colId xmlns:a16="http://schemas.microsoft.com/office/drawing/2014/main" val="1609565091"/>
                    </a:ext>
                  </a:extLst>
                </a:gridCol>
                <a:gridCol w="740664">
                  <a:extLst>
                    <a:ext uri="{9D8B030D-6E8A-4147-A177-3AD203B41FA5}">
                      <a16:colId xmlns:a16="http://schemas.microsoft.com/office/drawing/2014/main" val="3654158149"/>
                    </a:ext>
                  </a:extLst>
                </a:gridCol>
                <a:gridCol w="740664">
                  <a:extLst>
                    <a:ext uri="{9D8B030D-6E8A-4147-A177-3AD203B41FA5}">
                      <a16:colId xmlns:a16="http://schemas.microsoft.com/office/drawing/2014/main" val="2300962484"/>
                    </a:ext>
                  </a:extLst>
                </a:gridCol>
                <a:gridCol w="740664">
                  <a:extLst>
                    <a:ext uri="{9D8B030D-6E8A-4147-A177-3AD203B41FA5}">
                      <a16:colId xmlns:a16="http://schemas.microsoft.com/office/drawing/2014/main" val="2143332315"/>
                    </a:ext>
                  </a:extLst>
                </a:gridCol>
                <a:gridCol w="740664">
                  <a:extLst>
                    <a:ext uri="{9D8B030D-6E8A-4147-A177-3AD203B41FA5}">
                      <a16:colId xmlns:a16="http://schemas.microsoft.com/office/drawing/2014/main" val="4175237326"/>
                    </a:ext>
                  </a:extLst>
                </a:gridCol>
                <a:gridCol w="740664">
                  <a:extLst>
                    <a:ext uri="{9D8B030D-6E8A-4147-A177-3AD203B41FA5}">
                      <a16:colId xmlns:a16="http://schemas.microsoft.com/office/drawing/2014/main" val="135676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37982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- 2025-05-01 14:21:26</a:t>
                      </a:r>
                      <a:r>
                        <a:rPr kumimoji="0" lang="fr-FR" sz="1000" b="0" i="0" u="none" strike="noStrike" kern="1200" cap="none" spc="0" normalizeH="0" baseline="0" noProof="0">
                          <a:ln>
                            <a:noFill/>
                          </a:ln>
                          <a:solidFill>
                            <a:prstClr val="black"/>
                          </a:solidFill>
                          <a:effectLst/>
                          <a:uLnTx/>
                          <a:uFillTx/>
                          <a:latin typeface="Calibri"/>
                          <a:ea typeface="+mn-ea"/>
                          <a:cs typeface="+mn-cs"/>
                        </a:rPr>
                        <a:t>
 T'es plutôt team gorille 🦍 ou team humains 💪 (ou team il faut arrêter internet 🤡) dans ce débat complètement WTF ? TikTok est (encore) parti en steak avec cette question existentielle : qui gagnerait entre 1 gorille et 100 humains ? Spoiler : personne n'a la réponse, mais ça n'empêche pas tout le monde d'avoir un avis ! 😅 La force brute du gorille, c'est pas une blague. Ces colosses sont 4 à 9 fois plus costauds que nous. Imagine, une pichenette de gorille = un coup de poing de Doumbé. Aïe. 🥊 Côté humains, on a le nombre et le cerveau pour nous. Après vu le genre de question de c*n, qu'on se pose en ce moment, on a des doutes sur le cerveau... Et soyons honnêtes, qui se porterait volontaire pour aller en premier face à King Kong ? 🙋‍♂️ Pas toi, pas moi, pas personne ! Au final, ce débat nous rappelle surtout qu'on est capable de se prendre la tête sur n'importe quoi. Mais bon, c'est ça aussi le charme d'internet ! 😂 Et toi, t'en penses quoi ? T'irais affronter un gorille avec 99 potes ou tu préfères assister au match ? 👀 ©️ Radio Télévision Suisse 🐟🥢 @Diana Janeiro  #teamgorilla #100menvis1gorilla #gorilla #trend #debat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8671964"/>
                  </a:ext>
                </a:extLst>
              </a:tr>
            </a:tbl>
          </a:graphicData>
        </a:graphic>
      </p:graphicFrame>
      <p:sp>
        <p:nvSpPr>
          <p:cNvPr id="4" name="Text Placeholder 3">
            <a:extLst>
              <a:ext uri="{FF2B5EF4-FFF2-40B4-BE49-F238E27FC236}">
                <a16:creationId xmlns:a16="http://schemas.microsoft.com/office/drawing/2014/main" id="{CE7B4F71-45C4-41CC-816F-6CBBFCF51293}"/>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43860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4C8A-04B1-4456-AF22-70609631419B}"/>
              </a:ext>
            </a:extLst>
          </p:cNvPr>
          <p:cNvSpPr>
            <a:spLocks noGrp="1"/>
          </p:cNvSpPr>
          <p:nvPr>
            <p:ph type="title"/>
          </p:nvPr>
        </p:nvSpPr>
        <p:spPr/>
        <p:txBody>
          <a:bodyPr/>
          <a:lstStyle/>
          <a:p>
            <a:r>
              <a:rPr lang="en-US"/>
              <a:t>Tiktok Videos Traffic Sources | @tatakiii - 11 of 23</a:t>
            </a:r>
          </a:p>
        </p:txBody>
      </p:sp>
      <p:graphicFrame>
        <p:nvGraphicFramePr>
          <p:cNvPr id="5" name="Table Placeholder 4">
            <a:extLst>
              <a:ext uri="{FF2B5EF4-FFF2-40B4-BE49-F238E27FC236}">
                <a16:creationId xmlns:a16="http://schemas.microsoft.com/office/drawing/2014/main" id="{2B7F2B7A-A2AF-4C2D-9D1E-BA4094CC5482}"/>
              </a:ext>
            </a:extLst>
          </p:cNvPr>
          <p:cNvGraphicFramePr>
            <a:graphicFrameLocks noGrp="1"/>
          </p:cNvGraphicFramePr>
          <p:nvPr>
            <p:ph type="tbl" sz="quarter" idx="13"/>
            <p:extLst>
              <p:ext uri="{D42A27DB-BD31-4B8C-83A1-F6EECF244321}">
                <p14:modId xmlns:p14="http://schemas.microsoft.com/office/powerpoint/2010/main" val="3866097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1808127"/>
                    </a:ext>
                  </a:extLst>
                </a:gridCol>
                <a:gridCol w="740664">
                  <a:extLst>
                    <a:ext uri="{9D8B030D-6E8A-4147-A177-3AD203B41FA5}">
                      <a16:colId xmlns:a16="http://schemas.microsoft.com/office/drawing/2014/main" val="3388730086"/>
                    </a:ext>
                  </a:extLst>
                </a:gridCol>
                <a:gridCol w="740664">
                  <a:extLst>
                    <a:ext uri="{9D8B030D-6E8A-4147-A177-3AD203B41FA5}">
                      <a16:colId xmlns:a16="http://schemas.microsoft.com/office/drawing/2014/main" val="1180336649"/>
                    </a:ext>
                  </a:extLst>
                </a:gridCol>
                <a:gridCol w="740664">
                  <a:extLst>
                    <a:ext uri="{9D8B030D-6E8A-4147-A177-3AD203B41FA5}">
                      <a16:colId xmlns:a16="http://schemas.microsoft.com/office/drawing/2014/main" val="1462609563"/>
                    </a:ext>
                  </a:extLst>
                </a:gridCol>
                <a:gridCol w="740664">
                  <a:extLst>
                    <a:ext uri="{9D8B030D-6E8A-4147-A177-3AD203B41FA5}">
                      <a16:colId xmlns:a16="http://schemas.microsoft.com/office/drawing/2014/main" val="1444191995"/>
                    </a:ext>
                  </a:extLst>
                </a:gridCol>
                <a:gridCol w="740664">
                  <a:extLst>
                    <a:ext uri="{9D8B030D-6E8A-4147-A177-3AD203B41FA5}">
                      <a16:colId xmlns:a16="http://schemas.microsoft.com/office/drawing/2014/main" val="3044712199"/>
                    </a:ext>
                  </a:extLst>
                </a:gridCol>
                <a:gridCol w="740664">
                  <a:extLst>
                    <a:ext uri="{9D8B030D-6E8A-4147-A177-3AD203B41FA5}">
                      <a16:colId xmlns:a16="http://schemas.microsoft.com/office/drawing/2014/main" val="1111140063"/>
                    </a:ext>
                  </a:extLst>
                </a:gridCol>
                <a:gridCol w="740664">
                  <a:extLst>
                    <a:ext uri="{9D8B030D-6E8A-4147-A177-3AD203B41FA5}">
                      <a16:colId xmlns:a16="http://schemas.microsoft.com/office/drawing/2014/main" val="865312119"/>
                    </a:ext>
                  </a:extLst>
                </a:gridCol>
                <a:gridCol w="740664">
                  <a:extLst>
                    <a:ext uri="{9D8B030D-6E8A-4147-A177-3AD203B41FA5}">
                      <a16:colId xmlns:a16="http://schemas.microsoft.com/office/drawing/2014/main" val="196278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76392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- 2025-04-30 16:26:11</a:t>
                      </a:r>
                      <a:r>
                        <a:rPr kumimoji="0" lang="fr-FR" sz="1000" b="0" i="0" u="none" strike="noStrike" kern="1200" cap="none" spc="0" normalizeH="0" baseline="0" noProof="0">
                          <a:ln>
                            <a:noFill/>
                          </a:ln>
                          <a:solidFill>
                            <a:prstClr val="black"/>
                          </a:solidFill>
                          <a:effectLst/>
                          <a:uLnTx/>
                          <a:uFillTx/>
                          <a:latin typeface="Calibri"/>
                          <a:ea typeface="+mn-ea"/>
                          <a:cs typeface="+mn-cs"/>
                        </a:rPr>
                        <a:t>
 T’as vu passer ce challenge chelou sur TikTok ou pas ? 😳  Celui où des gens entrent dans des fast-foods sans autorisation, avec Trap Queen de Fetty Wap en fond ?  Ça s’appelle No Door No Problem et ça a commencé aux US avec @JustJosephM. 🇺🇸 Depuis, c’est devenu un cauchemar pour les employés, notamment chez McDo. 🍔 Le but, c’est forcer l’entrée comme si de rien n’était, filmer la scène et buzzer.   Résultat: les vues explosent et les commentaires aussi. Et c’est exactement ce qui pousse les gens à recommencer… Mais ce que t’as peut-être pas vu, c’est ce que tu risques.  Jusqu’à 3 ans de prison avec sursit et 6000 CHF d’amende, selon le pays et tes revenus. 💰 Du coup on se demande… faut vraiment faire n’importe quoi pour faire rire Internet ? 👀 @Geo Cadiias  © Radio Télévision Suisse 🐟🥢 #nodoornoproblem #mcdo #burgerking #kfc #friesinthebag #justjoseph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6244260"/>
                  </a:ext>
                </a:extLst>
              </a:tr>
            </a:tbl>
          </a:graphicData>
        </a:graphic>
      </p:graphicFrame>
      <p:sp>
        <p:nvSpPr>
          <p:cNvPr id="4" name="Text Placeholder 3">
            <a:extLst>
              <a:ext uri="{FF2B5EF4-FFF2-40B4-BE49-F238E27FC236}">
                <a16:creationId xmlns:a16="http://schemas.microsoft.com/office/drawing/2014/main" id="{F914D194-10D0-41E0-A81C-436C7C57B4B5}"/>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19635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278F-F6C8-4E62-93EA-AB4F73075D63}"/>
              </a:ext>
            </a:extLst>
          </p:cNvPr>
          <p:cNvSpPr>
            <a:spLocks noGrp="1"/>
          </p:cNvSpPr>
          <p:nvPr>
            <p:ph type="title"/>
          </p:nvPr>
        </p:nvSpPr>
        <p:spPr/>
        <p:txBody>
          <a:bodyPr/>
          <a:lstStyle/>
          <a:p>
            <a:r>
              <a:rPr lang="en-US"/>
              <a:t>Tiktok Videos Traffic Sources | @tatakiii - 12 of 23</a:t>
            </a:r>
          </a:p>
        </p:txBody>
      </p:sp>
      <p:graphicFrame>
        <p:nvGraphicFramePr>
          <p:cNvPr id="5" name="Table Placeholder 4">
            <a:extLst>
              <a:ext uri="{FF2B5EF4-FFF2-40B4-BE49-F238E27FC236}">
                <a16:creationId xmlns:a16="http://schemas.microsoft.com/office/drawing/2014/main" id="{FFAB9823-03CB-474E-8563-96D570C804A1}"/>
              </a:ext>
            </a:extLst>
          </p:cNvPr>
          <p:cNvGraphicFramePr>
            <a:graphicFrameLocks noGrp="1"/>
          </p:cNvGraphicFramePr>
          <p:nvPr>
            <p:ph type="tbl" sz="quarter" idx="13"/>
            <p:extLst>
              <p:ext uri="{D42A27DB-BD31-4B8C-83A1-F6EECF244321}">
                <p14:modId xmlns:p14="http://schemas.microsoft.com/office/powerpoint/2010/main" val="212399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039465"/>
                    </a:ext>
                  </a:extLst>
                </a:gridCol>
                <a:gridCol w="740664">
                  <a:extLst>
                    <a:ext uri="{9D8B030D-6E8A-4147-A177-3AD203B41FA5}">
                      <a16:colId xmlns:a16="http://schemas.microsoft.com/office/drawing/2014/main" val="3993528435"/>
                    </a:ext>
                  </a:extLst>
                </a:gridCol>
                <a:gridCol w="740664">
                  <a:extLst>
                    <a:ext uri="{9D8B030D-6E8A-4147-A177-3AD203B41FA5}">
                      <a16:colId xmlns:a16="http://schemas.microsoft.com/office/drawing/2014/main" val="104990832"/>
                    </a:ext>
                  </a:extLst>
                </a:gridCol>
                <a:gridCol w="740664">
                  <a:extLst>
                    <a:ext uri="{9D8B030D-6E8A-4147-A177-3AD203B41FA5}">
                      <a16:colId xmlns:a16="http://schemas.microsoft.com/office/drawing/2014/main" val="1669443144"/>
                    </a:ext>
                  </a:extLst>
                </a:gridCol>
                <a:gridCol w="740664">
                  <a:extLst>
                    <a:ext uri="{9D8B030D-6E8A-4147-A177-3AD203B41FA5}">
                      <a16:colId xmlns:a16="http://schemas.microsoft.com/office/drawing/2014/main" val="520882577"/>
                    </a:ext>
                  </a:extLst>
                </a:gridCol>
                <a:gridCol w="740664">
                  <a:extLst>
                    <a:ext uri="{9D8B030D-6E8A-4147-A177-3AD203B41FA5}">
                      <a16:colId xmlns:a16="http://schemas.microsoft.com/office/drawing/2014/main" val="2131361527"/>
                    </a:ext>
                  </a:extLst>
                </a:gridCol>
                <a:gridCol w="740664">
                  <a:extLst>
                    <a:ext uri="{9D8B030D-6E8A-4147-A177-3AD203B41FA5}">
                      <a16:colId xmlns:a16="http://schemas.microsoft.com/office/drawing/2014/main" val="228022181"/>
                    </a:ext>
                  </a:extLst>
                </a:gridCol>
                <a:gridCol w="740664">
                  <a:extLst>
                    <a:ext uri="{9D8B030D-6E8A-4147-A177-3AD203B41FA5}">
                      <a16:colId xmlns:a16="http://schemas.microsoft.com/office/drawing/2014/main" val="754821422"/>
                    </a:ext>
                  </a:extLst>
                </a:gridCol>
                <a:gridCol w="740664">
                  <a:extLst>
                    <a:ext uri="{9D8B030D-6E8A-4147-A177-3AD203B41FA5}">
                      <a16:colId xmlns:a16="http://schemas.microsoft.com/office/drawing/2014/main" val="40576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03593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- 2025-04-24 16:10:28</a:t>
                      </a:r>
                      <a:r>
                        <a:rPr kumimoji="0" lang="fr-FR" sz="1000" b="0" i="0" u="none" strike="noStrike" kern="1200" cap="none" spc="0" normalizeH="0" baseline="0" noProof="0">
                          <a:ln>
                            <a:noFill/>
                          </a:ln>
                          <a:solidFill>
                            <a:prstClr val="black"/>
                          </a:solidFill>
                          <a:effectLst/>
                          <a:uLnTx/>
                          <a:uFillTx/>
                          <a:latin typeface="Calibri"/>
                          <a:ea typeface="+mn-ea"/>
                          <a:cs typeface="+mn-cs"/>
                        </a:rPr>
                        <a:t>
 T'as vu passer ces vidéos sur ton feed ? 🤯  Ces temps des créatures "italophones" et étranges, générées par IA, apparaissent souvent sur TikTok.  Okay c'est un peu drôle mais on a quand même remarqué que ces textes et voix offs générés par IA disent parfois des dingueries. Et ça fait s'interroger car c'est pas la première fois que des contenus faits par l'IA, qui sont à priori innofensifs, véhiculent des messages hyper politiques. 🤯Rappelle-toi, on a vu plein de vidéos et posts sur les réseaux sociaux véhiculant des idées de droite depuis ce début d'année.  Attention donc à être vigilant sur les contenus qu'on consomme !! Et sur les vidéos qu'on regarde car même si on like pas, juste le fait de regarder la vidéo envoie un signal à l'algorithme. Alors même si ça va contre le principe du brainrot, on réfléchit un peu quand on est sur les réseaux !📲 T'as vu des vidéos comme ça passer ?  T'en as pensé quoi ?  © Radio Télévision Suisse @Diana Janeiro  #tataki #video #fyp #tiktok #feed #ai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2197156"/>
                  </a:ext>
                </a:extLst>
              </a:tr>
            </a:tbl>
          </a:graphicData>
        </a:graphic>
      </p:graphicFrame>
      <p:sp>
        <p:nvSpPr>
          <p:cNvPr id="4" name="Text Placeholder 3">
            <a:extLst>
              <a:ext uri="{FF2B5EF4-FFF2-40B4-BE49-F238E27FC236}">
                <a16:creationId xmlns:a16="http://schemas.microsoft.com/office/drawing/2014/main" id="{B1F4A5CF-ADDD-41ED-BD5F-42551C6FE9A6}"/>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44233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E34AA-4BCC-43CD-A833-EC88BAAEFB28}"/>
              </a:ext>
            </a:extLst>
          </p:cNvPr>
          <p:cNvSpPr>
            <a:spLocks noGrp="1"/>
          </p:cNvSpPr>
          <p:nvPr>
            <p:ph type="title"/>
          </p:nvPr>
        </p:nvSpPr>
        <p:spPr/>
        <p:txBody>
          <a:bodyPr/>
          <a:lstStyle/>
          <a:p>
            <a:r>
              <a:rPr lang="en-US"/>
              <a:t>Tiktok Videos Traffic Sources | @tatakiii - 13 of 23</a:t>
            </a:r>
          </a:p>
        </p:txBody>
      </p:sp>
      <p:graphicFrame>
        <p:nvGraphicFramePr>
          <p:cNvPr id="5" name="Table Placeholder 4">
            <a:extLst>
              <a:ext uri="{FF2B5EF4-FFF2-40B4-BE49-F238E27FC236}">
                <a16:creationId xmlns:a16="http://schemas.microsoft.com/office/drawing/2014/main" id="{29786AAB-1066-44E7-BD62-D987CF67946F}"/>
              </a:ext>
            </a:extLst>
          </p:cNvPr>
          <p:cNvGraphicFramePr>
            <a:graphicFrameLocks noGrp="1"/>
          </p:cNvGraphicFramePr>
          <p:nvPr>
            <p:ph type="tbl" sz="quarter" idx="13"/>
            <p:extLst>
              <p:ext uri="{D42A27DB-BD31-4B8C-83A1-F6EECF244321}">
                <p14:modId xmlns:p14="http://schemas.microsoft.com/office/powerpoint/2010/main" val="44810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7736136"/>
                    </a:ext>
                  </a:extLst>
                </a:gridCol>
                <a:gridCol w="740664">
                  <a:extLst>
                    <a:ext uri="{9D8B030D-6E8A-4147-A177-3AD203B41FA5}">
                      <a16:colId xmlns:a16="http://schemas.microsoft.com/office/drawing/2014/main" val="3572245589"/>
                    </a:ext>
                  </a:extLst>
                </a:gridCol>
                <a:gridCol w="740664">
                  <a:extLst>
                    <a:ext uri="{9D8B030D-6E8A-4147-A177-3AD203B41FA5}">
                      <a16:colId xmlns:a16="http://schemas.microsoft.com/office/drawing/2014/main" val="2513671908"/>
                    </a:ext>
                  </a:extLst>
                </a:gridCol>
                <a:gridCol w="740664">
                  <a:extLst>
                    <a:ext uri="{9D8B030D-6E8A-4147-A177-3AD203B41FA5}">
                      <a16:colId xmlns:a16="http://schemas.microsoft.com/office/drawing/2014/main" val="3339909300"/>
                    </a:ext>
                  </a:extLst>
                </a:gridCol>
                <a:gridCol w="740664">
                  <a:extLst>
                    <a:ext uri="{9D8B030D-6E8A-4147-A177-3AD203B41FA5}">
                      <a16:colId xmlns:a16="http://schemas.microsoft.com/office/drawing/2014/main" val="903753384"/>
                    </a:ext>
                  </a:extLst>
                </a:gridCol>
                <a:gridCol w="740664">
                  <a:extLst>
                    <a:ext uri="{9D8B030D-6E8A-4147-A177-3AD203B41FA5}">
                      <a16:colId xmlns:a16="http://schemas.microsoft.com/office/drawing/2014/main" val="4174669391"/>
                    </a:ext>
                  </a:extLst>
                </a:gridCol>
                <a:gridCol w="740664">
                  <a:extLst>
                    <a:ext uri="{9D8B030D-6E8A-4147-A177-3AD203B41FA5}">
                      <a16:colId xmlns:a16="http://schemas.microsoft.com/office/drawing/2014/main" val="1189291926"/>
                    </a:ext>
                  </a:extLst>
                </a:gridCol>
                <a:gridCol w="740664">
                  <a:extLst>
                    <a:ext uri="{9D8B030D-6E8A-4147-A177-3AD203B41FA5}">
                      <a16:colId xmlns:a16="http://schemas.microsoft.com/office/drawing/2014/main" val="720001063"/>
                    </a:ext>
                  </a:extLst>
                </a:gridCol>
                <a:gridCol w="740664">
                  <a:extLst>
                    <a:ext uri="{9D8B030D-6E8A-4147-A177-3AD203B41FA5}">
                      <a16:colId xmlns:a16="http://schemas.microsoft.com/office/drawing/2014/main" val="71865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93816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- 2025-04-23 16:31:29</a:t>
                      </a:r>
                      <a:r>
                        <a:rPr kumimoji="0" lang="fr-FR" sz="1000" b="0" i="0" u="none" strike="noStrike" kern="1200" cap="none" spc="0" normalizeH="0" baseline="0" noProof="0">
                          <a:ln>
                            <a:noFill/>
                          </a:ln>
                          <a:solidFill>
                            <a:prstClr val="black"/>
                          </a:solidFill>
                          <a:effectLst/>
                          <a:uLnTx/>
                          <a:uFillTx/>
                          <a:latin typeface="Calibri"/>
                          <a:ea typeface="+mn-ea"/>
                          <a:cs typeface="+mn-cs"/>
                        </a:rPr>
                        <a:t>
 🤔 Ta daronne est plus sur les réseaux que toi ? Imagine : t'es tranquille sur ton tel, tu scrolles et BAM ta mère qui danse sur Azul de J Balvin. 😱 C'est la nouvelle trend des "mamans qui ressemblent pas à des mamans" ! Sérieux, c'est quoi le délire ? Des daronnes françaises se lâchent sur TikTok, et ça fait causer. Y'en a qui kiffent, d'autres qui trouvent ça gênant... Mais au fond, c'est quoi le problème ? On s'est posé LA question : c'est quoi une "vraie" maman en fait ? Elle doit forcément être ringarde et mal sapée ? 🙅‍♀️ Bon, par contre, si ta mère dit encore "jeuns" ou "swag", là on peut rien pour toi... 😅 Et toi, ta daronne, elle ressemble à quoi ? Balance en commentaire ! 👇 ©️ Radio Télévision Suisse #mamanjeune #tiktokmama #daronnedetiktok #daronne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7788801"/>
                  </a:ext>
                </a:extLst>
              </a:tr>
            </a:tbl>
          </a:graphicData>
        </a:graphic>
      </p:graphicFrame>
      <p:sp>
        <p:nvSpPr>
          <p:cNvPr id="4" name="Text Placeholder 3">
            <a:extLst>
              <a:ext uri="{FF2B5EF4-FFF2-40B4-BE49-F238E27FC236}">
                <a16:creationId xmlns:a16="http://schemas.microsoft.com/office/drawing/2014/main" id="{26E9CAEA-98F6-4CB0-89B0-40B2AC11D0B6}"/>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1007771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0E79-7418-4D89-B3E6-6CD728BFCF39}"/>
              </a:ext>
            </a:extLst>
          </p:cNvPr>
          <p:cNvSpPr>
            <a:spLocks noGrp="1"/>
          </p:cNvSpPr>
          <p:nvPr>
            <p:ph type="title"/>
          </p:nvPr>
        </p:nvSpPr>
        <p:spPr/>
        <p:txBody>
          <a:bodyPr/>
          <a:lstStyle/>
          <a:p>
            <a:r>
              <a:rPr lang="en-US"/>
              <a:t>Tiktok Videos Traffic Sources | @tatakiii - 14 of 23</a:t>
            </a:r>
          </a:p>
        </p:txBody>
      </p:sp>
      <p:graphicFrame>
        <p:nvGraphicFramePr>
          <p:cNvPr id="5" name="Table Placeholder 4">
            <a:extLst>
              <a:ext uri="{FF2B5EF4-FFF2-40B4-BE49-F238E27FC236}">
                <a16:creationId xmlns:a16="http://schemas.microsoft.com/office/drawing/2014/main" id="{C213AA78-7D0C-4585-AF46-A78A84FFBA63}"/>
              </a:ext>
            </a:extLst>
          </p:cNvPr>
          <p:cNvGraphicFramePr>
            <a:graphicFrameLocks noGrp="1"/>
          </p:cNvGraphicFramePr>
          <p:nvPr>
            <p:ph type="tbl" sz="quarter" idx="13"/>
            <p:extLst>
              <p:ext uri="{D42A27DB-BD31-4B8C-83A1-F6EECF244321}">
                <p14:modId xmlns:p14="http://schemas.microsoft.com/office/powerpoint/2010/main" val="141814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4045561"/>
                    </a:ext>
                  </a:extLst>
                </a:gridCol>
                <a:gridCol w="740664">
                  <a:extLst>
                    <a:ext uri="{9D8B030D-6E8A-4147-A177-3AD203B41FA5}">
                      <a16:colId xmlns:a16="http://schemas.microsoft.com/office/drawing/2014/main" val="1444577426"/>
                    </a:ext>
                  </a:extLst>
                </a:gridCol>
                <a:gridCol w="740664">
                  <a:extLst>
                    <a:ext uri="{9D8B030D-6E8A-4147-A177-3AD203B41FA5}">
                      <a16:colId xmlns:a16="http://schemas.microsoft.com/office/drawing/2014/main" val="2351348631"/>
                    </a:ext>
                  </a:extLst>
                </a:gridCol>
                <a:gridCol w="740664">
                  <a:extLst>
                    <a:ext uri="{9D8B030D-6E8A-4147-A177-3AD203B41FA5}">
                      <a16:colId xmlns:a16="http://schemas.microsoft.com/office/drawing/2014/main" val="1331475169"/>
                    </a:ext>
                  </a:extLst>
                </a:gridCol>
                <a:gridCol w="740664">
                  <a:extLst>
                    <a:ext uri="{9D8B030D-6E8A-4147-A177-3AD203B41FA5}">
                      <a16:colId xmlns:a16="http://schemas.microsoft.com/office/drawing/2014/main" val="3462965132"/>
                    </a:ext>
                  </a:extLst>
                </a:gridCol>
                <a:gridCol w="740664">
                  <a:extLst>
                    <a:ext uri="{9D8B030D-6E8A-4147-A177-3AD203B41FA5}">
                      <a16:colId xmlns:a16="http://schemas.microsoft.com/office/drawing/2014/main" val="1133256736"/>
                    </a:ext>
                  </a:extLst>
                </a:gridCol>
                <a:gridCol w="740664">
                  <a:extLst>
                    <a:ext uri="{9D8B030D-6E8A-4147-A177-3AD203B41FA5}">
                      <a16:colId xmlns:a16="http://schemas.microsoft.com/office/drawing/2014/main" val="623904478"/>
                    </a:ext>
                  </a:extLst>
                </a:gridCol>
                <a:gridCol w="740664">
                  <a:extLst>
                    <a:ext uri="{9D8B030D-6E8A-4147-A177-3AD203B41FA5}">
                      <a16:colId xmlns:a16="http://schemas.microsoft.com/office/drawing/2014/main" val="1047070841"/>
                    </a:ext>
                  </a:extLst>
                </a:gridCol>
                <a:gridCol w="740664">
                  <a:extLst>
                    <a:ext uri="{9D8B030D-6E8A-4147-A177-3AD203B41FA5}">
                      <a16:colId xmlns:a16="http://schemas.microsoft.com/office/drawing/2014/main" val="134049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38774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- 2025-04-22 16:12:59</a:t>
                      </a:r>
                      <a:r>
                        <a:rPr kumimoji="0" lang="fr-FR" sz="1000" b="0" i="0" u="none" strike="noStrike" kern="1200" cap="none" spc="0" normalizeH="0" baseline="0" noProof="0">
                          <a:ln>
                            <a:noFill/>
                          </a:ln>
                          <a:solidFill>
                            <a:prstClr val="black"/>
                          </a:solidFill>
                          <a:effectLst/>
                          <a:uLnTx/>
                          <a:uFillTx/>
                          <a:latin typeface="Calibri"/>
                          <a:ea typeface="+mn-ea"/>
                          <a:cs typeface="+mn-cs"/>
                        </a:rPr>
                        <a:t>
 🎵 T'as remarqué cette nouvelle vague de sons qui débarque dans le rap francophone ? On entend de plus en plus de rythmes tropicaux dans nos playlists ! Mais attention, ce n'est pas nouveau : le shatta et le bouyon ont une histoire riche qui mérite d'être connue. 🏝️ Le shatta, né en Martinique dans les années 2000, c'est comme de la dancehall jamaïcaine mais en version plus agressive et rythmée. Le bouyon, lui, vient de la Dominique et existe depuis plus longtemps. Il est encore plus rapide et entraînant ! Ces styles antillais cartonnent tellement que plein d'artistes s'en inspirent maintenant. Mais n'oublions pas les OG qui ont ouvert la voie : Kalash, Tiitof, Maureen, Meryl ou Holly G. Ils méritent leur place au sommet ! 👑 Cependant, cette popularité soudaine inquiète la communauté antillaise. Certains craignent que ces genres soient mal compris ou dénaturés, comme ça a pu arriver avec le zouk par le passé. L'important, c'est de respecter l'origine et l'authenticité de ces musiques ultra riches. 🙏 Et toi, t'es plutôt team shatta ou team bouyon ? Ou les deux ? 😉 @Geo Cadiias  ©️ Radio Télévision Suisse #shatta #bouyon #musiqueantillaise #rapfr #dancehall #culturecreole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9957978"/>
                  </a:ext>
                </a:extLst>
              </a:tr>
            </a:tbl>
          </a:graphicData>
        </a:graphic>
      </p:graphicFrame>
      <p:sp>
        <p:nvSpPr>
          <p:cNvPr id="4" name="Text Placeholder 3">
            <a:extLst>
              <a:ext uri="{FF2B5EF4-FFF2-40B4-BE49-F238E27FC236}">
                <a16:creationId xmlns:a16="http://schemas.microsoft.com/office/drawing/2014/main" id="{FB170F3B-6A1B-4148-9077-1B2C6055EE66}"/>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189190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29E2E-5536-409E-BBE7-3CFF328E1EB6}"/>
              </a:ext>
            </a:extLst>
          </p:cNvPr>
          <p:cNvSpPr>
            <a:spLocks noGrp="1"/>
          </p:cNvSpPr>
          <p:nvPr>
            <p:ph type="title"/>
          </p:nvPr>
        </p:nvSpPr>
        <p:spPr/>
        <p:txBody>
          <a:bodyPr/>
          <a:lstStyle/>
          <a:p>
            <a:r>
              <a:rPr lang="en-US"/>
              <a:t>Tiktok Videos Traffic Sources | @tatakiii - 15 of 23</a:t>
            </a:r>
          </a:p>
        </p:txBody>
      </p:sp>
      <p:graphicFrame>
        <p:nvGraphicFramePr>
          <p:cNvPr id="5" name="Table Placeholder 4">
            <a:extLst>
              <a:ext uri="{FF2B5EF4-FFF2-40B4-BE49-F238E27FC236}">
                <a16:creationId xmlns:a16="http://schemas.microsoft.com/office/drawing/2014/main" id="{0C64C79D-4C4A-4529-8237-910D13B06633}"/>
              </a:ext>
            </a:extLst>
          </p:cNvPr>
          <p:cNvGraphicFramePr>
            <a:graphicFrameLocks noGrp="1"/>
          </p:cNvGraphicFramePr>
          <p:nvPr>
            <p:ph type="tbl" sz="quarter" idx="13"/>
            <p:extLst>
              <p:ext uri="{D42A27DB-BD31-4B8C-83A1-F6EECF244321}">
                <p14:modId xmlns:p14="http://schemas.microsoft.com/office/powerpoint/2010/main" val="83664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7776619"/>
                    </a:ext>
                  </a:extLst>
                </a:gridCol>
                <a:gridCol w="740664">
                  <a:extLst>
                    <a:ext uri="{9D8B030D-6E8A-4147-A177-3AD203B41FA5}">
                      <a16:colId xmlns:a16="http://schemas.microsoft.com/office/drawing/2014/main" val="3142918410"/>
                    </a:ext>
                  </a:extLst>
                </a:gridCol>
                <a:gridCol w="740664">
                  <a:extLst>
                    <a:ext uri="{9D8B030D-6E8A-4147-A177-3AD203B41FA5}">
                      <a16:colId xmlns:a16="http://schemas.microsoft.com/office/drawing/2014/main" val="1764651196"/>
                    </a:ext>
                  </a:extLst>
                </a:gridCol>
                <a:gridCol w="740664">
                  <a:extLst>
                    <a:ext uri="{9D8B030D-6E8A-4147-A177-3AD203B41FA5}">
                      <a16:colId xmlns:a16="http://schemas.microsoft.com/office/drawing/2014/main" val="681185934"/>
                    </a:ext>
                  </a:extLst>
                </a:gridCol>
                <a:gridCol w="740664">
                  <a:extLst>
                    <a:ext uri="{9D8B030D-6E8A-4147-A177-3AD203B41FA5}">
                      <a16:colId xmlns:a16="http://schemas.microsoft.com/office/drawing/2014/main" val="3251057132"/>
                    </a:ext>
                  </a:extLst>
                </a:gridCol>
                <a:gridCol w="740664">
                  <a:extLst>
                    <a:ext uri="{9D8B030D-6E8A-4147-A177-3AD203B41FA5}">
                      <a16:colId xmlns:a16="http://schemas.microsoft.com/office/drawing/2014/main" val="1653695203"/>
                    </a:ext>
                  </a:extLst>
                </a:gridCol>
                <a:gridCol w="740664">
                  <a:extLst>
                    <a:ext uri="{9D8B030D-6E8A-4147-A177-3AD203B41FA5}">
                      <a16:colId xmlns:a16="http://schemas.microsoft.com/office/drawing/2014/main" val="3904489271"/>
                    </a:ext>
                  </a:extLst>
                </a:gridCol>
                <a:gridCol w="740664">
                  <a:extLst>
                    <a:ext uri="{9D8B030D-6E8A-4147-A177-3AD203B41FA5}">
                      <a16:colId xmlns:a16="http://schemas.microsoft.com/office/drawing/2014/main" val="2442249574"/>
                    </a:ext>
                  </a:extLst>
                </a:gridCol>
                <a:gridCol w="740664">
                  <a:extLst>
                    <a:ext uri="{9D8B030D-6E8A-4147-A177-3AD203B41FA5}">
                      <a16:colId xmlns:a16="http://schemas.microsoft.com/office/drawing/2014/main" val="239552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404238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- 2025-04-18 10:34:40</a:t>
                      </a:r>
                      <a:r>
                        <a:rPr kumimoji="0" lang="fr-FR" sz="1000" b="0" i="0" u="none" strike="noStrike" kern="1200" cap="none" spc="0" normalizeH="0" baseline="0" noProof="0">
                          <a:ln>
                            <a:noFill/>
                          </a:ln>
                          <a:solidFill>
                            <a:prstClr val="black"/>
                          </a:solidFill>
                          <a:effectLst/>
                          <a:uLnTx/>
                          <a:uFillTx/>
                          <a:latin typeface="Calibri"/>
                          <a:ea typeface="+mn-ea"/>
                          <a:cs typeface="+mn-cs"/>
                        </a:rPr>
                        <a:t>
 T’as vu Sabrina Carpenter sur Fortnite ? 😳 À la base, Sabrina c’est une chanteuse pop américaine, connue pour ses sons qui restent en tête comme Espresso, Nonsense ou Feather. 🪩 Elle a explosé sur TikTok, cartonne en tournée, et maintenant… elle débarque dans Fortnite avec deux skins, ses musiques et même une version LEGO. Oui, oui.🎤 Epic Games l’a mise à l’honneur dans le Fortnite Festival saison 8. Tenue Babydoll, micro cœur, traînées de paillettes, tout est là. 🎮 @Diana Janeiro  ©️Radio Télévision Suisse #sabrinacarpenter #fortnite #sabrinacarpenterfortnite #gaming #fyp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7816444"/>
                  </a:ext>
                </a:extLst>
              </a:tr>
            </a:tbl>
          </a:graphicData>
        </a:graphic>
      </p:graphicFrame>
      <p:sp>
        <p:nvSpPr>
          <p:cNvPr id="4" name="Text Placeholder 3">
            <a:extLst>
              <a:ext uri="{FF2B5EF4-FFF2-40B4-BE49-F238E27FC236}">
                <a16:creationId xmlns:a16="http://schemas.microsoft.com/office/drawing/2014/main" id="{49B0AA1C-AE26-43BB-9D80-7611A937C0F6}"/>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66394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49B9-62DD-4EDB-ABC9-2D9A6DF6FFFE}"/>
              </a:ext>
            </a:extLst>
          </p:cNvPr>
          <p:cNvSpPr>
            <a:spLocks noGrp="1"/>
          </p:cNvSpPr>
          <p:nvPr>
            <p:ph type="title"/>
          </p:nvPr>
        </p:nvSpPr>
        <p:spPr/>
        <p:txBody>
          <a:bodyPr/>
          <a:lstStyle/>
          <a:p>
            <a:r>
              <a:rPr lang="en-US"/>
              <a:t>Tiktok Videos Traffic Sources | @tatakiii - 16 of 23</a:t>
            </a:r>
          </a:p>
        </p:txBody>
      </p:sp>
      <p:graphicFrame>
        <p:nvGraphicFramePr>
          <p:cNvPr id="5" name="Table Placeholder 4">
            <a:extLst>
              <a:ext uri="{FF2B5EF4-FFF2-40B4-BE49-F238E27FC236}">
                <a16:creationId xmlns:a16="http://schemas.microsoft.com/office/drawing/2014/main" id="{4B2C4A75-AE96-4766-8CE8-EB7F8B8915BE}"/>
              </a:ext>
            </a:extLst>
          </p:cNvPr>
          <p:cNvGraphicFramePr>
            <a:graphicFrameLocks noGrp="1"/>
          </p:cNvGraphicFramePr>
          <p:nvPr>
            <p:ph type="tbl" sz="quarter" idx="13"/>
            <p:extLst>
              <p:ext uri="{D42A27DB-BD31-4B8C-83A1-F6EECF244321}">
                <p14:modId xmlns:p14="http://schemas.microsoft.com/office/powerpoint/2010/main" val="346132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1306118"/>
                    </a:ext>
                  </a:extLst>
                </a:gridCol>
                <a:gridCol w="740664">
                  <a:extLst>
                    <a:ext uri="{9D8B030D-6E8A-4147-A177-3AD203B41FA5}">
                      <a16:colId xmlns:a16="http://schemas.microsoft.com/office/drawing/2014/main" val="3677716199"/>
                    </a:ext>
                  </a:extLst>
                </a:gridCol>
                <a:gridCol w="740664">
                  <a:extLst>
                    <a:ext uri="{9D8B030D-6E8A-4147-A177-3AD203B41FA5}">
                      <a16:colId xmlns:a16="http://schemas.microsoft.com/office/drawing/2014/main" val="944840301"/>
                    </a:ext>
                  </a:extLst>
                </a:gridCol>
                <a:gridCol w="740664">
                  <a:extLst>
                    <a:ext uri="{9D8B030D-6E8A-4147-A177-3AD203B41FA5}">
                      <a16:colId xmlns:a16="http://schemas.microsoft.com/office/drawing/2014/main" val="581014084"/>
                    </a:ext>
                  </a:extLst>
                </a:gridCol>
                <a:gridCol w="740664">
                  <a:extLst>
                    <a:ext uri="{9D8B030D-6E8A-4147-A177-3AD203B41FA5}">
                      <a16:colId xmlns:a16="http://schemas.microsoft.com/office/drawing/2014/main" val="973251583"/>
                    </a:ext>
                  </a:extLst>
                </a:gridCol>
                <a:gridCol w="740664">
                  <a:extLst>
                    <a:ext uri="{9D8B030D-6E8A-4147-A177-3AD203B41FA5}">
                      <a16:colId xmlns:a16="http://schemas.microsoft.com/office/drawing/2014/main" val="1035821801"/>
                    </a:ext>
                  </a:extLst>
                </a:gridCol>
                <a:gridCol w="740664">
                  <a:extLst>
                    <a:ext uri="{9D8B030D-6E8A-4147-A177-3AD203B41FA5}">
                      <a16:colId xmlns:a16="http://schemas.microsoft.com/office/drawing/2014/main" val="3095772467"/>
                    </a:ext>
                  </a:extLst>
                </a:gridCol>
                <a:gridCol w="740664">
                  <a:extLst>
                    <a:ext uri="{9D8B030D-6E8A-4147-A177-3AD203B41FA5}">
                      <a16:colId xmlns:a16="http://schemas.microsoft.com/office/drawing/2014/main" val="160385339"/>
                    </a:ext>
                  </a:extLst>
                </a:gridCol>
                <a:gridCol w="740664">
                  <a:extLst>
                    <a:ext uri="{9D8B030D-6E8A-4147-A177-3AD203B41FA5}">
                      <a16:colId xmlns:a16="http://schemas.microsoft.com/office/drawing/2014/main" val="71015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63058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- 2025-04-17 14:40:16</a:t>
                      </a:r>
                      <a:r>
                        <a:rPr kumimoji="0" lang="fr-FR" sz="1000" b="0" i="0" u="none" strike="noStrike" kern="1200" cap="none" spc="0" normalizeH="0" baseline="0" noProof="0">
                          <a:ln>
                            <a:noFill/>
                          </a:ln>
                          <a:solidFill>
                            <a:prstClr val="black"/>
                          </a:solidFill>
                          <a:effectLst/>
                          <a:uLnTx/>
                          <a:uFillTx/>
                          <a:latin typeface="Calibri"/>
                          <a:ea typeface="+mn-ea"/>
                          <a:cs typeface="+mn-cs"/>
                        </a:rPr>
                        <a:t>
 T’as vu passer ces vidéos sur la Chine ou pas ? 👀   Celles où ils exposent TOUT l’envers du décor du luxe mondial ? Depuis que Trump a menacé la Chine avec plus de 100 % de taxes douanières, les réseaux chinois ont pété un câble. 🇺🇸 Une vague massive de vidéos circule, où des ouvriers, patrons d’usines ou fournisseurs chinois dévoilent les coulisses du luxe.📱  Ils affirment que 80 % des produits des grandes marques de luxe, même Louis Vuitton et Hermès, seraient fabriqués en Chine, et non pas à Paris ou Milan… 👜  Pour eux, le « Made in France » ou le « Made in Italy », ce serait souvent juste du bluff marketing, collé sur du MadeInChina. 🇨🇳 Certains balancent même des listes de fournisseurs, pour prouver que les marques mentent à leurs clients 😳  Une vraie campagne “China exposes luxury brands”. 🫣 @Geo Cadiias  ©️ Radio Télévision Suisse Sources : The Verge, The Milliardaire  #luxurybrands #chinamanufactcurer #louisvuitton #madeinchina #fyp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0839057"/>
                  </a:ext>
                </a:extLst>
              </a:tr>
            </a:tbl>
          </a:graphicData>
        </a:graphic>
      </p:graphicFrame>
      <p:sp>
        <p:nvSpPr>
          <p:cNvPr id="4" name="Text Placeholder 3">
            <a:extLst>
              <a:ext uri="{FF2B5EF4-FFF2-40B4-BE49-F238E27FC236}">
                <a16:creationId xmlns:a16="http://schemas.microsoft.com/office/drawing/2014/main" id="{F73D18C8-00D6-4507-BD55-0683B3B7C6EB}"/>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3781295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144A3-1E52-4477-B7A6-7120550A9297}"/>
              </a:ext>
            </a:extLst>
          </p:cNvPr>
          <p:cNvSpPr>
            <a:spLocks noGrp="1"/>
          </p:cNvSpPr>
          <p:nvPr>
            <p:ph type="title"/>
          </p:nvPr>
        </p:nvSpPr>
        <p:spPr/>
        <p:txBody>
          <a:bodyPr/>
          <a:lstStyle/>
          <a:p>
            <a:r>
              <a:rPr lang="en-US"/>
              <a:t>Tiktok Videos Traffic Sources | @tatakiii - 17 of 23</a:t>
            </a:r>
          </a:p>
        </p:txBody>
      </p:sp>
      <p:graphicFrame>
        <p:nvGraphicFramePr>
          <p:cNvPr id="5" name="Table Placeholder 4">
            <a:extLst>
              <a:ext uri="{FF2B5EF4-FFF2-40B4-BE49-F238E27FC236}">
                <a16:creationId xmlns:a16="http://schemas.microsoft.com/office/drawing/2014/main" id="{AB7A04FE-F67B-48AB-95F4-43625B81647C}"/>
              </a:ext>
            </a:extLst>
          </p:cNvPr>
          <p:cNvGraphicFramePr>
            <a:graphicFrameLocks noGrp="1"/>
          </p:cNvGraphicFramePr>
          <p:nvPr>
            <p:ph type="tbl" sz="quarter" idx="13"/>
            <p:extLst>
              <p:ext uri="{D42A27DB-BD31-4B8C-83A1-F6EECF244321}">
                <p14:modId xmlns:p14="http://schemas.microsoft.com/office/powerpoint/2010/main" val="396433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4041730"/>
                    </a:ext>
                  </a:extLst>
                </a:gridCol>
                <a:gridCol w="740664">
                  <a:extLst>
                    <a:ext uri="{9D8B030D-6E8A-4147-A177-3AD203B41FA5}">
                      <a16:colId xmlns:a16="http://schemas.microsoft.com/office/drawing/2014/main" val="2898927772"/>
                    </a:ext>
                  </a:extLst>
                </a:gridCol>
                <a:gridCol w="740664">
                  <a:extLst>
                    <a:ext uri="{9D8B030D-6E8A-4147-A177-3AD203B41FA5}">
                      <a16:colId xmlns:a16="http://schemas.microsoft.com/office/drawing/2014/main" val="1708419678"/>
                    </a:ext>
                  </a:extLst>
                </a:gridCol>
                <a:gridCol w="740664">
                  <a:extLst>
                    <a:ext uri="{9D8B030D-6E8A-4147-A177-3AD203B41FA5}">
                      <a16:colId xmlns:a16="http://schemas.microsoft.com/office/drawing/2014/main" val="2842982332"/>
                    </a:ext>
                  </a:extLst>
                </a:gridCol>
                <a:gridCol w="740664">
                  <a:extLst>
                    <a:ext uri="{9D8B030D-6E8A-4147-A177-3AD203B41FA5}">
                      <a16:colId xmlns:a16="http://schemas.microsoft.com/office/drawing/2014/main" val="543963995"/>
                    </a:ext>
                  </a:extLst>
                </a:gridCol>
                <a:gridCol w="740664">
                  <a:extLst>
                    <a:ext uri="{9D8B030D-6E8A-4147-A177-3AD203B41FA5}">
                      <a16:colId xmlns:a16="http://schemas.microsoft.com/office/drawing/2014/main" val="807370368"/>
                    </a:ext>
                  </a:extLst>
                </a:gridCol>
                <a:gridCol w="740664">
                  <a:extLst>
                    <a:ext uri="{9D8B030D-6E8A-4147-A177-3AD203B41FA5}">
                      <a16:colId xmlns:a16="http://schemas.microsoft.com/office/drawing/2014/main" val="3888924062"/>
                    </a:ext>
                  </a:extLst>
                </a:gridCol>
                <a:gridCol w="740664">
                  <a:extLst>
                    <a:ext uri="{9D8B030D-6E8A-4147-A177-3AD203B41FA5}">
                      <a16:colId xmlns:a16="http://schemas.microsoft.com/office/drawing/2014/main" val="3708059061"/>
                    </a:ext>
                  </a:extLst>
                </a:gridCol>
                <a:gridCol w="740664">
                  <a:extLst>
                    <a:ext uri="{9D8B030D-6E8A-4147-A177-3AD203B41FA5}">
                      <a16:colId xmlns:a16="http://schemas.microsoft.com/office/drawing/2014/main" val="150513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75162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- 2025-04-16 17:33:48</a:t>
                      </a:r>
                      <a:r>
                        <a:rPr kumimoji="0" lang="fr-FR" sz="1000" b="0" i="0" u="none" strike="noStrike" kern="1200" cap="none" spc="0" normalizeH="0" baseline="0" noProof="0">
                          <a:ln>
                            <a:noFill/>
                          </a:ln>
                          <a:solidFill>
                            <a:prstClr val="black"/>
                          </a:solidFill>
                          <a:effectLst/>
                          <a:uLnTx/>
                          <a:uFillTx/>
                          <a:latin typeface="Calibri"/>
                          <a:ea typeface="+mn-ea"/>
                          <a:cs typeface="+mn-cs"/>
                        </a:rPr>
                        <a:t>
 Déjà essayé de t’embrouiller sur fond de musique classique ? 🫣 Une trend en ce moment c’est celle de mettre un bon gros morceau de Beethoven ou du classique sur une vidéo d’embrouille pour faire monter la sauce… parce que non, le classique, c’est tout sauf lent et boring. 😴  On a testé la trend avec Géo qui s’énerve (oui oui ça lui arrive) et c’est vrai que ça donne plutôt bien, t’en penses quoi ? 🫣  Le message est passé ? 🤣🤯 @Geo Cadiias  ©️ Radio Télévision Suisse  #classique #beethoven #peteruncable #trend #tendance #musique #musiquetiktok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0352087"/>
                  </a:ext>
                </a:extLst>
              </a:tr>
            </a:tbl>
          </a:graphicData>
        </a:graphic>
      </p:graphicFrame>
      <p:sp>
        <p:nvSpPr>
          <p:cNvPr id="4" name="Text Placeholder 3">
            <a:extLst>
              <a:ext uri="{FF2B5EF4-FFF2-40B4-BE49-F238E27FC236}">
                <a16:creationId xmlns:a16="http://schemas.microsoft.com/office/drawing/2014/main" id="{2B2A1E76-767D-4E59-B4BD-6FBC08F00C7D}"/>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3591609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CA2E4-222F-4740-84C6-EC33CE699FCC}"/>
              </a:ext>
            </a:extLst>
          </p:cNvPr>
          <p:cNvSpPr>
            <a:spLocks noGrp="1"/>
          </p:cNvSpPr>
          <p:nvPr>
            <p:ph type="title"/>
          </p:nvPr>
        </p:nvSpPr>
        <p:spPr/>
        <p:txBody>
          <a:bodyPr/>
          <a:lstStyle/>
          <a:p>
            <a:r>
              <a:rPr lang="en-US"/>
              <a:t>Tiktok Videos Traffic Sources | @tatakiii - 18 of 23</a:t>
            </a:r>
          </a:p>
        </p:txBody>
      </p:sp>
      <p:graphicFrame>
        <p:nvGraphicFramePr>
          <p:cNvPr id="5" name="Table Placeholder 4">
            <a:extLst>
              <a:ext uri="{FF2B5EF4-FFF2-40B4-BE49-F238E27FC236}">
                <a16:creationId xmlns:a16="http://schemas.microsoft.com/office/drawing/2014/main" id="{87F565B3-3D17-4866-BC55-6A371EFDC233}"/>
              </a:ext>
            </a:extLst>
          </p:cNvPr>
          <p:cNvGraphicFramePr>
            <a:graphicFrameLocks noGrp="1"/>
          </p:cNvGraphicFramePr>
          <p:nvPr>
            <p:ph type="tbl" sz="quarter" idx="13"/>
            <p:extLst>
              <p:ext uri="{D42A27DB-BD31-4B8C-83A1-F6EECF244321}">
                <p14:modId xmlns:p14="http://schemas.microsoft.com/office/powerpoint/2010/main" val="54745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1239171"/>
                    </a:ext>
                  </a:extLst>
                </a:gridCol>
                <a:gridCol w="740664">
                  <a:extLst>
                    <a:ext uri="{9D8B030D-6E8A-4147-A177-3AD203B41FA5}">
                      <a16:colId xmlns:a16="http://schemas.microsoft.com/office/drawing/2014/main" val="1256484506"/>
                    </a:ext>
                  </a:extLst>
                </a:gridCol>
                <a:gridCol w="740664">
                  <a:extLst>
                    <a:ext uri="{9D8B030D-6E8A-4147-A177-3AD203B41FA5}">
                      <a16:colId xmlns:a16="http://schemas.microsoft.com/office/drawing/2014/main" val="2195104582"/>
                    </a:ext>
                  </a:extLst>
                </a:gridCol>
                <a:gridCol w="740664">
                  <a:extLst>
                    <a:ext uri="{9D8B030D-6E8A-4147-A177-3AD203B41FA5}">
                      <a16:colId xmlns:a16="http://schemas.microsoft.com/office/drawing/2014/main" val="3993844639"/>
                    </a:ext>
                  </a:extLst>
                </a:gridCol>
                <a:gridCol w="740664">
                  <a:extLst>
                    <a:ext uri="{9D8B030D-6E8A-4147-A177-3AD203B41FA5}">
                      <a16:colId xmlns:a16="http://schemas.microsoft.com/office/drawing/2014/main" val="1038325409"/>
                    </a:ext>
                  </a:extLst>
                </a:gridCol>
                <a:gridCol w="740664">
                  <a:extLst>
                    <a:ext uri="{9D8B030D-6E8A-4147-A177-3AD203B41FA5}">
                      <a16:colId xmlns:a16="http://schemas.microsoft.com/office/drawing/2014/main" val="3377448680"/>
                    </a:ext>
                  </a:extLst>
                </a:gridCol>
                <a:gridCol w="740664">
                  <a:extLst>
                    <a:ext uri="{9D8B030D-6E8A-4147-A177-3AD203B41FA5}">
                      <a16:colId xmlns:a16="http://schemas.microsoft.com/office/drawing/2014/main" val="2763684098"/>
                    </a:ext>
                  </a:extLst>
                </a:gridCol>
                <a:gridCol w="740664">
                  <a:extLst>
                    <a:ext uri="{9D8B030D-6E8A-4147-A177-3AD203B41FA5}">
                      <a16:colId xmlns:a16="http://schemas.microsoft.com/office/drawing/2014/main" val="2347856713"/>
                    </a:ext>
                  </a:extLst>
                </a:gridCol>
                <a:gridCol w="740664">
                  <a:extLst>
                    <a:ext uri="{9D8B030D-6E8A-4147-A177-3AD203B41FA5}">
                      <a16:colId xmlns:a16="http://schemas.microsoft.com/office/drawing/2014/main" val="300541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65232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- 2025-04-15 14:07:12</a:t>
                      </a:r>
                      <a:r>
                        <a:rPr kumimoji="0" lang="fr-FR" sz="1000" b="0" i="0" u="none" strike="noStrike" kern="1200" cap="none" spc="0" normalizeH="0" baseline="0" noProof="0">
                          <a:ln>
                            <a:noFill/>
                          </a:ln>
                          <a:solidFill>
                            <a:prstClr val="black"/>
                          </a:solidFill>
                          <a:effectLst/>
                          <a:uLnTx/>
                          <a:uFillTx/>
                          <a:latin typeface="Calibri"/>
                          <a:ea typeface="+mn-ea"/>
                          <a:cs typeface="+mn-cs"/>
                        </a:rPr>
                        <a:t>
 T’as vu passer la trend Princess Treatment sur TikTok ? 👑 À la base, c’est juste une vibe romantique… sauf que maintenant, offrir une rose ou répondre à un DM, c’est déjà vu comme du luxe. 🌹 Le principe : des femmes listent ce que leur partenaire fait pour elles… et lui doit dire si c’est un geste exceptionnel ou juste normal. Rapidement, cette trend couple a divisé TikTok. 🤦‍♀️  Certaines vidéos ont choqué : beaucoup de femmes réalisent qu’on ne leur a jamais appris ce que c’est être vraiment aimé. 💔 Derrière le princess treatment, c’est peut-être un vrai décalage qui ressort : entre les modèles traditionnels, l’influence des réseaux et une époque ultra individualiste… on ne parle plus vraiment le même langage amoureux. @Geo Cadiias   ©️Radio Télévision Suisse #princesstreatment #princess #trendcouple #fyp #relation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7065466"/>
                  </a:ext>
                </a:extLst>
              </a:tr>
            </a:tbl>
          </a:graphicData>
        </a:graphic>
      </p:graphicFrame>
      <p:sp>
        <p:nvSpPr>
          <p:cNvPr id="4" name="Text Placeholder 3">
            <a:extLst>
              <a:ext uri="{FF2B5EF4-FFF2-40B4-BE49-F238E27FC236}">
                <a16:creationId xmlns:a16="http://schemas.microsoft.com/office/drawing/2014/main" id="{129EF2AE-6A60-4FA6-95BB-37CAD4809071}"/>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012641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05354-6417-42FD-B6C9-873FA687D229}"/>
              </a:ext>
            </a:extLst>
          </p:cNvPr>
          <p:cNvSpPr>
            <a:spLocks noGrp="1"/>
          </p:cNvSpPr>
          <p:nvPr>
            <p:ph type="title"/>
          </p:nvPr>
        </p:nvSpPr>
        <p:spPr/>
        <p:txBody>
          <a:bodyPr/>
          <a:lstStyle/>
          <a:p>
            <a:r>
              <a:rPr lang="en-US"/>
              <a:t>Tiktok Videos Traffic Sources | @tatakiii - 19 of 23</a:t>
            </a:r>
          </a:p>
        </p:txBody>
      </p:sp>
      <p:graphicFrame>
        <p:nvGraphicFramePr>
          <p:cNvPr id="5" name="Table Placeholder 4">
            <a:extLst>
              <a:ext uri="{FF2B5EF4-FFF2-40B4-BE49-F238E27FC236}">
                <a16:creationId xmlns:a16="http://schemas.microsoft.com/office/drawing/2014/main" id="{F4A1F8DF-4AD8-4F96-9BEE-E3BAD4A9420D}"/>
              </a:ext>
            </a:extLst>
          </p:cNvPr>
          <p:cNvGraphicFramePr>
            <a:graphicFrameLocks noGrp="1"/>
          </p:cNvGraphicFramePr>
          <p:nvPr>
            <p:ph type="tbl" sz="quarter" idx="13"/>
            <p:extLst>
              <p:ext uri="{D42A27DB-BD31-4B8C-83A1-F6EECF244321}">
                <p14:modId xmlns:p14="http://schemas.microsoft.com/office/powerpoint/2010/main" val="1587802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3594706"/>
                    </a:ext>
                  </a:extLst>
                </a:gridCol>
                <a:gridCol w="740664">
                  <a:extLst>
                    <a:ext uri="{9D8B030D-6E8A-4147-A177-3AD203B41FA5}">
                      <a16:colId xmlns:a16="http://schemas.microsoft.com/office/drawing/2014/main" val="3312961896"/>
                    </a:ext>
                  </a:extLst>
                </a:gridCol>
                <a:gridCol w="740664">
                  <a:extLst>
                    <a:ext uri="{9D8B030D-6E8A-4147-A177-3AD203B41FA5}">
                      <a16:colId xmlns:a16="http://schemas.microsoft.com/office/drawing/2014/main" val="746965605"/>
                    </a:ext>
                  </a:extLst>
                </a:gridCol>
                <a:gridCol w="740664">
                  <a:extLst>
                    <a:ext uri="{9D8B030D-6E8A-4147-A177-3AD203B41FA5}">
                      <a16:colId xmlns:a16="http://schemas.microsoft.com/office/drawing/2014/main" val="3664110934"/>
                    </a:ext>
                  </a:extLst>
                </a:gridCol>
                <a:gridCol w="740664">
                  <a:extLst>
                    <a:ext uri="{9D8B030D-6E8A-4147-A177-3AD203B41FA5}">
                      <a16:colId xmlns:a16="http://schemas.microsoft.com/office/drawing/2014/main" val="2115786984"/>
                    </a:ext>
                  </a:extLst>
                </a:gridCol>
                <a:gridCol w="740664">
                  <a:extLst>
                    <a:ext uri="{9D8B030D-6E8A-4147-A177-3AD203B41FA5}">
                      <a16:colId xmlns:a16="http://schemas.microsoft.com/office/drawing/2014/main" val="3146523596"/>
                    </a:ext>
                  </a:extLst>
                </a:gridCol>
                <a:gridCol w="740664">
                  <a:extLst>
                    <a:ext uri="{9D8B030D-6E8A-4147-A177-3AD203B41FA5}">
                      <a16:colId xmlns:a16="http://schemas.microsoft.com/office/drawing/2014/main" val="2002307466"/>
                    </a:ext>
                  </a:extLst>
                </a:gridCol>
                <a:gridCol w="740664">
                  <a:extLst>
                    <a:ext uri="{9D8B030D-6E8A-4147-A177-3AD203B41FA5}">
                      <a16:colId xmlns:a16="http://schemas.microsoft.com/office/drawing/2014/main" val="3712869636"/>
                    </a:ext>
                  </a:extLst>
                </a:gridCol>
                <a:gridCol w="740664">
                  <a:extLst>
                    <a:ext uri="{9D8B030D-6E8A-4147-A177-3AD203B41FA5}">
                      <a16:colId xmlns:a16="http://schemas.microsoft.com/office/drawing/2014/main" val="395383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46292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@tatakiii - 2025-04-14 17:49:28</a:t>
                      </a:r>
                      <a:r>
                        <a:rPr kumimoji="0" lang="en-US" sz="1000" b="0" i="0" u="none" strike="noStrike" kern="1200" cap="none" spc="0" normalizeH="0" baseline="0" noProof="0">
                          <a:ln>
                            <a:noFill/>
                          </a:ln>
                          <a:solidFill>
                            <a:prstClr val="black"/>
                          </a:solidFill>
                          <a:effectLst/>
                          <a:uLnTx/>
                          <a:uFillTx/>
                          <a:latin typeface="Calibri"/>
                          <a:ea typeface="+mn-ea"/>
                          <a:cs typeface="+mn-cs"/>
                        </a:rPr>
                        <a:t>
 T’as regardé le film Minecraft ? 🎬 Des gens ont littéralement pété un câble quand le Chicken Jockey est apparu à l’écran… WHO STOLE THE CHICKEN ?? 🐔💀 Entre Jason Momoa en slim, Jack Black qui crie et des gens qui hurlent pour un Chicken Jockey… c’était déjà n’importe quoi. Mais certains cinémas ont carrément dû appeler la police pour calmer les foules, Minecraft au ciné c’est devenu un vrai délire. 😭 Résultat ? 301 millions $ en 1 week-end. Record historique pour un film adapté d’un jeu vidéo. 🎮 @Diana Janeiro  ©️Radio Télévision Suisse #minecraft #minecraftmovie #chickenjockey #jackblack #whostolethechicken #fyp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9361101"/>
                  </a:ext>
                </a:extLst>
              </a:tr>
            </a:tbl>
          </a:graphicData>
        </a:graphic>
      </p:graphicFrame>
      <p:sp>
        <p:nvSpPr>
          <p:cNvPr id="4" name="Text Placeholder 3">
            <a:extLst>
              <a:ext uri="{FF2B5EF4-FFF2-40B4-BE49-F238E27FC236}">
                <a16:creationId xmlns:a16="http://schemas.microsoft.com/office/drawing/2014/main" id="{E508E41D-6A9F-4316-93D2-41228D029ABE}"/>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3597218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FD2E-02A9-4B5B-A028-EDEDADC7358C}"/>
              </a:ext>
            </a:extLst>
          </p:cNvPr>
          <p:cNvSpPr>
            <a:spLocks noGrp="1"/>
          </p:cNvSpPr>
          <p:nvPr>
            <p:ph type="title"/>
          </p:nvPr>
        </p:nvSpPr>
        <p:spPr/>
        <p:txBody>
          <a:bodyPr/>
          <a:lstStyle/>
          <a:p>
            <a:r>
              <a:rPr lang="en-US"/>
              <a:t>Tiktok Videos Traffic Sources | @tatakiii - 20 of 23</a:t>
            </a:r>
          </a:p>
        </p:txBody>
      </p:sp>
      <p:graphicFrame>
        <p:nvGraphicFramePr>
          <p:cNvPr id="5" name="Table Placeholder 4">
            <a:extLst>
              <a:ext uri="{FF2B5EF4-FFF2-40B4-BE49-F238E27FC236}">
                <a16:creationId xmlns:a16="http://schemas.microsoft.com/office/drawing/2014/main" id="{C6D2A7E1-19A1-45C9-86B1-764755ECB9BF}"/>
              </a:ext>
            </a:extLst>
          </p:cNvPr>
          <p:cNvGraphicFramePr>
            <a:graphicFrameLocks noGrp="1"/>
          </p:cNvGraphicFramePr>
          <p:nvPr>
            <p:ph type="tbl" sz="quarter" idx="13"/>
            <p:extLst>
              <p:ext uri="{D42A27DB-BD31-4B8C-83A1-F6EECF244321}">
                <p14:modId xmlns:p14="http://schemas.microsoft.com/office/powerpoint/2010/main" val="215082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144061"/>
                    </a:ext>
                  </a:extLst>
                </a:gridCol>
                <a:gridCol w="740664">
                  <a:extLst>
                    <a:ext uri="{9D8B030D-6E8A-4147-A177-3AD203B41FA5}">
                      <a16:colId xmlns:a16="http://schemas.microsoft.com/office/drawing/2014/main" val="3929430899"/>
                    </a:ext>
                  </a:extLst>
                </a:gridCol>
                <a:gridCol w="740664">
                  <a:extLst>
                    <a:ext uri="{9D8B030D-6E8A-4147-A177-3AD203B41FA5}">
                      <a16:colId xmlns:a16="http://schemas.microsoft.com/office/drawing/2014/main" val="3116201000"/>
                    </a:ext>
                  </a:extLst>
                </a:gridCol>
                <a:gridCol w="740664">
                  <a:extLst>
                    <a:ext uri="{9D8B030D-6E8A-4147-A177-3AD203B41FA5}">
                      <a16:colId xmlns:a16="http://schemas.microsoft.com/office/drawing/2014/main" val="2224698097"/>
                    </a:ext>
                  </a:extLst>
                </a:gridCol>
                <a:gridCol w="740664">
                  <a:extLst>
                    <a:ext uri="{9D8B030D-6E8A-4147-A177-3AD203B41FA5}">
                      <a16:colId xmlns:a16="http://schemas.microsoft.com/office/drawing/2014/main" val="3508275082"/>
                    </a:ext>
                  </a:extLst>
                </a:gridCol>
                <a:gridCol w="740664">
                  <a:extLst>
                    <a:ext uri="{9D8B030D-6E8A-4147-A177-3AD203B41FA5}">
                      <a16:colId xmlns:a16="http://schemas.microsoft.com/office/drawing/2014/main" val="3823932669"/>
                    </a:ext>
                  </a:extLst>
                </a:gridCol>
                <a:gridCol w="740664">
                  <a:extLst>
                    <a:ext uri="{9D8B030D-6E8A-4147-A177-3AD203B41FA5}">
                      <a16:colId xmlns:a16="http://schemas.microsoft.com/office/drawing/2014/main" val="4007454778"/>
                    </a:ext>
                  </a:extLst>
                </a:gridCol>
                <a:gridCol w="740664">
                  <a:extLst>
                    <a:ext uri="{9D8B030D-6E8A-4147-A177-3AD203B41FA5}">
                      <a16:colId xmlns:a16="http://schemas.microsoft.com/office/drawing/2014/main" val="4266486846"/>
                    </a:ext>
                  </a:extLst>
                </a:gridCol>
                <a:gridCol w="740664">
                  <a:extLst>
                    <a:ext uri="{9D8B030D-6E8A-4147-A177-3AD203B41FA5}">
                      <a16:colId xmlns:a16="http://schemas.microsoft.com/office/drawing/2014/main" val="173964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64631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- 2025-04-11 14:37:35</a:t>
                      </a:r>
                      <a:r>
                        <a:rPr kumimoji="0" lang="fr-FR" sz="1000" b="0" i="0" u="none" strike="noStrike" kern="1200" cap="none" spc="0" normalizeH="0" baseline="0" noProof="0">
                          <a:ln>
                            <a:noFill/>
                          </a:ln>
                          <a:solidFill>
                            <a:prstClr val="black"/>
                          </a:solidFill>
                          <a:effectLst/>
                          <a:uLnTx/>
                          <a:uFillTx/>
                          <a:latin typeface="Calibri"/>
                          <a:ea typeface="+mn-ea"/>
                          <a:cs typeface="+mn-cs"/>
                        </a:rPr>
                        <a:t>
 T’as vu passer la trend sur Ajar et son karaté ? 🥋  Ajar Botox est une des célèbres “Sœurs Botox” condamnées pour avoir fait des injections illégales à plus de 600 personnes. 💉 Elle a repris le son N°1 de BB NOYA, repérée par Booska-P dans les “11 à suivre”... et depuis, Internet s’est ambiancé (et enflammé). Des gens se sont approprié la trend en l’imitant elle, ses gestes… et surtout ses formes. 🍑 ©️Radio Télévision Suisse @Diana Janeiro  #ajar #karate #booskap #camila #fyp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5114574"/>
                  </a:ext>
                </a:extLst>
              </a:tr>
            </a:tbl>
          </a:graphicData>
        </a:graphic>
      </p:graphicFrame>
      <p:sp>
        <p:nvSpPr>
          <p:cNvPr id="4" name="Text Placeholder 3">
            <a:extLst>
              <a:ext uri="{FF2B5EF4-FFF2-40B4-BE49-F238E27FC236}">
                <a16:creationId xmlns:a16="http://schemas.microsoft.com/office/drawing/2014/main" id="{B88BD2A8-7B2B-4147-9D0C-D4CF6A520FB3}"/>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1857961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450A-776C-457D-8CA6-63215F470C08}"/>
              </a:ext>
            </a:extLst>
          </p:cNvPr>
          <p:cNvSpPr>
            <a:spLocks noGrp="1"/>
          </p:cNvSpPr>
          <p:nvPr>
            <p:ph type="title"/>
          </p:nvPr>
        </p:nvSpPr>
        <p:spPr/>
        <p:txBody>
          <a:bodyPr/>
          <a:lstStyle/>
          <a:p>
            <a:r>
              <a:rPr lang="en-US"/>
              <a:t>Tiktok Videos Traffic Sources | @tatakiii - 21 of 23</a:t>
            </a:r>
          </a:p>
        </p:txBody>
      </p:sp>
      <p:graphicFrame>
        <p:nvGraphicFramePr>
          <p:cNvPr id="5" name="Table Placeholder 4">
            <a:extLst>
              <a:ext uri="{FF2B5EF4-FFF2-40B4-BE49-F238E27FC236}">
                <a16:creationId xmlns:a16="http://schemas.microsoft.com/office/drawing/2014/main" id="{9C476749-5AD3-44D2-B7D8-0F826C564E9F}"/>
              </a:ext>
            </a:extLst>
          </p:cNvPr>
          <p:cNvGraphicFramePr>
            <a:graphicFrameLocks noGrp="1"/>
          </p:cNvGraphicFramePr>
          <p:nvPr>
            <p:ph type="tbl" sz="quarter" idx="13"/>
            <p:extLst>
              <p:ext uri="{D42A27DB-BD31-4B8C-83A1-F6EECF244321}">
                <p14:modId xmlns:p14="http://schemas.microsoft.com/office/powerpoint/2010/main" val="420400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7110632"/>
                    </a:ext>
                  </a:extLst>
                </a:gridCol>
                <a:gridCol w="740664">
                  <a:extLst>
                    <a:ext uri="{9D8B030D-6E8A-4147-A177-3AD203B41FA5}">
                      <a16:colId xmlns:a16="http://schemas.microsoft.com/office/drawing/2014/main" val="3442786100"/>
                    </a:ext>
                  </a:extLst>
                </a:gridCol>
                <a:gridCol w="740664">
                  <a:extLst>
                    <a:ext uri="{9D8B030D-6E8A-4147-A177-3AD203B41FA5}">
                      <a16:colId xmlns:a16="http://schemas.microsoft.com/office/drawing/2014/main" val="156864805"/>
                    </a:ext>
                  </a:extLst>
                </a:gridCol>
                <a:gridCol w="740664">
                  <a:extLst>
                    <a:ext uri="{9D8B030D-6E8A-4147-A177-3AD203B41FA5}">
                      <a16:colId xmlns:a16="http://schemas.microsoft.com/office/drawing/2014/main" val="2878144581"/>
                    </a:ext>
                  </a:extLst>
                </a:gridCol>
                <a:gridCol w="740664">
                  <a:extLst>
                    <a:ext uri="{9D8B030D-6E8A-4147-A177-3AD203B41FA5}">
                      <a16:colId xmlns:a16="http://schemas.microsoft.com/office/drawing/2014/main" val="2863904723"/>
                    </a:ext>
                  </a:extLst>
                </a:gridCol>
                <a:gridCol w="740664">
                  <a:extLst>
                    <a:ext uri="{9D8B030D-6E8A-4147-A177-3AD203B41FA5}">
                      <a16:colId xmlns:a16="http://schemas.microsoft.com/office/drawing/2014/main" val="697312830"/>
                    </a:ext>
                  </a:extLst>
                </a:gridCol>
                <a:gridCol w="740664">
                  <a:extLst>
                    <a:ext uri="{9D8B030D-6E8A-4147-A177-3AD203B41FA5}">
                      <a16:colId xmlns:a16="http://schemas.microsoft.com/office/drawing/2014/main" val="569468581"/>
                    </a:ext>
                  </a:extLst>
                </a:gridCol>
                <a:gridCol w="740664">
                  <a:extLst>
                    <a:ext uri="{9D8B030D-6E8A-4147-A177-3AD203B41FA5}">
                      <a16:colId xmlns:a16="http://schemas.microsoft.com/office/drawing/2014/main" val="736956073"/>
                    </a:ext>
                  </a:extLst>
                </a:gridCol>
                <a:gridCol w="740664">
                  <a:extLst>
                    <a:ext uri="{9D8B030D-6E8A-4147-A177-3AD203B41FA5}">
                      <a16:colId xmlns:a16="http://schemas.microsoft.com/office/drawing/2014/main" val="425586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317609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- 2025-04-10 14:52:19</a:t>
                      </a:r>
                      <a:r>
                        <a:rPr kumimoji="0" lang="fr-FR" sz="1000" b="0" i="0" u="none" strike="noStrike" kern="1200" cap="none" spc="0" normalizeH="0" baseline="0" noProof="0">
                          <a:ln>
                            <a:noFill/>
                          </a:ln>
                          <a:solidFill>
                            <a:prstClr val="black"/>
                          </a:solidFill>
                          <a:effectLst/>
                          <a:uLnTx/>
                          <a:uFillTx/>
                          <a:latin typeface="Calibri"/>
                          <a:ea typeface="+mn-ea"/>
                          <a:cs typeface="+mn-cs"/>
                        </a:rPr>
                        <a:t>
 T’as vu la polémique autour de Kiss of Life ? 🫣 Le groupe de Kpop est accusé d’appropriation culturelle pendant la soirée d’anniversaire  de Julie en live sur le thème “hip hop / old school”. 🎤 Tenues stéréotypées, coiffures inspirées de la culture afro… ça n’a pas plu à tout le monde. S’inspirer d’une culture, c’est une chose. La respecter et la comprendre, c’en est une autre et surtout quand on a une grosse influence.  D’ailleurs, Fatou du groupe Blackswan, première idole Kpop noire, a réagi à la polémique. Elles se sont excusées depuis, mais ça pose quand même des vraies questions. 🤔 @Geo Cadiias  ©️Radio Télévision Suisse Sources : Teen Vogue, Koreaboo, Allkpop #kpop #kpopfyp #kissoflife #polemique #stereotypes #julie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9492855"/>
                  </a:ext>
                </a:extLst>
              </a:tr>
            </a:tbl>
          </a:graphicData>
        </a:graphic>
      </p:graphicFrame>
      <p:sp>
        <p:nvSpPr>
          <p:cNvPr id="4" name="Text Placeholder 3">
            <a:extLst>
              <a:ext uri="{FF2B5EF4-FFF2-40B4-BE49-F238E27FC236}">
                <a16:creationId xmlns:a16="http://schemas.microsoft.com/office/drawing/2014/main" id="{CF451624-1ECC-40C8-A901-99C308F0F4EF}"/>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510843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2ED3-ACA8-4320-B688-94891E831C43}"/>
              </a:ext>
            </a:extLst>
          </p:cNvPr>
          <p:cNvSpPr>
            <a:spLocks noGrp="1"/>
          </p:cNvSpPr>
          <p:nvPr>
            <p:ph type="title"/>
          </p:nvPr>
        </p:nvSpPr>
        <p:spPr/>
        <p:txBody>
          <a:bodyPr/>
          <a:lstStyle/>
          <a:p>
            <a:r>
              <a:rPr lang="en-US"/>
              <a:t>Tiktok Videos Traffic Sources | @tatakiii - 22 of 23</a:t>
            </a:r>
          </a:p>
        </p:txBody>
      </p:sp>
      <p:graphicFrame>
        <p:nvGraphicFramePr>
          <p:cNvPr id="5" name="Table Placeholder 4">
            <a:extLst>
              <a:ext uri="{FF2B5EF4-FFF2-40B4-BE49-F238E27FC236}">
                <a16:creationId xmlns:a16="http://schemas.microsoft.com/office/drawing/2014/main" id="{AEDBDF8E-9BAE-48F4-91F8-D5C2980F13B3}"/>
              </a:ext>
            </a:extLst>
          </p:cNvPr>
          <p:cNvGraphicFramePr>
            <a:graphicFrameLocks noGrp="1"/>
          </p:cNvGraphicFramePr>
          <p:nvPr>
            <p:ph type="tbl" sz="quarter" idx="13"/>
            <p:extLst>
              <p:ext uri="{D42A27DB-BD31-4B8C-83A1-F6EECF244321}">
                <p14:modId xmlns:p14="http://schemas.microsoft.com/office/powerpoint/2010/main" val="18171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8715623"/>
                    </a:ext>
                  </a:extLst>
                </a:gridCol>
                <a:gridCol w="740664">
                  <a:extLst>
                    <a:ext uri="{9D8B030D-6E8A-4147-A177-3AD203B41FA5}">
                      <a16:colId xmlns:a16="http://schemas.microsoft.com/office/drawing/2014/main" val="1557405561"/>
                    </a:ext>
                  </a:extLst>
                </a:gridCol>
                <a:gridCol w="740664">
                  <a:extLst>
                    <a:ext uri="{9D8B030D-6E8A-4147-A177-3AD203B41FA5}">
                      <a16:colId xmlns:a16="http://schemas.microsoft.com/office/drawing/2014/main" val="823927799"/>
                    </a:ext>
                  </a:extLst>
                </a:gridCol>
                <a:gridCol w="740664">
                  <a:extLst>
                    <a:ext uri="{9D8B030D-6E8A-4147-A177-3AD203B41FA5}">
                      <a16:colId xmlns:a16="http://schemas.microsoft.com/office/drawing/2014/main" val="2795075859"/>
                    </a:ext>
                  </a:extLst>
                </a:gridCol>
                <a:gridCol w="740664">
                  <a:extLst>
                    <a:ext uri="{9D8B030D-6E8A-4147-A177-3AD203B41FA5}">
                      <a16:colId xmlns:a16="http://schemas.microsoft.com/office/drawing/2014/main" val="533056915"/>
                    </a:ext>
                  </a:extLst>
                </a:gridCol>
                <a:gridCol w="740664">
                  <a:extLst>
                    <a:ext uri="{9D8B030D-6E8A-4147-A177-3AD203B41FA5}">
                      <a16:colId xmlns:a16="http://schemas.microsoft.com/office/drawing/2014/main" val="1722228071"/>
                    </a:ext>
                  </a:extLst>
                </a:gridCol>
                <a:gridCol w="740664">
                  <a:extLst>
                    <a:ext uri="{9D8B030D-6E8A-4147-A177-3AD203B41FA5}">
                      <a16:colId xmlns:a16="http://schemas.microsoft.com/office/drawing/2014/main" val="1879344983"/>
                    </a:ext>
                  </a:extLst>
                </a:gridCol>
                <a:gridCol w="740664">
                  <a:extLst>
                    <a:ext uri="{9D8B030D-6E8A-4147-A177-3AD203B41FA5}">
                      <a16:colId xmlns:a16="http://schemas.microsoft.com/office/drawing/2014/main" val="3225472254"/>
                    </a:ext>
                  </a:extLst>
                </a:gridCol>
                <a:gridCol w="740664">
                  <a:extLst>
                    <a:ext uri="{9D8B030D-6E8A-4147-A177-3AD203B41FA5}">
                      <a16:colId xmlns:a16="http://schemas.microsoft.com/office/drawing/2014/main" val="254941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205822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- 2025-04-09 14:35:33</a:t>
                      </a:r>
                      <a:r>
                        <a:rPr kumimoji="0" lang="fr-FR" sz="1000" b="0" i="0" u="none" strike="noStrike" kern="1200" cap="none" spc="0" normalizeH="0" baseline="0" noProof="0">
                          <a:ln>
                            <a:noFill/>
                          </a:ln>
                          <a:solidFill>
                            <a:prstClr val="black"/>
                          </a:solidFill>
                          <a:effectLst/>
                          <a:uLnTx/>
                          <a:uFillTx/>
                          <a:latin typeface="Calibri"/>
                          <a:ea typeface="+mn-ea"/>
                          <a:cs typeface="+mn-cs"/>
                        </a:rPr>
                        <a:t>
 Réponse à @✰ NZ8 ✰ Ce poisson orange est en train de retourner Internet… il sort d’où ? 🐟 À la base, Steve c’est juste un perso d’animation inventé par Vigz, une illustratrice discrète sur les réseaux. En cours, elle devait transformer son animal en humain, pas envie de sacrifier son chat, donc elle a pris… un poisson.  La musique a été composée par Tomo, un ami à elle. 🎶 Steve est devenu une vraie star  et certain.e.s essayent déjà de lui voler la vedette (coucou Darwin 👀). @Geo Cadiias  ©️Radio Télévision Suisse #ste#stevelepoissonp#lepoissonstevei#animationm#tomop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80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@tatakiii - 2025-04-08 16:53:48</a:t>
                      </a:r>
                      <a:r>
                        <a:rPr kumimoji="0" lang="en-US" sz="1000" b="0" i="0" u="none" strike="noStrike" kern="1200" cap="none" spc="0" normalizeH="0" baseline="0" noProof="0">
                          <a:ln>
                            <a:noFill/>
                          </a:ln>
                          <a:solidFill>
                            <a:prstClr val="black"/>
                          </a:solidFill>
                          <a:effectLst/>
                          <a:uLnTx/>
                          <a:uFillTx/>
                          <a:latin typeface="Calibri"/>
                          <a:ea typeface="+mn-ea"/>
                          <a:cs typeface="+mn-cs"/>
                        </a:rPr>
                        <a:t>
 La tendance la plus toxique des réseaux ? 😳  @Diana Janeiro  #tatakiestpartout #bodypositive #confianceensoi #bienetre #skinnytok #alimentation #skinnny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61826027"/>
                  </a:ext>
                </a:extLst>
              </a:tr>
            </a:tbl>
          </a:graphicData>
        </a:graphic>
      </p:graphicFrame>
      <p:sp>
        <p:nvSpPr>
          <p:cNvPr id="4" name="Text Placeholder 3">
            <a:extLst>
              <a:ext uri="{FF2B5EF4-FFF2-40B4-BE49-F238E27FC236}">
                <a16:creationId xmlns:a16="http://schemas.microsoft.com/office/drawing/2014/main" id="{BF071072-7B89-4B5C-B8D7-20C208311CA3}"/>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2538327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3219-B7FD-4D40-9EF4-B0EAB71B9C5D}"/>
              </a:ext>
            </a:extLst>
          </p:cNvPr>
          <p:cNvSpPr>
            <a:spLocks noGrp="1"/>
          </p:cNvSpPr>
          <p:nvPr>
            <p:ph type="title"/>
          </p:nvPr>
        </p:nvSpPr>
        <p:spPr/>
        <p:txBody>
          <a:bodyPr/>
          <a:lstStyle/>
          <a:p>
            <a:r>
              <a:rPr lang="en-US"/>
              <a:t>Tiktok Videos Traffic Sources | @tatakiii - 23 of 23</a:t>
            </a:r>
          </a:p>
        </p:txBody>
      </p:sp>
      <p:graphicFrame>
        <p:nvGraphicFramePr>
          <p:cNvPr id="5" name="Table Placeholder 4">
            <a:extLst>
              <a:ext uri="{FF2B5EF4-FFF2-40B4-BE49-F238E27FC236}">
                <a16:creationId xmlns:a16="http://schemas.microsoft.com/office/drawing/2014/main" id="{E10CF30E-A562-47E6-A4D2-3F2CFC709DCE}"/>
              </a:ext>
            </a:extLst>
          </p:cNvPr>
          <p:cNvGraphicFramePr>
            <a:graphicFrameLocks noGrp="1"/>
          </p:cNvGraphicFramePr>
          <p:nvPr>
            <p:ph type="tbl" sz="quarter" idx="13"/>
            <p:extLst>
              <p:ext uri="{D42A27DB-BD31-4B8C-83A1-F6EECF244321}">
                <p14:modId xmlns:p14="http://schemas.microsoft.com/office/powerpoint/2010/main" val="869470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2085472"/>
                    </a:ext>
                  </a:extLst>
                </a:gridCol>
                <a:gridCol w="740664">
                  <a:extLst>
                    <a:ext uri="{9D8B030D-6E8A-4147-A177-3AD203B41FA5}">
                      <a16:colId xmlns:a16="http://schemas.microsoft.com/office/drawing/2014/main" val="192009873"/>
                    </a:ext>
                  </a:extLst>
                </a:gridCol>
                <a:gridCol w="740664">
                  <a:extLst>
                    <a:ext uri="{9D8B030D-6E8A-4147-A177-3AD203B41FA5}">
                      <a16:colId xmlns:a16="http://schemas.microsoft.com/office/drawing/2014/main" val="522753530"/>
                    </a:ext>
                  </a:extLst>
                </a:gridCol>
                <a:gridCol w="740664">
                  <a:extLst>
                    <a:ext uri="{9D8B030D-6E8A-4147-A177-3AD203B41FA5}">
                      <a16:colId xmlns:a16="http://schemas.microsoft.com/office/drawing/2014/main" val="752297873"/>
                    </a:ext>
                  </a:extLst>
                </a:gridCol>
                <a:gridCol w="740664">
                  <a:extLst>
                    <a:ext uri="{9D8B030D-6E8A-4147-A177-3AD203B41FA5}">
                      <a16:colId xmlns:a16="http://schemas.microsoft.com/office/drawing/2014/main" val="2111241919"/>
                    </a:ext>
                  </a:extLst>
                </a:gridCol>
                <a:gridCol w="740664">
                  <a:extLst>
                    <a:ext uri="{9D8B030D-6E8A-4147-A177-3AD203B41FA5}">
                      <a16:colId xmlns:a16="http://schemas.microsoft.com/office/drawing/2014/main" val="78300240"/>
                    </a:ext>
                  </a:extLst>
                </a:gridCol>
                <a:gridCol w="740664">
                  <a:extLst>
                    <a:ext uri="{9D8B030D-6E8A-4147-A177-3AD203B41FA5}">
                      <a16:colId xmlns:a16="http://schemas.microsoft.com/office/drawing/2014/main" val="1285059771"/>
                    </a:ext>
                  </a:extLst>
                </a:gridCol>
                <a:gridCol w="740664">
                  <a:extLst>
                    <a:ext uri="{9D8B030D-6E8A-4147-A177-3AD203B41FA5}">
                      <a16:colId xmlns:a16="http://schemas.microsoft.com/office/drawing/2014/main" val="3237966616"/>
                    </a:ext>
                  </a:extLst>
                </a:gridCol>
                <a:gridCol w="740664">
                  <a:extLst>
                    <a:ext uri="{9D8B030D-6E8A-4147-A177-3AD203B41FA5}">
                      <a16:colId xmlns:a16="http://schemas.microsoft.com/office/drawing/2014/main" val="409782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Personal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 Profile View</a:t>
                      </a:r>
                    </a:p>
                  </a:txBody>
                  <a:tcPr/>
                </a:tc>
                <a:extLst>
                  <a:ext uri="{0D108BD9-81ED-4DB2-BD59-A6C34878D82A}">
                    <a16:rowId xmlns:a16="http://schemas.microsoft.com/office/drawing/2014/main" val="140512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@tatakiii - 2025-04-07 18:01:41</a:t>
                      </a:r>
                      <a:r>
                        <a:rPr kumimoji="0" lang="en-US" sz="1000" b="0" i="0" u="none" strike="noStrike" kern="1200" cap="none" spc="0" normalizeH="0" baseline="0" noProof="0">
                          <a:ln>
                            <a:noFill/>
                          </a:ln>
                          <a:solidFill>
                            <a:prstClr val="black"/>
                          </a:solidFill>
                          <a:effectLst/>
                          <a:uLnTx/>
                          <a:uFillTx/>
                          <a:latin typeface="Calibri"/>
                          <a:ea typeface="+mn-ea"/>
                          <a:cs typeface="+mn-cs"/>
                        </a:rPr>
                        <a:t>
 T’as vu le live de Justin Bieber ? 🎤 @Diana Janeiro  ©️ Radio Télévision Suisse #WeAreTataki #justinbieber #live #haileybieber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649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@tatakiii - 2025-04-04 14:50:02</a:t>
                      </a:r>
                      <a:r>
                        <a:rPr kumimoji="0" lang="fr-FR" sz="1000" b="0" i="0" u="none" strike="noStrike" kern="1200" cap="none" spc="0" normalizeH="0" baseline="0" noProof="0">
                          <a:ln>
                            <a:noFill/>
                          </a:ln>
                          <a:solidFill>
                            <a:prstClr val="black"/>
                          </a:solidFill>
                          <a:effectLst/>
                          <a:uLnTx/>
                          <a:uFillTx/>
                          <a:latin typeface="Calibri"/>
                          <a:ea typeface="+mn-ea"/>
                          <a:cs typeface="+mn-cs"/>
                        </a:rPr>
                        <a:t>
 Tu fais partie de la team 92i?  Tag tes potes qui en sont !💅🏽 @Diana Janeiro  ©️ Radio Télévision Suisse  #wearetataki #92i #booba #sdm #maquillage #cheveux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4438432"/>
                  </a:ext>
                </a:extLst>
              </a:tr>
            </a:tbl>
          </a:graphicData>
        </a:graphic>
      </p:graphicFrame>
      <p:sp>
        <p:nvSpPr>
          <p:cNvPr id="4" name="Text Placeholder 3">
            <a:extLst>
              <a:ext uri="{FF2B5EF4-FFF2-40B4-BE49-F238E27FC236}">
                <a16:creationId xmlns:a16="http://schemas.microsoft.com/office/drawing/2014/main" id="{68F66BCE-5245-4077-B221-6A61538042CD}"/>
              </a:ext>
            </a:extLst>
          </p:cNvPr>
          <p:cNvSpPr>
            <a:spLocks noGrp="1"/>
          </p:cNvSpPr>
          <p:nvPr>
            <p:ph type="body" sz="quarter" idx="14"/>
          </p:nvPr>
        </p:nvSpPr>
        <p:spPr/>
        <p:txBody>
          <a:bodyPr/>
          <a:lstStyle/>
          <a:p>
            <a:r>
              <a:rPr lang="en-US"/>
              <a:t>01/01/2025 - 05/20/2025</a:t>
            </a:r>
          </a:p>
        </p:txBody>
      </p:sp>
    </p:spTree>
    <p:extLst>
      <p:ext uri="{BB962C8B-B14F-4D97-AF65-F5344CB8AC3E}">
        <p14:creationId xmlns:p14="http://schemas.microsoft.com/office/powerpoint/2010/main" val="8117498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4891</Words>
  <Application>Microsoft Office PowerPoint</Application>
  <PresentationFormat>On-screen Show (4:3)</PresentationFormat>
  <Paragraphs>478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Tiktok Videos Traffic Sources | @tatakiii - 1 of 23</vt:lpstr>
      <vt:lpstr>Tiktok Videos Traffic Sources | @tatakiii - 2 of 23</vt:lpstr>
      <vt:lpstr>Tiktok Videos Traffic Sources | @tatakiii - 3 of 23</vt:lpstr>
      <vt:lpstr>Tiktok Videos Traffic Sources | @tatakiii - 4 of 23</vt:lpstr>
      <vt:lpstr>Tiktok Videos Traffic Sources | @tatakiii - 5 of 23</vt:lpstr>
      <vt:lpstr>Tiktok Videos Traffic Sources | @tatakiii - 6 of 23</vt:lpstr>
      <vt:lpstr>Tiktok Videos Traffic Sources | @tatakiii - 7 of 23</vt:lpstr>
      <vt:lpstr>Tiktok Videos Traffic Sources | @tatakiii - 8 of 23</vt:lpstr>
      <vt:lpstr>Tiktok Videos Traffic Sources | @tatakiii - 9 of 23</vt:lpstr>
      <vt:lpstr>Tiktok Videos Traffic Sources | @tatakiii - 10 of 23</vt:lpstr>
      <vt:lpstr>Tiktok Videos Traffic Sources | @tatakiii - 11 of 23</vt:lpstr>
      <vt:lpstr>Tiktok Videos Traffic Sources | @tatakiii - 12 of 23</vt:lpstr>
      <vt:lpstr>Tiktok Videos Traffic Sources | @tatakiii - 13 of 23</vt:lpstr>
      <vt:lpstr>Tiktok Videos Traffic Sources | @tatakiii - 14 of 23</vt:lpstr>
      <vt:lpstr>Tiktok Videos Traffic Sources | @tatakiii - 15 of 23</vt:lpstr>
      <vt:lpstr>Tiktok Videos Traffic Sources | @tatakiii - 16 of 23</vt:lpstr>
      <vt:lpstr>Tiktok Videos Traffic Sources | @tatakiii - 17 of 23</vt:lpstr>
      <vt:lpstr>Tiktok Videos Traffic Sources | @tatakiii - 18 of 23</vt:lpstr>
      <vt:lpstr>Tiktok Videos Traffic Sources | @tatakiii - 19 of 23</vt:lpstr>
      <vt:lpstr>Tiktok Videos Traffic Sources | @tatakiii - 20 of 23</vt:lpstr>
      <vt:lpstr>Tiktok Videos Traffic Sources | @tatakiii - 21 of 23</vt:lpstr>
      <vt:lpstr>Tiktok Videos Traffic Sources | @tatakiii - 22 of 23</vt:lpstr>
      <vt:lpstr>Tiktok Videos Traffic Sources | @tatakiii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Tiktok Videos Traffic Sources | @tatakiii - 1 of 23</dc:title>
  <dc:creator>Frederik Born</dc:creator>
  <cp:lastModifiedBy>Frederik Born</cp:lastModifiedBy>
  <cp:revision>1</cp:revision>
  <dcterms:created xsi:type="dcterms:W3CDTF">2025-05-20T14:41:05Z</dcterms:created>
  <dcterms:modified xsi:type="dcterms:W3CDTF">2025-05-20T14:45:50Z</dcterms:modified>
</cp:coreProperties>
</file>