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6" d="100"/>
          <a:sy n="106" d="100"/>
        </p:scale>
        <p:origin x="49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2/10/2025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2/10/2025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2/10/2025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2/10/2025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2/10/2025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2/10/2025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2/10/2025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2/10/2025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2/10/2025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2/10/2025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9837DC-B0B3-44AA-8CB7-4D437C52E799}"/>
              </a:ext>
            </a:extLst>
          </p:cNvPr>
          <p:cNvSpPr>
            <a:spLocks noGrp="1"/>
          </p:cNvSpPr>
          <p:nvPr>
            <p:ph type="title"/>
          </p:nvPr>
        </p:nvSpPr>
        <p:spPr/>
        <p:txBody>
          <a:bodyPr/>
          <a:lstStyle/>
          <a:p>
            <a:r>
              <a:rPr lang="en-US"/>
              <a:t>Instagram Posts Table | rtsinfo - 1 of 26</a:t>
            </a:r>
          </a:p>
        </p:txBody>
      </p:sp>
      <p:graphicFrame>
        <p:nvGraphicFramePr>
          <p:cNvPr id="5" name="Table Placeholder 4">
            <a:extLst>
              <a:ext uri="{FF2B5EF4-FFF2-40B4-BE49-F238E27FC236}">
                <a16:creationId xmlns:a16="http://schemas.microsoft.com/office/drawing/2014/main" id="{9BC45D20-4CDB-406D-A464-32CC7557A116}"/>
              </a:ext>
            </a:extLst>
          </p:cNvPr>
          <p:cNvGraphicFramePr>
            <a:graphicFrameLocks noGrp="1"/>
          </p:cNvGraphicFramePr>
          <p:nvPr>
            <p:ph type="tbl" sz="quarter" idx="13"/>
            <p:extLst>
              <p:ext uri="{D42A27DB-BD31-4B8C-83A1-F6EECF244321}">
                <p14:modId xmlns:p14="http://schemas.microsoft.com/office/powerpoint/2010/main" val="3461972038"/>
              </p:ext>
            </p:extLst>
          </p:nvPr>
        </p:nvGraphicFramePr>
        <p:xfrm>
          <a:off x="457200" y="1731963"/>
          <a:ext cx="8065008" cy="548640"/>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536085193"/>
                    </a:ext>
                  </a:extLst>
                </a:gridCol>
                <a:gridCol w="2057400">
                  <a:extLst>
                    <a:ext uri="{9D8B030D-6E8A-4147-A177-3AD203B41FA5}">
                      <a16:colId xmlns:a16="http://schemas.microsoft.com/office/drawing/2014/main" val="244068012"/>
                    </a:ext>
                  </a:extLst>
                </a:gridCol>
                <a:gridCol w="740664">
                  <a:extLst>
                    <a:ext uri="{9D8B030D-6E8A-4147-A177-3AD203B41FA5}">
                      <a16:colId xmlns:a16="http://schemas.microsoft.com/office/drawing/2014/main" val="3089118267"/>
                    </a:ext>
                  </a:extLst>
                </a:gridCol>
                <a:gridCol w="740664">
                  <a:extLst>
                    <a:ext uri="{9D8B030D-6E8A-4147-A177-3AD203B41FA5}">
                      <a16:colId xmlns:a16="http://schemas.microsoft.com/office/drawing/2014/main" val="2021292409"/>
                    </a:ext>
                  </a:extLst>
                </a:gridCol>
                <a:gridCol w="740664">
                  <a:extLst>
                    <a:ext uri="{9D8B030D-6E8A-4147-A177-3AD203B41FA5}">
                      <a16:colId xmlns:a16="http://schemas.microsoft.com/office/drawing/2014/main" val="2066444344"/>
                    </a:ext>
                  </a:extLst>
                </a:gridCol>
                <a:gridCol w="740664">
                  <a:extLst>
                    <a:ext uri="{9D8B030D-6E8A-4147-A177-3AD203B41FA5}">
                      <a16:colId xmlns:a16="http://schemas.microsoft.com/office/drawing/2014/main" val="3573897087"/>
                    </a:ext>
                  </a:extLst>
                </a:gridCol>
                <a:gridCol w="740664">
                  <a:extLst>
                    <a:ext uri="{9D8B030D-6E8A-4147-A177-3AD203B41FA5}">
                      <a16:colId xmlns:a16="http://schemas.microsoft.com/office/drawing/2014/main" val="6956543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61978989"/>
                  </a:ext>
                </a:extLst>
              </a:tr>
            </a:tbl>
          </a:graphicData>
        </a:graphic>
      </p:graphicFrame>
      <p:sp>
        <p:nvSpPr>
          <p:cNvPr id="4" name="Text Placeholder 3">
            <a:extLst>
              <a:ext uri="{FF2B5EF4-FFF2-40B4-BE49-F238E27FC236}">
                <a16:creationId xmlns:a16="http://schemas.microsoft.com/office/drawing/2014/main" id="{E8100248-9E2F-4FF9-96E7-BD4B173B4069}"/>
              </a:ext>
            </a:extLst>
          </p:cNvPr>
          <p:cNvSpPr>
            <a:spLocks noGrp="1"/>
          </p:cNvSpPr>
          <p:nvPr>
            <p:ph type="body" sz="quarter" idx="14"/>
          </p:nvPr>
        </p:nvSpPr>
        <p:spPr/>
        <p:txBody>
          <a:bodyPr/>
          <a:lstStyle/>
          <a:p>
            <a:r>
              <a:rPr lang="en-US"/>
              <a:t>01/06/2025 - 01/12/2025</a:t>
            </a:r>
          </a:p>
        </p:txBody>
      </p:sp>
    </p:spTree>
    <p:extLst>
      <p:ext uri="{BB962C8B-B14F-4D97-AF65-F5344CB8AC3E}">
        <p14:creationId xmlns:p14="http://schemas.microsoft.com/office/powerpoint/2010/main" val="31635023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125AA0-46F8-4D84-BD3B-44E4FDE60DCF}"/>
              </a:ext>
            </a:extLst>
          </p:cNvPr>
          <p:cNvSpPr>
            <a:spLocks noGrp="1"/>
          </p:cNvSpPr>
          <p:nvPr>
            <p:ph type="title"/>
          </p:nvPr>
        </p:nvSpPr>
        <p:spPr/>
        <p:txBody>
          <a:bodyPr/>
          <a:lstStyle/>
          <a:p>
            <a:r>
              <a:rPr lang="en-US"/>
              <a:t>Instagram Posts Table | rtsinfo - 2 of 26</a:t>
            </a:r>
          </a:p>
        </p:txBody>
      </p:sp>
      <p:graphicFrame>
        <p:nvGraphicFramePr>
          <p:cNvPr id="5" name="Table Placeholder 4">
            <a:extLst>
              <a:ext uri="{FF2B5EF4-FFF2-40B4-BE49-F238E27FC236}">
                <a16:creationId xmlns:a16="http://schemas.microsoft.com/office/drawing/2014/main" id="{D6D149EF-C15E-4779-8537-A17B77455A95}"/>
              </a:ext>
            </a:extLst>
          </p:cNvPr>
          <p:cNvGraphicFramePr>
            <a:graphicFrameLocks noGrp="1"/>
          </p:cNvGraphicFramePr>
          <p:nvPr>
            <p:ph type="tbl" sz="quarter" idx="13"/>
            <p:extLst>
              <p:ext uri="{D42A27DB-BD31-4B8C-83A1-F6EECF244321}">
                <p14:modId xmlns:p14="http://schemas.microsoft.com/office/powerpoint/2010/main" val="41945825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94641620"/>
                    </a:ext>
                  </a:extLst>
                </a:gridCol>
                <a:gridCol w="2057400">
                  <a:extLst>
                    <a:ext uri="{9D8B030D-6E8A-4147-A177-3AD203B41FA5}">
                      <a16:colId xmlns:a16="http://schemas.microsoft.com/office/drawing/2014/main" val="1453497913"/>
                    </a:ext>
                  </a:extLst>
                </a:gridCol>
                <a:gridCol w="740664">
                  <a:extLst>
                    <a:ext uri="{9D8B030D-6E8A-4147-A177-3AD203B41FA5}">
                      <a16:colId xmlns:a16="http://schemas.microsoft.com/office/drawing/2014/main" val="3006768641"/>
                    </a:ext>
                  </a:extLst>
                </a:gridCol>
                <a:gridCol w="740664">
                  <a:extLst>
                    <a:ext uri="{9D8B030D-6E8A-4147-A177-3AD203B41FA5}">
                      <a16:colId xmlns:a16="http://schemas.microsoft.com/office/drawing/2014/main" val="4113993610"/>
                    </a:ext>
                  </a:extLst>
                </a:gridCol>
                <a:gridCol w="740664">
                  <a:extLst>
                    <a:ext uri="{9D8B030D-6E8A-4147-A177-3AD203B41FA5}">
                      <a16:colId xmlns:a16="http://schemas.microsoft.com/office/drawing/2014/main" val="3652420435"/>
                    </a:ext>
                  </a:extLst>
                </a:gridCol>
                <a:gridCol w="740664">
                  <a:extLst>
                    <a:ext uri="{9D8B030D-6E8A-4147-A177-3AD203B41FA5}">
                      <a16:colId xmlns:a16="http://schemas.microsoft.com/office/drawing/2014/main" val="768876975"/>
                    </a:ext>
                  </a:extLst>
                </a:gridCol>
                <a:gridCol w="740664">
                  <a:extLst>
                    <a:ext uri="{9D8B030D-6E8A-4147-A177-3AD203B41FA5}">
                      <a16:colId xmlns:a16="http://schemas.microsoft.com/office/drawing/2014/main" val="12639607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788901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rtsinfo - 2025-01-12 20:00:11</a:t>
                      </a:r>
                      <a:r>
                        <a:rPr kumimoji="0" lang="fr-FR" sz="1000" b="0" i="0" u="none" strike="noStrike" kern="1200" cap="none" spc="0" normalizeH="0" baseline="0" noProof="0">
                          <a:ln>
                            <a:noFill/>
                          </a:ln>
                          <a:solidFill>
                            <a:prstClr val="black"/>
                          </a:solidFill>
                          <a:effectLst/>
                          <a:uLnTx/>
                          <a:uFillTx/>
                          <a:latin typeface="Calibri"/>
                          <a:ea typeface="+mn-ea"/>
                          <a:cs typeface="+mn-cs"/>
                        </a:rPr>
                        <a:t>
 🎮📉 Ubisoft, éditeur de la saga Assassin's creed, a annoncé que le prochain épisode de la saga sortira finalement le 20 mars, après un report initial prévu pour février 2024. Cette décision intervient dans un contexte difficile pour l'entreprise, confrontée à des "ventes plus faibles que prévues pendant les fêtes de fin d’année" de "Star Wars Outlaws" et à l'arrêt de "XDefiant". Pour maximiser la valeur pour ses parties prenantes, Ubisoft explore "diverses options stratégiques et capitalistiques transformantes", alors que des rumeurs de rachat circulent.
L'année 2024 a été marquée par des défis sociaux et financiers pour Ubisoft. En décembre, l'entreprise a fermé ses antennes à San Francisco et Osaka, supprimant 277 postes à l'étranger suite au lancement décevant de "XDefiant". En France, près de 1000 des 4000 salariés ont fait grève en octobre après une annonce visant à restreindre l'usage du télétravail, soulignant les tensions internes au sein de l'entreprise.
👉 RTSinfo
📷 Ubisoft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0.7892 %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1839816938"/>
                  </a:ext>
                </a:extLst>
              </a:tr>
            </a:tbl>
          </a:graphicData>
        </a:graphic>
      </p:graphicFrame>
      <p:sp>
        <p:nvSpPr>
          <p:cNvPr id="4" name="Text Placeholder 3">
            <a:extLst>
              <a:ext uri="{FF2B5EF4-FFF2-40B4-BE49-F238E27FC236}">
                <a16:creationId xmlns:a16="http://schemas.microsoft.com/office/drawing/2014/main" id="{6DD80AB5-F188-4E04-AA09-4E747BAF021A}"/>
              </a:ext>
            </a:extLst>
          </p:cNvPr>
          <p:cNvSpPr>
            <a:spLocks noGrp="1"/>
          </p:cNvSpPr>
          <p:nvPr>
            <p:ph type="body" sz="quarter" idx="14"/>
          </p:nvPr>
        </p:nvSpPr>
        <p:spPr/>
        <p:txBody>
          <a:bodyPr/>
          <a:lstStyle/>
          <a:p>
            <a:r>
              <a:rPr lang="en-US"/>
              <a:t>01/06/2025 - 01/12/2025</a:t>
            </a:r>
          </a:p>
        </p:txBody>
      </p:sp>
    </p:spTree>
    <p:extLst>
      <p:ext uri="{BB962C8B-B14F-4D97-AF65-F5344CB8AC3E}">
        <p14:creationId xmlns:p14="http://schemas.microsoft.com/office/powerpoint/2010/main" val="507737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E2659-B063-409F-9D61-489E77F2FE58}"/>
              </a:ext>
            </a:extLst>
          </p:cNvPr>
          <p:cNvSpPr>
            <a:spLocks noGrp="1"/>
          </p:cNvSpPr>
          <p:nvPr>
            <p:ph type="title"/>
          </p:nvPr>
        </p:nvSpPr>
        <p:spPr/>
        <p:txBody>
          <a:bodyPr/>
          <a:lstStyle/>
          <a:p>
            <a:r>
              <a:rPr lang="en-US"/>
              <a:t>Instagram Posts Table | rtsinfo - 3 of 26</a:t>
            </a:r>
          </a:p>
        </p:txBody>
      </p:sp>
      <p:graphicFrame>
        <p:nvGraphicFramePr>
          <p:cNvPr id="5" name="Table Placeholder 4">
            <a:extLst>
              <a:ext uri="{FF2B5EF4-FFF2-40B4-BE49-F238E27FC236}">
                <a16:creationId xmlns:a16="http://schemas.microsoft.com/office/drawing/2014/main" id="{4D150525-9D81-4D25-8B35-87A729ED1473}"/>
              </a:ext>
            </a:extLst>
          </p:cNvPr>
          <p:cNvGraphicFramePr>
            <a:graphicFrameLocks noGrp="1"/>
          </p:cNvGraphicFramePr>
          <p:nvPr>
            <p:ph type="tbl" sz="quarter" idx="13"/>
            <p:extLst>
              <p:ext uri="{D42A27DB-BD31-4B8C-83A1-F6EECF244321}">
                <p14:modId xmlns:p14="http://schemas.microsoft.com/office/powerpoint/2010/main" val="26429602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30145218"/>
                    </a:ext>
                  </a:extLst>
                </a:gridCol>
                <a:gridCol w="2057400">
                  <a:extLst>
                    <a:ext uri="{9D8B030D-6E8A-4147-A177-3AD203B41FA5}">
                      <a16:colId xmlns:a16="http://schemas.microsoft.com/office/drawing/2014/main" val="391861056"/>
                    </a:ext>
                  </a:extLst>
                </a:gridCol>
                <a:gridCol w="740664">
                  <a:extLst>
                    <a:ext uri="{9D8B030D-6E8A-4147-A177-3AD203B41FA5}">
                      <a16:colId xmlns:a16="http://schemas.microsoft.com/office/drawing/2014/main" val="4131207178"/>
                    </a:ext>
                  </a:extLst>
                </a:gridCol>
                <a:gridCol w="740664">
                  <a:extLst>
                    <a:ext uri="{9D8B030D-6E8A-4147-A177-3AD203B41FA5}">
                      <a16:colId xmlns:a16="http://schemas.microsoft.com/office/drawing/2014/main" val="484485294"/>
                    </a:ext>
                  </a:extLst>
                </a:gridCol>
                <a:gridCol w="740664">
                  <a:extLst>
                    <a:ext uri="{9D8B030D-6E8A-4147-A177-3AD203B41FA5}">
                      <a16:colId xmlns:a16="http://schemas.microsoft.com/office/drawing/2014/main" val="4012169579"/>
                    </a:ext>
                  </a:extLst>
                </a:gridCol>
                <a:gridCol w="740664">
                  <a:extLst>
                    <a:ext uri="{9D8B030D-6E8A-4147-A177-3AD203B41FA5}">
                      <a16:colId xmlns:a16="http://schemas.microsoft.com/office/drawing/2014/main" val="663106409"/>
                    </a:ext>
                  </a:extLst>
                </a:gridCol>
                <a:gridCol w="740664">
                  <a:extLst>
                    <a:ext uri="{9D8B030D-6E8A-4147-A177-3AD203B41FA5}">
                      <a16:colId xmlns:a16="http://schemas.microsoft.com/office/drawing/2014/main" val="12170689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69707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rtsinfo - 2025-01-12 19:00:49</a:t>
                      </a:r>
                      <a:r>
                        <a:rPr kumimoji="0" lang="fr-FR" sz="1000" b="0" i="0" u="none" strike="noStrike" kern="1200" cap="none" spc="0" normalizeH="0" baseline="0" noProof="0">
                          <a:ln>
                            <a:noFill/>
                          </a:ln>
                          <a:solidFill>
                            <a:prstClr val="black"/>
                          </a:solidFill>
                          <a:effectLst/>
                          <a:uLnTx/>
                          <a:uFillTx/>
                          <a:latin typeface="Calibri"/>
                          <a:ea typeface="+mn-ea"/>
                          <a:cs typeface="+mn-cs"/>
                        </a:rPr>
                        <a:t>
 🎄🦁 Au Parc zoologique de Bienne, environ 200 sapins de Noël sont collectés chaque année pour nourrir les chèvres et les cerfs. "Pour nos animaux, c'est un changement bienvenu de nourriture", explique Shani Baumgartner, directrice adjointe du zoo. Les sapins offrent une alternative saine et variée aux repas habituels des animaux herbivores, qui ne peuvent pas profiter de conifères toute l'année.
À Servion, dans le canton de Vaud, les sapins prennent une autre dimension. Ils deviennent des jouets pour les animaux carnivores, enrichissant leur environnement. "Pour certains animaux, comme les félins, ces sapins sont utilisés pour l'enrichissement de leur environnement", indique Virginie Grivel, codirectrice du zoo. Les ours, quant à eux, reçoivent des sapins garnis de friandises comme du miel et des noix, transformant les branches en festin hivernal. Les animaux s'amusent à traîner, arracher et déplacer ces sapins, qui deviennent à la fois un jeu et un doudou.
🔗 Pour voir le sujet complet, cliquez sur la photo via le lien en bio!
👉 RTSinfo
📹&amp;📷: 19h30 RTS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686247224"/>
                  </a:ext>
                </a:extLst>
              </a:tr>
            </a:tbl>
          </a:graphicData>
        </a:graphic>
      </p:graphicFrame>
      <p:sp>
        <p:nvSpPr>
          <p:cNvPr id="4" name="Text Placeholder 3">
            <a:extLst>
              <a:ext uri="{FF2B5EF4-FFF2-40B4-BE49-F238E27FC236}">
                <a16:creationId xmlns:a16="http://schemas.microsoft.com/office/drawing/2014/main" id="{6E29748B-EE64-490E-9E2E-350DAE102205}"/>
              </a:ext>
            </a:extLst>
          </p:cNvPr>
          <p:cNvSpPr>
            <a:spLocks noGrp="1"/>
          </p:cNvSpPr>
          <p:nvPr>
            <p:ph type="body" sz="quarter" idx="14"/>
          </p:nvPr>
        </p:nvSpPr>
        <p:spPr/>
        <p:txBody>
          <a:bodyPr/>
          <a:lstStyle/>
          <a:p>
            <a:r>
              <a:rPr lang="en-US"/>
              <a:t>01/06/2025 - 01/12/2025</a:t>
            </a:r>
          </a:p>
        </p:txBody>
      </p:sp>
    </p:spTree>
    <p:extLst>
      <p:ext uri="{BB962C8B-B14F-4D97-AF65-F5344CB8AC3E}">
        <p14:creationId xmlns:p14="http://schemas.microsoft.com/office/powerpoint/2010/main" val="4300964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A08338-5957-49AF-9CE4-E25425212F50}"/>
              </a:ext>
            </a:extLst>
          </p:cNvPr>
          <p:cNvSpPr>
            <a:spLocks noGrp="1"/>
          </p:cNvSpPr>
          <p:nvPr>
            <p:ph type="title"/>
          </p:nvPr>
        </p:nvSpPr>
        <p:spPr/>
        <p:txBody>
          <a:bodyPr/>
          <a:lstStyle/>
          <a:p>
            <a:r>
              <a:rPr lang="en-US"/>
              <a:t>Instagram Posts Table | rtsinfo - 4 of 26</a:t>
            </a:r>
          </a:p>
        </p:txBody>
      </p:sp>
      <p:graphicFrame>
        <p:nvGraphicFramePr>
          <p:cNvPr id="5" name="Table Placeholder 4">
            <a:extLst>
              <a:ext uri="{FF2B5EF4-FFF2-40B4-BE49-F238E27FC236}">
                <a16:creationId xmlns:a16="http://schemas.microsoft.com/office/drawing/2014/main" id="{EDF74CC4-D4C2-4700-8CAF-F1242F37D148}"/>
              </a:ext>
            </a:extLst>
          </p:cNvPr>
          <p:cNvGraphicFramePr>
            <a:graphicFrameLocks noGrp="1"/>
          </p:cNvGraphicFramePr>
          <p:nvPr>
            <p:ph type="tbl" sz="quarter" idx="13"/>
            <p:extLst>
              <p:ext uri="{D42A27DB-BD31-4B8C-83A1-F6EECF244321}">
                <p14:modId xmlns:p14="http://schemas.microsoft.com/office/powerpoint/2010/main" val="35770583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238389314"/>
                    </a:ext>
                  </a:extLst>
                </a:gridCol>
                <a:gridCol w="2057400">
                  <a:extLst>
                    <a:ext uri="{9D8B030D-6E8A-4147-A177-3AD203B41FA5}">
                      <a16:colId xmlns:a16="http://schemas.microsoft.com/office/drawing/2014/main" val="1803869718"/>
                    </a:ext>
                  </a:extLst>
                </a:gridCol>
                <a:gridCol w="740664">
                  <a:extLst>
                    <a:ext uri="{9D8B030D-6E8A-4147-A177-3AD203B41FA5}">
                      <a16:colId xmlns:a16="http://schemas.microsoft.com/office/drawing/2014/main" val="4093137855"/>
                    </a:ext>
                  </a:extLst>
                </a:gridCol>
                <a:gridCol w="740664">
                  <a:extLst>
                    <a:ext uri="{9D8B030D-6E8A-4147-A177-3AD203B41FA5}">
                      <a16:colId xmlns:a16="http://schemas.microsoft.com/office/drawing/2014/main" val="820678603"/>
                    </a:ext>
                  </a:extLst>
                </a:gridCol>
                <a:gridCol w="740664">
                  <a:extLst>
                    <a:ext uri="{9D8B030D-6E8A-4147-A177-3AD203B41FA5}">
                      <a16:colId xmlns:a16="http://schemas.microsoft.com/office/drawing/2014/main" val="2191883512"/>
                    </a:ext>
                  </a:extLst>
                </a:gridCol>
                <a:gridCol w="740664">
                  <a:extLst>
                    <a:ext uri="{9D8B030D-6E8A-4147-A177-3AD203B41FA5}">
                      <a16:colId xmlns:a16="http://schemas.microsoft.com/office/drawing/2014/main" val="3326741929"/>
                    </a:ext>
                  </a:extLst>
                </a:gridCol>
                <a:gridCol w="740664">
                  <a:extLst>
                    <a:ext uri="{9D8B030D-6E8A-4147-A177-3AD203B41FA5}">
                      <a16:colId xmlns:a16="http://schemas.microsoft.com/office/drawing/2014/main" val="5252884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098578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rtsinfo - 2025-01-12 18:02:12</a:t>
                      </a:r>
                      <a:r>
                        <a:rPr kumimoji="0" lang="fr-FR" sz="1000" b="0" i="0" u="none" strike="noStrike" kern="1200" cap="none" spc="0" normalizeH="0" baseline="0" noProof="0">
                          <a:ln>
                            <a:noFill/>
                          </a:ln>
                          <a:solidFill>
                            <a:prstClr val="black"/>
                          </a:solidFill>
                          <a:effectLst/>
                          <a:uLnTx/>
                          <a:uFillTx/>
                          <a:latin typeface="Calibri"/>
                          <a:ea typeface="+mn-ea"/>
                          <a:cs typeface="+mn-cs"/>
                        </a:rPr>
                        <a:t>
 🇨🇭Depuis un an et demi, Emma, 12 ans, et sa mère sont sans domicile fixe. En août dernier, elles ont obtenu une place à l’hôtel Bel’Espérance de Genève, un établissement transformé en centre d’accueil pour femmes en situation de précarité. La jeune fille a eu le courage de témoigner pour l'émission #MiseauPointRTS 
🔗 Retrouvez Mise au Point sur le Play RTS!
✍ Gilles Clémençon
📹 Philippe Fivet
🎞️ David Nicole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3.2758 %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273608047"/>
                  </a:ext>
                </a:extLst>
              </a:tr>
            </a:tbl>
          </a:graphicData>
        </a:graphic>
      </p:graphicFrame>
      <p:sp>
        <p:nvSpPr>
          <p:cNvPr id="4" name="Text Placeholder 3">
            <a:extLst>
              <a:ext uri="{FF2B5EF4-FFF2-40B4-BE49-F238E27FC236}">
                <a16:creationId xmlns:a16="http://schemas.microsoft.com/office/drawing/2014/main" id="{66E07663-C104-4FAD-B8AE-66393B5101E4}"/>
              </a:ext>
            </a:extLst>
          </p:cNvPr>
          <p:cNvSpPr>
            <a:spLocks noGrp="1"/>
          </p:cNvSpPr>
          <p:nvPr>
            <p:ph type="body" sz="quarter" idx="14"/>
          </p:nvPr>
        </p:nvSpPr>
        <p:spPr/>
        <p:txBody>
          <a:bodyPr/>
          <a:lstStyle/>
          <a:p>
            <a:r>
              <a:rPr lang="en-US"/>
              <a:t>01/06/2025 - 01/12/2025</a:t>
            </a:r>
          </a:p>
        </p:txBody>
      </p:sp>
    </p:spTree>
    <p:extLst>
      <p:ext uri="{BB962C8B-B14F-4D97-AF65-F5344CB8AC3E}">
        <p14:creationId xmlns:p14="http://schemas.microsoft.com/office/powerpoint/2010/main" val="12838160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BCF68-F718-4C21-A982-551CFA705EB5}"/>
              </a:ext>
            </a:extLst>
          </p:cNvPr>
          <p:cNvSpPr>
            <a:spLocks noGrp="1"/>
          </p:cNvSpPr>
          <p:nvPr>
            <p:ph type="title"/>
          </p:nvPr>
        </p:nvSpPr>
        <p:spPr/>
        <p:txBody>
          <a:bodyPr/>
          <a:lstStyle/>
          <a:p>
            <a:r>
              <a:rPr lang="en-US"/>
              <a:t>Instagram Posts Table | rtsinfo - 5 of 26</a:t>
            </a:r>
          </a:p>
        </p:txBody>
      </p:sp>
      <p:graphicFrame>
        <p:nvGraphicFramePr>
          <p:cNvPr id="5" name="Table Placeholder 4">
            <a:extLst>
              <a:ext uri="{FF2B5EF4-FFF2-40B4-BE49-F238E27FC236}">
                <a16:creationId xmlns:a16="http://schemas.microsoft.com/office/drawing/2014/main" id="{9F428632-6C1C-4232-9AFB-A42BB041024C}"/>
              </a:ext>
            </a:extLst>
          </p:cNvPr>
          <p:cNvGraphicFramePr>
            <a:graphicFrameLocks noGrp="1"/>
          </p:cNvGraphicFramePr>
          <p:nvPr>
            <p:ph type="tbl" sz="quarter" idx="13"/>
            <p:extLst>
              <p:ext uri="{D42A27DB-BD31-4B8C-83A1-F6EECF244321}">
                <p14:modId xmlns:p14="http://schemas.microsoft.com/office/powerpoint/2010/main" val="38426705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306176806"/>
                    </a:ext>
                  </a:extLst>
                </a:gridCol>
                <a:gridCol w="2057400">
                  <a:extLst>
                    <a:ext uri="{9D8B030D-6E8A-4147-A177-3AD203B41FA5}">
                      <a16:colId xmlns:a16="http://schemas.microsoft.com/office/drawing/2014/main" val="4266626904"/>
                    </a:ext>
                  </a:extLst>
                </a:gridCol>
                <a:gridCol w="740664">
                  <a:extLst>
                    <a:ext uri="{9D8B030D-6E8A-4147-A177-3AD203B41FA5}">
                      <a16:colId xmlns:a16="http://schemas.microsoft.com/office/drawing/2014/main" val="4100764796"/>
                    </a:ext>
                  </a:extLst>
                </a:gridCol>
                <a:gridCol w="740664">
                  <a:extLst>
                    <a:ext uri="{9D8B030D-6E8A-4147-A177-3AD203B41FA5}">
                      <a16:colId xmlns:a16="http://schemas.microsoft.com/office/drawing/2014/main" val="4052180229"/>
                    </a:ext>
                  </a:extLst>
                </a:gridCol>
                <a:gridCol w="740664">
                  <a:extLst>
                    <a:ext uri="{9D8B030D-6E8A-4147-A177-3AD203B41FA5}">
                      <a16:colId xmlns:a16="http://schemas.microsoft.com/office/drawing/2014/main" val="3223137566"/>
                    </a:ext>
                  </a:extLst>
                </a:gridCol>
                <a:gridCol w="740664">
                  <a:extLst>
                    <a:ext uri="{9D8B030D-6E8A-4147-A177-3AD203B41FA5}">
                      <a16:colId xmlns:a16="http://schemas.microsoft.com/office/drawing/2014/main" val="3096589153"/>
                    </a:ext>
                  </a:extLst>
                </a:gridCol>
                <a:gridCol w="740664">
                  <a:extLst>
                    <a:ext uri="{9D8B030D-6E8A-4147-A177-3AD203B41FA5}">
                      <a16:colId xmlns:a16="http://schemas.microsoft.com/office/drawing/2014/main" val="15332375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804975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rtsinfo - 2025-01-12 17:00:15</a:t>
                      </a:r>
                      <a:r>
                        <a:rPr kumimoji="0" lang="fr-FR" sz="1000" b="0" i="0" u="none" strike="noStrike" kern="1200" cap="none" spc="0" normalizeH="0" baseline="0" noProof="0">
                          <a:ln>
                            <a:noFill/>
                          </a:ln>
                          <a:solidFill>
                            <a:prstClr val="black"/>
                          </a:solidFill>
                          <a:effectLst/>
                          <a:uLnTx/>
                          <a:uFillTx/>
                          <a:latin typeface="Calibri"/>
                          <a:ea typeface="+mn-ea"/>
                          <a:cs typeface="+mn-cs"/>
                        </a:rPr>
                        <a:t>
 🦇🏛️Le temple de Chaindon à Reconvilier, dans le Jura bernois, se prépare à accueillir ses nouveaux locataires : une colonie de 50 oreillards bruns, une espèce de chauves-souris protégée. Découvertes il y a deux ans dans les combles de l'église réformée, ces chauves-souris bénéficient de travaux de rénovation pour améliorer leur habitat.
Les travaux, d'un coût de 30'000 francs, incluent une nouvelle isolation et un plancher, réalisés pendant l'hiver lorsque les chauves-souris hibernent ailleurs. Ces aménagements visent à rendre l'environnement plus sûr et confortable pour les chauves-souris, facilitant également le nettoyage annuel du guano. La paroisse et l'association Chauves-Souris Jura Bernois espèrent voir la colonie s'agrandir à une centaine de spécimens d'ici leur retour en avril.
🔗 Pour voir le sujet complet, cliquez sur la photo via le lien en bio.
👉 RTSinfo
📷 12h45 RTS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1949426716"/>
                  </a:ext>
                </a:extLst>
              </a:tr>
            </a:tbl>
          </a:graphicData>
        </a:graphic>
      </p:graphicFrame>
      <p:sp>
        <p:nvSpPr>
          <p:cNvPr id="4" name="Text Placeholder 3">
            <a:extLst>
              <a:ext uri="{FF2B5EF4-FFF2-40B4-BE49-F238E27FC236}">
                <a16:creationId xmlns:a16="http://schemas.microsoft.com/office/drawing/2014/main" id="{78316B5E-D094-4E44-9C74-DF1A62CA6101}"/>
              </a:ext>
            </a:extLst>
          </p:cNvPr>
          <p:cNvSpPr>
            <a:spLocks noGrp="1"/>
          </p:cNvSpPr>
          <p:nvPr>
            <p:ph type="body" sz="quarter" idx="14"/>
          </p:nvPr>
        </p:nvSpPr>
        <p:spPr/>
        <p:txBody>
          <a:bodyPr/>
          <a:lstStyle/>
          <a:p>
            <a:r>
              <a:rPr lang="en-US"/>
              <a:t>01/06/2025 - 01/12/2025</a:t>
            </a:r>
          </a:p>
        </p:txBody>
      </p:sp>
    </p:spTree>
    <p:extLst>
      <p:ext uri="{BB962C8B-B14F-4D97-AF65-F5344CB8AC3E}">
        <p14:creationId xmlns:p14="http://schemas.microsoft.com/office/powerpoint/2010/main" val="28845134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5D2FFD-0DDE-4BAF-B1A3-98610ABA327F}"/>
              </a:ext>
            </a:extLst>
          </p:cNvPr>
          <p:cNvSpPr>
            <a:spLocks noGrp="1"/>
          </p:cNvSpPr>
          <p:nvPr>
            <p:ph type="title"/>
          </p:nvPr>
        </p:nvSpPr>
        <p:spPr/>
        <p:txBody>
          <a:bodyPr/>
          <a:lstStyle/>
          <a:p>
            <a:r>
              <a:rPr lang="en-US"/>
              <a:t>Instagram Posts Table | rtsinfo - 6 of 26</a:t>
            </a:r>
          </a:p>
        </p:txBody>
      </p:sp>
      <p:graphicFrame>
        <p:nvGraphicFramePr>
          <p:cNvPr id="5" name="Table Placeholder 4">
            <a:extLst>
              <a:ext uri="{FF2B5EF4-FFF2-40B4-BE49-F238E27FC236}">
                <a16:creationId xmlns:a16="http://schemas.microsoft.com/office/drawing/2014/main" id="{BA079428-18D9-472F-B970-31A5FF58EAA5}"/>
              </a:ext>
            </a:extLst>
          </p:cNvPr>
          <p:cNvGraphicFramePr>
            <a:graphicFrameLocks noGrp="1"/>
          </p:cNvGraphicFramePr>
          <p:nvPr>
            <p:ph type="tbl" sz="quarter" idx="13"/>
            <p:extLst>
              <p:ext uri="{D42A27DB-BD31-4B8C-83A1-F6EECF244321}">
                <p14:modId xmlns:p14="http://schemas.microsoft.com/office/powerpoint/2010/main" val="17753168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208529045"/>
                    </a:ext>
                  </a:extLst>
                </a:gridCol>
                <a:gridCol w="2057400">
                  <a:extLst>
                    <a:ext uri="{9D8B030D-6E8A-4147-A177-3AD203B41FA5}">
                      <a16:colId xmlns:a16="http://schemas.microsoft.com/office/drawing/2014/main" val="2694622141"/>
                    </a:ext>
                  </a:extLst>
                </a:gridCol>
                <a:gridCol w="740664">
                  <a:extLst>
                    <a:ext uri="{9D8B030D-6E8A-4147-A177-3AD203B41FA5}">
                      <a16:colId xmlns:a16="http://schemas.microsoft.com/office/drawing/2014/main" val="2840478763"/>
                    </a:ext>
                  </a:extLst>
                </a:gridCol>
                <a:gridCol w="740664">
                  <a:extLst>
                    <a:ext uri="{9D8B030D-6E8A-4147-A177-3AD203B41FA5}">
                      <a16:colId xmlns:a16="http://schemas.microsoft.com/office/drawing/2014/main" val="1894635287"/>
                    </a:ext>
                  </a:extLst>
                </a:gridCol>
                <a:gridCol w="740664">
                  <a:extLst>
                    <a:ext uri="{9D8B030D-6E8A-4147-A177-3AD203B41FA5}">
                      <a16:colId xmlns:a16="http://schemas.microsoft.com/office/drawing/2014/main" val="163270995"/>
                    </a:ext>
                  </a:extLst>
                </a:gridCol>
                <a:gridCol w="740664">
                  <a:extLst>
                    <a:ext uri="{9D8B030D-6E8A-4147-A177-3AD203B41FA5}">
                      <a16:colId xmlns:a16="http://schemas.microsoft.com/office/drawing/2014/main" val="550678728"/>
                    </a:ext>
                  </a:extLst>
                </a:gridCol>
                <a:gridCol w="740664">
                  <a:extLst>
                    <a:ext uri="{9D8B030D-6E8A-4147-A177-3AD203B41FA5}">
                      <a16:colId xmlns:a16="http://schemas.microsoft.com/office/drawing/2014/main" val="36496393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7444548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rtsinfo - 2025-01-12 13:59:04</a:t>
                      </a:r>
                      <a:r>
                        <a:rPr kumimoji="0" lang="fr-FR" sz="1000" b="0" i="0" u="none" strike="noStrike" kern="1200" cap="none" spc="0" normalizeH="0" baseline="0" noProof="0">
                          <a:ln>
                            <a:noFill/>
                          </a:ln>
                          <a:solidFill>
                            <a:prstClr val="black"/>
                          </a:solidFill>
                          <a:effectLst/>
                          <a:uLnTx/>
                          <a:uFillTx/>
                          <a:latin typeface="Calibri"/>
                          <a:ea typeface="+mn-ea"/>
                          <a:cs typeface="+mn-cs"/>
                        </a:rPr>
                        <a:t>
 🔥🚒 Un incendie dans un sous-sol à Sierre (VS) a entraîné l'évacuation d'une cinquantaine d'habitants dimanche matin. Vers 07h00, un dégagement de fumée a été signalé, incitant la police cantonale valaisanne à agir par précaution. Heureusement, aucun blessé grave n'est à déplorer, mais une quinzaine de personnes, dont sept pompiers, ont été conduites à l'hôpital pour des contrôles.
Pour permettre l'intervention des secours, la rue de Sion a été temporairement fermée à la circulation. Le Ministère public a ouvert une enquête pour éclaircir les circonstances de cet incendie. Les résidents des deux immeubles adjacents ont été évacués par mesure de sécurité, et la situation est désormais sous contrôle.
🔗 Pour en savoir plus, cliquez sur la photo via le lien en bio
👉 ATS
📷 Keystone / Gaetan Bally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3474607051"/>
                  </a:ext>
                </a:extLst>
              </a:tr>
            </a:tbl>
          </a:graphicData>
        </a:graphic>
      </p:graphicFrame>
      <p:sp>
        <p:nvSpPr>
          <p:cNvPr id="4" name="Text Placeholder 3">
            <a:extLst>
              <a:ext uri="{FF2B5EF4-FFF2-40B4-BE49-F238E27FC236}">
                <a16:creationId xmlns:a16="http://schemas.microsoft.com/office/drawing/2014/main" id="{6A86D0E0-CD7A-4606-8F7C-F1A47B952C5D}"/>
              </a:ext>
            </a:extLst>
          </p:cNvPr>
          <p:cNvSpPr>
            <a:spLocks noGrp="1"/>
          </p:cNvSpPr>
          <p:nvPr>
            <p:ph type="body" sz="quarter" idx="14"/>
          </p:nvPr>
        </p:nvSpPr>
        <p:spPr/>
        <p:txBody>
          <a:bodyPr/>
          <a:lstStyle/>
          <a:p>
            <a:r>
              <a:rPr lang="en-US"/>
              <a:t>01/06/2025 - 01/12/2025</a:t>
            </a:r>
          </a:p>
        </p:txBody>
      </p:sp>
    </p:spTree>
    <p:extLst>
      <p:ext uri="{BB962C8B-B14F-4D97-AF65-F5344CB8AC3E}">
        <p14:creationId xmlns:p14="http://schemas.microsoft.com/office/powerpoint/2010/main" val="6562965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AA6B7-0681-4B0C-82B0-640FC323C943}"/>
              </a:ext>
            </a:extLst>
          </p:cNvPr>
          <p:cNvSpPr>
            <a:spLocks noGrp="1"/>
          </p:cNvSpPr>
          <p:nvPr>
            <p:ph type="title"/>
          </p:nvPr>
        </p:nvSpPr>
        <p:spPr/>
        <p:txBody>
          <a:bodyPr/>
          <a:lstStyle/>
          <a:p>
            <a:r>
              <a:rPr lang="en-US"/>
              <a:t>Instagram Posts Table | rtsinfo - 7 of 26</a:t>
            </a:r>
          </a:p>
        </p:txBody>
      </p:sp>
      <p:graphicFrame>
        <p:nvGraphicFramePr>
          <p:cNvPr id="5" name="Table Placeholder 4">
            <a:extLst>
              <a:ext uri="{FF2B5EF4-FFF2-40B4-BE49-F238E27FC236}">
                <a16:creationId xmlns:a16="http://schemas.microsoft.com/office/drawing/2014/main" id="{BF2E05CE-AD24-47DA-A19C-C9B30799B9E2}"/>
              </a:ext>
            </a:extLst>
          </p:cNvPr>
          <p:cNvGraphicFramePr>
            <a:graphicFrameLocks noGrp="1"/>
          </p:cNvGraphicFramePr>
          <p:nvPr>
            <p:ph type="tbl" sz="quarter" idx="13"/>
            <p:extLst>
              <p:ext uri="{D42A27DB-BD31-4B8C-83A1-F6EECF244321}">
                <p14:modId xmlns:p14="http://schemas.microsoft.com/office/powerpoint/2010/main" val="29194095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133568922"/>
                    </a:ext>
                  </a:extLst>
                </a:gridCol>
                <a:gridCol w="2057400">
                  <a:extLst>
                    <a:ext uri="{9D8B030D-6E8A-4147-A177-3AD203B41FA5}">
                      <a16:colId xmlns:a16="http://schemas.microsoft.com/office/drawing/2014/main" val="3169394444"/>
                    </a:ext>
                  </a:extLst>
                </a:gridCol>
                <a:gridCol w="740664">
                  <a:extLst>
                    <a:ext uri="{9D8B030D-6E8A-4147-A177-3AD203B41FA5}">
                      <a16:colId xmlns:a16="http://schemas.microsoft.com/office/drawing/2014/main" val="3495196582"/>
                    </a:ext>
                  </a:extLst>
                </a:gridCol>
                <a:gridCol w="740664">
                  <a:extLst>
                    <a:ext uri="{9D8B030D-6E8A-4147-A177-3AD203B41FA5}">
                      <a16:colId xmlns:a16="http://schemas.microsoft.com/office/drawing/2014/main" val="3716246889"/>
                    </a:ext>
                  </a:extLst>
                </a:gridCol>
                <a:gridCol w="740664">
                  <a:extLst>
                    <a:ext uri="{9D8B030D-6E8A-4147-A177-3AD203B41FA5}">
                      <a16:colId xmlns:a16="http://schemas.microsoft.com/office/drawing/2014/main" val="3280733992"/>
                    </a:ext>
                  </a:extLst>
                </a:gridCol>
                <a:gridCol w="740664">
                  <a:extLst>
                    <a:ext uri="{9D8B030D-6E8A-4147-A177-3AD203B41FA5}">
                      <a16:colId xmlns:a16="http://schemas.microsoft.com/office/drawing/2014/main" val="506999099"/>
                    </a:ext>
                  </a:extLst>
                </a:gridCol>
                <a:gridCol w="740664">
                  <a:extLst>
                    <a:ext uri="{9D8B030D-6E8A-4147-A177-3AD203B41FA5}">
                      <a16:colId xmlns:a16="http://schemas.microsoft.com/office/drawing/2014/main" val="26301005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33509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rtsinfo - 2025-01-12 13:34:32</a:t>
                      </a:r>
                      <a:r>
                        <a:rPr kumimoji="0" lang="fr-FR" sz="1000" b="0" i="0" u="none" strike="noStrike" kern="1200" cap="none" spc="0" normalizeH="0" baseline="0" noProof="0">
                          <a:ln>
                            <a:noFill/>
                          </a:ln>
                          <a:solidFill>
                            <a:prstClr val="black"/>
                          </a:solidFill>
                          <a:effectLst/>
                          <a:uLnTx/>
                          <a:uFillTx/>
                          <a:latin typeface="Calibri"/>
                          <a:ea typeface="+mn-ea"/>
                          <a:cs typeface="+mn-cs"/>
                        </a:rPr>
                        <a:t>
 🇺🇸 🔥 A Los Angeles, de nombreuses familles ont vu leurs maisons être dévorées par les flammes, un brasier qui a englouti 15'000 hectares et tué au moins 16 personnes. Dans ce paysage en désolation, le #19h30RTS a rencontré Carole Descombes et sa fille, désormais sans domicile.
🔗 Pour en savoir plus, cliquez sur la photo via le lien en bio.
👉 RTSinfo
📹 19h30 RTS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649160111"/>
                  </a:ext>
                </a:extLst>
              </a:tr>
            </a:tbl>
          </a:graphicData>
        </a:graphic>
      </p:graphicFrame>
      <p:sp>
        <p:nvSpPr>
          <p:cNvPr id="4" name="Text Placeholder 3">
            <a:extLst>
              <a:ext uri="{FF2B5EF4-FFF2-40B4-BE49-F238E27FC236}">
                <a16:creationId xmlns:a16="http://schemas.microsoft.com/office/drawing/2014/main" id="{BB780F3A-D46E-45C0-8509-DBBA27B83A08}"/>
              </a:ext>
            </a:extLst>
          </p:cNvPr>
          <p:cNvSpPr>
            <a:spLocks noGrp="1"/>
          </p:cNvSpPr>
          <p:nvPr>
            <p:ph type="body" sz="quarter" idx="14"/>
          </p:nvPr>
        </p:nvSpPr>
        <p:spPr/>
        <p:txBody>
          <a:bodyPr/>
          <a:lstStyle/>
          <a:p>
            <a:r>
              <a:rPr lang="en-US"/>
              <a:t>01/06/2025 - 01/12/2025</a:t>
            </a:r>
          </a:p>
        </p:txBody>
      </p:sp>
    </p:spTree>
    <p:extLst>
      <p:ext uri="{BB962C8B-B14F-4D97-AF65-F5344CB8AC3E}">
        <p14:creationId xmlns:p14="http://schemas.microsoft.com/office/powerpoint/2010/main" val="24934904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7473F3-BFA4-4FB5-B557-D4C7AF811FB8}"/>
              </a:ext>
            </a:extLst>
          </p:cNvPr>
          <p:cNvSpPr>
            <a:spLocks noGrp="1"/>
          </p:cNvSpPr>
          <p:nvPr>
            <p:ph type="title"/>
          </p:nvPr>
        </p:nvSpPr>
        <p:spPr/>
        <p:txBody>
          <a:bodyPr/>
          <a:lstStyle/>
          <a:p>
            <a:r>
              <a:rPr lang="en-US"/>
              <a:t>Instagram Posts Table | rtsinfo - 8 of 26</a:t>
            </a:r>
          </a:p>
        </p:txBody>
      </p:sp>
      <p:graphicFrame>
        <p:nvGraphicFramePr>
          <p:cNvPr id="5" name="Table Placeholder 4">
            <a:extLst>
              <a:ext uri="{FF2B5EF4-FFF2-40B4-BE49-F238E27FC236}">
                <a16:creationId xmlns:a16="http://schemas.microsoft.com/office/drawing/2014/main" id="{43B455B0-BA87-4623-8854-296FFAFE0B79}"/>
              </a:ext>
            </a:extLst>
          </p:cNvPr>
          <p:cNvGraphicFramePr>
            <a:graphicFrameLocks noGrp="1"/>
          </p:cNvGraphicFramePr>
          <p:nvPr>
            <p:ph type="tbl" sz="quarter" idx="13"/>
            <p:extLst>
              <p:ext uri="{D42A27DB-BD31-4B8C-83A1-F6EECF244321}">
                <p14:modId xmlns:p14="http://schemas.microsoft.com/office/powerpoint/2010/main" val="29375490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173771770"/>
                    </a:ext>
                  </a:extLst>
                </a:gridCol>
                <a:gridCol w="2057400">
                  <a:extLst>
                    <a:ext uri="{9D8B030D-6E8A-4147-A177-3AD203B41FA5}">
                      <a16:colId xmlns:a16="http://schemas.microsoft.com/office/drawing/2014/main" val="1238615871"/>
                    </a:ext>
                  </a:extLst>
                </a:gridCol>
                <a:gridCol w="740664">
                  <a:extLst>
                    <a:ext uri="{9D8B030D-6E8A-4147-A177-3AD203B41FA5}">
                      <a16:colId xmlns:a16="http://schemas.microsoft.com/office/drawing/2014/main" val="547256331"/>
                    </a:ext>
                  </a:extLst>
                </a:gridCol>
                <a:gridCol w="740664">
                  <a:extLst>
                    <a:ext uri="{9D8B030D-6E8A-4147-A177-3AD203B41FA5}">
                      <a16:colId xmlns:a16="http://schemas.microsoft.com/office/drawing/2014/main" val="1330110259"/>
                    </a:ext>
                  </a:extLst>
                </a:gridCol>
                <a:gridCol w="740664">
                  <a:extLst>
                    <a:ext uri="{9D8B030D-6E8A-4147-A177-3AD203B41FA5}">
                      <a16:colId xmlns:a16="http://schemas.microsoft.com/office/drawing/2014/main" val="4170695879"/>
                    </a:ext>
                  </a:extLst>
                </a:gridCol>
                <a:gridCol w="740664">
                  <a:extLst>
                    <a:ext uri="{9D8B030D-6E8A-4147-A177-3AD203B41FA5}">
                      <a16:colId xmlns:a16="http://schemas.microsoft.com/office/drawing/2014/main" val="658213934"/>
                    </a:ext>
                  </a:extLst>
                </a:gridCol>
                <a:gridCol w="740664">
                  <a:extLst>
                    <a:ext uri="{9D8B030D-6E8A-4147-A177-3AD203B41FA5}">
                      <a16:colId xmlns:a16="http://schemas.microsoft.com/office/drawing/2014/main" val="22361093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553878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rtsinfo - 2025-01-12 12:30:07</a:t>
                      </a:r>
                      <a:r>
                        <a:rPr kumimoji="0" lang="fr-FR" sz="1000" b="0" i="0" u="none" strike="noStrike" kern="1200" cap="none" spc="0" normalizeH="0" baseline="0" noProof="0">
                          <a:ln>
                            <a:noFill/>
                          </a:ln>
                          <a:solidFill>
                            <a:prstClr val="black"/>
                          </a:solidFill>
                          <a:effectLst/>
                          <a:uLnTx/>
                          <a:uFillTx/>
                          <a:latin typeface="Calibri"/>
                          <a:ea typeface="+mn-ea"/>
                          <a:cs typeface="+mn-cs"/>
                        </a:rPr>
                        <a:t>
 🐶🚫 À partir du 1er février 2025, l'importation professionnelle de chiots de moins de 15 semaines sera interdite en Suisse. Cette modification de l'Ordonnance sur la protection des animaux vise à freiner les achats impulsifs en ligne de chiots souvent issus d'élevages peu éthiques. Giovanni Peduto, vétérinaire cantonal du canton de Vaud, explique au micro de l'émission #OnenparleRTS que cette mesure concerne la revente et la cession, mais pas les particuliers se rendant à l'étranger pour adopter un chiot avec les documents requis.
Le commerce de chiots est lucratif, avec des importations à 8 semaines maximisant les profits pour les revendeurs. En imposant cette restriction, le marché suisse devient moins attractif pour les élevages intensifs, souvent liés à des petites races populaires comme les chihuahuas et les bouledogues français. Les particuliers devront désormais se rendre directement dans les élevages pour évaluer les conditions et rencontrer les éleveurs, garantissant ainsi un choix plus éclairé et éthique.
🔗 Pour en savoir plus, cliquez sur la photo via le lien en bio!
👉 On en parle / RTSinfo
📷 Pexels / Freepik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277975308"/>
                  </a:ext>
                </a:extLst>
              </a:tr>
            </a:tbl>
          </a:graphicData>
        </a:graphic>
      </p:graphicFrame>
      <p:sp>
        <p:nvSpPr>
          <p:cNvPr id="4" name="Text Placeholder 3">
            <a:extLst>
              <a:ext uri="{FF2B5EF4-FFF2-40B4-BE49-F238E27FC236}">
                <a16:creationId xmlns:a16="http://schemas.microsoft.com/office/drawing/2014/main" id="{D8ABEBF7-330F-4FCD-BA69-69135AD88D40}"/>
              </a:ext>
            </a:extLst>
          </p:cNvPr>
          <p:cNvSpPr>
            <a:spLocks noGrp="1"/>
          </p:cNvSpPr>
          <p:nvPr>
            <p:ph type="body" sz="quarter" idx="14"/>
          </p:nvPr>
        </p:nvSpPr>
        <p:spPr/>
        <p:txBody>
          <a:bodyPr/>
          <a:lstStyle/>
          <a:p>
            <a:r>
              <a:rPr lang="en-US"/>
              <a:t>01/06/2025 - 01/12/2025</a:t>
            </a:r>
          </a:p>
        </p:txBody>
      </p:sp>
    </p:spTree>
    <p:extLst>
      <p:ext uri="{BB962C8B-B14F-4D97-AF65-F5344CB8AC3E}">
        <p14:creationId xmlns:p14="http://schemas.microsoft.com/office/powerpoint/2010/main" val="21491637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691FE6-D3EB-4D06-949D-8ABC1A98EA2B}"/>
              </a:ext>
            </a:extLst>
          </p:cNvPr>
          <p:cNvSpPr>
            <a:spLocks noGrp="1"/>
          </p:cNvSpPr>
          <p:nvPr>
            <p:ph type="title"/>
          </p:nvPr>
        </p:nvSpPr>
        <p:spPr/>
        <p:txBody>
          <a:bodyPr/>
          <a:lstStyle/>
          <a:p>
            <a:r>
              <a:rPr lang="en-US"/>
              <a:t>Instagram Posts Table | rtsinfo - 9 of 26</a:t>
            </a:r>
          </a:p>
        </p:txBody>
      </p:sp>
      <p:graphicFrame>
        <p:nvGraphicFramePr>
          <p:cNvPr id="5" name="Table Placeholder 4">
            <a:extLst>
              <a:ext uri="{FF2B5EF4-FFF2-40B4-BE49-F238E27FC236}">
                <a16:creationId xmlns:a16="http://schemas.microsoft.com/office/drawing/2014/main" id="{7311DC70-FF78-4B8A-9E93-B91C5F30D4A8}"/>
              </a:ext>
            </a:extLst>
          </p:cNvPr>
          <p:cNvGraphicFramePr>
            <a:graphicFrameLocks noGrp="1"/>
          </p:cNvGraphicFramePr>
          <p:nvPr>
            <p:ph type="tbl" sz="quarter" idx="13"/>
            <p:extLst>
              <p:ext uri="{D42A27DB-BD31-4B8C-83A1-F6EECF244321}">
                <p14:modId xmlns:p14="http://schemas.microsoft.com/office/powerpoint/2010/main" val="4600817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466740710"/>
                    </a:ext>
                  </a:extLst>
                </a:gridCol>
                <a:gridCol w="2057400">
                  <a:extLst>
                    <a:ext uri="{9D8B030D-6E8A-4147-A177-3AD203B41FA5}">
                      <a16:colId xmlns:a16="http://schemas.microsoft.com/office/drawing/2014/main" val="534430530"/>
                    </a:ext>
                  </a:extLst>
                </a:gridCol>
                <a:gridCol w="740664">
                  <a:extLst>
                    <a:ext uri="{9D8B030D-6E8A-4147-A177-3AD203B41FA5}">
                      <a16:colId xmlns:a16="http://schemas.microsoft.com/office/drawing/2014/main" val="3204660044"/>
                    </a:ext>
                  </a:extLst>
                </a:gridCol>
                <a:gridCol w="740664">
                  <a:extLst>
                    <a:ext uri="{9D8B030D-6E8A-4147-A177-3AD203B41FA5}">
                      <a16:colId xmlns:a16="http://schemas.microsoft.com/office/drawing/2014/main" val="1546668168"/>
                    </a:ext>
                  </a:extLst>
                </a:gridCol>
                <a:gridCol w="740664">
                  <a:extLst>
                    <a:ext uri="{9D8B030D-6E8A-4147-A177-3AD203B41FA5}">
                      <a16:colId xmlns:a16="http://schemas.microsoft.com/office/drawing/2014/main" val="1322091512"/>
                    </a:ext>
                  </a:extLst>
                </a:gridCol>
                <a:gridCol w="740664">
                  <a:extLst>
                    <a:ext uri="{9D8B030D-6E8A-4147-A177-3AD203B41FA5}">
                      <a16:colId xmlns:a16="http://schemas.microsoft.com/office/drawing/2014/main" val="3572844734"/>
                    </a:ext>
                  </a:extLst>
                </a:gridCol>
                <a:gridCol w="740664">
                  <a:extLst>
                    <a:ext uri="{9D8B030D-6E8A-4147-A177-3AD203B41FA5}">
                      <a16:colId xmlns:a16="http://schemas.microsoft.com/office/drawing/2014/main" val="27418710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259513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rtsinfo - 2025-01-12 11:18:58</a:t>
                      </a:r>
                      <a:r>
                        <a:rPr kumimoji="0" lang="fr-FR" sz="1000" b="0" i="0" u="none" strike="noStrike" kern="1200" cap="none" spc="0" normalizeH="0" baseline="0" noProof="0">
                          <a:ln>
                            <a:noFill/>
                          </a:ln>
                          <a:solidFill>
                            <a:prstClr val="black"/>
                          </a:solidFill>
                          <a:effectLst/>
                          <a:uLnTx/>
                          <a:uFillTx/>
                          <a:latin typeface="Calibri"/>
                          <a:ea typeface="+mn-ea"/>
                          <a:cs typeface="+mn-cs"/>
                        </a:rPr>
                        <a:t>
 🚭♻️ Genève pourrait interdire la vente de puffs, ces cigarettes électroniques jetables, suite à un projet de loi déposé par deux membres du Grand Conseil. Critiquées pour leur teneur élevée en nicotine, leurs risques d'addiction, et leur impact écologique, les puffs suscitent des préoccupations croissantes. Le recyclage déficient et le risque d'incendies liés aux batteries au lithium accentuent les appels à l'interdiction.
Malgré une interdiction de vente aux mineurs votée en 2020, des ventes illégales persistent, selon des achats-tests récents. Louise Trottet, coautrice du projet de loi, souligne l'urgence d'une action cantonale sans attendre la Confédération. Au niveau fédéral, le Conseil national a déjà approuvé une motion pour interdire les puffs, en attente d'une décision du Conseil des États en mars. Des pays européens comme la France et l'Allemagne ont déjà pris des mesures similaires.
🔗 Pour en savoir plus, cliquez sur la photo via le lien en bio!
👉 RTSinfo
📷 Freepik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3.4041 %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3394778857"/>
                  </a:ext>
                </a:extLst>
              </a:tr>
            </a:tbl>
          </a:graphicData>
        </a:graphic>
      </p:graphicFrame>
      <p:sp>
        <p:nvSpPr>
          <p:cNvPr id="4" name="Text Placeholder 3">
            <a:extLst>
              <a:ext uri="{FF2B5EF4-FFF2-40B4-BE49-F238E27FC236}">
                <a16:creationId xmlns:a16="http://schemas.microsoft.com/office/drawing/2014/main" id="{FE17C864-969F-445F-A677-1B311A13CBC7}"/>
              </a:ext>
            </a:extLst>
          </p:cNvPr>
          <p:cNvSpPr>
            <a:spLocks noGrp="1"/>
          </p:cNvSpPr>
          <p:nvPr>
            <p:ph type="body" sz="quarter" idx="14"/>
          </p:nvPr>
        </p:nvSpPr>
        <p:spPr/>
        <p:txBody>
          <a:bodyPr/>
          <a:lstStyle/>
          <a:p>
            <a:r>
              <a:rPr lang="en-US"/>
              <a:t>01/06/2025 - 01/12/2025</a:t>
            </a:r>
          </a:p>
        </p:txBody>
      </p:sp>
    </p:spTree>
    <p:extLst>
      <p:ext uri="{BB962C8B-B14F-4D97-AF65-F5344CB8AC3E}">
        <p14:creationId xmlns:p14="http://schemas.microsoft.com/office/powerpoint/2010/main" val="5430402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0F94F-EBDB-480F-A64A-8003CF875975}"/>
              </a:ext>
            </a:extLst>
          </p:cNvPr>
          <p:cNvSpPr>
            <a:spLocks noGrp="1"/>
          </p:cNvSpPr>
          <p:nvPr>
            <p:ph type="title"/>
          </p:nvPr>
        </p:nvSpPr>
        <p:spPr/>
        <p:txBody>
          <a:bodyPr/>
          <a:lstStyle/>
          <a:p>
            <a:r>
              <a:rPr lang="en-US"/>
              <a:t>Instagram Posts Table | rtsinfo - 10 of 26</a:t>
            </a:r>
          </a:p>
        </p:txBody>
      </p:sp>
      <p:graphicFrame>
        <p:nvGraphicFramePr>
          <p:cNvPr id="5" name="Table Placeholder 4">
            <a:extLst>
              <a:ext uri="{FF2B5EF4-FFF2-40B4-BE49-F238E27FC236}">
                <a16:creationId xmlns:a16="http://schemas.microsoft.com/office/drawing/2014/main" id="{8D343155-22C5-4662-B51B-8C9DDC06E347}"/>
              </a:ext>
            </a:extLst>
          </p:cNvPr>
          <p:cNvGraphicFramePr>
            <a:graphicFrameLocks noGrp="1"/>
          </p:cNvGraphicFramePr>
          <p:nvPr>
            <p:ph type="tbl" sz="quarter" idx="13"/>
            <p:extLst>
              <p:ext uri="{D42A27DB-BD31-4B8C-83A1-F6EECF244321}">
                <p14:modId xmlns:p14="http://schemas.microsoft.com/office/powerpoint/2010/main" val="28729310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099856204"/>
                    </a:ext>
                  </a:extLst>
                </a:gridCol>
                <a:gridCol w="2057400">
                  <a:extLst>
                    <a:ext uri="{9D8B030D-6E8A-4147-A177-3AD203B41FA5}">
                      <a16:colId xmlns:a16="http://schemas.microsoft.com/office/drawing/2014/main" val="2550264786"/>
                    </a:ext>
                  </a:extLst>
                </a:gridCol>
                <a:gridCol w="740664">
                  <a:extLst>
                    <a:ext uri="{9D8B030D-6E8A-4147-A177-3AD203B41FA5}">
                      <a16:colId xmlns:a16="http://schemas.microsoft.com/office/drawing/2014/main" val="3192136643"/>
                    </a:ext>
                  </a:extLst>
                </a:gridCol>
                <a:gridCol w="740664">
                  <a:extLst>
                    <a:ext uri="{9D8B030D-6E8A-4147-A177-3AD203B41FA5}">
                      <a16:colId xmlns:a16="http://schemas.microsoft.com/office/drawing/2014/main" val="1028845584"/>
                    </a:ext>
                  </a:extLst>
                </a:gridCol>
                <a:gridCol w="740664">
                  <a:extLst>
                    <a:ext uri="{9D8B030D-6E8A-4147-A177-3AD203B41FA5}">
                      <a16:colId xmlns:a16="http://schemas.microsoft.com/office/drawing/2014/main" val="3044518216"/>
                    </a:ext>
                  </a:extLst>
                </a:gridCol>
                <a:gridCol w="740664">
                  <a:extLst>
                    <a:ext uri="{9D8B030D-6E8A-4147-A177-3AD203B41FA5}">
                      <a16:colId xmlns:a16="http://schemas.microsoft.com/office/drawing/2014/main" val="796656469"/>
                    </a:ext>
                  </a:extLst>
                </a:gridCol>
                <a:gridCol w="740664">
                  <a:extLst>
                    <a:ext uri="{9D8B030D-6E8A-4147-A177-3AD203B41FA5}">
                      <a16:colId xmlns:a16="http://schemas.microsoft.com/office/drawing/2014/main" val="37559169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280815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rtsinfo - 2025-01-12 10:30:05</a:t>
                      </a:r>
                      <a:r>
                        <a:rPr kumimoji="0" lang="fr-FR" sz="1000" b="0" i="0" u="none" strike="noStrike" kern="1200" cap="none" spc="0" normalizeH="0" baseline="0" noProof="0">
                          <a:ln>
                            <a:noFill/>
                          </a:ln>
                          <a:solidFill>
                            <a:prstClr val="black"/>
                          </a:solidFill>
                          <a:effectLst/>
                          <a:uLnTx/>
                          <a:uFillTx/>
                          <a:latin typeface="Calibri"/>
                          <a:ea typeface="+mn-ea"/>
                          <a:cs typeface="+mn-cs"/>
                        </a:rPr>
                        <a:t>
 ✊♀️ Une pétition pour que le Nobel de la paix soit remis à Gisèle Pelicot a été lancée par la Britannique Catherine Mayer. La cofondatrice du Women's Equality Party souligne que la violence sexuelle est un défi majeur pour la paix. La pétition, en ligne sur Change.org, a émergé après le procès mondialement suivi de l'ex-mari de Gisèle Pelicot et ses 50 co-accusés. Ce samedi, la proposition cumulait plus de 60'000 signatures.
Gisèle Pelicot, devenue une icône féministe, a courageusement partagé son histoire pour briser les mythes et tabous autour de la violence sexuelle. Victime de viols orchestrés par son mari pendant dix ans, elle a refusé le huis clos, transformant l'affaire en un symbole de lutte pour les droits des femmes. Catherine Mayer espère que la "pétition renforcera le message sur la nature systémique de cette violence". Cette affaire pourrait marquer un tournant dans la prise de conscience mondiale sur les violences sexuelles.
👉 RTSinfo
📷 Keystone / Lewis Joly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2.1085 %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1786597410"/>
                  </a:ext>
                </a:extLst>
              </a:tr>
            </a:tbl>
          </a:graphicData>
        </a:graphic>
      </p:graphicFrame>
      <p:sp>
        <p:nvSpPr>
          <p:cNvPr id="4" name="Text Placeholder 3">
            <a:extLst>
              <a:ext uri="{FF2B5EF4-FFF2-40B4-BE49-F238E27FC236}">
                <a16:creationId xmlns:a16="http://schemas.microsoft.com/office/drawing/2014/main" id="{26AE380E-BF55-42DA-BB17-DEB58BC6D464}"/>
              </a:ext>
            </a:extLst>
          </p:cNvPr>
          <p:cNvSpPr>
            <a:spLocks noGrp="1"/>
          </p:cNvSpPr>
          <p:nvPr>
            <p:ph type="body" sz="quarter" idx="14"/>
          </p:nvPr>
        </p:nvSpPr>
        <p:spPr/>
        <p:txBody>
          <a:bodyPr/>
          <a:lstStyle/>
          <a:p>
            <a:r>
              <a:rPr lang="en-US"/>
              <a:t>01/06/2025 - 01/12/2025</a:t>
            </a:r>
          </a:p>
        </p:txBody>
      </p:sp>
    </p:spTree>
    <p:extLst>
      <p:ext uri="{BB962C8B-B14F-4D97-AF65-F5344CB8AC3E}">
        <p14:creationId xmlns:p14="http://schemas.microsoft.com/office/powerpoint/2010/main" val="25731828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56A7DD-4518-4C90-BF85-258FD48D4450}"/>
              </a:ext>
            </a:extLst>
          </p:cNvPr>
          <p:cNvSpPr>
            <a:spLocks noGrp="1"/>
          </p:cNvSpPr>
          <p:nvPr>
            <p:ph type="title"/>
          </p:nvPr>
        </p:nvSpPr>
        <p:spPr/>
        <p:txBody>
          <a:bodyPr/>
          <a:lstStyle/>
          <a:p>
            <a:r>
              <a:rPr lang="en-US"/>
              <a:t>Instagram Posts Table | rtsinfo - 11 of 26</a:t>
            </a:r>
          </a:p>
        </p:txBody>
      </p:sp>
      <p:graphicFrame>
        <p:nvGraphicFramePr>
          <p:cNvPr id="5" name="Table Placeholder 4">
            <a:extLst>
              <a:ext uri="{FF2B5EF4-FFF2-40B4-BE49-F238E27FC236}">
                <a16:creationId xmlns:a16="http://schemas.microsoft.com/office/drawing/2014/main" id="{E9365591-9168-4F4C-8F85-521F96717F8E}"/>
              </a:ext>
            </a:extLst>
          </p:cNvPr>
          <p:cNvGraphicFramePr>
            <a:graphicFrameLocks noGrp="1"/>
          </p:cNvGraphicFramePr>
          <p:nvPr>
            <p:ph type="tbl" sz="quarter" idx="13"/>
            <p:extLst>
              <p:ext uri="{D42A27DB-BD31-4B8C-83A1-F6EECF244321}">
                <p14:modId xmlns:p14="http://schemas.microsoft.com/office/powerpoint/2010/main" val="3616667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158356097"/>
                    </a:ext>
                  </a:extLst>
                </a:gridCol>
                <a:gridCol w="2057400">
                  <a:extLst>
                    <a:ext uri="{9D8B030D-6E8A-4147-A177-3AD203B41FA5}">
                      <a16:colId xmlns:a16="http://schemas.microsoft.com/office/drawing/2014/main" val="975372806"/>
                    </a:ext>
                  </a:extLst>
                </a:gridCol>
                <a:gridCol w="740664">
                  <a:extLst>
                    <a:ext uri="{9D8B030D-6E8A-4147-A177-3AD203B41FA5}">
                      <a16:colId xmlns:a16="http://schemas.microsoft.com/office/drawing/2014/main" val="2140830572"/>
                    </a:ext>
                  </a:extLst>
                </a:gridCol>
                <a:gridCol w="740664">
                  <a:extLst>
                    <a:ext uri="{9D8B030D-6E8A-4147-A177-3AD203B41FA5}">
                      <a16:colId xmlns:a16="http://schemas.microsoft.com/office/drawing/2014/main" val="3290854211"/>
                    </a:ext>
                  </a:extLst>
                </a:gridCol>
                <a:gridCol w="740664">
                  <a:extLst>
                    <a:ext uri="{9D8B030D-6E8A-4147-A177-3AD203B41FA5}">
                      <a16:colId xmlns:a16="http://schemas.microsoft.com/office/drawing/2014/main" val="842162419"/>
                    </a:ext>
                  </a:extLst>
                </a:gridCol>
                <a:gridCol w="740664">
                  <a:extLst>
                    <a:ext uri="{9D8B030D-6E8A-4147-A177-3AD203B41FA5}">
                      <a16:colId xmlns:a16="http://schemas.microsoft.com/office/drawing/2014/main" val="2151924062"/>
                    </a:ext>
                  </a:extLst>
                </a:gridCol>
                <a:gridCol w="740664">
                  <a:extLst>
                    <a:ext uri="{9D8B030D-6E8A-4147-A177-3AD203B41FA5}">
                      <a16:colId xmlns:a16="http://schemas.microsoft.com/office/drawing/2014/main" val="39726375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742680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rtsinfo - 2025-01-12 08:00:06</a:t>
                      </a:r>
                      <a:r>
                        <a:rPr kumimoji="0" lang="fr-FR" sz="1000" b="0" i="0" u="none" strike="noStrike" kern="1200" cap="none" spc="0" normalizeH="0" baseline="0" noProof="0">
                          <a:ln>
                            <a:noFill/>
                          </a:ln>
                          <a:solidFill>
                            <a:prstClr val="black"/>
                          </a:solidFill>
                          <a:effectLst/>
                          <a:uLnTx/>
                          <a:uFillTx/>
                          <a:latin typeface="Calibri"/>
                          <a:ea typeface="+mn-ea"/>
                          <a:cs typeface="+mn-cs"/>
                        </a:rPr>
                        <a:t>
 🦠🌍 Il y a 5 ans, le 11 janvier 2020, la Chine signalait le premier décès lié au Covid-19 à Wuhan. Cette "mystérieuse maladie" a rapidement évolué en pandémie mondiale, causant 7 millions de morts dans le monde selon l'Organisation Mondiale de la Santé. Au départ, la maladie suscite peu d'attention internationale. Mais dès le 18 janvier 2020, l'inquiétude grandit alors que les cas augmentent en Chine et commencent à apparaître en Thaïlande et au Japon.
L'OMS déclare officiellement le Covid-19 comme pandémie mondiale le 11 mars 2020. Ce virus a profondément transformé notre quotidien pendant trois ans, jusqu'à la levée de l'urgence sanitaire par l'OMS le 6 mai 2023. En Suisse, le premier cas est confirmé le 24 février 2020 et le premier décès survient le 5 mars. La pandémie a marqué l'histoire récente avec ses impacts sanitaires, économiques et sociaux à l'échelle globale.
🔗 Pour voir notre sujet complet, cliquez sur la photo via le lien en bio!
👉 RTSinfo
📷 Keystone / Alex Pavleski</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2939217594"/>
                  </a:ext>
                </a:extLst>
              </a:tr>
            </a:tbl>
          </a:graphicData>
        </a:graphic>
      </p:graphicFrame>
      <p:sp>
        <p:nvSpPr>
          <p:cNvPr id="4" name="Text Placeholder 3">
            <a:extLst>
              <a:ext uri="{FF2B5EF4-FFF2-40B4-BE49-F238E27FC236}">
                <a16:creationId xmlns:a16="http://schemas.microsoft.com/office/drawing/2014/main" id="{11AC9C60-0642-4B4B-9BD1-57DB7DC9AD80}"/>
              </a:ext>
            </a:extLst>
          </p:cNvPr>
          <p:cNvSpPr>
            <a:spLocks noGrp="1"/>
          </p:cNvSpPr>
          <p:nvPr>
            <p:ph type="body" sz="quarter" idx="14"/>
          </p:nvPr>
        </p:nvSpPr>
        <p:spPr/>
        <p:txBody>
          <a:bodyPr/>
          <a:lstStyle/>
          <a:p>
            <a:r>
              <a:rPr lang="en-US"/>
              <a:t>01/06/2025 - 01/12/2025</a:t>
            </a:r>
          </a:p>
        </p:txBody>
      </p:sp>
    </p:spTree>
    <p:extLst>
      <p:ext uri="{BB962C8B-B14F-4D97-AF65-F5344CB8AC3E}">
        <p14:creationId xmlns:p14="http://schemas.microsoft.com/office/powerpoint/2010/main" val="29026833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E2FD30-409A-46DB-8EDB-809660837ABC}"/>
              </a:ext>
            </a:extLst>
          </p:cNvPr>
          <p:cNvSpPr>
            <a:spLocks noGrp="1"/>
          </p:cNvSpPr>
          <p:nvPr>
            <p:ph type="title"/>
          </p:nvPr>
        </p:nvSpPr>
        <p:spPr/>
        <p:txBody>
          <a:bodyPr/>
          <a:lstStyle/>
          <a:p>
            <a:r>
              <a:rPr lang="en-US"/>
              <a:t>Instagram Posts Table | rtsinfo - 12 of 26</a:t>
            </a:r>
          </a:p>
        </p:txBody>
      </p:sp>
      <p:graphicFrame>
        <p:nvGraphicFramePr>
          <p:cNvPr id="5" name="Table Placeholder 4">
            <a:extLst>
              <a:ext uri="{FF2B5EF4-FFF2-40B4-BE49-F238E27FC236}">
                <a16:creationId xmlns:a16="http://schemas.microsoft.com/office/drawing/2014/main" id="{9372DA7D-17C4-4377-8C22-05C1684E4014}"/>
              </a:ext>
            </a:extLst>
          </p:cNvPr>
          <p:cNvGraphicFramePr>
            <a:graphicFrameLocks noGrp="1"/>
          </p:cNvGraphicFramePr>
          <p:nvPr>
            <p:ph type="tbl" sz="quarter" idx="13"/>
            <p:extLst>
              <p:ext uri="{D42A27DB-BD31-4B8C-83A1-F6EECF244321}">
                <p14:modId xmlns:p14="http://schemas.microsoft.com/office/powerpoint/2010/main" val="15104502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907936939"/>
                    </a:ext>
                  </a:extLst>
                </a:gridCol>
                <a:gridCol w="2057400">
                  <a:extLst>
                    <a:ext uri="{9D8B030D-6E8A-4147-A177-3AD203B41FA5}">
                      <a16:colId xmlns:a16="http://schemas.microsoft.com/office/drawing/2014/main" val="2523078124"/>
                    </a:ext>
                  </a:extLst>
                </a:gridCol>
                <a:gridCol w="740664">
                  <a:extLst>
                    <a:ext uri="{9D8B030D-6E8A-4147-A177-3AD203B41FA5}">
                      <a16:colId xmlns:a16="http://schemas.microsoft.com/office/drawing/2014/main" val="3311728071"/>
                    </a:ext>
                  </a:extLst>
                </a:gridCol>
                <a:gridCol w="740664">
                  <a:extLst>
                    <a:ext uri="{9D8B030D-6E8A-4147-A177-3AD203B41FA5}">
                      <a16:colId xmlns:a16="http://schemas.microsoft.com/office/drawing/2014/main" val="3300142445"/>
                    </a:ext>
                  </a:extLst>
                </a:gridCol>
                <a:gridCol w="740664">
                  <a:extLst>
                    <a:ext uri="{9D8B030D-6E8A-4147-A177-3AD203B41FA5}">
                      <a16:colId xmlns:a16="http://schemas.microsoft.com/office/drawing/2014/main" val="2022673974"/>
                    </a:ext>
                  </a:extLst>
                </a:gridCol>
                <a:gridCol w="740664">
                  <a:extLst>
                    <a:ext uri="{9D8B030D-6E8A-4147-A177-3AD203B41FA5}">
                      <a16:colId xmlns:a16="http://schemas.microsoft.com/office/drawing/2014/main" val="706227651"/>
                    </a:ext>
                  </a:extLst>
                </a:gridCol>
                <a:gridCol w="740664">
                  <a:extLst>
                    <a:ext uri="{9D8B030D-6E8A-4147-A177-3AD203B41FA5}">
                      <a16:colId xmlns:a16="http://schemas.microsoft.com/office/drawing/2014/main" val="19939228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119386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rtsinfo - 2025-01-12 08:00:03</a:t>
                      </a:r>
                      <a:r>
                        <a:rPr kumimoji="0" lang="fr-FR" sz="1000" b="0" i="0" u="none" strike="noStrike" kern="1200" cap="none" spc="0" normalizeH="0" baseline="0" noProof="0">
                          <a:ln>
                            <a:noFill/>
                          </a:ln>
                          <a:solidFill>
                            <a:prstClr val="black"/>
                          </a:solidFill>
                          <a:effectLst/>
                          <a:uLnTx/>
                          <a:uFillTx/>
                          <a:latin typeface="Calibri"/>
                          <a:ea typeface="+mn-ea"/>
                          <a:cs typeface="+mn-cs"/>
                        </a:rPr>
                        <a:t>
 🇫🇷 🚗  À partir de cette année, des voitures radars privées seront déployées dans trois nouvelles régions françaises, dont l'Auvergne-Rhône-Alpes, voisine de la Suisse romande selon la Tribune de Genève. Ces véhicules, équipés de capteurs infrarouges et conduits par des employés de sociétés privées, détecteront discrètement les excès de vitesse, sans flash visible à l'œil nu.
Déjà utilisées dans huit régions, ces voitures rapporteraient jusqu’à 390 000 euros par an chacune, suscitant des critiques sur une politique axée sur la rentabilité plus que sur la prévention. Les automobilistes suisses flashés devront payer l’amende française, bien que leur permis ne puisse être retiré par les autorités françaises.
Pour les identifier, des boîtiers infrarouges à l’avant et des caméras à l’arrière sont visibles, bien que leur discrétion reste leur principal atout.
✍ RTSinfo 
📷 Charly Triballeau / Keystone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0.9893 %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3302409052"/>
                  </a:ext>
                </a:extLst>
              </a:tr>
            </a:tbl>
          </a:graphicData>
        </a:graphic>
      </p:graphicFrame>
      <p:sp>
        <p:nvSpPr>
          <p:cNvPr id="4" name="Text Placeholder 3">
            <a:extLst>
              <a:ext uri="{FF2B5EF4-FFF2-40B4-BE49-F238E27FC236}">
                <a16:creationId xmlns:a16="http://schemas.microsoft.com/office/drawing/2014/main" id="{3CF9EB9A-5CAE-40DD-9FF9-80ED90159DC7}"/>
              </a:ext>
            </a:extLst>
          </p:cNvPr>
          <p:cNvSpPr>
            <a:spLocks noGrp="1"/>
          </p:cNvSpPr>
          <p:nvPr>
            <p:ph type="body" sz="quarter" idx="14"/>
          </p:nvPr>
        </p:nvSpPr>
        <p:spPr/>
        <p:txBody>
          <a:bodyPr/>
          <a:lstStyle/>
          <a:p>
            <a:r>
              <a:rPr lang="en-US"/>
              <a:t>01/06/2025 - 01/12/2025</a:t>
            </a:r>
          </a:p>
        </p:txBody>
      </p:sp>
    </p:spTree>
    <p:extLst>
      <p:ext uri="{BB962C8B-B14F-4D97-AF65-F5344CB8AC3E}">
        <p14:creationId xmlns:p14="http://schemas.microsoft.com/office/powerpoint/2010/main" val="41250532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20B458-6210-4DB4-B544-3983682DB3F7}"/>
              </a:ext>
            </a:extLst>
          </p:cNvPr>
          <p:cNvSpPr>
            <a:spLocks noGrp="1"/>
          </p:cNvSpPr>
          <p:nvPr>
            <p:ph type="title"/>
          </p:nvPr>
        </p:nvSpPr>
        <p:spPr/>
        <p:txBody>
          <a:bodyPr/>
          <a:lstStyle/>
          <a:p>
            <a:r>
              <a:rPr lang="en-US"/>
              <a:t>Instagram Posts Table | rtsinfo - 13 of 26</a:t>
            </a:r>
          </a:p>
        </p:txBody>
      </p:sp>
      <p:graphicFrame>
        <p:nvGraphicFramePr>
          <p:cNvPr id="5" name="Table Placeholder 4">
            <a:extLst>
              <a:ext uri="{FF2B5EF4-FFF2-40B4-BE49-F238E27FC236}">
                <a16:creationId xmlns:a16="http://schemas.microsoft.com/office/drawing/2014/main" id="{ADBA115D-8DE3-4A0A-8EA3-256DB7D7B44C}"/>
              </a:ext>
            </a:extLst>
          </p:cNvPr>
          <p:cNvGraphicFramePr>
            <a:graphicFrameLocks noGrp="1"/>
          </p:cNvGraphicFramePr>
          <p:nvPr>
            <p:ph type="tbl" sz="quarter" idx="13"/>
            <p:extLst>
              <p:ext uri="{D42A27DB-BD31-4B8C-83A1-F6EECF244321}">
                <p14:modId xmlns:p14="http://schemas.microsoft.com/office/powerpoint/2010/main" val="37782411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644679404"/>
                    </a:ext>
                  </a:extLst>
                </a:gridCol>
                <a:gridCol w="2057400">
                  <a:extLst>
                    <a:ext uri="{9D8B030D-6E8A-4147-A177-3AD203B41FA5}">
                      <a16:colId xmlns:a16="http://schemas.microsoft.com/office/drawing/2014/main" val="1058355296"/>
                    </a:ext>
                  </a:extLst>
                </a:gridCol>
                <a:gridCol w="740664">
                  <a:extLst>
                    <a:ext uri="{9D8B030D-6E8A-4147-A177-3AD203B41FA5}">
                      <a16:colId xmlns:a16="http://schemas.microsoft.com/office/drawing/2014/main" val="1376574307"/>
                    </a:ext>
                  </a:extLst>
                </a:gridCol>
                <a:gridCol w="740664">
                  <a:extLst>
                    <a:ext uri="{9D8B030D-6E8A-4147-A177-3AD203B41FA5}">
                      <a16:colId xmlns:a16="http://schemas.microsoft.com/office/drawing/2014/main" val="4263573060"/>
                    </a:ext>
                  </a:extLst>
                </a:gridCol>
                <a:gridCol w="740664">
                  <a:extLst>
                    <a:ext uri="{9D8B030D-6E8A-4147-A177-3AD203B41FA5}">
                      <a16:colId xmlns:a16="http://schemas.microsoft.com/office/drawing/2014/main" val="559062888"/>
                    </a:ext>
                  </a:extLst>
                </a:gridCol>
                <a:gridCol w="740664">
                  <a:extLst>
                    <a:ext uri="{9D8B030D-6E8A-4147-A177-3AD203B41FA5}">
                      <a16:colId xmlns:a16="http://schemas.microsoft.com/office/drawing/2014/main" val="3950118103"/>
                    </a:ext>
                  </a:extLst>
                </a:gridCol>
                <a:gridCol w="740664">
                  <a:extLst>
                    <a:ext uri="{9D8B030D-6E8A-4147-A177-3AD203B41FA5}">
                      <a16:colId xmlns:a16="http://schemas.microsoft.com/office/drawing/2014/main" val="12861448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0212841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rtsinfo - 2025-01-11 19:00:08</a:t>
                      </a:r>
                      <a:r>
                        <a:rPr kumimoji="0" lang="fr-FR" sz="1000" b="0" i="0" u="none" strike="noStrike" kern="1200" cap="none" spc="0" normalizeH="0" baseline="0" noProof="0">
                          <a:ln>
                            <a:noFill/>
                          </a:ln>
                          <a:solidFill>
                            <a:prstClr val="black"/>
                          </a:solidFill>
                          <a:effectLst/>
                          <a:uLnTx/>
                          <a:uFillTx/>
                          <a:latin typeface="Calibri"/>
                          <a:ea typeface="+mn-ea"/>
                          <a:cs typeface="+mn-cs"/>
                        </a:rPr>
                        <a:t>
 🇨🇭 L'UDC demande la démission de Viola Amherd, ministre de la Défense suisse, critiquant ses priorités pour l'armée. Selon l'UDC, la sécurité de la Suisse est compromise par des "errements politiques" et des "erreurs de casting" au sein du DDPS. Ils reprochent à Amherd de se concentrer sur les questions de genre plutôt que sur l'équipement militaire.
Le Centre, parti de Viola Amherd, défend la ministre. Marianne Binder souligne que l'UDC a précédemment dirigé le DDPS avec des économies excessives et des projets hasardeux. La délégation des finances des Chambres fédérales a exprimé des inquiétudes sur certains projets militaires, comme l'acquisition de drones. Un entretien entre Amherd et la délégation est prévu en février pour discuter de ces préoccupations. Le DDPS a confirmé qu'il répondra à ces questions lors de leur prochaine réunion.
🔗 Pour en savoir plus, cliquez sur la photo via le lien en bio!
👉 RTSinfo
📷 Keystone / Anthony Anex</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2284848634"/>
                  </a:ext>
                </a:extLst>
              </a:tr>
            </a:tbl>
          </a:graphicData>
        </a:graphic>
      </p:graphicFrame>
      <p:sp>
        <p:nvSpPr>
          <p:cNvPr id="4" name="Text Placeholder 3">
            <a:extLst>
              <a:ext uri="{FF2B5EF4-FFF2-40B4-BE49-F238E27FC236}">
                <a16:creationId xmlns:a16="http://schemas.microsoft.com/office/drawing/2014/main" id="{9C51CDBE-E323-49C3-901D-D3EE7213FB3D}"/>
              </a:ext>
            </a:extLst>
          </p:cNvPr>
          <p:cNvSpPr>
            <a:spLocks noGrp="1"/>
          </p:cNvSpPr>
          <p:nvPr>
            <p:ph type="body" sz="quarter" idx="14"/>
          </p:nvPr>
        </p:nvSpPr>
        <p:spPr/>
        <p:txBody>
          <a:bodyPr/>
          <a:lstStyle/>
          <a:p>
            <a:r>
              <a:rPr lang="en-US"/>
              <a:t>01/06/2025 - 01/12/2025</a:t>
            </a:r>
          </a:p>
        </p:txBody>
      </p:sp>
    </p:spTree>
    <p:extLst>
      <p:ext uri="{BB962C8B-B14F-4D97-AF65-F5344CB8AC3E}">
        <p14:creationId xmlns:p14="http://schemas.microsoft.com/office/powerpoint/2010/main" val="8947050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FE94F6-13CB-4070-9B4C-C14AA284FA66}"/>
              </a:ext>
            </a:extLst>
          </p:cNvPr>
          <p:cNvSpPr>
            <a:spLocks noGrp="1"/>
          </p:cNvSpPr>
          <p:nvPr>
            <p:ph type="title"/>
          </p:nvPr>
        </p:nvSpPr>
        <p:spPr/>
        <p:txBody>
          <a:bodyPr/>
          <a:lstStyle/>
          <a:p>
            <a:r>
              <a:rPr lang="en-US"/>
              <a:t>Instagram Posts Table | rtsinfo - 14 of 26</a:t>
            </a:r>
          </a:p>
        </p:txBody>
      </p:sp>
      <p:graphicFrame>
        <p:nvGraphicFramePr>
          <p:cNvPr id="5" name="Table Placeholder 4">
            <a:extLst>
              <a:ext uri="{FF2B5EF4-FFF2-40B4-BE49-F238E27FC236}">
                <a16:creationId xmlns:a16="http://schemas.microsoft.com/office/drawing/2014/main" id="{2FE3EC46-BA17-47F8-8FE8-18EEDC95870C}"/>
              </a:ext>
            </a:extLst>
          </p:cNvPr>
          <p:cNvGraphicFramePr>
            <a:graphicFrameLocks noGrp="1"/>
          </p:cNvGraphicFramePr>
          <p:nvPr>
            <p:ph type="tbl" sz="quarter" idx="13"/>
            <p:extLst>
              <p:ext uri="{D42A27DB-BD31-4B8C-83A1-F6EECF244321}">
                <p14:modId xmlns:p14="http://schemas.microsoft.com/office/powerpoint/2010/main" val="906302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031621974"/>
                    </a:ext>
                  </a:extLst>
                </a:gridCol>
                <a:gridCol w="2057400">
                  <a:extLst>
                    <a:ext uri="{9D8B030D-6E8A-4147-A177-3AD203B41FA5}">
                      <a16:colId xmlns:a16="http://schemas.microsoft.com/office/drawing/2014/main" val="556550584"/>
                    </a:ext>
                  </a:extLst>
                </a:gridCol>
                <a:gridCol w="740664">
                  <a:extLst>
                    <a:ext uri="{9D8B030D-6E8A-4147-A177-3AD203B41FA5}">
                      <a16:colId xmlns:a16="http://schemas.microsoft.com/office/drawing/2014/main" val="3920632873"/>
                    </a:ext>
                  </a:extLst>
                </a:gridCol>
                <a:gridCol w="740664">
                  <a:extLst>
                    <a:ext uri="{9D8B030D-6E8A-4147-A177-3AD203B41FA5}">
                      <a16:colId xmlns:a16="http://schemas.microsoft.com/office/drawing/2014/main" val="4291385299"/>
                    </a:ext>
                  </a:extLst>
                </a:gridCol>
                <a:gridCol w="740664">
                  <a:extLst>
                    <a:ext uri="{9D8B030D-6E8A-4147-A177-3AD203B41FA5}">
                      <a16:colId xmlns:a16="http://schemas.microsoft.com/office/drawing/2014/main" val="345416755"/>
                    </a:ext>
                  </a:extLst>
                </a:gridCol>
                <a:gridCol w="740664">
                  <a:extLst>
                    <a:ext uri="{9D8B030D-6E8A-4147-A177-3AD203B41FA5}">
                      <a16:colId xmlns:a16="http://schemas.microsoft.com/office/drawing/2014/main" val="4187286594"/>
                    </a:ext>
                  </a:extLst>
                </a:gridCol>
                <a:gridCol w="740664">
                  <a:extLst>
                    <a:ext uri="{9D8B030D-6E8A-4147-A177-3AD203B41FA5}">
                      <a16:colId xmlns:a16="http://schemas.microsoft.com/office/drawing/2014/main" val="601983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836145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rtsinfo - 2025-01-11 18:01:09</a:t>
                      </a:r>
                      <a:r>
                        <a:rPr kumimoji="0" lang="fr-FR" sz="1000" b="0" i="0" u="none" strike="noStrike" kern="1200" cap="none" spc="0" normalizeH="0" baseline="0" noProof="0">
                          <a:ln>
                            <a:noFill/>
                          </a:ln>
                          <a:solidFill>
                            <a:prstClr val="black"/>
                          </a:solidFill>
                          <a:effectLst/>
                          <a:uLnTx/>
                          <a:uFillTx/>
                          <a:latin typeface="Calibri"/>
                          <a:ea typeface="+mn-ea"/>
                          <a:cs typeface="+mn-cs"/>
                        </a:rPr>
                        <a:t>
 🐶🧠 Un mystérieux "syndrome du loup-garou" affecte les chiens en Suisse et en Europe, provoquant des crises de panique et des comportements inhabituels. Les scientifiques soupçonnent une intoxication liée au masticage de friandises en peau de bœuf, notamment des produits de la marque Barkoo, retirés de la vente en Suisse et rappelés dans plusieurs pays.
Des cas ont été signalés en Suisse, avec des chiens traités dans divers établissements vétérinaires. Pour l'heure, peu d'animaux sont touchés, et la plupart récupèrent bien après un traitement. 
✍&amp;📹: Belén Aquiso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103206236"/>
                  </a:ext>
                </a:extLst>
              </a:tr>
            </a:tbl>
          </a:graphicData>
        </a:graphic>
      </p:graphicFrame>
      <p:sp>
        <p:nvSpPr>
          <p:cNvPr id="4" name="Text Placeholder 3">
            <a:extLst>
              <a:ext uri="{FF2B5EF4-FFF2-40B4-BE49-F238E27FC236}">
                <a16:creationId xmlns:a16="http://schemas.microsoft.com/office/drawing/2014/main" id="{F52DFB08-CC1E-4C28-8F9B-429BE86C199D}"/>
              </a:ext>
            </a:extLst>
          </p:cNvPr>
          <p:cNvSpPr>
            <a:spLocks noGrp="1"/>
          </p:cNvSpPr>
          <p:nvPr>
            <p:ph type="body" sz="quarter" idx="14"/>
          </p:nvPr>
        </p:nvSpPr>
        <p:spPr/>
        <p:txBody>
          <a:bodyPr/>
          <a:lstStyle/>
          <a:p>
            <a:r>
              <a:rPr lang="en-US"/>
              <a:t>01/06/2025 - 01/12/2025</a:t>
            </a:r>
          </a:p>
        </p:txBody>
      </p:sp>
    </p:spTree>
    <p:extLst>
      <p:ext uri="{BB962C8B-B14F-4D97-AF65-F5344CB8AC3E}">
        <p14:creationId xmlns:p14="http://schemas.microsoft.com/office/powerpoint/2010/main" val="28647513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385557-ED20-4EB9-9C50-02F866D0031E}"/>
              </a:ext>
            </a:extLst>
          </p:cNvPr>
          <p:cNvSpPr>
            <a:spLocks noGrp="1"/>
          </p:cNvSpPr>
          <p:nvPr>
            <p:ph type="title"/>
          </p:nvPr>
        </p:nvSpPr>
        <p:spPr/>
        <p:txBody>
          <a:bodyPr/>
          <a:lstStyle/>
          <a:p>
            <a:r>
              <a:rPr lang="en-US"/>
              <a:t>Instagram Posts Table | rtsinfo - 15 of 26</a:t>
            </a:r>
          </a:p>
        </p:txBody>
      </p:sp>
      <p:graphicFrame>
        <p:nvGraphicFramePr>
          <p:cNvPr id="5" name="Table Placeholder 4">
            <a:extLst>
              <a:ext uri="{FF2B5EF4-FFF2-40B4-BE49-F238E27FC236}">
                <a16:creationId xmlns:a16="http://schemas.microsoft.com/office/drawing/2014/main" id="{E837D9FB-48D9-4311-B906-83F3C1F1D555}"/>
              </a:ext>
            </a:extLst>
          </p:cNvPr>
          <p:cNvGraphicFramePr>
            <a:graphicFrameLocks noGrp="1"/>
          </p:cNvGraphicFramePr>
          <p:nvPr>
            <p:ph type="tbl" sz="quarter" idx="13"/>
            <p:extLst>
              <p:ext uri="{D42A27DB-BD31-4B8C-83A1-F6EECF244321}">
                <p14:modId xmlns:p14="http://schemas.microsoft.com/office/powerpoint/2010/main" val="20547113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128393003"/>
                    </a:ext>
                  </a:extLst>
                </a:gridCol>
                <a:gridCol w="2057400">
                  <a:extLst>
                    <a:ext uri="{9D8B030D-6E8A-4147-A177-3AD203B41FA5}">
                      <a16:colId xmlns:a16="http://schemas.microsoft.com/office/drawing/2014/main" val="1704539472"/>
                    </a:ext>
                  </a:extLst>
                </a:gridCol>
                <a:gridCol w="740664">
                  <a:extLst>
                    <a:ext uri="{9D8B030D-6E8A-4147-A177-3AD203B41FA5}">
                      <a16:colId xmlns:a16="http://schemas.microsoft.com/office/drawing/2014/main" val="1292054058"/>
                    </a:ext>
                  </a:extLst>
                </a:gridCol>
                <a:gridCol w="740664">
                  <a:extLst>
                    <a:ext uri="{9D8B030D-6E8A-4147-A177-3AD203B41FA5}">
                      <a16:colId xmlns:a16="http://schemas.microsoft.com/office/drawing/2014/main" val="270408764"/>
                    </a:ext>
                  </a:extLst>
                </a:gridCol>
                <a:gridCol w="740664">
                  <a:extLst>
                    <a:ext uri="{9D8B030D-6E8A-4147-A177-3AD203B41FA5}">
                      <a16:colId xmlns:a16="http://schemas.microsoft.com/office/drawing/2014/main" val="1080501791"/>
                    </a:ext>
                  </a:extLst>
                </a:gridCol>
                <a:gridCol w="740664">
                  <a:extLst>
                    <a:ext uri="{9D8B030D-6E8A-4147-A177-3AD203B41FA5}">
                      <a16:colId xmlns:a16="http://schemas.microsoft.com/office/drawing/2014/main" val="1388267957"/>
                    </a:ext>
                  </a:extLst>
                </a:gridCol>
                <a:gridCol w="740664">
                  <a:extLst>
                    <a:ext uri="{9D8B030D-6E8A-4147-A177-3AD203B41FA5}">
                      <a16:colId xmlns:a16="http://schemas.microsoft.com/office/drawing/2014/main" val="42601643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417710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rtsinfo - 2025-01-11 17:21:15</a:t>
                      </a:r>
                      <a:r>
                        <a:rPr kumimoji="0" lang="fr-FR" sz="1000" b="0" i="0" u="none" strike="noStrike" kern="1200" cap="none" spc="0" normalizeH="0" baseline="0" noProof="0">
                          <a:ln>
                            <a:noFill/>
                          </a:ln>
                          <a:solidFill>
                            <a:prstClr val="black"/>
                          </a:solidFill>
                          <a:effectLst/>
                          <a:uLnTx/>
                          <a:uFillTx/>
                          <a:latin typeface="Calibri"/>
                          <a:ea typeface="+mn-ea"/>
                          <a:cs typeface="+mn-cs"/>
                        </a:rPr>
                        <a:t>
 🕊️ ⚫ Le chanteur Sam Moore, moitié du duo Sam &amp; Dave, célèbre pour son tube "Soul Man", est décédé vendredi à Coral Gables, en Floride, à la suite de complications après une opération chirurgicale. Il avait 89 ans. Le duo Sam &amp; Dave, formé au début des années 60, a signé plusieurs tubes comme "Hold On, I'm Coming" ou "I Thank You". Malgré le succès, le duo ne s'entend plus et décide de se séparer en 1981, notamment en raison de l'addiction de Sam Moore à l'héroïne.
Après la séparation, Sam Moore a suivi un programme de désintoxication et s'est lancé en solo. Il a notamment enregistré une nouvelle version de "Soul Man" avec Lou Reed en 1988 et sorti un album studio, "Overnight Sensational", en 2006.
Sam Moore et Dave Prater avaient été intronisés en 1992 au Rock and Roll Hall of Fame. Dave Prater est décédé en 1988 dans un accident de voiture. La musique soul des deux chanteurs a notamment inspiré des artistes comme Michael Jackson, Al Green et Bruce Springsteen.
🔗 Pour en savoir plus, cliquez sur la photo via le lien en bio!
👉 RTSinfo
📷 Keystone / Jim Cooper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4292394445"/>
                  </a:ext>
                </a:extLst>
              </a:tr>
            </a:tbl>
          </a:graphicData>
        </a:graphic>
      </p:graphicFrame>
      <p:sp>
        <p:nvSpPr>
          <p:cNvPr id="4" name="Text Placeholder 3">
            <a:extLst>
              <a:ext uri="{FF2B5EF4-FFF2-40B4-BE49-F238E27FC236}">
                <a16:creationId xmlns:a16="http://schemas.microsoft.com/office/drawing/2014/main" id="{B8323DB5-BA28-4B88-BFED-2E914D8285E6}"/>
              </a:ext>
            </a:extLst>
          </p:cNvPr>
          <p:cNvSpPr>
            <a:spLocks noGrp="1"/>
          </p:cNvSpPr>
          <p:nvPr>
            <p:ph type="body" sz="quarter" idx="14"/>
          </p:nvPr>
        </p:nvSpPr>
        <p:spPr/>
        <p:txBody>
          <a:bodyPr/>
          <a:lstStyle/>
          <a:p>
            <a:r>
              <a:rPr lang="en-US"/>
              <a:t>01/06/2025 - 01/12/2025</a:t>
            </a:r>
          </a:p>
        </p:txBody>
      </p:sp>
    </p:spTree>
    <p:extLst>
      <p:ext uri="{BB962C8B-B14F-4D97-AF65-F5344CB8AC3E}">
        <p14:creationId xmlns:p14="http://schemas.microsoft.com/office/powerpoint/2010/main" val="40830401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5083C1-65AB-4300-A3D6-52ED63BF33DC}"/>
              </a:ext>
            </a:extLst>
          </p:cNvPr>
          <p:cNvSpPr>
            <a:spLocks noGrp="1"/>
          </p:cNvSpPr>
          <p:nvPr>
            <p:ph type="title"/>
          </p:nvPr>
        </p:nvSpPr>
        <p:spPr/>
        <p:txBody>
          <a:bodyPr/>
          <a:lstStyle/>
          <a:p>
            <a:r>
              <a:rPr lang="en-US"/>
              <a:t>Instagram Posts Table | rtsinfo - 16 of 26</a:t>
            </a:r>
          </a:p>
        </p:txBody>
      </p:sp>
      <p:graphicFrame>
        <p:nvGraphicFramePr>
          <p:cNvPr id="5" name="Table Placeholder 4">
            <a:extLst>
              <a:ext uri="{FF2B5EF4-FFF2-40B4-BE49-F238E27FC236}">
                <a16:creationId xmlns:a16="http://schemas.microsoft.com/office/drawing/2014/main" id="{3C845C4B-F602-4BBD-B468-1DF7262A1CA5}"/>
              </a:ext>
            </a:extLst>
          </p:cNvPr>
          <p:cNvGraphicFramePr>
            <a:graphicFrameLocks noGrp="1"/>
          </p:cNvGraphicFramePr>
          <p:nvPr>
            <p:ph type="tbl" sz="quarter" idx="13"/>
            <p:extLst>
              <p:ext uri="{D42A27DB-BD31-4B8C-83A1-F6EECF244321}">
                <p14:modId xmlns:p14="http://schemas.microsoft.com/office/powerpoint/2010/main" val="38966526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357505834"/>
                    </a:ext>
                  </a:extLst>
                </a:gridCol>
                <a:gridCol w="2057400">
                  <a:extLst>
                    <a:ext uri="{9D8B030D-6E8A-4147-A177-3AD203B41FA5}">
                      <a16:colId xmlns:a16="http://schemas.microsoft.com/office/drawing/2014/main" val="4056813840"/>
                    </a:ext>
                  </a:extLst>
                </a:gridCol>
                <a:gridCol w="740664">
                  <a:extLst>
                    <a:ext uri="{9D8B030D-6E8A-4147-A177-3AD203B41FA5}">
                      <a16:colId xmlns:a16="http://schemas.microsoft.com/office/drawing/2014/main" val="3073360114"/>
                    </a:ext>
                  </a:extLst>
                </a:gridCol>
                <a:gridCol w="740664">
                  <a:extLst>
                    <a:ext uri="{9D8B030D-6E8A-4147-A177-3AD203B41FA5}">
                      <a16:colId xmlns:a16="http://schemas.microsoft.com/office/drawing/2014/main" val="2405085517"/>
                    </a:ext>
                  </a:extLst>
                </a:gridCol>
                <a:gridCol w="740664">
                  <a:extLst>
                    <a:ext uri="{9D8B030D-6E8A-4147-A177-3AD203B41FA5}">
                      <a16:colId xmlns:a16="http://schemas.microsoft.com/office/drawing/2014/main" val="719729045"/>
                    </a:ext>
                  </a:extLst>
                </a:gridCol>
                <a:gridCol w="740664">
                  <a:extLst>
                    <a:ext uri="{9D8B030D-6E8A-4147-A177-3AD203B41FA5}">
                      <a16:colId xmlns:a16="http://schemas.microsoft.com/office/drawing/2014/main" val="4285859341"/>
                    </a:ext>
                  </a:extLst>
                </a:gridCol>
                <a:gridCol w="740664">
                  <a:extLst>
                    <a:ext uri="{9D8B030D-6E8A-4147-A177-3AD203B41FA5}">
                      <a16:colId xmlns:a16="http://schemas.microsoft.com/office/drawing/2014/main" val="40422505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724938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rtsinfo - 2025-01-11 13:01:42</a:t>
                      </a:r>
                      <a:r>
                        <a:rPr kumimoji="0" lang="fr-FR" sz="1000" b="0" i="0" u="none" strike="noStrike" kern="1200" cap="none" spc="0" normalizeH="0" baseline="0" noProof="0">
                          <a:ln>
                            <a:noFill/>
                          </a:ln>
                          <a:solidFill>
                            <a:prstClr val="black"/>
                          </a:solidFill>
                          <a:effectLst/>
                          <a:uLnTx/>
                          <a:uFillTx/>
                          <a:latin typeface="Calibri"/>
                          <a:ea typeface="+mn-ea"/>
                          <a:cs typeface="+mn-cs"/>
                        </a:rPr>
                        <a:t>
 🚗 👍🇨🇭 On le croyait mort, mais l’auto-stop
retrouve un second souffle, notamment grâce à des
émissions comme « Nus &amp; culottés ». En Suisse, le
créateur de contenu Raphaël, alias raphiquii_ sur les
réseaux sociaux, ne se déplace qu’avec son pouce.
#MiseauPointRTS l'a rencontré.
🔗 Retrouvez Mise au Point sur le Play RTS!
✍ Florian Parini
📹 Frédéric Sohlbank
🎞️ Mélanie Kornmayer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46359851"/>
                  </a:ext>
                </a:extLst>
              </a:tr>
            </a:tbl>
          </a:graphicData>
        </a:graphic>
      </p:graphicFrame>
      <p:sp>
        <p:nvSpPr>
          <p:cNvPr id="4" name="Text Placeholder 3">
            <a:extLst>
              <a:ext uri="{FF2B5EF4-FFF2-40B4-BE49-F238E27FC236}">
                <a16:creationId xmlns:a16="http://schemas.microsoft.com/office/drawing/2014/main" id="{7F316CAB-C1C1-4106-AD02-F45B67A868CB}"/>
              </a:ext>
            </a:extLst>
          </p:cNvPr>
          <p:cNvSpPr>
            <a:spLocks noGrp="1"/>
          </p:cNvSpPr>
          <p:nvPr>
            <p:ph type="body" sz="quarter" idx="14"/>
          </p:nvPr>
        </p:nvSpPr>
        <p:spPr/>
        <p:txBody>
          <a:bodyPr/>
          <a:lstStyle/>
          <a:p>
            <a:r>
              <a:rPr lang="en-US"/>
              <a:t>01/06/2025 - 01/12/2025</a:t>
            </a:r>
          </a:p>
        </p:txBody>
      </p:sp>
    </p:spTree>
    <p:extLst>
      <p:ext uri="{BB962C8B-B14F-4D97-AF65-F5344CB8AC3E}">
        <p14:creationId xmlns:p14="http://schemas.microsoft.com/office/powerpoint/2010/main" val="31122176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499D27-6BD5-48E8-9B4B-F569F770DAC0}"/>
              </a:ext>
            </a:extLst>
          </p:cNvPr>
          <p:cNvSpPr>
            <a:spLocks noGrp="1"/>
          </p:cNvSpPr>
          <p:nvPr>
            <p:ph type="title"/>
          </p:nvPr>
        </p:nvSpPr>
        <p:spPr/>
        <p:txBody>
          <a:bodyPr/>
          <a:lstStyle/>
          <a:p>
            <a:r>
              <a:rPr lang="en-US"/>
              <a:t>Instagram Posts Table | rtsinfo - 17 of 26</a:t>
            </a:r>
          </a:p>
        </p:txBody>
      </p:sp>
      <p:graphicFrame>
        <p:nvGraphicFramePr>
          <p:cNvPr id="5" name="Table Placeholder 4">
            <a:extLst>
              <a:ext uri="{FF2B5EF4-FFF2-40B4-BE49-F238E27FC236}">
                <a16:creationId xmlns:a16="http://schemas.microsoft.com/office/drawing/2014/main" id="{8B6516F4-7796-4E8D-AC66-A4D17B15D39D}"/>
              </a:ext>
            </a:extLst>
          </p:cNvPr>
          <p:cNvGraphicFramePr>
            <a:graphicFrameLocks noGrp="1"/>
          </p:cNvGraphicFramePr>
          <p:nvPr>
            <p:ph type="tbl" sz="quarter" idx="13"/>
            <p:extLst>
              <p:ext uri="{D42A27DB-BD31-4B8C-83A1-F6EECF244321}">
                <p14:modId xmlns:p14="http://schemas.microsoft.com/office/powerpoint/2010/main" val="4888073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808419332"/>
                    </a:ext>
                  </a:extLst>
                </a:gridCol>
                <a:gridCol w="2057400">
                  <a:extLst>
                    <a:ext uri="{9D8B030D-6E8A-4147-A177-3AD203B41FA5}">
                      <a16:colId xmlns:a16="http://schemas.microsoft.com/office/drawing/2014/main" val="2441043925"/>
                    </a:ext>
                  </a:extLst>
                </a:gridCol>
                <a:gridCol w="740664">
                  <a:extLst>
                    <a:ext uri="{9D8B030D-6E8A-4147-A177-3AD203B41FA5}">
                      <a16:colId xmlns:a16="http://schemas.microsoft.com/office/drawing/2014/main" val="3838596600"/>
                    </a:ext>
                  </a:extLst>
                </a:gridCol>
                <a:gridCol w="740664">
                  <a:extLst>
                    <a:ext uri="{9D8B030D-6E8A-4147-A177-3AD203B41FA5}">
                      <a16:colId xmlns:a16="http://schemas.microsoft.com/office/drawing/2014/main" val="3478902146"/>
                    </a:ext>
                  </a:extLst>
                </a:gridCol>
                <a:gridCol w="740664">
                  <a:extLst>
                    <a:ext uri="{9D8B030D-6E8A-4147-A177-3AD203B41FA5}">
                      <a16:colId xmlns:a16="http://schemas.microsoft.com/office/drawing/2014/main" val="752891067"/>
                    </a:ext>
                  </a:extLst>
                </a:gridCol>
                <a:gridCol w="740664">
                  <a:extLst>
                    <a:ext uri="{9D8B030D-6E8A-4147-A177-3AD203B41FA5}">
                      <a16:colId xmlns:a16="http://schemas.microsoft.com/office/drawing/2014/main" val="4113767906"/>
                    </a:ext>
                  </a:extLst>
                </a:gridCol>
                <a:gridCol w="740664">
                  <a:extLst>
                    <a:ext uri="{9D8B030D-6E8A-4147-A177-3AD203B41FA5}">
                      <a16:colId xmlns:a16="http://schemas.microsoft.com/office/drawing/2014/main" val="24247364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679769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rtsinfo - 2025-01-11 12:08:07</a:t>
                      </a:r>
                      <a:r>
                        <a:rPr kumimoji="0" lang="fr-FR" sz="1000" b="0" i="0" u="none" strike="noStrike" kern="1200" cap="none" spc="0" normalizeH="0" baseline="0" noProof="0">
                          <a:ln>
                            <a:noFill/>
                          </a:ln>
                          <a:solidFill>
                            <a:prstClr val="black"/>
                          </a:solidFill>
                          <a:effectLst/>
                          <a:uLnTx/>
                          <a:uFillTx/>
                          <a:latin typeface="Calibri"/>
                          <a:ea typeface="+mn-ea"/>
                          <a:cs typeface="+mn-cs"/>
                        </a:rPr>
                        <a:t>
 🌌🛰️ Un mystérieux objet tombé du ciel sur un village au Kenya fin décembre alimente les débats sur les débris spatiaux. Un anneau métallique de 2,5 mètres de diamètre et près de 500 kg pourrait être un débris de fusée, selon l'Agence spatiale kényane. Cependant, d'autres hypothèses émergent, certains experts doutant de son origine spatiale.
Romain Lucken, de la startup Aldoria, juge plausible qu'il s'agisse d'une partie d'une fusée indienne. En revanche, d'autres spécialistes, comme Jonathan McDowell, restent sceptiques. La multiplication des lancements spatiaux augmente le risque de tels incidents. Stijn Lemmens de l'ESA avertit que les débris tombant sur des zones habitées pourraient causer des dégâts majeurs. C'est une véritable 'épée de Damoclès', selon Christophe Bonnal, expert en pollution spatiale.
🔗 Pour en savoir plus, cliquez sur la photo via le lien en bio.
👉 RTSinfo
📷 AFP</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182598888"/>
                  </a:ext>
                </a:extLst>
              </a:tr>
            </a:tbl>
          </a:graphicData>
        </a:graphic>
      </p:graphicFrame>
      <p:sp>
        <p:nvSpPr>
          <p:cNvPr id="4" name="Text Placeholder 3">
            <a:extLst>
              <a:ext uri="{FF2B5EF4-FFF2-40B4-BE49-F238E27FC236}">
                <a16:creationId xmlns:a16="http://schemas.microsoft.com/office/drawing/2014/main" id="{5E2F385B-E2F4-4FDD-A8EF-A130058F9C4D}"/>
              </a:ext>
            </a:extLst>
          </p:cNvPr>
          <p:cNvSpPr>
            <a:spLocks noGrp="1"/>
          </p:cNvSpPr>
          <p:nvPr>
            <p:ph type="body" sz="quarter" idx="14"/>
          </p:nvPr>
        </p:nvSpPr>
        <p:spPr/>
        <p:txBody>
          <a:bodyPr/>
          <a:lstStyle/>
          <a:p>
            <a:r>
              <a:rPr lang="en-US"/>
              <a:t>01/06/2025 - 01/12/2025</a:t>
            </a:r>
          </a:p>
        </p:txBody>
      </p:sp>
    </p:spTree>
    <p:extLst>
      <p:ext uri="{BB962C8B-B14F-4D97-AF65-F5344CB8AC3E}">
        <p14:creationId xmlns:p14="http://schemas.microsoft.com/office/powerpoint/2010/main" val="17870504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F9613-988B-4A67-94A2-63472686F48B}"/>
              </a:ext>
            </a:extLst>
          </p:cNvPr>
          <p:cNvSpPr>
            <a:spLocks noGrp="1"/>
          </p:cNvSpPr>
          <p:nvPr>
            <p:ph type="title"/>
          </p:nvPr>
        </p:nvSpPr>
        <p:spPr/>
        <p:txBody>
          <a:bodyPr/>
          <a:lstStyle/>
          <a:p>
            <a:r>
              <a:rPr lang="en-US"/>
              <a:t>Instagram Posts Table | rtsinfo - 18 of 26</a:t>
            </a:r>
          </a:p>
        </p:txBody>
      </p:sp>
      <p:graphicFrame>
        <p:nvGraphicFramePr>
          <p:cNvPr id="5" name="Table Placeholder 4">
            <a:extLst>
              <a:ext uri="{FF2B5EF4-FFF2-40B4-BE49-F238E27FC236}">
                <a16:creationId xmlns:a16="http://schemas.microsoft.com/office/drawing/2014/main" id="{B2B516C9-1149-46B1-83B6-CE966F4A1E06}"/>
              </a:ext>
            </a:extLst>
          </p:cNvPr>
          <p:cNvGraphicFramePr>
            <a:graphicFrameLocks noGrp="1"/>
          </p:cNvGraphicFramePr>
          <p:nvPr>
            <p:ph type="tbl" sz="quarter" idx="13"/>
            <p:extLst>
              <p:ext uri="{D42A27DB-BD31-4B8C-83A1-F6EECF244321}">
                <p14:modId xmlns:p14="http://schemas.microsoft.com/office/powerpoint/2010/main" val="26889774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91710651"/>
                    </a:ext>
                  </a:extLst>
                </a:gridCol>
                <a:gridCol w="2057400">
                  <a:extLst>
                    <a:ext uri="{9D8B030D-6E8A-4147-A177-3AD203B41FA5}">
                      <a16:colId xmlns:a16="http://schemas.microsoft.com/office/drawing/2014/main" val="768413212"/>
                    </a:ext>
                  </a:extLst>
                </a:gridCol>
                <a:gridCol w="740664">
                  <a:extLst>
                    <a:ext uri="{9D8B030D-6E8A-4147-A177-3AD203B41FA5}">
                      <a16:colId xmlns:a16="http://schemas.microsoft.com/office/drawing/2014/main" val="2893913152"/>
                    </a:ext>
                  </a:extLst>
                </a:gridCol>
                <a:gridCol w="740664">
                  <a:extLst>
                    <a:ext uri="{9D8B030D-6E8A-4147-A177-3AD203B41FA5}">
                      <a16:colId xmlns:a16="http://schemas.microsoft.com/office/drawing/2014/main" val="3794532355"/>
                    </a:ext>
                  </a:extLst>
                </a:gridCol>
                <a:gridCol w="740664">
                  <a:extLst>
                    <a:ext uri="{9D8B030D-6E8A-4147-A177-3AD203B41FA5}">
                      <a16:colId xmlns:a16="http://schemas.microsoft.com/office/drawing/2014/main" val="2043928215"/>
                    </a:ext>
                  </a:extLst>
                </a:gridCol>
                <a:gridCol w="740664">
                  <a:extLst>
                    <a:ext uri="{9D8B030D-6E8A-4147-A177-3AD203B41FA5}">
                      <a16:colId xmlns:a16="http://schemas.microsoft.com/office/drawing/2014/main" val="3226074812"/>
                    </a:ext>
                  </a:extLst>
                </a:gridCol>
                <a:gridCol w="740664">
                  <a:extLst>
                    <a:ext uri="{9D8B030D-6E8A-4147-A177-3AD203B41FA5}">
                      <a16:colId xmlns:a16="http://schemas.microsoft.com/office/drawing/2014/main" val="16909140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718553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rtsinfo - 2025-01-11 10:35:00</a:t>
                      </a:r>
                      <a:r>
                        <a:rPr kumimoji="0" lang="fr-FR" sz="1000" b="0" i="0" u="none" strike="noStrike" kern="1200" cap="none" spc="0" normalizeH="0" baseline="0" noProof="0">
                          <a:ln>
                            <a:noFill/>
                          </a:ln>
                          <a:solidFill>
                            <a:prstClr val="black"/>
                          </a:solidFill>
                          <a:effectLst/>
                          <a:uLnTx/>
                          <a:uFillTx/>
                          <a:latin typeface="Calibri"/>
                          <a:ea typeface="+mn-ea"/>
                          <a:cs typeface="+mn-cs"/>
                        </a:rPr>
                        <a:t>
 🔹Des sadhous devant le festival spirituel “Maha Kumbh Mela”, le plus grand rassemblement pacifique de pèlerins au monde.
📸 N. Kulkarni/AFP
🔹Une installation artistique au sommet d’une vallée enneigée dans le nord de l'Angleterre.
📸 O. Scarff/AFP
🔹Des orthodoxes lors d'une messe pour le Réveillon de Noël à la cathédrale Bole Medhane Alem. 
📸 Keystone/AP
🔹Marco Odermatt (ski alpin) a reçu le prix du sportif de l'année 2024 au Sports Awards, à Zurich (ZH). Le prix de la sportive de l’année a été décerné à Lara Gut-Behrami (ski alpin). 
📸E. Leanza/Keystone
🔹Des personnes déplacées par la guerre rentrent chez elles dans la ville de Singah reprise par les paramilitaires FSR.
📸 AFP
🔹Une maison est dévorée par les flammes alors que la Californie fait face aux incendies les plus dévastateurs de son histoire. 
📸 J. Edelson/AFP 
🔹Un amas de neige près du Capitole à Washington : une tempête hivernale s’est abattue au centre et à l’est des Etats-Unis. 
📸 J. Cherry/Getty Images/AFP
🔹La communauté de Cajititlan célèbre le Jour des Rois mages (Día de Los Reyes ou Epiphanie).
📸 U. Ruiz/AFP
🔹Demi Moore a reçu le premier prix de sa carrière lors de la 82e cérémonie des Golden Globes à Beverly Hills.
📸 EPA/C. Brehman
🔹Un manifestant proteste à Tel Aviv pour demander un cessez-le-feu et la libération des otages israéliens. 
📸 O. Zwigenberg/AP Photo
🔹Sous pression depuis plusieurs mois, le Premier ministre canadien a annoncé sa démission.
📸 A. Wyld/La Presse Canadienne/AP 
🔹Donald Trump et son épouse Melania Trump devant le cercueil de l'ancien président Jimmy Carter dans le Capitole à Washington. 
📸 A. Harnik/Pool/EPA
🔹Alors que les bombardements israéliens se poursuivent dans la Bande de Gaza, un jeune orthodoxe célèbre la messe de Noël.
📸 O. Al-Qattaa/AFP
🔹Un couple se recueille après la mort de leur fils, tué dans l’attentat du 1er janvier 2025 qui a fait 14 morts et 35 blessés. 
📸 M. Hinton/AP Photo
🔹Nicolas Sarkozy pendant son procès pour financement illégal présumé de sa campagne présidentielle de 2007 par Mouammar Kadhafi.
📸 T. Camus/AP Photo
✍️ F. Vaubien
#photographie #news #photo #international #actualité</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582658143"/>
                  </a:ext>
                </a:extLst>
              </a:tr>
            </a:tbl>
          </a:graphicData>
        </a:graphic>
      </p:graphicFrame>
      <p:sp>
        <p:nvSpPr>
          <p:cNvPr id="4" name="Text Placeholder 3">
            <a:extLst>
              <a:ext uri="{FF2B5EF4-FFF2-40B4-BE49-F238E27FC236}">
                <a16:creationId xmlns:a16="http://schemas.microsoft.com/office/drawing/2014/main" id="{EB9830DD-F6F6-41A1-9819-A1AB32FA3E5A}"/>
              </a:ext>
            </a:extLst>
          </p:cNvPr>
          <p:cNvSpPr>
            <a:spLocks noGrp="1"/>
          </p:cNvSpPr>
          <p:nvPr>
            <p:ph type="body" sz="quarter" idx="14"/>
          </p:nvPr>
        </p:nvSpPr>
        <p:spPr/>
        <p:txBody>
          <a:bodyPr/>
          <a:lstStyle/>
          <a:p>
            <a:r>
              <a:rPr lang="en-US"/>
              <a:t>01/06/2025 - 01/12/2025</a:t>
            </a:r>
          </a:p>
        </p:txBody>
      </p:sp>
    </p:spTree>
    <p:extLst>
      <p:ext uri="{BB962C8B-B14F-4D97-AF65-F5344CB8AC3E}">
        <p14:creationId xmlns:p14="http://schemas.microsoft.com/office/powerpoint/2010/main" val="29156479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B8255-5E14-4341-8943-B09093ABB8F5}"/>
              </a:ext>
            </a:extLst>
          </p:cNvPr>
          <p:cNvSpPr>
            <a:spLocks noGrp="1"/>
          </p:cNvSpPr>
          <p:nvPr>
            <p:ph type="title"/>
          </p:nvPr>
        </p:nvSpPr>
        <p:spPr/>
        <p:txBody>
          <a:bodyPr/>
          <a:lstStyle/>
          <a:p>
            <a:r>
              <a:rPr lang="en-US"/>
              <a:t>Instagram Posts Table | rtsinfo - 19 of 26</a:t>
            </a:r>
          </a:p>
        </p:txBody>
      </p:sp>
      <p:graphicFrame>
        <p:nvGraphicFramePr>
          <p:cNvPr id="5" name="Table Placeholder 4">
            <a:extLst>
              <a:ext uri="{FF2B5EF4-FFF2-40B4-BE49-F238E27FC236}">
                <a16:creationId xmlns:a16="http://schemas.microsoft.com/office/drawing/2014/main" id="{3459F120-ACA4-4E4E-9C4A-74E0F6F83DD1}"/>
              </a:ext>
            </a:extLst>
          </p:cNvPr>
          <p:cNvGraphicFramePr>
            <a:graphicFrameLocks noGrp="1"/>
          </p:cNvGraphicFramePr>
          <p:nvPr>
            <p:ph type="tbl" sz="quarter" idx="13"/>
            <p:extLst>
              <p:ext uri="{D42A27DB-BD31-4B8C-83A1-F6EECF244321}">
                <p14:modId xmlns:p14="http://schemas.microsoft.com/office/powerpoint/2010/main" val="494542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285940588"/>
                    </a:ext>
                  </a:extLst>
                </a:gridCol>
                <a:gridCol w="2057400">
                  <a:extLst>
                    <a:ext uri="{9D8B030D-6E8A-4147-A177-3AD203B41FA5}">
                      <a16:colId xmlns:a16="http://schemas.microsoft.com/office/drawing/2014/main" val="3113404496"/>
                    </a:ext>
                  </a:extLst>
                </a:gridCol>
                <a:gridCol w="740664">
                  <a:extLst>
                    <a:ext uri="{9D8B030D-6E8A-4147-A177-3AD203B41FA5}">
                      <a16:colId xmlns:a16="http://schemas.microsoft.com/office/drawing/2014/main" val="3204447474"/>
                    </a:ext>
                  </a:extLst>
                </a:gridCol>
                <a:gridCol w="740664">
                  <a:extLst>
                    <a:ext uri="{9D8B030D-6E8A-4147-A177-3AD203B41FA5}">
                      <a16:colId xmlns:a16="http://schemas.microsoft.com/office/drawing/2014/main" val="1208538827"/>
                    </a:ext>
                  </a:extLst>
                </a:gridCol>
                <a:gridCol w="740664">
                  <a:extLst>
                    <a:ext uri="{9D8B030D-6E8A-4147-A177-3AD203B41FA5}">
                      <a16:colId xmlns:a16="http://schemas.microsoft.com/office/drawing/2014/main" val="2002799982"/>
                    </a:ext>
                  </a:extLst>
                </a:gridCol>
                <a:gridCol w="740664">
                  <a:extLst>
                    <a:ext uri="{9D8B030D-6E8A-4147-A177-3AD203B41FA5}">
                      <a16:colId xmlns:a16="http://schemas.microsoft.com/office/drawing/2014/main" val="98615561"/>
                    </a:ext>
                  </a:extLst>
                </a:gridCol>
                <a:gridCol w="740664">
                  <a:extLst>
                    <a:ext uri="{9D8B030D-6E8A-4147-A177-3AD203B41FA5}">
                      <a16:colId xmlns:a16="http://schemas.microsoft.com/office/drawing/2014/main" val="14959278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079687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rtsinfo - 2025-01-11 08:00:51</a:t>
                      </a:r>
                      <a:r>
                        <a:rPr kumimoji="0" lang="fr-FR" sz="1000" b="0" i="0" u="none" strike="noStrike" kern="1200" cap="none" spc="0" normalizeH="0" baseline="0" noProof="0">
                          <a:ln>
                            <a:noFill/>
                          </a:ln>
                          <a:solidFill>
                            <a:prstClr val="black"/>
                          </a:solidFill>
                          <a:effectLst/>
                          <a:uLnTx/>
                          <a:uFillTx/>
                          <a:latin typeface="Calibri"/>
                          <a:ea typeface="+mn-ea"/>
                          <a:cs typeface="+mn-cs"/>
                        </a:rPr>
                        <a:t>
 💡🇨🇭Un gin au sapin de Noël, un franc paysan, une bouteille de vin consignée et le ski-bob: c'est le menu de Suisse good ce week-end. Le plein d'infos locales et inspirantes, aussi disponible dans sa boîte mail. Inscription sur rts.ch/suissegood
#RTSSuisseGood 
🔗 Et pour en savoir plus sur ces initiatives, tu peux cliquer sur le lien en bio!
✍ Christophe Schenk
📷 Gagygnole/Le franc paysan/Keystone/RTS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233985640"/>
                  </a:ext>
                </a:extLst>
              </a:tr>
            </a:tbl>
          </a:graphicData>
        </a:graphic>
      </p:graphicFrame>
      <p:sp>
        <p:nvSpPr>
          <p:cNvPr id="4" name="Text Placeholder 3">
            <a:extLst>
              <a:ext uri="{FF2B5EF4-FFF2-40B4-BE49-F238E27FC236}">
                <a16:creationId xmlns:a16="http://schemas.microsoft.com/office/drawing/2014/main" id="{64B8A37C-BCA1-4A5E-8D10-1D8E83C9944D}"/>
              </a:ext>
            </a:extLst>
          </p:cNvPr>
          <p:cNvSpPr>
            <a:spLocks noGrp="1"/>
          </p:cNvSpPr>
          <p:nvPr>
            <p:ph type="body" sz="quarter" idx="14"/>
          </p:nvPr>
        </p:nvSpPr>
        <p:spPr/>
        <p:txBody>
          <a:bodyPr/>
          <a:lstStyle/>
          <a:p>
            <a:r>
              <a:rPr lang="en-US"/>
              <a:t>01/06/2025 - 01/12/2025</a:t>
            </a:r>
          </a:p>
        </p:txBody>
      </p:sp>
    </p:spTree>
    <p:extLst>
      <p:ext uri="{BB962C8B-B14F-4D97-AF65-F5344CB8AC3E}">
        <p14:creationId xmlns:p14="http://schemas.microsoft.com/office/powerpoint/2010/main" val="6218543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0F2A9E-D087-4A82-9FCE-2BBA4A84E347}"/>
              </a:ext>
            </a:extLst>
          </p:cNvPr>
          <p:cNvSpPr>
            <a:spLocks noGrp="1"/>
          </p:cNvSpPr>
          <p:nvPr>
            <p:ph type="title"/>
          </p:nvPr>
        </p:nvSpPr>
        <p:spPr/>
        <p:txBody>
          <a:bodyPr/>
          <a:lstStyle/>
          <a:p>
            <a:r>
              <a:rPr lang="en-US"/>
              <a:t>Instagram Posts Table | rtsinfo - 20 of 26</a:t>
            </a:r>
          </a:p>
        </p:txBody>
      </p:sp>
      <p:graphicFrame>
        <p:nvGraphicFramePr>
          <p:cNvPr id="5" name="Table Placeholder 4">
            <a:extLst>
              <a:ext uri="{FF2B5EF4-FFF2-40B4-BE49-F238E27FC236}">
                <a16:creationId xmlns:a16="http://schemas.microsoft.com/office/drawing/2014/main" id="{47E2F15E-3BE0-45E1-9BB4-C10623EA774A}"/>
              </a:ext>
            </a:extLst>
          </p:cNvPr>
          <p:cNvGraphicFramePr>
            <a:graphicFrameLocks noGrp="1"/>
          </p:cNvGraphicFramePr>
          <p:nvPr>
            <p:ph type="tbl" sz="quarter" idx="13"/>
            <p:extLst>
              <p:ext uri="{D42A27DB-BD31-4B8C-83A1-F6EECF244321}">
                <p14:modId xmlns:p14="http://schemas.microsoft.com/office/powerpoint/2010/main" val="22208872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134005749"/>
                    </a:ext>
                  </a:extLst>
                </a:gridCol>
                <a:gridCol w="2057400">
                  <a:extLst>
                    <a:ext uri="{9D8B030D-6E8A-4147-A177-3AD203B41FA5}">
                      <a16:colId xmlns:a16="http://schemas.microsoft.com/office/drawing/2014/main" val="3531123401"/>
                    </a:ext>
                  </a:extLst>
                </a:gridCol>
                <a:gridCol w="740664">
                  <a:extLst>
                    <a:ext uri="{9D8B030D-6E8A-4147-A177-3AD203B41FA5}">
                      <a16:colId xmlns:a16="http://schemas.microsoft.com/office/drawing/2014/main" val="2733855649"/>
                    </a:ext>
                  </a:extLst>
                </a:gridCol>
                <a:gridCol w="740664">
                  <a:extLst>
                    <a:ext uri="{9D8B030D-6E8A-4147-A177-3AD203B41FA5}">
                      <a16:colId xmlns:a16="http://schemas.microsoft.com/office/drawing/2014/main" val="850689517"/>
                    </a:ext>
                  </a:extLst>
                </a:gridCol>
                <a:gridCol w="740664">
                  <a:extLst>
                    <a:ext uri="{9D8B030D-6E8A-4147-A177-3AD203B41FA5}">
                      <a16:colId xmlns:a16="http://schemas.microsoft.com/office/drawing/2014/main" val="870719255"/>
                    </a:ext>
                  </a:extLst>
                </a:gridCol>
                <a:gridCol w="740664">
                  <a:extLst>
                    <a:ext uri="{9D8B030D-6E8A-4147-A177-3AD203B41FA5}">
                      <a16:colId xmlns:a16="http://schemas.microsoft.com/office/drawing/2014/main" val="310442790"/>
                    </a:ext>
                  </a:extLst>
                </a:gridCol>
                <a:gridCol w="740664">
                  <a:extLst>
                    <a:ext uri="{9D8B030D-6E8A-4147-A177-3AD203B41FA5}">
                      <a16:colId xmlns:a16="http://schemas.microsoft.com/office/drawing/2014/main" val="17605310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8088565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rtsinfo - 2025-01-10 17:33:44</a:t>
                      </a:r>
                      <a:r>
                        <a:rPr kumimoji="0" lang="fr-FR" sz="1000" b="0" i="0" u="none" strike="noStrike" kern="1200" cap="none" spc="0" normalizeH="0" baseline="0" noProof="0">
                          <a:ln>
                            <a:noFill/>
                          </a:ln>
                          <a:solidFill>
                            <a:prstClr val="black"/>
                          </a:solidFill>
                          <a:effectLst/>
                          <a:uLnTx/>
                          <a:uFillTx/>
                          <a:latin typeface="Calibri"/>
                          <a:ea typeface="+mn-ea"/>
                          <a:cs typeface="+mn-cs"/>
                        </a:rPr>
                        <a:t>
 ⚖️ La mort de Jean-Marie Le Pen, figure de l'extrême droite française, a provoqué des réactions diverses, soulevant des questions éthiques sur nos réponses au décès de figures controversées. Florian Cova, chercheur en philosophie morale à l'Université de Genève, explore ce dilemme, affirmant que se réjouir de la mort d'une personne jugée mauvaise est lié à notre sens de la justice.
D'après lui, juger ces réactions est complexe, car les raisons de cette joie ne sont pas toujours claires. Cova conseille de ne pas condamner hâtivement, soulignant que, bien que les émotions soient incontrôlables, leur expression peut avoir des conséquences sociales. Il se demande si cela creuse des fractures ou renforce des valeurs. Pour certains, la mort naturelle est perçue comme une justice face à l'impunité.
✍ Garance Aymon
📹 Dilon Dauti</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931256147"/>
                  </a:ext>
                </a:extLst>
              </a:tr>
            </a:tbl>
          </a:graphicData>
        </a:graphic>
      </p:graphicFrame>
      <p:sp>
        <p:nvSpPr>
          <p:cNvPr id="4" name="Text Placeholder 3">
            <a:extLst>
              <a:ext uri="{FF2B5EF4-FFF2-40B4-BE49-F238E27FC236}">
                <a16:creationId xmlns:a16="http://schemas.microsoft.com/office/drawing/2014/main" id="{DE153CF4-489C-45DB-A9D6-1381E1FA7E14}"/>
              </a:ext>
            </a:extLst>
          </p:cNvPr>
          <p:cNvSpPr>
            <a:spLocks noGrp="1"/>
          </p:cNvSpPr>
          <p:nvPr>
            <p:ph type="body" sz="quarter" idx="14"/>
          </p:nvPr>
        </p:nvSpPr>
        <p:spPr/>
        <p:txBody>
          <a:bodyPr/>
          <a:lstStyle/>
          <a:p>
            <a:r>
              <a:rPr lang="en-US"/>
              <a:t>01/06/2025 - 01/12/2025</a:t>
            </a:r>
          </a:p>
        </p:txBody>
      </p:sp>
    </p:spTree>
    <p:extLst>
      <p:ext uri="{BB962C8B-B14F-4D97-AF65-F5344CB8AC3E}">
        <p14:creationId xmlns:p14="http://schemas.microsoft.com/office/powerpoint/2010/main" val="26984327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B68A4D-EA7F-44B1-9238-4900183BD0C8}"/>
              </a:ext>
            </a:extLst>
          </p:cNvPr>
          <p:cNvSpPr>
            <a:spLocks noGrp="1"/>
          </p:cNvSpPr>
          <p:nvPr>
            <p:ph type="title"/>
          </p:nvPr>
        </p:nvSpPr>
        <p:spPr/>
        <p:txBody>
          <a:bodyPr/>
          <a:lstStyle/>
          <a:p>
            <a:r>
              <a:rPr lang="en-US"/>
              <a:t>Instagram Posts Table | rtsinfo - 21 of 26</a:t>
            </a:r>
          </a:p>
        </p:txBody>
      </p:sp>
      <p:graphicFrame>
        <p:nvGraphicFramePr>
          <p:cNvPr id="5" name="Table Placeholder 4">
            <a:extLst>
              <a:ext uri="{FF2B5EF4-FFF2-40B4-BE49-F238E27FC236}">
                <a16:creationId xmlns:a16="http://schemas.microsoft.com/office/drawing/2014/main" id="{2676EBA0-85E4-4A32-B9E1-94CB1B4E9815}"/>
              </a:ext>
            </a:extLst>
          </p:cNvPr>
          <p:cNvGraphicFramePr>
            <a:graphicFrameLocks noGrp="1"/>
          </p:cNvGraphicFramePr>
          <p:nvPr>
            <p:ph type="tbl" sz="quarter" idx="13"/>
            <p:extLst>
              <p:ext uri="{D42A27DB-BD31-4B8C-83A1-F6EECF244321}">
                <p14:modId xmlns:p14="http://schemas.microsoft.com/office/powerpoint/2010/main" val="6628654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751189620"/>
                    </a:ext>
                  </a:extLst>
                </a:gridCol>
                <a:gridCol w="2057400">
                  <a:extLst>
                    <a:ext uri="{9D8B030D-6E8A-4147-A177-3AD203B41FA5}">
                      <a16:colId xmlns:a16="http://schemas.microsoft.com/office/drawing/2014/main" val="1234321552"/>
                    </a:ext>
                  </a:extLst>
                </a:gridCol>
                <a:gridCol w="740664">
                  <a:extLst>
                    <a:ext uri="{9D8B030D-6E8A-4147-A177-3AD203B41FA5}">
                      <a16:colId xmlns:a16="http://schemas.microsoft.com/office/drawing/2014/main" val="3333395067"/>
                    </a:ext>
                  </a:extLst>
                </a:gridCol>
                <a:gridCol w="740664">
                  <a:extLst>
                    <a:ext uri="{9D8B030D-6E8A-4147-A177-3AD203B41FA5}">
                      <a16:colId xmlns:a16="http://schemas.microsoft.com/office/drawing/2014/main" val="2384063935"/>
                    </a:ext>
                  </a:extLst>
                </a:gridCol>
                <a:gridCol w="740664">
                  <a:extLst>
                    <a:ext uri="{9D8B030D-6E8A-4147-A177-3AD203B41FA5}">
                      <a16:colId xmlns:a16="http://schemas.microsoft.com/office/drawing/2014/main" val="3546254361"/>
                    </a:ext>
                  </a:extLst>
                </a:gridCol>
                <a:gridCol w="740664">
                  <a:extLst>
                    <a:ext uri="{9D8B030D-6E8A-4147-A177-3AD203B41FA5}">
                      <a16:colId xmlns:a16="http://schemas.microsoft.com/office/drawing/2014/main" val="300554990"/>
                    </a:ext>
                  </a:extLst>
                </a:gridCol>
                <a:gridCol w="740664">
                  <a:extLst>
                    <a:ext uri="{9D8B030D-6E8A-4147-A177-3AD203B41FA5}">
                      <a16:colId xmlns:a16="http://schemas.microsoft.com/office/drawing/2014/main" val="20446283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710215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rtsinfo - 2025-01-10 17:12:48</a:t>
                      </a:r>
                      <a:r>
                        <a:rPr kumimoji="0" lang="fr-FR" sz="1000" b="0" i="0" u="none" strike="noStrike" kern="1200" cap="none" spc="0" normalizeH="0" baseline="0" noProof="0">
                          <a:ln>
                            <a:noFill/>
                          </a:ln>
                          <a:solidFill>
                            <a:prstClr val="black"/>
                          </a:solidFill>
                          <a:effectLst/>
                          <a:uLnTx/>
                          <a:uFillTx/>
                          <a:latin typeface="Calibri"/>
                          <a:ea typeface="+mn-ea"/>
                          <a:cs typeface="+mn-cs"/>
                        </a:rPr>
                        <a:t>
 🇨🇭Le trafic ferroviaire sur la ligne Genève - Lausanne est interrompu entre Denges-Echandens et Morges, en raison d'une cause externe, annoncent les CFF sur leur site.
Un événement lié à une cause externe ne permet à aucun train de circuler sur ce tronçon, précisent les CFF. Des bus de remplacements sont actuellement en cours de recherche. Des retards et des suppressions sont à prévoir. La perturbation durera au minimum 1h
👉 RTSinfo
📷 Keystone / Laurent Gilliéron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3715011816"/>
                  </a:ext>
                </a:extLst>
              </a:tr>
            </a:tbl>
          </a:graphicData>
        </a:graphic>
      </p:graphicFrame>
      <p:sp>
        <p:nvSpPr>
          <p:cNvPr id="4" name="Text Placeholder 3">
            <a:extLst>
              <a:ext uri="{FF2B5EF4-FFF2-40B4-BE49-F238E27FC236}">
                <a16:creationId xmlns:a16="http://schemas.microsoft.com/office/drawing/2014/main" id="{CD30D462-1285-4441-96B7-BEEDF0A1C91F}"/>
              </a:ext>
            </a:extLst>
          </p:cNvPr>
          <p:cNvSpPr>
            <a:spLocks noGrp="1"/>
          </p:cNvSpPr>
          <p:nvPr>
            <p:ph type="body" sz="quarter" idx="14"/>
          </p:nvPr>
        </p:nvSpPr>
        <p:spPr/>
        <p:txBody>
          <a:bodyPr/>
          <a:lstStyle/>
          <a:p>
            <a:r>
              <a:rPr lang="en-US"/>
              <a:t>01/06/2025 - 01/12/2025</a:t>
            </a:r>
          </a:p>
        </p:txBody>
      </p:sp>
    </p:spTree>
    <p:extLst>
      <p:ext uri="{BB962C8B-B14F-4D97-AF65-F5344CB8AC3E}">
        <p14:creationId xmlns:p14="http://schemas.microsoft.com/office/powerpoint/2010/main" val="6894587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5B8FBD-5B4F-49E1-9C96-A80DB06F189F}"/>
              </a:ext>
            </a:extLst>
          </p:cNvPr>
          <p:cNvSpPr>
            <a:spLocks noGrp="1"/>
          </p:cNvSpPr>
          <p:nvPr>
            <p:ph type="title"/>
          </p:nvPr>
        </p:nvSpPr>
        <p:spPr/>
        <p:txBody>
          <a:bodyPr/>
          <a:lstStyle/>
          <a:p>
            <a:r>
              <a:rPr lang="en-US"/>
              <a:t>Instagram Posts Table | rtsinfo - 22 of 26</a:t>
            </a:r>
          </a:p>
        </p:txBody>
      </p:sp>
      <p:graphicFrame>
        <p:nvGraphicFramePr>
          <p:cNvPr id="5" name="Table Placeholder 4">
            <a:extLst>
              <a:ext uri="{FF2B5EF4-FFF2-40B4-BE49-F238E27FC236}">
                <a16:creationId xmlns:a16="http://schemas.microsoft.com/office/drawing/2014/main" id="{EECD5C88-E51F-4BD2-86BD-84C73E7125EA}"/>
              </a:ext>
            </a:extLst>
          </p:cNvPr>
          <p:cNvGraphicFramePr>
            <a:graphicFrameLocks noGrp="1"/>
          </p:cNvGraphicFramePr>
          <p:nvPr>
            <p:ph type="tbl" sz="quarter" idx="13"/>
            <p:extLst>
              <p:ext uri="{D42A27DB-BD31-4B8C-83A1-F6EECF244321}">
                <p14:modId xmlns:p14="http://schemas.microsoft.com/office/powerpoint/2010/main" val="39092661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854474276"/>
                    </a:ext>
                  </a:extLst>
                </a:gridCol>
                <a:gridCol w="2057400">
                  <a:extLst>
                    <a:ext uri="{9D8B030D-6E8A-4147-A177-3AD203B41FA5}">
                      <a16:colId xmlns:a16="http://schemas.microsoft.com/office/drawing/2014/main" val="2906130778"/>
                    </a:ext>
                  </a:extLst>
                </a:gridCol>
                <a:gridCol w="740664">
                  <a:extLst>
                    <a:ext uri="{9D8B030D-6E8A-4147-A177-3AD203B41FA5}">
                      <a16:colId xmlns:a16="http://schemas.microsoft.com/office/drawing/2014/main" val="3150848602"/>
                    </a:ext>
                  </a:extLst>
                </a:gridCol>
                <a:gridCol w="740664">
                  <a:extLst>
                    <a:ext uri="{9D8B030D-6E8A-4147-A177-3AD203B41FA5}">
                      <a16:colId xmlns:a16="http://schemas.microsoft.com/office/drawing/2014/main" val="3866162050"/>
                    </a:ext>
                  </a:extLst>
                </a:gridCol>
                <a:gridCol w="740664">
                  <a:extLst>
                    <a:ext uri="{9D8B030D-6E8A-4147-A177-3AD203B41FA5}">
                      <a16:colId xmlns:a16="http://schemas.microsoft.com/office/drawing/2014/main" val="1865032240"/>
                    </a:ext>
                  </a:extLst>
                </a:gridCol>
                <a:gridCol w="740664">
                  <a:extLst>
                    <a:ext uri="{9D8B030D-6E8A-4147-A177-3AD203B41FA5}">
                      <a16:colId xmlns:a16="http://schemas.microsoft.com/office/drawing/2014/main" val="2322876993"/>
                    </a:ext>
                  </a:extLst>
                </a:gridCol>
                <a:gridCol w="740664">
                  <a:extLst>
                    <a:ext uri="{9D8B030D-6E8A-4147-A177-3AD203B41FA5}">
                      <a16:colId xmlns:a16="http://schemas.microsoft.com/office/drawing/2014/main" val="3269763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566353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rtsinfo - 2025-01-10 17:00:19</a:t>
                      </a:r>
                      <a:r>
                        <a:rPr kumimoji="0" lang="fr-FR" sz="1000" b="0" i="0" u="none" strike="noStrike" kern="1200" cap="none" spc="0" normalizeH="0" baseline="0" noProof="0">
                          <a:ln>
                            <a:noFill/>
                          </a:ln>
                          <a:solidFill>
                            <a:prstClr val="black"/>
                          </a:solidFill>
                          <a:effectLst/>
                          <a:uLnTx/>
                          <a:uFillTx/>
                          <a:latin typeface="Calibri"/>
                          <a:ea typeface="+mn-ea"/>
                          <a:cs typeface="+mn-cs"/>
                        </a:rPr>
                        <a:t>
 🏥📈 Les services d'urgences des hôpitaux vaudois sont actuellement saturés, annonce le Canton. Cette situation résulte d'un cumul de facteurs saisonniers et des absences maladie du personnel. Pour réduire les temps d'attente et désengorger les services, le Département de la santé et de l'action sociale (DSAS) recommande à la population de solliciter un avis médical avant de se rendre aux urgences.
Les autorités suggèrent de contacter en priorité un médecin traitant, la centrale téléphonique des médecins de garde au 0848 133 133, ou de se rendre en pharmacie. La conseillère d'Etat Rebecca Ruiz a activé le niveau 4 du dispositif cantonal de désengorgement des hôpitaux, permettant notamment de faciliter le transfert de certains patients entre établissements.
🔗 Pour en savoir plus, cliquez sur la photo via le lien en bio!
👉 RTSinfo
📷 Keystone / Laurent Gilliéron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4112932979"/>
                  </a:ext>
                </a:extLst>
              </a:tr>
            </a:tbl>
          </a:graphicData>
        </a:graphic>
      </p:graphicFrame>
      <p:sp>
        <p:nvSpPr>
          <p:cNvPr id="4" name="Text Placeholder 3">
            <a:extLst>
              <a:ext uri="{FF2B5EF4-FFF2-40B4-BE49-F238E27FC236}">
                <a16:creationId xmlns:a16="http://schemas.microsoft.com/office/drawing/2014/main" id="{B091CF82-E7B3-478C-A952-1C2702E0C3C5}"/>
              </a:ext>
            </a:extLst>
          </p:cNvPr>
          <p:cNvSpPr>
            <a:spLocks noGrp="1"/>
          </p:cNvSpPr>
          <p:nvPr>
            <p:ph type="body" sz="quarter" idx="14"/>
          </p:nvPr>
        </p:nvSpPr>
        <p:spPr/>
        <p:txBody>
          <a:bodyPr/>
          <a:lstStyle/>
          <a:p>
            <a:r>
              <a:rPr lang="en-US"/>
              <a:t>01/06/2025 - 01/12/2025</a:t>
            </a:r>
          </a:p>
        </p:txBody>
      </p:sp>
    </p:spTree>
    <p:extLst>
      <p:ext uri="{BB962C8B-B14F-4D97-AF65-F5344CB8AC3E}">
        <p14:creationId xmlns:p14="http://schemas.microsoft.com/office/powerpoint/2010/main" val="22125480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041D1D-7A30-4C05-8895-0F621E7DE97A}"/>
              </a:ext>
            </a:extLst>
          </p:cNvPr>
          <p:cNvSpPr>
            <a:spLocks noGrp="1"/>
          </p:cNvSpPr>
          <p:nvPr>
            <p:ph type="title"/>
          </p:nvPr>
        </p:nvSpPr>
        <p:spPr/>
        <p:txBody>
          <a:bodyPr/>
          <a:lstStyle/>
          <a:p>
            <a:r>
              <a:rPr lang="en-US"/>
              <a:t>Instagram Posts Table | rtsinfo - 23 of 26</a:t>
            </a:r>
          </a:p>
        </p:txBody>
      </p:sp>
      <p:graphicFrame>
        <p:nvGraphicFramePr>
          <p:cNvPr id="5" name="Table Placeholder 4">
            <a:extLst>
              <a:ext uri="{FF2B5EF4-FFF2-40B4-BE49-F238E27FC236}">
                <a16:creationId xmlns:a16="http://schemas.microsoft.com/office/drawing/2014/main" id="{6940DB7C-759C-4AF5-B2FB-8B5EF774795B}"/>
              </a:ext>
            </a:extLst>
          </p:cNvPr>
          <p:cNvGraphicFramePr>
            <a:graphicFrameLocks noGrp="1"/>
          </p:cNvGraphicFramePr>
          <p:nvPr>
            <p:ph type="tbl" sz="quarter" idx="13"/>
            <p:extLst>
              <p:ext uri="{D42A27DB-BD31-4B8C-83A1-F6EECF244321}">
                <p14:modId xmlns:p14="http://schemas.microsoft.com/office/powerpoint/2010/main" val="42419866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516629614"/>
                    </a:ext>
                  </a:extLst>
                </a:gridCol>
                <a:gridCol w="2057400">
                  <a:extLst>
                    <a:ext uri="{9D8B030D-6E8A-4147-A177-3AD203B41FA5}">
                      <a16:colId xmlns:a16="http://schemas.microsoft.com/office/drawing/2014/main" val="3606022788"/>
                    </a:ext>
                  </a:extLst>
                </a:gridCol>
                <a:gridCol w="740664">
                  <a:extLst>
                    <a:ext uri="{9D8B030D-6E8A-4147-A177-3AD203B41FA5}">
                      <a16:colId xmlns:a16="http://schemas.microsoft.com/office/drawing/2014/main" val="3589175091"/>
                    </a:ext>
                  </a:extLst>
                </a:gridCol>
                <a:gridCol w="740664">
                  <a:extLst>
                    <a:ext uri="{9D8B030D-6E8A-4147-A177-3AD203B41FA5}">
                      <a16:colId xmlns:a16="http://schemas.microsoft.com/office/drawing/2014/main" val="3135272018"/>
                    </a:ext>
                  </a:extLst>
                </a:gridCol>
                <a:gridCol w="740664">
                  <a:extLst>
                    <a:ext uri="{9D8B030D-6E8A-4147-A177-3AD203B41FA5}">
                      <a16:colId xmlns:a16="http://schemas.microsoft.com/office/drawing/2014/main" val="4078349436"/>
                    </a:ext>
                  </a:extLst>
                </a:gridCol>
                <a:gridCol w="740664">
                  <a:extLst>
                    <a:ext uri="{9D8B030D-6E8A-4147-A177-3AD203B41FA5}">
                      <a16:colId xmlns:a16="http://schemas.microsoft.com/office/drawing/2014/main" val="3291365325"/>
                    </a:ext>
                  </a:extLst>
                </a:gridCol>
                <a:gridCol w="740664">
                  <a:extLst>
                    <a:ext uri="{9D8B030D-6E8A-4147-A177-3AD203B41FA5}">
                      <a16:colId xmlns:a16="http://schemas.microsoft.com/office/drawing/2014/main" val="19816696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706475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rtsinfo - 2025-01-10 16:25:26</a:t>
                      </a:r>
                      <a:r>
                        <a:rPr kumimoji="0" lang="fr-FR" sz="1000" b="0" i="0" u="none" strike="noStrike" kern="1200" cap="none" spc="0" normalizeH="0" baseline="0" noProof="0">
                          <a:ln>
                            <a:noFill/>
                          </a:ln>
                          <a:solidFill>
                            <a:prstClr val="black"/>
                          </a:solidFill>
                          <a:effectLst/>
                          <a:uLnTx/>
                          <a:uFillTx/>
                          <a:latin typeface="Calibri"/>
                          <a:ea typeface="+mn-ea"/>
                          <a:cs typeface="+mn-cs"/>
                        </a:rPr>
                        <a:t>
 🇺🇸Un juge new-yorkais a prononcé vendredi matin une dispense de peine pour Donald Trump dans l'affaire des paiements cachés à la star de films X Stormy Daniels, entérinant une condamnation pénale historique pour un président élu des Etats-Unis.
Donald Trump a comparu par vidéo lors de cette audience à la cour pénale de Manhattan, dénonçant "une honte pour le système". Avec cette sentence symbolique, il va entrer le 20 janvier, à 78 ans, à la Maison Blanche avec l'étiquette d'un repris de justice.
🔗 Pour en savoir plus, cliquez sur la photo via le lien en bio!
👉 RTSinfo
📷 AFP</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2977640998"/>
                  </a:ext>
                </a:extLst>
              </a:tr>
            </a:tbl>
          </a:graphicData>
        </a:graphic>
      </p:graphicFrame>
      <p:sp>
        <p:nvSpPr>
          <p:cNvPr id="4" name="Text Placeholder 3">
            <a:extLst>
              <a:ext uri="{FF2B5EF4-FFF2-40B4-BE49-F238E27FC236}">
                <a16:creationId xmlns:a16="http://schemas.microsoft.com/office/drawing/2014/main" id="{5AD9C97D-F549-4FAE-8519-3C7A30AE12A0}"/>
              </a:ext>
            </a:extLst>
          </p:cNvPr>
          <p:cNvSpPr>
            <a:spLocks noGrp="1"/>
          </p:cNvSpPr>
          <p:nvPr>
            <p:ph type="body" sz="quarter" idx="14"/>
          </p:nvPr>
        </p:nvSpPr>
        <p:spPr/>
        <p:txBody>
          <a:bodyPr/>
          <a:lstStyle/>
          <a:p>
            <a:r>
              <a:rPr lang="en-US"/>
              <a:t>01/06/2025 - 01/12/2025</a:t>
            </a:r>
          </a:p>
        </p:txBody>
      </p:sp>
    </p:spTree>
    <p:extLst>
      <p:ext uri="{BB962C8B-B14F-4D97-AF65-F5344CB8AC3E}">
        <p14:creationId xmlns:p14="http://schemas.microsoft.com/office/powerpoint/2010/main" val="20230427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68CF8A-A9CC-4D3A-9FD6-19552728FB3F}"/>
              </a:ext>
            </a:extLst>
          </p:cNvPr>
          <p:cNvSpPr>
            <a:spLocks noGrp="1"/>
          </p:cNvSpPr>
          <p:nvPr>
            <p:ph type="title"/>
          </p:nvPr>
        </p:nvSpPr>
        <p:spPr/>
        <p:txBody>
          <a:bodyPr/>
          <a:lstStyle/>
          <a:p>
            <a:r>
              <a:rPr lang="en-US"/>
              <a:t>Instagram Posts Table | rtsinfo - 24 of 26</a:t>
            </a:r>
          </a:p>
        </p:txBody>
      </p:sp>
      <p:graphicFrame>
        <p:nvGraphicFramePr>
          <p:cNvPr id="5" name="Table Placeholder 4">
            <a:extLst>
              <a:ext uri="{FF2B5EF4-FFF2-40B4-BE49-F238E27FC236}">
                <a16:creationId xmlns:a16="http://schemas.microsoft.com/office/drawing/2014/main" id="{4A3C218A-E350-4AF4-972A-FB4DC1014A05}"/>
              </a:ext>
            </a:extLst>
          </p:cNvPr>
          <p:cNvGraphicFramePr>
            <a:graphicFrameLocks noGrp="1"/>
          </p:cNvGraphicFramePr>
          <p:nvPr>
            <p:ph type="tbl" sz="quarter" idx="13"/>
            <p:extLst>
              <p:ext uri="{D42A27DB-BD31-4B8C-83A1-F6EECF244321}">
                <p14:modId xmlns:p14="http://schemas.microsoft.com/office/powerpoint/2010/main" val="22432528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08952847"/>
                    </a:ext>
                  </a:extLst>
                </a:gridCol>
                <a:gridCol w="2057400">
                  <a:extLst>
                    <a:ext uri="{9D8B030D-6E8A-4147-A177-3AD203B41FA5}">
                      <a16:colId xmlns:a16="http://schemas.microsoft.com/office/drawing/2014/main" val="1346552283"/>
                    </a:ext>
                  </a:extLst>
                </a:gridCol>
                <a:gridCol w="740664">
                  <a:extLst>
                    <a:ext uri="{9D8B030D-6E8A-4147-A177-3AD203B41FA5}">
                      <a16:colId xmlns:a16="http://schemas.microsoft.com/office/drawing/2014/main" val="2021056429"/>
                    </a:ext>
                  </a:extLst>
                </a:gridCol>
                <a:gridCol w="740664">
                  <a:extLst>
                    <a:ext uri="{9D8B030D-6E8A-4147-A177-3AD203B41FA5}">
                      <a16:colId xmlns:a16="http://schemas.microsoft.com/office/drawing/2014/main" val="2285561299"/>
                    </a:ext>
                  </a:extLst>
                </a:gridCol>
                <a:gridCol w="740664">
                  <a:extLst>
                    <a:ext uri="{9D8B030D-6E8A-4147-A177-3AD203B41FA5}">
                      <a16:colId xmlns:a16="http://schemas.microsoft.com/office/drawing/2014/main" val="3258276434"/>
                    </a:ext>
                  </a:extLst>
                </a:gridCol>
                <a:gridCol w="740664">
                  <a:extLst>
                    <a:ext uri="{9D8B030D-6E8A-4147-A177-3AD203B41FA5}">
                      <a16:colId xmlns:a16="http://schemas.microsoft.com/office/drawing/2014/main" val="1932714322"/>
                    </a:ext>
                  </a:extLst>
                </a:gridCol>
                <a:gridCol w="740664">
                  <a:extLst>
                    <a:ext uri="{9D8B030D-6E8A-4147-A177-3AD203B41FA5}">
                      <a16:colId xmlns:a16="http://schemas.microsoft.com/office/drawing/2014/main" val="2465506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111766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rtsinfo - 2025-01-10 15:39:13</a:t>
                      </a:r>
                      <a:r>
                        <a:rPr kumimoji="0" lang="fr-FR" sz="1000" b="0" i="0" u="none" strike="noStrike" kern="1200" cap="none" spc="0" normalizeH="0" baseline="0" noProof="0">
                          <a:ln>
                            <a:noFill/>
                          </a:ln>
                          <a:solidFill>
                            <a:prstClr val="black"/>
                          </a:solidFill>
                          <a:effectLst/>
                          <a:uLnTx/>
                          <a:uFillTx/>
                          <a:latin typeface="Calibri"/>
                          <a:ea typeface="+mn-ea"/>
                          <a:cs typeface="+mn-cs"/>
                        </a:rPr>
                        <a:t>
 🇬🇱 🇺🇸 Donald Trump Jr, le fils du président américain élu, s'est rendu mardi au Groenland "en tant que touriste", alors que son père multiplie les provocations depuis quelque temps en évoquant une possible annexion du territoire autonome danois. En 2019, il avait déjà évoqué son rachat par les Etats-Unis.
Son avion estampillé "Trump" a atterri peu avant 14h00 (heure suisse) à l'aéroport de Nuuk. Interrogé par la chaîne publique groenlandaise KNR, Donald Trump Jr a assuré être là en tant que "touriste" et ne pas avoir prévu de rencontres officielles. Il est resté quelques heures sur place avant de repartir.
Mais si ce voyage est probablement juste symbolique, voire provocateur, il s'inscrit dans un contexte particulier, à moins de deux semaines de l'entrée en fonction de Donald Trump à la Maison Blanche. En effet, juste avant Noël, le président élu avait déclaré que "pour la sécurité nationale et la liberté à travers le monde, les Etats-Unis estiment que la propriété et le contrôle du Groenland sont une nécessité absolue".
✍ &amp; 📹 Tschani Boulens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0.3523 %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664769945"/>
                  </a:ext>
                </a:extLst>
              </a:tr>
            </a:tbl>
          </a:graphicData>
        </a:graphic>
      </p:graphicFrame>
      <p:sp>
        <p:nvSpPr>
          <p:cNvPr id="4" name="Text Placeholder 3">
            <a:extLst>
              <a:ext uri="{FF2B5EF4-FFF2-40B4-BE49-F238E27FC236}">
                <a16:creationId xmlns:a16="http://schemas.microsoft.com/office/drawing/2014/main" id="{51788485-EB5D-4D5C-955C-40116EF35C63}"/>
              </a:ext>
            </a:extLst>
          </p:cNvPr>
          <p:cNvSpPr>
            <a:spLocks noGrp="1"/>
          </p:cNvSpPr>
          <p:nvPr>
            <p:ph type="body" sz="quarter" idx="14"/>
          </p:nvPr>
        </p:nvSpPr>
        <p:spPr/>
        <p:txBody>
          <a:bodyPr/>
          <a:lstStyle/>
          <a:p>
            <a:r>
              <a:rPr lang="en-US"/>
              <a:t>01/06/2025 - 01/12/2025</a:t>
            </a:r>
          </a:p>
        </p:txBody>
      </p:sp>
    </p:spTree>
    <p:extLst>
      <p:ext uri="{BB962C8B-B14F-4D97-AF65-F5344CB8AC3E}">
        <p14:creationId xmlns:p14="http://schemas.microsoft.com/office/powerpoint/2010/main" val="5756685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85753-BE61-4675-8CE2-B8461C055BC8}"/>
              </a:ext>
            </a:extLst>
          </p:cNvPr>
          <p:cNvSpPr>
            <a:spLocks noGrp="1"/>
          </p:cNvSpPr>
          <p:nvPr>
            <p:ph type="title"/>
          </p:nvPr>
        </p:nvSpPr>
        <p:spPr/>
        <p:txBody>
          <a:bodyPr/>
          <a:lstStyle/>
          <a:p>
            <a:r>
              <a:rPr lang="en-US"/>
              <a:t>Instagram Posts Table | rtsinfo - 25 of 26</a:t>
            </a:r>
          </a:p>
        </p:txBody>
      </p:sp>
      <p:graphicFrame>
        <p:nvGraphicFramePr>
          <p:cNvPr id="5" name="Table Placeholder 4">
            <a:extLst>
              <a:ext uri="{FF2B5EF4-FFF2-40B4-BE49-F238E27FC236}">
                <a16:creationId xmlns:a16="http://schemas.microsoft.com/office/drawing/2014/main" id="{DE05D0D4-B55C-48BA-9928-E116CC12455E}"/>
              </a:ext>
            </a:extLst>
          </p:cNvPr>
          <p:cNvGraphicFramePr>
            <a:graphicFrameLocks noGrp="1"/>
          </p:cNvGraphicFramePr>
          <p:nvPr>
            <p:ph type="tbl" sz="quarter" idx="13"/>
            <p:extLst>
              <p:ext uri="{D42A27DB-BD31-4B8C-83A1-F6EECF244321}">
                <p14:modId xmlns:p14="http://schemas.microsoft.com/office/powerpoint/2010/main" val="18437790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996177501"/>
                    </a:ext>
                  </a:extLst>
                </a:gridCol>
                <a:gridCol w="2057400">
                  <a:extLst>
                    <a:ext uri="{9D8B030D-6E8A-4147-A177-3AD203B41FA5}">
                      <a16:colId xmlns:a16="http://schemas.microsoft.com/office/drawing/2014/main" val="2372090128"/>
                    </a:ext>
                  </a:extLst>
                </a:gridCol>
                <a:gridCol w="740664">
                  <a:extLst>
                    <a:ext uri="{9D8B030D-6E8A-4147-A177-3AD203B41FA5}">
                      <a16:colId xmlns:a16="http://schemas.microsoft.com/office/drawing/2014/main" val="206471238"/>
                    </a:ext>
                  </a:extLst>
                </a:gridCol>
                <a:gridCol w="740664">
                  <a:extLst>
                    <a:ext uri="{9D8B030D-6E8A-4147-A177-3AD203B41FA5}">
                      <a16:colId xmlns:a16="http://schemas.microsoft.com/office/drawing/2014/main" val="2643337348"/>
                    </a:ext>
                  </a:extLst>
                </a:gridCol>
                <a:gridCol w="740664">
                  <a:extLst>
                    <a:ext uri="{9D8B030D-6E8A-4147-A177-3AD203B41FA5}">
                      <a16:colId xmlns:a16="http://schemas.microsoft.com/office/drawing/2014/main" val="1616041305"/>
                    </a:ext>
                  </a:extLst>
                </a:gridCol>
                <a:gridCol w="740664">
                  <a:extLst>
                    <a:ext uri="{9D8B030D-6E8A-4147-A177-3AD203B41FA5}">
                      <a16:colId xmlns:a16="http://schemas.microsoft.com/office/drawing/2014/main" val="1962219820"/>
                    </a:ext>
                  </a:extLst>
                </a:gridCol>
                <a:gridCol w="740664">
                  <a:extLst>
                    <a:ext uri="{9D8B030D-6E8A-4147-A177-3AD203B41FA5}">
                      <a16:colId xmlns:a16="http://schemas.microsoft.com/office/drawing/2014/main" val="3120953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173132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rtsinfo - 2025-01-10 14:00:32</a:t>
                      </a:r>
                      <a:r>
                        <a:rPr kumimoji="0" lang="fr-FR" sz="1000" b="0" i="0" u="none" strike="noStrike" kern="1200" cap="none" spc="0" normalizeH="0" baseline="0" noProof="0">
                          <a:ln>
                            <a:noFill/>
                          </a:ln>
                          <a:solidFill>
                            <a:prstClr val="black"/>
                          </a:solidFill>
                          <a:effectLst/>
                          <a:uLnTx/>
                          <a:uFillTx/>
                          <a:latin typeface="Calibri"/>
                          <a:ea typeface="+mn-ea"/>
                          <a:cs typeface="+mn-cs"/>
                        </a:rPr>
                        <a:t>
 🇪🇸 Un nouveau-né et sa mère, ayant accouché à bord d'une embarcation de personnes migrantes au milieu de l'Atlantique, ont été secourus lundi par les garde-côtes espagnols, a annoncé la Société de sauvetage et de sécurité maritime espagnole (Salvamento Marítimo) ce mercredi 8 janvier. L’opération de sauvetage s’est terminée par leur transfert par hélicoptère vers Arrecife, sur l’île de Lanzarote, dans l’archipel des Canaries.
Dans un message publié sur X, Salvamento Marítimo a décrit l’intervention comme marquant « la fin de Noël aux Canaries par le sauvetage d’un bébé né en pleine traversée ». La mère et son enfant voyageaient à bord d’un canot pneumatique surchargé avec un grand groupe de personnes migrantes.
Ce sauvetage rappelle un événement similaire survenu en 2020, lorsque le capitaine du même navire avait porté secours à une femme ayant également accouché en mer.
Les Canaries, situées au large de l’Afrique de l’Ouest, sont une route migratoire dangereuse mais de plus en plus empruntée. En 2024, 46 843 migrant·e·s y sont arrivés, un chiffre record selon les autorités espagnoles.
✍ ATS
📷 Salvamento Marítimo / X</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780858453"/>
                  </a:ext>
                </a:extLst>
              </a:tr>
            </a:tbl>
          </a:graphicData>
        </a:graphic>
      </p:graphicFrame>
      <p:sp>
        <p:nvSpPr>
          <p:cNvPr id="4" name="Text Placeholder 3">
            <a:extLst>
              <a:ext uri="{FF2B5EF4-FFF2-40B4-BE49-F238E27FC236}">
                <a16:creationId xmlns:a16="http://schemas.microsoft.com/office/drawing/2014/main" id="{EE6FC11E-FC64-438A-ADA6-8A5269B5E852}"/>
              </a:ext>
            </a:extLst>
          </p:cNvPr>
          <p:cNvSpPr>
            <a:spLocks noGrp="1"/>
          </p:cNvSpPr>
          <p:nvPr>
            <p:ph type="body" sz="quarter" idx="14"/>
          </p:nvPr>
        </p:nvSpPr>
        <p:spPr/>
        <p:txBody>
          <a:bodyPr/>
          <a:lstStyle/>
          <a:p>
            <a:r>
              <a:rPr lang="en-US"/>
              <a:t>01/06/2025 - 01/12/2025</a:t>
            </a:r>
          </a:p>
        </p:txBody>
      </p:sp>
    </p:spTree>
    <p:extLst>
      <p:ext uri="{BB962C8B-B14F-4D97-AF65-F5344CB8AC3E}">
        <p14:creationId xmlns:p14="http://schemas.microsoft.com/office/powerpoint/2010/main" val="11576365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81028D-6206-464E-8CA7-BA169F4B3569}"/>
              </a:ext>
            </a:extLst>
          </p:cNvPr>
          <p:cNvSpPr>
            <a:spLocks noGrp="1"/>
          </p:cNvSpPr>
          <p:nvPr>
            <p:ph type="title"/>
          </p:nvPr>
        </p:nvSpPr>
        <p:spPr/>
        <p:txBody>
          <a:bodyPr/>
          <a:lstStyle/>
          <a:p>
            <a:r>
              <a:rPr lang="en-US"/>
              <a:t>Instagram Posts Table | rtsinfo - 26 of 26</a:t>
            </a:r>
          </a:p>
        </p:txBody>
      </p:sp>
      <p:graphicFrame>
        <p:nvGraphicFramePr>
          <p:cNvPr id="5" name="Table Placeholder 4">
            <a:extLst>
              <a:ext uri="{FF2B5EF4-FFF2-40B4-BE49-F238E27FC236}">
                <a16:creationId xmlns:a16="http://schemas.microsoft.com/office/drawing/2014/main" id="{A2E057D2-8B68-413A-B466-7B1D718B6217}"/>
              </a:ext>
            </a:extLst>
          </p:cNvPr>
          <p:cNvGraphicFramePr>
            <a:graphicFrameLocks noGrp="1"/>
          </p:cNvGraphicFramePr>
          <p:nvPr>
            <p:ph type="tbl" sz="quarter" idx="13"/>
            <p:extLst>
              <p:ext uri="{D42A27DB-BD31-4B8C-83A1-F6EECF244321}">
                <p14:modId xmlns:p14="http://schemas.microsoft.com/office/powerpoint/2010/main" val="10646930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65001924"/>
                    </a:ext>
                  </a:extLst>
                </a:gridCol>
                <a:gridCol w="2057400">
                  <a:extLst>
                    <a:ext uri="{9D8B030D-6E8A-4147-A177-3AD203B41FA5}">
                      <a16:colId xmlns:a16="http://schemas.microsoft.com/office/drawing/2014/main" val="2429600828"/>
                    </a:ext>
                  </a:extLst>
                </a:gridCol>
                <a:gridCol w="740664">
                  <a:extLst>
                    <a:ext uri="{9D8B030D-6E8A-4147-A177-3AD203B41FA5}">
                      <a16:colId xmlns:a16="http://schemas.microsoft.com/office/drawing/2014/main" val="538666031"/>
                    </a:ext>
                  </a:extLst>
                </a:gridCol>
                <a:gridCol w="740664">
                  <a:extLst>
                    <a:ext uri="{9D8B030D-6E8A-4147-A177-3AD203B41FA5}">
                      <a16:colId xmlns:a16="http://schemas.microsoft.com/office/drawing/2014/main" val="806385133"/>
                    </a:ext>
                  </a:extLst>
                </a:gridCol>
                <a:gridCol w="740664">
                  <a:extLst>
                    <a:ext uri="{9D8B030D-6E8A-4147-A177-3AD203B41FA5}">
                      <a16:colId xmlns:a16="http://schemas.microsoft.com/office/drawing/2014/main" val="1571365291"/>
                    </a:ext>
                  </a:extLst>
                </a:gridCol>
                <a:gridCol w="740664">
                  <a:extLst>
                    <a:ext uri="{9D8B030D-6E8A-4147-A177-3AD203B41FA5}">
                      <a16:colId xmlns:a16="http://schemas.microsoft.com/office/drawing/2014/main" val="2816628518"/>
                    </a:ext>
                  </a:extLst>
                </a:gridCol>
                <a:gridCol w="740664">
                  <a:extLst>
                    <a:ext uri="{9D8B030D-6E8A-4147-A177-3AD203B41FA5}">
                      <a16:colId xmlns:a16="http://schemas.microsoft.com/office/drawing/2014/main" val="34089149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5296655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rtsinfo - 2025-01-10 13:00:29</a:t>
                      </a:r>
                      <a:r>
                        <a:rPr kumimoji="0" lang="fr-FR" sz="1000" b="0" i="0" u="none" strike="noStrike" kern="1200" cap="none" spc="0" normalizeH="0" baseline="0" noProof="0">
                          <a:ln>
                            <a:noFill/>
                          </a:ln>
                          <a:solidFill>
                            <a:prstClr val="black"/>
                          </a:solidFill>
                          <a:effectLst/>
                          <a:uLnTx/>
                          <a:uFillTx/>
                          <a:latin typeface="Calibri"/>
                          <a:ea typeface="+mn-ea"/>
                          <a:cs typeface="+mn-cs"/>
                        </a:rPr>
                        <a:t>
 🇨🇭 🇮🇷 La justice iranienne a annoncé jeudi qu'un ressortissant suisse accusé d'espionnage s'était suicidé dans la prison de Semnan, ville de l'est du pays. Le Département fédéral des affaires étrangères (DFAE) confirme.
Le DFAE confirme le décès d'un citoyen suisse en Iran. L'ambassade de Suisse à Téhéran est en contact avec les autorités locales afin de clarifier les circonstances du décès dans une prison iranienne. Le DFAE assiste les proches dans le cadre de la protection consulaire, a-t-il indiqué jeudi en précisant qu'il ne pouvait donner davantage d'informations à l'heure actuelle.
"Ce matin, un citoyen suisse s'est suicidé dans la prison de Semnan", a indiqué Mizan Online, l'organe de presse du pouvoir judiciaire, ajoutant que le détenu avait été "arrêté par les agences de sécurité pour espionnage et que son cas faisait l'objet d'une enquête", sans donner plus de détails.
En revanche, selon un responsable sécuritaire, il a été arrêté dans la province de Semnan, à l’est de Téhéran. Il aurait prélevé des échantillons de terre dans cette province désertique, où se trouve plusieurs bases de lancement de missiles ou de fusées. Les médias iraniens avaient affirmé par le passé que les échantillons de terre sont utilisés pour vérifier si l'Iran utilise de l’uranium enrichi ou d'autres éléments pour connaître l’avancée du programme balistique du pays.
✍ RTSinfo
📷 Keystone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1324795592"/>
                  </a:ext>
                </a:extLst>
              </a:tr>
            </a:tbl>
          </a:graphicData>
        </a:graphic>
      </p:graphicFrame>
      <p:sp>
        <p:nvSpPr>
          <p:cNvPr id="4" name="Text Placeholder 3">
            <a:extLst>
              <a:ext uri="{FF2B5EF4-FFF2-40B4-BE49-F238E27FC236}">
                <a16:creationId xmlns:a16="http://schemas.microsoft.com/office/drawing/2014/main" id="{604A37AD-77D0-4200-8FA6-DE18FDD57AA4}"/>
              </a:ext>
            </a:extLst>
          </p:cNvPr>
          <p:cNvSpPr>
            <a:spLocks noGrp="1"/>
          </p:cNvSpPr>
          <p:nvPr>
            <p:ph type="body" sz="quarter" idx="14"/>
          </p:nvPr>
        </p:nvSpPr>
        <p:spPr/>
        <p:txBody>
          <a:bodyPr/>
          <a:lstStyle/>
          <a:p>
            <a:r>
              <a:rPr lang="en-US"/>
              <a:t>01/06/2025 - 01/12/2025</a:t>
            </a:r>
          </a:p>
        </p:txBody>
      </p:sp>
    </p:spTree>
    <p:extLst>
      <p:ext uri="{BB962C8B-B14F-4D97-AF65-F5344CB8AC3E}">
        <p14:creationId xmlns:p14="http://schemas.microsoft.com/office/powerpoint/2010/main" val="221796555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5453</Words>
  <Application>Microsoft Office PowerPoint</Application>
  <PresentationFormat>On-screen Show (4:3)</PresentationFormat>
  <Paragraphs>384</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Calibri</vt:lpstr>
      <vt:lpstr>Arial</vt:lpstr>
      <vt:lpstr>quintly_template</vt:lpstr>
      <vt:lpstr>Instagram Posts Table | rtsinfo - 1 of 26</vt:lpstr>
      <vt:lpstr>Instagram Posts Table | rtsinfo - 2 of 26</vt:lpstr>
      <vt:lpstr>Instagram Posts Table | rtsinfo - 3 of 26</vt:lpstr>
      <vt:lpstr>Instagram Posts Table | rtsinfo - 4 of 26</vt:lpstr>
      <vt:lpstr>Instagram Posts Table | rtsinfo - 5 of 26</vt:lpstr>
      <vt:lpstr>Instagram Posts Table | rtsinfo - 6 of 26</vt:lpstr>
      <vt:lpstr>Instagram Posts Table | rtsinfo - 7 of 26</vt:lpstr>
      <vt:lpstr>Instagram Posts Table | rtsinfo - 8 of 26</vt:lpstr>
      <vt:lpstr>Instagram Posts Table | rtsinfo - 9 of 26</vt:lpstr>
      <vt:lpstr>Instagram Posts Table | rtsinfo - 10 of 26</vt:lpstr>
      <vt:lpstr>Instagram Posts Table | rtsinfo - 11 of 26</vt:lpstr>
      <vt:lpstr>Instagram Posts Table | rtsinfo - 12 of 26</vt:lpstr>
      <vt:lpstr>Instagram Posts Table | rtsinfo - 13 of 26</vt:lpstr>
      <vt:lpstr>Instagram Posts Table | rtsinfo - 14 of 26</vt:lpstr>
      <vt:lpstr>Instagram Posts Table | rtsinfo - 15 of 26</vt:lpstr>
      <vt:lpstr>Instagram Posts Table | rtsinfo - 16 of 26</vt:lpstr>
      <vt:lpstr>Instagram Posts Table | rtsinfo - 17 of 26</vt:lpstr>
      <vt:lpstr>Instagram Posts Table | rtsinfo - 18 of 26</vt:lpstr>
      <vt:lpstr>Instagram Posts Table | rtsinfo - 19 of 26</vt:lpstr>
      <vt:lpstr>Instagram Posts Table | rtsinfo - 20 of 26</vt:lpstr>
      <vt:lpstr>Instagram Posts Table | rtsinfo - 21 of 26</vt:lpstr>
      <vt:lpstr>Instagram Posts Table | rtsinfo - 22 of 26</vt:lpstr>
      <vt:lpstr>Instagram Posts Table | rtsinfo - 23 of 26</vt:lpstr>
      <vt:lpstr>Instagram Posts Table | rtsinfo - 24 of 26</vt:lpstr>
      <vt:lpstr>Instagram Posts Table | rtsinfo - 25 of 26</vt:lpstr>
      <vt:lpstr>Instagram Posts Table | rtsinfo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rtsinfo - 1 of 26</dc:title>
  <dc:creator>Frederik Born</dc:creator>
  <cp:lastModifiedBy>Frederik Born</cp:lastModifiedBy>
  <cp:revision>1</cp:revision>
  <dcterms:created xsi:type="dcterms:W3CDTF">2025-02-10T14:51:04Z</dcterms:created>
  <dcterms:modified xsi:type="dcterms:W3CDTF">2025-02-10T14:53:31Z</dcterms:modified>
</cp:coreProperties>
</file>