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CAAEC-D880-4A62-8B48-638ABE9F1AAC}"/>
              </a:ext>
            </a:extLst>
          </p:cNvPr>
          <p:cNvSpPr>
            <a:spLocks noGrp="1"/>
          </p:cNvSpPr>
          <p:nvPr>
            <p:ph type="title"/>
          </p:nvPr>
        </p:nvSpPr>
        <p:spPr/>
        <p:txBody>
          <a:bodyPr/>
          <a:lstStyle/>
          <a:p>
            <a:r>
              <a:rPr lang="en-US"/>
              <a:t>Instagram Posts Table | RTS - 1 of 26</a:t>
            </a:r>
          </a:p>
        </p:txBody>
      </p:sp>
      <p:graphicFrame>
        <p:nvGraphicFramePr>
          <p:cNvPr id="5" name="Table Placeholder 4">
            <a:extLst>
              <a:ext uri="{FF2B5EF4-FFF2-40B4-BE49-F238E27FC236}">
                <a16:creationId xmlns:a16="http://schemas.microsoft.com/office/drawing/2014/main" id="{714D4E7D-CFE6-4DC7-A60B-731114CFDF67}"/>
              </a:ext>
            </a:extLst>
          </p:cNvPr>
          <p:cNvGraphicFramePr>
            <a:graphicFrameLocks noGrp="1"/>
          </p:cNvGraphicFramePr>
          <p:nvPr>
            <p:ph type="tbl" sz="quarter" idx="13"/>
            <p:extLst>
              <p:ext uri="{D42A27DB-BD31-4B8C-83A1-F6EECF244321}">
                <p14:modId xmlns:p14="http://schemas.microsoft.com/office/powerpoint/2010/main" val="299859895"/>
              </p:ext>
            </p:extLst>
          </p:nvPr>
        </p:nvGraphicFramePr>
        <p:xfrm>
          <a:off x="457200" y="1731963"/>
          <a:ext cx="7571230" cy="100584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66718643"/>
                    </a:ext>
                  </a:extLst>
                </a:gridCol>
                <a:gridCol w="1481327">
                  <a:extLst>
                    <a:ext uri="{9D8B030D-6E8A-4147-A177-3AD203B41FA5}">
                      <a16:colId xmlns:a16="http://schemas.microsoft.com/office/drawing/2014/main" val="3814202510"/>
                    </a:ext>
                  </a:extLst>
                </a:gridCol>
                <a:gridCol w="493776">
                  <a:extLst>
                    <a:ext uri="{9D8B030D-6E8A-4147-A177-3AD203B41FA5}">
                      <a16:colId xmlns:a16="http://schemas.microsoft.com/office/drawing/2014/main" val="2711139621"/>
                    </a:ext>
                  </a:extLst>
                </a:gridCol>
                <a:gridCol w="493776">
                  <a:extLst>
                    <a:ext uri="{9D8B030D-6E8A-4147-A177-3AD203B41FA5}">
                      <a16:colId xmlns:a16="http://schemas.microsoft.com/office/drawing/2014/main" val="2349147075"/>
                    </a:ext>
                  </a:extLst>
                </a:gridCol>
                <a:gridCol w="493776">
                  <a:extLst>
                    <a:ext uri="{9D8B030D-6E8A-4147-A177-3AD203B41FA5}">
                      <a16:colId xmlns:a16="http://schemas.microsoft.com/office/drawing/2014/main" val="2861774036"/>
                    </a:ext>
                  </a:extLst>
                </a:gridCol>
                <a:gridCol w="493776">
                  <a:extLst>
                    <a:ext uri="{9D8B030D-6E8A-4147-A177-3AD203B41FA5}">
                      <a16:colId xmlns:a16="http://schemas.microsoft.com/office/drawing/2014/main" val="4046347506"/>
                    </a:ext>
                  </a:extLst>
                </a:gridCol>
                <a:gridCol w="493776">
                  <a:extLst>
                    <a:ext uri="{9D8B030D-6E8A-4147-A177-3AD203B41FA5}">
                      <a16:colId xmlns:a16="http://schemas.microsoft.com/office/drawing/2014/main" val="1781350496"/>
                    </a:ext>
                  </a:extLst>
                </a:gridCol>
                <a:gridCol w="493776">
                  <a:extLst>
                    <a:ext uri="{9D8B030D-6E8A-4147-A177-3AD203B41FA5}">
                      <a16:colId xmlns:a16="http://schemas.microsoft.com/office/drawing/2014/main" val="1958681568"/>
                    </a:ext>
                  </a:extLst>
                </a:gridCol>
                <a:gridCol w="493776">
                  <a:extLst>
                    <a:ext uri="{9D8B030D-6E8A-4147-A177-3AD203B41FA5}">
                      <a16:colId xmlns:a16="http://schemas.microsoft.com/office/drawing/2014/main" val="4225221372"/>
                    </a:ext>
                  </a:extLst>
                </a:gridCol>
                <a:gridCol w="493776">
                  <a:extLst>
                    <a:ext uri="{9D8B030D-6E8A-4147-A177-3AD203B41FA5}">
                      <a16:colId xmlns:a16="http://schemas.microsoft.com/office/drawing/2014/main" val="1389822154"/>
                    </a:ext>
                  </a:extLst>
                </a:gridCol>
                <a:gridCol w="493776">
                  <a:extLst>
                    <a:ext uri="{9D8B030D-6E8A-4147-A177-3AD203B41FA5}">
                      <a16:colId xmlns:a16="http://schemas.microsoft.com/office/drawing/2014/main" val="3901697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725447804"/>
                  </a:ext>
                </a:extLst>
              </a:tr>
            </a:tbl>
          </a:graphicData>
        </a:graphic>
      </p:graphicFrame>
      <p:sp>
        <p:nvSpPr>
          <p:cNvPr id="4" name="Text Placeholder 3">
            <a:extLst>
              <a:ext uri="{FF2B5EF4-FFF2-40B4-BE49-F238E27FC236}">
                <a16:creationId xmlns:a16="http://schemas.microsoft.com/office/drawing/2014/main" id="{D4407EF1-9B34-41F5-917B-7764FAA0DD27}"/>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3448811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350C1-F156-4B06-92C8-7170F9B155FA}"/>
              </a:ext>
            </a:extLst>
          </p:cNvPr>
          <p:cNvSpPr>
            <a:spLocks noGrp="1"/>
          </p:cNvSpPr>
          <p:nvPr>
            <p:ph type="title"/>
          </p:nvPr>
        </p:nvSpPr>
        <p:spPr/>
        <p:txBody>
          <a:bodyPr/>
          <a:lstStyle/>
          <a:p>
            <a:r>
              <a:rPr lang="en-US"/>
              <a:t>Instagram Posts Table | RTS - 2 of 26</a:t>
            </a:r>
          </a:p>
        </p:txBody>
      </p:sp>
      <p:graphicFrame>
        <p:nvGraphicFramePr>
          <p:cNvPr id="5" name="Table Placeholder 4">
            <a:extLst>
              <a:ext uri="{FF2B5EF4-FFF2-40B4-BE49-F238E27FC236}">
                <a16:creationId xmlns:a16="http://schemas.microsoft.com/office/drawing/2014/main" id="{5BC5FAF2-F3BA-489E-BFA9-E7AD34D014B1}"/>
              </a:ext>
            </a:extLst>
          </p:cNvPr>
          <p:cNvGraphicFramePr>
            <a:graphicFrameLocks noGrp="1"/>
          </p:cNvGraphicFramePr>
          <p:nvPr>
            <p:ph type="tbl" sz="quarter" idx="13"/>
            <p:extLst>
              <p:ext uri="{D42A27DB-BD31-4B8C-83A1-F6EECF244321}">
                <p14:modId xmlns:p14="http://schemas.microsoft.com/office/powerpoint/2010/main" val="926988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17829578"/>
                    </a:ext>
                  </a:extLst>
                </a:gridCol>
                <a:gridCol w="1481327">
                  <a:extLst>
                    <a:ext uri="{9D8B030D-6E8A-4147-A177-3AD203B41FA5}">
                      <a16:colId xmlns:a16="http://schemas.microsoft.com/office/drawing/2014/main" val="870059640"/>
                    </a:ext>
                  </a:extLst>
                </a:gridCol>
                <a:gridCol w="493776">
                  <a:extLst>
                    <a:ext uri="{9D8B030D-6E8A-4147-A177-3AD203B41FA5}">
                      <a16:colId xmlns:a16="http://schemas.microsoft.com/office/drawing/2014/main" val="1005218939"/>
                    </a:ext>
                  </a:extLst>
                </a:gridCol>
                <a:gridCol w="493776">
                  <a:extLst>
                    <a:ext uri="{9D8B030D-6E8A-4147-A177-3AD203B41FA5}">
                      <a16:colId xmlns:a16="http://schemas.microsoft.com/office/drawing/2014/main" val="3790769429"/>
                    </a:ext>
                  </a:extLst>
                </a:gridCol>
                <a:gridCol w="493776">
                  <a:extLst>
                    <a:ext uri="{9D8B030D-6E8A-4147-A177-3AD203B41FA5}">
                      <a16:colId xmlns:a16="http://schemas.microsoft.com/office/drawing/2014/main" val="2694825385"/>
                    </a:ext>
                  </a:extLst>
                </a:gridCol>
                <a:gridCol w="493776">
                  <a:extLst>
                    <a:ext uri="{9D8B030D-6E8A-4147-A177-3AD203B41FA5}">
                      <a16:colId xmlns:a16="http://schemas.microsoft.com/office/drawing/2014/main" val="1637520609"/>
                    </a:ext>
                  </a:extLst>
                </a:gridCol>
                <a:gridCol w="493776">
                  <a:extLst>
                    <a:ext uri="{9D8B030D-6E8A-4147-A177-3AD203B41FA5}">
                      <a16:colId xmlns:a16="http://schemas.microsoft.com/office/drawing/2014/main" val="2718544631"/>
                    </a:ext>
                  </a:extLst>
                </a:gridCol>
                <a:gridCol w="493776">
                  <a:extLst>
                    <a:ext uri="{9D8B030D-6E8A-4147-A177-3AD203B41FA5}">
                      <a16:colId xmlns:a16="http://schemas.microsoft.com/office/drawing/2014/main" val="3344781641"/>
                    </a:ext>
                  </a:extLst>
                </a:gridCol>
                <a:gridCol w="493776">
                  <a:extLst>
                    <a:ext uri="{9D8B030D-6E8A-4147-A177-3AD203B41FA5}">
                      <a16:colId xmlns:a16="http://schemas.microsoft.com/office/drawing/2014/main" val="3502726424"/>
                    </a:ext>
                  </a:extLst>
                </a:gridCol>
                <a:gridCol w="493776">
                  <a:extLst>
                    <a:ext uri="{9D8B030D-6E8A-4147-A177-3AD203B41FA5}">
                      <a16:colId xmlns:a16="http://schemas.microsoft.com/office/drawing/2014/main" val="4259565583"/>
                    </a:ext>
                  </a:extLst>
                </a:gridCol>
                <a:gridCol w="493776">
                  <a:extLst>
                    <a:ext uri="{9D8B030D-6E8A-4147-A177-3AD203B41FA5}">
                      <a16:colId xmlns:a16="http://schemas.microsoft.com/office/drawing/2014/main" val="2501470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41147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- 2024-06-30 22:12:51</a:t>
                      </a:r>
                      <a:r>
                        <a:rPr kumimoji="0" lang="fr-FR" sz="1000" b="0" i="0" u="none" strike="noStrike" kern="1200" cap="none" spc="0" normalizeH="0" baseline="0" noProof="0">
                          <a:ln>
                            <a:noFill/>
                          </a:ln>
                          <a:solidFill>
                            <a:prstClr val="black"/>
                          </a:solidFill>
                          <a:effectLst/>
                          <a:uLnTx/>
                          <a:uFillTx/>
                          <a:latin typeface="Calibri"/>
                          <a:ea typeface="+mn-ea"/>
                          <a:cs typeface="+mn-cs"/>
                        </a:rPr>
                        <a:t>
 🇫🇷 🗳 L'extrême droite est arrivée largement en tête dimanche du premier tour d'élections législatives historiques en France. Le RN pourrait accéder au pouvoir pour la première fois sous la Ve République, selon les premières estimations des instituts de sondage.
Les principales figures politiques ont pris position pour donner des consignes de vote pour le second tour qui se déroulera le 7 juillet.
"Il nous faut une majorité absolue pour que Jordan Bardella soit nommé dans huit jours Premier ministre", a déclaré la cheffe de file du RN, Marine Le Pen, dans un discours suivant l'annonce des résultats.
"Aucun Français ne perdra des droits", a-t-elle ajouté, après la polémique née de la volonté du RN d'exclure les binationaux des postes publics jugés stratégiques.
"Ce soir, une chose est sûre, monsieur Attal ne sera plus Premier ministre", a annoncé Jean-Luc Mélenchon, chef de file de La France Insoumise au sein du Nouveau Front populaire, dans un discours suivant l'annonce des résultats, ajoutant que le pays se dirige vers un second tour "d'une exceptionnelle intensité".
"Il faut donner une majorité absolue au Nouveau Front populaire, car il est la seule alternative", a ajouté Jean-Luc Mélenchon.
La cheffe des Ecologistes Marine Tondelier a appelé dimanche soir à la "construction d'un nouveau front républicain" au second tour des élections législatives, interpellant directement le camp d'Emmanuel Macron.
Emmanuel Macron a appelé dimanche à se mobiliser au second tour des législatives contre l'extrême droite. "Face au Rassemblement national, l'heure est à un large rassemblement clairement démocrate et républicain pour le second tour", a dit le président de la République dans une déclaration écrite.
Au terme de cette journée qui a vu un fort afflux dans les bureaux de vote, la participation devrait s'établir au moins à 65% des inscrits, selon les instituts de sondage. Soit bien au-delà des 47,51% de 2022, mais en-deçà des 67,9% des dernières législatives organisées après une dissolution, en 1997.
✍ RTSinfo
📷 Xose Bouzas / Yara Nard / Sebastien Salom-Gomis /Michel Euler /Teresa Suarez 
/ François Lo Presti / Claire Serie / AFP / Keystone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66957243"/>
                  </a:ext>
                </a:extLst>
              </a:tr>
            </a:tbl>
          </a:graphicData>
        </a:graphic>
      </p:graphicFrame>
      <p:sp>
        <p:nvSpPr>
          <p:cNvPr id="4" name="Text Placeholder 3">
            <a:extLst>
              <a:ext uri="{FF2B5EF4-FFF2-40B4-BE49-F238E27FC236}">
                <a16:creationId xmlns:a16="http://schemas.microsoft.com/office/drawing/2014/main" id="{DBD5CFD5-CBE6-4CD1-89EB-50816F8BEEA7}"/>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821372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11A0F-D5CF-4367-BC35-4EDAB7A1773C}"/>
              </a:ext>
            </a:extLst>
          </p:cNvPr>
          <p:cNvSpPr>
            <a:spLocks noGrp="1"/>
          </p:cNvSpPr>
          <p:nvPr>
            <p:ph type="title"/>
          </p:nvPr>
        </p:nvSpPr>
        <p:spPr/>
        <p:txBody>
          <a:bodyPr/>
          <a:lstStyle/>
          <a:p>
            <a:r>
              <a:rPr lang="en-US"/>
              <a:t>Instagram Posts Table | RTS - 3 of 26</a:t>
            </a:r>
          </a:p>
        </p:txBody>
      </p:sp>
      <p:graphicFrame>
        <p:nvGraphicFramePr>
          <p:cNvPr id="5" name="Table Placeholder 4">
            <a:extLst>
              <a:ext uri="{FF2B5EF4-FFF2-40B4-BE49-F238E27FC236}">
                <a16:creationId xmlns:a16="http://schemas.microsoft.com/office/drawing/2014/main" id="{8192827E-FADD-455B-A451-245302D4C19F}"/>
              </a:ext>
            </a:extLst>
          </p:cNvPr>
          <p:cNvGraphicFramePr>
            <a:graphicFrameLocks noGrp="1"/>
          </p:cNvGraphicFramePr>
          <p:nvPr>
            <p:ph type="tbl" sz="quarter" idx="13"/>
            <p:extLst>
              <p:ext uri="{D42A27DB-BD31-4B8C-83A1-F6EECF244321}">
                <p14:modId xmlns:p14="http://schemas.microsoft.com/office/powerpoint/2010/main" val="1352449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97727087"/>
                    </a:ext>
                  </a:extLst>
                </a:gridCol>
                <a:gridCol w="1481327">
                  <a:extLst>
                    <a:ext uri="{9D8B030D-6E8A-4147-A177-3AD203B41FA5}">
                      <a16:colId xmlns:a16="http://schemas.microsoft.com/office/drawing/2014/main" val="4003928860"/>
                    </a:ext>
                  </a:extLst>
                </a:gridCol>
                <a:gridCol w="493776">
                  <a:extLst>
                    <a:ext uri="{9D8B030D-6E8A-4147-A177-3AD203B41FA5}">
                      <a16:colId xmlns:a16="http://schemas.microsoft.com/office/drawing/2014/main" val="699566206"/>
                    </a:ext>
                  </a:extLst>
                </a:gridCol>
                <a:gridCol w="493776">
                  <a:extLst>
                    <a:ext uri="{9D8B030D-6E8A-4147-A177-3AD203B41FA5}">
                      <a16:colId xmlns:a16="http://schemas.microsoft.com/office/drawing/2014/main" val="823667773"/>
                    </a:ext>
                  </a:extLst>
                </a:gridCol>
                <a:gridCol w="493776">
                  <a:extLst>
                    <a:ext uri="{9D8B030D-6E8A-4147-A177-3AD203B41FA5}">
                      <a16:colId xmlns:a16="http://schemas.microsoft.com/office/drawing/2014/main" val="4175808109"/>
                    </a:ext>
                  </a:extLst>
                </a:gridCol>
                <a:gridCol w="493776">
                  <a:extLst>
                    <a:ext uri="{9D8B030D-6E8A-4147-A177-3AD203B41FA5}">
                      <a16:colId xmlns:a16="http://schemas.microsoft.com/office/drawing/2014/main" val="2417090341"/>
                    </a:ext>
                  </a:extLst>
                </a:gridCol>
                <a:gridCol w="493776">
                  <a:extLst>
                    <a:ext uri="{9D8B030D-6E8A-4147-A177-3AD203B41FA5}">
                      <a16:colId xmlns:a16="http://schemas.microsoft.com/office/drawing/2014/main" val="2903461152"/>
                    </a:ext>
                  </a:extLst>
                </a:gridCol>
                <a:gridCol w="493776">
                  <a:extLst>
                    <a:ext uri="{9D8B030D-6E8A-4147-A177-3AD203B41FA5}">
                      <a16:colId xmlns:a16="http://schemas.microsoft.com/office/drawing/2014/main" val="3540393892"/>
                    </a:ext>
                  </a:extLst>
                </a:gridCol>
                <a:gridCol w="493776">
                  <a:extLst>
                    <a:ext uri="{9D8B030D-6E8A-4147-A177-3AD203B41FA5}">
                      <a16:colId xmlns:a16="http://schemas.microsoft.com/office/drawing/2014/main" val="617720437"/>
                    </a:ext>
                  </a:extLst>
                </a:gridCol>
                <a:gridCol w="493776">
                  <a:extLst>
                    <a:ext uri="{9D8B030D-6E8A-4147-A177-3AD203B41FA5}">
                      <a16:colId xmlns:a16="http://schemas.microsoft.com/office/drawing/2014/main" val="1553682888"/>
                    </a:ext>
                  </a:extLst>
                </a:gridCol>
                <a:gridCol w="493776">
                  <a:extLst>
                    <a:ext uri="{9D8B030D-6E8A-4147-A177-3AD203B41FA5}">
                      <a16:colId xmlns:a16="http://schemas.microsoft.com/office/drawing/2014/main" val="984440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80547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rtssport - 2024-06-30 20:38:50</a:t>
                      </a:r>
                      <a:r>
                        <a:rPr kumimoji="0" lang="fr-FR" sz="1000" b="0" i="0" u="none" strike="noStrike" kern="1200" cap="none" spc="0" normalizeH="0" baseline="0" noProof="0">
                          <a:ln>
                            <a:noFill/>
                          </a:ln>
                          <a:solidFill>
                            <a:prstClr val="black"/>
                          </a:solidFill>
                          <a:effectLst/>
                          <a:uLnTx/>
                          <a:uFillTx/>
                          <a:latin typeface="Calibri"/>
                          <a:ea typeface="+mn-ea"/>
                          <a:cs typeface="+mn-cs"/>
                        </a:rPr>
                        <a:t>
 🏴󠁧󠁢󠁥󠁮󠁧󠁿🇨🇭 La Suisse jouera l’Angleterre en quarts de l’Euro! Les Anglais ont battu la Slovaquie 2-1 en prolongations dimanche en huitièmes de finale.
⚽️ Après 94 minutes de jeu, les Slovaques menaient 1-0 grâce à une réussite de Schranz à la 25e. Il ne restait plus que quelques dizaines de seconds de temps additionnel lorsque Jude Bellingham a sauvé sa nation d’un retourné acrobatique spectaculaire pour égaliser à la 95e minute.
Une minute après le début des prolongations, le capitaine anglais Harry Kane a donné l’avantage aux Three Lions en inscrivant le 2-1 de la tête.
👉 Samedi 6 juillet à 18h, l’adversaire de la Nati en quarts de finale sera donc l’Angleterre.
 ❓ Tu penses que la Suisse peut continuer sur sa lancée et battre les hommes de Gareth Southgate pour atteindre la demi-finale?
✍️ Henry Cameron
📷 Keystone / AP Photo / Matthias Schrader 
#angleterre #slovaquie #suisse #nati #euro #euro2024 #sport #rtssport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RTS Sport - Suisse, RTS Sport - Euro2024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37202534"/>
                  </a:ext>
                </a:extLst>
              </a:tr>
            </a:tbl>
          </a:graphicData>
        </a:graphic>
      </p:graphicFrame>
      <p:sp>
        <p:nvSpPr>
          <p:cNvPr id="4" name="Text Placeholder 3">
            <a:extLst>
              <a:ext uri="{FF2B5EF4-FFF2-40B4-BE49-F238E27FC236}">
                <a16:creationId xmlns:a16="http://schemas.microsoft.com/office/drawing/2014/main" id="{BDED40B6-86EC-4871-9D45-76F69A36A965}"/>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3775514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E0FD2-8B1F-4AC0-A820-BC71805F6833}"/>
              </a:ext>
            </a:extLst>
          </p:cNvPr>
          <p:cNvSpPr>
            <a:spLocks noGrp="1"/>
          </p:cNvSpPr>
          <p:nvPr>
            <p:ph type="title"/>
          </p:nvPr>
        </p:nvSpPr>
        <p:spPr/>
        <p:txBody>
          <a:bodyPr/>
          <a:lstStyle/>
          <a:p>
            <a:r>
              <a:rPr lang="en-US"/>
              <a:t>Instagram Posts Table | RTS - 4 of 26</a:t>
            </a:r>
          </a:p>
        </p:txBody>
      </p:sp>
      <p:graphicFrame>
        <p:nvGraphicFramePr>
          <p:cNvPr id="5" name="Table Placeholder 4">
            <a:extLst>
              <a:ext uri="{FF2B5EF4-FFF2-40B4-BE49-F238E27FC236}">
                <a16:creationId xmlns:a16="http://schemas.microsoft.com/office/drawing/2014/main" id="{888A6696-DEB1-48F7-AE92-A36E5D074984}"/>
              </a:ext>
            </a:extLst>
          </p:cNvPr>
          <p:cNvGraphicFramePr>
            <a:graphicFrameLocks noGrp="1"/>
          </p:cNvGraphicFramePr>
          <p:nvPr>
            <p:ph type="tbl" sz="quarter" idx="13"/>
            <p:extLst>
              <p:ext uri="{D42A27DB-BD31-4B8C-83A1-F6EECF244321}">
                <p14:modId xmlns:p14="http://schemas.microsoft.com/office/powerpoint/2010/main" val="3166993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7512910"/>
                    </a:ext>
                  </a:extLst>
                </a:gridCol>
                <a:gridCol w="1481327">
                  <a:extLst>
                    <a:ext uri="{9D8B030D-6E8A-4147-A177-3AD203B41FA5}">
                      <a16:colId xmlns:a16="http://schemas.microsoft.com/office/drawing/2014/main" val="3044797338"/>
                    </a:ext>
                  </a:extLst>
                </a:gridCol>
                <a:gridCol w="493776">
                  <a:extLst>
                    <a:ext uri="{9D8B030D-6E8A-4147-A177-3AD203B41FA5}">
                      <a16:colId xmlns:a16="http://schemas.microsoft.com/office/drawing/2014/main" val="1528829819"/>
                    </a:ext>
                  </a:extLst>
                </a:gridCol>
                <a:gridCol w="493776">
                  <a:extLst>
                    <a:ext uri="{9D8B030D-6E8A-4147-A177-3AD203B41FA5}">
                      <a16:colId xmlns:a16="http://schemas.microsoft.com/office/drawing/2014/main" val="1614753135"/>
                    </a:ext>
                  </a:extLst>
                </a:gridCol>
                <a:gridCol w="493776">
                  <a:extLst>
                    <a:ext uri="{9D8B030D-6E8A-4147-A177-3AD203B41FA5}">
                      <a16:colId xmlns:a16="http://schemas.microsoft.com/office/drawing/2014/main" val="4159506171"/>
                    </a:ext>
                  </a:extLst>
                </a:gridCol>
                <a:gridCol w="493776">
                  <a:extLst>
                    <a:ext uri="{9D8B030D-6E8A-4147-A177-3AD203B41FA5}">
                      <a16:colId xmlns:a16="http://schemas.microsoft.com/office/drawing/2014/main" val="990942711"/>
                    </a:ext>
                  </a:extLst>
                </a:gridCol>
                <a:gridCol w="493776">
                  <a:extLst>
                    <a:ext uri="{9D8B030D-6E8A-4147-A177-3AD203B41FA5}">
                      <a16:colId xmlns:a16="http://schemas.microsoft.com/office/drawing/2014/main" val="3529369827"/>
                    </a:ext>
                  </a:extLst>
                </a:gridCol>
                <a:gridCol w="493776">
                  <a:extLst>
                    <a:ext uri="{9D8B030D-6E8A-4147-A177-3AD203B41FA5}">
                      <a16:colId xmlns:a16="http://schemas.microsoft.com/office/drawing/2014/main" val="1935549804"/>
                    </a:ext>
                  </a:extLst>
                </a:gridCol>
                <a:gridCol w="493776">
                  <a:extLst>
                    <a:ext uri="{9D8B030D-6E8A-4147-A177-3AD203B41FA5}">
                      <a16:colId xmlns:a16="http://schemas.microsoft.com/office/drawing/2014/main" val="139365302"/>
                    </a:ext>
                  </a:extLst>
                </a:gridCol>
                <a:gridCol w="493776">
                  <a:extLst>
                    <a:ext uri="{9D8B030D-6E8A-4147-A177-3AD203B41FA5}">
                      <a16:colId xmlns:a16="http://schemas.microsoft.com/office/drawing/2014/main" val="3102661583"/>
                    </a:ext>
                  </a:extLst>
                </a:gridCol>
                <a:gridCol w="493776">
                  <a:extLst>
                    <a:ext uri="{9D8B030D-6E8A-4147-A177-3AD203B41FA5}">
                      <a16:colId xmlns:a16="http://schemas.microsoft.com/office/drawing/2014/main" val="3279972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36978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- 2024-06-30 20:19:49</a:t>
                      </a:r>
                      <a:r>
                        <a:rPr kumimoji="0" lang="fr-FR" sz="1000" b="0" i="0" u="none" strike="noStrike" kern="1200" cap="none" spc="0" normalizeH="0" baseline="0" noProof="0">
                          <a:ln>
                            <a:noFill/>
                          </a:ln>
                          <a:solidFill>
                            <a:prstClr val="black"/>
                          </a:solidFill>
                          <a:effectLst/>
                          <a:uLnTx/>
                          <a:uFillTx/>
                          <a:latin typeface="Calibri"/>
                          <a:ea typeface="+mn-ea"/>
                          <a:cs typeface="+mn-cs"/>
                        </a:rPr>
                        <a:t>
 🇫🇷 Selon les premières estimations, le Rassemblement national obtiendrait entre 34% et 34,5% des voix au premier tour des élections législatives françaises. Le parti d’extrême droite devance ainsi la gauche réunie sous la bannière du Nouveau Front populaire, qui obtiendrait 28,5% à 30% des votes. Le camp du président Emmanuel Macron est distancé, avec 20,5% à 23% des voix. La droite traditionnelle (Les Républicains) récolterait 10%.
Ces premiers résultats montrent également une forte participation, qui s’élèverait à environ 63,1%.
L’institut Ipsos Talan (pour France Télévision et Radio France) a fourni une première estimation nationale en sièges, sans retrait dans les triangulaires du 2e tour. Le Rassemblement national obtiendrait de 230 à 280 sièges (majorité absolue : 289 sièges), le Nouveau Front populaire de 125 à 165 sièges, "Ensemble" du camp d’Emmanuel Macron de 70 à 100 sièges. Les Républicains obtiendraient de 41 à 61 sièges.
Emmanuel Macron a appelé dimanche à se mobiliser au second tour des législatives contre l'extrême droite. "Face au Rassemblement national, l'heure est à un large rassemblement clairement démocrate et républicain pour le second tour", a dit le président de la République dans une déclaration écrite.
🔗 Pour suivre cette soirée électorale, cliquez sur la photo via le lien en bio.
👉 RTSinfo
📷 Keystone / Teresa Suarez / Thomas Padilla / Mohammed Badra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87392970"/>
                  </a:ext>
                </a:extLst>
              </a:tr>
            </a:tbl>
          </a:graphicData>
        </a:graphic>
      </p:graphicFrame>
      <p:sp>
        <p:nvSpPr>
          <p:cNvPr id="4" name="Text Placeholder 3">
            <a:extLst>
              <a:ext uri="{FF2B5EF4-FFF2-40B4-BE49-F238E27FC236}">
                <a16:creationId xmlns:a16="http://schemas.microsoft.com/office/drawing/2014/main" id="{551DCB77-6EF8-4E78-B6F7-56C836B2BEA8}"/>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3223629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883E1-A075-498B-A2E7-A7FD0BB1D263}"/>
              </a:ext>
            </a:extLst>
          </p:cNvPr>
          <p:cNvSpPr>
            <a:spLocks noGrp="1"/>
          </p:cNvSpPr>
          <p:nvPr>
            <p:ph type="title"/>
          </p:nvPr>
        </p:nvSpPr>
        <p:spPr/>
        <p:txBody>
          <a:bodyPr/>
          <a:lstStyle/>
          <a:p>
            <a:r>
              <a:rPr lang="en-US"/>
              <a:t>Instagram Posts Table | RTS - 5 of 26</a:t>
            </a:r>
          </a:p>
        </p:txBody>
      </p:sp>
      <p:graphicFrame>
        <p:nvGraphicFramePr>
          <p:cNvPr id="5" name="Table Placeholder 4">
            <a:extLst>
              <a:ext uri="{FF2B5EF4-FFF2-40B4-BE49-F238E27FC236}">
                <a16:creationId xmlns:a16="http://schemas.microsoft.com/office/drawing/2014/main" id="{2B0625D5-E8CF-43E1-BC8D-10182D79BA17}"/>
              </a:ext>
            </a:extLst>
          </p:cNvPr>
          <p:cNvGraphicFramePr>
            <a:graphicFrameLocks noGrp="1"/>
          </p:cNvGraphicFramePr>
          <p:nvPr>
            <p:ph type="tbl" sz="quarter" idx="13"/>
            <p:extLst>
              <p:ext uri="{D42A27DB-BD31-4B8C-83A1-F6EECF244321}">
                <p14:modId xmlns:p14="http://schemas.microsoft.com/office/powerpoint/2010/main" val="1437212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318375116"/>
                    </a:ext>
                  </a:extLst>
                </a:gridCol>
                <a:gridCol w="1481327">
                  <a:extLst>
                    <a:ext uri="{9D8B030D-6E8A-4147-A177-3AD203B41FA5}">
                      <a16:colId xmlns:a16="http://schemas.microsoft.com/office/drawing/2014/main" val="2406050547"/>
                    </a:ext>
                  </a:extLst>
                </a:gridCol>
                <a:gridCol w="493776">
                  <a:extLst>
                    <a:ext uri="{9D8B030D-6E8A-4147-A177-3AD203B41FA5}">
                      <a16:colId xmlns:a16="http://schemas.microsoft.com/office/drawing/2014/main" val="2675064490"/>
                    </a:ext>
                  </a:extLst>
                </a:gridCol>
                <a:gridCol w="493776">
                  <a:extLst>
                    <a:ext uri="{9D8B030D-6E8A-4147-A177-3AD203B41FA5}">
                      <a16:colId xmlns:a16="http://schemas.microsoft.com/office/drawing/2014/main" val="2400376191"/>
                    </a:ext>
                  </a:extLst>
                </a:gridCol>
                <a:gridCol w="493776">
                  <a:extLst>
                    <a:ext uri="{9D8B030D-6E8A-4147-A177-3AD203B41FA5}">
                      <a16:colId xmlns:a16="http://schemas.microsoft.com/office/drawing/2014/main" val="2395040513"/>
                    </a:ext>
                  </a:extLst>
                </a:gridCol>
                <a:gridCol w="493776">
                  <a:extLst>
                    <a:ext uri="{9D8B030D-6E8A-4147-A177-3AD203B41FA5}">
                      <a16:colId xmlns:a16="http://schemas.microsoft.com/office/drawing/2014/main" val="1552806853"/>
                    </a:ext>
                  </a:extLst>
                </a:gridCol>
                <a:gridCol w="493776">
                  <a:extLst>
                    <a:ext uri="{9D8B030D-6E8A-4147-A177-3AD203B41FA5}">
                      <a16:colId xmlns:a16="http://schemas.microsoft.com/office/drawing/2014/main" val="4254277448"/>
                    </a:ext>
                  </a:extLst>
                </a:gridCol>
                <a:gridCol w="493776">
                  <a:extLst>
                    <a:ext uri="{9D8B030D-6E8A-4147-A177-3AD203B41FA5}">
                      <a16:colId xmlns:a16="http://schemas.microsoft.com/office/drawing/2014/main" val="962486136"/>
                    </a:ext>
                  </a:extLst>
                </a:gridCol>
                <a:gridCol w="493776">
                  <a:extLst>
                    <a:ext uri="{9D8B030D-6E8A-4147-A177-3AD203B41FA5}">
                      <a16:colId xmlns:a16="http://schemas.microsoft.com/office/drawing/2014/main" val="2368899745"/>
                    </a:ext>
                  </a:extLst>
                </a:gridCol>
                <a:gridCol w="493776">
                  <a:extLst>
                    <a:ext uri="{9D8B030D-6E8A-4147-A177-3AD203B41FA5}">
                      <a16:colId xmlns:a16="http://schemas.microsoft.com/office/drawing/2014/main" val="2965117807"/>
                    </a:ext>
                  </a:extLst>
                </a:gridCol>
                <a:gridCol w="493776">
                  <a:extLst>
                    <a:ext uri="{9D8B030D-6E8A-4147-A177-3AD203B41FA5}">
                      <a16:colId xmlns:a16="http://schemas.microsoft.com/office/drawing/2014/main" val="38179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67971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rtssport - 2024-06-30 20:19:05</a:t>
                      </a:r>
                      <a:r>
                        <a:rPr kumimoji="0" lang="fr-FR" sz="1000" b="0" i="0" u="none" strike="noStrike" kern="1200" cap="none" spc="0" normalizeH="0" baseline="0" noProof="0">
                          <a:ln>
                            <a:noFill/>
                          </a:ln>
                          <a:solidFill>
                            <a:prstClr val="black"/>
                          </a:solidFill>
                          <a:effectLst/>
                          <a:uLnTx/>
                          <a:uFillTx/>
                          <a:latin typeface="Calibri"/>
                          <a:ea typeface="+mn-ea"/>
                          <a:cs typeface="+mn-cs"/>
                        </a:rPr>
                        <a:t>
 ⚽🚲 Jude Bellingham sauve l’Angleterre grâce à une incroyable bicyclette à la dernière minute! Alors que les Anglais se dirigeaient vers une élimination sans gloire contre la Slovaquie, c’est un geste individuel de grande classe qui a délivré les joueurs de Gareth Southgate à la 95e.
😍 Une longue touche de Kyle Walker, une déviation de la tête de Marc Guéhi, puis une conclusion grandiose de @judebellingham. Cette finition rappelle celle de Shaqiri contre la Pologne en 2016, qui avait inscrit un but de toute beauté par un fabuleux retourné acrobatique.
👉 Tu penses que la bicyclette de Jude Bellingham est le but du tournoi pour le moment?
✍️ Martin Hebert
📸 KEYSTONE / GEORGI LICOVSKI
#judebellingham #heyjude #jude #slovakia #england #angleterre #euro2024 #euro #repack #football #sport #rtssport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RTS Sport - Repackaging, RTS Sport - Foot, RTS Sport - Euro2024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30441</a:t>
                      </a:r>
                    </a:p>
                  </a:txBody>
                  <a:tcPr/>
                </a:tc>
                <a:extLst>
                  <a:ext uri="{0D108BD9-81ED-4DB2-BD59-A6C34878D82A}">
                    <a16:rowId xmlns:a16="http://schemas.microsoft.com/office/drawing/2014/main" val="1063223950"/>
                  </a:ext>
                </a:extLst>
              </a:tr>
            </a:tbl>
          </a:graphicData>
        </a:graphic>
      </p:graphicFrame>
      <p:sp>
        <p:nvSpPr>
          <p:cNvPr id="4" name="Text Placeholder 3">
            <a:extLst>
              <a:ext uri="{FF2B5EF4-FFF2-40B4-BE49-F238E27FC236}">
                <a16:creationId xmlns:a16="http://schemas.microsoft.com/office/drawing/2014/main" id="{98DDC7E8-E97A-4BAD-B55F-8FF7B7660E99}"/>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2521028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FA52C-AAFB-45F6-B6B0-0BBE6C000230}"/>
              </a:ext>
            </a:extLst>
          </p:cNvPr>
          <p:cNvSpPr>
            <a:spLocks noGrp="1"/>
          </p:cNvSpPr>
          <p:nvPr>
            <p:ph type="title"/>
          </p:nvPr>
        </p:nvSpPr>
        <p:spPr/>
        <p:txBody>
          <a:bodyPr/>
          <a:lstStyle/>
          <a:p>
            <a:r>
              <a:rPr lang="en-US"/>
              <a:t>Instagram Posts Table | RTS - 6 of 26</a:t>
            </a:r>
          </a:p>
        </p:txBody>
      </p:sp>
      <p:graphicFrame>
        <p:nvGraphicFramePr>
          <p:cNvPr id="5" name="Table Placeholder 4">
            <a:extLst>
              <a:ext uri="{FF2B5EF4-FFF2-40B4-BE49-F238E27FC236}">
                <a16:creationId xmlns:a16="http://schemas.microsoft.com/office/drawing/2014/main" id="{B959FB11-4AA2-481E-AF50-8C9B4D790ACA}"/>
              </a:ext>
            </a:extLst>
          </p:cNvPr>
          <p:cNvGraphicFramePr>
            <a:graphicFrameLocks noGrp="1"/>
          </p:cNvGraphicFramePr>
          <p:nvPr>
            <p:ph type="tbl" sz="quarter" idx="13"/>
            <p:extLst>
              <p:ext uri="{D42A27DB-BD31-4B8C-83A1-F6EECF244321}">
                <p14:modId xmlns:p14="http://schemas.microsoft.com/office/powerpoint/2010/main" val="383118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23481333"/>
                    </a:ext>
                  </a:extLst>
                </a:gridCol>
                <a:gridCol w="1481327">
                  <a:extLst>
                    <a:ext uri="{9D8B030D-6E8A-4147-A177-3AD203B41FA5}">
                      <a16:colId xmlns:a16="http://schemas.microsoft.com/office/drawing/2014/main" val="3005509816"/>
                    </a:ext>
                  </a:extLst>
                </a:gridCol>
                <a:gridCol w="493776">
                  <a:extLst>
                    <a:ext uri="{9D8B030D-6E8A-4147-A177-3AD203B41FA5}">
                      <a16:colId xmlns:a16="http://schemas.microsoft.com/office/drawing/2014/main" val="2227278374"/>
                    </a:ext>
                  </a:extLst>
                </a:gridCol>
                <a:gridCol w="493776">
                  <a:extLst>
                    <a:ext uri="{9D8B030D-6E8A-4147-A177-3AD203B41FA5}">
                      <a16:colId xmlns:a16="http://schemas.microsoft.com/office/drawing/2014/main" val="4026472667"/>
                    </a:ext>
                  </a:extLst>
                </a:gridCol>
                <a:gridCol w="493776">
                  <a:extLst>
                    <a:ext uri="{9D8B030D-6E8A-4147-A177-3AD203B41FA5}">
                      <a16:colId xmlns:a16="http://schemas.microsoft.com/office/drawing/2014/main" val="1205411277"/>
                    </a:ext>
                  </a:extLst>
                </a:gridCol>
                <a:gridCol w="493776">
                  <a:extLst>
                    <a:ext uri="{9D8B030D-6E8A-4147-A177-3AD203B41FA5}">
                      <a16:colId xmlns:a16="http://schemas.microsoft.com/office/drawing/2014/main" val="4206180021"/>
                    </a:ext>
                  </a:extLst>
                </a:gridCol>
                <a:gridCol w="493776">
                  <a:extLst>
                    <a:ext uri="{9D8B030D-6E8A-4147-A177-3AD203B41FA5}">
                      <a16:colId xmlns:a16="http://schemas.microsoft.com/office/drawing/2014/main" val="3941634910"/>
                    </a:ext>
                  </a:extLst>
                </a:gridCol>
                <a:gridCol w="493776">
                  <a:extLst>
                    <a:ext uri="{9D8B030D-6E8A-4147-A177-3AD203B41FA5}">
                      <a16:colId xmlns:a16="http://schemas.microsoft.com/office/drawing/2014/main" val="861605530"/>
                    </a:ext>
                  </a:extLst>
                </a:gridCol>
                <a:gridCol w="493776">
                  <a:extLst>
                    <a:ext uri="{9D8B030D-6E8A-4147-A177-3AD203B41FA5}">
                      <a16:colId xmlns:a16="http://schemas.microsoft.com/office/drawing/2014/main" val="4253945470"/>
                    </a:ext>
                  </a:extLst>
                </a:gridCol>
                <a:gridCol w="493776">
                  <a:extLst>
                    <a:ext uri="{9D8B030D-6E8A-4147-A177-3AD203B41FA5}">
                      <a16:colId xmlns:a16="http://schemas.microsoft.com/office/drawing/2014/main" val="3426882083"/>
                    </a:ext>
                  </a:extLst>
                </a:gridCol>
                <a:gridCol w="493776">
                  <a:extLst>
                    <a:ext uri="{9D8B030D-6E8A-4147-A177-3AD203B41FA5}">
                      <a16:colId xmlns:a16="http://schemas.microsoft.com/office/drawing/2014/main" val="3270637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644025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rtssport - 2024-06-30 19:02:50</a:t>
                      </a:r>
                      <a:r>
                        <a:rPr kumimoji="0" lang="fr-FR" sz="1000" b="0" i="0" u="none" strike="noStrike" kern="1200" cap="none" spc="0" normalizeH="0" baseline="0" noProof="0">
                          <a:ln>
                            <a:noFill/>
                          </a:ln>
                          <a:solidFill>
                            <a:prstClr val="black"/>
                          </a:solidFill>
                          <a:effectLst/>
                          <a:uLnTx/>
                          <a:uFillTx/>
                          <a:latin typeface="Calibri"/>
                          <a:ea typeface="+mn-ea"/>
                          <a:cs typeface="+mn-cs"/>
                        </a:rPr>
                        <a:t>
 🇮🇹 L’élimination de l’Italie, tenante du titre, par la Suisse dès les 8es de finale de l’Euro, est vécue sans surprise dans la presse italienne dimanche comme « une honte », « une faillite nationale », « un naufrage ». La Squadra Azzurra a été dominée 2-0 par la Nati samedi à Berlin.
😡 « Une honte », titre le Corriere dello Sport en Une avec une photo d’un joueur de la Nazionale à terre, les mains sur le visage. « À Berlin, les Azzurri ont touché le fond, c’est un désastre italien », écrit le quotidien.
« Nous avons été incapables de jouer au football et le principal responsable de cette mésaventure est (le sélectionneur Luciano) Spalletti », juge le Corriere dello Sport. « C’est une faillite nationale », renchérit Tuttosport, « la Suisse nous a donné une leçon, tout le système est à refonder. »
💬 C’est aussi le sentiment de la Gazzetta dello Sport qui barre sa Une d’un énorme « Tout est à refaire », après « une nouvelle page noire pour notre calcio » avec en arrière-plan une photo des joueurs italiens la mine défaite devant leurs tifosi qui les ont sifflés à l’issue du match. « Le temps des excuses est terminé: sans jeu, sans caractère, sans idées, sans un éclair sans honneur, sans excuses, l’Italie après avoir échoué à se qualifier pour les deux derniers Mondiaux, est sortie de l’Euro, humiliée par son adversaire, contestée par ses tifosi », écrit le quotidien aux pages roses.
« Nous sommes tombés dans le tiers-monde du football, après deux Coupes du monde manquées, que nous avons vues à la télévision et ce championnat d’Europe sans gloire dans lequel nous n’avons pu battre que l’Albanie. Entre les deux, il y a eu la nuit de Wembley, à laquelle il faut s’accrocher, un éclair, un éclair dans le désert », poursuit le quotidien.
« Le désastre de l’Italie », titre de son côté le quotidien romain Il Messaggero. « Les Azzurri: pas même l’illusion d’exister », renchérit la Reppublica.
✍️ ATS
📷 UEFA via Getty Images (Tullio Puglia , Alex Pantling, Maja Hitij)/ Imago (Nicolo Campo, Schwörer Pressefoto
#italie #squadraazzurra #azzurri #italia #suisse #euro #euro2024 #foot #football #sport #rtssport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RTS Sport - Foot, RTS Sport - Suisse, RTS Sport - Euro2024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2363697"/>
                  </a:ext>
                </a:extLst>
              </a:tr>
            </a:tbl>
          </a:graphicData>
        </a:graphic>
      </p:graphicFrame>
      <p:sp>
        <p:nvSpPr>
          <p:cNvPr id="4" name="Text Placeholder 3">
            <a:extLst>
              <a:ext uri="{FF2B5EF4-FFF2-40B4-BE49-F238E27FC236}">
                <a16:creationId xmlns:a16="http://schemas.microsoft.com/office/drawing/2014/main" id="{6F370B0B-F135-4D2F-88A8-4FBC798D2F91}"/>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2715139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6250C-D661-462D-855D-7F0B29853C8A}"/>
              </a:ext>
            </a:extLst>
          </p:cNvPr>
          <p:cNvSpPr>
            <a:spLocks noGrp="1"/>
          </p:cNvSpPr>
          <p:nvPr>
            <p:ph type="title"/>
          </p:nvPr>
        </p:nvSpPr>
        <p:spPr/>
        <p:txBody>
          <a:bodyPr/>
          <a:lstStyle/>
          <a:p>
            <a:r>
              <a:rPr lang="en-US"/>
              <a:t>Instagram Posts Table | RTS - 7 of 26</a:t>
            </a:r>
          </a:p>
        </p:txBody>
      </p:sp>
      <p:graphicFrame>
        <p:nvGraphicFramePr>
          <p:cNvPr id="5" name="Table Placeholder 4">
            <a:extLst>
              <a:ext uri="{FF2B5EF4-FFF2-40B4-BE49-F238E27FC236}">
                <a16:creationId xmlns:a16="http://schemas.microsoft.com/office/drawing/2014/main" id="{D4BFD2B5-3E72-42A9-9207-D866063ACE98}"/>
              </a:ext>
            </a:extLst>
          </p:cNvPr>
          <p:cNvGraphicFramePr>
            <a:graphicFrameLocks noGrp="1"/>
          </p:cNvGraphicFramePr>
          <p:nvPr>
            <p:ph type="tbl" sz="quarter" idx="13"/>
            <p:extLst>
              <p:ext uri="{D42A27DB-BD31-4B8C-83A1-F6EECF244321}">
                <p14:modId xmlns:p14="http://schemas.microsoft.com/office/powerpoint/2010/main" val="2031339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86686147"/>
                    </a:ext>
                  </a:extLst>
                </a:gridCol>
                <a:gridCol w="1481327">
                  <a:extLst>
                    <a:ext uri="{9D8B030D-6E8A-4147-A177-3AD203B41FA5}">
                      <a16:colId xmlns:a16="http://schemas.microsoft.com/office/drawing/2014/main" val="3870331148"/>
                    </a:ext>
                  </a:extLst>
                </a:gridCol>
                <a:gridCol w="493776">
                  <a:extLst>
                    <a:ext uri="{9D8B030D-6E8A-4147-A177-3AD203B41FA5}">
                      <a16:colId xmlns:a16="http://schemas.microsoft.com/office/drawing/2014/main" val="3421646624"/>
                    </a:ext>
                  </a:extLst>
                </a:gridCol>
                <a:gridCol w="493776">
                  <a:extLst>
                    <a:ext uri="{9D8B030D-6E8A-4147-A177-3AD203B41FA5}">
                      <a16:colId xmlns:a16="http://schemas.microsoft.com/office/drawing/2014/main" val="3387893676"/>
                    </a:ext>
                  </a:extLst>
                </a:gridCol>
                <a:gridCol w="493776">
                  <a:extLst>
                    <a:ext uri="{9D8B030D-6E8A-4147-A177-3AD203B41FA5}">
                      <a16:colId xmlns:a16="http://schemas.microsoft.com/office/drawing/2014/main" val="509973541"/>
                    </a:ext>
                  </a:extLst>
                </a:gridCol>
                <a:gridCol w="493776">
                  <a:extLst>
                    <a:ext uri="{9D8B030D-6E8A-4147-A177-3AD203B41FA5}">
                      <a16:colId xmlns:a16="http://schemas.microsoft.com/office/drawing/2014/main" val="2746501034"/>
                    </a:ext>
                  </a:extLst>
                </a:gridCol>
                <a:gridCol w="493776">
                  <a:extLst>
                    <a:ext uri="{9D8B030D-6E8A-4147-A177-3AD203B41FA5}">
                      <a16:colId xmlns:a16="http://schemas.microsoft.com/office/drawing/2014/main" val="559777761"/>
                    </a:ext>
                  </a:extLst>
                </a:gridCol>
                <a:gridCol w="493776">
                  <a:extLst>
                    <a:ext uri="{9D8B030D-6E8A-4147-A177-3AD203B41FA5}">
                      <a16:colId xmlns:a16="http://schemas.microsoft.com/office/drawing/2014/main" val="2757111161"/>
                    </a:ext>
                  </a:extLst>
                </a:gridCol>
                <a:gridCol w="493776">
                  <a:extLst>
                    <a:ext uri="{9D8B030D-6E8A-4147-A177-3AD203B41FA5}">
                      <a16:colId xmlns:a16="http://schemas.microsoft.com/office/drawing/2014/main" val="3569391342"/>
                    </a:ext>
                  </a:extLst>
                </a:gridCol>
                <a:gridCol w="493776">
                  <a:extLst>
                    <a:ext uri="{9D8B030D-6E8A-4147-A177-3AD203B41FA5}">
                      <a16:colId xmlns:a16="http://schemas.microsoft.com/office/drawing/2014/main" val="3502542542"/>
                    </a:ext>
                  </a:extLst>
                </a:gridCol>
                <a:gridCol w="493776">
                  <a:extLst>
                    <a:ext uri="{9D8B030D-6E8A-4147-A177-3AD203B41FA5}">
                      <a16:colId xmlns:a16="http://schemas.microsoft.com/office/drawing/2014/main" val="3879827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84055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- 2024-06-30 19:00:21</a:t>
                      </a:r>
                      <a:r>
                        <a:rPr kumimoji="0" lang="fr-FR" sz="1000" b="0" i="0" u="none" strike="noStrike" kern="1200" cap="none" spc="0" normalizeH="0" baseline="0" noProof="0">
                          <a:ln>
                            <a:noFill/>
                          </a:ln>
                          <a:solidFill>
                            <a:prstClr val="black"/>
                          </a:solidFill>
                          <a:effectLst/>
                          <a:uLnTx/>
                          <a:uFillTx/>
                          <a:latin typeface="Calibri"/>
                          <a:ea typeface="+mn-ea"/>
                          <a:cs typeface="+mn-cs"/>
                        </a:rPr>
                        <a:t>
 🇺🇸 ⚽ 🏈 Un gouffre spectaculaire est apparu au milieu d'un terrain de football à Alton, dans l'Illinois, mercredi dernier, peu après que des équipes amateurs aient cessé d'utiliser le site pour leurs entraînements. Le gouffre, situé au Gordon Moore Park, mesure environ 30 mètres de large et 9 mètres de profondeur. Heureusement, aucun blessé n'est à déplorer et toutes les activités sportives ont été annulées. Le maire d'Alton, David Goins, a souligné l'importance de l'absence de blessures.
New Frontier Materials, l'opérateur de la mine située sous le terrain, a parlé d'un « affaissement de surface ». Michael Haynes, directeur des parcs et loisirs d'Alton, a comparé la scène à celle d'un film catastrophe. Les autorités locales attendent des réponses de la part des géologues et ingénieurs pour comprendre les causes et trouver des solutions.
Les gouffres, souvent liés au pompage des eaux souterraines et aux pratiques de construction, sont un phénomène croissant. New Frontier Materials a affirmé que la sécurité est leur priorité et qu'ils collaboreront avec la ville pour résoudre le problème rapidement.
✍ RTSinfo
📷 Lawrence Bryant / Reuters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34831945"/>
                  </a:ext>
                </a:extLst>
              </a:tr>
            </a:tbl>
          </a:graphicData>
        </a:graphic>
      </p:graphicFrame>
      <p:sp>
        <p:nvSpPr>
          <p:cNvPr id="4" name="Text Placeholder 3">
            <a:extLst>
              <a:ext uri="{FF2B5EF4-FFF2-40B4-BE49-F238E27FC236}">
                <a16:creationId xmlns:a16="http://schemas.microsoft.com/office/drawing/2014/main" id="{2903AD89-FFBF-4D50-ADA2-E54549628706}"/>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772165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6F07C-BD6E-4492-AC89-216A34D64A16}"/>
              </a:ext>
            </a:extLst>
          </p:cNvPr>
          <p:cNvSpPr>
            <a:spLocks noGrp="1"/>
          </p:cNvSpPr>
          <p:nvPr>
            <p:ph type="title"/>
          </p:nvPr>
        </p:nvSpPr>
        <p:spPr/>
        <p:txBody>
          <a:bodyPr/>
          <a:lstStyle/>
          <a:p>
            <a:r>
              <a:rPr lang="en-US"/>
              <a:t>Instagram Posts Table | RTS - 8 of 26</a:t>
            </a:r>
          </a:p>
        </p:txBody>
      </p:sp>
      <p:graphicFrame>
        <p:nvGraphicFramePr>
          <p:cNvPr id="5" name="Table Placeholder 4">
            <a:extLst>
              <a:ext uri="{FF2B5EF4-FFF2-40B4-BE49-F238E27FC236}">
                <a16:creationId xmlns:a16="http://schemas.microsoft.com/office/drawing/2014/main" id="{8DF0D7B4-41DD-4E83-9779-20931E5C7F5A}"/>
              </a:ext>
            </a:extLst>
          </p:cNvPr>
          <p:cNvGraphicFramePr>
            <a:graphicFrameLocks noGrp="1"/>
          </p:cNvGraphicFramePr>
          <p:nvPr>
            <p:ph type="tbl" sz="quarter" idx="13"/>
            <p:extLst>
              <p:ext uri="{D42A27DB-BD31-4B8C-83A1-F6EECF244321}">
                <p14:modId xmlns:p14="http://schemas.microsoft.com/office/powerpoint/2010/main" val="3402823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11995459"/>
                    </a:ext>
                  </a:extLst>
                </a:gridCol>
                <a:gridCol w="1481327">
                  <a:extLst>
                    <a:ext uri="{9D8B030D-6E8A-4147-A177-3AD203B41FA5}">
                      <a16:colId xmlns:a16="http://schemas.microsoft.com/office/drawing/2014/main" val="3520683546"/>
                    </a:ext>
                  </a:extLst>
                </a:gridCol>
                <a:gridCol w="493776">
                  <a:extLst>
                    <a:ext uri="{9D8B030D-6E8A-4147-A177-3AD203B41FA5}">
                      <a16:colId xmlns:a16="http://schemas.microsoft.com/office/drawing/2014/main" val="723025317"/>
                    </a:ext>
                  </a:extLst>
                </a:gridCol>
                <a:gridCol w="493776">
                  <a:extLst>
                    <a:ext uri="{9D8B030D-6E8A-4147-A177-3AD203B41FA5}">
                      <a16:colId xmlns:a16="http://schemas.microsoft.com/office/drawing/2014/main" val="1049290932"/>
                    </a:ext>
                  </a:extLst>
                </a:gridCol>
                <a:gridCol w="493776">
                  <a:extLst>
                    <a:ext uri="{9D8B030D-6E8A-4147-A177-3AD203B41FA5}">
                      <a16:colId xmlns:a16="http://schemas.microsoft.com/office/drawing/2014/main" val="1791327802"/>
                    </a:ext>
                  </a:extLst>
                </a:gridCol>
                <a:gridCol w="493776">
                  <a:extLst>
                    <a:ext uri="{9D8B030D-6E8A-4147-A177-3AD203B41FA5}">
                      <a16:colId xmlns:a16="http://schemas.microsoft.com/office/drawing/2014/main" val="2204838736"/>
                    </a:ext>
                  </a:extLst>
                </a:gridCol>
                <a:gridCol w="493776">
                  <a:extLst>
                    <a:ext uri="{9D8B030D-6E8A-4147-A177-3AD203B41FA5}">
                      <a16:colId xmlns:a16="http://schemas.microsoft.com/office/drawing/2014/main" val="2402694362"/>
                    </a:ext>
                  </a:extLst>
                </a:gridCol>
                <a:gridCol w="493776">
                  <a:extLst>
                    <a:ext uri="{9D8B030D-6E8A-4147-A177-3AD203B41FA5}">
                      <a16:colId xmlns:a16="http://schemas.microsoft.com/office/drawing/2014/main" val="2325274683"/>
                    </a:ext>
                  </a:extLst>
                </a:gridCol>
                <a:gridCol w="493776">
                  <a:extLst>
                    <a:ext uri="{9D8B030D-6E8A-4147-A177-3AD203B41FA5}">
                      <a16:colId xmlns:a16="http://schemas.microsoft.com/office/drawing/2014/main" val="971513266"/>
                    </a:ext>
                  </a:extLst>
                </a:gridCol>
                <a:gridCol w="493776">
                  <a:extLst>
                    <a:ext uri="{9D8B030D-6E8A-4147-A177-3AD203B41FA5}">
                      <a16:colId xmlns:a16="http://schemas.microsoft.com/office/drawing/2014/main" val="3544790366"/>
                    </a:ext>
                  </a:extLst>
                </a:gridCol>
                <a:gridCol w="493776">
                  <a:extLst>
                    <a:ext uri="{9D8B030D-6E8A-4147-A177-3AD203B41FA5}">
                      <a16:colId xmlns:a16="http://schemas.microsoft.com/office/drawing/2014/main" val="4067598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83204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- 2024-06-30 17:40:59</a:t>
                      </a:r>
                      <a:r>
                        <a:rPr kumimoji="0" lang="fr-FR" sz="1000" b="0" i="0" u="none" strike="noStrike" kern="1200" cap="none" spc="0" normalizeH="0" baseline="0" noProof="0">
                          <a:ln>
                            <a:noFill/>
                          </a:ln>
                          <a:solidFill>
                            <a:prstClr val="black"/>
                          </a:solidFill>
                          <a:effectLst/>
                          <a:uLnTx/>
                          <a:uFillTx/>
                          <a:latin typeface="Calibri"/>
                          <a:ea typeface="+mn-ea"/>
                          <a:cs typeface="+mn-cs"/>
                        </a:rPr>
                        <a:t>
 La Suisse a battu l’Italie ?!🇨🇭
La Suisse a gagné son premier match en huitièmes de finale 2-0, contre l’Italie 🎉🎉  On était là pour vivre ces émotions avec vous à Lausanne! Big merci au @kingsizepub pour son accueil !
Alors, on se voit où pour le prochain match ? ⚽️  ©️ Radio Télévision Suisse
 #WeAreTataki #euro2024 #nati #suisse #match #footbal l#interview</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88379</a:t>
                      </a:r>
                    </a:p>
                  </a:txBody>
                  <a:tcPr/>
                </a:tc>
                <a:extLst>
                  <a:ext uri="{0D108BD9-81ED-4DB2-BD59-A6C34878D82A}">
                    <a16:rowId xmlns:a16="http://schemas.microsoft.com/office/drawing/2014/main" val="1467499151"/>
                  </a:ext>
                </a:extLst>
              </a:tr>
            </a:tbl>
          </a:graphicData>
        </a:graphic>
      </p:graphicFrame>
      <p:sp>
        <p:nvSpPr>
          <p:cNvPr id="4" name="Text Placeholder 3">
            <a:extLst>
              <a:ext uri="{FF2B5EF4-FFF2-40B4-BE49-F238E27FC236}">
                <a16:creationId xmlns:a16="http://schemas.microsoft.com/office/drawing/2014/main" id="{C40917FF-7E78-4420-8E9D-0EABC3A93F46}"/>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2519748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0C956-114A-4AC2-A9F9-45AD1D3DD170}"/>
              </a:ext>
            </a:extLst>
          </p:cNvPr>
          <p:cNvSpPr>
            <a:spLocks noGrp="1"/>
          </p:cNvSpPr>
          <p:nvPr>
            <p:ph type="title"/>
          </p:nvPr>
        </p:nvSpPr>
        <p:spPr/>
        <p:txBody>
          <a:bodyPr/>
          <a:lstStyle/>
          <a:p>
            <a:r>
              <a:rPr lang="en-US"/>
              <a:t>Instagram Posts Table | RTS - 9 of 26</a:t>
            </a:r>
          </a:p>
        </p:txBody>
      </p:sp>
      <p:graphicFrame>
        <p:nvGraphicFramePr>
          <p:cNvPr id="5" name="Table Placeholder 4">
            <a:extLst>
              <a:ext uri="{FF2B5EF4-FFF2-40B4-BE49-F238E27FC236}">
                <a16:creationId xmlns:a16="http://schemas.microsoft.com/office/drawing/2014/main" id="{8F02B98F-6E53-4A2F-ACAD-C8202202547E}"/>
              </a:ext>
            </a:extLst>
          </p:cNvPr>
          <p:cNvGraphicFramePr>
            <a:graphicFrameLocks noGrp="1"/>
          </p:cNvGraphicFramePr>
          <p:nvPr>
            <p:ph type="tbl" sz="quarter" idx="13"/>
            <p:extLst>
              <p:ext uri="{D42A27DB-BD31-4B8C-83A1-F6EECF244321}">
                <p14:modId xmlns:p14="http://schemas.microsoft.com/office/powerpoint/2010/main" val="2719896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82791928"/>
                    </a:ext>
                  </a:extLst>
                </a:gridCol>
                <a:gridCol w="1481327">
                  <a:extLst>
                    <a:ext uri="{9D8B030D-6E8A-4147-A177-3AD203B41FA5}">
                      <a16:colId xmlns:a16="http://schemas.microsoft.com/office/drawing/2014/main" val="1502414123"/>
                    </a:ext>
                  </a:extLst>
                </a:gridCol>
                <a:gridCol w="493776">
                  <a:extLst>
                    <a:ext uri="{9D8B030D-6E8A-4147-A177-3AD203B41FA5}">
                      <a16:colId xmlns:a16="http://schemas.microsoft.com/office/drawing/2014/main" val="3267934873"/>
                    </a:ext>
                  </a:extLst>
                </a:gridCol>
                <a:gridCol w="493776">
                  <a:extLst>
                    <a:ext uri="{9D8B030D-6E8A-4147-A177-3AD203B41FA5}">
                      <a16:colId xmlns:a16="http://schemas.microsoft.com/office/drawing/2014/main" val="1624780796"/>
                    </a:ext>
                  </a:extLst>
                </a:gridCol>
                <a:gridCol w="493776">
                  <a:extLst>
                    <a:ext uri="{9D8B030D-6E8A-4147-A177-3AD203B41FA5}">
                      <a16:colId xmlns:a16="http://schemas.microsoft.com/office/drawing/2014/main" val="823280824"/>
                    </a:ext>
                  </a:extLst>
                </a:gridCol>
                <a:gridCol w="493776">
                  <a:extLst>
                    <a:ext uri="{9D8B030D-6E8A-4147-A177-3AD203B41FA5}">
                      <a16:colId xmlns:a16="http://schemas.microsoft.com/office/drawing/2014/main" val="4147740431"/>
                    </a:ext>
                  </a:extLst>
                </a:gridCol>
                <a:gridCol w="493776">
                  <a:extLst>
                    <a:ext uri="{9D8B030D-6E8A-4147-A177-3AD203B41FA5}">
                      <a16:colId xmlns:a16="http://schemas.microsoft.com/office/drawing/2014/main" val="2467604877"/>
                    </a:ext>
                  </a:extLst>
                </a:gridCol>
                <a:gridCol w="493776">
                  <a:extLst>
                    <a:ext uri="{9D8B030D-6E8A-4147-A177-3AD203B41FA5}">
                      <a16:colId xmlns:a16="http://schemas.microsoft.com/office/drawing/2014/main" val="3438419852"/>
                    </a:ext>
                  </a:extLst>
                </a:gridCol>
                <a:gridCol w="493776">
                  <a:extLst>
                    <a:ext uri="{9D8B030D-6E8A-4147-A177-3AD203B41FA5}">
                      <a16:colId xmlns:a16="http://schemas.microsoft.com/office/drawing/2014/main" val="1315501487"/>
                    </a:ext>
                  </a:extLst>
                </a:gridCol>
                <a:gridCol w="493776">
                  <a:extLst>
                    <a:ext uri="{9D8B030D-6E8A-4147-A177-3AD203B41FA5}">
                      <a16:colId xmlns:a16="http://schemas.microsoft.com/office/drawing/2014/main" val="1077787592"/>
                    </a:ext>
                  </a:extLst>
                </a:gridCol>
                <a:gridCol w="493776">
                  <a:extLst>
                    <a:ext uri="{9D8B030D-6E8A-4147-A177-3AD203B41FA5}">
                      <a16:colId xmlns:a16="http://schemas.microsoft.com/office/drawing/2014/main" val="3537344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717386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rtssport - 2024-06-30 17:06:59</a:t>
                      </a:r>
                      <a:r>
                        <a:rPr kumimoji="0" lang="en-US" sz="1000" b="0" i="0" u="none" strike="noStrike" kern="1200" cap="none" spc="0" normalizeH="0" baseline="0" noProof="0">
                          <a:ln>
                            <a:noFill/>
                          </a:ln>
                          <a:solidFill>
                            <a:prstClr val="black"/>
                          </a:solidFill>
                          <a:effectLst/>
                          <a:uLnTx/>
                          <a:uFillTx/>
                          <a:latin typeface="Calibri"/>
                          <a:ea typeface="+mn-ea"/>
                          <a:cs typeface="+mn-cs"/>
                        </a:rPr>
                        <a:t>
 🇨🇭 La Suisse l’a fait! Elle a battu samedi l’Italie 2-0 en 8es de finale de l’Euro à Berlin. On revient sur cette perf XXL avec des réactions de fans recueillies dans le stade avant et après le match. 🔥
👉 Grâce à cette victoire, la @swissnatimen continue son parcours dans cet Euro. Elle disputera son quart de finale le samedi 6 juillet à 18h00 à Düsseldorf contre le vainqueur du match entre l’Angleterre et la Slovaquie.
🎤 🎥 🎞️ Julie Lachenal
✍️ Sébastien Schorderet
#suisse #equipedessuisse #nati #italie #euro #euro2024 #inside #football #sport #rtssport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RTS Sport - Foot, RTS Sport - Suisse, RTS Sport - Euro2024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82647</a:t>
                      </a:r>
                    </a:p>
                  </a:txBody>
                  <a:tcPr/>
                </a:tc>
                <a:extLst>
                  <a:ext uri="{0D108BD9-81ED-4DB2-BD59-A6C34878D82A}">
                    <a16:rowId xmlns:a16="http://schemas.microsoft.com/office/drawing/2014/main" val="1573593182"/>
                  </a:ext>
                </a:extLst>
              </a:tr>
            </a:tbl>
          </a:graphicData>
        </a:graphic>
      </p:graphicFrame>
      <p:sp>
        <p:nvSpPr>
          <p:cNvPr id="4" name="Text Placeholder 3">
            <a:extLst>
              <a:ext uri="{FF2B5EF4-FFF2-40B4-BE49-F238E27FC236}">
                <a16:creationId xmlns:a16="http://schemas.microsoft.com/office/drawing/2014/main" id="{BCFFDCFB-DE06-491D-9DD4-6E3889D58D82}"/>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555622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79F00-7F3A-49A4-9D30-A1DFE41A3002}"/>
              </a:ext>
            </a:extLst>
          </p:cNvPr>
          <p:cNvSpPr>
            <a:spLocks noGrp="1"/>
          </p:cNvSpPr>
          <p:nvPr>
            <p:ph type="title"/>
          </p:nvPr>
        </p:nvSpPr>
        <p:spPr/>
        <p:txBody>
          <a:bodyPr/>
          <a:lstStyle/>
          <a:p>
            <a:r>
              <a:rPr lang="en-US"/>
              <a:t>Instagram Posts Table | RTS - 10 of 26</a:t>
            </a:r>
          </a:p>
        </p:txBody>
      </p:sp>
      <p:graphicFrame>
        <p:nvGraphicFramePr>
          <p:cNvPr id="5" name="Table Placeholder 4">
            <a:extLst>
              <a:ext uri="{FF2B5EF4-FFF2-40B4-BE49-F238E27FC236}">
                <a16:creationId xmlns:a16="http://schemas.microsoft.com/office/drawing/2014/main" id="{E265E9AA-AA72-416C-863B-D1ABC01DE2F4}"/>
              </a:ext>
            </a:extLst>
          </p:cNvPr>
          <p:cNvGraphicFramePr>
            <a:graphicFrameLocks noGrp="1"/>
          </p:cNvGraphicFramePr>
          <p:nvPr>
            <p:ph type="tbl" sz="quarter" idx="13"/>
            <p:extLst>
              <p:ext uri="{D42A27DB-BD31-4B8C-83A1-F6EECF244321}">
                <p14:modId xmlns:p14="http://schemas.microsoft.com/office/powerpoint/2010/main" val="2845429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13675374"/>
                    </a:ext>
                  </a:extLst>
                </a:gridCol>
                <a:gridCol w="1481327">
                  <a:extLst>
                    <a:ext uri="{9D8B030D-6E8A-4147-A177-3AD203B41FA5}">
                      <a16:colId xmlns:a16="http://schemas.microsoft.com/office/drawing/2014/main" val="2341101734"/>
                    </a:ext>
                  </a:extLst>
                </a:gridCol>
                <a:gridCol w="493776">
                  <a:extLst>
                    <a:ext uri="{9D8B030D-6E8A-4147-A177-3AD203B41FA5}">
                      <a16:colId xmlns:a16="http://schemas.microsoft.com/office/drawing/2014/main" val="2267022319"/>
                    </a:ext>
                  </a:extLst>
                </a:gridCol>
                <a:gridCol w="493776">
                  <a:extLst>
                    <a:ext uri="{9D8B030D-6E8A-4147-A177-3AD203B41FA5}">
                      <a16:colId xmlns:a16="http://schemas.microsoft.com/office/drawing/2014/main" val="3348508039"/>
                    </a:ext>
                  </a:extLst>
                </a:gridCol>
                <a:gridCol w="493776">
                  <a:extLst>
                    <a:ext uri="{9D8B030D-6E8A-4147-A177-3AD203B41FA5}">
                      <a16:colId xmlns:a16="http://schemas.microsoft.com/office/drawing/2014/main" val="1136760084"/>
                    </a:ext>
                  </a:extLst>
                </a:gridCol>
                <a:gridCol w="493776">
                  <a:extLst>
                    <a:ext uri="{9D8B030D-6E8A-4147-A177-3AD203B41FA5}">
                      <a16:colId xmlns:a16="http://schemas.microsoft.com/office/drawing/2014/main" val="375093912"/>
                    </a:ext>
                  </a:extLst>
                </a:gridCol>
                <a:gridCol w="493776">
                  <a:extLst>
                    <a:ext uri="{9D8B030D-6E8A-4147-A177-3AD203B41FA5}">
                      <a16:colId xmlns:a16="http://schemas.microsoft.com/office/drawing/2014/main" val="559174466"/>
                    </a:ext>
                  </a:extLst>
                </a:gridCol>
                <a:gridCol w="493776">
                  <a:extLst>
                    <a:ext uri="{9D8B030D-6E8A-4147-A177-3AD203B41FA5}">
                      <a16:colId xmlns:a16="http://schemas.microsoft.com/office/drawing/2014/main" val="2986200024"/>
                    </a:ext>
                  </a:extLst>
                </a:gridCol>
                <a:gridCol w="493776">
                  <a:extLst>
                    <a:ext uri="{9D8B030D-6E8A-4147-A177-3AD203B41FA5}">
                      <a16:colId xmlns:a16="http://schemas.microsoft.com/office/drawing/2014/main" val="4163259098"/>
                    </a:ext>
                  </a:extLst>
                </a:gridCol>
                <a:gridCol w="493776">
                  <a:extLst>
                    <a:ext uri="{9D8B030D-6E8A-4147-A177-3AD203B41FA5}">
                      <a16:colId xmlns:a16="http://schemas.microsoft.com/office/drawing/2014/main" val="817599288"/>
                    </a:ext>
                  </a:extLst>
                </a:gridCol>
                <a:gridCol w="493776">
                  <a:extLst>
                    <a:ext uri="{9D8B030D-6E8A-4147-A177-3AD203B41FA5}">
                      <a16:colId xmlns:a16="http://schemas.microsoft.com/office/drawing/2014/main" val="2295066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44615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- 2024-06-30 15:33:41</a:t>
                      </a:r>
                      <a:r>
                        <a:rPr kumimoji="0" lang="fr-FR" sz="1000" b="0" i="0" u="none" strike="noStrike" kern="1200" cap="none" spc="0" normalizeH="0" baseline="0" noProof="0">
                          <a:ln>
                            <a:noFill/>
                          </a:ln>
                          <a:solidFill>
                            <a:prstClr val="black"/>
                          </a:solidFill>
                          <a:effectLst/>
                          <a:uLnTx/>
                          <a:uFillTx/>
                          <a:latin typeface="Calibri"/>
                          <a:ea typeface="+mn-ea"/>
                          <a:cs typeface="+mn-cs"/>
                        </a:rPr>
                        <a:t>
 🇨🇭 🌊 (MIS A JOUR A 20:16) Les intempéries ont fait un mort en Valais dans la commune de Saas-Grund, qui a été atteinte par une lave torrentielle. L'homme a été enseveli dans un bâtiment sous les gravats, a annoncé la procureure générale Beatrice Pilloud. Une autre personne est portée disparue dans la région de Binn.
- A la suite de précipitations massives, surtout dans le Haut-Valais, le Rhône a pour sa part débordé en différents endroits, notamment entre Rarogne et Gampel ou encore à Chippis et à Sierre. Il s'agit "d'une situation de crue extrême", selon Raphaël Mayoraz, chef du Service valaisan des dangers naturels. Le débit du Rhône a battu des records historiques dans plusieurs stations de mesures, avant d'entamer sa décrue à la mi-journée.
- Plusieurs évacuations ont eu lieu, notamment dans la vallée de Conches, à Täsch, Chippis ou encore au camping de Sion. Dans le Chablais, les autorités vaudoises ont décidé d'évacuer à titre préventif la zone industrielle d'Aigle (VD), en raison des risques de débordement du Rhône. Cette alerte a été levée dimanche à 19h00.
- Le trafic CFF est interrompu entre Riddes et Ardon (VS) au moins jusqu'à 18h, informent les CFF. L'autoroute A9 est fermée entre Sion-Ouest et Sierre-Est, et de nombreuses routes secondaires sont également impraticables.
- Il est recommandé d'éviter tout déplacement non urgent en plaine du Rhône et de s'approcher des rives du fleuve.
✍ RTSinfo
📷 Jean-Christophe Bott / Keystone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32385827"/>
                  </a:ext>
                </a:extLst>
              </a:tr>
            </a:tbl>
          </a:graphicData>
        </a:graphic>
      </p:graphicFrame>
      <p:sp>
        <p:nvSpPr>
          <p:cNvPr id="4" name="Text Placeholder 3">
            <a:extLst>
              <a:ext uri="{FF2B5EF4-FFF2-40B4-BE49-F238E27FC236}">
                <a16:creationId xmlns:a16="http://schemas.microsoft.com/office/drawing/2014/main" id="{B916293B-9C84-46CF-A7A4-C443C274468D}"/>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3817243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6EB34-5FCD-472B-B837-B2DFD9466740}"/>
              </a:ext>
            </a:extLst>
          </p:cNvPr>
          <p:cNvSpPr>
            <a:spLocks noGrp="1"/>
          </p:cNvSpPr>
          <p:nvPr>
            <p:ph type="title"/>
          </p:nvPr>
        </p:nvSpPr>
        <p:spPr/>
        <p:txBody>
          <a:bodyPr/>
          <a:lstStyle/>
          <a:p>
            <a:r>
              <a:rPr lang="en-US"/>
              <a:t>Instagram Posts Table | RTS - 11 of 26</a:t>
            </a:r>
          </a:p>
        </p:txBody>
      </p:sp>
      <p:graphicFrame>
        <p:nvGraphicFramePr>
          <p:cNvPr id="5" name="Table Placeholder 4">
            <a:extLst>
              <a:ext uri="{FF2B5EF4-FFF2-40B4-BE49-F238E27FC236}">
                <a16:creationId xmlns:a16="http://schemas.microsoft.com/office/drawing/2014/main" id="{990D19C1-FBA7-4CA3-826A-DE1A111F5386}"/>
              </a:ext>
            </a:extLst>
          </p:cNvPr>
          <p:cNvGraphicFramePr>
            <a:graphicFrameLocks noGrp="1"/>
          </p:cNvGraphicFramePr>
          <p:nvPr>
            <p:ph type="tbl" sz="quarter" idx="13"/>
            <p:extLst>
              <p:ext uri="{D42A27DB-BD31-4B8C-83A1-F6EECF244321}">
                <p14:modId xmlns:p14="http://schemas.microsoft.com/office/powerpoint/2010/main" val="2006821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34122136"/>
                    </a:ext>
                  </a:extLst>
                </a:gridCol>
                <a:gridCol w="1481327">
                  <a:extLst>
                    <a:ext uri="{9D8B030D-6E8A-4147-A177-3AD203B41FA5}">
                      <a16:colId xmlns:a16="http://schemas.microsoft.com/office/drawing/2014/main" val="1276061143"/>
                    </a:ext>
                  </a:extLst>
                </a:gridCol>
                <a:gridCol w="493776">
                  <a:extLst>
                    <a:ext uri="{9D8B030D-6E8A-4147-A177-3AD203B41FA5}">
                      <a16:colId xmlns:a16="http://schemas.microsoft.com/office/drawing/2014/main" val="1907565559"/>
                    </a:ext>
                  </a:extLst>
                </a:gridCol>
                <a:gridCol w="493776">
                  <a:extLst>
                    <a:ext uri="{9D8B030D-6E8A-4147-A177-3AD203B41FA5}">
                      <a16:colId xmlns:a16="http://schemas.microsoft.com/office/drawing/2014/main" val="1452876160"/>
                    </a:ext>
                  </a:extLst>
                </a:gridCol>
                <a:gridCol w="493776">
                  <a:extLst>
                    <a:ext uri="{9D8B030D-6E8A-4147-A177-3AD203B41FA5}">
                      <a16:colId xmlns:a16="http://schemas.microsoft.com/office/drawing/2014/main" val="1552049321"/>
                    </a:ext>
                  </a:extLst>
                </a:gridCol>
                <a:gridCol w="493776">
                  <a:extLst>
                    <a:ext uri="{9D8B030D-6E8A-4147-A177-3AD203B41FA5}">
                      <a16:colId xmlns:a16="http://schemas.microsoft.com/office/drawing/2014/main" val="306267687"/>
                    </a:ext>
                  </a:extLst>
                </a:gridCol>
                <a:gridCol w="493776">
                  <a:extLst>
                    <a:ext uri="{9D8B030D-6E8A-4147-A177-3AD203B41FA5}">
                      <a16:colId xmlns:a16="http://schemas.microsoft.com/office/drawing/2014/main" val="1771135652"/>
                    </a:ext>
                  </a:extLst>
                </a:gridCol>
                <a:gridCol w="493776">
                  <a:extLst>
                    <a:ext uri="{9D8B030D-6E8A-4147-A177-3AD203B41FA5}">
                      <a16:colId xmlns:a16="http://schemas.microsoft.com/office/drawing/2014/main" val="3353775836"/>
                    </a:ext>
                  </a:extLst>
                </a:gridCol>
                <a:gridCol w="493776">
                  <a:extLst>
                    <a:ext uri="{9D8B030D-6E8A-4147-A177-3AD203B41FA5}">
                      <a16:colId xmlns:a16="http://schemas.microsoft.com/office/drawing/2014/main" val="3915956323"/>
                    </a:ext>
                  </a:extLst>
                </a:gridCol>
                <a:gridCol w="493776">
                  <a:extLst>
                    <a:ext uri="{9D8B030D-6E8A-4147-A177-3AD203B41FA5}">
                      <a16:colId xmlns:a16="http://schemas.microsoft.com/office/drawing/2014/main" val="25034768"/>
                    </a:ext>
                  </a:extLst>
                </a:gridCol>
                <a:gridCol w="493776">
                  <a:extLst>
                    <a:ext uri="{9D8B030D-6E8A-4147-A177-3AD203B41FA5}">
                      <a16:colId xmlns:a16="http://schemas.microsoft.com/office/drawing/2014/main" val="1223160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18684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rtssport - 2024-06-30 15:10:57</a:t>
                      </a:r>
                      <a:r>
                        <a:rPr kumimoji="0" lang="fr-FR" sz="1000" b="0" i="0" u="none" strike="noStrike" kern="1200" cap="none" spc="0" normalizeH="0" baseline="0" noProof="0">
                          <a:ln>
                            <a:noFill/>
                          </a:ln>
                          <a:solidFill>
                            <a:prstClr val="black"/>
                          </a:solidFill>
                          <a:effectLst/>
                          <a:uLnTx/>
                          <a:uFillTx/>
                          <a:latin typeface="Calibri"/>
                          <a:ea typeface="+mn-ea"/>
                          <a:cs typeface="+mn-cs"/>
                        </a:rPr>
                        <a:t>
 🇨🇭 L’équipe de Suisse n’a pas gâché sa possession de balle face à l’Italie. Le but de Remo Freuler est survenu après 31 passes, un record dans un match de l’Euro depuis que cette statistique est calculée (1980).
⚽ Ce magnifique but marqué à la 37e a permis à la @swissnatimen de prendre les devants en huitièmes de finale face à l’Italie. Elle a parfaitement maîtrisé le reste du match pour s’imposer 2-0 et assurer sa qualification en quarts.
👉 Tu as pensé quoi du but de @remo_freuler?
✍️ Martin Hebert
📸 IMAGO / Gribaudi / ImagePhoto
#remofreuler #italie #italia #suisse #swiss #switzerland #euro2024 #euro #football #sport #rtssport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RTS Sport - Foot, RTS Sport - Suisse, RTS Sport - Euro2024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22470166"/>
                  </a:ext>
                </a:extLst>
              </a:tr>
            </a:tbl>
          </a:graphicData>
        </a:graphic>
      </p:graphicFrame>
      <p:sp>
        <p:nvSpPr>
          <p:cNvPr id="4" name="Text Placeholder 3">
            <a:extLst>
              <a:ext uri="{FF2B5EF4-FFF2-40B4-BE49-F238E27FC236}">
                <a16:creationId xmlns:a16="http://schemas.microsoft.com/office/drawing/2014/main" id="{1AFCD99F-38B2-43BB-AB5F-5B03CF6EE999}"/>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3900620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B328A-F7D1-4891-9A51-F6E5F936F116}"/>
              </a:ext>
            </a:extLst>
          </p:cNvPr>
          <p:cNvSpPr>
            <a:spLocks noGrp="1"/>
          </p:cNvSpPr>
          <p:nvPr>
            <p:ph type="title"/>
          </p:nvPr>
        </p:nvSpPr>
        <p:spPr/>
        <p:txBody>
          <a:bodyPr/>
          <a:lstStyle/>
          <a:p>
            <a:r>
              <a:rPr lang="en-US"/>
              <a:t>Instagram Posts Table | RTS - 12 of 26</a:t>
            </a:r>
          </a:p>
        </p:txBody>
      </p:sp>
      <p:graphicFrame>
        <p:nvGraphicFramePr>
          <p:cNvPr id="5" name="Table Placeholder 4">
            <a:extLst>
              <a:ext uri="{FF2B5EF4-FFF2-40B4-BE49-F238E27FC236}">
                <a16:creationId xmlns:a16="http://schemas.microsoft.com/office/drawing/2014/main" id="{00CFC336-0C0B-4A2A-923A-8951A38CC762}"/>
              </a:ext>
            </a:extLst>
          </p:cNvPr>
          <p:cNvGraphicFramePr>
            <a:graphicFrameLocks noGrp="1"/>
          </p:cNvGraphicFramePr>
          <p:nvPr>
            <p:ph type="tbl" sz="quarter" idx="13"/>
            <p:extLst>
              <p:ext uri="{D42A27DB-BD31-4B8C-83A1-F6EECF244321}">
                <p14:modId xmlns:p14="http://schemas.microsoft.com/office/powerpoint/2010/main" val="1016147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38199999"/>
                    </a:ext>
                  </a:extLst>
                </a:gridCol>
                <a:gridCol w="1481327">
                  <a:extLst>
                    <a:ext uri="{9D8B030D-6E8A-4147-A177-3AD203B41FA5}">
                      <a16:colId xmlns:a16="http://schemas.microsoft.com/office/drawing/2014/main" val="3733986674"/>
                    </a:ext>
                  </a:extLst>
                </a:gridCol>
                <a:gridCol w="493776">
                  <a:extLst>
                    <a:ext uri="{9D8B030D-6E8A-4147-A177-3AD203B41FA5}">
                      <a16:colId xmlns:a16="http://schemas.microsoft.com/office/drawing/2014/main" val="2321751837"/>
                    </a:ext>
                  </a:extLst>
                </a:gridCol>
                <a:gridCol w="493776">
                  <a:extLst>
                    <a:ext uri="{9D8B030D-6E8A-4147-A177-3AD203B41FA5}">
                      <a16:colId xmlns:a16="http://schemas.microsoft.com/office/drawing/2014/main" val="294275991"/>
                    </a:ext>
                  </a:extLst>
                </a:gridCol>
                <a:gridCol w="493776">
                  <a:extLst>
                    <a:ext uri="{9D8B030D-6E8A-4147-A177-3AD203B41FA5}">
                      <a16:colId xmlns:a16="http://schemas.microsoft.com/office/drawing/2014/main" val="1576882661"/>
                    </a:ext>
                  </a:extLst>
                </a:gridCol>
                <a:gridCol w="493776">
                  <a:extLst>
                    <a:ext uri="{9D8B030D-6E8A-4147-A177-3AD203B41FA5}">
                      <a16:colId xmlns:a16="http://schemas.microsoft.com/office/drawing/2014/main" val="1097976212"/>
                    </a:ext>
                  </a:extLst>
                </a:gridCol>
                <a:gridCol w="493776">
                  <a:extLst>
                    <a:ext uri="{9D8B030D-6E8A-4147-A177-3AD203B41FA5}">
                      <a16:colId xmlns:a16="http://schemas.microsoft.com/office/drawing/2014/main" val="1701956368"/>
                    </a:ext>
                  </a:extLst>
                </a:gridCol>
                <a:gridCol w="493776">
                  <a:extLst>
                    <a:ext uri="{9D8B030D-6E8A-4147-A177-3AD203B41FA5}">
                      <a16:colId xmlns:a16="http://schemas.microsoft.com/office/drawing/2014/main" val="4009796849"/>
                    </a:ext>
                  </a:extLst>
                </a:gridCol>
                <a:gridCol w="493776">
                  <a:extLst>
                    <a:ext uri="{9D8B030D-6E8A-4147-A177-3AD203B41FA5}">
                      <a16:colId xmlns:a16="http://schemas.microsoft.com/office/drawing/2014/main" val="140624149"/>
                    </a:ext>
                  </a:extLst>
                </a:gridCol>
                <a:gridCol w="493776">
                  <a:extLst>
                    <a:ext uri="{9D8B030D-6E8A-4147-A177-3AD203B41FA5}">
                      <a16:colId xmlns:a16="http://schemas.microsoft.com/office/drawing/2014/main" val="414150540"/>
                    </a:ext>
                  </a:extLst>
                </a:gridCol>
                <a:gridCol w="493776">
                  <a:extLst>
                    <a:ext uri="{9D8B030D-6E8A-4147-A177-3AD203B41FA5}">
                      <a16:colId xmlns:a16="http://schemas.microsoft.com/office/drawing/2014/main" val="801881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20187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- 2024-06-30 14:30:00</a:t>
                      </a:r>
                      <a:r>
                        <a:rPr kumimoji="0" lang="fr-FR" sz="1000" b="0" i="0" u="none" strike="noStrike" kern="1200" cap="none" spc="0" normalizeH="0" baseline="0" noProof="0">
                          <a:ln>
                            <a:noFill/>
                          </a:ln>
                          <a:solidFill>
                            <a:prstClr val="black"/>
                          </a:solidFill>
                          <a:effectLst/>
                          <a:uLnTx/>
                          <a:uFillTx/>
                          <a:latin typeface="Calibri"/>
                          <a:ea typeface="+mn-ea"/>
                          <a:cs typeface="+mn-cs"/>
                        </a:rPr>
                        <a:t>
 Complète ta Bucket-list de l’été avec ces idées ✅
Tu restes en Suisse cet été ? De juin à septembre, on te propose des activités que tu peux faire par n’importe quelle météo ! 🌦️
T’es plutôt team musée que concert ? Pas de soucis ! Sorties entre amis ou soirées chill ?
Donne-nous tes meilleures recommandations d’activité pour cet été en commentaires !
©️ Radio Télévision Suisse
#WeAreTataki #suggestions #summer #bucketlist #cinéma #openair #festival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86325822"/>
                  </a:ext>
                </a:extLst>
              </a:tr>
            </a:tbl>
          </a:graphicData>
        </a:graphic>
      </p:graphicFrame>
      <p:sp>
        <p:nvSpPr>
          <p:cNvPr id="4" name="Text Placeholder 3">
            <a:extLst>
              <a:ext uri="{FF2B5EF4-FFF2-40B4-BE49-F238E27FC236}">
                <a16:creationId xmlns:a16="http://schemas.microsoft.com/office/drawing/2014/main" id="{1355C097-A955-45C1-A66D-AB631115B906}"/>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13513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2E4B5-874A-4943-9475-FE245309D710}"/>
              </a:ext>
            </a:extLst>
          </p:cNvPr>
          <p:cNvSpPr>
            <a:spLocks noGrp="1"/>
          </p:cNvSpPr>
          <p:nvPr>
            <p:ph type="title"/>
          </p:nvPr>
        </p:nvSpPr>
        <p:spPr/>
        <p:txBody>
          <a:bodyPr/>
          <a:lstStyle/>
          <a:p>
            <a:r>
              <a:rPr lang="en-US"/>
              <a:t>Instagram Posts Table | RTS - 13 of 26</a:t>
            </a:r>
          </a:p>
        </p:txBody>
      </p:sp>
      <p:graphicFrame>
        <p:nvGraphicFramePr>
          <p:cNvPr id="5" name="Table Placeholder 4">
            <a:extLst>
              <a:ext uri="{FF2B5EF4-FFF2-40B4-BE49-F238E27FC236}">
                <a16:creationId xmlns:a16="http://schemas.microsoft.com/office/drawing/2014/main" id="{7C27035D-841A-4407-88AA-A6B655E16E4A}"/>
              </a:ext>
            </a:extLst>
          </p:cNvPr>
          <p:cNvGraphicFramePr>
            <a:graphicFrameLocks noGrp="1"/>
          </p:cNvGraphicFramePr>
          <p:nvPr>
            <p:ph type="tbl" sz="quarter" idx="13"/>
            <p:extLst>
              <p:ext uri="{D42A27DB-BD31-4B8C-83A1-F6EECF244321}">
                <p14:modId xmlns:p14="http://schemas.microsoft.com/office/powerpoint/2010/main" val="2742082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71219558"/>
                    </a:ext>
                  </a:extLst>
                </a:gridCol>
                <a:gridCol w="1481327">
                  <a:extLst>
                    <a:ext uri="{9D8B030D-6E8A-4147-A177-3AD203B41FA5}">
                      <a16:colId xmlns:a16="http://schemas.microsoft.com/office/drawing/2014/main" val="532195576"/>
                    </a:ext>
                  </a:extLst>
                </a:gridCol>
                <a:gridCol w="493776">
                  <a:extLst>
                    <a:ext uri="{9D8B030D-6E8A-4147-A177-3AD203B41FA5}">
                      <a16:colId xmlns:a16="http://schemas.microsoft.com/office/drawing/2014/main" val="2599615321"/>
                    </a:ext>
                  </a:extLst>
                </a:gridCol>
                <a:gridCol w="493776">
                  <a:extLst>
                    <a:ext uri="{9D8B030D-6E8A-4147-A177-3AD203B41FA5}">
                      <a16:colId xmlns:a16="http://schemas.microsoft.com/office/drawing/2014/main" val="3072043407"/>
                    </a:ext>
                  </a:extLst>
                </a:gridCol>
                <a:gridCol w="493776">
                  <a:extLst>
                    <a:ext uri="{9D8B030D-6E8A-4147-A177-3AD203B41FA5}">
                      <a16:colId xmlns:a16="http://schemas.microsoft.com/office/drawing/2014/main" val="2887677902"/>
                    </a:ext>
                  </a:extLst>
                </a:gridCol>
                <a:gridCol w="493776">
                  <a:extLst>
                    <a:ext uri="{9D8B030D-6E8A-4147-A177-3AD203B41FA5}">
                      <a16:colId xmlns:a16="http://schemas.microsoft.com/office/drawing/2014/main" val="147568302"/>
                    </a:ext>
                  </a:extLst>
                </a:gridCol>
                <a:gridCol w="493776">
                  <a:extLst>
                    <a:ext uri="{9D8B030D-6E8A-4147-A177-3AD203B41FA5}">
                      <a16:colId xmlns:a16="http://schemas.microsoft.com/office/drawing/2014/main" val="1080707868"/>
                    </a:ext>
                  </a:extLst>
                </a:gridCol>
                <a:gridCol w="493776">
                  <a:extLst>
                    <a:ext uri="{9D8B030D-6E8A-4147-A177-3AD203B41FA5}">
                      <a16:colId xmlns:a16="http://schemas.microsoft.com/office/drawing/2014/main" val="1264133469"/>
                    </a:ext>
                  </a:extLst>
                </a:gridCol>
                <a:gridCol w="493776">
                  <a:extLst>
                    <a:ext uri="{9D8B030D-6E8A-4147-A177-3AD203B41FA5}">
                      <a16:colId xmlns:a16="http://schemas.microsoft.com/office/drawing/2014/main" val="2426261884"/>
                    </a:ext>
                  </a:extLst>
                </a:gridCol>
                <a:gridCol w="493776">
                  <a:extLst>
                    <a:ext uri="{9D8B030D-6E8A-4147-A177-3AD203B41FA5}">
                      <a16:colId xmlns:a16="http://schemas.microsoft.com/office/drawing/2014/main" val="23164942"/>
                    </a:ext>
                  </a:extLst>
                </a:gridCol>
                <a:gridCol w="493776">
                  <a:extLst>
                    <a:ext uri="{9D8B030D-6E8A-4147-A177-3AD203B41FA5}">
                      <a16:colId xmlns:a16="http://schemas.microsoft.com/office/drawing/2014/main" val="3619470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235160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- 2024-06-30 13:01:51</a:t>
                      </a:r>
                      <a:r>
                        <a:rPr kumimoji="0" lang="fr-FR" sz="1000" b="0" i="0" u="none" strike="noStrike" kern="1200" cap="none" spc="0" normalizeH="0" baseline="0" noProof="0">
                          <a:ln>
                            <a:noFill/>
                          </a:ln>
                          <a:solidFill>
                            <a:prstClr val="black"/>
                          </a:solidFill>
                          <a:effectLst/>
                          <a:uLnTx/>
                          <a:uFillTx/>
                          <a:latin typeface="Calibri"/>
                          <a:ea typeface="+mn-ea"/>
                          <a:cs typeface="+mn-cs"/>
                        </a:rPr>
                        <a:t>
 🇭🇺 🇪🇺 Le Premier ministre hongrois Viktor Orban a annoncé dimanche vouloir former un nouveau groupe parlementaire européen. Baptisé "Patriotes pour l'Europe", il comprendrait un parti d'extrême droite autrichien et le mouvement populiste de l'ancien chef du gouvernement tchèque Andrej Babis.
Nous prenons l'initiative de lancer cette nouvelle plateforme", a déclaré M. Orban lors d'une déclaration conjointe à Vienne aux côtés de M. Babis et de l'Autrichien Herbert Kickl, chef du mouvement FPÖ. Cette annonce intervient alors que la Hongrie prend lundi la présidence tournante de l'UE.
La nouvelle alliance, consacrée par "un manifeste", a besoin du soutien des partis de quatre autres pays afin d'être reconnue comme un groupe à part entière au Parlement européen.
Viktor Orban, dont le parti Fidesz se retrouve parmi les non-inscrits depuis qu'il a quitté en 2021 le Parti populaire européen (PPE, droite), espère ainsi faire entendre une vision différente, contre le soutien militaire de l'Ukraine, contre "l'immigration illégale" et pour "la famille traditionnelle".
Le Fidesz dispose de 11 députés avec ses alliés du parti démocrate-chrétien KDNP, Ano de sept et le FPÖ de six membres.
✍ ATS
📷 Tobias Steinmaurer / Keystone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16595653"/>
                  </a:ext>
                </a:extLst>
              </a:tr>
            </a:tbl>
          </a:graphicData>
        </a:graphic>
      </p:graphicFrame>
      <p:sp>
        <p:nvSpPr>
          <p:cNvPr id="4" name="Text Placeholder 3">
            <a:extLst>
              <a:ext uri="{FF2B5EF4-FFF2-40B4-BE49-F238E27FC236}">
                <a16:creationId xmlns:a16="http://schemas.microsoft.com/office/drawing/2014/main" id="{41CE149E-A6CA-4567-AFF1-CBE05D01471E}"/>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1665883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70CCF-9DD6-417F-9A3B-162616E4343F}"/>
              </a:ext>
            </a:extLst>
          </p:cNvPr>
          <p:cNvSpPr>
            <a:spLocks noGrp="1"/>
          </p:cNvSpPr>
          <p:nvPr>
            <p:ph type="title"/>
          </p:nvPr>
        </p:nvSpPr>
        <p:spPr/>
        <p:txBody>
          <a:bodyPr/>
          <a:lstStyle/>
          <a:p>
            <a:r>
              <a:rPr lang="en-US"/>
              <a:t>Instagram Posts Table | RTS - 14 of 26</a:t>
            </a:r>
          </a:p>
        </p:txBody>
      </p:sp>
      <p:graphicFrame>
        <p:nvGraphicFramePr>
          <p:cNvPr id="5" name="Table Placeholder 4">
            <a:extLst>
              <a:ext uri="{FF2B5EF4-FFF2-40B4-BE49-F238E27FC236}">
                <a16:creationId xmlns:a16="http://schemas.microsoft.com/office/drawing/2014/main" id="{4BCD0E95-BE3B-4B1D-9D2C-EC6AB68FAAE3}"/>
              </a:ext>
            </a:extLst>
          </p:cNvPr>
          <p:cNvGraphicFramePr>
            <a:graphicFrameLocks noGrp="1"/>
          </p:cNvGraphicFramePr>
          <p:nvPr>
            <p:ph type="tbl" sz="quarter" idx="13"/>
            <p:extLst>
              <p:ext uri="{D42A27DB-BD31-4B8C-83A1-F6EECF244321}">
                <p14:modId xmlns:p14="http://schemas.microsoft.com/office/powerpoint/2010/main" val="1012660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74002111"/>
                    </a:ext>
                  </a:extLst>
                </a:gridCol>
                <a:gridCol w="1481327">
                  <a:extLst>
                    <a:ext uri="{9D8B030D-6E8A-4147-A177-3AD203B41FA5}">
                      <a16:colId xmlns:a16="http://schemas.microsoft.com/office/drawing/2014/main" val="2975737334"/>
                    </a:ext>
                  </a:extLst>
                </a:gridCol>
                <a:gridCol w="493776">
                  <a:extLst>
                    <a:ext uri="{9D8B030D-6E8A-4147-A177-3AD203B41FA5}">
                      <a16:colId xmlns:a16="http://schemas.microsoft.com/office/drawing/2014/main" val="3515590401"/>
                    </a:ext>
                  </a:extLst>
                </a:gridCol>
                <a:gridCol w="493776">
                  <a:extLst>
                    <a:ext uri="{9D8B030D-6E8A-4147-A177-3AD203B41FA5}">
                      <a16:colId xmlns:a16="http://schemas.microsoft.com/office/drawing/2014/main" val="2946764535"/>
                    </a:ext>
                  </a:extLst>
                </a:gridCol>
                <a:gridCol w="493776">
                  <a:extLst>
                    <a:ext uri="{9D8B030D-6E8A-4147-A177-3AD203B41FA5}">
                      <a16:colId xmlns:a16="http://schemas.microsoft.com/office/drawing/2014/main" val="3606015051"/>
                    </a:ext>
                  </a:extLst>
                </a:gridCol>
                <a:gridCol w="493776">
                  <a:extLst>
                    <a:ext uri="{9D8B030D-6E8A-4147-A177-3AD203B41FA5}">
                      <a16:colId xmlns:a16="http://schemas.microsoft.com/office/drawing/2014/main" val="4269520729"/>
                    </a:ext>
                  </a:extLst>
                </a:gridCol>
                <a:gridCol w="493776">
                  <a:extLst>
                    <a:ext uri="{9D8B030D-6E8A-4147-A177-3AD203B41FA5}">
                      <a16:colId xmlns:a16="http://schemas.microsoft.com/office/drawing/2014/main" val="1134531783"/>
                    </a:ext>
                  </a:extLst>
                </a:gridCol>
                <a:gridCol w="493776">
                  <a:extLst>
                    <a:ext uri="{9D8B030D-6E8A-4147-A177-3AD203B41FA5}">
                      <a16:colId xmlns:a16="http://schemas.microsoft.com/office/drawing/2014/main" val="1049038681"/>
                    </a:ext>
                  </a:extLst>
                </a:gridCol>
                <a:gridCol w="493776">
                  <a:extLst>
                    <a:ext uri="{9D8B030D-6E8A-4147-A177-3AD203B41FA5}">
                      <a16:colId xmlns:a16="http://schemas.microsoft.com/office/drawing/2014/main" val="2212664699"/>
                    </a:ext>
                  </a:extLst>
                </a:gridCol>
                <a:gridCol w="493776">
                  <a:extLst>
                    <a:ext uri="{9D8B030D-6E8A-4147-A177-3AD203B41FA5}">
                      <a16:colId xmlns:a16="http://schemas.microsoft.com/office/drawing/2014/main" val="3080584627"/>
                    </a:ext>
                  </a:extLst>
                </a:gridCol>
                <a:gridCol w="493776">
                  <a:extLst>
                    <a:ext uri="{9D8B030D-6E8A-4147-A177-3AD203B41FA5}">
                      <a16:colId xmlns:a16="http://schemas.microsoft.com/office/drawing/2014/main" val="4116892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56343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- 2024-06-30 12:11:37</a:t>
                      </a:r>
                      <a:r>
                        <a:rPr kumimoji="0" lang="fr-FR" sz="1000" b="0" i="0" u="none" strike="noStrike" kern="1200" cap="none" spc="0" normalizeH="0" baseline="0" noProof="0">
                          <a:ln>
                            <a:noFill/>
                          </a:ln>
                          <a:solidFill>
                            <a:prstClr val="black"/>
                          </a:solidFill>
                          <a:effectLst/>
                          <a:uLnTx/>
                          <a:uFillTx/>
                          <a:latin typeface="Calibri"/>
                          <a:ea typeface="+mn-ea"/>
                          <a:cs typeface="+mn-cs"/>
                        </a:rPr>
                        <a:t>
 🇨🇭 🌊 Une montée rapide du niveau du Rhône est en cours en raison des précipitations abondantes tombées dans le Haut-Valais, indiquait dimanche vers 05h00 Alertswiss. La zone industrielle de Techno-Pôle à Sierre a notamment été inondée.
- Plusieurs centaines de personnes ont dû être évacuées de Brigue jusqu'à Sion et d'autres évacuations sont en cours, informe le bureau valaisan de la RTS.
- Le trafic CFF est interrompu entre Riddes et Ardon (VS) et l'autoroute A9 fermée entre Sion-Ouest et Sierre-Est.
- Il est recommandé d'éviter tout déplacement non urgent en plaine du Rhône et de s'approcher des rives du fleuve.
Le pic de la crue du Rhône, atteint dans la nuit de samedi à dimanche dans le Haut-Valais, touche désormais le Bas-Valais. L’Organe cantonal de conduite (OCC) est passé du niveau d’alerte au niveau d’alarme pour le Rhône dans la nuit de samedi à dimanche. Afin de pouvoir agir rapidement en cas de besoin, le Conseil d’Etat valaisan a par ailleurs décidé de déclarer la situation particulière.
Le site industriel de Constellium Valais, à Sierre, est sous l'eau. S'agissant de l'un des gros employeurs de la région, des centaines de personnes pourraient se retrouver au chômage technique.
✍ RTSinfo
📹 RTSinfo / Romain Boisset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271475</a:t>
                      </a:r>
                    </a:p>
                  </a:txBody>
                  <a:tcPr/>
                </a:tc>
                <a:extLst>
                  <a:ext uri="{0D108BD9-81ED-4DB2-BD59-A6C34878D82A}">
                    <a16:rowId xmlns:a16="http://schemas.microsoft.com/office/drawing/2014/main" val="2904576282"/>
                  </a:ext>
                </a:extLst>
              </a:tr>
            </a:tbl>
          </a:graphicData>
        </a:graphic>
      </p:graphicFrame>
      <p:sp>
        <p:nvSpPr>
          <p:cNvPr id="4" name="Text Placeholder 3">
            <a:extLst>
              <a:ext uri="{FF2B5EF4-FFF2-40B4-BE49-F238E27FC236}">
                <a16:creationId xmlns:a16="http://schemas.microsoft.com/office/drawing/2014/main" id="{AAE8057D-FA7F-4401-9E96-C42C203218D8}"/>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1750412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E84AC-61E9-47E3-AAE4-1A456598B480}"/>
              </a:ext>
            </a:extLst>
          </p:cNvPr>
          <p:cNvSpPr>
            <a:spLocks noGrp="1"/>
          </p:cNvSpPr>
          <p:nvPr>
            <p:ph type="title"/>
          </p:nvPr>
        </p:nvSpPr>
        <p:spPr/>
        <p:txBody>
          <a:bodyPr/>
          <a:lstStyle/>
          <a:p>
            <a:r>
              <a:rPr lang="en-US"/>
              <a:t>Instagram Posts Table | RTS - 15 of 26</a:t>
            </a:r>
          </a:p>
        </p:txBody>
      </p:sp>
      <p:graphicFrame>
        <p:nvGraphicFramePr>
          <p:cNvPr id="5" name="Table Placeholder 4">
            <a:extLst>
              <a:ext uri="{FF2B5EF4-FFF2-40B4-BE49-F238E27FC236}">
                <a16:creationId xmlns:a16="http://schemas.microsoft.com/office/drawing/2014/main" id="{1EBB3ED6-890C-42AA-9A5E-295007AA3915}"/>
              </a:ext>
            </a:extLst>
          </p:cNvPr>
          <p:cNvGraphicFramePr>
            <a:graphicFrameLocks noGrp="1"/>
          </p:cNvGraphicFramePr>
          <p:nvPr>
            <p:ph type="tbl" sz="quarter" idx="13"/>
            <p:extLst>
              <p:ext uri="{D42A27DB-BD31-4B8C-83A1-F6EECF244321}">
                <p14:modId xmlns:p14="http://schemas.microsoft.com/office/powerpoint/2010/main" val="74075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15411561"/>
                    </a:ext>
                  </a:extLst>
                </a:gridCol>
                <a:gridCol w="1481327">
                  <a:extLst>
                    <a:ext uri="{9D8B030D-6E8A-4147-A177-3AD203B41FA5}">
                      <a16:colId xmlns:a16="http://schemas.microsoft.com/office/drawing/2014/main" val="149533989"/>
                    </a:ext>
                  </a:extLst>
                </a:gridCol>
                <a:gridCol w="493776">
                  <a:extLst>
                    <a:ext uri="{9D8B030D-6E8A-4147-A177-3AD203B41FA5}">
                      <a16:colId xmlns:a16="http://schemas.microsoft.com/office/drawing/2014/main" val="3971616845"/>
                    </a:ext>
                  </a:extLst>
                </a:gridCol>
                <a:gridCol w="493776">
                  <a:extLst>
                    <a:ext uri="{9D8B030D-6E8A-4147-A177-3AD203B41FA5}">
                      <a16:colId xmlns:a16="http://schemas.microsoft.com/office/drawing/2014/main" val="2168466471"/>
                    </a:ext>
                  </a:extLst>
                </a:gridCol>
                <a:gridCol w="493776">
                  <a:extLst>
                    <a:ext uri="{9D8B030D-6E8A-4147-A177-3AD203B41FA5}">
                      <a16:colId xmlns:a16="http://schemas.microsoft.com/office/drawing/2014/main" val="3016801924"/>
                    </a:ext>
                  </a:extLst>
                </a:gridCol>
                <a:gridCol w="493776">
                  <a:extLst>
                    <a:ext uri="{9D8B030D-6E8A-4147-A177-3AD203B41FA5}">
                      <a16:colId xmlns:a16="http://schemas.microsoft.com/office/drawing/2014/main" val="1354881080"/>
                    </a:ext>
                  </a:extLst>
                </a:gridCol>
                <a:gridCol w="493776">
                  <a:extLst>
                    <a:ext uri="{9D8B030D-6E8A-4147-A177-3AD203B41FA5}">
                      <a16:colId xmlns:a16="http://schemas.microsoft.com/office/drawing/2014/main" val="1611373317"/>
                    </a:ext>
                  </a:extLst>
                </a:gridCol>
                <a:gridCol w="493776">
                  <a:extLst>
                    <a:ext uri="{9D8B030D-6E8A-4147-A177-3AD203B41FA5}">
                      <a16:colId xmlns:a16="http://schemas.microsoft.com/office/drawing/2014/main" val="2587622528"/>
                    </a:ext>
                  </a:extLst>
                </a:gridCol>
                <a:gridCol w="493776">
                  <a:extLst>
                    <a:ext uri="{9D8B030D-6E8A-4147-A177-3AD203B41FA5}">
                      <a16:colId xmlns:a16="http://schemas.microsoft.com/office/drawing/2014/main" val="979751666"/>
                    </a:ext>
                  </a:extLst>
                </a:gridCol>
                <a:gridCol w="493776">
                  <a:extLst>
                    <a:ext uri="{9D8B030D-6E8A-4147-A177-3AD203B41FA5}">
                      <a16:colId xmlns:a16="http://schemas.microsoft.com/office/drawing/2014/main" val="4082298036"/>
                    </a:ext>
                  </a:extLst>
                </a:gridCol>
                <a:gridCol w="493776">
                  <a:extLst>
                    <a:ext uri="{9D8B030D-6E8A-4147-A177-3AD203B41FA5}">
                      <a16:colId xmlns:a16="http://schemas.microsoft.com/office/drawing/2014/main" val="74791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758722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rtssport - 2024-06-30 11:22:03</a:t>
                      </a:r>
                      <a:r>
                        <a:rPr kumimoji="0" lang="fr-FR" sz="1000" b="0" i="0" u="none" strike="noStrike" kern="1200" cap="none" spc="0" normalizeH="0" baseline="0" noProof="0">
                          <a:ln>
                            <a:noFill/>
                          </a:ln>
                          <a:solidFill>
                            <a:prstClr val="black"/>
                          </a:solidFill>
                          <a:effectLst/>
                          <a:uLnTx/>
                          <a:uFillTx/>
                          <a:latin typeface="Calibri"/>
                          <a:ea typeface="+mn-ea"/>
                          <a:cs typeface="+mn-cs"/>
                        </a:rPr>
                        <a:t>
 🤩 Les buts de Remo Freuler et Ruben Vargas ont fait vibrer nos commentateurs! David Lemos et Johan Djourou ont exulté sur les deux réussites de l’équipe de Suisse face à l’Italie en huitièmes de finale.
⚽ Grâce à ces deux magnifiques buts, la @swissnatimen a éliminé l’Italie, championne d’Europe en titre. C’est d’abord @remo_freuler qui a ouvert le score d’une splendide reprise de volée, avant que @iamrubenvargas ne double la mise juste après le début de la deuxième mi-temps.
📺 La Nati s’est qualifiée pour les quarts de finale, où elle affrontera le vainqueur du duel entre l’Angleterre et la Slovaquie, un match à suivre dimanche 30 juin à 18h sur RTS2, notre application et notre site internet (lien en bio) .
👉 Tu vois la Suisse aller jusqu’où dans ce tournoi?
🎙️ @davlems et @johan_djourou
🎞️ William Gilbert-Miguet/ Marine Baud
✍️ Martin Hebert
#remofreuler #rubenvargas #but #equipedesuisse #nati #suisse #swiss #switzerland #italie #italia #euro2024 #euro #foot #football #sport #rtssport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RTS Sport - Foot, RTS Sport - Suisse, RTS Sport - Euro2024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868441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790861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976896</a:t>
                      </a:r>
                    </a:p>
                  </a:txBody>
                  <a:tcPr/>
                </a:tc>
                <a:extLst>
                  <a:ext uri="{0D108BD9-81ED-4DB2-BD59-A6C34878D82A}">
                    <a16:rowId xmlns:a16="http://schemas.microsoft.com/office/drawing/2014/main" val="4097239296"/>
                  </a:ext>
                </a:extLst>
              </a:tr>
            </a:tbl>
          </a:graphicData>
        </a:graphic>
      </p:graphicFrame>
      <p:sp>
        <p:nvSpPr>
          <p:cNvPr id="4" name="Text Placeholder 3">
            <a:extLst>
              <a:ext uri="{FF2B5EF4-FFF2-40B4-BE49-F238E27FC236}">
                <a16:creationId xmlns:a16="http://schemas.microsoft.com/office/drawing/2014/main" id="{0883524C-114C-4E11-8EBE-FC089E96BF83}"/>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23585209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5247C-E4BE-4275-927B-8671DD85EFC5}"/>
              </a:ext>
            </a:extLst>
          </p:cNvPr>
          <p:cNvSpPr>
            <a:spLocks noGrp="1"/>
          </p:cNvSpPr>
          <p:nvPr>
            <p:ph type="title"/>
          </p:nvPr>
        </p:nvSpPr>
        <p:spPr/>
        <p:txBody>
          <a:bodyPr/>
          <a:lstStyle/>
          <a:p>
            <a:r>
              <a:rPr lang="en-US"/>
              <a:t>Instagram Posts Table | RTS - 16 of 26</a:t>
            </a:r>
          </a:p>
        </p:txBody>
      </p:sp>
      <p:graphicFrame>
        <p:nvGraphicFramePr>
          <p:cNvPr id="5" name="Table Placeholder 4">
            <a:extLst>
              <a:ext uri="{FF2B5EF4-FFF2-40B4-BE49-F238E27FC236}">
                <a16:creationId xmlns:a16="http://schemas.microsoft.com/office/drawing/2014/main" id="{6F4C6D3B-BC4C-42C1-B97E-D55BB32172F8}"/>
              </a:ext>
            </a:extLst>
          </p:cNvPr>
          <p:cNvGraphicFramePr>
            <a:graphicFrameLocks noGrp="1"/>
          </p:cNvGraphicFramePr>
          <p:nvPr>
            <p:ph type="tbl" sz="quarter" idx="13"/>
            <p:extLst>
              <p:ext uri="{D42A27DB-BD31-4B8C-83A1-F6EECF244321}">
                <p14:modId xmlns:p14="http://schemas.microsoft.com/office/powerpoint/2010/main" val="3806936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660887383"/>
                    </a:ext>
                  </a:extLst>
                </a:gridCol>
                <a:gridCol w="1481327">
                  <a:extLst>
                    <a:ext uri="{9D8B030D-6E8A-4147-A177-3AD203B41FA5}">
                      <a16:colId xmlns:a16="http://schemas.microsoft.com/office/drawing/2014/main" val="1709441506"/>
                    </a:ext>
                  </a:extLst>
                </a:gridCol>
                <a:gridCol w="493776">
                  <a:extLst>
                    <a:ext uri="{9D8B030D-6E8A-4147-A177-3AD203B41FA5}">
                      <a16:colId xmlns:a16="http://schemas.microsoft.com/office/drawing/2014/main" val="2658373908"/>
                    </a:ext>
                  </a:extLst>
                </a:gridCol>
                <a:gridCol w="493776">
                  <a:extLst>
                    <a:ext uri="{9D8B030D-6E8A-4147-A177-3AD203B41FA5}">
                      <a16:colId xmlns:a16="http://schemas.microsoft.com/office/drawing/2014/main" val="2689485620"/>
                    </a:ext>
                  </a:extLst>
                </a:gridCol>
                <a:gridCol w="493776">
                  <a:extLst>
                    <a:ext uri="{9D8B030D-6E8A-4147-A177-3AD203B41FA5}">
                      <a16:colId xmlns:a16="http://schemas.microsoft.com/office/drawing/2014/main" val="3294611069"/>
                    </a:ext>
                  </a:extLst>
                </a:gridCol>
                <a:gridCol w="493776">
                  <a:extLst>
                    <a:ext uri="{9D8B030D-6E8A-4147-A177-3AD203B41FA5}">
                      <a16:colId xmlns:a16="http://schemas.microsoft.com/office/drawing/2014/main" val="2365599803"/>
                    </a:ext>
                  </a:extLst>
                </a:gridCol>
                <a:gridCol w="493776">
                  <a:extLst>
                    <a:ext uri="{9D8B030D-6E8A-4147-A177-3AD203B41FA5}">
                      <a16:colId xmlns:a16="http://schemas.microsoft.com/office/drawing/2014/main" val="4159039194"/>
                    </a:ext>
                  </a:extLst>
                </a:gridCol>
                <a:gridCol w="493776">
                  <a:extLst>
                    <a:ext uri="{9D8B030D-6E8A-4147-A177-3AD203B41FA5}">
                      <a16:colId xmlns:a16="http://schemas.microsoft.com/office/drawing/2014/main" val="1604722024"/>
                    </a:ext>
                  </a:extLst>
                </a:gridCol>
                <a:gridCol w="493776">
                  <a:extLst>
                    <a:ext uri="{9D8B030D-6E8A-4147-A177-3AD203B41FA5}">
                      <a16:colId xmlns:a16="http://schemas.microsoft.com/office/drawing/2014/main" val="3926687556"/>
                    </a:ext>
                  </a:extLst>
                </a:gridCol>
                <a:gridCol w="493776">
                  <a:extLst>
                    <a:ext uri="{9D8B030D-6E8A-4147-A177-3AD203B41FA5}">
                      <a16:colId xmlns:a16="http://schemas.microsoft.com/office/drawing/2014/main" val="2006764072"/>
                    </a:ext>
                  </a:extLst>
                </a:gridCol>
                <a:gridCol w="493776">
                  <a:extLst>
                    <a:ext uri="{9D8B030D-6E8A-4147-A177-3AD203B41FA5}">
                      <a16:colId xmlns:a16="http://schemas.microsoft.com/office/drawing/2014/main" val="577613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1530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- 2024-06-30 11:00:29</a:t>
                      </a:r>
                      <a:r>
                        <a:rPr kumimoji="0" lang="fr-FR" sz="1000" b="0" i="0" u="none" strike="noStrike" kern="1200" cap="none" spc="0" normalizeH="0" baseline="0" noProof="0">
                          <a:ln>
                            <a:noFill/>
                          </a:ln>
                          <a:solidFill>
                            <a:prstClr val="black"/>
                          </a:solidFill>
                          <a:effectLst/>
                          <a:uLnTx/>
                          <a:uFillTx/>
                          <a:latin typeface="Calibri"/>
                          <a:ea typeface="+mn-ea"/>
                          <a:cs typeface="+mn-cs"/>
                        </a:rPr>
                        <a:t>
 🇫🇷 🗳 Les Français ont commencé à voter dimanche en métropole pour le premier tour d'élections législatives. Le suspense est de mise puisque ce scrutin pourrait ouvrir la voie à l'accession de l'extrême droite au pouvoir dans une semaine.
Après certains territoires d'Outre-mer dès samedi, les bureaux de vote ont ouvert à 08h00 en métropole. Les Français pourront s'y rendre jusqu'à 18h00 ou 20h00 dans les grandes villes, heure à laquelle se dessineront les premiers résultats de cette élection susceptible de bouleverser le paysage politique.
Incarné par le visage lisse de Jordan Bardella, 28 ans, le Rassemblement national caracole dans les sondages, qui le créditent de 34 à 37% des intentions de vote, avec la perspective inédite d'obtenir une majorité relative ou absolue le 7 juillet, au soir du second tour.
Selon les sondages, le parti lepéniste devance l'alliance de gauche du Nouveau Front populaire, donnée entre 27,5 et 29%, et le camp présidentiel, relégué autour de 20 à 21% des intentions de vote de premier tour.
Si Jordan Bardella entrait à Matignon, ce serait la première fois depuis la Deuxième Guerre mondiale qu'un gouvernement issu de l'extrême droite dirigerait la France. Le président du RN a toutefois prévenu qu'il n'accepterait le poste de Premier ministre que si son parti détient la majorité absolue.
Dans le cas contraire, le risque d'une Assemblée bloquée, sans possibilité d'alliance entre des camps très polarisés, est réel, un scénario qui plongerait la France dans l'inconnu.
✍ RTSinfo
📷 Jean-Francois Badias / Keystone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28993771"/>
                  </a:ext>
                </a:extLst>
              </a:tr>
            </a:tbl>
          </a:graphicData>
        </a:graphic>
      </p:graphicFrame>
      <p:sp>
        <p:nvSpPr>
          <p:cNvPr id="4" name="Text Placeholder 3">
            <a:extLst>
              <a:ext uri="{FF2B5EF4-FFF2-40B4-BE49-F238E27FC236}">
                <a16:creationId xmlns:a16="http://schemas.microsoft.com/office/drawing/2014/main" id="{B9F70247-D234-4BCE-A5C9-6A0D008DC853}"/>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4241512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AF605-0F38-4E7D-B97A-E86857FDF251}"/>
              </a:ext>
            </a:extLst>
          </p:cNvPr>
          <p:cNvSpPr>
            <a:spLocks noGrp="1"/>
          </p:cNvSpPr>
          <p:nvPr>
            <p:ph type="title"/>
          </p:nvPr>
        </p:nvSpPr>
        <p:spPr/>
        <p:txBody>
          <a:bodyPr/>
          <a:lstStyle/>
          <a:p>
            <a:r>
              <a:rPr lang="en-US"/>
              <a:t>Instagram Posts Table | RTS - 17 of 26</a:t>
            </a:r>
          </a:p>
        </p:txBody>
      </p:sp>
      <p:graphicFrame>
        <p:nvGraphicFramePr>
          <p:cNvPr id="5" name="Table Placeholder 4">
            <a:extLst>
              <a:ext uri="{FF2B5EF4-FFF2-40B4-BE49-F238E27FC236}">
                <a16:creationId xmlns:a16="http://schemas.microsoft.com/office/drawing/2014/main" id="{3DA2FC39-7194-49BB-B975-2BB57972D94D}"/>
              </a:ext>
            </a:extLst>
          </p:cNvPr>
          <p:cNvGraphicFramePr>
            <a:graphicFrameLocks noGrp="1"/>
          </p:cNvGraphicFramePr>
          <p:nvPr>
            <p:ph type="tbl" sz="quarter" idx="13"/>
            <p:extLst>
              <p:ext uri="{D42A27DB-BD31-4B8C-83A1-F6EECF244321}">
                <p14:modId xmlns:p14="http://schemas.microsoft.com/office/powerpoint/2010/main" val="2396780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64205916"/>
                    </a:ext>
                  </a:extLst>
                </a:gridCol>
                <a:gridCol w="1481327">
                  <a:extLst>
                    <a:ext uri="{9D8B030D-6E8A-4147-A177-3AD203B41FA5}">
                      <a16:colId xmlns:a16="http://schemas.microsoft.com/office/drawing/2014/main" val="1665495652"/>
                    </a:ext>
                  </a:extLst>
                </a:gridCol>
                <a:gridCol w="493776">
                  <a:extLst>
                    <a:ext uri="{9D8B030D-6E8A-4147-A177-3AD203B41FA5}">
                      <a16:colId xmlns:a16="http://schemas.microsoft.com/office/drawing/2014/main" val="2692034922"/>
                    </a:ext>
                  </a:extLst>
                </a:gridCol>
                <a:gridCol w="493776">
                  <a:extLst>
                    <a:ext uri="{9D8B030D-6E8A-4147-A177-3AD203B41FA5}">
                      <a16:colId xmlns:a16="http://schemas.microsoft.com/office/drawing/2014/main" val="2324708681"/>
                    </a:ext>
                  </a:extLst>
                </a:gridCol>
                <a:gridCol w="493776">
                  <a:extLst>
                    <a:ext uri="{9D8B030D-6E8A-4147-A177-3AD203B41FA5}">
                      <a16:colId xmlns:a16="http://schemas.microsoft.com/office/drawing/2014/main" val="267508765"/>
                    </a:ext>
                  </a:extLst>
                </a:gridCol>
                <a:gridCol w="493776">
                  <a:extLst>
                    <a:ext uri="{9D8B030D-6E8A-4147-A177-3AD203B41FA5}">
                      <a16:colId xmlns:a16="http://schemas.microsoft.com/office/drawing/2014/main" val="1499093895"/>
                    </a:ext>
                  </a:extLst>
                </a:gridCol>
                <a:gridCol w="493776">
                  <a:extLst>
                    <a:ext uri="{9D8B030D-6E8A-4147-A177-3AD203B41FA5}">
                      <a16:colId xmlns:a16="http://schemas.microsoft.com/office/drawing/2014/main" val="1415157378"/>
                    </a:ext>
                  </a:extLst>
                </a:gridCol>
                <a:gridCol w="493776">
                  <a:extLst>
                    <a:ext uri="{9D8B030D-6E8A-4147-A177-3AD203B41FA5}">
                      <a16:colId xmlns:a16="http://schemas.microsoft.com/office/drawing/2014/main" val="3048973562"/>
                    </a:ext>
                  </a:extLst>
                </a:gridCol>
                <a:gridCol w="493776">
                  <a:extLst>
                    <a:ext uri="{9D8B030D-6E8A-4147-A177-3AD203B41FA5}">
                      <a16:colId xmlns:a16="http://schemas.microsoft.com/office/drawing/2014/main" val="4006748303"/>
                    </a:ext>
                  </a:extLst>
                </a:gridCol>
                <a:gridCol w="493776">
                  <a:extLst>
                    <a:ext uri="{9D8B030D-6E8A-4147-A177-3AD203B41FA5}">
                      <a16:colId xmlns:a16="http://schemas.microsoft.com/office/drawing/2014/main" val="2814688605"/>
                    </a:ext>
                  </a:extLst>
                </a:gridCol>
                <a:gridCol w="493776">
                  <a:extLst>
                    <a:ext uri="{9D8B030D-6E8A-4147-A177-3AD203B41FA5}">
                      <a16:colId xmlns:a16="http://schemas.microsoft.com/office/drawing/2014/main" val="631782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19359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rtssport - 2024-06-30 10:35:00</a:t>
                      </a:r>
                      <a:r>
                        <a:rPr kumimoji="0" lang="fr-FR" sz="1000" b="0" i="0" u="none" strike="noStrike" kern="1200" cap="none" spc="0" normalizeH="0" baseline="0" noProof="0">
                          <a:ln>
                            <a:noFill/>
                          </a:ln>
                          <a:solidFill>
                            <a:prstClr val="black"/>
                          </a:solidFill>
                          <a:effectLst/>
                          <a:uLnTx/>
                          <a:uFillTx/>
                          <a:latin typeface="Calibri"/>
                          <a:ea typeface="+mn-ea"/>
                          <a:cs typeface="+mn-cs"/>
                        </a:rPr>
                        <a:t>
 😍⚽️ Notre sélection des plus belles photos de Suisse-Italie! Samedi soir à Berlin, l’équipe de Suisse a écrit une belle page de son histoire en éliminant la Squadra azzurra, championne d’Europe en titre, en huitièmes de finale de l’Euro 2024.
🇨🇭 Pour la deuxième fois consécutive, la Nati jouera les quarts de finale du tournoi. Il y a trois ans, la Suisse battait la France en huitièmes avant de perdre aux tirs au but face à l’Espagne en quarts.
Cette fois, après avoir battu l’Italie, elle se frottera au vainqueur du duel Angleterre-Slovaquie en quarts de finale dans une semaine, le samedi 6 juillet à 18h.
✍️ Henry Cameron
📷 UEFA via Getty Images (Boris Streubel)
#suisse #italie #schweiz #switzerland #nati #euro #euro2024 #equipedesuisse #italy #berlin #football #sport #rtssport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RTS Sport - Foot, RTS Sport - Suisse, RTS Sport - Euro2024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6573211"/>
                  </a:ext>
                </a:extLst>
              </a:tr>
            </a:tbl>
          </a:graphicData>
        </a:graphic>
      </p:graphicFrame>
      <p:sp>
        <p:nvSpPr>
          <p:cNvPr id="4" name="Text Placeholder 3">
            <a:extLst>
              <a:ext uri="{FF2B5EF4-FFF2-40B4-BE49-F238E27FC236}">
                <a16:creationId xmlns:a16="http://schemas.microsoft.com/office/drawing/2014/main" id="{7E5AD365-258B-4FAF-B2BD-00B8CC4A9C01}"/>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2530345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EAC10-99DA-4022-AC19-6861823A8EDB}"/>
              </a:ext>
            </a:extLst>
          </p:cNvPr>
          <p:cNvSpPr>
            <a:spLocks noGrp="1"/>
          </p:cNvSpPr>
          <p:nvPr>
            <p:ph type="title"/>
          </p:nvPr>
        </p:nvSpPr>
        <p:spPr/>
        <p:txBody>
          <a:bodyPr/>
          <a:lstStyle/>
          <a:p>
            <a:r>
              <a:rPr lang="en-US"/>
              <a:t>Instagram Posts Table | RTS - 18 of 26</a:t>
            </a:r>
          </a:p>
        </p:txBody>
      </p:sp>
      <p:graphicFrame>
        <p:nvGraphicFramePr>
          <p:cNvPr id="5" name="Table Placeholder 4">
            <a:extLst>
              <a:ext uri="{FF2B5EF4-FFF2-40B4-BE49-F238E27FC236}">
                <a16:creationId xmlns:a16="http://schemas.microsoft.com/office/drawing/2014/main" id="{ACB8C45B-FD15-4342-9FD1-6334FF227A2C}"/>
              </a:ext>
            </a:extLst>
          </p:cNvPr>
          <p:cNvGraphicFramePr>
            <a:graphicFrameLocks noGrp="1"/>
          </p:cNvGraphicFramePr>
          <p:nvPr>
            <p:ph type="tbl" sz="quarter" idx="13"/>
            <p:extLst>
              <p:ext uri="{D42A27DB-BD31-4B8C-83A1-F6EECF244321}">
                <p14:modId xmlns:p14="http://schemas.microsoft.com/office/powerpoint/2010/main" val="3095040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43237855"/>
                    </a:ext>
                  </a:extLst>
                </a:gridCol>
                <a:gridCol w="1481327">
                  <a:extLst>
                    <a:ext uri="{9D8B030D-6E8A-4147-A177-3AD203B41FA5}">
                      <a16:colId xmlns:a16="http://schemas.microsoft.com/office/drawing/2014/main" val="1488088780"/>
                    </a:ext>
                  </a:extLst>
                </a:gridCol>
                <a:gridCol w="493776">
                  <a:extLst>
                    <a:ext uri="{9D8B030D-6E8A-4147-A177-3AD203B41FA5}">
                      <a16:colId xmlns:a16="http://schemas.microsoft.com/office/drawing/2014/main" val="528137394"/>
                    </a:ext>
                  </a:extLst>
                </a:gridCol>
                <a:gridCol w="493776">
                  <a:extLst>
                    <a:ext uri="{9D8B030D-6E8A-4147-A177-3AD203B41FA5}">
                      <a16:colId xmlns:a16="http://schemas.microsoft.com/office/drawing/2014/main" val="1199715709"/>
                    </a:ext>
                  </a:extLst>
                </a:gridCol>
                <a:gridCol w="493776">
                  <a:extLst>
                    <a:ext uri="{9D8B030D-6E8A-4147-A177-3AD203B41FA5}">
                      <a16:colId xmlns:a16="http://schemas.microsoft.com/office/drawing/2014/main" val="963715720"/>
                    </a:ext>
                  </a:extLst>
                </a:gridCol>
                <a:gridCol w="493776">
                  <a:extLst>
                    <a:ext uri="{9D8B030D-6E8A-4147-A177-3AD203B41FA5}">
                      <a16:colId xmlns:a16="http://schemas.microsoft.com/office/drawing/2014/main" val="3749233233"/>
                    </a:ext>
                  </a:extLst>
                </a:gridCol>
                <a:gridCol w="493776">
                  <a:extLst>
                    <a:ext uri="{9D8B030D-6E8A-4147-A177-3AD203B41FA5}">
                      <a16:colId xmlns:a16="http://schemas.microsoft.com/office/drawing/2014/main" val="2826236249"/>
                    </a:ext>
                  </a:extLst>
                </a:gridCol>
                <a:gridCol w="493776">
                  <a:extLst>
                    <a:ext uri="{9D8B030D-6E8A-4147-A177-3AD203B41FA5}">
                      <a16:colId xmlns:a16="http://schemas.microsoft.com/office/drawing/2014/main" val="2261097107"/>
                    </a:ext>
                  </a:extLst>
                </a:gridCol>
                <a:gridCol w="493776">
                  <a:extLst>
                    <a:ext uri="{9D8B030D-6E8A-4147-A177-3AD203B41FA5}">
                      <a16:colId xmlns:a16="http://schemas.microsoft.com/office/drawing/2014/main" val="1235315141"/>
                    </a:ext>
                  </a:extLst>
                </a:gridCol>
                <a:gridCol w="493776">
                  <a:extLst>
                    <a:ext uri="{9D8B030D-6E8A-4147-A177-3AD203B41FA5}">
                      <a16:colId xmlns:a16="http://schemas.microsoft.com/office/drawing/2014/main" val="1740501721"/>
                    </a:ext>
                  </a:extLst>
                </a:gridCol>
                <a:gridCol w="493776">
                  <a:extLst>
                    <a:ext uri="{9D8B030D-6E8A-4147-A177-3AD203B41FA5}">
                      <a16:colId xmlns:a16="http://schemas.microsoft.com/office/drawing/2014/main" val="612425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13493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- 2024-06-30 10:26:17</a:t>
                      </a:r>
                      <a:r>
                        <a:rPr kumimoji="0" lang="fr-FR" sz="1000" b="0" i="0" u="none" strike="noStrike" kern="1200" cap="none" spc="0" normalizeH="0" baseline="0" noProof="0">
                          <a:ln>
                            <a:noFill/>
                          </a:ln>
                          <a:solidFill>
                            <a:prstClr val="black"/>
                          </a:solidFill>
                          <a:effectLst/>
                          <a:uLnTx/>
                          <a:uFillTx/>
                          <a:latin typeface="Calibri"/>
                          <a:ea typeface="+mn-ea"/>
                          <a:cs typeface="+mn-cs"/>
                        </a:rPr>
                        <a:t>
 🇨🇭 🌊 (MIS A JOUR A 15h34) Le bilan s'élève à trois morts à la suite des graves intempéries qui ont frappé la vallée de la Maggia pendant la nuit de samedi à dimanche. La police a en effet signalé la récupération du corps d'une troisième personne dans l'après-midi. En revanche, une personne est portée disparue dans la vallée latérale de Lavizzara.
Dans la zone de l'éboulement survenu dans la région de Fontana, dans la vallée de la Maggia qui a été la plus durement touchée par les orages, les corps de trois personnes ont été récupérés par les sauveteurs de la REGA ce dimanche. Selon le quotidien local La Regione, il s'agit de touristes suisses-allemands venus passer des vacances dans la région. 
Dans le val Lavizzara, en revanche, la recherche d'une personne disparue se poursuit, selon RSI Info.
L’évacuation des 70 personnes de la colonie d’été à Mogno, dans le val Bavona – soit 40 enfants et 30 adultes a été menée à bien à l’aide d’hélicoptères, a précisé la police..
Le haut de la vallée de la Maggia est actuellement isolée en raison des fortes pluies qui se sont abattues sur la région pendant la nuit de samedi à dimanche. Les intempéries ont fait passer le débit de la rivière Maggia de 25 mètres cubes par seconde à 2000, tandis qu'à Cevio, le pont de Visletto s'est effondré, toujours selon RSI Info, bloquant la route cantonale.
Les vallées latérales, Bavona, Lavizzara et Campo ne sont plus accessibles non plus et l’électricité a été interrompue dans toute cette zone. A Airolo, dans la vallée Levantina, des laves torrentielles ont été signalées (photos ci-dessous). La police a lancé un appel à la population afin qu’elle limite ses déplacements et ne se rende pas dans les lieux frappés par les intempéries.
✍ RTSinfo
📷 RSI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52209011"/>
                  </a:ext>
                </a:extLst>
              </a:tr>
            </a:tbl>
          </a:graphicData>
        </a:graphic>
      </p:graphicFrame>
      <p:sp>
        <p:nvSpPr>
          <p:cNvPr id="4" name="Text Placeholder 3">
            <a:extLst>
              <a:ext uri="{FF2B5EF4-FFF2-40B4-BE49-F238E27FC236}">
                <a16:creationId xmlns:a16="http://schemas.microsoft.com/office/drawing/2014/main" id="{5EBB8C04-1B0A-4D23-AB93-0971668216D0}"/>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3639701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150E8-CF28-4D5B-BCCC-2AB0E27154E5}"/>
              </a:ext>
            </a:extLst>
          </p:cNvPr>
          <p:cNvSpPr>
            <a:spLocks noGrp="1"/>
          </p:cNvSpPr>
          <p:nvPr>
            <p:ph type="title"/>
          </p:nvPr>
        </p:nvSpPr>
        <p:spPr/>
        <p:txBody>
          <a:bodyPr/>
          <a:lstStyle/>
          <a:p>
            <a:r>
              <a:rPr lang="en-US"/>
              <a:t>Instagram Posts Table | RTS - 19 of 26</a:t>
            </a:r>
          </a:p>
        </p:txBody>
      </p:sp>
      <p:graphicFrame>
        <p:nvGraphicFramePr>
          <p:cNvPr id="5" name="Table Placeholder 4">
            <a:extLst>
              <a:ext uri="{FF2B5EF4-FFF2-40B4-BE49-F238E27FC236}">
                <a16:creationId xmlns:a16="http://schemas.microsoft.com/office/drawing/2014/main" id="{CFBE5240-B20A-416D-9EDE-A67CA8A19AAF}"/>
              </a:ext>
            </a:extLst>
          </p:cNvPr>
          <p:cNvGraphicFramePr>
            <a:graphicFrameLocks noGrp="1"/>
          </p:cNvGraphicFramePr>
          <p:nvPr>
            <p:ph type="tbl" sz="quarter" idx="13"/>
            <p:extLst>
              <p:ext uri="{D42A27DB-BD31-4B8C-83A1-F6EECF244321}">
                <p14:modId xmlns:p14="http://schemas.microsoft.com/office/powerpoint/2010/main" val="3723029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41562774"/>
                    </a:ext>
                  </a:extLst>
                </a:gridCol>
                <a:gridCol w="1481327">
                  <a:extLst>
                    <a:ext uri="{9D8B030D-6E8A-4147-A177-3AD203B41FA5}">
                      <a16:colId xmlns:a16="http://schemas.microsoft.com/office/drawing/2014/main" val="1492960911"/>
                    </a:ext>
                  </a:extLst>
                </a:gridCol>
                <a:gridCol w="493776">
                  <a:extLst>
                    <a:ext uri="{9D8B030D-6E8A-4147-A177-3AD203B41FA5}">
                      <a16:colId xmlns:a16="http://schemas.microsoft.com/office/drawing/2014/main" val="555788995"/>
                    </a:ext>
                  </a:extLst>
                </a:gridCol>
                <a:gridCol w="493776">
                  <a:extLst>
                    <a:ext uri="{9D8B030D-6E8A-4147-A177-3AD203B41FA5}">
                      <a16:colId xmlns:a16="http://schemas.microsoft.com/office/drawing/2014/main" val="3388262440"/>
                    </a:ext>
                  </a:extLst>
                </a:gridCol>
                <a:gridCol w="493776">
                  <a:extLst>
                    <a:ext uri="{9D8B030D-6E8A-4147-A177-3AD203B41FA5}">
                      <a16:colId xmlns:a16="http://schemas.microsoft.com/office/drawing/2014/main" val="2559556146"/>
                    </a:ext>
                  </a:extLst>
                </a:gridCol>
                <a:gridCol w="493776">
                  <a:extLst>
                    <a:ext uri="{9D8B030D-6E8A-4147-A177-3AD203B41FA5}">
                      <a16:colId xmlns:a16="http://schemas.microsoft.com/office/drawing/2014/main" val="2956458065"/>
                    </a:ext>
                  </a:extLst>
                </a:gridCol>
                <a:gridCol w="493776">
                  <a:extLst>
                    <a:ext uri="{9D8B030D-6E8A-4147-A177-3AD203B41FA5}">
                      <a16:colId xmlns:a16="http://schemas.microsoft.com/office/drawing/2014/main" val="1643440708"/>
                    </a:ext>
                  </a:extLst>
                </a:gridCol>
                <a:gridCol w="493776">
                  <a:extLst>
                    <a:ext uri="{9D8B030D-6E8A-4147-A177-3AD203B41FA5}">
                      <a16:colId xmlns:a16="http://schemas.microsoft.com/office/drawing/2014/main" val="1692957789"/>
                    </a:ext>
                  </a:extLst>
                </a:gridCol>
                <a:gridCol w="493776">
                  <a:extLst>
                    <a:ext uri="{9D8B030D-6E8A-4147-A177-3AD203B41FA5}">
                      <a16:colId xmlns:a16="http://schemas.microsoft.com/office/drawing/2014/main" val="4106573030"/>
                    </a:ext>
                  </a:extLst>
                </a:gridCol>
                <a:gridCol w="493776">
                  <a:extLst>
                    <a:ext uri="{9D8B030D-6E8A-4147-A177-3AD203B41FA5}">
                      <a16:colId xmlns:a16="http://schemas.microsoft.com/office/drawing/2014/main" val="852513732"/>
                    </a:ext>
                  </a:extLst>
                </a:gridCol>
                <a:gridCol w="493776">
                  <a:extLst>
                    <a:ext uri="{9D8B030D-6E8A-4147-A177-3AD203B41FA5}">
                      <a16:colId xmlns:a16="http://schemas.microsoft.com/office/drawing/2014/main" val="2970445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3067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- 2024-06-30 10:00:00</a:t>
                      </a:r>
                      <a:r>
                        <a:rPr kumimoji="0" lang="fr-FR" sz="1000" b="0" i="0" u="none" strike="noStrike" kern="1200" cap="none" spc="0" normalizeH="0" baseline="0" noProof="0">
                          <a:ln>
                            <a:noFill/>
                          </a:ln>
                          <a:solidFill>
                            <a:prstClr val="black"/>
                          </a:solidFill>
                          <a:effectLst/>
                          <a:uLnTx/>
                          <a:uFillTx/>
                          <a:latin typeface="Calibri"/>
                          <a:ea typeface="+mn-ea"/>
                          <a:cs typeface="+mn-cs"/>
                        </a:rPr>
                        <a:t>
 Être adopté, tu l’as vécu comment ?🤍
 Vouloir retrouver contact avec sa famille d’origine ou non ? Se sentir suisse, si on a été adopté dans un pays étranger ? Comment développer ses liens avec sa famille d’adoption ? Et sa famille biologique ? Comment devenir une personne à part entière quand des bouts de soi sont inconnus ?   Toutes ces questions, il s’y est retrouvé confronté dans sa vie. Il tente d’y répondre pour nous dans cette interview. 🎙️
©️ Radio Télévision Suisse 
#WeAreTataki #interview #témoignage #adoption #enfance #adopter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47545</a:t>
                      </a:r>
                    </a:p>
                  </a:txBody>
                  <a:tcPr/>
                </a:tc>
                <a:extLst>
                  <a:ext uri="{0D108BD9-81ED-4DB2-BD59-A6C34878D82A}">
                    <a16:rowId xmlns:a16="http://schemas.microsoft.com/office/drawing/2014/main" val="2704310361"/>
                  </a:ext>
                </a:extLst>
              </a:tr>
            </a:tbl>
          </a:graphicData>
        </a:graphic>
      </p:graphicFrame>
      <p:sp>
        <p:nvSpPr>
          <p:cNvPr id="4" name="Text Placeholder 3">
            <a:extLst>
              <a:ext uri="{FF2B5EF4-FFF2-40B4-BE49-F238E27FC236}">
                <a16:creationId xmlns:a16="http://schemas.microsoft.com/office/drawing/2014/main" id="{2656F839-DF97-4093-A90B-3D3BE8466C3B}"/>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25380300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6DE2E-F964-425E-BDD9-2321B3F5BC8A}"/>
              </a:ext>
            </a:extLst>
          </p:cNvPr>
          <p:cNvSpPr>
            <a:spLocks noGrp="1"/>
          </p:cNvSpPr>
          <p:nvPr>
            <p:ph type="title"/>
          </p:nvPr>
        </p:nvSpPr>
        <p:spPr/>
        <p:txBody>
          <a:bodyPr/>
          <a:lstStyle/>
          <a:p>
            <a:r>
              <a:rPr lang="en-US"/>
              <a:t>Instagram Posts Table | RTS - 20 of 26</a:t>
            </a:r>
          </a:p>
        </p:txBody>
      </p:sp>
      <p:graphicFrame>
        <p:nvGraphicFramePr>
          <p:cNvPr id="5" name="Table Placeholder 4">
            <a:extLst>
              <a:ext uri="{FF2B5EF4-FFF2-40B4-BE49-F238E27FC236}">
                <a16:creationId xmlns:a16="http://schemas.microsoft.com/office/drawing/2014/main" id="{073BBDB5-B9B2-446B-B5E5-40E6502BFD75}"/>
              </a:ext>
            </a:extLst>
          </p:cNvPr>
          <p:cNvGraphicFramePr>
            <a:graphicFrameLocks noGrp="1"/>
          </p:cNvGraphicFramePr>
          <p:nvPr>
            <p:ph type="tbl" sz="quarter" idx="13"/>
            <p:extLst>
              <p:ext uri="{D42A27DB-BD31-4B8C-83A1-F6EECF244321}">
                <p14:modId xmlns:p14="http://schemas.microsoft.com/office/powerpoint/2010/main" val="1447639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97118251"/>
                    </a:ext>
                  </a:extLst>
                </a:gridCol>
                <a:gridCol w="1481327">
                  <a:extLst>
                    <a:ext uri="{9D8B030D-6E8A-4147-A177-3AD203B41FA5}">
                      <a16:colId xmlns:a16="http://schemas.microsoft.com/office/drawing/2014/main" val="3443438645"/>
                    </a:ext>
                  </a:extLst>
                </a:gridCol>
                <a:gridCol w="493776">
                  <a:extLst>
                    <a:ext uri="{9D8B030D-6E8A-4147-A177-3AD203B41FA5}">
                      <a16:colId xmlns:a16="http://schemas.microsoft.com/office/drawing/2014/main" val="130653547"/>
                    </a:ext>
                  </a:extLst>
                </a:gridCol>
                <a:gridCol w="493776">
                  <a:extLst>
                    <a:ext uri="{9D8B030D-6E8A-4147-A177-3AD203B41FA5}">
                      <a16:colId xmlns:a16="http://schemas.microsoft.com/office/drawing/2014/main" val="3015051909"/>
                    </a:ext>
                  </a:extLst>
                </a:gridCol>
                <a:gridCol w="493776">
                  <a:extLst>
                    <a:ext uri="{9D8B030D-6E8A-4147-A177-3AD203B41FA5}">
                      <a16:colId xmlns:a16="http://schemas.microsoft.com/office/drawing/2014/main" val="1805162793"/>
                    </a:ext>
                  </a:extLst>
                </a:gridCol>
                <a:gridCol w="493776">
                  <a:extLst>
                    <a:ext uri="{9D8B030D-6E8A-4147-A177-3AD203B41FA5}">
                      <a16:colId xmlns:a16="http://schemas.microsoft.com/office/drawing/2014/main" val="3980416128"/>
                    </a:ext>
                  </a:extLst>
                </a:gridCol>
                <a:gridCol w="493776">
                  <a:extLst>
                    <a:ext uri="{9D8B030D-6E8A-4147-A177-3AD203B41FA5}">
                      <a16:colId xmlns:a16="http://schemas.microsoft.com/office/drawing/2014/main" val="406316007"/>
                    </a:ext>
                  </a:extLst>
                </a:gridCol>
                <a:gridCol w="493776">
                  <a:extLst>
                    <a:ext uri="{9D8B030D-6E8A-4147-A177-3AD203B41FA5}">
                      <a16:colId xmlns:a16="http://schemas.microsoft.com/office/drawing/2014/main" val="1850751365"/>
                    </a:ext>
                  </a:extLst>
                </a:gridCol>
                <a:gridCol w="493776">
                  <a:extLst>
                    <a:ext uri="{9D8B030D-6E8A-4147-A177-3AD203B41FA5}">
                      <a16:colId xmlns:a16="http://schemas.microsoft.com/office/drawing/2014/main" val="3545464931"/>
                    </a:ext>
                  </a:extLst>
                </a:gridCol>
                <a:gridCol w="493776">
                  <a:extLst>
                    <a:ext uri="{9D8B030D-6E8A-4147-A177-3AD203B41FA5}">
                      <a16:colId xmlns:a16="http://schemas.microsoft.com/office/drawing/2014/main" val="1392746799"/>
                    </a:ext>
                  </a:extLst>
                </a:gridCol>
                <a:gridCol w="493776">
                  <a:extLst>
                    <a:ext uri="{9D8B030D-6E8A-4147-A177-3AD203B41FA5}">
                      <a16:colId xmlns:a16="http://schemas.microsoft.com/office/drawing/2014/main" val="1655536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70101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rtssport - 2024-06-30 08:20:00</a:t>
                      </a:r>
                      <a:r>
                        <a:rPr kumimoji="0" lang="en-US" sz="1000" b="0" i="0" u="none" strike="noStrike" kern="1200" cap="none" spc="0" normalizeH="0" baseline="0" noProof="0">
                          <a:ln>
                            <a:noFill/>
                          </a:ln>
                          <a:solidFill>
                            <a:prstClr val="black"/>
                          </a:solidFill>
                          <a:effectLst/>
                          <a:uLnTx/>
                          <a:uFillTx/>
                          <a:latin typeface="Calibri"/>
                          <a:ea typeface="+mn-ea"/>
                          <a:cs typeface="+mn-cs"/>
                        </a:rPr>
                        <a:t>
 ❓🇨🇭 Qui est l’homme du match de Suisse-Italie selon toi? La Nati a battu 2-0 et éliminé l’Italie en huitièmes de l’Euro lors d’un match bien maîtrisé samedi soir, et plusieurs joueurs ont livré de grosses performances.
⚽ On a choisi une liste de 5 joueurs (Ruben Vargas, Remo Freuler, Dan Ndoye, Granit Xhaka et Manuel Akanji) qui ont grandement participé au succès des Helvètes, mais dis-nous si ton choix aurait été différent.
👉 Alors, qui a été le joueur phare de la @swissnatimen lors de sa qualification pour les quarts de finale?
✍️ Martin Hebert
📸 IMAGO (Eibner/ Gonzales Photo/ Newspix/ Sebastian Frej)/ UEFA via Getty Images (Maja Hitij)
#suisse #schweiz #switzerland #nati #equipedesuisse #euro2024 #euro #football #sport #rtssport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RTS Sport - Foot, RTS Sport - Suisse, RTS Sport - Euro2024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21195407"/>
                  </a:ext>
                </a:extLst>
              </a:tr>
            </a:tbl>
          </a:graphicData>
        </a:graphic>
      </p:graphicFrame>
      <p:sp>
        <p:nvSpPr>
          <p:cNvPr id="4" name="Text Placeholder 3">
            <a:extLst>
              <a:ext uri="{FF2B5EF4-FFF2-40B4-BE49-F238E27FC236}">
                <a16:creationId xmlns:a16="http://schemas.microsoft.com/office/drawing/2014/main" id="{CAA6C5F0-22F6-48EC-BD3C-961682100035}"/>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17513148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6DA3A-5777-489C-B480-14467873F80B}"/>
              </a:ext>
            </a:extLst>
          </p:cNvPr>
          <p:cNvSpPr>
            <a:spLocks noGrp="1"/>
          </p:cNvSpPr>
          <p:nvPr>
            <p:ph type="title"/>
          </p:nvPr>
        </p:nvSpPr>
        <p:spPr/>
        <p:txBody>
          <a:bodyPr/>
          <a:lstStyle/>
          <a:p>
            <a:r>
              <a:rPr lang="en-US"/>
              <a:t>Instagram Posts Table | RTS - 21 of 26</a:t>
            </a:r>
          </a:p>
        </p:txBody>
      </p:sp>
      <p:graphicFrame>
        <p:nvGraphicFramePr>
          <p:cNvPr id="5" name="Table Placeholder 4">
            <a:extLst>
              <a:ext uri="{FF2B5EF4-FFF2-40B4-BE49-F238E27FC236}">
                <a16:creationId xmlns:a16="http://schemas.microsoft.com/office/drawing/2014/main" id="{B09E592A-5364-4BFB-8F1D-17ABE6C8E23E}"/>
              </a:ext>
            </a:extLst>
          </p:cNvPr>
          <p:cNvGraphicFramePr>
            <a:graphicFrameLocks noGrp="1"/>
          </p:cNvGraphicFramePr>
          <p:nvPr>
            <p:ph type="tbl" sz="quarter" idx="13"/>
            <p:extLst>
              <p:ext uri="{D42A27DB-BD31-4B8C-83A1-F6EECF244321}">
                <p14:modId xmlns:p14="http://schemas.microsoft.com/office/powerpoint/2010/main" val="1247995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44623461"/>
                    </a:ext>
                  </a:extLst>
                </a:gridCol>
                <a:gridCol w="1481327">
                  <a:extLst>
                    <a:ext uri="{9D8B030D-6E8A-4147-A177-3AD203B41FA5}">
                      <a16:colId xmlns:a16="http://schemas.microsoft.com/office/drawing/2014/main" val="3145333703"/>
                    </a:ext>
                  </a:extLst>
                </a:gridCol>
                <a:gridCol w="493776">
                  <a:extLst>
                    <a:ext uri="{9D8B030D-6E8A-4147-A177-3AD203B41FA5}">
                      <a16:colId xmlns:a16="http://schemas.microsoft.com/office/drawing/2014/main" val="3489634872"/>
                    </a:ext>
                  </a:extLst>
                </a:gridCol>
                <a:gridCol w="493776">
                  <a:extLst>
                    <a:ext uri="{9D8B030D-6E8A-4147-A177-3AD203B41FA5}">
                      <a16:colId xmlns:a16="http://schemas.microsoft.com/office/drawing/2014/main" val="2716187413"/>
                    </a:ext>
                  </a:extLst>
                </a:gridCol>
                <a:gridCol w="493776">
                  <a:extLst>
                    <a:ext uri="{9D8B030D-6E8A-4147-A177-3AD203B41FA5}">
                      <a16:colId xmlns:a16="http://schemas.microsoft.com/office/drawing/2014/main" val="222317312"/>
                    </a:ext>
                  </a:extLst>
                </a:gridCol>
                <a:gridCol w="493776">
                  <a:extLst>
                    <a:ext uri="{9D8B030D-6E8A-4147-A177-3AD203B41FA5}">
                      <a16:colId xmlns:a16="http://schemas.microsoft.com/office/drawing/2014/main" val="1644178471"/>
                    </a:ext>
                  </a:extLst>
                </a:gridCol>
                <a:gridCol w="493776">
                  <a:extLst>
                    <a:ext uri="{9D8B030D-6E8A-4147-A177-3AD203B41FA5}">
                      <a16:colId xmlns:a16="http://schemas.microsoft.com/office/drawing/2014/main" val="3601272188"/>
                    </a:ext>
                  </a:extLst>
                </a:gridCol>
                <a:gridCol w="493776">
                  <a:extLst>
                    <a:ext uri="{9D8B030D-6E8A-4147-A177-3AD203B41FA5}">
                      <a16:colId xmlns:a16="http://schemas.microsoft.com/office/drawing/2014/main" val="3720198100"/>
                    </a:ext>
                  </a:extLst>
                </a:gridCol>
                <a:gridCol w="493776">
                  <a:extLst>
                    <a:ext uri="{9D8B030D-6E8A-4147-A177-3AD203B41FA5}">
                      <a16:colId xmlns:a16="http://schemas.microsoft.com/office/drawing/2014/main" val="136293000"/>
                    </a:ext>
                  </a:extLst>
                </a:gridCol>
                <a:gridCol w="493776">
                  <a:extLst>
                    <a:ext uri="{9D8B030D-6E8A-4147-A177-3AD203B41FA5}">
                      <a16:colId xmlns:a16="http://schemas.microsoft.com/office/drawing/2014/main" val="1012889500"/>
                    </a:ext>
                  </a:extLst>
                </a:gridCol>
                <a:gridCol w="493776">
                  <a:extLst>
                    <a:ext uri="{9D8B030D-6E8A-4147-A177-3AD203B41FA5}">
                      <a16:colId xmlns:a16="http://schemas.microsoft.com/office/drawing/2014/main" val="4188839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93552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- 2024-06-30 07:31:07</a:t>
                      </a:r>
                      <a:r>
                        <a:rPr kumimoji="0" lang="fr-FR" sz="1000" b="0" i="0" u="none" strike="noStrike" kern="1200" cap="none" spc="0" normalizeH="0" baseline="0" noProof="0">
                          <a:ln>
                            <a:noFill/>
                          </a:ln>
                          <a:solidFill>
                            <a:prstClr val="black"/>
                          </a:solidFill>
                          <a:effectLst/>
                          <a:uLnTx/>
                          <a:uFillTx/>
                          <a:latin typeface="Calibri"/>
                          <a:ea typeface="+mn-ea"/>
                          <a:cs typeface="+mn-cs"/>
                        </a:rPr>
                        <a:t>
 🇨🇭 🌊 Les abondantes chutes de pluie ont provoqué plusieurs inondations en Valais, a indiqué dimanche vers 06h00 Alertswiss. Des évacuations sont en cours. L'autoroute A9 est partiellement fermée.
Les fortes précipitations ont causé une montée rapide du niveau du Rhône, précise le site d'alerte de la Confédération. Il est recommandé d'éviter tout déplacement non urgent en plaine du Rhône et de ne pas s'approcher des rives du fleuve.
Selon le portail des dangers naturels de la Confédération, le danger de crues pour le Rhône est très fort (degré 5) entre l'embouchure de la Lonza à l'embouchure de l'Avançon. Le danger de crues est de degré 4 dans les zones allant de l'embouchure de la Saltina à l'embouchure de la Lonza et de l'embouchure de l'Avançon au lac Léman.
Le trafic ferroviaire entre Lausanne et Brigue (VS) est restreint entre Riddes et Ardon (VS) en raison de crues, indiquent les Chemins de fer fédéraux (CFF) sur leur site en ligne. Les perturbations doivent durer jusqu'à 08h00 au moins.
✍ RTSinfo / ATS
📷 RTSinfo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3260516"/>
                  </a:ext>
                </a:extLst>
              </a:tr>
            </a:tbl>
          </a:graphicData>
        </a:graphic>
      </p:graphicFrame>
      <p:sp>
        <p:nvSpPr>
          <p:cNvPr id="4" name="Text Placeholder 3">
            <a:extLst>
              <a:ext uri="{FF2B5EF4-FFF2-40B4-BE49-F238E27FC236}">
                <a16:creationId xmlns:a16="http://schemas.microsoft.com/office/drawing/2014/main" id="{2D7382EF-01EF-4745-BBDC-0BA5EDF83953}"/>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28922379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DA9E8-5BE0-4B8F-8541-38D1FA1B0A97}"/>
              </a:ext>
            </a:extLst>
          </p:cNvPr>
          <p:cNvSpPr>
            <a:spLocks noGrp="1"/>
          </p:cNvSpPr>
          <p:nvPr>
            <p:ph type="title"/>
          </p:nvPr>
        </p:nvSpPr>
        <p:spPr/>
        <p:txBody>
          <a:bodyPr/>
          <a:lstStyle/>
          <a:p>
            <a:r>
              <a:rPr lang="en-US"/>
              <a:t>Instagram Posts Table | RTS - 22 of 26</a:t>
            </a:r>
          </a:p>
        </p:txBody>
      </p:sp>
      <p:graphicFrame>
        <p:nvGraphicFramePr>
          <p:cNvPr id="5" name="Table Placeholder 4">
            <a:extLst>
              <a:ext uri="{FF2B5EF4-FFF2-40B4-BE49-F238E27FC236}">
                <a16:creationId xmlns:a16="http://schemas.microsoft.com/office/drawing/2014/main" id="{E78F8C92-A9EB-46EB-B98A-1FA285040943}"/>
              </a:ext>
            </a:extLst>
          </p:cNvPr>
          <p:cNvGraphicFramePr>
            <a:graphicFrameLocks noGrp="1"/>
          </p:cNvGraphicFramePr>
          <p:nvPr>
            <p:ph type="tbl" sz="quarter" idx="13"/>
            <p:extLst>
              <p:ext uri="{D42A27DB-BD31-4B8C-83A1-F6EECF244321}">
                <p14:modId xmlns:p14="http://schemas.microsoft.com/office/powerpoint/2010/main" val="954470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12122473"/>
                    </a:ext>
                  </a:extLst>
                </a:gridCol>
                <a:gridCol w="1481327">
                  <a:extLst>
                    <a:ext uri="{9D8B030D-6E8A-4147-A177-3AD203B41FA5}">
                      <a16:colId xmlns:a16="http://schemas.microsoft.com/office/drawing/2014/main" val="1604024214"/>
                    </a:ext>
                  </a:extLst>
                </a:gridCol>
                <a:gridCol w="493776">
                  <a:extLst>
                    <a:ext uri="{9D8B030D-6E8A-4147-A177-3AD203B41FA5}">
                      <a16:colId xmlns:a16="http://schemas.microsoft.com/office/drawing/2014/main" val="1551039414"/>
                    </a:ext>
                  </a:extLst>
                </a:gridCol>
                <a:gridCol w="493776">
                  <a:extLst>
                    <a:ext uri="{9D8B030D-6E8A-4147-A177-3AD203B41FA5}">
                      <a16:colId xmlns:a16="http://schemas.microsoft.com/office/drawing/2014/main" val="3828728257"/>
                    </a:ext>
                  </a:extLst>
                </a:gridCol>
                <a:gridCol w="493776">
                  <a:extLst>
                    <a:ext uri="{9D8B030D-6E8A-4147-A177-3AD203B41FA5}">
                      <a16:colId xmlns:a16="http://schemas.microsoft.com/office/drawing/2014/main" val="1986853913"/>
                    </a:ext>
                  </a:extLst>
                </a:gridCol>
                <a:gridCol w="493776">
                  <a:extLst>
                    <a:ext uri="{9D8B030D-6E8A-4147-A177-3AD203B41FA5}">
                      <a16:colId xmlns:a16="http://schemas.microsoft.com/office/drawing/2014/main" val="3900480904"/>
                    </a:ext>
                  </a:extLst>
                </a:gridCol>
                <a:gridCol w="493776">
                  <a:extLst>
                    <a:ext uri="{9D8B030D-6E8A-4147-A177-3AD203B41FA5}">
                      <a16:colId xmlns:a16="http://schemas.microsoft.com/office/drawing/2014/main" val="1947389881"/>
                    </a:ext>
                  </a:extLst>
                </a:gridCol>
                <a:gridCol w="493776">
                  <a:extLst>
                    <a:ext uri="{9D8B030D-6E8A-4147-A177-3AD203B41FA5}">
                      <a16:colId xmlns:a16="http://schemas.microsoft.com/office/drawing/2014/main" val="3634150508"/>
                    </a:ext>
                  </a:extLst>
                </a:gridCol>
                <a:gridCol w="493776">
                  <a:extLst>
                    <a:ext uri="{9D8B030D-6E8A-4147-A177-3AD203B41FA5}">
                      <a16:colId xmlns:a16="http://schemas.microsoft.com/office/drawing/2014/main" val="1039136808"/>
                    </a:ext>
                  </a:extLst>
                </a:gridCol>
                <a:gridCol w="493776">
                  <a:extLst>
                    <a:ext uri="{9D8B030D-6E8A-4147-A177-3AD203B41FA5}">
                      <a16:colId xmlns:a16="http://schemas.microsoft.com/office/drawing/2014/main" val="2700016175"/>
                    </a:ext>
                  </a:extLst>
                </a:gridCol>
                <a:gridCol w="493776">
                  <a:extLst>
                    <a:ext uri="{9D8B030D-6E8A-4147-A177-3AD203B41FA5}">
                      <a16:colId xmlns:a16="http://schemas.microsoft.com/office/drawing/2014/main" val="3290143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96999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- 2024-06-30 07:00:17</a:t>
                      </a:r>
                      <a:r>
                        <a:rPr kumimoji="0" lang="fr-FR" sz="1000" b="0" i="0" u="none" strike="noStrike" kern="1200" cap="none" spc="0" normalizeH="0" baseline="0" noProof="0">
                          <a:ln>
                            <a:noFill/>
                          </a:ln>
                          <a:solidFill>
                            <a:prstClr val="black"/>
                          </a:solidFill>
                          <a:effectLst/>
                          <a:uLnTx/>
                          <a:uFillTx/>
                          <a:latin typeface="Calibri"/>
                          <a:ea typeface="+mn-ea"/>
                          <a:cs typeface="+mn-cs"/>
                        </a:rPr>
                        <a:t>
 🇫🇷 💰 🇱🇾 Carla Bruni-Sarkozy est convoquée pour une possible mise en examen dans l'enquête sur la rétractation en 2020 de l'intermédiaire Ziad Takieddine, qui accusait son époux Nicolas Sarkozy d'avoir financé sa campagne présidentielle de 2007 avec des fonds libyens.
Selon une source proche du dossier samedi à l'AFP, la mannequin et chanteuse encourt des poursuites pour recel de subornation de témoin, association de malfaiteurs en vue de la préparation d'escroqueries au jugement en bande organisée et en vue de la corruption de personnels judiciaires libanais.
Carla Bruni-Sarkozy pourrait ressortir de cet interrogatoire, dont la date n'a pas été précisée, mise en examen ou sous le statut plus favorable de témoin assisté.
L'information judiciaire ouverte en mai 2021 se penche sur la possible tentative d'une douzaine de protagonistes de ce dossier de tromper la justice française dans le dossier libyen, dont le volet principal sera jugé début 2025.
L'ex-président a été mis en examen en octobre, suspecté d'avoir avalisé ces manoeuvres. En avril, ses avocats ont déposé une requête pour faire annuler cette mesure et, récemment, une demande de dépaysement de l'enquête.
✍ RTSinfo / ATS
📷 Christophe Petit Tesson / Keystone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37381886"/>
                  </a:ext>
                </a:extLst>
              </a:tr>
            </a:tbl>
          </a:graphicData>
        </a:graphic>
      </p:graphicFrame>
      <p:sp>
        <p:nvSpPr>
          <p:cNvPr id="4" name="Text Placeholder 3">
            <a:extLst>
              <a:ext uri="{FF2B5EF4-FFF2-40B4-BE49-F238E27FC236}">
                <a16:creationId xmlns:a16="http://schemas.microsoft.com/office/drawing/2014/main" id="{B830868B-7CC2-4649-B8E4-471788929772}"/>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17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DD1B4-0986-40AD-B3CD-FB9F9E63D53E}"/>
              </a:ext>
            </a:extLst>
          </p:cNvPr>
          <p:cNvSpPr>
            <a:spLocks noGrp="1"/>
          </p:cNvSpPr>
          <p:nvPr>
            <p:ph type="title"/>
          </p:nvPr>
        </p:nvSpPr>
        <p:spPr/>
        <p:txBody>
          <a:bodyPr/>
          <a:lstStyle/>
          <a:p>
            <a:r>
              <a:rPr lang="en-US"/>
              <a:t>Instagram Posts Table | RTS - 23 of 26</a:t>
            </a:r>
          </a:p>
        </p:txBody>
      </p:sp>
      <p:graphicFrame>
        <p:nvGraphicFramePr>
          <p:cNvPr id="5" name="Table Placeholder 4">
            <a:extLst>
              <a:ext uri="{FF2B5EF4-FFF2-40B4-BE49-F238E27FC236}">
                <a16:creationId xmlns:a16="http://schemas.microsoft.com/office/drawing/2014/main" id="{27DE8A0F-9858-4850-B521-7909E62EB478}"/>
              </a:ext>
            </a:extLst>
          </p:cNvPr>
          <p:cNvGraphicFramePr>
            <a:graphicFrameLocks noGrp="1"/>
          </p:cNvGraphicFramePr>
          <p:nvPr>
            <p:ph type="tbl" sz="quarter" idx="13"/>
            <p:extLst>
              <p:ext uri="{D42A27DB-BD31-4B8C-83A1-F6EECF244321}">
                <p14:modId xmlns:p14="http://schemas.microsoft.com/office/powerpoint/2010/main" val="1888629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58397975"/>
                    </a:ext>
                  </a:extLst>
                </a:gridCol>
                <a:gridCol w="1481327">
                  <a:extLst>
                    <a:ext uri="{9D8B030D-6E8A-4147-A177-3AD203B41FA5}">
                      <a16:colId xmlns:a16="http://schemas.microsoft.com/office/drawing/2014/main" val="3040511321"/>
                    </a:ext>
                  </a:extLst>
                </a:gridCol>
                <a:gridCol w="493776">
                  <a:extLst>
                    <a:ext uri="{9D8B030D-6E8A-4147-A177-3AD203B41FA5}">
                      <a16:colId xmlns:a16="http://schemas.microsoft.com/office/drawing/2014/main" val="2557432020"/>
                    </a:ext>
                  </a:extLst>
                </a:gridCol>
                <a:gridCol w="493776">
                  <a:extLst>
                    <a:ext uri="{9D8B030D-6E8A-4147-A177-3AD203B41FA5}">
                      <a16:colId xmlns:a16="http://schemas.microsoft.com/office/drawing/2014/main" val="213346863"/>
                    </a:ext>
                  </a:extLst>
                </a:gridCol>
                <a:gridCol w="493776">
                  <a:extLst>
                    <a:ext uri="{9D8B030D-6E8A-4147-A177-3AD203B41FA5}">
                      <a16:colId xmlns:a16="http://schemas.microsoft.com/office/drawing/2014/main" val="1949515442"/>
                    </a:ext>
                  </a:extLst>
                </a:gridCol>
                <a:gridCol w="493776">
                  <a:extLst>
                    <a:ext uri="{9D8B030D-6E8A-4147-A177-3AD203B41FA5}">
                      <a16:colId xmlns:a16="http://schemas.microsoft.com/office/drawing/2014/main" val="1334984270"/>
                    </a:ext>
                  </a:extLst>
                </a:gridCol>
                <a:gridCol w="493776">
                  <a:extLst>
                    <a:ext uri="{9D8B030D-6E8A-4147-A177-3AD203B41FA5}">
                      <a16:colId xmlns:a16="http://schemas.microsoft.com/office/drawing/2014/main" val="1550208423"/>
                    </a:ext>
                  </a:extLst>
                </a:gridCol>
                <a:gridCol w="493776">
                  <a:extLst>
                    <a:ext uri="{9D8B030D-6E8A-4147-A177-3AD203B41FA5}">
                      <a16:colId xmlns:a16="http://schemas.microsoft.com/office/drawing/2014/main" val="978575707"/>
                    </a:ext>
                  </a:extLst>
                </a:gridCol>
                <a:gridCol w="493776">
                  <a:extLst>
                    <a:ext uri="{9D8B030D-6E8A-4147-A177-3AD203B41FA5}">
                      <a16:colId xmlns:a16="http://schemas.microsoft.com/office/drawing/2014/main" val="1503419594"/>
                    </a:ext>
                  </a:extLst>
                </a:gridCol>
                <a:gridCol w="493776">
                  <a:extLst>
                    <a:ext uri="{9D8B030D-6E8A-4147-A177-3AD203B41FA5}">
                      <a16:colId xmlns:a16="http://schemas.microsoft.com/office/drawing/2014/main" val="1529891201"/>
                    </a:ext>
                  </a:extLst>
                </a:gridCol>
                <a:gridCol w="493776">
                  <a:extLst>
                    <a:ext uri="{9D8B030D-6E8A-4147-A177-3AD203B41FA5}">
                      <a16:colId xmlns:a16="http://schemas.microsoft.com/office/drawing/2014/main" val="1354289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56978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rtsinfo - 2024-06-30 06:41:51</a:t>
                      </a:r>
                      <a:r>
                        <a:rPr kumimoji="0" lang="fr-FR" sz="1000" b="0" i="0" u="none" strike="noStrike" kern="1200" cap="none" spc="0" normalizeH="0" baseline="0" noProof="0">
                          <a:ln>
                            <a:noFill/>
                          </a:ln>
                          <a:solidFill>
                            <a:prstClr val="black"/>
                          </a:solidFill>
                          <a:effectLst/>
                          <a:uLnTx/>
                          <a:uFillTx/>
                          <a:latin typeface="Calibri"/>
                          <a:ea typeface="+mn-ea"/>
                          <a:cs typeface="+mn-cs"/>
                        </a:rPr>
                        <a:t>
 🇫🇷 💰 🇱🇾 Carla Bruni-Sarkozy est convoquée pour une possible mise en examen dans l'enquête sur la rétractation en 2020 de l'intermédiaire Ziad Takieddine, qui accusait son époux Nicolas Sarkozy d'avoir financé sa campagne présidentielle de 2007 avec des fonds libyens.
Selon une source proche du dossier samedi à l'AFP, la mannequin et chanteuse encourt des poursuites pour recel de subornation de témoin, association de malfaiteurs en vue de la préparation d'escroqueries au jugement en bande organisée et en vue de la corruption de personnels judiciaires libanais.
Carla Bruni-Sarkozy pourrait ressortir de cet interrogatoire, dont la date n'a pas été précisée, mise en examen ou sous le statut plus favorable de témoin assisté.
L'information judiciaire ouverte en mai 2021 se penche sur la possible tentative d'une douzaine de protagonistes de ce dossier de tromper la justice française dans le dossier libyen, dont le volet principal sera jugé début 2025.
L'ex-président a été mis en examen en octobre, suspecté d'avoir avalisé ces manoeuvres. En avril, ses avocats ont déposé une requête pour faire annuler cette mesure et, récemment, une demande de dépaysement de l'enquête.
✍ RTSinfo / ATS
📷 Christophe Petit Tesson / Keystone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04873042"/>
                  </a:ext>
                </a:extLst>
              </a:tr>
            </a:tbl>
          </a:graphicData>
        </a:graphic>
      </p:graphicFrame>
      <p:sp>
        <p:nvSpPr>
          <p:cNvPr id="4" name="Text Placeholder 3">
            <a:extLst>
              <a:ext uri="{FF2B5EF4-FFF2-40B4-BE49-F238E27FC236}">
                <a16:creationId xmlns:a16="http://schemas.microsoft.com/office/drawing/2014/main" id="{765E2EAF-03FF-4380-A8A2-EC387D282C54}"/>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38917875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92C9B-B0A5-44D0-8871-582E6749D9BF}"/>
              </a:ext>
            </a:extLst>
          </p:cNvPr>
          <p:cNvSpPr>
            <a:spLocks noGrp="1"/>
          </p:cNvSpPr>
          <p:nvPr>
            <p:ph type="title"/>
          </p:nvPr>
        </p:nvSpPr>
        <p:spPr/>
        <p:txBody>
          <a:bodyPr/>
          <a:lstStyle/>
          <a:p>
            <a:r>
              <a:rPr lang="en-US"/>
              <a:t>Instagram Posts Table | RTS - 24 of 26</a:t>
            </a:r>
          </a:p>
        </p:txBody>
      </p:sp>
      <p:graphicFrame>
        <p:nvGraphicFramePr>
          <p:cNvPr id="5" name="Table Placeholder 4">
            <a:extLst>
              <a:ext uri="{FF2B5EF4-FFF2-40B4-BE49-F238E27FC236}">
                <a16:creationId xmlns:a16="http://schemas.microsoft.com/office/drawing/2014/main" id="{575C8873-A12D-4EFE-A01E-ACE9F6DD9F3C}"/>
              </a:ext>
            </a:extLst>
          </p:cNvPr>
          <p:cNvGraphicFramePr>
            <a:graphicFrameLocks noGrp="1"/>
          </p:cNvGraphicFramePr>
          <p:nvPr>
            <p:ph type="tbl" sz="quarter" idx="13"/>
            <p:extLst>
              <p:ext uri="{D42A27DB-BD31-4B8C-83A1-F6EECF244321}">
                <p14:modId xmlns:p14="http://schemas.microsoft.com/office/powerpoint/2010/main" val="4035135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362914925"/>
                    </a:ext>
                  </a:extLst>
                </a:gridCol>
                <a:gridCol w="1481327">
                  <a:extLst>
                    <a:ext uri="{9D8B030D-6E8A-4147-A177-3AD203B41FA5}">
                      <a16:colId xmlns:a16="http://schemas.microsoft.com/office/drawing/2014/main" val="1509308320"/>
                    </a:ext>
                  </a:extLst>
                </a:gridCol>
                <a:gridCol w="493776">
                  <a:extLst>
                    <a:ext uri="{9D8B030D-6E8A-4147-A177-3AD203B41FA5}">
                      <a16:colId xmlns:a16="http://schemas.microsoft.com/office/drawing/2014/main" val="1011256406"/>
                    </a:ext>
                  </a:extLst>
                </a:gridCol>
                <a:gridCol w="493776">
                  <a:extLst>
                    <a:ext uri="{9D8B030D-6E8A-4147-A177-3AD203B41FA5}">
                      <a16:colId xmlns:a16="http://schemas.microsoft.com/office/drawing/2014/main" val="3221125064"/>
                    </a:ext>
                  </a:extLst>
                </a:gridCol>
                <a:gridCol w="493776">
                  <a:extLst>
                    <a:ext uri="{9D8B030D-6E8A-4147-A177-3AD203B41FA5}">
                      <a16:colId xmlns:a16="http://schemas.microsoft.com/office/drawing/2014/main" val="1992886388"/>
                    </a:ext>
                  </a:extLst>
                </a:gridCol>
                <a:gridCol w="493776">
                  <a:extLst>
                    <a:ext uri="{9D8B030D-6E8A-4147-A177-3AD203B41FA5}">
                      <a16:colId xmlns:a16="http://schemas.microsoft.com/office/drawing/2014/main" val="428065103"/>
                    </a:ext>
                  </a:extLst>
                </a:gridCol>
                <a:gridCol w="493776">
                  <a:extLst>
                    <a:ext uri="{9D8B030D-6E8A-4147-A177-3AD203B41FA5}">
                      <a16:colId xmlns:a16="http://schemas.microsoft.com/office/drawing/2014/main" val="621197806"/>
                    </a:ext>
                  </a:extLst>
                </a:gridCol>
                <a:gridCol w="493776">
                  <a:extLst>
                    <a:ext uri="{9D8B030D-6E8A-4147-A177-3AD203B41FA5}">
                      <a16:colId xmlns:a16="http://schemas.microsoft.com/office/drawing/2014/main" val="2157234896"/>
                    </a:ext>
                  </a:extLst>
                </a:gridCol>
                <a:gridCol w="493776">
                  <a:extLst>
                    <a:ext uri="{9D8B030D-6E8A-4147-A177-3AD203B41FA5}">
                      <a16:colId xmlns:a16="http://schemas.microsoft.com/office/drawing/2014/main" val="2673735392"/>
                    </a:ext>
                  </a:extLst>
                </a:gridCol>
                <a:gridCol w="493776">
                  <a:extLst>
                    <a:ext uri="{9D8B030D-6E8A-4147-A177-3AD203B41FA5}">
                      <a16:colId xmlns:a16="http://schemas.microsoft.com/office/drawing/2014/main" val="160239021"/>
                    </a:ext>
                  </a:extLst>
                </a:gridCol>
                <a:gridCol w="493776">
                  <a:extLst>
                    <a:ext uri="{9D8B030D-6E8A-4147-A177-3AD203B41FA5}">
                      <a16:colId xmlns:a16="http://schemas.microsoft.com/office/drawing/2014/main" val="3892247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85143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rtssport - 2024-06-30 00:21:58</a:t>
                      </a:r>
                      <a:r>
                        <a:rPr kumimoji="0" lang="en-US" sz="1000" b="0" i="0" u="none" strike="noStrike" kern="1200" cap="none" spc="0" normalizeH="0" baseline="0" noProof="0">
                          <a:ln>
                            <a:noFill/>
                          </a:ln>
                          <a:solidFill>
                            <a:prstClr val="black"/>
                          </a:solidFill>
                          <a:effectLst/>
                          <a:uLnTx/>
                          <a:uFillTx/>
                          <a:latin typeface="Calibri"/>
                          <a:ea typeface="+mn-ea"/>
                          <a:cs typeface="+mn-cs"/>
                        </a:rPr>
                        <a:t>
 ✨ Faites de beaux rêves! ✨ La Suisse est en quart! ⚽️🔥
📷 UEFA via Getty Images (Boris Streubel)
#suisse #euro2024 #foot #football #sport #rtssport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RTS Sport - Foot, RTS Sport - Suisse, RTS Sport - Euro2024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03565741"/>
                  </a:ext>
                </a:extLst>
              </a:tr>
            </a:tbl>
          </a:graphicData>
        </a:graphic>
      </p:graphicFrame>
      <p:sp>
        <p:nvSpPr>
          <p:cNvPr id="4" name="Text Placeholder 3">
            <a:extLst>
              <a:ext uri="{FF2B5EF4-FFF2-40B4-BE49-F238E27FC236}">
                <a16:creationId xmlns:a16="http://schemas.microsoft.com/office/drawing/2014/main" id="{6844AAF3-8B44-4C6D-B073-54176F7BECD0}"/>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3178248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3A5ED-A1F0-4131-9C3A-5F17BCC76CC8}"/>
              </a:ext>
            </a:extLst>
          </p:cNvPr>
          <p:cNvSpPr>
            <a:spLocks noGrp="1"/>
          </p:cNvSpPr>
          <p:nvPr>
            <p:ph type="title"/>
          </p:nvPr>
        </p:nvSpPr>
        <p:spPr/>
        <p:txBody>
          <a:bodyPr/>
          <a:lstStyle/>
          <a:p>
            <a:r>
              <a:rPr lang="en-US"/>
              <a:t>Instagram Posts Table | RTS - 25 of 26</a:t>
            </a:r>
          </a:p>
        </p:txBody>
      </p:sp>
      <p:graphicFrame>
        <p:nvGraphicFramePr>
          <p:cNvPr id="5" name="Table Placeholder 4">
            <a:extLst>
              <a:ext uri="{FF2B5EF4-FFF2-40B4-BE49-F238E27FC236}">
                <a16:creationId xmlns:a16="http://schemas.microsoft.com/office/drawing/2014/main" id="{2A63D2E3-150D-4C60-9D99-82F1DBB80328}"/>
              </a:ext>
            </a:extLst>
          </p:cNvPr>
          <p:cNvGraphicFramePr>
            <a:graphicFrameLocks noGrp="1"/>
          </p:cNvGraphicFramePr>
          <p:nvPr>
            <p:ph type="tbl" sz="quarter" idx="13"/>
            <p:extLst>
              <p:ext uri="{D42A27DB-BD31-4B8C-83A1-F6EECF244321}">
                <p14:modId xmlns:p14="http://schemas.microsoft.com/office/powerpoint/2010/main" val="3775174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21673465"/>
                    </a:ext>
                  </a:extLst>
                </a:gridCol>
                <a:gridCol w="1481327">
                  <a:extLst>
                    <a:ext uri="{9D8B030D-6E8A-4147-A177-3AD203B41FA5}">
                      <a16:colId xmlns:a16="http://schemas.microsoft.com/office/drawing/2014/main" val="3451103071"/>
                    </a:ext>
                  </a:extLst>
                </a:gridCol>
                <a:gridCol w="493776">
                  <a:extLst>
                    <a:ext uri="{9D8B030D-6E8A-4147-A177-3AD203B41FA5}">
                      <a16:colId xmlns:a16="http://schemas.microsoft.com/office/drawing/2014/main" val="3694474905"/>
                    </a:ext>
                  </a:extLst>
                </a:gridCol>
                <a:gridCol w="493776">
                  <a:extLst>
                    <a:ext uri="{9D8B030D-6E8A-4147-A177-3AD203B41FA5}">
                      <a16:colId xmlns:a16="http://schemas.microsoft.com/office/drawing/2014/main" val="4219681164"/>
                    </a:ext>
                  </a:extLst>
                </a:gridCol>
                <a:gridCol w="493776">
                  <a:extLst>
                    <a:ext uri="{9D8B030D-6E8A-4147-A177-3AD203B41FA5}">
                      <a16:colId xmlns:a16="http://schemas.microsoft.com/office/drawing/2014/main" val="1965137311"/>
                    </a:ext>
                  </a:extLst>
                </a:gridCol>
                <a:gridCol w="493776">
                  <a:extLst>
                    <a:ext uri="{9D8B030D-6E8A-4147-A177-3AD203B41FA5}">
                      <a16:colId xmlns:a16="http://schemas.microsoft.com/office/drawing/2014/main" val="3875896636"/>
                    </a:ext>
                  </a:extLst>
                </a:gridCol>
                <a:gridCol w="493776">
                  <a:extLst>
                    <a:ext uri="{9D8B030D-6E8A-4147-A177-3AD203B41FA5}">
                      <a16:colId xmlns:a16="http://schemas.microsoft.com/office/drawing/2014/main" val="975359397"/>
                    </a:ext>
                  </a:extLst>
                </a:gridCol>
                <a:gridCol w="493776">
                  <a:extLst>
                    <a:ext uri="{9D8B030D-6E8A-4147-A177-3AD203B41FA5}">
                      <a16:colId xmlns:a16="http://schemas.microsoft.com/office/drawing/2014/main" val="2651252791"/>
                    </a:ext>
                  </a:extLst>
                </a:gridCol>
                <a:gridCol w="493776">
                  <a:extLst>
                    <a:ext uri="{9D8B030D-6E8A-4147-A177-3AD203B41FA5}">
                      <a16:colId xmlns:a16="http://schemas.microsoft.com/office/drawing/2014/main" val="2647068071"/>
                    </a:ext>
                  </a:extLst>
                </a:gridCol>
                <a:gridCol w="493776">
                  <a:extLst>
                    <a:ext uri="{9D8B030D-6E8A-4147-A177-3AD203B41FA5}">
                      <a16:colId xmlns:a16="http://schemas.microsoft.com/office/drawing/2014/main" val="667026389"/>
                    </a:ext>
                  </a:extLst>
                </a:gridCol>
                <a:gridCol w="493776">
                  <a:extLst>
                    <a:ext uri="{9D8B030D-6E8A-4147-A177-3AD203B41FA5}">
                      <a16:colId xmlns:a16="http://schemas.microsoft.com/office/drawing/2014/main" val="3112357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84509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rtssport - 2024-06-29 23:59:08</a:t>
                      </a:r>
                      <a:r>
                        <a:rPr kumimoji="0" lang="fr-FR" sz="1000" b="0" i="0" u="none" strike="noStrike" kern="1200" cap="none" spc="0" normalizeH="0" baseline="0" noProof="0">
                          <a:ln>
                            <a:noFill/>
                          </a:ln>
                          <a:solidFill>
                            <a:prstClr val="black"/>
                          </a:solidFill>
                          <a:effectLst/>
                          <a:uLnTx/>
                          <a:uFillTx/>
                          <a:latin typeface="Calibri"/>
                          <a:ea typeface="+mn-ea"/>
                          <a:cs typeface="+mn-cs"/>
                        </a:rPr>
                        <a:t>
 😋🇨🇭Une victoire qui donne faim. Après avoir battu l’Italie en huitièmes de l’Euro, les joueurs de la Nati avaient apparemment une grande envie commune… manger un kebab.
De retour à l’hôtel après leur match, de nombreux joueurs suisses se sont amassés à la queue pour recevoir leur repas du soir, bien mérité après leur performance XXL.
🤩 Est-ce que la Nati t’a aussi donné faim et t’a donné envie de la revoir jouer samedi prochain en quarts?
✍️ Henry Cameron
🎥 Instagram / @swissnatimen 
#suisse #italie #schweiz #switzerland #nati #euro #euro2024 #equipedesuisse #football #sport #repack #rtssport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RTS Sport - Repackaging, RTS Sport - Foot, RTS Sport - Suisse, RTS Sport - Euro2024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332816</a:t>
                      </a:r>
                    </a:p>
                  </a:txBody>
                  <a:tcPr/>
                </a:tc>
                <a:extLst>
                  <a:ext uri="{0D108BD9-81ED-4DB2-BD59-A6C34878D82A}">
                    <a16:rowId xmlns:a16="http://schemas.microsoft.com/office/drawing/2014/main" val="3437851419"/>
                  </a:ext>
                </a:extLst>
              </a:tr>
            </a:tbl>
          </a:graphicData>
        </a:graphic>
      </p:graphicFrame>
      <p:sp>
        <p:nvSpPr>
          <p:cNvPr id="4" name="Text Placeholder 3">
            <a:extLst>
              <a:ext uri="{FF2B5EF4-FFF2-40B4-BE49-F238E27FC236}">
                <a16:creationId xmlns:a16="http://schemas.microsoft.com/office/drawing/2014/main" id="{46C36C82-1596-49A6-8813-AFB105A90428}"/>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1093225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0AB08-2BE0-47C5-98E7-4EDF6DAF9E92}"/>
              </a:ext>
            </a:extLst>
          </p:cNvPr>
          <p:cNvSpPr>
            <a:spLocks noGrp="1"/>
          </p:cNvSpPr>
          <p:nvPr>
            <p:ph type="title"/>
          </p:nvPr>
        </p:nvSpPr>
        <p:spPr/>
        <p:txBody>
          <a:bodyPr/>
          <a:lstStyle/>
          <a:p>
            <a:r>
              <a:rPr lang="en-US"/>
              <a:t>Instagram Posts Table | RTS - 26 of 26</a:t>
            </a:r>
          </a:p>
        </p:txBody>
      </p:sp>
      <p:graphicFrame>
        <p:nvGraphicFramePr>
          <p:cNvPr id="5" name="Table Placeholder 4">
            <a:extLst>
              <a:ext uri="{FF2B5EF4-FFF2-40B4-BE49-F238E27FC236}">
                <a16:creationId xmlns:a16="http://schemas.microsoft.com/office/drawing/2014/main" id="{C2F6593C-B5F0-4088-9C9D-C844092E61AC}"/>
              </a:ext>
            </a:extLst>
          </p:cNvPr>
          <p:cNvGraphicFramePr>
            <a:graphicFrameLocks noGrp="1"/>
          </p:cNvGraphicFramePr>
          <p:nvPr>
            <p:ph type="tbl" sz="quarter" idx="13"/>
            <p:extLst>
              <p:ext uri="{D42A27DB-BD31-4B8C-83A1-F6EECF244321}">
                <p14:modId xmlns:p14="http://schemas.microsoft.com/office/powerpoint/2010/main" val="3815800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48332732"/>
                    </a:ext>
                  </a:extLst>
                </a:gridCol>
                <a:gridCol w="1481327">
                  <a:extLst>
                    <a:ext uri="{9D8B030D-6E8A-4147-A177-3AD203B41FA5}">
                      <a16:colId xmlns:a16="http://schemas.microsoft.com/office/drawing/2014/main" val="3751655812"/>
                    </a:ext>
                  </a:extLst>
                </a:gridCol>
                <a:gridCol w="493776">
                  <a:extLst>
                    <a:ext uri="{9D8B030D-6E8A-4147-A177-3AD203B41FA5}">
                      <a16:colId xmlns:a16="http://schemas.microsoft.com/office/drawing/2014/main" val="1165298312"/>
                    </a:ext>
                  </a:extLst>
                </a:gridCol>
                <a:gridCol w="493776">
                  <a:extLst>
                    <a:ext uri="{9D8B030D-6E8A-4147-A177-3AD203B41FA5}">
                      <a16:colId xmlns:a16="http://schemas.microsoft.com/office/drawing/2014/main" val="595097314"/>
                    </a:ext>
                  </a:extLst>
                </a:gridCol>
                <a:gridCol w="493776">
                  <a:extLst>
                    <a:ext uri="{9D8B030D-6E8A-4147-A177-3AD203B41FA5}">
                      <a16:colId xmlns:a16="http://schemas.microsoft.com/office/drawing/2014/main" val="798212279"/>
                    </a:ext>
                  </a:extLst>
                </a:gridCol>
                <a:gridCol w="493776">
                  <a:extLst>
                    <a:ext uri="{9D8B030D-6E8A-4147-A177-3AD203B41FA5}">
                      <a16:colId xmlns:a16="http://schemas.microsoft.com/office/drawing/2014/main" val="2426252765"/>
                    </a:ext>
                  </a:extLst>
                </a:gridCol>
                <a:gridCol w="493776">
                  <a:extLst>
                    <a:ext uri="{9D8B030D-6E8A-4147-A177-3AD203B41FA5}">
                      <a16:colId xmlns:a16="http://schemas.microsoft.com/office/drawing/2014/main" val="2858384456"/>
                    </a:ext>
                  </a:extLst>
                </a:gridCol>
                <a:gridCol w="493776">
                  <a:extLst>
                    <a:ext uri="{9D8B030D-6E8A-4147-A177-3AD203B41FA5}">
                      <a16:colId xmlns:a16="http://schemas.microsoft.com/office/drawing/2014/main" val="3497161654"/>
                    </a:ext>
                  </a:extLst>
                </a:gridCol>
                <a:gridCol w="493776">
                  <a:extLst>
                    <a:ext uri="{9D8B030D-6E8A-4147-A177-3AD203B41FA5}">
                      <a16:colId xmlns:a16="http://schemas.microsoft.com/office/drawing/2014/main" val="2733977378"/>
                    </a:ext>
                  </a:extLst>
                </a:gridCol>
                <a:gridCol w="493776">
                  <a:extLst>
                    <a:ext uri="{9D8B030D-6E8A-4147-A177-3AD203B41FA5}">
                      <a16:colId xmlns:a16="http://schemas.microsoft.com/office/drawing/2014/main" val="688742558"/>
                    </a:ext>
                  </a:extLst>
                </a:gridCol>
                <a:gridCol w="493776">
                  <a:extLst>
                    <a:ext uri="{9D8B030D-6E8A-4147-A177-3AD203B41FA5}">
                      <a16:colId xmlns:a16="http://schemas.microsoft.com/office/drawing/2014/main" val="4294658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10814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rtssport - 2024-06-29 23:32:44</a:t>
                      </a:r>
                      <a:r>
                        <a:rPr kumimoji="0" lang="fr-FR" sz="1000" b="0" i="0" u="none" strike="noStrike" kern="1200" cap="none" spc="0" normalizeH="0" baseline="0" noProof="0">
                          <a:ln>
                            <a:noFill/>
                          </a:ln>
                          <a:solidFill>
                            <a:prstClr val="black"/>
                          </a:solidFill>
                          <a:effectLst/>
                          <a:uLnTx/>
                          <a:uFillTx/>
                          <a:latin typeface="Calibri"/>
                          <a:ea typeface="+mn-ea"/>
                          <a:cs typeface="+mn-cs"/>
                        </a:rPr>
                        <a:t>
 😱⚽ Le Danemark est passé par toutes les émotions dans son match contre l’Allemagne. Pensant marquer le premier but du match, ils se sont finalement retrouvés menés au score immédiatement après.
🇩🇰 À la 47e, Joachim Andersen croit ouvrir le score pour les Danois, mais son but est finalement annulé par la VAR pour une position de hors-jeu. 4 minutes plus tard, c’est ce même Andersen qui est coupable d’une main dans sa surface de réparation, qui, après vérification de la VAR, donne un pénalty aux Allemands, transformé par Kai Havertz.
📅 L’Allemagne a fini par s’imposer 2-0 dans une rencontre qui a notamment été interrompue plus de 20 minutes par un violent orage. L’équipe de Julian Nagelsmann affrontera l’Espagne ou la Géorgie en quarts de finale le 5 juillet.
✍️ Martin Hebert
📸 IMAGO / Crystal Pix
#danemark #allemagne #repack #var #euro2024 #euro #foot #football #sport #rtssport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RTS Sport - Repackaging, RTS Sport - Foot, RTS Sport - Euro2024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38152</a:t>
                      </a:r>
                    </a:p>
                  </a:txBody>
                  <a:tcPr/>
                </a:tc>
                <a:extLst>
                  <a:ext uri="{0D108BD9-81ED-4DB2-BD59-A6C34878D82A}">
                    <a16:rowId xmlns:a16="http://schemas.microsoft.com/office/drawing/2014/main" val="3007040634"/>
                  </a:ext>
                </a:extLst>
              </a:tr>
            </a:tbl>
          </a:graphicData>
        </a:graphic>
      </p:graphicFrame>
      <p:sp>
        <p:nvSpPr>
          <p:cNvPr id="4" name="Text Placeholder 3">
            <a:extLst>
              <a:ext uri="{FF2B5EF4-FFF2-40B4-BE49-F238E27FC236}">
                <a16:creationId xmlns:a16="http://schemas.microsoft.com/office/drawing/2014/main" id="{447266F5-1C64-43EC-9A94-45AE796AF0A0}"/>
              </a:ext>
            </a:extLst>
          </p:cNvPr>
          <p:cNvSpPr>
            <a:spLocks noGrp="1"/>
          </p:cNvSpPr>
          <p:nvPr>
            <p:ph type="body" sz="quarter" idx="14"/>
          </p:nvPr>
        </p:nvSpPr>
        <p:spPr/>
        <p:txBody>
          <a:bodyPr/>
          <a:lstStyle/>
          <a:p>
            <a:r>
              <a:rPr lang="en-US"/>
              <a:t>01.01.2022 - 30.06.2024</a:t>
            </a:r>
          </a:p>
        </p:txBody>
      </p:sp>
    </p:spTree>
    <p:extLst>
      <p:ext uri="{BB962C8B-B14F-4D97-AF65-F5344CB8AC3E}">
        <p14:creationId xmlns:p14="http://schemas.microsoft.com/office/powerpoint/2010/main" val="29651390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6979</Words>
  <Application>Microsoft Office PowerPoint</Application>
  <PresentationFormat>On-screen Show (4:3)</PresentationFormat>
  <Paragraphs>599</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Instagram Posts Table | RTS - 1 of 26</vt:lpstr>
      <vt:lpstr>Instagram Posts Table | RTS - 2 of 26</vt:lpstr>
      <vt:lpstr>Instagram Posts Table | RTS - 3 of 26</vt:lpstr>
      <vt:lpstr>Instagram Posts Table | RTS - 4 of 26</vt:lpstr>
      <vt:lpstr>Instagram Posts Table | RTS - 5 of 26</vt:lpstr>
      <vt:lpstr>Instagram Posts Table | RTS - 6 of 26</vt:lpstr>
      <vt:lpstr>Instagram Posts Table | RTS - 7 of 26</vt:lpstr>
      <vt:lpstr>Instagram Posts Table | RTS - 8 of 26</vt:lpstr>
      <vt:lpstr>Instagram Posts Table | RTS - 9 of 26</vt:lpstr>
      <vt:lpstr>Instagram Posts Table | RTS - 10 of 26</vt:lpstr>
      <vt:lpstr>Instagram Posts Table | RTS - 11 of 26</vt:lpstr>
      <vt:lpstr>Instagram Posts Table | RTS - 12 of 26</vt:lpstr>
      <vt:lpstr>Instagram Posts Table | RTS - 13 of 26</vt:lpstr>
      <vt:lpstr>Instagram Posts Table | RTS - 14 of 26</vt:lpstr>
      <vt:lpstr>Instagram Posts Table | RTS - 15 of 26</vt:lpstr>
      <vt:lpstr>Instagram Posts Table | RTS - 16 of 26</vt:lpstr>
      <vt:lpstr>Instagram Posts Table | RTS - 17 of 26</vt:lpstr>
      <vt:lpstr>Instagram Posts Table | RTS - 18 of 26</vt:lpstr>
      <vt:lpstr>Instagram Posts Table | RTS - 19 of 26</vt:lpstr>
      <vt:lpstr>Instagram Posts Table | RTS - 20 of 26</vt:lpstr>
      <vt:lpstr>Instagram Posts Table | RTS - 21 of 26</vt:lpstr>
      <vt:lpstr>Instagram Posts Table | RTS - 22 of 26</vt:lpstr>
      <vt:lpstr>Instagram Posts Table | RTS - 23 of 26</vt:lpstr>
      <vt:lpstr>Instagram Posts Table | RTS - 24 of 26</vt:lpstr>
      <vt:lpstr>Instagram Posts Table | RTS - 25 of 26</vt:lpstr>
      <vt:lpstr>Instagram Posts Table | RTS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RTS - 1 of 26</dc:title>
  <dc:creator>Frederik Born</dc:creator>
  <cp:lastModifiedBy>Frederik Born</cp:lastModifiedBy>
  <cp:revision>1</cp:revision>
  <dcterms:created xsi:type="dcterms:W3CDTF">2024-08-08T09:59:57Z</dcterms:created>
  <dcterms:modified xsi:type="dcterms:W3CDTF">2024-08-08T10:05:45Z</dcterms:modified>
</cp:coreProperties>
</file>