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8B4C0-B793-4FAC-9668-1E9A3138FDAE}"/>
              </a:ext>
            </a:extLst>
          </p:cNvPr>
          <p:cNvSpPr>
            <a:spLocks noGrp="1"/>
          </p:cNvSpPr>
          <p:nvPr>
            <p:ph type="title"/>
          </p:nvPr>
        </p:nvSpPr>
        <p:spPr/>
        <p:txBody>
          <a:bodyPr/>
          <a:lstStyle/>
          <a:p>
            <a:r>
              <a:rPr lang="en-US"/>
              <a:t>Facebook FB - Per Post - Engagement + Views+Irate | TUTTI I SOCIAL RSI - 1 of 11</a:t>
            </a:r>
          </a:p>
        </p:txBody>
      </p:sp>
      <p:graphicFrame>
        <p:nvGraphicFramePr>
          <p:cNvPr id="5" name="Table Placeholder 4">
            <a:extLst>
              <a:ext uri="{FF2B5EF4-FFF2-40B4-BE49-F238E27FC236}">
                <a16:creationId xmlns:a16="http://schemas.microsoft.com/office/drawing/2014/main" id="{458CF1EF-76B3-4E07-8CC1-0ABDEC5CEAAA}"/>
              </a:ext>
            </a:extLst>
          </p:cNvPr>
          <p:cNvGraphicFramePr>
            <a:graphicFrameLocks noGrp="1"/>
          </p:cNvGraphicFramePr>
          <p:nvPr>
            <p:ph type="tbl" sz="quarter" idx="13"/>
            <p:extLst>
              <p:ext uri="{D42A27DB-BD31-4B8C-83A1-F6EECF244321}">
                <p14:modId xmlns:p14="http://schemas.microsoft.com/office/powerpoint/2010/main" val="1966045389"/>
              </p:ext>
            </p:extLst>
          </p:nvPr>
        </p:nvGraphicFramePr>
        <p:xfrm>
          <a:off x="457200" y="1731963"/>
          <a:ext cx="8065008" cy="253492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89665956"/>
                    </a:ext>
                  </a:extLst>
                </a:gridCol>
                <a:gridCol w="987552">
                  <a:extLst>
                    <a:ext uri="{9D8B030D-6E8A-4147-A177-3AD203B41FA5}">
                      <a16:colId xmlns:a16="http://schemas.microsoft.com/office/drawing/2014/main" val="1323117442"/>
                    </a:ext>
                  </a:extLst>
                </a:gridCol>
                <a:gridCol w="987552">
                  <a:extLst>
                    <a:ext uri="{9D8B030D-6E8A-4147-A177-3AD203B41FA5}">
                      <a16:colId xmlns:a16="http://schemas.microsoft.com/office/drawing/2014/main" val="3476970720"/>
                    </a:ext>
                  </a:extLst>
                </a:gridCol>
                <a:gridCol w="987552">
                  <a:extLst>
                    <a:ext uri="{9D8B030D-6E8A-4147-A177-3AD203B41FA5}">
                      <a16:colId xmlns:a16="http://schemas.microsoft.com/office/drawing/2014/main" val="3554826628"/>
                    </a:ext>
                  </a:extLst>
                </a:gridCol>
                <a:gridCol w="987552">
                  <a:extLst>
                    <a:ext uri="{9D8B030D-6E8A-4147-A177-3AD203B41FA5}">
                      <a16:colId xmlns:a16="http://schemas.microsoft.com/office/drawing/2014/main" val="2251447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101189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- 2024-07-29 05:00:20</a:t>
                      </a:r>
                      <a:r>
                        <a:rPr kumimoji="0" lang="it-IT" sz="1000" b="0" i="0" u="none" strike="noStrike" kern="1200" cap="none" spc="0" normalizeH="0" baseline="0" noProof="0">
                          <a:ln>
                            <a:noFill/>
                          </a:ln>
                          <a:solidFill>
                            <a:prstClr val="black"/>
                          </a:solidFill>
                          <a:effectLst/>
                          <a:uLnTx/>
                          <a:uFillTx/>
                          <a:latin typeface="Calibri"/>
                          <a:ea typeface="+mn-ea"/>
                          <a:cs typeface="+mn-cs"/>
                        </a:rPr>
                        <a:t>
 Il premio Oscar Robert Downey Jr ha annunciato a sorpresa il suo ritorno ai film sui supereroi Marvel durante un evento dedicato a Disney al Comic-Con di San Diego.
Celebre per la sua performance come Iron Man, l’attore tornerà sulle scene nei panni di un personaggio completamento diverso: Doctor Doom, un cattivo di spicco nei fumetti Marvel.
📷 Keystone
#robertdowneyjr #ironman #doctordoom #marvel #supereroi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115144</a:t>
                      </a:r>
                    </a:p>
                  </a:txBody>
                  <a:tcPr/>
                </a:tc>
                <a:extLst>
                  <a:ext uri="{0D108BD9-81ED-4DB2-BD59-A6C34878D82A}">
                    <a16:rowId xmlns:a16="http://schemas.microsoft.com/office/drawing/2014/main" val="1371094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Sport - 2024-07-29 08:00:06</a:t>
                      </a:r>
                      <a:r>
                        <a:rPr kumimoji="0" lang="it-IT" sz="1000" b="0" i="0" u="none" strike="noStrike" kern="1200" cap="none" spc="0" normalizeH="0" baseline="0" noProof="0">
                          <a:ln>
                            <a:noFill/>
                          </a:ln>
                          <a:solidFill>
                            <a:prstClr val="black"/>
                          </a:solidFill>
                          <a:effectLst/>
                          <a:uLnTx/>
                          <a:uFillTx/>
                          <a:latin typeface="Calibri"/>
                          <a:ea typeface="+mn-ea"/>
                          <a:cs typeface="+mn-cs"/>
                        </a:rPr>
                        <a:t>
 🔫🇨🇭🥉 È arrivata la prima medaglia svizzera a Parigi! Audrey Gogniat ha conquistato il bronzo nella finale della carabina 10m femminile
#Olympics2024 #Paris2024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13110</a:t>
                      </a:r>
                    </a:p>
                  </a:txBody>
                  <a:tcPr/>
                </a:tc>
                <a:extLst>
                  <a:ext uri="{0D108BD9-81ED-4DB2-BD59-A6C34878D82A}">
                    <a16:rowId xmlns:a16="http://schemas.microsoft.com/office/drawing/2014/main" val="2424604231"/>
                  </a:ext>
                </a:extLst>
              </a:tr>
            </a:tbl>
          </a:graphicData>
        </a:graphic>
      </p:graphicFrame>
      <p:sp>
        <p:nvSpPr>
          <p:cNvPr id="4" name="Text Placeholder 3">
            <a:extLst>
              <a:ext uri="{FF2B5EF4-FFF2-40B4-BE49-F238E27FC236}">
                <a16:creationId xmlns:a16="http://schemas.microsoft.com/office/drawing/2014/main" id="{CBAC9339-D6BF-4712-84D9-739DB377C441}"/>
              </a:ext>
            </a:extLst>
          </p:cNvPr>
          <p:cNvSpPr>
            <a:spLocks noGrp="1"/>
          </p:cNvSpPr>
          <p:nvPr>
            <p:ph type="body" sz="quarter" idx="14"/>
          </p:nvPr>
        </p:nvSpPr>
        <p:spPr/>
        <p:txBody>
          <a:bodyPr/>
          <a:lstStyle/>
          <a:p>
            <a:r>
              <a:rPr lang="en-US"/>
              <a:t>29/07/2024 - 04/08/2024</a:t>
            </a:r>
          </a:p>
        </p:txBody>
      </p:sp>
    </p:spTree>
    <p:extLst>
      <p:ext uri="{BB962C8B-B14F-4D97-AF65-F5344CB8AC3E}">
        <p14:creationId xmlns:p14="http://schemas.microsoft.com/office/powerpoint/2010/main" val="148840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7F3C2-FD92-4E02-86AD-24CA2B17C53F}"/>
              </a:ext>
            </a:extLst>
          </p:cNvPr>
          <p:cNvSpPr>
            <a:spLocks noGrp="1"/>
          </p:cNvSpPr>
          <p:nvPr>
            <p:ph type="title"/>
          </p:nvPr>
        </p:nvSpPr>
        <p:spPr/>
        <p:txBody>
          <a:bodyPr/>
          <a:lstStyle/>
          <a:p>
            <a:r>
              <a:rPr lang="en-US"/>
              <a:t>Facebook FB - Per Post - Engagement + Views+Irate | TUTTI I SOCIAL RSI - 2 of 11</a:t>
            </a:r>
          </a:p>
        </p:txBody>
      </p:sp>
      <p:graphicFrame>
        <p:nvGraphicFramePr>
          <p:cNvPr id="5" name="Table Placeholder 4">
            <a:extLst>
              <a:ext uri="{FF2B5EF4-FFF2-40B4-BE49-F238E27FC236}">
                <a16:creationId xmlns:a16="http://schemas.microsoft.com/office/drawing/2014/main" id="{5FFC0A08-1306-4F0A-AE83-CDB63FE41456}"/>
              </a:ext>
            </a:extLst>
          </p:cNvPr>
          <p:cNvGraphicFramePr>
            <a:graphicFrameLocks noGrp="1"/>
          </p:cNvGraphicFramePr>
          <p:nvPr>
            <p:ph type="tbl" sz="quarter" idx="13"/>
            <p:extLst>
              <p:ext uri="{D42A27DB-BD31-4B8C-83A1-F6EECF244321}">
                <p14:modId xmlns:p14="http://schemas.microsoft.com/office/powerpoint/2010/main" val="1447969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70932741"/>
                    </a:ext>
                  </a:extLst>
                </a:gridCol>
                <a:gridCol w="987552">
                  <a:extLst>
                    <a:ext uri="{9D8B030D-6E8A-4147-A177-3AD203B41FA5}">
                      <a16:colId xmlns:a16="http://schemas.microsoft.com/office/drawing/2014/main" val="491426634"/>
                    </a:ext>
                  </a:extLst>
                </a:gridCol>
                <a:gridCol w="987552">
                  <a:extLst>
                    <a:ext uri="{9D8B030D-6E8A-4147-A177-3AD203B41FA5}">
                      <a16:colId xmlns:a16="http://schemas.microsoft.com/office/drawing/2014/main" val="1285257994"/>
                    </a:ext>
                  </a:extLst>
                </a:gridCol>
                <a:gridCol w="987552">
                  <a:extLst>
                    <a:ext uri="{9D8B030D-6E8A-4147-A177-3AD203B41FA5}">
                      <a16:colId xmlns:a16="http://schemas.microsoft.com/office/drawing/2014/main" val="2368136813"/>
                    </a:ext>
                  </a:extLst>
                </a:gridCol>
                <a:gridCol w="987552">
                  <a:extLst>
                    <a:ext uri="{9D8B030D-6E8A-4147-A177-3AD203B41FA5}">
                      <a16:colId xmlns:a16="http://schemas.microsoft.com/office/drawing/2014/main" val="2505508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38333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- 2024-07-29 08:18:49</a:t>
                      </a:r>
                      <a:r>
                        <a:rPr kumimoji="0" lang="it-IT" sz="1000" b="0" i="0" u="none" strike="noStrike" kern="1200" cap="none" spc="0" normalizeH="0" baseline="0" noProof="0">
                          <a:ln>
                            <a:noFill/>
                          </a:ln>
                          <a:solidFill>
                            <a:prstClr val="black"/>
                          </a:solidFill>
                          <a:effectLst/>
                          <a:uLnTx/>
                          <a:uFillTx/>
                          <a:latin typeface="Calibri"/>
                          <a:ea typeface="+mn-ea"/>
                          <a:cs typeface="+mn-cs"/>
                        </a:rPr>
                        <a:t>
 Ogni anno 1,3 milioni di persone in tutto il mondo muoiono a causa dell’epatite B o di quella C. Questo fa di questo virus il più letale dopo quello che provoca il Covid. Domenica 28 giugno è stata la giornata internazionale dell’epatite: una giornata voluta dall’Organizzazione mondiale della sanità per aumentare l’attenzione e la consapevolezza su una grave minaccia per la salute pubblica.
Non è raro che un’epatite virale appena diagnosticata presenti già un danno al fegato, rilevante. Per Bettina Maeschli, direttrice dell’associazione svizzera per l’epatite giornate come quella di oggi sono importanti più che mai per accendere i riflettori su questa infezione: “Ci sono ottime terapie disponibili – spiega ai microfoni del Radiogiornale della RSI – L’epatite C è curabile e l’epatite B può essere controllata molto bene con i farmaci, in modo da non danneggiare il fegato. Si può convivere con essa. Oggi è simile a un’infezione da HIV. Anche la carica virale viene soppressa con i farmaci. La diagnosi è semplice e facilmente realizzabile in laboratorio: con esami del sangue in cui si ricercano gli anticorpi e il virus. Quindi ci sono tutti i mezzi per farlo. Esiste anche una vaccinazione molto efficace e sicura per l’epatite B. Purtroppo, però, non esiste ancora un vaccino che protegga dall’infezione da virus dell’epatite C”.
In Svizzera si stima che circa 90’000 persone siano affette da epatite cronica B o C. “Dall’inizio dell’anno abbiamo un programma nazionale che comprende l’epatite, l’HIV e altre infezioni sessualmente trasmissibili”, spiega ancora Bettina Maeschli. L’obiettivo “è garantire che non ci siano più nuove infezioni in Svizzera entro il 2030. Sembra un obiettivo molto ambizioso. Ma è realistico, perché in realtà abbiamo tutto ciò che serve. Possiamo diagnosticarla, curarla, vaccinarci, ma dobbiamo trovare le persone che ancora ce l’hanno o quelle che sono a rischio di contagio. E per questo mancano ancora soldi.”
📷 Keystone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5083</a:t>
                      </a:r>
                    </a:p>
                  </a:txBody>
                  <a:tcPr/>
                </a:tc>
                <a:extLst>
                  <a:ext uri="{0D108BD9-81ED-4DB2-BD59-A6C34878D82A}">
                    <a16:rowId xmlns:a16="http://schemas.microsoft.com/office/drawing/2014/main" val="952018376"/>
                  </a:ext>
                </a:extLst>
              </a:tr>
            </a:tbl>
          </a:graphicData>
        </a:graphic>
      </p:graphicFrame>
      <p:sp>
        <p:nvSpPr>
          <p:cNvPr id="4" name="Text Placeholder 3">
            <a:extLst>
              <a:ext uri="{FF2B5EF4-FFF2-40B4-BE49-F238E27FC236}">
                <a16:creationId xmlns:a16="http://schemas.microsoft.com/office/drawing/2014/main" id="{93466BF0-1C72-4177-B1BB-C9EFA7384E31}"/>
              </a:ext>
            </a:extLst>
          </p:cNvPr>
          <p:cNvSpPr>
            <a:spLocks noGrp="1"/>
          </p:cNvSpPr>
          <p:nvPr>
            <p:ph type="body" sz="quarter" idx="14"/>
          </p:nvPr>
        </p:nvSpPr>
        <p:spPr/>
        <p:txBody>
          <a:bodyPr/>
          <a:lstStyle/>
          <a:p>
            <a:r>
              <a:rPr lang="en-US"/>
              <a:t>29/07/2024 - 04/08/2024</a:t>
            </a:r>
          </a:p>
        </p:txBody>
      </p:sp>
    </p:spTree>
    <p:extLst>
      <p:ext uri="{BB962C8B-B14F-4D97-AF65-F5344CB8AC3E}">
        <p14:creationId xmlns:p14="http://schemas.microsoft.com/office/powerpoint/2010/main" val="753806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C45AC-9063-4112-A0DF-6514E43281A7}"/>
              </a:ext>
            </a:extLst>
          </p:cNvPr>
          <p:cNvSpPr>
            <a:spLocks noGrp="1"/>
          </p:cNvSpPr>
          <p:nvPr>
            <p:ph type="title"/>
          </p:nvPr>
        </p:nvSpPr>
        <p:spPr/>
        <p:txBody>
          <a:bodyPr/>
          <a:lstStyle/>
          <a:p>
            <a:r>
              <a:rPr lang="en-US"/>
              <a:t>Facebook FB - Per Post - Engagement + Views+Irate | TUTTI I SOCIAL RSI - 3 of 11</a:t>
            </a:r>
          </a:p>
        </p:txBody>
      </p:sp>
      <p:graphicFrame>
        <p:nvGraphicFramePr>
          <p:cNvPr id="5" name="Table Placeholder 4">
            <a:extLst>
              <a:ext uri="{FF2B5EF4-FFF2-40B4-BE49-F238E27FC236}">
                <a16:creationId xmlns:a16="http://schemas.microsoft.com/office/drawing/2014/main" id="{E0663AED-1CF0-4627-B0CC-DB9405917806}"/>
              </a:ext>
            </a:extLst>
          </p:cNvPr>
          <p:cNvGraphicFramePr>
            <a:graphicFrameLocks noGrp="1"/>
          </p:cNvGraphicFramePr>
          <p:nvPr>
            <p:ph type="tbl" sz="quarter" idx="13"/>
            <p:extLst>
              <p:ext uri="{D42A27DB-BD31-4B8C-83A1-F6EECF244321}">
                <p14:modId xmlns:p14="http://schemas.microsoft.com/office/powerpoint/2010/main" val="3684235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55762471"/>
                    </a:ext>
                  </a:extLst>
                </a:gridCol>
                <a:gridCol w="987552">
                  <a:extLst>
                    <a:ext uri="{9D8B030D-6E8A-4147-A177-3AD203B41FA5}">
                      <a16:colId xmlns:a16="http://schemas.microsoft.com/office/drawing/2014/main" val="2592556816"/>
                    </a:ext>
                  </a:extLst>
                </a:gridCol>
                <a:gridCol w="987552">
                  <a:extLst>
                    <a:ext uri="{9D8B030D-6E8A-4147-A177-3AD203B41FA5}">
                      <a16:colId xmlns:a16="http://schemas.microsoft.com/office/drawing/2014/main" val="3662950846"/>
                    </a:ext>
                  </a:extLst>
                </a:gridCol>
                <a:gridCol w="987552">
                  <a:extLst>
                    <a:ext uri="{9D8B030D-6E8A-4147-A177-3AD203B41FA5}">
                      <a16:colId xmlns:a16="http://schemas.microsoft.com/office/drawing/2014/main" val="3710601835"/>
                    </a:ext>
                  </a:extLst>
                </a:gridCol>
                <a:gridCol w="987552">
                  <a:extLst>
                    <a:ext uri="{9D8B030D-6E8A-4147-A177-3AD203B41FA5}">
                      <a16:colId xmlns:a16="http://schemas.microsoft.com/office/drawing/2014/main" val="2008329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54458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Sport - 2024-07-29 08:44:45</a:t>
                      </a:r>
                      <a:r>
                        <a:rPr kumimoji="0" lang="it-IT" sz="1000" b="0" i="0" u="none" strike="noStrike" kern="1200" cap="none" spc="0" normalizeH="0" baseline="0" noProof="0">
                          <a:ln>
                            <a:noFill/>
                          </a:ln>
                          <a:solidFill>
                            <a:prstClr val="black"/>
                          </a:solidFill>
                          <a:effectLst/>
                          <a:uLnTx/>
                          <a:uFillTx/>
                          <a:latin typeface="Calibri"/>
                          <a:ea typeface="+mn-ea"/>
                          <a:cs typeface="+mn-cs"/>
                        </a:rPr>
                        <a:t>
 🔫🇨🇭🥉 Una gran prestazione (9,9 come tiro peggiore) è valsa ad Audrey Gogniat la medaglia di bronzo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12274</a:t>
                      </a:r>
                    </a:p>
                  </a:txBody>
                  <a:tcPr/>
                </a:tc>
                <a:extLst>
                  <a:ext uri="{0D108BD9-81ED-4DB2-BD59-A6C34878D82A}">
                    <a16:rowId xmlns:a16="http://schemas.microsoft.com/office/drawing/2014/main" val="2553146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Archivi - 2024-07-29 09:00:43</a:t>
                      </a:r>
                      <a:r>
                        <a:rPr kumimoji="0" lang="it-IT" sz="1000" b="0" i="0" u="none" strike="noStrike" kern="1200" cap="none" spc="0" normalizeH="0" baseline="0" noProof="0">
                          <a:ln>
                            <a:noFill/>
                          </a:ln>
                          <a:solidFill>
                            <a:prstClr val="black"/>
                          </a:solidFill>
                          <a:effectLst/>
                          <a:uLnTx/>
                          <a:uFillTx/>
                          <a:latin typeface="Calibri"/>
                          <a:ea typeface="+mn-ea"/>
                          <a:cs typeface="+mn-cs"/>
                        </a:rPr>
                        <a:t>
 Un mese fa l'alta Valle Maggia veniva colpita dall'alluvione. Nella speranza che tutte le zone colpite possano ritrovare la serenità di questo filmato del 1975, ricordiamo che la Catena della Solidarietà prosegue la raccolta di donazioni per aiutare la popolazione colpita dal maltempo in Svizzera:
https://bit.ly/MaltempoInSvizzera
Il Regionale, 5 settembre 1975
#RSIArchivi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17332</a:t>
                      </a:r>
                    </a:p>
                  </a:txBody>
                  <a:tcPr/>
                </a:tc>
                <a:extLst>
                  <a:ext uri="{0D108BD9-81ED-4DB2-BD59-A6C34878D82A}">
                    <a16:rowId xmlns:a16="http://schemas.microsoft.com/office/drawing/2014/main" val="2752589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Sport - 2024-07-29 09:24:37</a:t>
                      </a:r>
                      <a:r>
                        <a:rPr kumimoji="0" lang="it-IT" sz="1000" b="0" i="0" u="none" strike="noStrike" kern="1200" cap="none" spc="0" normalizeH="0" baseline="0" noProof="0">
                          <a:ln>
                            <a:noFill/>
                          </a:ln>
                          <a:solidFill>
                            <a:prstClr val="black"/>
                          </a:solidFill>
                          <a:effectLst/>
                          <a:uLnTx/>
                          <a:uFillTx/>
                          <a:latin typeface="Calibri"/>
                          <a:ea typeface="+mn-ea"/>
                          <a:cs typeface="+mn-cs"/>
                        </a:rPr>
                        <a:t>
 🔫🇨🇭🥉 È molto emozionata Audrey Gogniat dopo aver conquistato una storica medaglia olimpica: "Ho lavorato molto per arrivare qui. Negli ultimi anni è stata dura a volte"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9119</a:t>
                      </a:r>
                    </a:p>
                  </a:txBody>
                  <a:tcPr/>
                </a:tc>
                <a:extLst>
                  <a:ext uri="{0D108BD9-81ED-4DB2-BD59-A6C34878D82A}">
                    <a16:rowId xmlns:a16="http://schemas.microsoft.com/office/drawing/2014/main" val="3104112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Radiotelevisione svizzera (RSI) - 2024-07-29 09:56:06</a:t>
                      </a:r>
                      <a:r>
                        <a:rPr kumimoji="0" lang="it-IT" sz="1000" b="0" i="0" u="none" strike="noStrike" kern="1200" cap="none" spc="0" normalizeH="0" baseline="0" noProof="0">
                          <a:ln>
                            <a:noFill/>
                          </a:ln>
                          <a:solidFill>
                            <a:prstClr val="black"/>
                          </a:solidFill>
                          <a:effectLst/>
                          <a:uLnTx/>
                          <a:uFillTx/>
                          <a:latin typeface="Calibri"/>
                          <a:ea typeface="+mn-ea"/>
                          <a:cs typeface="+mn-cs"/>
                        </a:rPr>
                        <a:t>
 🎥💡 È proprio il caso di dirlo: un film che fa luce sull'affascinante confronto umano e scientifico fra tre scienziati - siamo sul finire del 1800 - che portò nelle nostre case la corrente elettrica. Edison, Westinghouse e Tesla: chi "accese" la vittoria?
Stasera alle 21:05 su LA1.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3284</a:t>
                      </a:r>
                    </a:p>
                  </a:txBody>
                  <a:tcPr/>
                </a:tc>
                <a:extLst>
                  <a:ext uri="{0D108BD9-81ED-4DB2-BD59-A6C34878D82A}">
                    <a16:rowId xmlns:a16="http://schemas.microsoft.com/office/drawing/2014/main" val="3890752577"/>
                  </a:ext>
                </a:extLst>
              </a:tr>
            </a:tbl>
          </a:graphicData>
        </a:graphic>
      </p:graphicFrame>
      <p:sp>
        <p:nvSpPr>
          <p:cNvPr id="4" name="Text Placeholder 3">
            <a:extLst>
              <a:ext uri="{FF2B5EF4-FFF2-40B4-BE49-F238E27FC236}">
                <a16:creationId xmlns:a16="http://schemas.microsoft.com/office/drawing/2014/main" id="{89C833AB-7259-4866-B7D6-02B33C657D53}"/>
              </a:ext>
            </a:extLst>
          </p:cNvPr>
          <p:cNvSpPr>
            <a:spLocks noGrp="1"/>
          </p:cNvSpPr>
          <p:nvPr>
            <p:ph type="body" sz="quarter" idx="14"/>
          </p:nvPr>
        </p:nvSpPr>
        <p:spPr/>
        <p:txBody>
          <a:bodyPr/>
          <a:lstStyle/>
          <a:p>
            <a:r>
              <a:rPr lang="en-US"/>
              <a:t>29/07/2024 - 04/08/2024</a:t>
            </a:r>
          </a:p>
        </p:txBody>
      </p:sp>
    </p:spTree>
    <p:extLst>
      <p:ext uri="{BB962C8B-B14F-4D97-AF65-F5344CB8AC3E}">
        <p14:creationId xmlns:p14="http://schemas.microsoft.com/office/powerpoint/2010/main" val="186212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BCF43-1ED3-47C8-8A81-0CCFCF69F492}"/>
              </a:ext>
            </a:extLst>
          </p:cNvPr>
          <p:cNvSpPr>
            <a:spLocks noGrp="1"/>
          </p:cNvSpPr>
          <p:nvPr>
            <p:ph type="title"/>
          </p:nvPr>
        </p:nvSpPr>
        <p:spPr/>
        <p:txBody>
          <a:bodyPr/>
          <a:lstStyle/>
          <a:p>
            <a:r>
              <a:rPr lang="en-US"/>
              <a:t>Facebook FB - Per Post - Engagement + Views+Irate | TUTTI I SOCIAL RSI - 4 of 11</a:t>
            </a:r>
          </a:p>
        </p:txBody>
      </p:sp>
      <p:graphicFrame>
        <p:nvGraphicFramePr>
          <p:cNvPr id="5" name="Table Placeholder 4">
            <a:extLst>
              <a:ext uri="{FF2B5EF4-FFF2-40B4-BE49-F238E27FC236}">
                <a16:creationId xmlns:a16="http://schemas.microsoft.com/office/drawing/2014/main" id="{1F56BA89-A8FB-4157-BFFF-58CD73F1F70E}"/>
              </a:ext>
            </a:extLst>
          </p:cNvPr>
          <p:cNvGraphicFramePr>
            <a:graphicFrameLocks noGrp="1"/>
          </p:cNvGraphicFramePr>
          <p:nvPr>
            <p:ph type="tbl" sz="quarter" idx="13"/>
            <p:extLst>
              <p:ext uri="{D42A27DB-BD31-4B8C-83A1-F6EECF244321}">
                <p14:modId xmlns:p14="http://schemas.microsoft.com/office/powerpoint/2010/main" val="1677508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83518108"/>
                    </a:ext>
                  </a:extLst>
                </a:gridCol>
                <a:gridCol w="987552">
                  <a:extLst>
                    <a:ext uri="{9D8B030D-6E8A-4147-A177-3AD203B41FA5}">
                      <a16:colId xmlns:a16="http://schemas.microsoft.com/office/drawing/2014/main" val="3495888706"/>
                    </a:ext>
                  </a:extLst>
                </a:gridCol>
                <a:gridCol w="987552">
                  <a:extLst>
                    <a:ext uri="{9D8B030D-6E8A-4147-A177-3AD203B41FA5}">
                      <a16:colId xmlns:a16="http://schemas.microsoft.com/office/drawing/2014/main" val="905765266"/>
                    </a:ext>
                  </a:extLst>
                </a:gridCol>
                <a:gridCol w="987552">
                  <a:extLst>
                    <a:ext uri="{9D8B030D-6E8A-4147-A177-3AD203B41FA5}">
                      <a16:colId xmlns:a16="http://schemas.microsoft.com/office/drawing/2014/main" val="2873886368"/>
                    </a:ext>
                  </a:extLst>
                </a:gridCol>
                <a:gridCol w="987552">
                  <a:extLst>
                    <a:ext uri="{9D8B030D-6E8A-4147-A177-3AD203B41FA5}">
                      <a16:colId xmlns:a16="http://schemas.microsoft.com/office/drawing/2014/main" val="3428221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77546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Sport - 2024-07-29 09:56:59</a:t>
                      </a:r>
                      <a:r>
                        <a:rPr kumimoji="0" lang="it-IT" sz="1000" b="0" i="0" u="none" strike="noStrike" kern="1200" cap="none" spc="0" normalizeH="0" baseline="0" noProof="0">
                          <a:ln>
                            <a:noFill/>
                          </a:ln>
                          <a:solidFill>
                            <a:prstClr val="black"/>
                          </a:solidFill>
                          <a:effectLst/>
                          <a:uLnTx/>
                          <a:uFillTx/>
                          <a:latin typeface="Calibri"/>
                          <a:ea typeface="+mn-ea"/>
                          <a:cs typeface="+mn-cs"/>
                        </a:rPr>
                        <a:t>
 🇨🇭🥉 Eccola la tanto agognata prima medaglia rossocrociata! Audrey Gogniat ne approfitta facendosi un selfie con il premio al collo 
#Olympics2024 #Paris2024 #rsisport #gogniat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5626</a:t>
                      </a:r>
                    </a:p>
                  </a:txBody>
                  <a:tcPr/>
                </a:tc>
                <a:extLst>
                  <a:ext uri="{0D108BD9-81ED-4DB2-BD59-A6C34878D82A}">
                    <a16:rowId xmlns:a16="http://schemas.microsoft.com/office/drawing/2014/main" val="3292247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Sport - 2024-07-29 10:51:17</a:t>
                      </a:r>
                      <a:r>
                        <a:rPr kumimoji="0" lang="it-IT" sz="1000" b="0" i="0" u="none" strike="noStrike" kern="1200" cap="none" spc="0" normalizeH="0" baseline="0" noProof="0">
                          <a:ln>
                            <a:noFill/>
                          </a:ln>
                          <a:solidFill>
                            <a:prstClr val="black"/>
                          </a:solidFill>
                          <a:effectLst/>
                          <a:uLnTx/>
                          <a:uFillTx/>
                          <a:latin typeface="Calibri"/>
                          <a:ea typeface="+mn-ea"/>
                          <a:cs typeface="+mn-cs"/>
                        </a:rPr>
                        <a:t>
 🏊‍♂️🇨🇭🇮🇹 Fresco oro olimpico nei 100m rana, Nicolò Martinenghi manda un massaggio di supporto all'amico Noè Ponti in vista della sua gara
#Olympics2024 #Paris2024 #rsisport #NoèPonti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2753</a:t>
                      </a:r>
                    </a:p>
                  </a:txBody>
                  <a:tcPr/>
                </a:tc>
                <a:extLst>
                  <a:ext uri="{0D108BD9-81ED-4DB2-BD59-A6C34878D82A}">
                    <a16:rowId xmlns:a16="http://schemas.microsoft.com/office/drawing/2014/main" val="1222324175"/>
                  </a:ext>
                </a:extLst>
              </a:tr>
            </a:tbl>
          </a:graphicData>
        </a:graphic>
      </p:graphicFrame>
      <p:sp>
        <p:nvSpPr>
          <p:cNvPr id="4" name="Text Placeholder 3">
            <a:extLst>
              <a:ext uri="{FF2B5EF4-FFF2-40B4-BE49-F238E27FC236}">
                <a16:creationId xmlns:a16="http://schemas.microsoft.com/office/drawing/2014/main" id="{677C9794-7247-4367-B2B8-79F9A2FA0B99}"/>
              </a:ext>
            </a:extLst>
          </p:cNvPr>
          <p:cNvSpPr>
            <a:spLocks noGrp="1"/>
          </p:cNvSpPr>
          <p:nvPr>
            <p:ph type="body" sz="quarter" idx="14"/>
          </p:nvPr>
        </p:nvSpPr>
        <p:spPr/>
        <p:txBody>
          <a:bodyPr/>
          <a:lstStyle/>
          <a:p>
            <a:r>
              <a:rPr lang="en-US"/>
              <a:t>29/07/2024 - 04/08/2024</a:t>
            </a:r>
          </a:p>
        </p:txBody>
      </p:sp>
    </p:spTree>
    <p:extLst>
      <p:ext uri="{BB962C8B-B14F-4D97-AF65-F5344CB8AC3E}">
        <p14:creationId xmlns:p14="http://schemas.microsoft.com/office/powerpoint/2010/main" val="1749965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6E00A-6951-47E5-9A85-0521C7C27092}"/>
              </a:ext>
            </a:extLst>
          </p:cNvPr>
          <p:cNvSpPr>
            <a:spLocks noGrp="1"/>
          </p:cNvSpPr>
          <p:nvPr>
            <p:ph type="title"/>
          </p:nvPr>
        </p:nvSpPr>
        <p:spPr/>
        <p:txBody>
          <a:bodyPr/>
          <a:lstStyle/>
          <a:p>
            <a:r>
              <a:rPr lang="en-US"/>
              <a:t>Facebook FB - Per Post - Engagement + Views+Irate | TUTTI I SOCIAL RSI - 5 of 11</a:t>
            </a:r>
          </a:p>
        </p:txBody>
      </p:sp>
      <p:graphicFrame>
        <p:nvGraphicFramePr>
          <p:cNvPr id="5" name="Table Placeholder 4">
            <a:extLst>
              <a:ext uri="{FF2B5EF4-FFF2-40B4-BE49-F238E27FC236}">
                <a16:creationId xmlns:a16="http://schemas.microsoft.com/office/drawing/2014/main" id="{F614334A-8942-41C6-9520-9D6A518EDBED}"/>
              </a:ext>
            </a:extLst>
          </p:cNvPr>
          <p:cNvGraphicFramePr>
            <a:graphicFrameLocks noGrp="1"/>
          </p:cNvGraphicFramePr>
          <p:nvPr>
            <p:ph type="tbl" sz="quarter" idx="13"/>
            <p:extLst>
              <p:ext uri="{D42A27DB-BD31-4B8C-83A1-F6EECF244321}">
                <p14:modId xmlns:p14="http://schemas.microsoft.com/office/powerpoint/2010/main" val="3933989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75127835"/>
                    </a:ext>
                  </a:extLst>
                </a:gridCol>
                <a:gridCol w="987552">
                  <a:extLst>
                    <a:ext uri="{9D8B030D-6E8A-4147-A177-3AD203B41FA5}">
                      <a16:colId xmlns:a16="http://schemas.microsoft.com/office/drawing/2014/main" val="2138231362"/>
                    </a:ext>
                  </a:extLst>
                </a:gridCol>
                <a:gridCol w="987552">
                  <a:extLst>
                    <a:ext uri="{9D8B030D-6E8A-4147-A177-3AD203B41FA5}">
                      <a16:colId xmlns:a16="http://schemas.microsoft.com/office/drawing/2014/main" val="633411252"/>
                    </a:ext>
                  </a:extLst>
                </a:gridCol>
                <a:gridCol w="987552">
                  <a:extLst>
                    <a:ext uri="{9D8B030D-6E8A-4147-A177-3AD203B41FA5}">
                      <a16:colId xmlns:a16="http://schemas.microsoft.com/office/drawing/2014/main" val="557689251"/>
                    </a:ext>
                  </a:extLst>
                </a:gridCol>
                <a:gridCol w="987552">
                  <a:extLst>
                    <a:ext uri="{9D8B030D-6E8A-4147-A177-3AD203B41FA5}">
                      <a16:colId xmlns:a16="http://schemas.microsoft.com/office/drawing/2014/main" val="3439304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589158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- 2024-07-29 11:13:09</a:t>
                      </a:r>
                      <a:r>
                        <a:rPr kumimoji="0" lang="it-IT" sz="1000" b="0" i="0" u="none" strike="noStrike" kern="1200" cap="none" spc="0" normalizeH="0" baseline="0" noProof="0">
                          <a:ln>
                            <a:noFill/>
                          </a:ln>
                          <a:solidFill>
                            <a:prstClr val="black"/>
                          </a:solidFill>
                          <a:effectLst/>
                          <a:uLnTx/>
                          <a:uFillTx/>
                          <a:latin typeface="Calibri"/>
                          <a:ea typeface="+mn-ea"/>
                          <a:cs typeface="+mn-cs"/>
                        </a:rPr>
                        <a:t>
 Il famoso bikini dorato della principessa Leila, indossato da Carrie Fisher in Star Wars, è stato venduto all'asta per 175.000 dollari. Lo riporta il Guardian.
L'immagine iconica della principessa di Star Wars incatenata al trono di Jabba the Hutt nel "Ritorno dello Jedi" del 1983 ha reso il suo costume famoso in tutto il mondo.
Il completo, composto da sette pezzi - un bikini con reggiseno e slip coperti di piastre di metallo dorato, anelli per i fianchi, un bracciale e un braccialetto -, è stato acquistato in un'asta tenutasi negli Stati Uniti da Heritage Auctions.
Il costume era stato disegnato da Richard Miller, scultore capo della Industrial Light &amp; Magic, la società di effetti visivi fondata dal creatore di Star Wars George Lucas.
Alla stessa asta è stato anche venduto un aereo in miniatura del primo film di "Star Wars, Una nuova speranza", per 1,55 milioni di dollari. Lo Y-Wing Starfighter in miniatura, che ha contribuito ad abbattere la Morte Nera nel film della serie, è stato uno dei soli due modelli creati per la produzione.
Fu progettato dall'artista statunitense Colin Cantwell , dopo che Lucas diede l'indicazione che voleva che gli aerei del film avessero "forme distinte in modo che il pubblico potesse immediatamente dire se un'astronave fosse 'buona' o 'cattiva'", secondo Heritage Auctions.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9013</a:t>
                      </a:r>
                    </a:p>
                  </a:txBody>
                  <a:tcPr/>
                </a:tc>
                <a:extLst>
                  <a:ext uri="{0D108BD9-81ED-4DB2-BD59-A6C34878D82A}">
                    <a16:rowId xmlns:a16="http://schemas.microsoft.com/office/drawing/2014/main" val="3751424826"/>
                  </a:ext>
                </a:extLst>
              </a:tr>
            </a:tbl>
          </a:graphicData>
        </a:graphic>
      </p:graphicFrame>
      <p:sp>
        <p:nvSpPr>
          <p:cNvPr id="4" name="Text Placeholder 3">
            <a:extLst>
              <a:ext uri="{FF2B5EF4-FFF2-40B4-BE49-F238E27FC236}">
                <a16:creationId xmlns:a16="http://schemas.microsoft.com/office/drawing/2014/main" id="{1CA1D032-B5CD-4013-9ED3-24B9EB0A9348}"/>
              </a:ext>
            </a:extLst>
          </p:cNvPr>
          <p:cNvSpPr>
            <a:spLocks noGrp="1"/>
          </p:cNvSpPr>
          <p:nvPr>
            <p:ph type="body" sz="quarter" idx="14"/>
          </p:nvPr>
        </p:nvSpPr>
        <p:spPr/>
        <p:txBody>
          <a:bodyPr/>
          <a:lstStyle/>
          <a:p>
            <a:r>
              <a:rPr lang="en-US"/>
              <a:t>29/07/2024 - 04/08/2024</a:t>
            </a:r>
          </a:p>
        </p:txBody>
      </p:sp>
    </p:spTree>
    <p:extLst>
      <p:ext uri="{BB962C8B-B14F-4D97-AF65-F5344CB8AC3E}">
        <p14:creationId xmlns:p14="http://schemas.microsoft.com/office/powerpoint/2010/main" val="1856699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EA86C-6EA7-4F23-AE26-F35DF43F12C8}"/>
              </a:ext>
            </a:extLst>
          </p:cNvPr>
          <p:cNvSpPr>
            <a:spLocks noGrp="1"/>
          </p:cNvSpPr>
          <p:nvPr>
            <p:ph type="title"/>
          </p:nvPr>
        </p:nvSpPr>
        <p:spPr/>
        <p:txBody>
          <a:bodyPr/>
          <a:lstStyle/>
          <a:p>
            <a:r>
              <a:rPr lang="en-US"/>
              <a:t>Facebook FB - Per Post - Engagement + Views+Irate | TUTTI I SOCIAL RSI - 6 of 11</a:t>
            </a:r>
          </a:p>
        </p:txBody>
      </p:sp>
      <p:graphicFrame>
        <p:nvGraphicFramePr>
          <p:cNvPr id="5" name="Table Placeholder 4">
            <a:extLst>
              <a:ext uri="{FF2B5EF4-FFF2-40B4-BE49-F238E27FC236}">
                <a16:creationId xmlns:a16="http://schemas.microsoft.com/office/drawing/2014/main" id="{00CE1F43-5341-4AE4-A303-88AF3646C14F}"/>
              </a:ext>
            </a:extLst>
          </p:cNvPr>
          <p:cNvGraphicFramePr>
            <a:graphicFrameLocks noGrp="1"/>
          </p:cNvGraphicFramePr>
          <p:nvPr>
            <p:ph type="tbl" sz="quarter" idx="13"/>
            <p:extLst>
              <p:ext uri="{D42A27DB-BD31-4B8C-83A1-F6EECF244321}">
                <p14:modId xmlns:p14="http://schemas.microsoft.com/office/powerpoint/2010/main" val="2886418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10135608"/>
                    </a:ext>
                  </a:extLst>
                </a:gridCol>
                <a:gridCol w="987552">
                  <a:extLst>
                    <a:ext uri="{9D8B030D-6E8A-4147-A177-3AD203B41FA5}">
                      <a16:colId xmlns:a16="http://schemas.microsoft.com/office/drawing/2014/main" val="1308970321"/>
                    </a:ext>
                  </a:extLst>
                </a:gridCol>
                <a:gridCol w="987552">
                  <a:extLst>
                    <a:ext uri="{9D8B030D-6E8A-4147-A177-3AD203B41FA5}">
                      <a16:colId xmlns:a16="http://schemas.microsoft.com/office/drawing/2014/main" val="1636774828"/>
                    </a:ext>
                  </a:extLst>
                </a:gridCol>
                <a:gridCol w="987552">
                  <a:extLst>
                    <a:ext uri="{9D8B030D-6E8A-4147-A177-3AD203B41FA5}">
                      <a16:colId xmlns:a16="http://schemas.microsoft.com/office/drawing/2014/main" val="2718223246"/>
                    </a:ext>
                  </a:extLst>
                </a:gridCol>
                <a:gridCol w="987552">
                  <a:extLst>
                    <a:ext uri="{9D8B030D-6E8A-4147-A177-3AD203B41FA5}">
                      <a16:colId xmlns:a16="http://schemas.microsoft.com/office/drawing/2014/main" val="3592055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54484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- 2024-07-29 12:26:19</a:t>
                      </a:r>
                      <a:r>
                        <a:rPr kumimoji="0" lang="it-IT" sz="1000" b="0" i="0" u="none" strike="noStrike" kern="1200" cap="none" spc="0" normalizeH="0" baseline="0" noProof="0">
                          <a:ln>
                            <a:noFill/>
                          </a:ln>
                          <a:solidFill>
                            <a:prstClr val="black"/>
                          </a:solidFill>
                          <a:effectLst/>
                          <a:uLnTx/>
                          <a:uFillTx/>
                          <a:latin typeface="Calibri"/>
                          <a:ea typeface="+mn-ea"/>
                          <a:cs typeface="+mn-cs"/>
                        </a:rPr>
                        <a:t>
 Un 71enne ha perso la vita in un incidente in montagna a Lodrino. Lo ha reso noto la polizia cantonale.
È successo oggi, lunedì, poco dopo le 9 in Valle di Lodrino, a un’altitudine di circa 1’700 metri. Secondo una prima ricostruzione dell’accaduto, l’uomo, cittadino italiano della provincia di Varese, stava effettuando un’escursione con un conoscente, quando è rimasto vittima di una caduta di un centinaio di metri.
I soccorritori della REGA non hanno potuto fare altro che constatarne la morte a causa dei traumi riportati.
📷 Ti-Press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10312</a:t>
                      </a:r>
                    </a:p>
                  </a:txBody>
                  <a:tcPr/>
                </a:tc>
                <a:extLst>
                  <a:ext uri="{0D108BD9-81ED-4DB2-BD59-A6C34878D82A}">
                    <a16:rowId xmlns:a16="http://schemas.microsoft.com/office/drawing/2014/main" val="2624159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RSI Sport - 2024-07-29 13:40:05</a:t>
                      </a:r>
                      <a:r>
                        <a:rPr kumimoji="0" lang="en-US" sz="1000" b="0" i="0" u="none" strike="noStrike" kern="1200" cap="none" spc="0" normalizeH="0" baseline="0" noProof="0">
                          <a:ln>
                            <a:noFill/>
                          </a:ln>
                          <a:solidFill>
                            <a:prstClr val="black"/>
                          </a:solidFill>
                          <a:effectLst/>
                          <a:uLnTx/>
                          <a:uFillTx/>
                          <a:latin typeface="Calibri"/>
                          <a:ea typeface="+mn-ea"/>
                          <a:cs typeface="+mn-cs"/>
                        </a:rPr>
                        <a:t>
 🎾🇫🇷 Il big match del torneo olimpico di tennis è andato senza sorprese a Novak Djokovic, malgrado un coraggioso Rafael Nadal nel finale
#Olympics #Paris2024 #rsisport #djokovic #nadal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6480</a:t>
                      </a:r>
                    </a:p>
                  </a:txBody>
                  <a:tcPr/>
                </a:tc>
                <a:extLst>
                  <a:ext uri="{0D108BD9-81ED-4DB2-BD59-A6C34878D82A}">
                    <a16:rowId xmlns:a16="http://schemas.microsoft.com/office/drawing/2014/main" val="3025476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Radiotelevisione svizzera (RSI) - 2024-07-29 13:47:27</a:t>
                      </a:r>
                      <a:r>
                        <a:rPr kumimoji="0" lang="it-IT"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1256</a:t>
                      </a:r>
                    </a:p>
                  </a:txBody>
                  <a:tcPr/>
                </a:tc>
                <a:extLst>
                  <a:ext uri="{0D108BD9-81ED-4DB2-BD59-A6C34878D82A}">
                    <a16:rowId xmlns:a16="http://schemas.microsoft.com/office/drawing/2014/main" val="3132122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Sport - 2024-07-29 13:49:29</a:t>
                      </a:r>
                      <a:r>
                        <a:rPr kumimoji="0" lang="it-IT" sz="1000" b="0" i="0" u="none" strike="noStrike" kern="1200" cap="none" spc="0" normalizeH="0" baseline="0" noProof="0">
                          <a:ln>
                            <a:noFill/>
                          </a:ln>
                          <a:solidFill>
                            <a:prstClr val="black"/>
                          </a:solidFill>
                          <a:effectLst/>
                          <a:uLnTx/>
                          <a:uFillTx/>
                          <a:latin typeface="Calibri"/>
                          <a:ea typeface="+mn-ea"/>
                          <a:cs typeface="+mn-cs"/>
                        </a:rPr>
                        <a:t>
 🎾🇫🇷 Malgrado il match piuttosto a senso unico a favore di Djokovic, Nadal ha regalato spettacolo con questo colpo eccezionale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5192</a:t>
                      </a:r>
                    </a:p>
                  </a:txBody>
                  <a:tcPr/>
                </a:tc>
                <a:extLst>
                  <a:ext uri="{0D108BD9-81ED-4DB2-BD59-A6C34878D82A}">
                    <a16:rowId xmlns:a16="http://schemas.microsoft.com/office/drawing/2014/main" val="766245198"/>
                  </a:ext>
                </a:extLst>
              </a:tr>
            </a:tbl>
          </a:graphicData>
        </a:graphic>
      </p:graphicFrame>
      <p:sp>
        <p:nvSpPr>
          <p:cNvPr id="4" name="Text Placeholder 3">
            <a:extLst>
              <a:ext uri="{FF2B5EF4-FFF2-40B4-BE49-F238E27FC236}">
                <a16:creationId xmlns:a16="http://schemas.microsoft.com/office/drawing/2014/main" id="{4E9AED7F-983E-4392-9960-0B3B9F1E57BA}"/>
              </a:ext>
            </a:extLst>
          </p:cNvPr>
          <p:cNvSpPr>
            <a:spLocks noGrp="1"/>
          </p:cNvSpPr>
          <p:nvPr>
            <p:ph type="body" sz="quarter" idx="14"/>
          </p:nvPr>
        </p:nvSpPr>
        <p:spPr/>
        <p:txBody>
          <a:bodyPr/>
          <a:lstStyle/>
          <a:p>
            <a:r>
              <a:rPr lang="en-US"/>
              <a:t>29/07/2024 - 04/08/2024</a:t>
            </a:r>
          </a:p>
        </p:txBody>
      </p:sp>
    </p:spTree>
    <p:extLst>
      <p:ext uri="{BB962C8B-B14F-4D97-AF65-F5344CB8AC3E}">
        <p14:creationId xmlns:p14="http://schemas.microsoft.com/office/powerpoint/2010/main" val="1498380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9AFB2-0A6E-441F-B8E7-2AB4789E0B13}"/>
              </a:ext>
            </a:extLst>
          </p:cNvPr>
          <p:cNvSpPr>
            <a:spLocks noGrp="1"/>
          </p:cNvSpPr>
          <p:nvPr>
            <p:ph type="title"/>
          </p:nvPr>
        </p:nvSpPr>
        <p:spPr/>
        <p:txBody>
          <a:bodyPr/>
          <a:lstStyle/>
          <a:p>
            <a:r>
              <a:rPr lang="en-US"/>
              <a:t>Facebook FB - Per Post - Engagement + Views+Irate | TUTTI I SOCIAL RSI - 7 of 11</a:t>
            </a:r>
          </a:p>
        </p:txBody>
      </p:sp>
      <p:graphicFrame>
        <p:nvGraphicFramePr>
          <p:cNvPr id="5" name="Table Placeholder 4">
            <a:extLst>
              <a:ext uri="{FF2B5EF4-FFF2-40B4-BE49-F238E27FC236}">
                <a16:creationId xmlns:a16="http://schemas.microsoft.com/office/drawing/2014/main" id="{548BA58B-0016-4596-80F6-A593C65B6235}"/>
              </a:ext>
            </a:extLst>
          </p:cNvPr>
          <p:cNvGraphicFramePr>
            <a:graphicFrameLocks noGrp="1"/>
          </p:cNvGraphicFramePr>
          <p:nvPr>
            <p:ph type="tbl" sz="quarter" idx="13"/>
            <p:extLst>
              <p:ext uri="{D42A27DB-BD31-4B8C-83A1-F6EECF244321}">
                <p14:modId xmlns:p14="http://schemas.microsoft.com/office/powerpoint/2010/main" val="1705417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1982387"/>
                    </a:ext>
                  </a:extLst>
                </a:gridCol>
                <a:gridCol w="987552">
                  <a:extLst>
                    <a:ext uri="{9D8B030D-6E8A-4147-A177-3AD203B41FA5}">
                      <a16:colId xmlns:a16="http://schemas.microsoft.com/office/drawing/2014/main" val="4025843705"/>
                    </a:ext>
                  </a:extLst>
                </a:gridCol>
                <a:gridCol w="987552">
                  <a:extLst>
                    <a:ext uri="{9D8B030D-6E8A-4147-A177-3AD203B41FA5}">
                      <a16:colId xmlns:a16="http://schemas.microsoft.com/office/drawing/2014/main" val="1138181879"/>
                    </a:ext>
                  </a:extLst>
                </a:gridCol>
                <a:gridCol w="987552">
                  <a:extLst>
                    <a:ext uri="{9D8B030D-6E8A-4147-A177-3AD203B41FA5}">
                      <a16:colId xmlns:a16="http://schemas.microsoft.com/office/drawing/2014/main" val="2453177547"/>
                    </a:ext>
                  </a:extLst>
                </a:gridCol>
                <a:gridCol w="987552">
                  <a:extLst>
                    <a:ext uri="{9D8B030D-6E8A-4147-A177-3AD203B41FA5}">
                      <a16:colId xmlns:a16="http://schemas.microsoft.com/office/drawing/2014/main" val="980640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297310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- 2024-07-29 15:27:56</a:t>
                      </a:r>
                      <a:r>
                        <a:rPr kumimoji="0" lang="it-IT" sz="1000" b="0" i="0" u="none" strike="noStrike" kern="1200" cap="none" spc="0" normalizeH="0" baseline="0" noProof="0">
                          <a:ln>
                            <a:noFill/>
                          </a:ln>
                          <a:solidFill>
                            <a:prstClr val="black"/>
                          </a:solidFill>
                          <a:effectLst/>
                          <a:uLnTx/>
                          <a:uFillTx/>
                          <a:latin typeface="Calibri"/>
                          <a:ea typeface="+mn-ea"/>
                          <a:cs typeface="+mn-cs"/>
                        </a:rPr>
                        <a:t>
 Oltre a Estival Jazz e Lugano Buskers, il Longlake Festival 2024 che si è tenuto dall’11 al 28 luglio ha per la prima volta integrato una manifestazione storica del panorama culturale di Lugano, il Blues to Bop. Questo ha contribuito ad arricchire un programma che fra concerti, spettacoli, incontri, attività per famiglie, installazioni di arte urbana, mercatini, street food,… è arrivato a contare oltre 300 eventi. Il bilancio dei 18 giorni è “estremamente positivo”, secondo la città che lo ha tracciato lunedì.
“Il festival rappresenta inoltre un’importante occasione di incontro e socializzazione nei luoghi più suggestivi della città, che si trasformano in uno scenario estivo unico durante questo periodo”, secondo il vicesindaco e capodicastero cultura ed eventi Roberto Badaracco.
In agosto Lugano proporrà ancora appuntamenti: da quelli legati alla Festa nazionale del 1° agosto al concerto dei Vad Vuc, dalla “summer edition” dei Lugano Animation Days alla rassegna Le vie dei Pardi in collaborazione con il Locarno Film Festival, per concludere con le matinée di musica classica.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1730</a:t>
                      </a:r>
                    </a:p>
                  </a:txBody>
                  <a:tcPr/>
                </a:tc>
                <a:extLst>
                  <a:ext uri="{0D108BD9-81ED-4DB2-BD59-A6C34878D82A}">
                    <a16:rowId xmlns:a16="http://schemas.microsoft.com/office/drawing/2014/main" val="1960804525"/>
                  </a:ext>
                </a:extLst>
              </a:tr>
            </a:tbl>
          </a:graphicData>
        </a:graphic>
      </p:graphicFrame>
      <p:sp>
        <p:nvSpPr>
          <p:cNvPr id="4" name="Text Placeholder 3">
            <a:extLst>
              <a:ext uri="{FF2B5EF4-FFF2-40B4-BE49-F238E27FC236}">
                <a16:creationId xmlns:a16="http://schemas.microsoft.com/office/drawing/2014/main" id="{13B570AA-B931-40F5-92E9-9C1C80106FF5}"/>
              </a:ext>
            </a:extLst>
          </p:cNvPr>
          <p:cNvSpPr>
            <a:spLocks noGrp="1"/>
          </p:cNvSpPr>
          <p:nvPr>
            <p:ph type="body" sz="quarter" idx="14"/>
          </p:nvPr>
        </p:nvSpPr>
        <p:spPr/>
        <p:txBody>
          <a:bodyPr/>
          <a:lstStyle/>
          <a:p>
            <a:r>
              <a:rPr lang="en-US"/>
              <a:t>29/07/2024 - 04/08/2024</a:t>
            </a:r>
          </a:p>
        </p:txBody>
      </p:sp>
    </p:spTree>
    <p:extLst>
      <p:ext uri="{BB962C8B-B14F-4D97-AF65-F5344CB8AC3E}">
        <p14:creationId xmlns:p14="http://schemas.microsoft.com/office/powerpoint/2010/main" val="37952593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7E553-6FC1-4F4E-8F4B-B4A648C08876}"/>
              </a:ext>
            </a:extLst>
          </p:cNvPr>
          <p:cNvSpPr>
            <a:spLocks noGrp="1"/>
          </p:cNvSpPr>
          <p:nvPr>
            <p:ph type="title"/>
          </p:nvPr>
        </p:nvSpPr>
        <p:spPr/>
        <p:txBody>
          <a:bodyPr/>
          <a:lstStyle/>
          <a:p>
            <a:r>
              <a:rPr lang="en-US"/>
              <a:t>Facebook FB - Per Post - Engagement + Views+Irate | TUTTI I SOCIAL RSI - 8 of 11</a:t>
            </a:r>
          </a:p>
        </p:txBody>
      </p:sp>
      <p:graphicFrame>
        <p:nvGraphicFramePr>
          <p:cNvPr id="5" name="Table Placeholder 4">
            <a:extLst>
              <a:ext uri="{FF2B5EF4-FFF2-40B4-BE49-F238E27FC236}">
                <a16:creationId xmlns:a16="http://schemas.microsoft.com/office/drawing/2014/main" id="{95968B50-7754-4BF8-A73F-368274DB213B}"/>
              </a:ext>
            </a:extLst>
          </p:cNvPr>
          <p:cNvGraphicFramePr>
            <a:graphicFrameLocks noGrp="1"/>
          </p:cNvGraphicFramePr>
          <p:nvPr>
            <p:ph type="tbl" sz="quarter" idx="13"/>
            <p:extLst>
              <p:ext uri="{D42A27DB-BD31-4B8C-83A1-F6EECF244321}">
                <p14:modId xmlns:p14="http://schemas.microsoft.com/office/powerpoint/2010/main" val="2263066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18960667"/>
                    </a:ext>
                  </a:extLst>
                </a:gridCol>
                <a:gridCol w="987552">
                  <a:extLst>
                    <a:ext uri="{9D8B030D-6E8A-4147-A177-3AD203B41FA5}">
                      <a16:colId xmlns:a16="http://schemas.microsoft.com/office/drawing/2014/main" val="3641352967"/>
                    </a:ext>
                  </a:extLst>
                </a:gridCol>
                <a:gridCol w="987552">
                  <a:extLst>
                    <a:ext uri="{9D8B030D-6E8A-4147-A177-3AD203B41FA5}">
                      <a16:colId xmlns:a16="http://schemas.microsoft.com/office/drawing/2014/main" val="2449242860"/>
                    </a:ext>
                  </a:extLst>
                </a:gridCol>
                <a:gridCol w="987552">
                  <a:extLst>
                    <a:ext uri="{9D8B030D-6E8A-4147-A177-3AD203B41FA5}">
                      <a16:colId xmlns:a16="http://schemas.microsoft.com/office/drawing/2014/main" val="2965181577"/>
                    </a:ext>
                  </a:extLst>
                </a:gridCol>
                <a:gridCol w="987552">
                  <a:extLst>
                    <a:ext uri="{9D8B030D-6E8A-4147-A177-3AD203B41FA5}">
                      <a16:colId xmlns:a16="http://schemas.microsoft.com/office/drawing/2014/main" val="2534824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33891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Cultura - 2024-07-29 16:01:08</a:t>
                      </a:r>
                      <a:r>
                        <a:rPr kumimoji="0" lang="it-IT" sz="1000" b="0" i="0" u="none" strike="noStrike" kern="1200" cap="none" spc="0" normalizeH="0" baseline="0" noProof="0">
                          <a:ln>
                            <a:noFill/>
                          </a:ln>
                          <a:solidFill>
                            <a:prstClr val="black"/>
                          </a:solidFill>
                          <a:effectLst/>
                          <a:uLnTx/>
                          <a:uFillTx/>
                          <a:latin typeface="Calibri"/>
                          <a:ea typeface="+mn-ea"/>
                          <a:cs typeface="+mn-cs"/>
                        </a:rPr>
                        <a:t>
 Viaggio nel Medioevo: Un’avventura ciclistica di 2315 km da Assisi a Bruges  🚵📜
Due amici, Roberto Antonini  e Antonio Ferretti, condividono la passione per il ciclismo e il Medioevo. Hanno pedalato lungo 33 tappe, esplorando la storia e la bellezza dell’Europa. Il loro libro, “Viaggio nel Medioevo” (SalvioniEdizioni) , è una guida di viaggio e un approfondimento storico, arricchito da dettagli geografici, tracce GPS  e consigli su ristoranti e alloggi.  
Con la prefazione di Marta Morazzoni e l’introduzione di Federico Fioravanti, questo viaggio offre una nuova prospettiva sull’età di mezzo.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a:t>
                      </a:r>
                    </a:p>
                  </a:txBody>
                  <a:tcPr/>
                </a:tc>
                <a:extLst>
                  <a:ext uri="{0D108BD9-81ED-4DB2-BD59-A6C34878D82A}">
                    <a16:rowId xmlns:a16="http://schemas.microsoft.com/office/drawing/2014/main" val="505143593"/>
                  </a:ext>
                </a:extLst>
              </a:tr>
            </a:tbl>
          </a:graphicData>
        </a:graphic>
      </p:graphicFrame>
      <p:sp>
        <p:nvSpPr>
          <p:cNvPr id="4" name="Text Placeholder 3">
            <a:extLst>
              <a:ext uri="{FF2B5EF4-FFF2-40B4-BE49-F238E27FC236}">
                <a16:creationId xmlns:a16="http://schemas.microsoft.com/office/drawing/2014/main" id="{0A41AD38-1F46-4253-905D-EAB43EF6FAB5}"/>
              </a:ext>
            </a:extLst>
          </p:cNvPr>
          <p:cNvSpPr>
            <a:spLocks noGrp="1"/>
          </p:cNvSpPr>
          <p:nvPr>
            <p:ph type="body" sz="quarter" idx="14"/>
          </p:nvPr>
        </p:nvSpPr>
        <p:spPr/>
        <p:txBody>
          <a:bodyPr/>
          <a:lstStyle/>
          <a:p>
            <a:r>
              <a:rPr lang="en-US"/>
              <a:t>29/07/2024 - 04/08/2024</a:t>
            </a:r>
          </a:p>
        </p:txBody>
      </p:sp>
    </p:spTree>
    <p:extLst>
      <p:ext uri="{BB962C8B-B14F-4D97-AF65-F5344CB8AC3E}">
        <p14:creationId xmlns:p14="http://schemas.microsoft.com/office/powerpoint/2010/main" val="3244237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86589-C773-404F-B207-B422D01063E7}"/>
              </a:ext>
            </a:extLst>
          </p:cNvPr>
          <p:cNvSpPr>
            <a:spLocks noGrp="1"/>
          </p:cNvSpPr>
          <p:nvPr>
            <p:ph type="title"/>
          </p:nvPr>
        </p:nvSpPr>
        <p:spPr/>
        <p:txBody>
          <a:bodyPr/>
          <a:lstStyle/>
          <a:p>
            <a:r>
              <a:rPr lang="en-US"/>
              <a:t>Facebook FB - Per Post - Engagement + Views+Irate | TUTTI I SOCIAL RSI - 9 of 11</a:t>
            </a:r>
          </a:p>
        </p:txBody>
      </p:sp>
      <p:graphicFrame>
        <p:nvGraphicFramePr>
          <p:cNvPr id="5" name="Table Placeholder 4">
            <a:extLst>
              <a:ext uri="{FF2B5EF4-FFF2-40B4-BE49-F238E27FC236}">
                <a16:creationId xmlns:a16="http://schemas.microsoft.com/office/drawing/2014/main" id="{E7E4A2A1-0BC7-4163-B99A-E91B0F0214AB}"/>
              </a:ext>
            </a:extLst>
          </p:cNvPr>
          <p:cNvGraphicFramePr>
            <a:graphicFrameLocks noGrp="1"/>
          </p:cNvGraphicFramePr>
          <p:nvPr>
            <p:ph type="tbl" sz="quarter" idx="13"/>
            <p:extLst>
              <p:ext uri="{D42A27DB-BD31-4B8C-83A1-F6EECF244321}">
                <p14:modId xmlns:p14="http://schemas.microsoft.com/office/powerpoint/2010/main" val="1895732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26883361"/>
                    </a:ext>
                  </a:extLst>
                </a:gridCol>
                <a:gridCol w="987552">
                  <a:extLst>
                    <a:ext uri="{9D8B030D-6E8A-4147-A177-3AD203B41FA5}">
                      <a16:colId xmlns:a16="http://schemas.microsoft.com/office/drawing/2014/main" val="1869332536"/>
                    </a:ext>
                  </a:extLst>
                </a:gridCol>
                <a:gridCol w="987552">
                  <a:extLst>
                    <a:ext uri="{9D8B030D-6E8A-4147-A177-3AD203B41FA5}">
                      <a16:colId xmlns:a16="http://schemas.microsoft.com/office/drawing/2014/main" val="534008042"/>
                    </a:ext>
                  </a:extLst>
                </a:gridCol>
                <a:gridCol w="987552">
                  <a:extLst>
                    <a:ext uri="{9D8B030D-6E8A-4147-A177-3AD203B41FA5}">
                      <a16:colId xmlns:a16="http://schemas.microsoft.com/office/drawing/2014/main" val="877624720"/>
                    </a:ext>
                  </a:extLst>
                </a:gridCol>
                <a:gridCol w="987552">
                  <a:extLst>
                    <a:ext uri="{9D8B030D-6E8A-4147-A177-3AD203B41FA5}">
                      <a16:colId xmlns:a16="http://schemas.microsoft.com/office/drawing/2014/main" val="1577300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990533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- 2024-07-29 16:08:09</a:t>
                      </a:r>
                      <a:r>
                        <a:rPr kumimoji="0" lang="it-IT" sz="1000" b="0" i="0" u="none" strike="noStrike" kern="1200" cap="none" spc="0" normalizeH="0" baseline="0" noProof="0">
                          <a:ln>
                            <a:noFill/>
                          </a:ln>
                          <a:solidFill>
                            <a:prstClr val="black"/>
                          </a:solidFill>
                          <a:effectLst/>
                          <a:uLnTx/>
                          <a:uFillTx/>
                          <a:latin typeface="Calibri"/>
                          <a:ea typeface="+mn-ea"/>
                          <a:cs typeface="+mn-cs"/>
                        </a:rPr>
                        <a:t>
 La polizia cantonale ha annunciato la scomparsa di Sergio Remo Gada-Barenco, cittadino svizzero, domiciliato a Locarno, che dimostra un’età apparente di 45 anni. 
I suoi connotati: carnagione bianca, corporatura snella, altezza 170 cm, peso 70 Kg, viso ovale/rotondo, occhi azzurri chiari, capelli castani scuri a spazzola/rasati, barba non rasata. Si esprime in lingua italiana. Nessuna informazione sull’abbigliamento al momento della scomparsa. Tra i segni particolari: piercing alle orecchie, sulle sopraciglia, tatuato su varie parti del corpo.
In caso di avvistamento contattare il Comando della polizia cantonale allo 0848 25 55 55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3406</a:t>
                      </a:r>
                    </a:p>
                  </a:txBody>
                  <a:tcPr/>
                </a:tc>
                <a:extLst>
                  <a:ext uri="{0D108BD9-81ED-4DB2-BD59-A6C34878D82A}">
                    <a16:rowId xmlns:a16="http://schemas.microsoft.com/office/drawing/2014/main" val="320549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Sport - 2024-07-29 18:35:13</a:t>
                      </a:r>
                      <a:r>
                        <a:rPr kumimoji="0" lang="it-IT" sz="1000" b="0" i="0" u="none" strike="noStrike" kern="1200" cap="none" spc="0" normalizeH="0" baseline="0" noProof="0">
                          <a:ln>
                            <a:noFill/>
                          </a:ln>
                          <a:solidFill>
                            <a:prstClr val="black"/>
                          </a:solidFill>
                          <a:effectLst/>
                          <a:uLnTx/>
                          <a:uFillTx/>
                          <a:latin typeface="Calibri"/>
                          <a:ea typeface="+mn-ea"/>
                          <a:cs typeface="+mn-cs"/>
                        </a:rPr>
                        <a:t>
 🤸‍♂️🇫🇷 🇨🇭 Tre errori costano caro alla Svizzera nella finale a squadre di ginnastica artistica, vinta dal Giappone grazie a un suicidio sportivo della Cina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4705</a:t>
                      </a:r>
                    </a:p>
                  </a:txBody>
                  <a:tcPr/>
                </a:tc>
                <a:extLst>
                  <a:ext uri="{0D108BD9-81ED-4DB2-BD59-A6C34878D82A}">
                    <a16:rowId xmlns:a16="http://schemas.microsoft.com/office/drawing/2014/main" val="912693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Sport - 2024-07-29 20:28:35</a:t>
                      </a:r>
                      <a:r>
                        <a:rPr kumimoji="0" lang="it-IT" sz="1000" b="0" i="0" u="none" strike="noStrike" kern="1200" cap="none" spc="0" normalizeH="0" baseline="0" noProof="0">
                          <a:ln>
                            <a:noFill/>
                          </a:ln>
                          <a:solidFill>
                            <a:prstClr val="black"/>
                          </a:solidFill>
                          <a:effectLst/>
                          <a:uLnTx/>
                          <a:uFillTx/>
                          <a:latin typeface="Calibri"/>
                          <a:ea typeface="+mn-ea"/>
                          <a:cs typeface="+mn-cs"/>
                        </a:rPr>
                        <a:t>
 🏀🇫🇷😂 Dall'alto dei suoi 2,29 metri, nello staff della Cina femminile non è difficile notare l'ex stella NBA Yao Ming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6804</a:t>
                      </a:r>
                    </a:p>
                  </a:txBody>
                  <a:tcPr/>
                </a:tc>
                <a:extLst>
                  <a:ext uri="{0D108BD9-81ED-4DB2-BD59-A6C34878D82A}">
                    <a16:rowId xmlns:a16="http://schemas.microsoft.com/office/drawing/2014/main" val="2885994302"/>
                  </a:ext>
                </a:extLst>
              </a:tr>
            </a:tbl>
          </a:graphicData>
        </a:graphic>
      </p:graphicFrame>
      <p:sp>
        <p:nvSpPr>
          <p:cNvPr id="4" name="Text Placeholder 3">
            <a:extLst>
              <a:ext uri="{FF2B5EF4-FFF2-40B4-BE49-F238E27FC236}">
                <a16:creationId xmlns:a16="http://schemas.microsoft.com/office/drawing/2014/main" id="{BFFDEDC9-3FD9-4A70-AFCC-27556FA1E64A}"/>
              </a:ext>
            </a:extLst>
          </p:cNvPr>
          <p:cNvSpPr>
            <a:spLocks noGrp="1"/>
          </p:cNvSpPr>
          <p:nvPr>
            <p:ph type="body" sz="quarter" idx="14"/>
          </p:nvPr>
        </p:nvSpPr>
        <p:spPr/>
        <p:txBody>
          <a:bodyPr/>
          <a:lstStyle/>
          <a:p>
            <a:r>
              <a:rPr lang="en-US"/>
              <a:t>29/07/2024 - 04/08/2024</a:t>
            </a:r>
          </a:p>
        </p:txBody>
      </p:sp>
    </p:spTree>
    <p:extLst>
      <p:ext uri="{BB962C8B-B14F-4D97-AF65-F5344CB8AC3E}">
        <p14:creationId xmlns:p14="http://schemas.microsoft.com/office/powerpoint/2010/main" val="3399366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A31B0-B8E8-40A6-B0AB-521105A57D04}"/>
              </a:ext>
            </a:extLst>
          </p:cNvPr>
          <p:cNvSpPr>
            <a:spLocks noGrp="1"/>
          </p:cNvSpPr>
          <p:nvPr>
            <p:ph type="title"/>
          </p:nvPr>
        </p:nvSpPr>
        <p:spPr/>
        <p:txBody>
          <a:bodyPr/>
          <a:lstStyle/>
          <a:p>
            <a:r>
              <a:rPr lang="en-US"/>
              <a:t>Facebook FB - Per Post - Engagement + Views+Irate | TUTTI I SOCIAL RSI - 10 of 11</a:t>
            </a:r>
          </a:p>
        </p:txBody>
      </p:sp>
      <p:graphicFrame>
        <p:nvGraphicFramePr>
          <p:cNvPr id="5" name="Table Placeholder 4">
            <a:extLst>
              <a:ext uri="{FF2B5EF4-FFF2-40B4-BE49-F238E27FC236}">
                <a16:creationId xmlns:a16="http://schemas.microsoft.com/office/drawing/2014/main" id="{E81E0C3F-1B31-4D1E-97D0-F8555CC9CB39}"/>
              </a:ext>
            </a:extLst>
          </p:cNvPr>
          <p:cNvGraphicFramePr>
            <a:graphicFrameLocks noGrp="1"/>
          </p:cNvGraphicFramePr>
          <p:nvPr>
            <p:ph type="tbl" sz="quarter" idx="13"/>
            <p:extLst>
              <p:ext uri="{D42A27DB-BD31-4B8C-83A1-F6EECF244321}">
                <p14:modId xmlns:p14="http://schemas.microsoft.com/office/powerpoint/2010/main" val="3896847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10777697"/>
                    </a:ext>
                  </a:extLst>
                </a:gridCol>
                <a:gridCol w="987552">
                  <a:extLst>
                    <a:ext uri="{9D8B030D-6E8A-4147-A177-3AD203B41FA5}">
                      <a16:colId xmlns:a16="http://schemas.microsoft.com/office/drawing/2014/main" val="1949039428"/>
                    </a:ext>
                  </a:extLst>
                </a:gridCol>
                <a:gridCol w="987552">
                  <a:extLst>
                    <a:ext uri="{9D8B030D-6E8A-4147-A177-3AD203B41FA5}">
                      <a16:colId xmlns:a16="http://schemas.microsoft.com/office/drawing/2014/main" val="2873564572"/>
                    </a:ext>
                  </a:extLst>
                </a:gridCol>
                <a:gridCol w="987552">
                  <a:extLst>
                    <a:ext uri="{9D8B030D-6E8A-4147-A177-3AD203B41FA5}">
                      <a16:colId xmlns:a16="http://schemas.microsoft.com/office/drawing/2014/main" val="1775970768"/>
                    </a:ext>
                  </a:extLst>
                </a:gridCol>
                <a:gridCol w="987552">
                  <a:extLst>
                    <a:ext uri="{9D8B030D-6E8A-4147-A177-3AD203B41FA5}">
                      <a16:colId xmlns:a16="http://schemas.microsoft.com/office/drawing/2014/main" val="279796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46362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Sport - 2024-07-29 21:40:07</a:t>
                      </a:r>
                      <a:r>
                        <a:rPr kumimoji="0" lang="it-IT" sz="1000" b="0" i="0" u="none" strike="noStrike" kern="1200" cap="none" spc="0" normalizeH="0" baseline="0" noProof="0">
                          <a:ln>
                            <a:noFill/>
                          </a:ln>
                          <a:solidFill>
                            <a:prstClr val="black"/>
                          </a:solidFill>
                          <a:effectLst/>
                          <a:uLnTx/>
                          <a:uFillTx/>
                          <a:latin typeface="Calibri"/>
                          <a:ea typeface="+mn-ea"/>
                          <a:cs typeface="+mn-cs"/>
                        </a:rPr>
                        <a:t>
 🏀🇫🇷😅 Già di per sé di tutt'altro livello, gli USA hanno potuto far valere qualche centimetro in più nella sfida contro il Giappone, battuto 102-76. Impressionanti le foto della partita di Aja Wilson (193cm) e Brittney Griner (206cm).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3168</a:t>
                      </a:r>
                    </a:p>
                  </a:txBody>
                  <a:tcPr/>
                </a:tc>
                <a:extLst>
                  <a:ext uri="{0D108BD9-81ED-4DB2-BD59-A6C34878D82A}">
                    <a16:rowId xmlns:a16="http://schemas.microsoft.com/office/drawing/2014/main" val="4274792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Info - 2024-07-30 05:30:12</a:t>
                      </a:r>
                      <a:r>
                        <a:rPr kumimoji="0" lang="it-IT" sz="1000" b="0" i="0" u="none" strike="noStrike" kern="1200" cap="none" spc="0" normalizeH="0" baseline="0" noProof="0">
                          <a:ln>
                            <a:noFill/>
                          </a:ln>
                          <a:solidFill>
                            <a:prstClr val="black"/>
                          </a:solidFill>
                          <a:effectLst/>
                          <a:uLnTx/>
                          <a:uFillTx/>
                          <a:latin typeface="Calibri"/>
                          <a:ea typeface="+mn-ea"/>
                          <a:cs typeface="+mn-cs"/>
                        </a:rPr>
                        <a:t>
 Il 30 luglio è la Giornata mondiale contro la tratta di esseri umani, un fenomeno che riguarda da vicino anche la Svizzera: nel 2023 quasi 500 persone sono state assistite da Plateforme Traite quali vittime di raggiri e sfruttamento. Le vittime sono soprattutto donne e più frequentemente provengono dall'Africa (il 56% dei nuovi casi del 2023). 
Secondo Plateforme Traite, istanza che riunisce quattro associazioni che forniscono consulenza e assistenza alle vittime, rispetto al 2022 sono state identificate 197 vittime del fenomeno, in crescita dell'11%. In espansione è soprattutto lo sfruttamento della forza lavoro.
📸 Adobe Stock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3412</a:t>
                      </a:r>
                    </a:p>
                  </a:txBody>
                  <a:tcPr/>
                </a:tc>
                <a:extLst>
                  <a:ext uri="{0D108BD9-81ED-4DB2-BD59-A6C34878D82A}">
                    <a16:rowId xmlns:a16="http://schemas.microsoft.com/office/drawing/2014/main" val="191504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Radiotelevisione svizzera (RSI) - 2024-07-30 06:10:04</a:t>
                      </a:r>
                      <a:r>
                        <a:rPr kumimoji="0" lang="it-IT" sz="1000" b="0" i="0" u="none" strike="noStrike" kern="1200" cap="none" spc="0" normalizeH="0" baseline="0" noProof="0">
                          <a:ln>
                            <a:noFill/>
                          </a:ln>
                          <a:solidFill>
                            <a:prstClr val="black"/>
                          </a:solidFill>
                          <a:effectLst/>
                          <a:uLnTx/>
                          <a:uFillTx/>
                          <a:latin typeface="Calibri"/>
                          <a:ea typeface="+mn-ea"/>
                          <a:cs typeface="+mn-cs"/>
                        </a:rPr>
                        <a:t>
 ⚽ Continua la sfida tra Croci-Torti e Mourinho, allenatori di Lugano e Fenerbahçe. In palio nella partita di ritorno il passaggio del turno preliminare di Champions League. Il 4-3 dell'andata per i turchi lascia ancora speranze ai bianconeri. Ore 18:55, LA 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10333</a:t>
                      </a:r>
                    </a:p>
                  </a:txBody>
                  <a:tcPr/>
                </a:tc>
                <a:extLst>
                  <a:ext uri="{0D108BD9-81ED-4DB2-BD59-A6C34878D82A}">
                    <a16:rowId xmlns:a16="http://schemas.microsoft.com/office/drawing/2014/main" val="4160107352"/>
                  </a:ext>
                </a:extLst>
              </a:tr>
            </a:tbl>
          </a:graphicData>
        </a:graphic>
      </p:graphicFrame>
      <p:sp>
        <p:nvSpPr>
          <p:cNvPr id="4" name="Text Placeholder 3">
            <a:extLst>
              <a:ext uri="{FF2B5EF4-FFF2-40B4-BE49-F238E27FC236}">
                <a16:creationId xmlns:a16="http://schemas.microsoft.com/office/drawing/2014/main" id="{4B3453ED-C98D-4D8B-ABEE-A105A540C208}"/>
              </a:ext>
            </a:extLst>
          </p:cNvPr>
          <p:cNvSpPr>
            <a:spLocks noGrp="1"/>
          </p:cNvSpPr>
          <p:nvPr>
            <p:ph type="body" sz="quarter" idx="14"/>
          </p:nvPr>
        </p:nvSpPr>
        <p:spPr/>
        <p:txBody>
          <a:bodyPr/>
          <a:lstStyle/>
          <a:p>
            <a:r>
              <a:rPr lang="en-US"/>
              <a:t>29/07/2024 - 04/08/2024</a:t>
            </a:r>
          </a:p>
        </p:txBody>
      </p:sp>
    </p:spTree>
    <p:extLst>
      <p:ext uri="{BB962C8B-B14F-4D97-AF65-F5344CB8AC3E}">
        <p14:creationId xmlns:p14="http://schemas.microsoft.com/office/powerpoint/2010/main" val="31053288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886EE-933D-4E9D-886C-8137648FF331}"/>
              </a:ext>
            </a:extLst>
          </p:cNvPr>
          <p:cNvSpPr>
            <a:spLocks noGrp="1"/>
          </p:cNvSpPr>
          <p:nvPr>
            <p:ph type="title"/>
          </p:nvPr>
        </p:nvSpPr>
        <p:spPr/>
        <p:txBody>
          <a:bodyPr/>
          <a:lstStyle/>
          <a:p>
            <a:r>
              <a:rPr lang="en-US"/>
              <a:t>Facebook FB - Per Post - Engagement + Views+Irate | TUTTI I SOCIAL RSI - 11 of 11</a:t>
            </a:r>
          </a:p>
        </p:txBody>
      </p:sp>
      <p:graphicFrame>
        <p:nvGraphicFramePr>
          <p:cNvPr id="5" name="Table Placeholder 4">
            <a:extLst>
              <a:ext uri="{FF2B5EF4-FFF2-40B4-BE49-F238E27FC236}">
                <a16:creationId xmlns:a16="http://schemas.microsoft.com/office/drawing/2014/main" id="{268FAAE3-5701-4777-ABFF-50B85193E8C0}"/>
              </a:ext>
            </a:extLst>
          </p:cNvPr>
          <p:cNvGraphicFramePr>
            <a:graphicFrameLocks noGrp="1"/>
          </p:cNvGraphicFramePr>
          <p:nvPr>
            <p:ph type="tbl" sz="quarter" idx="13"/>
            <p:extLst>
              <p:ext uri="{D42A27DB-BD31-4B8C-83A1-F6EECF244321}">
                <p14:modId xmlns:p14="http://schemas.microsoft.com/office/powerpoint/2010/main" val="2765443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9007694"/>
                    </a:ext>
                  </a:extLst>
                </a:gridCol>
                <a:gridCol w="987552">
                  <a:extLst>
                    <a:ext uri="{9D8B030D-6E8A-4147-A177-3AD203B41FA5}">
                      <a16:colId xmlns:a16="http://schemas.microsoft.com/office/drawing/2014/main" val="2544353147"/>
                    </a:ext>
                  </a:extLst>
                </a:gridCol>
                <a:gridCol w="987552">
                  <a:extLst>
                    <a:ext uri="{9D8B030D-6E8A-4147-A177-3AD203B41FA5}">
                      <a16:colId xmlns:a16="http://schemas.microsoft.com/office/drawing/2014/main" val="2070936879"/>
                    </a:ext>
                  </a:extLst>
                </a:gridCol>
                <a:gridCol w="987552">
                  <a:extLst>
                    <a:ext uri="{9D8B030D-6E8A-4147-A177-3AD203B41FA5}">
                      <a16:colId xmlns:a16="http://schemas.microsoft.com/office/drawing/2014/main" val="966216257"/>
                    </a:ext>
                  </a:extLst>
                </a:gridCol>
                <a:gridCol w="987552">
                  <a:extLst>
                    <a:ext uri="{9D8B030D-6E8A-4147-A177-3AD203B41FA5}">
                      <a16:colId xmlns:a16="http://schemas.microsoft.com/office/drawing/2014/main" val="4169596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 &gt;10s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66444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Sport - 2024-07-30 06:15:13</a:t>
                      </a:r>
                      <a:r>
                        <a:rPr kumimoji="0" lang="it-IT" sz="1000" b="0" i="0" u="none" strike="noStrike" kern="1200" cap="none" spc="0" normalizeH="0" baseline="0" noProof="0">
                          <a:ln>
                            <a:noFill/>
                          </a:ln>
                          <a:solidFill>
                            <a:prstClr val="black"/>
                          </a:solidFill>
                          <a:effectLst/>
                          <a:uLnTx/>
                          <a:uFillTx/>
                          <a:latin typeface="Calibri"/>
                          <a:ea typeface="+mn-ea"/>
                          <a:cs typeface="+mn-cs"/>
                        </a:rPr>
                        <a:t>
 🌊🚫🇫🇷 La Senna è ancora troppo inquinata, la gara di triathlon maschile prevista oggi è stata rinviata
#Olympics2024 #Paris2024 #seine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78243</a:t>
                      </a:r>
                    </a:p>
                  </a:txBody>
                  <a:tcPr/>
                </a:tc>
                <a:extLst>
                  <a:ext uri="{0D108BD9-81ED-4DB2-BD59-A6C34878D82A}">
                    <a16:rowId xmlns:a16="http://schemas.microsoft.com/office/drawing/2014/main" val="3908044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Sport - 2024-07-30 07:15:50</a:t>
                      </a:r>
                      <a:r>
                        <a:rPr kumimoji="0" lang="it-IT" sz="1000" b="0" i="0" u="none" strike="noStrike" kern="1200" cap="none" spc="0" normalizeH="0" baseline="0" noProof="0">
                          <a:ln>
                            <a:noFill/>
                          </a:ln>
                          <a:solidFill>
                            <a:prstClr val="black"/>
                          </a:solidFill>
                          <a:effectLst/>
                          <a:uLnTx/>
                          <a:uFillTx/>
                          <a:latin typeface="Calibri"/>
                          <a:ea typeface="+mn-ea"/>
                          <a:cs typeface="+mn-cs"/>
                        </a:rPr>
                        <a:t>
 🇫🇷⚽️⚪️⚫️ Cosa collega le Olimpiadi e l'FC Lugano? Il medico dei bianconeri Marco Marano, attualmente impegnato a Parigi. Per lui a sorpresa, un messaggio del Crus...
#lugano #Paris2024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1440</a:t>
                      </a:r>
                    </a:p>
                  </a:txBody>
                  <a:tcPr/>
                </a:tc>
                <a:extLst>
                  <a:ext uri="{0D108BD9-81ED-4DB2-BD59-A6C34878D82A}">
                    <a16:rowId xmlns:a16="http://schemas.microsoft.com/office/drawing/2014/main" val="226102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 Sport - 2024-07-30 09:22:03</a:t>
                      </a:r>
                      <a:r>
                        <a:rPr kumimoji="0" lang="it-IT" sz="1000" b="0" i="0" u="none" strike="noStrike" kern="1200" cap="none" spc="0" normalizeH="0" baseline="0" noProof="0">
                          <a:ln>
                            <a:noFill/>
                          </a:ln>
                          <a:solidFill>
                            <a:prstClr val="black"/>
                          </a:solidFill>
                          <a:effectLst/>
                          <a:uLnTx/>
                          <a:uFillTx/>
                          <a:latin typeface="Calibri"/>
                          <a:ea typeface="+mn-ea"/>
                          <a:cs typeface="+mn-cs"/>
                        </a:rPr>
                        <a:t>
 🏊‍♂️🇫🇷🇨🇭 Ottimo debutto per Noè Ponti alle Olimpiadi di Parigi: per il ticinese semifinale dei 200m delfino centrata con il 3o miglior crono
#Paris2024 #Olympics2024 #rsisport #NoèPonti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10795</a:t>
                      </a:r>
                    </a:p>
                  </a:txBody>
                  <a:tcPr/>
                </a:tc>
                <a:extLst>
                  <a:ext uri="{0D108BD9-81ED-4DB2-BD59-A6C34878D82A}">
                    <a16:rowId xmlns:a16="http://schemas.microsoft.com/office/drawing/2014/main" val="2107507965"/>
                  </a:ext>
                </a:extLst>
              </a:tr>
            </a:tbl>
          </a:graphicData>
        </a:graphic>
      </p:graphicFrame>
      <p:sp>
        <p:nvSpPr>
          <p:cNvPr id="4" name="Text Placeholder 3">
            <a:extLst>
              <a:ext uri="{FF2B5EF4-FFF2-40B4-BE49-F238E27FC236}">
                <a16:creationId xmlns:a16="http://schemas.microsoft.com/office/drawing/2014/main" id="{F8AB2883-2F31-4396-9D3F-B248C038C2B8}"/>
              </a:ext>
            </a:extLst>
          </p:cNvPr>
          <p:cNvSpPr>
            <a:spLocks noGrp="1"/>
          </p:cNvSpPr>
          <p:nvPr>
            <p:ph type="body" sz="quarter" idx="14"/>
          </p:nvPr>
        </p:nvSpPr>
        <p:spPr/>
        <p:txBody>
          <a:bodyPr/>
          <a:lstStyle/>
          <a:p>
            <a:r>
              <a:rPr lang="en-US"/>
              <a:t>29/07/2024 - 04/08/2024</a:t>
            </a:r>
          </a:p>
        </p:txBody>
      </p:sp>
    </p:spTree>
    <p:extLst>
      <p:ext uri="{BB962C8B-B14F-4D97-AF65-F5344CB8AC3E}">
        <p14:creationId xmlns:p14="http://schemas.microsoft.com/office/powerpoint/2010/main" val="35578057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2516</Words>
  <Application>Microsoft Office PowerPoint</Application>
  <PresentationFormat>On-screen Show (4:3)</PresentationFormat>
  <Paragraphs>202</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Facebook FB - Per Post - Engagement + Views+Irate | TUTTI I SOCIAL RSI - 1 of 11</vt:lpstr>
      <vt:lpstr>Facebook FB - Per Post - Engagement + Views+Irate | TUTTI I SOCIAL RSI - 2 of 11</vt:lpstr>
      <vt:lpstr>Facebook FB - Per Post - Engagement + Views+Irate | TUTTI I SOCIAL RSI - 3 of 11</vt:lpstr>
      <vt:lpstr>Facebook FB - Per Post - Engagement + Views+Irate | TUTTI I SOCIAL RSI - 4 of 11</vt:lpstr>
      <vt:lpstr>Facebook FB - Per Post - Engagement + Views+Irate | TUTTI I SOCIAL RSI - 5 of 11</vt:lpstr>
      <vt:lpstr>Facebook FB - Per Post - Engagement + Views+Irate | TUTTI I SOCIAL RSI - 6 of 11</vt:lpstr>
      <vt:lpstr>Facebook FB - Per Post - Engagement + Views+Irate | TUTTI I SOCIAL RSI - 7 of 11</vt:lpstr>
      <vt:lpstr>Facebook FB - Per Post - Engagement + Views+Irate | TUTTI I SOCIAL RSI - 8 of 11</vt:lpstr>
      <vt:lpstr>Facebook FB - Per Post - Engagement + Views+Irate | TUTTI I SOCIAL RSI - 9 of 11</vt:lpstr>
      <vt:lpstr>Facebook FB - Per Post - Engagement + Views+Irate | TUTTI I SOCIAL RSI - 10 of 11</vt:lpstr>
      <vt:lpstr>Facebook FB - Per Post - Engagement + Views+Irate | TUTTI I SOCIAL RSI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Per Post - Engagement + Views+Irate | TUTTI I SOCIAL RSI - 1 of 11</dc:title>
  <dc:creator>Frederik Born</dc:creator>
  <cp:lastModifiedBy>Frederik Born</cp:lastModifiedBy>
  <cp:revision>1</cp:revision>
  <dcterms:created xsi:type="dcterms:W3CDTF">2024-08-07T08:15:29Z</dcterms:created>
  <dcterms:modified xsi:type="dcterms:W3CDTF">2024-08-07T08:16:24Z</dcterms:modified>
</cp:coreProperties>
</file>