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Lst>
  <p:sldSz cx="9144000" cy="6858000" type="screen4x3"/>
  <p:notesSz cx="6858000" cy="9144000"/>
  <p:embeddedFontLst>
    <p:embeddedFont>
      <p:font typeface="Calibri" panose="020F0502020204030204" pitchFamily="34" charset="0"/>
      <p:regular r:id="rId13"/>
      <p:bold r:id="rId14"/>
      <p:italic r:id="rId15"/>
      <p:boldItalic r:id="rId1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1.fntdata"/><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font" Target="fonts/font4.fntdata"/><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2.fntdata"/></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7/10/2024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7/10/2024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7/10/2024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7/10/2024</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7/10/2024</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7/10/2024</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7/10/2024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7/10/2024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7/10/2024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7/10/2024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651C30-FB3A-40D7-8DA2-7A30AF6F7F9C}"/>
              </a:ext>
            </a:extLst>
          </p:cNvPr>
          <p:cNvSpPr>
            <a:spLocks noGrp="1"/>
          </p:cNvSpPr>
          <p:nvPr>
            <p:ph type="title"/>
          </p:nvPr>
        </p:nvSpPr>
        <p:spPr/>
        <p:txBody>
          <a:bodyPr/>
          <a:lstStyle/>
          <a:p>
            <a:r>
              <a:rPr lang="en-US"/>
              <a:t>Facebook FB - Per Post - Engagement + Views+Irate | TUTTI I SOCIAL RSI - 1 of 11</a:t>
            </a:r>
          </a:p>
        </p:txBody>
      </p:sp>
      <p:graphicFrame>
        <p:nvGraphicFramePr>
          <p:cNvPr id="5" name="Table Placeholder 4">
            <a:extLst>
              <a:ext uri="{FF2B5EF4-FFF2-40B4-BE49-F238E27FC236}">
                <a16:creationId xmlns:a16="http://schemas.microsoft.com/office/drawing/2014/main" id="{6A438FA1-54D9-451C-AE7A-F8F1BEF133B1}"/>
              </a:ext>
            </a:extLst>
          </p:cNvPr>
          <p:cNvGraphicFramePr>
            <a:graphicFrameLocks noGrp="1"/>
          </p:cNvGraphicFramePr>
          <p:nvPr>
            <p:ph type="tbl" sz="quarter" idx="13"/>
            <p:extLst>
              <p:ext uri="{D42A27DB-BD31-4B8C-83A1-F6EECF244321}">
                <p14:modId xmlns:p14="http://schemas.microsoft.com/office/powerpoint/2010/main" val="818872963"/>
              </p:ext>
            </p:extLst>
          </p:nvPr>
        </p:nvGraphicFramePr>
        <p:xfrm>
          <a:off x="457200" y="1731963"/>
          <a:ext cx="8065008" cy="3449320"/>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073070895"/>
                    </a:ext>
                  </a:extLst>
                </a:gridCol>
                <a:gridCol w="987552">
                  <a:extLst>
                    <a:ext uri="{9D8B030D-6E8A-4147-A177-3AD203B41FA5}">
                      <a16:colId xmlns:a16="http://schemas.microsoft.com/office/drawing/2014/main" val="1550572128"/>
                    </a:ext>
                  </a:extLst>
                </a:gridCol>
                <a:gridCol w="987552">
                  <a:extLst>
                    <a:ext uri="{9D8B030D-6E8A-4147-A177-3AD203B41FA5}">
                      <a16:colId xmlns:a16="http://schemas.microsoft.com/office/drawing/2014/main" val="2843723029"/>
                    </a:ext>
                  </a:extLst>
                </a:gridCol>
                <a:gridCol w="987552">
                  <a:extLst>
                    <a:ext uri="{9D8B030D-6E8A-4147-A177-3AD203B41FA5}">
                      <a16:colId xmlns:a16="http://schemas.microsoft.com/office/drawing/2014/main" val="2014231319"/>
                    </a:ext>
                  </a:extLst>
                </a:gridCol>
                <a:gridCol w="987552">
                  <a:extLst>
                    <a:ext uri="{9D8B030D-6E8A-4147-A177-3AD203B41FA5}">
                      <a16:colId xmlns:a16="http://schemas.microsoft.com/office/drawing/2014/main" val="2559673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&gt;10s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11408175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Calibri"/>
                          <a:ea typeface="+mn-ea"/>
                          <a:cs typeface="+mn-cs"/>
                        </a:rPr>
                        <a:t>RSI Info - 2024-06-30 06:08:45</a:t>
                      </a:r>
                      <a:r>
                        <a:rPr kumimoji="0" lang="it-IT" sz="1000" b="0" i="0" u="none" strike="noStrike" kern="1200" cap="none" spc="0" normalizeH="0" baseline="0" noProof="0">
                          <a:ln>
                            <a:noFill/>
                          </a:ln>
                          <a:solidFill>
                            <a:prstClr val="black"/>
                          </a:solidFill>
                          <a:effectLst/>
                          <a:uLnTx/>
                          <a:uFillTx/>
                          <a:latin typeface="Calibri"/>
                          <a:ea typeface="+mn-ea"/>
                          <a:cs typeface="+mn-cs"/>
                        </a:rPr>
                        <a:t>
 Forti precipitazioni hanno colpito la Vallemaggia nella notte tra sabato e domenica e si è verificata una frana in zona Fontana. Il flusso del fiume Maggia è passato da 25 metri cubi al secondo a ben 2’000. Alcune persone risultano disperse, ha indicato la Polizia cantonale ticinese.
Il ponte di Visletto è stato spazzato via. È quindi al momento interrotta la comunicazione fra la Bassa e l’Alta Valmaggia. Inoltre risulta divelta anche la passerella che porta ai Ronchini di Aurigeno. La località di Cevio è isolata.
La popolazione è invitata a ridurre al minimo gli spostamenti e a non recarsi nei luoghi colpiti dal maltempo. Nella zona maggiormente colpita l'elettricità è interrotta. Inoltre, l'acqua potabile non è disponibile a Cevio, in Val Rovana, Val Bavona e Val Lavizzara.
📷 RSI
👉 Tutti gli aggiornamenti minuto per minuto nei commenti</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110313</a:t>
                      </a:r>
                    </a:p>
                  </a:txBody>
                  <a:tcPr/>
                </a:tc>
                <a:extLst>
                  <a:ext uri="{0D108BD9-81ED-4DB2-BD59-A6C34878D82A}">
                    <a16:rowId xmlns:a16="http://schemas.microsoft.com/office/drawing/2014/main" val="55701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Calibri"/>
                          <a:ea typeface="+mn-ea"/>
                          <a:cs typeface="+mn-cs"/>
                        </a:rPr>
                        <a:t>RSI Info - 2024-06-24 17:33:27</a:t>
                      </a:r>
                      <a:r>
                        <a:rPr kumimoji="0" lang="it-IT" sz="1000" b="0" i="0" u="none" strike="noStrike" kern="1200" cap="none" spc="0" normalizeH="0" baseline="0" noProof="0">
                          <a:ln>
                            <a:noFill/>
                          </a:ln>
                          <a:solidFill>
                            <a:prstClr val="black"/>
                          </a:solidFill>
                          <a:effectLst/>
                          <a:uLnTx/>
                          <a:uFillTx/>
                          <a:latin typeface="Calibri"/>
                          <a:ea typeface="+mn-ea"/>
                          <a:cs typeface="+mn-cs"/>
                        </a:rPr>
                        <a:t>
 Prosegue la gara di solidarietà in Mesolcina, dopo la terribile alluvione che ha causato la morte di una persona, distruzione e ingenti danni. A Lostallo sono arrivati lunedì anche alcuni giocatori dell’Ambrì-Piotta, il loro allenatore Luca Cereda e diversi tifosi membri della gioventù biancoblu, per dare man forte nell’area del campeggio, accanto alla pista di mini-racing.</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41850</a:t>
                      </a:r>
                    </a:p>
                  </a:txBody>
                  <a:tcPr/>
                </a:tc>
                <a:extLst>
                  <a:ext uri="{0D108BD9-81ED-4DB2-BD59-A6C34878D82A}">
                    <a16:rowId xmlns:a16="http://schemas.microsoft.com/office/drawing/2014/main" val="2509367873"/>
                  </a:ext>
                </a:extLst>
              </a:tr>
            </a:tbl>
          </a:graphicData>
        </a:graphic>
      </p:graphicFrame>
      <p:sp>
        <p:nvSpPr>
          <p:cNvPr id="4" name="Text Placeholder 3">
            <a:extLst>
              <a:ext uri="{FF2B5EF4-FFF2-40B4-BE49-F238E27FC236}">
                <a16:creationId xmlns:a16="http://schemas.microsoft.com/office/drawing/2014/main" id="{AF48A15C-447B-4365-A2F7-04597FAC3986}"/>
              </a:ext>
            </a:extLst>
          </p:cNvPr>
          <p:cNvSpPr>
            <a:spLocks noGrp="1"/>
          </p:cNvSpPr>
          <p:nvPr>
            <p:ph type="body" sz="quarter" idx="14"/>
          </p:nvPr>
        </p:nvSpPr>
        <p:spPr/>
        <p:txBody>
          <a:bodyPr/>
          <a:lstStyle/>
          <a:p>
            <a:r>
              <a:rPr lang="en-US"/>
              <a:t>01/06/2024 - 30/06/2024</a:t>
            </a:r>
          </a:p>
        </p:txBody>
      </p:sp>
    </p:spTree>
    <p:extLst>
      <p:ext uri="{BB962C8B-B14F-4D97-AF65-F5344CB8AC3E}">
        <p14:creationId xmlns:p14="http://schemas.microsoft.com/office/powerpoint/2010/main" val="2370524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6F6116-991A-4F88-B3D9-25D90EE51B1D}"/>
              </a:ext>
            </a:extLst>
          </p:cNvPr>
          <p:cNvSpPr>
            <a:spLocks noGrp="1"/>
          </p:cNvSpPr>
          <p:nvPr>
            <p:ph type="title"/>
          </p:nvPr>
        </p:nvSpPr>
        <p:spPr/>
        <p:txBody>
          <a:bodyPr/>
          <a:lstStyle/>
          <a:p>
            <a:r>
              <a:rPr lang="en-US"/>
              <a:t>Facebook FB - Per Post - Engagement + Views+Irate | TUTTI I SOCIAL RSI - 2 of 11</a:t>
            </a:r>
          </a:p>
        </p:txBody>
      </p:sp>
      <p:graphicFrame>
        <p:nvGraphicFramePr>
          <p:cNvPr id="5" name="Table Placeholder 4">
            <a:extLst>
              <a:ext uri="{FF2B5EF4-FFF2-40B4-BE49-F238E27FC236}">
                <a16:creationId xmlns:a16="http://schemas.microsoft.com/office/drawing/2014/main" id="{7A2B8DAE-D8DF-42A1-A231-0E2BE70A6976}"/>
              </a:ext>
            </a:extLst>
          </p:cNvPr>
          <p:cNvGraphicFramePr>
            <a:graphicFrameLocks noGrp="1"/>
          </p:cNvGraphicFramePr>
          <p:nvPr>
            <p:ph type="tbl" sz="quarter" idx="13"/>
            <p:extLst>
              <p:ext uri="{D42A27DB-BD31-4B8C-83A1-F6EECF244321}">
                <p14:modId xmlns:p14="http://schemas.microsoft.com/office/powerpoint/2010/main" val="6075826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813685644"/>
                    </a:ext>
                  </a:extLst>
                </a:gridCol>
                <a:gridCol w="987552">
                  <a:extLst>
                    <a:ext uri="{9D8B030D-6E8A-4147-A177-3AD203B41FA5}">
                      <a16:colId xmlns:a16="http://schemas.microsoft.com/office/drawing/2014/main" val="3436716412"/>
                    </a:ext>
                  </a:extLst>
                </a:gridCol>
                <a:gridCol w="987552">
                  <a:extLst>
                    <a:ext uri="{9D8B030D-6E8A-4147-A177-3AD203B41FA5}">
                      <a16:colId xmlns:a16="http://schemas.microsoft.com/office/drawing/2014/main" val="1282095242"/>
                    </a:ext>
                  </a:extLst>
                </a:gridCol>
                <a:gridCol w="987552">
                  <a:extLst>
                    <a:ext uri="{9D8B030D-6E8A-4147-A177-3AD203B41FA5}">
                      <a16:colId xmlns:a16="http://schemas.microsoft.com/office/drawing/2014/main" val="3867438158"/>
                    </a:ext>
                  </a:extLst>
                </a:gridCol>
                <a:gridCol w="987552">
                  <a:extLst>
                    <a:ext uri="{9D8B030D-6E8A-4147-A177-3AD203B41FA5}">
                      <a16:colId xmlns:a16="http://schemas.microsoft.com/office/drawing/2014/main" val="30891898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&gt;10s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34987032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Calibri"/>
                          <a:ea typeface="+mn-ea"/>
                          <a:cs typeface="+mn-cs"/>
                        </a:rPr>
                        <a:t>RSI Info - 2024-06-27 11:09:17</a:t>
                      </a:r>
                      <a:r>
                        <a:rPr kumimoji="0" lang="it-IT" sz="1000" b="0" i="0" u="none" strike="noStrike" kern="1200" cap="none" spc="0" normalizeH="0" baseline="0" noProof="0">
                          <a:ln>
                            <a:noFill/>
                          </a:ln>
                          <a:solidFill>
                            <a:prstClr val="black"/>
                          </a:solidFill>
                          <a:effectLst/>
                          <a:uLnTx/>
                          <a:uFillTx/>
                          <a:latin typeface="Calibri"/>
                          <a:ea typeface="+mn-ea"/>
                          <a:cs typeface="+mn-cs"/>
                        </a:rPr>
                        <a:t>
 Man mano che passano i giorni nei vari Comuni della Mesolcina si manifestano nuovi problemi provocati dalle precipitazioni di venerdì scorso. A Mesocco, dove la frazione di Deira è ancora isolata, è emerso che nel terreno tra la chiesa di Santa Maria del Castello e lo svincolo autostradale si è aperta un’ampia fessura. Tanto che si teme il distacco di parte della collina che potrebbe finire nella Moesa.
📸Regione Moesa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39245</a:t>
                      </a:r>
                    </a:p>
                  </a:txBody>
                  <a:tcPr/>
                </a:tc>
                <a:extLst>
                  <a:ext uri="{0D108BD9-81ED-4DB2-BD59-A6C34878D82A}">
                    <a16:rowId xmlns:a16="http://schemas.microsoft.com/office/drawing/2014/main" val="23403652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Calibri"/>
                          <a:ea typeface="+mn-ea"/>
                          <a:cs typeface="+mn-cs"/>
                        </a:rPr>
                        <a:t>RSI Info - 2024-06-22 16:22:47</a:t>
                      </a:r>
                      <a:r>
                        <a:rPr kumimoji="0" lang="it-IT" sz="1000" b="0" i="0" u="none" strike="noStrike" kern="1200" cap="none" spc="0" normalizeH="0" baseline="0" noProof="0">
                          <a:ln>
                            <a:noFill/>
                          </a:ln>
                          <a:solidFill>
                            <a:prstClr val="black"/>
                          </a:solidFill>
                          <a:effectLst/>
                          <a:uLnTx/>
                          <a:uFillTx/>
                          <a:latin typeface="Calibri"/>
                          <a:ea typeface="+mn-ea"/>
                          <a:cs typeface="+mn-cs"/>
                        </a:rPr>
                        <a:t>
 Sono continuate tutto il giorno le ricerche in Mesolcina, dove un devastante nubifragio ha cambiato i connotati della regione tra Lostallo e Soazza con frane, smottamenti e cedimenti stradali. Massi e macerie invadono gli abitati.
La solidarietà tra la popolazione civile è stata notevole: a Lostallo tutto il paese ha contribuito ai lavori di smaltimento, così come gli operai degli enti comunitari, svegli da ieri.
Un asse importante per il transito alpino come il San Bernardino è completamente bloccato. Per riparare l’A13 ci vorranno mesi e mesi.
📸 RSI / Keystone / Rescue media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35491</a:t>
                      </a:r>
                    </a:p>
                  </a:txBody>
                  <a:tcPr/>
                </a:tc>
                <a:extLst>
                  <a:ext uri="{0D108BD9-81ED-4DB2-BD59-A6C34878D82A}">
                    <a16:rowId xmlns:a16="http://schemas.microsoft.com/office/drawing/2014/main" val="3945617276"/>
                  </a:ext>
                </a:extLst>
              </a:tr>
            </a:tbl>
          </a:graphicData>
        </a:graphic>
      </p:graphicFrame>
      <p:sp>
        <p:nvSpPr>
          <p:cNvPr id="4" name="Text Placeholder 3">
            <a:extLst>
              <a:ext uri="{FF2B5EF4-FFF2-40B4-BE49-F238E27FC236}">
                <a16:creationId xmlns:a16="http://schemas.microsoft.com/office/drawing/2014/main" id="{EA9AA0A3-DE5A-43B1-8C85-3EA5DEC52E80}"/>
              </a:ext>
            </a:extLst>
          </p:cNvPr>
          <p:cNvSpPr>
            <a:spLocks noGrp="1"/>
          </p:cNvSpPr>
          <p:nvPr>
            <p:ph type="body" sz="quarter" idx="14"/>
          </p:nvPr>
        </p:nvSpPr>
        <p:spPr/>
        <p:txBody>
          <a:bodyPr/>
          <a:lstStyle/>
          <a:p>
            <a:r>
              <a:rPr lang="en-US"/>
              <a:t>01/06/2024 - 30/06/2024</a:t>
            </a:r>
          </a:p>
        </p:txBody>
      </p:sp>
    </p:spTree>
    <p:extLst>
      <p:ext uri="{BB962C8B-B14F-4D97-AF65-F5344CB8AC3E}">
        <p14:creationId xmlns:p14="http://schemas.microsoft.com/office/powerpoint/2010/main" val="13582321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E76EC1-546E-4E19-8304-2A87A3F9671C}"/>
              </a:ext>
            </a:extLst>
          </p:cNvPr>
          <p:cNvSpPr>
            <a:spLocks noGrp="1"/>
          </p:cNvSpPr>
          <p:nvPr>
            <p:ph type="title"/>
          </p:nvPr>
        </p:nvSpPr>
        <p:spPr/>
        <p:txBody>
          <a:bodyPr/>
          <a:lstStyle/>
          <a:p>
            <a:r>
              <a:rPr lang="en-US"/>
              <a:t>Facebook FB - Per Post - Engagement + Views+Irate | TUTTI I SOCIAL RSI - 3 of 11</a:t>
            </a:r>
          </a:p>
        </p:txBody>
      </p:sp>
      <p:graphicFrame>
        <p:nvGraphicFramePr>
          <p:cNvPr id="5" name="Table Placeholder 4">
            <a:extLst>
              <a:ext uri="{FF2B5EF4-FFF2-40B4-BE49-F238E27FC236}">
                <a16:creationId xmlns:a16="http://schemas.microsoft.com/office/drawing/2014/main" id="{DC7DF619-2822-40C1-8BCA-94A05D489533}"/>
              </a:ext>
            </a:extLst>
          </p:cNvPr>
          <p:cNvGraphicFramePr>
            <a:graphicFrameLocks noGrp="1"/>
          </p:cNvGraphicFramePr>
          <p:nvPr>
            <p:ph type="tbl" sz="quarter" idx="13"/>
            <p:extLst>
              <p:ext uri="{D42A27DB-BD31-4B8C-83A1-F6EECF244321}">
                <p14:modId xmlns:p14="http://schemas.microsoft.com/office/powerpoint/2010/main" val="6631483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226408801"/>
                    </a:ext>
                  </a:extLst>
                </a:gridCol>
                <a:gridCol w="987552">
                  <a:extLst>
                    <a:ext uri="{9D8B030D-6E8A-4147-A177-3AD203B41FA5}">
                      <a16:colId xmlns:a16="http://schemas.microsoft.com/office/drawing/2014/main" val="685695045"/>
                    </a:ext>
                  </a:extLst>
                </a:gridCol>
                <a:gridCol w="987552">
                  <a:extLst>
                    <a:ext uri="{9D8B030D-6E8A-4147-A177-3AD203B41FA5}">
                      <a16:colId xmlns:a16="http://schemas.microsoft.com/office/drawing/2014/main" val="4273925803"/>
                    </a:ext>
                  </a:extLst>
                </a:gridCol>
                <a:gridCol w="987552">
                  <a:extLst>
                    <a:ext uri="{9D8B030D-6E8A-4147-A177-3AD203B41FA5}">
                      <a16:colId xmlns:a16="http://schemas.microsoft.com/office/drawing/2014/main" val="4139899403"/>
                    </a:ext>
                  </a:extLst>
                </a:gridCol>
                <a:gridCol w="987552">
                  <a:extLst>
                    <a:ext uri="{9D8B030D-6E8A-4147-A177-3AD203B41FA5}">
                      <a16:colId xmlns:a16="http://schemas.microsoft.com/office/drawing/2014/main" val="27667230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&gt;10s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19383627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Calibri"/>
                          <a:ea typeface="+mn-ea"/>
                          <a:cs typeface="+mn-cs"/>
                        </a:rPr>
                        <a:t>RSI Info - 2024-06-23 13:03:20</a:t>
                      </a:r>
                      <a:r>
                        <a:rPr kumimoji="0" lang="it-IT" sz="1000" b="0" i="0" u="none" strike="noStrike" kern="1200" cap="none" spc="0" normalizeH="0" baseline="0" noProof="0">
                          <a:ln>
                            <a:noFill/>
                          </a:ln>
                          <a:solidFill>
                            <a:prstClr val="black"/>
                          </a:solidFill>
                          <a:effectLst/>
                          <a:uLnTx/>
                          <a:uFillTx/>
                          <a:latin typeface="Calibri"/>
                          <a:ea typeface="+mn-ea"/>
                          <a:cs typeface="+mn-cs"/>
                        </a:rPr>
                        <a:t>
 La salma ritrovata è quella di un uomo: è stata rinvenuta dagli uomini del soccorso alpino nel fiume tra Grono e Roveredo, a circo 8 chilometri più a sud dal luogo della frana. La vittima è già stata identificata e le famiglie sono ora prese a carico dagli esperti del sostegno psicologico.
La notizia è stata comunicata poco fa durante la conferenza stampa organizzata per fare il punto sulle conseguenze del nubifragio che si è abbattuto venerdì sera in Mesolcina. I soccorritori sono al lavoro per individuare gli altri due dispersi anche se, è stato detto, le possibilità di trovarle ancora in vita sono minime.
📸 Keystone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32181</a:t>
                      </a:r>
                    </a:p>
                  </a:txBody>
                  <a:tcPr/>
                </a:tc>
                <a:extLst>
                  <a:ext uri="{0D108BD9-81ED-4DB2-BD59-A6C34878D82A}">
                    <a16:rowId xmlns:a16="http://schemas.microsoft.com/office/drawing/2014/main" val="36624615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Calibri"/>
                          <a:ea typeface="+mn-ea"/>
                          <a:cs typeface="+mn-cs"/>
                        </a:rPr>
                        <a:t>RSI Info - 2024-06-27 13:30:33</a:t>
                      </a:r>
                      <a:r>
                        <a:rPr kumimoji="0" lang="it-IT" sz="1000" b="0" i="0" u="none" strike="noStrike" kern="1200" cap="none" spc="0" normalizeH="0" baseline="0" noProof="0">
                          <a:ln>
                            <a:noFill/>
                          </a:ln>
                          <a:solidFill>
                            <a:prstClr val="black"/>
                          </a:solidFill>
                          <a:effectLst/>
                          <a:uLnTx/>
                          <a:uFillTx/>
                          <a:latin typeface="Calibri"/>
                          <a:ea typeface="+mn-ea"/>
                          <a:cs typeface="+mn-cs"/>
                        </a:rPr>
                        <a:t>
 Lostallo e i suoi abitanti da soli non riusciranno mai a far fronte a tutti i danni provocati dal maltempo di venerdì scorso: stimati danni a opere pubbliche e private per almeno 38 milioni di franchi. Il Comune si appella alla generosità elvetica e lancia una raccolta fondi.
Eventuali versamenti per la comunità colpita dall’alluvione possono essere fatti sul conto CH47 8080 8006 7767 5148 3 intestato a Comune di Lostallo, Stradon 90, 6558 Lostallo) con la causale “Danni maltempo 2024”.
📸Ti-Press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31889</a:t>
                      </a:r>
                    </a:p>
                  </a:txBody>
                  <a:tcPr/>
                </a:tc>
                <a:extLst>
                  <a:ext uri="{0D108BD9-81ED-4DB2-BD59-A6C34878D82A}">
                    <a16:rowId xmlns:a16="http://schemas.microsoft.com/office/drawing/2014/main" val="1701828920"/>
                  </a:ext>
                </a:extLst>
              </a:tr>
            </a:tbl>
          </a:graphicData>
        </a:graphic>
      </p:graphicFrame>
      <p:sp>
        <p:nvSpPr>
          <p:cNvPr id="4" name="Text Placeholder 3">
            <a:extLst>
              <a:ext uri="{FF2B5EF4-FFF2-40B4-BE49-F238E27FC236}">
                <a16:creationId xmlns:a16="http://schemas.microsoft.com/office/drawing/2014/main" id="{FE005778-8782-43CA-8DB0-8A751D757D78}"/>
              </a:ext>
            </a:extLst>
          </p:cNvPr>
          <p:cNvSpPr>
            <a:spLocks noGrp="1"/>
          </p:cNvSpPr>
          <p:nvPr>
            <p:ph type="body" sz="quarter" idx="14"/>
          </p:nvPr>
        </p:nvSpPr>
        <p:spPr/>
        <p:txBody>
          <a:bodyPr/>
          <a:lstStyle/>
          <a:p>
            <a:r>
              <a:rPr lang="en-US"/>
              <a:t>01/06/2024 - 30/06/2024</a:t>
            </a:r>
          </a:p>
        </p:txBody>
      </p:sp>
    </p:spTree>
    <p:extLst>
      <p:ext uri="{BB962C8B-B14F-4D97-AF65-F5344CB8AC3E}">
        <p14:creationId xmlns:p14="http://schemas.microsoft.com/office/powerpoint/2010/main" val="25824452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170660-C469-4EFA-9018-21E06BEFC766}"/>
              </a:ext>
            </a:extLst>
          </p:cNvPr>
          <p:cNvSpPr>
            <a:spLocks noGrp="1"/>
          </p:cNvSpPr>
          <p:nvPr>
            <p:ph type="title"/>
          </p:nvPr>
        </p:nvSpPr>
        <p:spPr/>
        <p:txBody>
          <a:bodyPr/>
          <a:lstStyle/>
          <a:p>
            <a:r>
              <a:rPr lang="en-US"/>
              <a:t>Facebook FB - Per Post - Engagement + Views+Irate | TUTTI I SOCIAL RSI - 4 of 11</a:t>
            </a:r>
          </a:p>
        </p:txBody>
      </p:sp>
      <p:graphicFrame>
        <p:nvGraphicFramePr>
          <p:cNvPr id="5" name="Table Placeholder 4">
            <a:extLst>
              <a:ext uri="{FF2B5EF4-FFF2-40B4-BE49-F238E27FC236}">
                <a16:creationId xmlns:a16="http://schemas.microsoft.com/office/drawing/2014/main" id="{81328280-CECC-4F33-8A3E-70C04027F23C}"/>
              </a:ext>
            </a:extLst>
          </p:cNvPr>
          <p:cNvGraphicFramePr>
            <a:graphicFrameLocks noGrp="1"/>
          </p:cNvGraphicFramePr>
          <p:nvPr>
            <p:ph type="tbl" sz="quarter" idx="13"/>
            <p:extLst>
              <p:ext uri="{D42A27DB-BD31-4B8C-83A1-F6EECF244321}">
                <p14:modId xmlns:p14="http://schemas.microsoft.com/office/powerpoint/2010/main" val="41441903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4222770585"/>
                    </a:ext>
                  </a:extLst>
                </a:gridCol>
                <a:gridCol w="987552">
                  <a:extLst>
                    <a:ext uri="{9D8B030D-6E8A-4147-A177-3AD203B41FA5}">
                      <a16:colId xmlns:a16="http://schemas.microsoft.com/office/drawing/2014/main" val="4075233753"/>
                    </a:ext>
                  </a:extLst>
                </a:gridCol>
                <a:gridCol w="987552">
                  <a:extLst>
                    <a:ext uri="{9D8B030D-6E8A-4147-A177-3AD203B41FA5}">
                      <a16:colId xmlns:a16="http://schemas.microsoft.com/office/drawing/2014/main" val="2880895609"/>
                    </a:ext>
                  </a:extLst>
                </a:gridCol>
                <a:gridCol w="987552">
                  <a:extLst>
                    <a:ext uri="{9D8B030D-6E8A-4147-A177-3AD203B41FA5}">
                      <a16:colId xmlns:a16="http://schemas.microsoft.com/office/drawing/2014/main" val="2391393058"/>
                    </a:ext>
                  </a:extLst>
                </a:gridCol>
                <a:gridCol w="987552">
                  <a:extLst>
                    <a:ext uri="{9D8B030D-6E8A-4147-A177-3AD203B41FA5}">
                      <a16:colId xmlns:a16="http://schemas.microsoft.com/office/drawing/2014/main" val="16529581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&gt;10s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25318962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Calibri"/>
                          <a:ea typeface="+mn-ea"/>
                          <a:cs typeface="+mn-cs"/>
                        </a:rPr>
                        <a:t>RSI Info - 2024-06-29 09:31:24</a:t>
                      </a:r>
                      <a:r>
                        <a:rPr kumimoji="0" lang="it-IT" sz="1000" b="0" i="0" u="none" strike="noStrike" kern="1200" cap="none" spc="0" normalizeH="0" baseline="0" noProof="0">
                          <a:ln>
                            <a:noFill/>
                          </a:ln>
                          <a:solidFill>
                            <a:prstClr val="black"/>
                          </a:solidFill>
                          <a:effectLst/>
                          <a:uLnTx/>
                          <a:uFillTx/>
                          <a:latin typeface="Calibri"/>
                          <a:ea typeface="+mn-ea"/>
                          <a:cs typeface="+mn-cs"/>
                        </a:rPr>
                        <a:t>
 Il moto di solidarietà per la Mesolcina prosegue: privati, associazioni, enti ma anche attività commerciali cercano modi per sostenere la popolazione colpita dall’alluvione. Questo sentimento di vicinanza ha spinto anche degli esercizi commerciali a studiare reti di mutuo sostegno, ognuno nel proprio ambito ma in maniera corale. In questo senso si muove il progetto lanciato da Davide Biondina, proprietario dell’Azienda vitivinicola “Terre d’Autunno” di Lumino.
“Abbiamo una cantina a cavallo tra Ticino e Mesolcina – spiega alla RSI lo stesso Biondina – conosciamo il territorio ed abbiamo deciso di intraprendere questo progetto solidale attraverso la vendita di bottiglie di vino ad hoc. La bottiglia riporta infatti il logo disegnato dal grafico Lulo Tognola che in questi giorni si vede spesso e che reca la scritta ‘Forza Mesolcina’. Naturalmente questa idea è stata condivisa con lui”.
Il vino sarà venduto a privati, grotti e ristoranti, l’idea è di allargare questo progetto alle altre cantine della regione. Ogni bottiglia avrà il logo di Tognola ed una controetichetta che identifica la cantina di appartenenza. Per ogni bottiglia venduta saranno devoluti 7 franchi su un apposito conto per sostenere – dice – chi è stato pesantemente danneggiato da questa catastrofe. 
Ma l’idea del viticoltore guarda anche in un’altra direzione. “Chiaramente – riprende Biondina – la regione è parecchio in sofferenza: in media ed alta valle il blocco per i turisti ed i non residenti mette in difficoltà anche il settore della ristorazione, dei locali, dei grotti. La nostra volontà è quella di mettere queste bottiglie anche in tali locali con il forte invito a frequentarli, non appena sarà di nuovo possibile accedere liberamente a questa regione. Questo è un modo per aiutare la popolazione della Mesolcina, con la quota parte di ricavato delle bottiglie ma, indirettamente, è un modo per sensibilizzare la gente che viene da fuori a sostenere l’economia locale.”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31869</a:t>
                      </a:r>
                    </a:p>
                  </a:txBody>
                  <a:tcPr/>
                </a:tc>
                <a:extLst>
                  <a:ext uri="{0D108BD9-81ED-4DB2-BD59-A6C34878D82A}">
                    <a16:rowId xmlns:a16="http://schemas.microsoft.com/office/drawing/2014/main" val="948092588"/>
                  </a:ext>
                </a:extLst>
              </a:tr>
            </a:tbl>
          </a:graphicData>
        </a:graphic>
      </p:graphicFrame>
      <p:sp>
        <p:nvSpPr>
          <p:cNvPr id="4" name="Text Placeholder 3">
            <a:extLst>
              <a:ext uri="{FF2B5EF4-FFF2-40B4-BE49-F238E27FC236}">
                <a16:creationId xmlns:a16="http://schemas.microsoft.com/office/drawing/2014/main" id="{0C4AF168-EA5F-42DB-A1E6-BDC59AEED802}"/>
              </a:ext>
            </a:extLst>
          </p:cNvPr>
          <p:cNvSpPr>
            <a:spLocks noGrp="1"/>
          </p:cNvSpPr>
          <p:nvPr>
            <p:ph type="body" sz="quarter" idx="14"/>
          </p:nvPr>
        </p:nvSpPr>
        <p:spPr/>
        <p:txBody>
          <a:bodyPr/>
          <a:lstStyle/>
          <a:p>
            <a:r>
              <a:rPr lang="en-US"/>
              <a:t>01/06/2024 - 30/06/2024</a:t>
            </a:r>
          </a:p>
        </p:txBody>
      </p:sp>
    </p:spTree>
    <p:extLst>
      <p:ext uri="{BB962C8B-B14F-4D97-AF65-F5344CB8AC3E}">
        <p14:creationId xmlns:p14="http://schemas.microsoft.com/office/powerpoint/2010/main" val="15778600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734049-F36A-4BB8-B2AA-0D1F013797EC}"/>
              </a:ext>
            </a:extLst>
          </p:cNvPr>
          <p:cNvSpPr>
            <a:spLocks noGrp="1"/>
          </p:cNvSpPr>
          <p:nvPr>
            <p:ph type="title"/>
          </p:nvPr>
        </p:nvSpPr>
        <p:spPr/>
        <p:txBody>
          <a:bodyPr/>
          <a:lstStyle/>
          <a:p>
            <a:r>
              <a:rPr lang="en-US"/>
              <a:t>Facebook FB - Per Post - Engagement + Views+Irate | TUTTI I SOCIAL RSI - 5 of 11</a:t>
            </a:r>
          </a:p>
        </p:txBody>
      </p:sp>
      <p:graphicFrame>
        <p:nvGraphicFramePr>
          <p:cNvPr id="5" name="Table Placeholder 4">
            <a:extLst>
              <a:ext uri="{FF2B5EF4-FFF2-40B4-BE49-F238E27FC236}">
                <a16:creationId xmlns:a16="http://schemas.microsoft.com/office/drawing/2014/main" id="{9D6A51A9-505D-4BAF-B5B6-5B9A95EA971A}"/>
              </a:ext>
            </a:extLst>
          </p:cNvPr>
          <p:cNvGraphicFramePr>
            <a:graphicFrameLocks noGrp="1"/>
          </p:cNvGraphicFramePr>
          <p:nvPr>
            <p:ph type="tbl" sz="quarter" idx="13"/>
            <p:extLst>
              <p:ext uri="{D42A27DB-BD31-4B8C-83A1-F6EECF244321}">
                <p14:modId xmlns:p14="http://schemas.microsoft.com/office/powerpoint/2010/main" val="22447171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924956300"/>
                    </a:ext>
                  </a:extLst>
                </a:gridCol>
                <a:gridCol w="987552">
                  <a:extLst>
                    <a:ext uri="{9D8B030D-6E8A-4147-A177-3AD203B41FA5}">
                      <a16:colId xmlns:a16="http://schemas.microsoft.com/office/drawing/2014/main" val="2460043288"/>
                    </a:ext>
                  </a:extLst>
                </a:gridCol>
                <a:gridCol w="987552">
                  <a:extLst>
                    <a:ext uri="{9D8B030D-6E8A-4147-A177-3AD203B41FA5}">
                      <a16:colId xmlns:a16="http://schemas.microsoft.com/office/drawing/2014/main" val="1448903256"/>
                    </a:ext>
                  </a:extLst>
                </a:gridCol>
                <a:gridCol w="987552">
                  <a:extLst>
                    <a:ext uri="{9D8B030D-6E8A-4147-A177-3AD203B41FA5}">
                      <a16:colId xmlns:a16="http://schemas.microsoft.com/office/drawing/2014/main" val="368971830"/>
                    </a:ext>
                  </a:extLst>
                </a:gridCol>
                <a:gridCol w="987552">
                  <a:extLst>
                    <a:ext uri="{9D8B030D-6E8A-4147-A177-3AD203B41FA5}">
                      <a16:colId xmlns:a16="http://schemas.microsoft.com/office/drawing/2014/main" val="16422082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&gt;10s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34383877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Calibri"/>
                          <a:ea typeface="+mn-ea"/>
                          <a:cs typeface="+mn-cs"/>
                        </a:rPr>
                        <a:t>RSI Info - 2024-06-27 15:35:03</a:t>
                      </a:r>
                      <a:r>
                        <a:rPr kumimoji="0" lang="it-IT" sz="1000" b="0" i="0" u="none" strike="noStrike" kern="1200" cap="none" spc="0" normalizeH="0" baseline="0" noProof="0">
                          <a:ln>
                            <a:noFill/>
                          </a:ln>
                          <a:solidFill>
                            <a:prstClr val="black"/>
                          </a:solidFill>
                          <a:effectLst/>
                          <a:uLnTx/>
                          <a:uFillTx/>
                          <a:latin typeface="Calibri"/>
                          <a:ea typeface="+mn-ea"/>
                          <a:cs typeface="+mn-cs"/>
                        </a:rPr>
                        <a:t>
 La donna data per dispersa con il marito da Sorte dalla tarda serata di venerdì scorso, potrebbe essere stata trovata giovedì. Un corpo femminile privo di vita è stato rinvenuto lungo il fiume Moesa in territorio di Grono attorno alle 10.25.
La zona non è molto distante da quella dove domenica era stata trovata la salma dell’ex municipale di Lostallo, la cui compagna era invece stata trovata in vita sabato mattina dopo una notte trascorsa in mezzo alle macerie.
La polizia cantonale grigionese non conferma che si tratti effettivamente della 53enne. Non c’è pertanto ancora la certezza che il bilancio ufficiale dell’alluvione abbattutasi sulla Mesolcina la sera del 21 giugno sia effettivamente salito a due morti.
📸Ti-Press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25719</a:t>
                      </a:r>
                    </a:p>
                  </a:txBody>
                  <a:tcPr/>
                </a:tc>
                <a:extLst>
                  <a:ext uri="{0D108BD9-81ED-4DB2-BD59-A6C34878D82A}">
                    <a16:rowId xmlns:a16="http://schemas.microsoft.com/office/drawing/2014/main" val="15184970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Calibri"/>
                          <a:ea typeface="+mn-ea"/>
                          <a:cs typeface="+mn-cs"/>
                        </a:rPr>
                        <a:t>RSI Info - 2024-06-23 10:52:33</a:t>
                      </a:r>
                      <a:r>
                        <a:rPr kumimoji="0" lang="it-IT" sz="1000" b="0" i="0" u="none" strike="noStrike" kern="1200" cap="none" spc="0" normalizeH="0" baseline="0" noProof="0">
                          <a:ln>
                            <a:noFill/>
                          </a:ln>
                          <a:solidFill>
                            <a:prstClr val="black"/>
                          </a:solidFill>
                          <a:effectLst/>
                          <a:uLnTx/>
                          <a:uFillTx/>
                          <a:latin typeface="Calibri"/>
                          <a:ea typeface="+mn-ea"/>
                          <a:cs typeface="+mn-cs"/>
                        </a:rPr>
                        <a:t>
 A causa dei danni provocati dal nubifragio in Mesolcina, l'autostrada A13 e la strada cantonale restano chiuse, isolando alcuni paesi. 
L'USTRA raccomanda l'uso del San Gottardo, mentre le FFS valutano l'ampliamento dell'offerta ferroviaria.
📸 Tipress / Keystone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31030</a:t>
                      </a:r>
                    </a:p>
                  </a:txBody>
                  <a:tcPr/>
                </a:tc>
                <a:extLst>
                  <a:ext uri="{0D108BD9-81ED-4DB2-BD59-A6C34878D82A}">
                    <a16:rowId xmlns:a16="http://schemas.microsoft.com/office/drawing/2014/main" val="952700818"/>
                  </a:ext>
                </a:extLst>
              </a:tr>
            </a:tbl>
          </a:graphicData>
        </a:graphic>
      </p:graphicFrame>
      <p:sp>
        <p:nvSpPr>
          <p:cNvPr id="4" name="Text Placeholder 3">
            <a:extLst>
              <a:ext uri="{FF2B5EF4-FFF2-40B4-BE49-F238E27FC236}">
                <a16:creationId xmlns:a16="http://schemas.microsoft.com/office/drawing/2014/main" id="{7E181508-F99C-4FD6-B55F-51B789AB8237}"/>
              </a:ext>
            </a:extLst>
          </p:cNvPr>
          <p:cNvSpPr>
            <a:spLocks noGrp="1"/>
          </p:cNvSpPr>
          <p:nvPr>
            <p:ph type="body" sz="quarter" idx="14"/>
          </p:nvPr>
        </p:nvSpPr>
        <p:spPr/>
        <p:txBody>
          <a:bodyPr/>
          <a:lstStyle/>
          <a:p>
            <a:r>
              <a:rPr lang="en-US"/>
              <a:t>01/06/2024 - 30/06/2024</a:t>
            </a:r>
          </a:p>
        </p:txBody>
      </p:sp>
    </p:spTree>
    <p:extLst>
      <p:ext uri="{BB962C8B-B14F-4D97-AF65-F5344CB8AC3E}">
        <p14:creationId xmlns:p14="http://schemas.microsoft.com/office/powerpoint/2010/main" val="2260857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8A5B45-145A-45BF-BE19-E81C25ED1DC4}"/>
              </a:ext>
            </a:extLst>
          </p:cNvPr>
          <p:cNvSpPr>
            <a:spLocks noGrp="1"/>
          </p:cNvSpPr>
          <p:nvPr>
            <p:ph type="title"/>
          </p:nvPr>
        </p:nvSpPr>
        <p:spPr/>
        <p:txBody>
          <a:bodyPr/>
          <a:lstStyle/>
          <a:p>
            <a:r>
              <a:rPr lang="en-US"/>
              <a:t>Facebook FB - Per Post - Engagement + Views+Irate | TUTTI I SOCIAL RSI - 6 of 11</a:t>
            </a:r>
          </a:p>
        </p:txBody>
      </p:sp>
      <p:graphicFrame>
        <p:nvGraphicFramePr>
          <p:cNvPr id="5" name="Table Placeholder 4">
            <a:extLst>
              <a:ext uri="{FF2B5EF4-FFF2-40B4-BE49-F238E27FC236}">
                <a16:creationId xmlns:a16="http://schemas.microsoft.com/office/drawing/2014/main" id="{CDC2CF7E-ED04-4DF5-835A-010F5DA2C560}"/>
              </a:ext>
            </a:extLst>
          </p:cNvPr>
          <p:cNvGraphicFramePr>
            <a:graphicFrameLocks noGrp="1"/>
          </p:cNvGraphicFramePr>
          <p:nvPr>
            <p:ph type="tbl" sz="quarter" idx="13"/>
            <p:extLst>
              <p:ext uri="{D42A27DB-BD31-4B8C-83A1-F6EECF244321}">
                <p14:modId xmlns:p14="http://schemas.microsoft.com/office/powerpoint/2010/main" val="26851700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972684827"/>
                    </a:ext>
                  </a:extLst>
                </a:gridCol>
                <a:gridCol w="987552">
                  <a:extLst>
                    <a:ext uri="{9D8B030D-6E8A-4147-A177-3AD203B41FA5}">
                      <a16:colId xmlns:a16="http://schemas.microsoft.com/office/drawing/2014/main" val="2670581591"/>
                    </a:ext>
                  </a:extLst>
                </a:gridCol>
                <a:gridCol w="987552">
                  <a:extLst>
                    <a:ext uri="{9D8B030D-6E8A-4147-A177-3AD203B41FA5}">
                      <a16:colId xmlns:a16="http://schemas.microsoft.com/office/drawing/2014/main" val="1099875716"/>
                    </a:ext>
                  </a:extLst>
                </a:gridCol>
                <a:gridCol w="987552">
                  <a:extLst>
                    <a:ext uri="{9D8B030D-6E8A-4147-A177-3AD203B41FA5}">
                      <a16:colId xmlns:a16="http://schemas.microsoft.com/office/drawing/2014/main" val="718848148"/>
                    </a:ext>
                  </a:extLst>
                </a:gridCol>
                <a:gridCol w="987552">
                  <a:extLst>
                    <a:ext uri="{9D8B030D-6E8A-4147-A177-3AD203B41FA5}">
                      <a16:colId xmlns:a16="http://schemas.microsoft.com/office/drawing/2014/main" val="2442500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&gt;10s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30092094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Calibri"/>
                          <a:ea typeface="+mn-ea"/>
                          <a:cs typeface="+mn-cs"/>
                        </a:rPr>
                        <a:t>RSI Info - 2024-06-29 11:55:38</a:t>
                      </a:r>
                      <a:r>
                        <a:rPr kumimoji="0" lang="it-IT" sz="1000" b="0" i="0" u="none" strike="noStrike" kern="1200" cap="none" spc="0" normalizeH="0" baseline="0" noProof="0">
                          <a:ln>
                            <a:noFill/>
                          </a:ln>
                          <a:solidFill>
                            <a:prstClr val="black"/>
                          </a:solidFill>
                          <a:effectLst/>
                          <a:uLnTx/>
                          <a:uFillTx/>
                          <a:latin typeface="Calibri"/>
                          <a:ea typeface="+mn-ea"/>
                          <a:cs typeface="+mn-cs"/>
                        </a:rPr>
                        <a:t>
 Il funerale dell’uomo vittima del nubifragio in Mesolcina si è tenuto questo sabato alle 11, nel simbolo della vicinanza e della solidarietà. In molti si sono recati a Lostallo per dare l’ultimo saluto all’ex municipale. La funzione si è svolta nella chiesa di San Giorgio e le strade tra il campo di calcio e il centro del paese sono state chiuse dalle 10 alle 12.
Il corpo era stato ritrovato domenica pomeriggio dal soccorso alpino nel fiume Moesa, tra Grono e Roveredo, a 8 chilometri a sud dalla colata detritica di Sorte, frazione di Lostallo.
Per quanto riguarda gli altri due dispersi, una coppia di mezz’età, il corpo di una donna è stato trovato anch’esso nel fiume. Sono in corso gli accertamenti per capire se si tratta della 53enne.
📷 Ti-Press Agenzia fotografica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12182</a:t>
                      </a:r>
                    </a:p>
                  </a:txBody>
                  <a:tcPr/>
                </a:tc>
                <a:extLst>
                  <a:ext uri="{0D108BD9-81ED-4DB2-BD59-A6C34878D82A}">
                    <a16:rowId xmlns:a16="http://schemas.microsoft.com/office/drawing/2014/main" val="1101472596"/>
                  </a:ext>
                </a:extLst>
              </a:tr>
            </a:tbl>
          </a:graphicData>
        </a:graphic>
      </p:graphicFrame>
      <p:sp>
        <p:nvSpPr>
          <p:cNvPr id="4" name="Text Placeholder 3">
            <a:extLst>
              <a:ext uri="{FF2B5EF4-FFF2-40B4-BE49-F238E27FC236}">
                <a16:creationId xmlns:a16="http://schemas.microsoft.com/office/drawing/2014/main" id="{C90E944C-76A3-4BBF-BD3B-AFEA76A8DEA4}"/>
              </a:ext>
            </a:extLst>
          </p:cNvPr>
          <p:cNvSpPr>
            <a:spLocks noGrp="1"/>
          </p:cNvSpPr>
          <p:nvPr>
            <p:ph type="body" sz="quarter" idx="14"/>
          </p:nvPr>
        </p:nvSpPr>
        <p:spPr/>
        <p:txBody>
          <a:bodyPr/>
          <a:lstStyle/>
          <a:p>
            <a:r>
              <a:rPr lang="en-US"/>
              <a:t>01/06/2024 - 30/06/2024</a:t>
            </a:r>
          </a:p>
        </p:txBody>
      </p:sp>
    </p:spTree>
    <p:extLst>
      <p:ext uri="{BB962C8B-B14F-4D97-AF65-F5344CB8AC3E}">
        <p14:creationId xmlns:p14="http://schemas.microsoft.com/office/powerpoint/2010/main" val="27227642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EA48C8-92F9-4BFA-8D38-3F0A91701664}"/>
              </a:ext>
            </a:extLst>
          </p:cNvPr>
          <p:cNvSpPr>
            <a:spLocks noGrp="1"/>
          </p:cNvSpPr>
          <p:nvPr>
            <p:ph type="title"/>
          </p:nvPr>
        </p:nvSpPr>
        <p:spPr/>
        <p:txBody>
          <a:bodyPr/>
          <a:lstStyle/>
          <a:p>
            <a:r>
              <a:rPr lang="en-US"/>
              <a:t>Facebook FB - Per Post - Engagement + Views+Irate | TUTTI I SOCIAL RSI - 7 of 11</a:t>
            </a:r>
          </a:p>
        </p:txBody>
      </p:sp>
      <p:graphicFrame>
        <p:nvGraphicFramePr>
          <p:cNvPr id="5" name="Table Placeholder 4">
            <a:extLst>
              <a:ext uri="{FF2B5EF4-FFF2-40B4-BE49-F238E27FC236}">
                <a16:creationId xmlns:a16="http://schemas.microsoft.com/office/drawing/2014/main" id="{E69C447D-7E19-466B-B251-28A51B264DAC}"/>
              </a:ext>
            </a:extLst>
          </p:cNvPr>
          <p:cNvGraphicFramePr>
            <a:graphicFrameLocks noGrp="1"/>
          </p:cNvGraphicFramePr>
          <p:nvPr>
            <p:ph type="tbl" sz="quarter" idx="13"/>
            <p:extLst>
              <p:ext uri="{D42A27DB-BD31-4B8C-83A1-F6EECF244321}">
                <p14:modId xmlns:p14="http://schemas.microsoft.com/office/powerpoint/2010/main" val="35366378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380529531"/>
                    </a:ext>
                  </a:extLst>
                </a:gridCol>
                <a:gridCol w="987552">
                  <a:extLst>
                    <a:ext uri="{9D8B030D-6E8A-4147-A177-3AD203B41FA5}">
                      <a16:colId xmlns:a16="http://schemas.microsoft.com/office/drawing/2014/main" val="2239857049"/>
                    </a:ext>
                  </a:extLst>
                </a:gridCol>
                <a:gridCol w="987552">
                  <a:extLst>
                    <a:ext uri="{9D8B030D-6E8A-4147-A177-3AD203B41FA5}">
                      <a16:colId xmlns:a16="http://schemas.microsoft.com/office/drawing/2014/main" val="3934803436"/>
                    </a:ext>
                  </a:extLst>
                </a:gridCol>
                <a:gridCol w="987552">
                  <a:extLst>
                    <a:ext uri="{9D8B030D-6E8A-4147-A177-3AD203B41FA5}">
                      <a16:colId xmlns:a16="http://schemas.microsoft.com/office/drawing/2014/main" val="690394826"/>
                    </a:ext>
                  </a:extLst>
                </a:gridCol>
                <a:gridCol w="987552">
                  <a:extLst>
                    <a:ext uri="{9D8B030D-6E8A-4147-A177-3AD203B41FA5}">
                      <a16:colId xmlns:a16="http://schemas.microsoft.com/office/drawing/2014/main" val="35199154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&gt;10s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1511020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Calibri"/>
                          <a:ea typeface="+mn-ea"/>
                          <a:cs typeface="+mn-cs"/>
                        </a:rPr>
                        <a:t>RSI Info - 2024-06-28 14:51:42</a:t>
                      </a:r>
                      <a:r>
                        <a:rPr kumimoji="0" lang="it-IT" sz="1000" b="0" i="0" u="none" strike="noStrike" kern="1200" cap="none" spc="0" normalizeH="0" baseline="0" noProof="0">
                          <a:ln>
                            <a:noFill/>
                          </a:ln>
                          <a:solidFill>
                            <a:prstClr val="black"/>
                          </a:solidFill>
                          <a:effectLst/>
                          <a:uLnTx/>
                          <a:uFillTx/>
                          <a:latin typeface="Calibri"/>
                          <a:ea typeface="+mn-ea"/>
                          <a:cs typeface="+mn-cs"/>
                        </a:rPr>
                        <a:t>
 Avanzano più velocemente del previsto, in Mesolcina, i lavori per il ripristino dell’autostrada A13 che la scorsa settimana è stata gravemente danneggiata dal maltempo. Tanto che la riapertura parziale del collegamento potrebbe avvenire già il prossimo 5 luglio alle 12. Con cinque giorni di anticipo rispetto a quanto annunciato negli scorsi giorni, quando si parlava del 10 luglio. Lo comunica l’Ufficio federale delle strade (USTRA).
“L’USTRA punta ad aprire la strada il 5 luglio 2024 alle 12” si legge in una nota. “Da quel momento il traffico potrà tornare a circolare sulla A13 a doppio senso di marcia, con una velocità massima consentita di 60-80 chilometri orari”. Si tratterà infatti di una pista di cantiere.
📸USTRA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20707</a:t>
                      </a:r>
                    </a:p>
                  </a:txBody>
                  <a:tcPr/>
                </a:tc>
                <a:extLst>
                  <a:ext uri="{0D108BD9-81ED-4DB2-BD59-A6C34878D82A}">
                    <a16:rowId xmlns:a16="http://schemas.microsoft.com/office/drawing/2014/main" val="4235545715"/>
                  </a:ext>
                </a:extLst>
              </a:tr>
            </a:tbl>
          </a:graphicData>
        </a:graphic>
      </p:graphicFrame>
      <p:sp>
        <p:nvSpPr>
          <p:cNvPr id="4" name="Text Placeholder 3">
            <a:extLst>
              <a:ext uri="{FF2B5EF4-FFF2-40B4-BE49-F238E27FC236}">
                <a16:creationId xmlns:a16="http://schemas.microsoft.com/office/drawing/2014/main" id="{A50C7ADC-D30A-4576-89B7-7E047CF9CC9C}"/>
              </a:ext>
            </a:extLst>
          </p:cNvPr>
          <p:cNvSpPr>
            <a:spLocks noGrp="1"/>
          </p:cNvSpPr>
          <p:nvPr>
            <p:ph type="body" sz="quarter" idx="14"/>
          </p:nvPr>
        </p:nvSpPr>
        <p:spPr/>
        <p:txBody>
          <a:bodyPr/>
          <a:lstStyle/>
          <a:p>
            <a:r>
              <a:rPr lang="en-US"/>
              <a:t>01/06/2024 - 30/06/2024</a:t>
            </a:r>
          </a:p>
        </p:txBody>
      </p:sp>
    </p:spTree>
    <p:extLst>
      <p:ext uri="{BB962C8B-B14F-4D97-AF65-F5344CB8AC3E}">
        <p14:creationId xmlns:p14="http://schemas.microsoft.com/office/powerpoint/2010/main" val="32522454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71787F-9593-4BE7-A582-7874ECBAEC41}"/>
              </a:ext>
            </a:extLst>
          </p:cNvPr>
          <p:cNvSpPr>
            <a:spLocks noGrp="1"/>
          </p:cNvSpPr>
          <p:nvPr>
            <p:ph type="title"/>
          </p:nvPr>
        </p:nvSpPr>
        <p:spPr/>
        <p:txBody>
          <a:bodyPr/>
          <a:lstStyle/>
          <a:p>
            <a:r>
              <a:rPr lang="en-US"/>
              <a:t>Facebook FB - Per Post - Engagement + Views+Irate | TUTTI I SOCIAL RSI - 8 of 11</a:t>
            </a:r>
          </a:p>
        </p:txBody>
      </p:sp>
      <p:graphicFrame>
        <p:nvGraphicFramePr>
          <p:cNvPr id="5" name="Table Placeholder 4">
            <a:extLst>
              <a:ext uri="{FF2B5EF4-FFF2-40B4-BE49-F238E27FC236}">
                <a16:creationId xmlns:a16="http://schemas.microsoft.com/office/drawing/2014/main" id="{A2FB40CC-EEEF-428B-95B2-EF62D1C6590A}"/>
              </a:ext>
            </a:extLst>
          </p:cNvPr>
          <p:cNvGraphicFramePr>
            <a:graphicFrameLocks noGrp="1"/>
          </p:cNvGraphicFramePr>
          <p:nvPr>
            <p:ph type="tbl" sz="quarter" idx="13"/>
            <p:extLst>
              <p:ext uri="{D42A27DB-BD31-4B8C-83A1-F6EECF244321}">
                <p14:modId xmlns:p14="http://schemas.microsoft.com/office/powerpoint/2010/main" val="23258485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349579959"/>
                    </a:ext>
                  </a:extLst>
                </a:gridCol>
                <a:gridCol w="987552">
                  <a:extLst>
                    <a:ext uri="{9D8B030D-6E8A-4147-A177-3AD203B41FA5}">
                      <a16:colId xmlns:a16="http://schemas.microsoft.com/office/drawing/2014/main" val="3969254813"/>
                    </a:ext>
                  </a:extLst>
                </a:gridCol>
                <a:gridCol w="987552">
                  <a:extLst>
                    <a:ext uri="{9D8B030D-6E8A-4147-A177-3AD203B41FA5}">
                      <a16:colId xmlns:a16="http://schemas.microsoft.com/office/drawing/2014/main" val="3369855570"/>
                    </a:ext>
                  </a:extLst>
                </a:gridCol>
                <a:gridCol w="987552">
                  <a:extLst>
                    <a:ext uri="{9D8B030D-6E8A-4147-A177-3AD203B41FA5}">
                      <a16:colId xmlns:a16="http://schemas.microsoft.com/office/drawing/2014/main" val="726319597"/>
                    </a:ext>
                  </a:extLst>
                </a:gridCol>
                <a:gridCol w="987552">
                  <a:extLst>
                    <a:ext uri="{9D8B030D-6E8A-4147-A177-3AD203B41FA5}">
                      <a16:colId xmlns:a16="http://schemas.microsoft.com/office/drawing/2014/main" val="37091467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&gt;10s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8962473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Calibri"/>
                          <a:ea typeface="+mn-ea"/>
                          <a:cs typeface="+mn-cs"/>
                        </a:rPr>
                        <a:t>RSI Info - 2024-06-26 10:46:57</a:t>
                      </a:r>
                      <a:r>
                        <a:rPr kumimoji="0" lang="it-IT" sz="1000" b="0" i="0" u="none" strike="noStrike" kern="1200" cap="none" spc="0" normalizeH="0" baseline="0" noProof="0">
                          <a:ln>
                            <a:noFill/>
                          </a:ln>
                          <a:solidFill>
                            <a:prstClr val="black"/>
                          </a:solidFill>
                          <a:effectLst/>
                          <a:uLnTx/>
                          <a:uFillTx/>
                          <a:latin typeface="Calibri"/>
                          <a:ea typeface="+mn-ea"/>
                          <a:cs typeface="+mn-cs"/>
                        </a:rPr>
                        <a:t>
 L’Ufficio federale delle strade ha fissato la data per la riapertura parziale dell’A13 in Mesolcina. Tra Lostallo e Mesocco si tornerà a circolare dal 10 luglio. Inizialmente su due corsie (una per senso di marcia) e poi, entro l’inverno, saranno completati i lavori per ricreare le quattro corsie.
L’annuncio è stato fatto mercoledì mattina dall’USTRA durante una conferenza stampa organizzata a Soazza, all’altezza della cascata di Boffalora, nel luogo in cui venerdì scorso il tracciato autostradale è stato completamente eroso dall’impeto della Moesa.
I lavori di ripristino dei danni provocati dal maltempo stanno procedendo in modo più rapido del previsto. Gli interventi più urgenti che si pensava avrebbero richiesto circa un mese, saranno completati in meno di tre settimane.
La prima a essere completata sarà la carreggiata più lontana dal letto del fiume, quella sulla quale fino a venerdì scorreva il traffico nord-sud. Inizialmente le due corsie saranno utilizzate in modo bidirezionale. Questo permetterà di riaprire l’autostrada senza interruzioni.
📸Ti-Press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15009</a:t>
                      </a:r>
                    </a:p>
                  </a:txBody>
                  <a:tcPr/>
                </a:tc>
                <a:extLst>
                  <a:ext uri="{0D108BD9-81ED-4DB2-BD59-A6C34878D82A}">
                    <a16:rowId xmlns:a16="http://schemas.microsoft.com/office/drawing/2014/main" val="1003018297"/>
                  </a:ext>
                </a:extLst>
              </a:tr>
            </a:tbl>
          </a:graphicData>
        </a:graphic>
      </p:graphicFrame>
      <p:sp>
        <p:nvSpPr>
          <p:cNvPr id="4" name="Text Placeholder 3">
            <a:extLst>
              <a:ext uri="{FF2B5EF4-FFF2-40B4-BE49-F238E27FC236}">
                <a16:creationId xmlns:a16="http://schemas.microsoft.com/office/drawing/2014/main" id="{F23A060A-C02A-41CF-8055-8B4A74EDEF13}"/>
              </a:ext>
            </a:extLst>
          </p:cNvPr>
          <p:cNvSpPr>
            <a:spLocks noGrp="1"/>
          </p:cNvSpPr>
          <p:nvPr>
            <p:ph type="body" sz="quarter" idx="14"/>
          </p:nvPr>
        </p:nvSpPr>
        <p:spPr/>
        <p:txBody>
          <a:bodyPr/>
          <a:lstStyle/>
          <a:p>
            <a:r>
              <a:rPr lang="en-US"/>
              <a:t>01/06/2024 - 30/06/2024</a:t>
            </a:r>
          </a:p>
        </p:txBody>
      </p:sp>
    </p:spTree>
    <p:extLst>
      <p:ext uri="{BB962C8B-B14F-4D97-AF65-F5344CB8AC3E}">
        <p14:creationId xmlns:p14="http://schemas.microsoft.com/office/powerpoint/2010/main" val="42925284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0CC269-5A1B-499A-BD40-B4A1D95D5E07}"/>
              </a:ext>
            </a:extLst>
          </p:cNvPr>
          <p:cNvSpPr>
            <a:spLocks noGrp="1"/>
          </p:cNvSpPr>
          <p:nvPr>
            <p:ph type="title"/>
          </p:nvPr>
        </p:nvSpPr>
        <p:spPr/>
        <p:txBody>
          <a:bodyPr/>
          <a:lstStyle/>
          <a:p>
            <a:r>
              <a:rPr lang="en-US"/>
              <a:t>Facebook FB - Per Post - Engagement + Views+Irate | TUTTI I SOCIAL RSI - 9 of 11</a:t>
            </a:r>
          </a:p>
        </p:txBody>
      </p:sp>
      <p:graphicFrame>
        <p:nvGraphicFramePr>
          <p:cNvPr id="5" name="Table Placeholder 4">
            <a:extLst>
              <a:ext uri="{FF2B5EF4-FFF2-40B4-BE49-F238E27FC236}">
                <a16:creationId xmlns:a16="http://schemas.microsoft.com/office/drawing/2014/main" id="{E06152BA-434F-4BA7-9FBD-5F3A031AE193}"/>
              </a:ext>
            </a:extLst>
          </p:cNvPr>
          <p:cNvGraphicFramePr>
            <a:graphicFrameLocks noGrp="1"/>
          </p:cNvGraphicFramePr>
          <p:nvPr>
            <p:ph type="tbl" sz="quarter" idx="13"/>
            <p:extLst>
              <p:ext uri="{D42A27DB-BD31-4B8C-83A1-F6EECF244321}">
                <p14:modId xmlns:p14="http://schemas.microsoft.com/office/powerpoint/2010/main" val="41657383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544141971"/>
                    </a:ext>
                  </a:extLst>
                </a:gridCol>
                <a:gridCol w="987552">
                  <a:extLst>
                    <a:ext uri="{9D8B030D-6E8A-4147-A177-3AD203B41FA5}">
                      <a16:colId xmlns:a16="http://schemas.microsoft.com/office/drawing/2014/main" val="113747629"/>
                    </a:ext>
                  </a:extLst>
                </a:gridCol>
                <a:gridCol w="987552">
                  <a:extLst>
                    <a:ext uri="{9D8B030D-6E8A-4147-A177-3AD203B41FA5}">
                      <a16:colId xmlns:a16="http://schemas.microsoft.com/office/drawing/2014/main" val="2779517379"/>
                    </a:ext>
                  </a:extLst>
                </a:gridCol>
                <a:gridCol w="987552">
                  <a:extLst>
                    <a:ext uri="{9D8B030D-6E8A-4147-A177-3AD203B41FA5}">
                      <a16:colId xmlns:a16="http://schemas.microsoft.com/office/drawing/2014/main" val="2913840494"/>
                    </a:ext>
                  </a:extLst>
                </a:gridCol>
                <a:gridCol w="987552">
                  <a:extLst>
                    <a:ext uri="{9D8B030D-6E8A-4147-A177-3AD203B41FA5}">
                      <a16:colId xmlns:a16="http://schemas.microsoft.com/office/drawing/2014/main" val="5470888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&gt;10s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26115356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Calibri"/>
                          <a:ea typeface="+mn-ea"/>
                          <a:cs typeface="+mn-cs"/>
                        </a:rPr>
                        <a:t>RSI Info - 2024-06-24 17:12:13</a:t>
                      </a:r>
                      <a:r>
                        <a:rPr kumimoji="0" lang="it-IT" sz="1000" b="0" i="0" u="none" strike="noStrike" kern="1200" cap="none" spc="0" normalizeH="0" baseline="0" noProof="0">
                          <a:ln>
                            <a:noFill/>
                          </a:ln>
                          <a:solidFill>
                            <a:prstClr val="black"/>
                          </a:solidFill>
                          <a:effectLst/>
                          <a:uLnTx/>
                          <a:uFillTx/>
                          <a:latin typeface="Calibri"/>
                          <a:ea typeface="+mn-ea"/>
                          <a:cs typeface="+mn-cs"/>
                        </a:rPr>
                        <a:t>
 A causa della chiusura dell'autostrada A13 dopo le intemperie abbattutesi sulla Mesolcina, il tunnel autostradale del San Gottardo non verrà chiuso al traffico questa settimana e la prossima durante la notte, come previsto inizialmente.
Lo ha comunicato oggi in serata l'Ufficio federale delle strade (USTRA), precisando che le notti di chiusura del tunnel sono state annullate.
Inoltre, i lavori di brillamento per la seconda canna di Göschenen (UR) saranno sospesi. Questo per ridurre al minimo l'impatto dei lavori sulla galleria esistente, visto che il traffico di transito è stato deviato su larga scala sull'autostrada A2, ha spiegato l'USTRA.
Sul lato sud, da questa mattina è in funzione anche la corsia di uscita "CUPRA". Questa corsia conduce gli utenti direttamente al paese di Airolo e ai Passi, senza dover sostare davanti al portale del San Gottardo.
L'USTRA, viene ancora precisato, segue costantemente l'evoluzione del traffico sui percorsi alternativi - anche il Passo del Sempione - e dialoga con i Cantoni interessati: Grigioni, Uri, Ticino e Vallese. Per alleggerire i villaggi lungo l'autostrada A2 dal traffico parassitario, nel Canton Uri si ricorrerà a misure note, come la chiusura di entrate e uscite.
Al fine di informare sulla situazione in Svizzera nelle aree circostanti, il capo del Dipartimento federale dei trasporti (DATEC) Albert Rösti informerà per iscritto i suoi omologhi sulla situazione nei Grigioni e sulle conseguenze per il traffico di transito.
L'USTRA è inoltre in contatto con organizzazioni partner dei Paesi limitrofi. L'obiettivo è quello di informare gli utenti della strada dei Paesi confinanti sui percorsi alternativi e sui percorsi di aggiramento in Svizzera.
📷 Ti-Press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11762</a:t>
                      </a:r>
                    </a:p>
                  </a:txBody>
                  <a:tcPr/>
                </a:tc>
                <a:extLst>
                  <a:ext uri="{0D108BD9-81ED-4DB2-BD59-A6C34878D82A}">
                    <a16:rowId xmlns:a16="http://schemas.microsoft.com/office/drawing/2014/main" val="588377281"/>
                  </a:ext>
                </a:extLst>
              </a:tr>
            </a:tbl>
          </a:graphicData>
        </a:graphic>
      </p:graphicFrame>
      <p:sp>
        <p:nvSpPr>
          <p:cNvPr id="4" name="Text Placeholder 3">
            <a:extLst>
              <a:ext uri="{FF2B5EF4-FFF2-40B4-BE49-F238E27FC236}">
                <a16:creationId xmlns:a16="http://schemas.microsoft.com/office/drawing/2014/main" id="{C72FAFE2-1D79-4166-8626-81B89B1B253D}"/>
              </a:ext>
            </a:extLst>
          </p:cNvPr>
          <p:cNvSpPr>
            <a:spLocks noGrp="1"/>
          </p:cNvSpPr>
          <p:nvPr>
            <p:ph type="body" sz="quarter" idx="14"/>
          </p:nvPr>
        </p:nvSpPr>
        <p:spPr/>
        <p:txBody>
          <a:bodyPr/>
          <a:lstStyle/>
          <a:p>
            <a:r>
              <a:rPr lang="en-US"/>
              <a:t>01/06/2024 - 30/06/2024</a:t>
            </a:r>
          </a:p>
        </p:txBody>
      </p:sp>
    </p:spTree>
    <p:extLst>
      <p:ext uri="{BB962C8B-B14F-4D97-AF65-F5344CB8AC3E}">
        <p14:creationId xmlns:p14="http://schemas.microsoft.com/office/powerpoint/2010/main" val="27466402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157CEB-6437-42AB-81B6-9D6C779D4D90}"/>
              </a:ext>
            </a:extLst>
          </p:cNvPr>
          <p:cNvSpPr>
            <a:spLocks noGrp="1"/>
          </p:cNvSpPr>
          <p:nvPr>
            <p:ph type="title"/>
          </p:nvPr>
        </p:nvSpPr>
        <p:spPr/>
        <p:txBody>
          <a:bodyPr/>
          <a:lstStyle/>
          <a:p>
            <a:r>
              <a:rPr lang="en-US"/>
              <a:t>Facebook FB - Per Post - Engagement + Views+Irate | TUTTI I SOCIAL RSI - 10 of 11</a:t>
            </a:r>
          </a:p>
        </p:txBody>
      </p:sp>
      <p:graphicFrame>
        <p:nvGraphicFramePr>
          <p:cNvPr id="5" name="Table Placeholder 4">
            <a:extLst>
              <a:ext uri="{FF2B5EF4-FFF2-40B4-BE49-F238E27FC236}">
                <a16:creationId xmlns:a16="http://schemas.microsoft.com/office/drawing/2014/main" id="{5CFEA473-F475-4093-985C-AFF604973877}"/>
              </a:ext>
            </a:extLst>
          </p:cNvPr>
          <p:cNvGraphicFramePr>
            <a:graphicFrameLocks noGrp="1"/>
          </p:cNvGraphicFramePr>
          <p:nvPr>
            <p:ph type="tbl" sz="quarter" idx="13"/>
            <p:extLst>
              <p:ext uri="{D42A27DB-BD31-4B8C-83A1-F6EECF244321}">
                <p14:modId xmlns:p14="http://schemas.microsoft.com/office/powerpoint/2010/main" val="41043104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437388336"/>
                    </a:ext>
                  </a:extLst>
                </a:gridCol>
                <a:gridCol w="987552">
                  <a:extLst>
                    <a:ext uri="{9D8B030D-6E8A-4147-A177-3AD203B41FA5}">
                      <a16:colId xmlns:a16="http://schemas.microsoft.com/office/drawing/2014/main" val="2789862819"/>
                    </a:ext>
                  </a:extLst>
                </a:gridCol>
                <a:gridCol w="987552">
                  <a:extLst>
                    <a:ext uri="{9D8B030D-6E8A-4147-A177-3AD203B41FA5}">
                      <a16:colId xmlns:a16="http://schemas.microsoft.com/office/drawing/2014/main" val="2482799003"/>
                    </a:ext>
                  </a:extLst>
                </a:gridCol>
                <a:gridCol w="987552">
                  <a:extLst>
                    <a:ext uri="{9D8B030D-6E8A-4147-A177-3AD203B41FA5}">
                      <a16:colId xmlns:a16="http://schemas.microsoft.com/office/drawing/2014/main" val="3096643378"/>
                    </a:ext>
                  </a:extLst>
                </a:gridCol>
                <a:gridCol w="987552">
                  <a:extLst>
                    <a:ext uri="{9D8B030D-6E8A-4147-A177-3AD203B41FA5}">
                      <a16:colId xmlns:a16="http://schemas.microsoft.com/office/drawing/2014/main" val="25468402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&gt;10s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15427042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Calibri"/>
                          <a:ea typeface="+mn-ea"/>
                          <a:cs typeface="+mn-cs"/>
                        </a:rPr>
                        <a:t>RSI Info - 2024-06-25 13:28:31</a:t>
                      </a:r>
                      <a:r>
                        <a:rPr kumimoji="0" lang="it-IT" sz="1000" b="0" i="0" u="none" strike="noStrike" kern="1200" cap="none" spc="0" normalizeH="0" baseline="0" noProof="0">
                          <a:ln>
                            <a:noFill/>
                          </a:ln>
                          <a:solidFill>
                            <a:prstClr val="black"/>
                          </a:solidFill>
                          <a:effectLst/>
                          <a:uLnTx/>
                          <a:uFillTx/>
                          <a:latin typeface="Calibri"/>
                          <a:ea typeface="+mn-ea"/>
                          <a:cs typeface="+mn-cs"/>
                        </a:rPr>
                        <a:t>
 Il consigliere federale Albert Rösti si è espresso questo martedì in conferenza stampa sulla situazione viaria a seguito della chiusura dell'A13, colpita dall'alluvione in Mesolcina. 
“Faremo tutto il possibile perché la riapertura della A13 avvenga quanto prima nel mese luglio”, ha ribadito. L'obiettivo è di riaprire il prima possibile una strada provvisoria con una corsia per senso di marcia, ma occorreranno dai sette ai dieci giorni solo per rimettere il fiume Moesa nel suo alveo.
A preoccupare c'è anche il traffico, soprattutto con la stagione turistica europea che entra nel vivo. Per questo il ministro dei trasporti lancia un appello a cooperare lasciando a casa la macchina se si vuole andare a sud. 
📷 Keystone
👉 L'articolo completo nei commenti
#autostradaa13 #autostradaa2 #albertrösti #moesano</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5442</a:t>
                      </a:r>
                    </a:p>
                  </a:txBody>
                  <a:tcPr/>
                </a:tc>
                <a:extLst>
                  <a:ext uri="{0D108BD9-81ED-4DB2-BD59-A6C34878D82A}">
                    <a16:rowId xmlns:a16="http://schemas.microsoft.com/office/drawing/2014/main" val="529312200"/>
                  </a:ext>
                </a:extLst>
              </a:tr>
            </a:tbl>
          </a:graphicData>
        </a:graphic>
      </p:graphicFrame>
      <p:sp>
        <p:nvSpPr>
          <p:cNvPr id="4" name="Text Placeholder 3">
            <a:extLst>
              <a:ext uri="{FF2B5EF4-FFF2-40B4-BE49-F238E27FC236}">
                <a16:creationId xmlns:a16="http://schemas.microsoft.com/office/drawing/2014/main" id="{F1CA7940-895D-457A-9211-84A992F24F2A}"/>
              </a:ext>
            </a:extLst>
          </p:cNvPr>
          <p:cNvSpPr>
            <a:spLocks noGrp="1"/>
          </p:cNvSpPr>
          <p:nvPr>
            <p:ph type="body" sz="quarter" idx="14"/>
          </p:nvPr>
        </p:nvSpPr>
        <p:spPr/>
        <p:txBody>
          <a:bodyPr/>
          <a:lstStyle/>
          <a:p>
            <a:r>
              <a:rPr lang="en-US"/>
              <a:t>01/06/2024 - 30/06/2024</a:t>
            </a:r>
          </a:p>
        </p:txBody>
      </p:sp>
    </p:spTree>
    <p:extLst>
      <p:ext uri="{BB962C8B-B14F-4D97-AF65-F5344CB8AC3E}">
        <p14:creationId xmlns:p14="http://schemas.microsoft.com/office/powerpoint/2010/main" val="10631060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FCCC5C-EBB6-4947-B8BB-6BA9848EC6E0}"/>
              </a:ext>
            </a:extLst>
          </p:cNvPr>
          <p:cNvSpPr>
            <a:spLocks noGrp="1"/>
          </p:cNvSpPr>
          <p:nvPr>
            <p:ph type="title"/>
          </p:nvPr>
        </p:nvSpPr>
        <p:spPr/>
        <p:txBody>
          <a:bodyPr/>
          <a:lstStyle/>
          <a:p>
            <a:r>
              <a:rPr lang="en-US"/>
              <a:t>Facebook FB - Per Post - Engagement + Views+Irate | TUTTI I SOCIAL RSI - 11 of 11</a:t>
            </a:r>
          </a:p>
        </p:txBody>
      </p:sp>
      <p:graphicFrame>
        <p:nvGraphicFramePr>
          <p:cNvPr id="5" name="Table Placeholder 4">
            <a:extLst>
              <a:ext uri="{FF2B5EF4-FFF2-40B4-BE49-F238E27FC236}">
                <a16:creationId xmlns:a16="http://schemas.microsoft.com/office/drawing/2014/main" id="{F69BFD50-0312-4683-A0CF-C78889E40F9C}"/>
              </a:ext>
            </a:extLst>
          </p:cNvPr>
          <p:cNvGraphicFramePr>
            <a:graphicFrameLocks noGrp="1"/>
          </p:cNvGraphicFramePr>
          <p:nvPr>
            <p:ph type="tbl" sz="quarter" idx="13"/>
            <p:extLst>
              <p:ext uri="{D42A27DB-BD31-4B8C-83A1-F6EECF244321}">
                <p14:modId xmlns:p14="http://schemas.microsoft.com/office/powerpoint/2010/main" val="9288130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296356879"/>
                    </a:ext>
                  </a:extLst>
                </a:gridCol>
                <a:gridCol w="987552">
                  <a:extLst>
                    <a:ext uri="{9D8B030D-6E8A-4147-A177-3AD203B41FA5}">
                      <a16:colId xmlns:a16="http://schemas.microsoft.com/office/drawing/2014/main" val="3932751078"/>
                    </a:ext>
                  </a:extLst>
                </a:gridCol>
                <a:gridCol w="987552">
                  <a:extLst>
                    <a:ext uri="{9D8B030D-6E8A-4147-A177-3AD203B41FA5}">
                      <a16:colId xmlns:a16="http://schemas.microsoft.com/office/drawing/2014/main" val="592484853"/>
                    </a:ext>
                  </a:extLst>
                </a:gridCol>
                <a:gridCol w="987552">
                  <a:extLst>
                    <a:ext uri="{9D8B030D-6E8A-4147-A177-3AD203B41FA5}">
                      <a16:colId xmlns:a16="http://schemas.microsoft.com/office/drawing/2014/main" val="2987997731"/>
                    </a:ext>
                  </a:extLst>
                </a:gridCol>
                <a:gridCol w="987552">
                  <a:extLst>
                    <a:ext uri="{9D8B030D-6E8A-4147-A177-3AD203B41FA5}">
                      <a16:colId xmlns:a16="http://schemas.microsoft.com/office/drawing/2014/main" val="13424008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&gt;10s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11102557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Calibri"/>
                          <a:ea typeface="+mn-ea"/>
                          <a:cs typeface="+mn-cs"/>
                        </a:rPr>
                        <a:t>RSI Info - 2024-06-24 05:00:07</a:t>
                      </a:r>
                      <a:r>
                        <a:rPr kumimoji="0" lang="it-IT" sz="1000" b="0" i="0" u="none" strike="noStrike" kern="1200" cap="none" spc="0" normalizeH="0" baseline="0" noProof="0">
                          <a:ln>
                            <a:noFill/>
                          </a:ln>
                          <a:solidFill>
                            <a:prstClr val="black"/>
                          </a:solidFill>
                          <a:effectLst/>
                          <a:uLnTx/>
                          <a:uFillTx/>
                          <a:latin typeface="Calibri"/>
                          <a:ea typeface="+mn-ea"/>
                          <a:cs typeface="+mn-cs"/>
                        </a:rPr>
                        <a:t>
 Stando ai criteri di autorizzazioni delle manifestazioni di triathlon e nuoto libero, il 16 giugno la Senna era ancora troppo inquinata per permettere lo svolgimento di alcune gare dei Giochi Olimpici, che inizieranno il prossimo 26 luglio. A determinare il risultato negativo delle analisi l'elevata presenza di batteri fecali nelle acque.
Una circostanza che non scoraggia il prefetto regionale Marc Guillaume che, durante un briefing con la stampa, si è detto "fiducioso: gli eventi si terranno nella Senna a fine luglio/inizio agosto". Ha poi spiegato che "il maltempo che ha colpita la Francia negli ultimi giorni spiega perché le concentrazioni dei due batteri fecali erano ben al di sopra degli standard richiesti per autorizzare le gare nel fiume".
Per gli organizzatori dei Giochi, la Senna dovrebbe essere il grande protagonista di queste Olimpiadi, ospitando la cerimonia di apertura e le gare di triathlon, nuoto in acque libere e paratriathlon. Vi sono tuttavia ancora molti dubbi su questa eventualità: nell'agosto 2023 dovevano tenersi le gare di prova nella Senna, ma, a causa dell'inadeguatezza della qualità dell'acqua, la maggior parte di quelle sono state annullate
📸 Reuters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6933</a:t>
                      </a:r>
                    </a:p>
                  </a:txBody>
                  <a:tcPr/>
                </a:tc>
                <a:extLst>
                  <a:ext uri="{0D108BD9-81ED-4DB2-BD59-A6C34878D82A}">
                    <a16:rowId xmlns:a16="http://schemas.microsoft.com/office/drawing/2014/main" val="2971347047"/>
                  </a:ext>
                </a:extLst>
              </a:tr>
            </a:tbl>
          </a:graphicData>
        </a:graphic>
      </p:graphicFrame>
      <p:sp>
        <p:nvSpPr>
          <p:cNvPr id="4" name="Text Placeholder 3">
            <a:extLst>
              <a:ext uri="{FF2B5EF4-FFF2-40B4-BE49-F238E27FC236}">
                <a16:creationId xmlns:a16="http://schemas.microsoft.com/office/drawing/2014/main" id="{12BCB1C0-E666-48B4-B3C3-E6D1E6FF7BD6}"/>
              </a:ext>
            </a:extLst>
          </p:cNvPr>
          <p:cNvSpPr>
            <a:spLocks noGrp="1"/>
          </p:cNvSpPr>
          <p:nvPr>
            <p:ph type="body" sz="quarter" idx="14"/>
          </p:nvPr>
        </p:nvSpPr>
        <p:spPr/>
        <p:txBody>
          <a:bodyPr/>
          <a:lstStyle/>
          <a:p>
            <a:r>
              <a:rPr lang="en-US"/>
              <a:t>01/06/2024 - 30/06/2024</a:t>
            </a:r>
          </a:p>
        </p:txBody>
      </p:sp>
    </p:spTree>
    <p:extLst>
      <p:ext uri="{BB962C8B-B14F-4D97-AF65-F5344CB8AC3E}">
        <p14:creationId xmlns:p14="http://schemas.microsoft.com/office/powerpoint/2010/main" val="77856964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2790</Words>
  <Application>Microsoft Office PowerPoint</Application>
  <PresentationFormat>On-screen Show (4:3)</PresentationFormat>
  <Paragraphs>152</Paragraphs>
  <Slides>11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11</vt:i4>
      </vt:variant>
    </vt:vector>
  </HeadingPairs>
  <TitlesOfParts>
    <vt:vector size="14" baseType="lpstr">
      <vt:lpstr>Calibri</vt:lpstr>
      <vt:lpstr>Arial</vt:lpstr>
      <vt:lpstr>quintly_template</vt:lpstr>
      <vt:lpstr>Facebook FB - Per Post - Engagement + Views+Irate | TUTTI I SOCIAL RSI - 1 of 11</vt:lpstr>
      <vt:lpstr>Facebook FB - Per Post - Engagement + Views+Irate | TUTTI I SOCIAL RSI - 2 of 11</vt:lpstr>
      <vt:lpstr>Facebook FB - Per Post - Engagement + Views+Irate | TUTTI I SOCIAL RSI - 3 of 11</vt:lpstr>
      <vt:lpstr>Facebook FB - Per Post - Engagement + Views+Irate | TUTTI I SOCIAL RSI - 4 of 11</vt:lpstr>
      <vt:lpstr>Facebook FB - Per Post - Engagement + Views+Irate | TUTTI I SOCIAL RSI - 5 of 11</vt:lpstr>
      <vt:lpstr>Facebook FB - Per Post - Engagement + Views+Irate | TUTTI I SOCIAL RSI - 6 of 11</vt:lpstr>
      <vt:lpstr>Facebook FB - Per Post - Engagement + Views+Irate | TUTTI I SOCIAL RSI - 7 of 11</vt:lpstr>
      <vt:lpstr>Facebook FB - Per Post - Engagement + Views+Irate | TUTTI I SOCIAL RSI - 8 of 11</vt:lpstr>
      <vt:lpstr>Facebook FB - Per Post - Engagement + Views+Irate | TUTTI I SOCIAL RSI - 9 of 11</vt:lpstr>
      <vt:lpstr>Facebook FB - Per Post - Engagement + Views+Irate | TUTTI I SOCIAL RSI - 10 of 11</vt:lpstr>
      <vt:lpstr>Facebook FB - Per Post - Engagement + Views+Irate | TUTTI I SOCIAL RSI - 11 of 11</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FB - Per Post - Engagement + Views+Irate | TUTTI I SOCIAL RSI - 1 of 11</dc:title>
  <dc:creator>Frederik Born</dc:creator>
  <cp:lastModifiedBy>Frederik Born</cp:lastModifiedBy>
  <cp:revision>1</cp:revision>
  <dcterms:created xsi:type="dcterms:W3CDTF">2024-07-10T10:02:11Z</dcterms:created>
  <dcterms:modified xsi:type="dcterms:W3CDTF">2024-07-10T10:02:42Z</dcterms:modified>
</cp:coreProperties>
</file>