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91FB3-C552-45F1-BD59-C17FD18C5007}"/>
              </a:ext>
            </a:extLst>
          </p:cNvPr>
          <p:cNvSpPr>
            <a:spLocks noGrp="1"/>
          </p:cNvSpPr>
          <p:nvPr>
            <p:ph type="title"/>
          </p:nvPr>
        </p:nvSpPr>
        <p:spPr/>
        <p:txBody>
          <a:bodyPr/>
          <a:lstStyle/>
          <a:p>
            <a:r>
              <a:rPr lang="en-US"/>
              <a:t>Instagram Posts Table | ta_ta_ki - 1 of 23</a:t>
            </a:r>
          </a:p>
        </p:txBody>
      </p:sp>
      <p:graphicFrame>
        <p:nvGraphicFramePr>
          <p:cNvPr id="5" name="Table Placeholder 4">
            <a:extLst>
              <a:ext uri="{FF2B5EF4-FFF2-40B4-BE49-F238E27FC236}">
                <a16:creationId xmlns:a16="http://schemas.microsoft.com/office/drawing/2014/main" id="{C253A2A4-87EB-4B4E-AC9D-E71AFE0AF2E7}"/>
              </a:ext>
            </a:extLst>
          </p:cNvPr>
          <p:cNvGraphicFramePr>
            <a:graphicFrameLocks noGrp="1"/>
          </p:cNvGraphicFramePr>
          <p:nvPr>
            <p:ph type="tbl" sz="quarter" idx="13"/>
            <p:extLst>
              <p:ext uri="{D42A27DB-BD31-4B8C-83A1-F6EECF244321}">
                <p14:modId xmlns:p14="http://schemas.microsoft.com/office/powerpoint/2010/main" val="510472618"/>
              </p:ext>
            </p:extLst>
          </p:nvPr>
        </p:nvGraphicFramePr>
        <p:xfrm>
          <a:off x="457200" y="1731963"/>
          <a:ext cx="7818120" cy="1920240"/>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631923598"/>
                    </a:ext>
                  </a:extLst>
                </a:gridCol>
                <a:gridCol w="905256">
                  <a:extLst>
                    <a:ext uri="{9D8B030D-6E8A-4147-A177-3AD203B41FA5}">
                      <a16:colId xmlns:a16="http://schemas.microsoft.com/office/drawing/2014/main" val="1104621414"/>
                    </a:ext>
                  </a:extLst>
                </a:gridCol>
                <a:gridCol w="329184">
                  <a:extLst>
                    <a:ext uri="{9D8B030D-6E8A-4147-A177-3AD203B41FA5}">
                      <a16:colId xmlns:a16="http://schemas.microsoft.com/office/drawing/2014/main" val="3798194084"/>
                    </a:ext>
                  </a:extLst>
                </a:gridCol>
                <a:gridCol w="329184">
                  <a:extLst>
                    <a:ext uri="{9D8B030D-6E8A-4147-A177-3AD203B41FA5}">
                      <a16:colId xmlns:a16="http://schemas.microsoft.com/office/drawing/2014/main" val="3425236746"/>
                    </a:ext>
                  </a:extLst>
                </a:gridCol>
                <a:gridCol w="329184">
                  <a:extLst>
                    <a:ext uri="{9D8B030D-6E8A-4147-A177-3AD203B41FA5}">
                      <a16:colId xmlns:a16="http://schemas.microsoft.com/office/drawing/2014/main" val="1843600137"/>
                    </a:ext>
                  </a:extLst>
                </a:gridCol>
                <a:gridCol w="329184">
                  <a:extLst>
                    <a:ext uri="{9D8B030D-6E8A-4147-A177-3AD203B41FA5}">
                      <a16:colId xmlns:a16="http://schemas.microsoft.com/office/drawing/2014/main" val="589957707"/>
                    </a:ext>
                  </a:extLst>
                </a:gridCol>
                <a:gridCol w="329184">
                  <a:extLst>
                    <a:ext uri="{9D8B030D-6E8A-4147-A177-3AD203B41FA5}">
                      <a16:colId xmlns:a16="http://schemas.microsoft.com/office/drawing/2014/main" val="3666306335"/>
                    </a:ext>
                  </a:extLst>
                </a:gridCol>
                <a:gridCol w="329184">
                  <a:extLst>
                    <a:ext uri="{9D8B030D-6E8A-4147-A177-3AD203B41FA5}">
                      <a16:colId xmlns:a16="http://schemas.microsoft.com/office/drawing/2014/main" val="1901074376"/>
                    </a:ext>
                  </a:extLst>
                </a:gridCol>
                <a:gridCol w="329184">
                  <a:extLst>
                    <a:ext uri="{9D8B030D-6E8A-4147-A177-3AD203B41FA5}">
                      <a16:colId xmlns:a16="http://schemas.microsoft.com/office/drawing/2014/main" val="2988764437"/>
                    </a:ext>
                  </a:extLst>
                </a:gridCol>
                <a:gridCol w="329184">
                  <a:extLst>
                    <a:ext uri="{9D8B030D-6E8A-4147-A177-3AD203B41FA5}">
                      <a16:colId xmlns:a16="http://schemas.microsoft.com/office/drawing/2014/main" val="685113867"/>
                    </a:ext>
                  </a:extLst>
                </a:gridCol>
                <a:gridCol w="329184">
                  <a:extLst>
                    <a:ext uri="{9D8B030D-6E8A-4147-A177-3AD203B41FA5}">
                      <a16:colId xmlns:a16="http://schemas.microsoft.com/office/drawing/2014/main" val="1790049083"/>
                    </a:ext>
                  </a:extLst>
                </a:gridCol>
                <a:gridCol w="329184">
                  <a:extLst>
                    <a:ext uri="{9D8B030D-6E8A-4147-A177-3AD203B41FA5}">
                      <a16:colId xmlns:a16="http://schemas.microsoft.com/office/drawing/2014/main" val="3550306084"/>
                    </a:ext>
                  </a:extLst>
                </a:gridCol>
                <a:gridCol w="329184">
                  <a:extLst>
                    <a:ext uri="{9D8B030D-6E8A-4147-A177-3AD203B41FA5}">
                      <a16:colId xmlns:a16="http://schemas.microsoft.com/office/drawing/2014/main" val="1704452249"/>
                    </a:ext>
                  </a:extLst>
                </a:gridCol>
                <a:gridCol w="329184">
                  <a:extLst>
                    <a:ext uri="{9D8B030D-6E8A-4147-A177-3AD203B41FA5}">
                      <a16:colId xmlns:a16="http://schemas.microsoft.com/office/drawing/2014/main" val="955987450"/>
                    </a:ext>
                  </a:extLst>
                </a:gridCol>
                <a:gridCol w="329184">
                  <a:extLst>
                    <a:ext uri="{9D8B030D-6E8A-4147-A177-3AD203B41FA5}">
                      <a16:colId xmlns:a16="http://schemas.microsoft.com/office/drawing/2014/main" val="3216493431"/>
                    </a:ext>
                  </a:extLst>
                </a:gridCol>
                <a:gridCol w="329184">
                  <a:extLst>
                    <a:ext uri="{9D8B030D-6E8A-4147-A177-3AD203B41FA5}">
                      <a16:colId xmlns:a16="http://schemas.microsoft.com/office/drawing/2014/main" val="3304088926"/>
                    </a:ext>
                  </a:extLst>
                </a:gridCol>
                <a:gridCol w="329184">
                  <a:extLst>
                    <a:ext uri="{9D8B030D-6E8A-4147-A177-3AD203B41FA5}">
                      <a16:colId xmlns:a16="http://schemas.microsoft.com/office/drawing/2014/main" val="1860042239"/>
                    </a:ext>
                  </a:extLst>
                </a:gridCol>
                <a:gridCol w="329184">
                  <a:extLst>
                    <a:ext uri="{9D8B030D-6E8A-4147-A177-3AD203B41FA5}">
                      <a16:colId xmlns:a16="http://schemas.microsoft.com/office/drawing/2014/main" val="1921822486"/>
                    </a:ext>
                  </a:extLst>
                </a:gridCol>
                <a:gridCol w="329184">
                  <a:extLst>
                    <a:ext uri="{9D8B030D-6E8A-4147-A177-3AD203B41FA5}">
                      <a16:colId xmlns:a16="http://schemas.microsoft.com/office/drawing/2014/main" val="3493407811"/>
                    </a:ext>
                  </a:extLst>
                </a:gridCol>
                <a:gridCol w="329184">
                  <a:extLst>
                    <a:ext uri="{9D8B030D-6E8A-4147-A177-3AD203B41FA5}">
                      <a16:colId xmlns:a16="http://schemas.microsoft.com/office/drawing/2014/main" val="1318100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437138149"/>
                  </a:ext>
                </a:extLst>
              </a:tr>
            </a:tbl>
          </a:graphicData>
        </a:graphic>
      </p:graphicFrame>
      <p:sp>
        <p:nvSpPr>
          <p:cNvPr id="4" name="Text Placeholder 3">
            <a:extLst>
              <a:ext uri="{FF2B5EF4-FFF2-40B4-BE49-F238E27FC236}">
                <a16:creationId xmlns:a16="http://schemas.microsoft.com/office/drawing/2014/main" id="{CE5337C7-2BC6-48B1-BD63-90456C9A642D}"/>
              </a:ext>
            </a:extLst>
          </p:cNvPr>
          <p:cNvSpPr>
            <a:spLocks noGrp="1"/>
          </p:cNvSpPr>
          <p:nvPr>
            <p:ph type="body" sz="quarter" idx="14"/>
          </p:nvPr>
        </p:nvSpPr>
        <p:spPr/>
        <p:txBody>
          <a:bodyPr/>
          <a:lstStyle/>
          <a:p>
            <a:r>
              <a:rPr lang="en-US"/>
              <a:t>03/04/2024 - 03/10/2024</a:t>
            </a:r>
          </a:p>
        </p:txBody>
      </p:sp>
    </p:spTree>
    <p:extLst>
      <p:ext uri="{BB962C8B-B14F-4D97-AF65-F5344CB8AC3E}">
        <p14:creationId xmlns:p14="http://schemas.microsoft.com/office/powerpoint/2010/main" val="3362622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EA82A-0DE4-4225-A301-BF00D76AEA48}"/>
              </a:ext>
            </a:extLst>
          </p:cNvPr>
          <p:cNvSpPr>
            <a:spLocks noGrp="1"/>
          </p:cNvSpPr>
          <p:nvPr>
            <p:ph type="title"/>
          </p:nvPr>
        </p:nvSpPr>
        <p:spPr/>
        <p:txBody>
          <a:bodyPr/>
          <a:lstStyle/>
          <a:p>
            <a:r>
              <a:rPr lang="en-US"/>
              <a:t>Instagram Posts Table | ta_ta_ki - 2 of 23</a:t>
            </a:r>
          </a:p>
        </p:txBody>
      </p:sp>
      <p:graphicFrame>
        <p:nvGraphicFramePr>
          <p:cNvPr id="5" name="Table Placeholder 4">
            <a:extLst>
              <a:ext uri="{FF2B5EF4-FFF2-40B4-BE49-F238E27FC236}">
                <a16:creationId xmlns:a16="http://schemas.microsoft.com/office/drawing/2014/main" id="{F5A407DF-FB57-4781-8D9A-CF55829251CA}"/>
              </a:ext>
            </a:extLst>
          </p:cNvPr>
          <p:cNvGraphicFramePr>
            <a:graphicFrameLocks noGrp="1"/>
          </p:cNvGraphicFramePr>
          <p:nvPr>
            <p:ph type="tbl" sz="quarter" idx="13"/>
            <p:extLst>
              <p:ext uri="{D42A27DB-BD31-4B8C-83A1-F6EECF244321}">
                <p14:modId xmlns:p14="http://schemas.microsoft.com/office/powerpoint/2010/main" val="3871207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53541282"/>
                    </a:ext>
                  </a:extLst>
                </a:gridCol>
                <a:gridCol w="905256">
                  <a:extLst>
                    <a:ext uri="{9D8B030D-6E8A-4147-A177-3AD203B41FA5}">
                      <a16:colId xmlns:a16="http://schemas.microsoft.com/office/drawing/2014/main" val="283653528"/>
                    </a:ext>
                  </a:extLst>
                </a:gridCol>
                <a:gridCol w="329184">
                  <a:extLst>
                    <a:ext uri="{9D8B030D-6E8A-4147-A177-3AD203B41FA5}">
                      <a16:colId xmlns:a16="http://schemas.microsoft.com/office/drawing/2014/main" val="1311987308"/>
                    </a:ext>
                  </a:extLst>
                </a:gridCol>
                <a:gridCol w="329184">
                  <a:extLst>
                    <a:ext uri="{9D8B030D-6E8A-4147-A177-3AD203B41FA5}">
                      <a16:colId xmlns:a16="http://schemas.microsoft.com/office/drawing/2014/main" val="3911136342"/>
                    </a:ext>
                  </a:extLst>
                </a:gridCol>
                <a:gridCol w="329184">
                  <a:extLst>
                    <a:ext uri="{9D8B030D-6E8A-4147-A177-3AD203B41FA5}">
                      <a16:colId xmlns:a16="http://schemas.microsoft.com/office/drawing/2014/main" val="1878944685"/>
                    </a:ext>
                  </a:extLst>
                </a:gridCol>
                <a:gridCol w="329184">
                  <a:extLst>
                    <a:ext uri="{9D8B030D-6E8A-4147-A177-3AD203B41FA5}">
                      <a16:colId xmlns:a16="http://schemas.microsoft.com/office/drawing/2014/main" val="1579001692"/>
                    </a:ext>
                  </a:extLst>
                </a:gridCol>
                <a:gridCol w="329184">
                  <a:extLst>
                    <a:ext uri="{9D8B030D-6E8A-4147-A177-3AD203B41FA5}">
                      <a16:colId xmlns:a16="http://schemas.microsoft.com/office/drawing/2014/main" val="1175927561"/>
                    </a:ext>
                  </a:extLst>
                </a:gridCol>
                <a:gridCol w="329184">
                  <a:extLst>
                    <a:ext uri="{9D8B030D-6E8A-4147-A177-3AD203B41FA5}">
                      <a16:colId xmlns:a16="http://schemas.microsoft.com/office/drawing/2014/main" val="3633599342"/>
                    </a:ext>
                  </a:extLst>
                </a:gridCol>
                <a:gridCol w="329184">
                  <a:extLst>
                    <a:ext uri="{9D8B030D-6E8A-4147-A177-3AD203B41FA5}">
                      <a16:colId xmlns:a16="http://schemas.microsoft.com/office/drawing/2014/main" val="138526296"/>
                    </a:ext>
                  </a:extLst>
                </a:gridCol>
                <a:gridCol w="329184">
                  <a:extLst>
                    <a:ext uri="{9D8B030D-6E8A-4147-A177-3AD203B41FA5}">
                      <a16:colId xmlns:a16="http://schemas.microsoft.com/office/drawing/2014/main" val="723221179"/>
                    </a:ext>
                  </a:extLst>
                </a:gridCol>
                <a:gridCol w="329184">
                  <a:extLst>
                    <a:ext uri="{9D8B030D-6E8A-4147-A177-3AD203B41FA5}">
                      <a16:colId xmlns:a16="http://schemas.microsoft.com/office/drawing/2014/main" val="3272583238"/>
                    </a:ext>
                  </a:extLst>
                </a:gridCol>
                <a:gridCol w="329184">
                  <a:extLst>
                    <a:ext uri="{9D8B030D-6E8A-4147-A177-3AD203B41FA5}">
                      <a16:colId xmlns:a16="http://schemas.microsoft.com/office/drawing/2014/main" val="2318069906"/>
                    </a:ext>
                  </a:extLst>
                </a:gridCol>
                <a:gridCol w="329184">
                  <a:extLst>
                    <a:ext uri="{9D8B030D-6E8A-4147-A177-3AD203B41FA5}">
                      <a16:colId xmlns:a16="http://schemas.microsoft.com/office/drawing/2014/main" val="4246908528"/>
                    </a:ext>
                  </a:extLst>
                </a:gridCol>
                <a:gridCol w="329184">
                  <a:extLst>
                    <a:ext uri="{9D8B030D-6E8A-4147-A177-3AD203B41FA5}">
                      <a16:colId xmlns:a16="http://schemas.microsoft.com/office/drawing/2014/main" val="3388836934"/>
                    </a:ext>
                  </a:extLst>
                </a:gridCol>
                <a:gridCol w="329184">
                  <a:extLst>
                    <a:ext uri="{9D8B030D-6E8A-4147-A177-3AD203B41FA5}">
                      <a16:colId xmlns:a16="http://schemas.microsoft.com/office/drawing/2014/main" val="1205738538"/>
                    </a:ext>
                  </a:extLst>
                </a:gridCol>
                <a:gridCol w="329184">
                  <a:extLst>
                    <a:ext uri="{9D8B030D-6E8A-4147-A177-3AD203B41FA5}">
                      <a16:colId xmlns:a16="http://schemas.microsoft.com/office/drawing/2014/main" val="1572603632"/>
                    </a:ext>
                  </a:extLst>
                </a:gridCol>
                <a:gridCol w="329184">
                  <a:extLst>
                    <a:ext uri="{9D8B030D-6E8A-4147-A177-3AD203B41FA5}">
                      <a16:colId xmlns:a16="http://schemas.microsoft.com/office/drawing/2014/main" val="4187348225"/>
                    </a:ext>
                  </a:extLst>
                </a:gridCol>
                <a:gridCol w="329184">
                  <a:extLst>
                    <a:ext uri="{9D8B030D-6E8A-4147-A177-3AD203B41FA5}">
                      <a16:colId xmlns:a16="http://schemas.microsoft.com/office/drawing/2014/main" val="2264429063"/>
                    </a:ext>
                  </a:extLst>
                </a:gridCol>
                <a:gridCol w="329184">
                  <a:extLst>
                    <a:ext uri="{9D8B030D-6E8A-4147-A177-3AD203B41FA5}">
                      <a16:colId xmlns:a16="http://schemas.microsoft.com/office/drawing/2014/main" val="2059165761"/>
                    </a:ext>
                  </a:extLst>
                </a:gridCol>
                <a:gridCol w="329184">
                  <a:extLst>
                    <a:ext uri="{9D8B030D-6E8A-4147-A177-3AD203B41FA5}">
                      <a16:colId xmlns:a16="http://schemas.microsoft.com/office/drawing/2014/main" val="2785073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786856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- 2024-03-10 15:00:00</a:t>
                      </a:r>
                      <a:r>
                        <a:rPr kumimoji="0" lang="fr-FR" sz="1000" b="0" i="0" u="none" strike="noStrike" kern="1200" cap="none" spc="0" normalizeH="0" baseline="0" noProof="0">
                          <a:ln>
                            <a:noFill/>
                          </a:ln>
                          <a:solidFill>
                            <a:prstClr val="black"/>
                          </a:solidFill>
                          <a:effectLst/>
                          <a:uLnTx/>
                          <a:uFillTx/>
                          <a:latin typeface="Calibri"/>
                          <a:ea typeface="+mn-ea"/>
                          <a:cs typeface="+mn-cs"/>
                        </a:rPr>
                        <a:t>
 Un featuring avec Drake après 3 sons ? 👀
Sorti tout droit de Dallas, au Texas, le jeune rappeur a percé très vite sur les réseaux sociaux et YouTube, grâce à sa voix, qui détonne de son esthétique et du style de musique qu’on s’attendrait à entendre. 🎙️
Le jeune rappeur a tellement fait parler de lui qu’il peut désormais compter Drake parmi ses premiers featurings, avec qui il a repris son morceau à plus de 80 millions de streams, act II : date @ 8 . L’artiste qui ne comptait que 3 sons sur Spotify, 4 avec ce nouveau remix, semble avoir conquis très rapidement l’industrie musicale. Il aurait d’ailleurs signé un deal pour la sortie d’un EP avec OVO, le label de Drake. 💿
Tu connaissais 4BATZ? 👀🎧
Sources : PlaydateMedia, Complex 
©️ Radio Télévision Suisse
#WeAreTataki #sortiesmusique #featuring #drake #newmusic #newsong #4batz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14138529"/>
                  </a:ext>
                </a:extLst>
              </a:tr>
            </a:tbl>
          </a:graphicData>
        </a:graphic>
      </p:graphicFrame>
      <p:sp>
        <p:nvSpPr>
          <p:cNvPr id="4" name="Text Placeholder 3">
            <a:extLst>
              <a:ext uri="{FF2B5EF4-FFF2-40B4-BE49-F238E27FC236}">
                <a16:creationId xmlns:a16="http://schemas.microsoft.com/office/drawing/2014/main" id="{DD9316F4-AFD9-45C2-940B-60E216C6940C}"/>
              </a:ext>
            </a:extLst>
          </p:cNvPr>
          <p:cNvSpPr>
            <a:spLocks noGrp="1"/>
          </p:cNvSpPr>
          <p:nvPr>
            <p:ph type="body" sz="quarter" idx="14"/>
          </p:nvPr>
        </p:nvSpPr>
        <p:spPr/>
        <p:txBody>
          <a:bodyPr/>
          <a:lstStyle/>
          <a:p>
            <a:r>
              <a:rPr lang="en-US"/>
              <a:t>03/04/2024 - 03/10/2024</a:t>
            </a:r>
          </a:p>
        </p:txBody>
      </p:sp>
    </p:spTree>
    <p:extLst>
      <p:ext uri="{BB962C8B-B14F-4D97-AF65-F5344CB8AC3E}">
        <p14:creationId xmlns:p14="http://schemas.microsoft.com/office/powerpoint/2010/main" val="1590884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CB9CE-6046-4643-A267-6173152184C9}"/>
              </a:ext>
            </a:extLst>
          </p:cNvPr>
          <p:cNvSpPr>
            <a:spLocks noGrp="1"/>
          </p:cNvSpPr>
          <p:nvPr>
            <p:ph type="title"/>
          </p:nvPr>
        </p:nvSpPr>
        <p:spPr/>
        <p:txBody>
          <a:bodyPr/>
          <a:lstStyle/>
          <a:p>
            <a:r>
              <a:rPr lang="en-US"/>
              <a:t>Instagram Posts Table | ta_ta_ki - 3 of 23</a:t>
            </a:r>
          </a:p>
        </p:txBody>
      </p:sp>
      <p:graphicFrame>
        <p:nvGraphicFramePr>
          <p:cNvPr id="5" name="Table Placeholder 4">
            <a:extLst>
              <a:ext uri="{FF2B5EF4-FFF2-40B4-BE49-F238E27FC236}">
                <a16:creationId xmlns:a16="http://schemas.microsoft.com/office/drawing/2014/main" id="{FC827049-4DE2-42EE-8946-A93B45D1A191}"/>
              </a:ext>
            </a:extLst>
          </p:cNvPr>
          <p:cNvGraphicFramePr>
            <a:graphicFrameLocks noGrp="1"/>
          </p:cNvGraphicFramePr>
          <p:nvPr>
            <p:ph type="tbl" sz="quarter" idx="13"/>
            <p:extLst>
              <p:ext uri="{D42A27DB-BD31-4B8C-83A1-F6EECF244321}">
                <p14:modId xmlns:p14="http://schemas.microsoft.com/office/powerpoint/2010/main" val="1118358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222376148"/>
                    </a:ext>
                  </a:extLst>
                </a:gridCol>
                <a:gridCol w="905256">
                  <a:extLst>
                    <a:ext uri="{9D8B030D-6E8A-4147-A177-3AD203B41FA5}">
                      <a16:colId xmlns:a16="http://schemas.microsoft.com/office/drawing/2014/main" val="454163688"/>
                    </a:ext>
                  </a:extLst>
                </a:gridCol>
                <a:gridCol w="329184">
                  <a:extLst>
                    <a:ext uri="{9D8B030D-6E8A-4147-A177-3AD203B41FA5}">
                      <a16:colId xmlns:a16="http://schemas.microsoft.com/office/drawing/2014/main" val="2420396917"/>
                    </a:ext>
                  </a:extLst>
                </a:gridCol>
                <a:gridCol w="329184">
                  <a:extLst>
                    <a:ext uri="{9D8B030D-6E8A-4147-A177-3AD203B41FA5}">
                      <a16:colId xmlns:a16="http://schemas.microsoft.com/office/drawing/2014/main" val="612669476"/>
                    </a:ext>
                  </a:extLst>
                </a:gridCol>
                <a:gridCol w="329184">
                  <a:extLst>
                    <a:ext uri="{9D8B030D-6E8A-4147-A177-3AD203B41FA5}">
                      <a16:colId xmlns:a16="http://schemas.microsoft.com/office/drawing/2014/main" val="3097832410"/>
                    </a:ext>
                  </a:extLst>
                </a:gridCol>
                <a:gridCol w="329184">
                  <a:extLst>
                    <a:ext uri="{9D8B030D-6E8A-4147-A177-3AD203B41FA5}">
                      <a16:colId xmlns:a16="http://schemas.microsoft.com/office/drawing/2014/main" val="1336929683"/>
                    </a:ext>
                  </a:extLst>
                </a:gridCol>
                <a:gridCol w="329184">
                  <a:extLst>
                    <a:ext uri="{9D8B030D-6E8A-4147-A177-3AD203B41FA5}">
                      <a16:colId xmlns:a16="http://schemas.microsoft.com/office/drawing/2014/main" val="567058652"/>
                    </a:ext>
                  </a:extLst>
                </a:gridCol>
                <a:gridCol w="329184">
                  <a:extLst>
                    <a:ext uri="{9D8B030D-6E8A-4147-A177-3AD203B41FA5}">
                      <a16:colId xmlns:a16="http://schemas.microsoft.com/office/drawing/2014/main" val="1852349880"/>
                    </a:ext>
                  </a:extLst>
                </a:gridCol>
                <a:gridCol w="329184">
                  <a:extLst>
                    <a:ext uri="{9D8B030D-6E8A-4147-A177-3AD203B41FA5}">
                      <a16:colId xmlns:a16="http://schemas.microsoft.com/office/drawing/2014/main" val="539902102"/>
                    </a:ext>
                  </a:extLst>
                </a:gridCol>
                <a:gridCol w="329184">
                  <a:extLst>
                    <a:ext uri="{9D8B030D-6E8A-4147-A177-3AD203B41FA5}">
                      <a16:colId xmlns:a16="http://schemas.microsoft.com/office/drawing/2014/main" val="1792283018"/>
                    </a:ext>
                  </a:extLst>
                </a:gridCol>
                <a:gridCol w="329184">
                  <a:extLst>
                    <a:ext uri="{9D8B030D-6E8A-4147-A177-3AD203B41FA5}">
                      <a16:colId xmlns:a16="http://schemas.microsoft.com/office/drawing/2014/main" val="652739249"/>
                    </a:ext>
                  </a:extLst>
                </a:gridCol>
                <a:gridCol w="329184">
                  <a:extLst>
                    <a:ext uri="{9D8B030D-6E8A-4147-A177-3AD203B41FA5}">
                      <a16:colId xmlns:a16="http://schemas.microsoft.com/office/drawing/2014/main" val="3194030767"/>
                    </a:ext>
                  </a:extLst>
                </a:gridCol>
                <a:gridCol w="329184">
                  <a:extLst>
                    <a:ext uri="{9D8B030D-6E8A-4147-A177-3AD203B41FA5}">
                      <a16:colId xmlns:a16="http://schemas.microsoft.com/office/drawing/2014/main" val="1885275392"/>
                    </a:ext>
                  </a:extLst>
                </a:gridCol>
                <a:gridCol w="329184">
                  <a:extLst>
                    <a:ext uri="{9D8B030D-6E8A-4147-A177-3AD203B41FA5}">
                      <a16:colId xmlns:a16="http://schemas.microsoft.com/office/drawing/2014/main" val="2374722038"/>
                    </a:ext>
                  </a:extLst>
                </a:gridCol>
                <a:gridCol w="329184">
                  <a:extLst>
                    <a:ext uri="{9D8B030D-6E8A-4147-A177-3AD203B41FA5}">
                      <a16:colId xmlns:a16="http://schemas.microsoft.com/office/drawing/2014/main" val="1642974536"/>
                    </a:ext>
                  </a:extLst>
                </a:gridCol>
                <a:gridCol w="329184">
                  <a:extLst>
                    <a:ext uri="{9D8B030D-6E8A-4147-A177-3AD203B41FA5}">
                      <a16:colId xmlns:a16="http://schemas.microsoft.com/office/drawing/2014/main" val="2127669160"/>
                    </a:ext>
                  </a:extLst>
                </a:gridCol>
                <a:gridCol w="329184">
                  <a:extLst>
                    <a:ext uri="{9D8B030D-6E8A-4147-A177-3AD203B41FA5}">
                      <a16:colId xmlns:a16="http://schemas.microsoft.com/office/drawing/2014/main" val="2499756006"/>
                    </a:ext>
                  </a:extLst>
                </a:gridCol>
                <a:gridCol w="329184">
                  <a:extLst>
                    <a:ext uri="{9D8B030D-6E8A-4147-A177-3AD203B41FA5}">
                      <a16:colId xmlns:a16="http://schemas.microsoft.com/office/drawing/2014/main" val="2254762115"/>
                    </a:ext>
                  </a:extLst>
                </a:gridCol>
                <a:gridCol w="329184">
                  <a:extLst>
                    <a:ext uri="{9D8B030D-6E8A-4147-A177-3AD203B41FA5}">
                      <a16:colId xmlns:a16="http://schemas.microsoft.com/office/drawing/2014/main" val="2775938721"/>
                    </a:ext>
                  </a:extLst>
                </a:gridCol>
                <a:gridCol w="329184">
                  <a:extLst>
                    <a:ext uri="{9D8B030D-6E8A-4147-A177-3AD203B41FA5}">
                      <a16:colId xmlns:a16="http://schemas.microsoft.com/office/drawing/2014/main" val="2716285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282808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- 2024-03-09 11:20:00</a:t>
                      </a:r>
                      <a:r>
                        <a:rPr kumimoji="0" lang="fr-FR" sz="1000" b="0" i="0" u="none" strike="noStrike" kern="1200" cap="none" spc="0" normalizeH="0" baseline="0" noProof="0">
                          <a:ln>
                            <a:noFill/>
                          </a:ln>
                          <a:solidFill>
                            <a:prstClr val="black"/>
                          </a:solidFill>
                          <a:effectLst/>
                          <a:uLnTx/>
                          <a:uFillTx/>
                          <a:latin typeface="Calibri"/>
                          <a:ea typeface="+mn-ea"/>
                          <a:cs typeface="+mn-cs"/>
                        </a:rPr>
                        <a:t>
 Tu fais partie de la communauté #booktok ? 📚
Parmi toutes les niches de TikTok, le BookTok représente des millions d’utilisateurs et encore plus de contenus postés, tout autour des livres. Et ces contenus ont une influence sur les chiffres de ventes des livres, à tel point que de nombreuses librairies les prennent en considération. Est-ce une nouvelle forme d’ « influenceur.euse.s » sur TikTok ? Indirecte peut-être, car les créateurs ne touchent généralement rien sur les ventes, puisque les livres qui sont recommandés le sont par passion et non par contrat.
Le #booktok regroupe des contenus variés allant de recommandations, de présentations de livres, de théories de fans, à des vidéos esthétiques de bibliothèques, de rangement de livres, etc. C’est également un moyen pour les personnes qui aiment lire pour partager avec des gens qui ont la même passion.❤️📕
D’ailleurs, si tu veux rencontrer les autres fans de livres IRL, rends-toi au salon du livre qui est à Genève en ce moment !📍
@salondulivregeneve 
Et en fait, t’aimes lire ?
Sources : Numerama, TikTok
©️ Radio Télévision Suisse
#wearetataki #booktok #bookstagram #books #booklover #booktoker #livresaddict #livres #salondulivre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00399388"/>
                  </a:ext>
                </a:extLst>
              </a:tr>
            </a:tbl>
          </a:graphicData>
        </a:graphic>
      </p:graphicFrame>
      <p:sp>
        <p:nvSpPr>
          <p:cNvPr id="4" name="Text Placeholder 3">
            <a:extLst>
              <a:ext uri="{FF2B5EF4-FFF2-40B4-BE49-F238E27FC236}">
                <a16:creationId xmlns:a16="http://schemas.microsoft.com/office/drawing/2014/main" id="{20FF0937-F7A9-4EC5-9701-528AC40204A1}"/>
              </a:ext>
            </a:extLst>
          </p:cNvPr>
          <p:cNvSpPr>
            <a:spLocks noGrp="1"/>
          </p:cNvSpPr>
          <p:nvPr>
            <p:ph type="body" sz="quarter" idx="14"/>
          </p:nvPr>
        </p:nvSpPr>
        <p:spPr/>
        <p:txBody>
          <a:bodyPr/>
          <a:lstStyle/>
          <a:p>
            <a:r>
              <a:rPr lang="en-US"/>
              <a:t>03/04/2024 - 03/10/2024</a:t>
            </a:r>
          </a:p>
        </p:txBody>
      </p:sp>
    </p:spTree>
    <p:extLst>
      <p:ext uri="{BB962C8B-B14F-4D97-AF65-F5344CB8AC3E}">
        <p14:creationId xmlns:p14="http://schemas.microsoft.com/office/powerpoint/2010/main" val="3877403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BC918-0F6E-48AB-B6E6-8446E22BD58B}"/>
              </a:ext>
            </a:extLst>
          </p:cNvPr>
          <p:cNvSpPr>
            <a:spLocks noGrp="1"/>
          </p:cNvSpPr>
          <p:nvPr>
            <p:ph type="title"/>
          </p:nvPr>
        </p:nvSpPr>
        <p:spPr/>
        <p:txBody>
          <a:bodyPr/>
          <a:lstStyle/>
          <a:p>
            <a:r>
              <a:rPr lang="en-US"/>
              <a:t>Instagram Posts Table | ta_ta_ki - 4 of 23</a:t>
            </a:r>
          </a:p>
        </p:txBody>
      </p:sp>
      <p:graphicFrame>
        <p:nvGraphicFramePr>
          <p:cNvPr id="5" name="Table Placeholder 4">
            <a:extLst>
              <a:ext uri="{FF2B5EF4-FFF2-40B4-BE49-F238E27FC236}">
                <a16:creationId xmlns:a16="http://schemas.microsoft.com/office/drawing/2014/main" id="{0CAAC9D0-C409-42E0-A494-4086CE233C57}"/>
              </a:ext>
            </a:extLst>
          </p:cNvPr>
          <p:cNvGraphicFramePr>
            <a:graphicFrameLocks noGrp="1"/>
          </p:cNvGraphicFramePr>
          <p:nvPr>
            <p:ph type="tbl" sz="quarter" idx="13"/>
            <p:extLst>
              <p:ext uri="{D42A27DB-BD31-4B8C-83A1-F6EECF244321}">
                <p14:modId xmlns:p14="http://schemas.microsoft.com/office/powerpoint/2010/main" val="254784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859239453"/>
                    </a:ext>
                  </a:extLst>
                </a:gridCol>
                <a:gridCol w="905256">
                  <a:extLst>
                    <a:ext uri="{9D8B030D-6E8A-4147-A177-3AD203B41FA5}">
                      <a16:colId xmlns:a16="http://schemas.microsoft.com/office/drawing/2014/main" val="2503186770"/>
                    </a:ext>
                  </a:extLst>
                </a:gridCol>
                <a:gridCol w="329184">
                  <a:extLst>
                    <a:ext uri="{9D8B030D-6E8A-4147-A177-3AD203B41FA5}">
                      <a16:colId xmlns:a16="http://schemas.microsoft.com/office/drawing/2014/main" val="543003878"/>
                    </a:ext>
                  </a:extLst>
                </a:gridCol>
                <a:gridCol w="329184">
                  <a:extLst>
                    <a:ext uri="{9D8B030D-6E8A-4147-A177-3AD203B41FA5}">
                      <a16:colId xmlns:a16="http://schemas.microsoft.com/office/drawing/2014/main" val="1320824425"/>
                    </a:ext>
                  </a:extLst>
                </a:gridCol>
                <a:gridCol w="329184">
                  <a:extLst>
                    <a:ext uri="{9D8B030D-6E8A-4147-A177-3AD203B41FA5}">
                      <a16:colId xmlns:a16="http://schemas.microsoft.com/office/drawing/2014/main" val="1149234736"/>
                    </a:ext>
                  </a:extLst>
                </a:gridCol>
                <a:gridCol w="329184">
                  <a:extLst>
                    <a:ext uri="{9D8B030D-6E8A-4147-A177-3AD203B41FA5}">
                      <a16:colId xmlns:a16="http://schemas.microsoft.com/office/drawing/2014/main" val="2996131348"/>
                    </a:ext>
                  </a:extLst>
                </a:gridCol>
                <a:gridCol w="329184">
                  <a:extLst>
                    <a:ext uri="{9D8B030D-6E8A-4147-A177-3AD203B41FA5}">
                      <a16:colId xmlns:a16="http://schemas.microsoft.com/office/drawing/2014/main" val="2769509960"/>
                    </a:ext>
                  </a:extLst>
                </a:gridCol>
                <a:gridCol w="329184">
                  <a:extLst>
                    <a:ext uri="{9D8B030D-6E8A-4147-A177-3AD203B41FA5}">
                      <a16:colId xmlns:a16="http://schemas.microsoft.com/office/drawing/2014/main" val="4018570311"/>
                    </a:ext>
                  </a:extLst>
                </a:gridCol>
                <a:gridCol w="329184">
                  <a:extLst>
                    <a:ext uri="{9D8B030D-6E8A-4147-A177-3AD203B41FA5}">
                      <a16:colId xmlns:a16="http://schemas.microsoft.com/office/drawing/2014/main" val="2354098408"/>
                    </a:ext>
                  </a:extLst>
                </a:gridCol>
                <a:gridCol w="329184">
                  <a:extLst>
                    <a:ext uri="{9D8B030D-6E8A-4147-A177-3AD203B41FA5}">
                      <a16:colId xmlns:a16="http://schemas.microsoft.com/office/drawing/2014/main" val="1612234438"/>
                    </a:ext>
                  </a:extLst>
                </a:gridCol>
                <a:gridCol w="329184">
                  <a:extLst>
                    <a:ext uri="{9D8B030D-6E8A-4147-A177-3AD203B41FA5}">
                      <a16:colId xmlns:a16="http://schemas.microsoft.com/office/drawing/2014/main" val="2406398755"/>
                    </a:ext>
                  </a:extLst>
                </a:gridCol>
                <a:gridCol w="329184">
                  <a:extLst>
                    <a:ext uri="{9D8B030D-6E8A-4147-A177-3AD203B41FA5}">
                      <a16:colId xmlns:a16="http://schemas.microsoft.com/office/drawing/2014/main" val="3273256968"/>
                    </a:ext>
                  </a:extLst>
                </a:gridCol>
                <a:gridCol w="329184">
                  <a:extLst>
                    <a:ext uri="{9D8B030D-6E8A-4147-A177-3AD203B41FA5}">
                      <a16:colId xmlns:a16="http://schemas.microsoft.com/office/drawing/2014/main" val="3570555570"/>
                    </a:ext>
                  </a:extLst>
                </a:gridCol>
                <a:gridCol w="329184">
                  <a:extLst>
                    <a:ext uri="{9D8B030D-6E8A-4147-A177-3AD203B41FA5}">
                      <a16:colId xmlns:a16="http://schemas.microsoft.com/office/drawing/2014/main" val="2622337611"/>
                    </a:ext>
                  </a:extLst>
                </a:gridCol>
                <a:gridCol w="329184">
                  <a:extLst>
                    <a:ext uri="{9D8B030D-6E8A-4147-A177-3AD203B41FA5}">
                      <a16:colId xmlns:a16="http://schemas.microsoft.com/office/drawing/2014/main" val="3764540355"/>
                    </a:ext>
                  </a:extLst>
                </a:gridCol>
                <a:gridCol w="329184">
                  <a:extLst>
                    <a:ext uri="{9D8B030D-6E8A-4147-A177-3AD203B41FA5}">
                      <a16:colId xmlns:a16="http://schemas.microsoft.com/office/drawing/2014/main" val="1021896934"/>
                    </a:ext>
                  </a:extLst>
                </a:gridCol>
                <a:gridCol w="329184">
                  <a:extLst>
                    <a:ext uri="{9D8B030D-6E8A-4147-A177-3AD203B41FA5}">
                      <a16:colId xmlns:a16="http://schemas.microsoft.com/office/drawing/2014/main" val="1303346921"/>
                    </a:ext>
                  </a:extLst>
                </a:gridCol>
                <a:gridCol w="329184">
                  <a:extLst>
                    <a:ext uri="{9D8B030D-6E8A-4147-A177-3AD203B41FA5}">
                      <a16:colId xmlns:a16="http://schemas.microsoft.com/office/drawing/2014/main" val="1038546306"/>
                    </a:ext>
                  </a:extLst>
                </a:gridCol>
                <a:gridCol w="329184">
                  <a:extLst>
                    <a:ext uri="{9D8B030D-6E8A-4147-A177-3AD203B41FA5}">
                      <a16:colId xmlns:a16="http://schemas.microsoft.com/office/drawing/2014/main" val="3702893919"/>
                    </a:ext>
                  </a:extLst>
                </a:gridCol>
                <a:gridCol w="329184">
                  <a:extLst>
                    <a:ext uri="{9D8B030D-6E8A-4147-A177-3AD203B41FA5}">
                      <a16:colId xmlns:a16="http://schemas.microsoft.com/office/drawing/2014/main" val="2471396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385420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- 2024-03-08 20:02:45</a:t>
                      </a:r>
                      <a:r>
                        <a:rPr kumimoji="0" lang="fr-FR" sz="1000" b="0" i="0" u="none" strike="noStrike" kern="1200" cap="none" spc="0" normalizeH="0" baseline="0" noProof="0">
                          <a:ln>
                            <a:noFill/>
                          </a:ln>
                          <a:solidFill>
                            <a:prstClr val="black"/>
                          </a:solidFill>
                          <a:effectLst/>
                          <a:uLnTx/>
                          <a:uFillTx/>
                          <a:latin typeface="Calibri"/>
                          <a:ea typeface="+mn-ea"/>
                          <a:cs typeface="+mn-cs"/>
                        </a:rPr>
                        <a:t>
 A l’occasion de la journée internationale des luttes féministes, vous étiez nombreuses à descendre dans les rues de Lausanne 💪💜 
Du côté de Genève, une action bruyante de 11 minutes a également été menée pour dénoncer une décision du Tribunal fédéral datant de l’automne 2023 qualifiant un viol d’une même durée de “relativement court” 📢 
Valorisation du travail domestique, dénonciation des discriminations sexistes, lutte contre le patriarcat : selon toi c’est quoi les premiers pas concrets à entreprendre pour promouvoir l’égalité des genres ? 
📍 Lausanne 
©️ Radio Télévision Suisse 
📸 ©RTS Tataki/ @timonbachamm
#WeAreTataki #8mars #grevefeministe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77729668"/>
                  </a:ext>
                </a:extLst>
              </a:tr>
            </a:tbl>
          </a:graphicData>
        </a:graphic>
      </p:graphicFrame>
      <p:sp>
        <p:nvSpPr>
          <p:cNvPr id="4" name="Text Placeholder 3">
            <a:extLst>
              <a:ext uri="{FF2B5EF4-FFF2-40B4-BE49-F238E27FC236}">
                <a16:creationId xmlns:a16="http://schemas.microsoft.com/office/drawing/2014/main" id="{76AA37D4-B606-4BF9-9FAE-0A847B450A11}"/>
              </a:ext>
            </a:extLst>
          </p:cNvPr>
          <p:cNvSpPr>
            <a:spLocks noGrp="1"/>
          </p:cNvSpPr>
          <p:nvPr>
            <p:ph type="body" sz="quarter" idx="14"/>
          </p:nvPr>
        </p:nvSpPr>
        <p:spPr/>
        <p:txBody>
          <a:bodyPr/>
          <a:lstStyle/>
          <a:p>
            <a:r>
              <a:rPr lang="en-US"/>
              <a:t>03/04/2024 - 03/10/2024</a:t>
            </a:r>
          </a:p>
        </p:txBody>
      </p:sp>
    </p:spTree>
    <p:extLst>
      <p:ext uri="{BB962C8B-B14F-4D97-AF65-F5344CB8AC3E}">
        <p14:creationId xmlns:p14="http://schemas.microsoft.com/office/powerpoint/2010/main" val="2396768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E9847-BFBA-4B17-85FC-8B77B9AAAEF5}"/>
              </a:ext>
            </a:extLst>
          </p:cNvPr>
          <p:cNvSpPr>
            <a:spLocks noGrp="1"/>
          </p:cNvSpPr>
          <p:nvPr>
            <p:ph type="title"/>
          </p:nvPr>
        </p:nvSpPr>
        <p:spPr/>
        <p:txBody>
          <a:bodyPr/>
          <a:lstStyle/>
          <a:p>
            <a:r>
              <a:rPr lang="en-US"/>
              <a:t>Instagram Posts Table | ta_ta_ki - 5 of 23</a:t>
            </a:r>
          </a:p>
        </p:txBody>
      </p:sp>
      <p:graphicFrame>
        <p:nvGraphicFramePr>
          <p:cNvPr id="5" name="Table Placeholder 4">
            <a:extLst>
              <a:ext uri="{FF2B5EF4-FFF2-40B4-BE49-F238E27FC236}">
                <a16:creationId xmlns:a16="http://schemas.microsoft.com/office/drawing/2014/main" id="{8EE7D514-9CFD-443F-8E67-543AF7E20FAB}"/>
              </a:ext>
            </a:extLst>
          </p:cNvPr>
          <p:cNvGraphicFramePr>
            <a:graphicFrameLocks noGrp="1"/>
          </p:cNvGraphicFramePr>
          <p:nvPr>
            <p:ph type="tbl" sz="quarter" idx="13"/>
            <p:extLst>
              <p:ext uri="{D42A27DB-BD31-4B8C-83A1-F6EECF244321}">
                <p14:modId xmlns:p14="http://schemas.microsoft.com/office/powerpoint/2010/main" val="44403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333447426"/>
                    </a:ext>
                  </a:extLst>
                </a:gridCol>
                <a:gridCol w="905256">
                  <a:extLst>
                    <a:ext uri="{9D8B030D-6E8A-4147-A177-3AD203B41FA5}">
                      <a16:colId xmlns:a16="http://schemas.microsoft.com/office/drawing/2014/main" val="765863949"/>
                    </a:ext>
                  </a:extLst>
                </a:gridCol>
                <a:gridCol w="329184">
                  <a:extLst>
                    <a:ext uri="{9D8B030D-6E8A-4147-A177-3AD203B41FA5}">
                      <a16:colId xmlns:a16="http://schemas.microsoft.com/office/drawing/2014/main" val="3490121787"/>
                    </a:ext>
                  </a:extLst>
                </a:gridCol>
                <a:gridCol w="329184">
                  <a:extLst>
                    <a:ext uri="{9D8B030D-6E8A-4147-A177-3AD203B41FA5}">
                      <a16:colId xmlns:a16="http://schemas.microsoft.com/office/drawing/2014/main" val="2533811745"/>
                    </a:ext>
                  </a:extLst>
                </a:gridCol>
                <a:gridCol w="329184">
                  <a:extLst>
                    <a:ext uri="{9D8B030D-6E8A-4147-A177-3AD203B41FA5}">
                      <a16:colId xmlns:a16="http://schemas.microsoft.com/office/drawing/2014/main" val="388123548"/>
                    </a:ext>
                  </a:extLst>
                </a:gridCol>
                <a:gridCol w="329184">
                  <a:extLst>
                    <a:ext uri="{9D8B030D-6E8A-4147-A177-3AD203B41FA5}">
                      <a16:colId xmlns:a16="http://schemas.microsoft.com/office/drawing/2014/main" val="2436414735"/>
                    </a:ext>
                  </a:extLst>
                </a:gridCol>
                <a:gridCol w="329184">
                  <a:extLst>
                    <a:ext uri="{9D8B030D-6E8A-4147-A177-3AD203B41FA5}">
                      <a16:colId xmlns:a16="http://schemas.microsoft.com/office/drawing/2014/main" val="3355892170"/>
                    </a:ext>
                  </a:extLst>
                </a:gridCol>
                <a:gridCol w="329184">
                  <a:extLst>
                    <a:ext uri="{9D8B030D-6E8A-4147-A177-3AD203B41FA5}">
                      <a16:colId xmlns:a16="http://schemas.microsoft.com/office/drawing/2014/main" val="2288415763"/>
                    </a:ext>
                  </a:extLst>
                </a:gridCol>
                <a:gridCol w="329184">
                  <a:extLst>
                    <a:ext uri="{9D8B030D-6E8A-4147-A177-3AD203B41FA5}">
                      <a16:colId xmlns:a16="http://schemas.microsoft.com/office/drawing/2014/main" val="2216394551"/>
                    </a:ext>
                  </a:extLst>
                </a:gridCol>
                <a:gridCol w="329184">
                  <a:extLst>
                    <a:ext uri="{9D8B030D-6E8A-4147-A177-3AD203B41FA5}">
                      <a16:colId xmlns:a16="http://schemas.microsoft.com/office/drawing/2014/main" val="2350931651"/>
                    </a:ext>
                  </a:extLst>
                </a:gridCol>
                <a:gridCol w="329184">
                  <a:extLst>
                    <a:ext uri="{9D8B030D-6E8A-4147-A177-3AD203B41FA5}">
                      <a16:colId xmlns:a16="http://schemas.microsoft.com/office/drawing/2014/main" val="3826363130"/>
                    </a:ext>
                  </a:extLst>
                </a:gridCol>
                <a:gridCol w="329184">
                  <a:extLst>
                    <a:ext uri="{9D8B030D-6E8A-4147-A177-3AD203B41FA5}">
                      <a16:colId xmlns:a16="http://schemas.microsoft.com/office/drawing/2014/main" val="897259124"/>
                    </a:ext>
                  </a:extLst>
                </a:gridCol>
                <a:gridCol w="329184">
                  <a:extLst>
                    <a:ext uri="{9D8B030D-6E8A-4147-A177-3AD203B41FA5}">
                      <a16:colId xmlns:a16="http://schemas.microsoft.com/office/drawing/2014/main" val="3137437121"/>
                    </a:ext>
                  </a:extLst>
                </a:gridCol>
                <a:gridCol w="329184">
                  <a:extLst>
                    <a:ext uri="{9D8B030D-6E8A-4147-A177-3AD203B41FA5}">
                      <a16:colId xmlns:a16="http://schemas.microsoft.com/office/drawing/2014/main" val="3641904887"/>
                    </a:ext>
                  </a:extLst>
                </a:gridCol>
                <a:gridCol w="329184">
                  <a:extLst>
                    <a:ext uri="{9D8B030D-6E8A-4147-A177-3AD203B41FA5}">
                      <a16:colId xmlns:a16="http://schemas.microsoft.com/office/drawing/2014/main" val="445734848"/>
                    </a:ext>
                  </a:extLst>
                </a:gridCol>
                <a:gridCol w="329184">
                  <a:extLst>
                    <a:ext uri="{9D8B030D-6E8A-4147-A177-3AD203B41FA5}">
                      <a16:colId xmlns:a16="http://schemas.microsoft.com/office/drawing/2014/main" val="1171262719"/>
                    </a:ext>
                  </a:extLst>
                </a:gridCol>
                <a:gridCol w="329184">
                  <a:extLst>
                    <a:ext uri="{9D8B030D-6E8A-4147-A177-3AD203B41FA5}">
                      <a16:colId xmlns:a16="http://schemas.microsoft.com/office/drawing/2014/main" val="288380956"/>
                    </a:ext>
                  </a:extLst>
                </a:gridCol>
                <a:gridCol w="329184">
                  <a:extLst>
                    <a:ext uri="{9D8B030D-6E8A-4147-A177-3AD203B41FA5}">
                      <a16:colId xmlns:a16="http://schemas.microsoft.com/office/drawing/2014/main" val="967752335"/>
                    </a:ext>
                  </a:extLst>
                </a:gridCol>
                <a:gridCol w="329184">
                  <a:extLst>
                    <a:ext uri="{9D8B030D-6E8A-4147-A177-3AD203B41FA5}">
                      <a16:colId xmlns:a16="http://schemas.microsoft.com/office/drawing/2014/main" val="1591153762"/>
                    </a:ext>
                  </a:extLst>
                </a:gridCol>
                <a:gridCol w="329184">
                  <a:extLst>
                    <a:ext uri="{9D8B030D-6E8A-4147-A177-3AD203B41FA5}">
                      <a16:colId xmlns:a16="http://schemas.microsoft.com/office/drawing/2014/main" val="1983038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06275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- 2024-03-08 19:31:05</a:t>
                      </a:r>
                      <a:r>
                        <a:rPr kumimoji="0" lang="fr-FR" sz="1000" b="0" i="0" u="none" strike="noStrike" kern="1200" cap="none" spc="0" normalizeH="0" baseline="0" noProof="0">
                          <a:ln>
                            <a:noFill/>
                          </a:ln>
                          <a:solidFill>
                            <a:prstClr val="black"/>
                          </a:solidFill>
                          <a:effectLst/>
                          <a:uLnTx/>
                          <a:uFillTx/>
                          <a:latin typeface="Calibri"/>
                          <a:ea typeface="+mn-ea"/>
                          <a:cs typeface="+mn-cs"/>
                        </a:rPr>
                        <a:t>
 La pression en restauration, une réalité 🧑🏻‍🍳
On a passé 24h à l’Hôtel de Ville à Crissier, élu meilleur restaurant du monde selon « La Liste ». Sacha s’est rendu dans le 3 étoiles Michelin pour y découvrir les coulisses de la gastronomie suisse, et surtout, les enjeux qu’une telle réussite peut avoir. 
Découvres le dernier épisode d’Immersion sur notre chaîne YouTube ! (Lien en bio) ⬆️
Tu as déjà eu des expériences dans la restauration? 🍽️
©️ Radio Télévision Suisse
#WeAreTataki #restaurant #gastronomie #food #restaurantgastronomique #cuisine #cuisinemaison #produitsfrais #tw</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07837061"/>
                  </a:ext>
                </a:extLst>
              </a:tr>
            </a:tbl>
          </a:graphicData>
        </a:graphic>
      </p:graphicFrame>
      <p:sp>
        <p:nvSpPr>
          <p:cNvPr id="4" name="Text Placeholder 3">
            <a:extLst>
              <a:ext uri="{FF2B5EF4-FFF2-40B4-BE49-F238E27FC236}">
                <a16:creationId xmlns:a16="http://schemas.microsoft.com/office/drawing/2014/main" id="{0BFB523E-7214-4B2E-9372-06FE38585E86}"/>
              </a:ext>
            </a:extLst>
          </p:cNvPr>
          <p:cNvSpPr>
            <a:spLocks noGrp="1"/>
          </p:cNvSpPr>
          <p:nvPr>
            <p:ph type="body" sz="quarter" idx="14"/>
          </p:nvPr>
        </p:nvSpPr>
        <p:spPr/>
        <p:txBody>
          <a:bodyPr/>
          <a:lstStyle/>
          <a:p>
            <a:r>
              <a:rPr lang="en-US"/>
              <a:t>03/04/2024 - 03/10/2024</a:t>
            </a:r>
          </a:p>
        </p:txBody>
      </p:sp>
    </p:spTree>
    <p:extLst>
      <p:ext uri="{BB962C8B-B14F-4D97-AF65-F5344CB8AC3E}">
        <p14:creationId xmlns:p14="http://schemas.microsoft.com/office/powerpoint/2010/main" val="2986729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16E99-1E24-4919-BEA4-2E12438B1F52}"/>
              </a:ext>
            </a:extLst>
          </p:cNvPr>
          <p:cNvSpPr>
            <a:spLocks noGrp="1"/>
          </p:cNvSpPr>
          <p:nvPr>
            <p:ph type="title"/>
          </p:nvPr>
        </p:nvSpPr>
        <p:spPr/>
        <p:txBody>
          <a:bodyPr/>
          <a:lstStyle/>
          <a:p>
            <a:r>
              <a:rPr lang="en-US"/>
              <a:t>Instagram Posts Table | ta_ta_ki - 6 of 23</a:t>
            </a:r>
          </a:p>
        </p:txBody>
      </p:sp>
      <p:graphicFrame>
        <p:nvGraphicFramePr>
          <p:cNvPr id="5" name="Table Placeholder 4">
            <a:extLst>
              <a:ext uri="{FF2B5EF4-FFF2-40B4-BE49-F238E27FC236}">
                <a16:creationId xmlns:a16="http://schemas.microsoft.com/office/drawing/2014/main" id="{0584DA7A-8FC2-449F-81F1-F9C781084CCC}"/>
              </a:ext>
            </a:extLst>
          </p:cNvPr>
          <p:cNvGraphicFramePr>
            <a:graphicFrameLocks noGrp="1"/>
          </p:cNvGraphicFramePr>
          <p:nvPr>
            <p:ph type="tbl" sz="quarter" idx="13"/>
            <p:extLst>
              <p:ext uri="{D42A27DB-BD31-4B8C-83A1-F6EECF244321}">
                <p14:modId xmlns:p14="http://schemas.microsoft.com/office/powerpoint/2010/main" val="1371889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468903357"/>
                    </a:ext>
                  </a:extLst>
                </a:gridCol>
                <a:gridCol w="905256">
                  <a:extLst>
                    <a:ext uri="{9D8B030D-6E8A-4147-A177-3AD203B41FA5}">
                      <a16:colId xmlns:a16="http://schemas.microsoft.com/office/drawing/2014/main" val="2299469804"/>
                    </a:ext>
                  </a:extLst>
                </a:gridCol>
                <a:gridCol w="329184">
                  <a:extLst>
                    <a:ext uri="{9D8B030D-6E8A-4147-A177-3AD203B41FA5}">
                      <a16:colId xmlns:a16="http://schemas.microsoft.com/office/drawing/2014/main" val="3605334514"/>
                    </a:ext>
                  </a:extLst>
                </a:gridCol>
                <a:gridCol w="329184">
                  <a:extLst>
                    <a:ext uri="{9D8B030D-6E8A-4147-A177-3AD203B41FA5}">
                      <a16:colId xmlns:a16="http://schemas.microsoft.com/office/drawing/2014/main" val="2419698235"/>
                    </a:ext>
                  </a:extLst>
                </a:gridCol>
                <a:gridCol w="329184">
                  <a:extLst>
                    <a:ext uri="{9D8B030D-6E8A-4147-A177-3AD203B41FA5}">
                      <a16:colId xmlns:a16="http://schemas.microsoft.com/office/drawing/2014/main" val="2133011672"/>
                    </a:ext>
                  </a:extLst>
                </a:gridCol>
                <a:gridCol w="329184">
                  <a:extLst>
                    <a:ext uri="{9D8B030D-6E8A-4147-A177-3AD203B41FA5}">
                      <a16:colId xmlns:a16="http://schemas.microsoft.com/office/drawing/2014/main" val="849762428"/>
                    </a:ext>
                  </a:extLst>
                </a:gridCol>
                <a:gridCol w="329184">
                  <a:extLst>
                    <a:ext uri="{9D8B030D-6E8A-4147-A177-3AD203B41FA5}">
                      <a16:colId xmlns:a16="http://schemas.microsoft.com/office/drawing/2014/main" val="3895330696"/>
                    </a:ext>
                  </a:extLst>
                </a:gridCol>
                <a:gridCol w="329184">
                  <a:extLst>
                    <a:ext uri="{9D8B030D-6E8A-4147-A177-3AD203B41FA5}">
                      <a16:colId xmlns:a16="http://schemas.microsoft.com/office/drawing/2014/main" val="3516229366"/>
                    </a:ext>
                  </a:extLst>
                </a:gridCol>
                <a:gridCol w="329184">
                  <a:extLst>
                    <a:ext uri="{9D8B030D-6E8A-4147-A177-3AD203B41FA5}">
                      <a16:colId xmlns:a16="http://schemas.microsoft.com/office/drawing/2014/main" val="210705443"/>
                    </a:ext>
                  </a:extLst>
                </a:gridCol>
                <a:gridCol w="329184">
                  <a:extLst>
                    <a:ext uri="{9D8B030D-6E8A-4147-A177-3AD203B41FA5}">
                      <a16:colId xmlns:a16="http://schemas.microsoft.com/office/drawing/2014/main" val="716621883"/>
                    </a:ext>
                  </a:extLst>
                </a:gridCol>
                <a:gridCol w="329184">
                  <a:extLst>
                    <a:ext uri="{9D8B030D-6E8A-4147-A177-3AD203B41FA5}">
                      <a16:colId xmlns:a16="http://schemas.microsoft.com/office/drawing/2014/main" val="1502503447"/>
                    </a:ext>
                  </a:extLst>
                </a:gridCol>
                <a:gridCol w="329184">
                  <a:extLst>
                    <a:ext uri="{9D8B030D-6E8A-4147-A177-3AD203B41FA5}">
                      <a16:colId xmlns:a16="http://schemas.microsoft.com/office/drawing/2014/main" val="3657870635"/>
                    </a:ext>
                  </a:extLst>
                </a:gridCol>
                <a:gridCol w="329184">
                  <a:extLst>
                    <a:ext uri="{9D8B030D-6E8A-4147-A177-3AD203B41FA5}">
                      <a16:colId xmlns:a16="http://schemas.microsoft.com/office/drawing/2014/main" val="3313302713"/>
                    </a:ext>
                  </a:extLst>
                </a:gridCol>
                <a:gridCol w="329184">
                  <a:extLst>
                    <a:ext uri="{9D8B030D-6E8A-4147-A177-3AD203B41FA5}">
                      <a16:colId xmlns:a16="http://schemas.microsoft.com/office/drawing/2014/main" val="3441808999"/>
                    </a:ext>
                  </a:extLst>
                </a:gridCol>
                <a:gridCol w="329184">
                  <a:extLst>
                    <a:ext uri="{9D8B030D-6E8A-4147-A177-3AD203B41FA5}">
                      <a16:colId xmlns:a16="http://schemas.microsoft.com/office/drawing/2014/main" val="1095082464"/>
                    </a:ext>
                  </a:extLst>
                </a:gridCol>
                <a:gridCol w="329184">
                  <a:extLst>
                    <a:ext uri="{9D8B030D-6E8A-4147-A177-3AD203B41FA5}">
                      <a16:colId xmlns:a16="http://schemas.microsoft.com/office/drawing/2014/main" val="1712594948"/>
                    </a:ext>
                  </a:extLst>
                </a:gridCol>
                <a:gridCol w="329184">
                  <a:extLst>
                    <a:ext uri="{9D8B030D-6E8A-4147-A177-3AD203B41FA5}">
                      <a16:colId xmlns:a16="http://schemas.microsoft.com/office/drawing/2014/main" val="543003739"/>
                    </a:ext>
                  </a:extLst>
                </a:gridCol>
                <a:gridCol w="329184">
                  <a:extLst>
                    <a:ext uri="{9D8B030D-6E8A-4147-A177-3AD203B41FA5}">
                      <a16:colId xmlns:a16="http://schemas.microsoft.com/office/drawing/2014/main" val="2072590659"/>
                    </a:ext>
                  </a:extLst>
                </a:gridCol>
                <a:gridCol w="329184">
                  <a:extLst>
                    <a:ext uri="{9D8B030D-6E8A-4147-A177-3AD203B41FA5}">
                      <a16:colId xmlns:a16="http://schemas.microsoft.com/office/drawing/2014/main" val="3703201682"/>
                    </a:ext>
                  </a:extLst>
                </a:gridCol>
                <a:gridCol w="329184">
                  <a:extLst>
                    <a:ext uri="{9D8B030D-6E8A-4147-A177-3AD203B41FA5}">
                      <a16:colId xmlns:a16="http://schemas.microsoft.com/office/drawing/2014/main" val="623970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188564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- 2024-03-08 17:38:29</a:t>
                      </a:r>
                      <a:r>
                        <a:rPr kumimoji="0" lang="fr-FR" sz="1000" b="0" i="0" u="none" strike="noStrike" kern="1200" cap="none" spc="0" normalizeH="0" baseline="0" noProof="0">
                          <a:ln>
                            <a:noFill/>
                          </a:ln>
                          <a:solidFill>
                            <a:prstClr val="black"/>
                          </a:solidFill>
                          <a:effectLst/>
                          <a:uLnTx/>
                          <a:uFillTx/>
                          <a:latin typeface="Calibri"/>
                          <a:ea typeface="+mn-ea"/>
                          <a:cs typeface="+mn-cs"/>
                        </a:rPr>
                        <a:t>
 Les femmes qu’on admire en Suisse aujourd’hui (et tous les jours !!) 💁🏽‍♀️✨
La Suisse a de quoi être fière, elle habite de nombreux talents et de nombreuses militantes, à leur manière, pour la fierté des femmes. 🇨🇭
Découvre notre sélection, 🎬 allant d’actrices prodiges comme Noémie Schmidt, qui a joué dans le film Paris est à nous et la série Versailles, ou @souheila.yacoub , qu’on a pu voir à l’affiche de Dune 2, Entre les Vagues et Le sel des larmes, 🥊🥇aux sportives, comme @sarah_atcho , sprinteuse et athlète professionnelle et olympique, ou @amanda_pamela_nicole , qui a passé les 8 dernières années de sa vie à se battre pour atteindre la ceinture noire en Jiu Jitsu, après avoir été championne suisse de boxe, 🎙️en passant par les chanteuses aux voix enivrantes et aux discours engagés comme @nnavymusic , 📖 et les auteures et écrivaines, dont on resort @elisashuadusapin , auteure de plusieurs livres à succès. 
Témoignage de @amanda_pamela_nicole , sur son parcours : 
«  Recevoir ma ceinture noire est vraiment quelque chose de spécial à mes yeux, surtout quand j’ai d’énormes insécurités et que je remets constamment en question mes capacités. C’est la preuve que j’ai les qualités auxquelles j’aspire : la dévotion, la persévérance, la constance et le courage. Ce qui me touche encore plus, c’est que ce chemin ne se fait pas seul, même si c’est un sport individuel. Cela a été possible uniquement grâce à d’autres personnes qui se sont également dédiées à ce sport et qui ont sacrifié leur temps pour s’entraîner malgré les aléas de la vie. La gentillesse générale, l’entraide et la camaraderie ont rendu cette réussite possible. Nous prospérons au sein d’une communauté où l’empathie et la collaboration favorisent la croissance et le succès. » 🤼‍♀️💕
Comme quoi la bienveillance et l’entraide ne sont pas à contre-courant d’une grande carrière ! 🫱🏽‍🫲🏾✨Un exemple à prendre et à appliquer ? 🙌🏽
Qui sont les femmes qui t’inspirent ? Dis-le nous en commentaire !!
©️ Radio Télévision Suisse
Photos : 
Colors Studio @colorsxstudios 
Dan Schiumarini @dannou.raw 
Carlyle Routh 
Lucien Fortunati 
#WeAreTataki #journéedesfemmes #8mars #droitsdelafemme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77159370"/>
                  </a:ext>
                </a:extLst>
              </a:tr>
            </a:tbl>
          </a:graphicData>
        </a:graphic>
      </p:graphicFrame>
      <p:sp>
        <p:nvSpPr>
          <p:cNvPr id="4" name="Text Placeholder 3">
            <a:extLst>
              <a:ext uri="{FF2B5EF4-FFF2-40B4-BE49-F238E27FC236}">
                <a16:creationId xmlns:a16="http://schemas.microsoft.com/office/drawing/2014/main" id="{986D8CAA-84FA-412A-B4D2-1316571218ED}"/>
              </a:ext>
            </a:extLst>
          </p:cNvPr>
          <p:cNvSpPr>
            <a:spLocks noGrp="1"/>
          </p:cNvSpPr>
          <p:nvPr>
            <p:ph type="body" sz="quarter" idx="14"/>
          </p:nvPr>
        </p:nvSpPr>
        <p:spPr/>
        <p:txBody>
          <a:bodyPr/>
          <a:lstStyle/>
          <a:p>
            <a:r>
              <a:rPr lang="en-US"/>
              <a:t>03/04/2024 - 03/10/2024</a:t>
            </a:r>
          </a:p>
        </p:txBody>
      </p:sp>
    </p:spTree>
    <p:extLst>
      <p:ext uri="{BB962C8B-B14F-4D97-AF65-F5344CB8AC3E}">
        <p14:creationId xmlns:p14="http://schemas.microsoft.com/office/powerpoint/2010/main" val="3586497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3BF39-56D6-4067-AB48-FE6B6630321A}"/>
              </a:ext>
            </a:extLst>
          </p:cNvPr>
          <p:cNvSpPr>
            <a:spLocks noGrp="1"/>
          </p:cNvSpPr>
          <p:nvPr>
            <p:ph type="title"/>
          </p:nvPr>
        </p:nvSpPr>
        <p:spPr/>
        <p:txBody>
          <a:bodyPr/>
          <a:lstStyle/>
          <a:p>
            <a:r>
              <a:rPr lang="en-US"/>
              <a:t>Instagram Posts Table | ta_ta_ki - 7 of 23</a:t>
            </a:r>
          </a:p>
        </p:txBody>
      </p:sp>
      <p:graphicFrame>
        <p:nvGraphicFramePr>
          <p:cNvPr id="5" name="Table Placeholder 4">
            <a:extLst>
              <a:ext uri="{FF2B5EF4-FFF2-40B4-BE49-F238E27FC236}">
                <a16:creationId xmlns:a16="http://schemas.microsoft.com/office/drawing/2014/main" id="{C5E31B78-25D4-44CA-A84D-429AB713335D}"/>
              </a:ext>
            </a:extLst>
          </p:cNvPr>
          <p:cNvGraphicFramePr>
            <a:graphicFrameLocks noGrp="1"/>
          </p:cNvGraphicFramePr>
          <p:nvPr>
            <p:ph type="tbl" sz="quarter" idx="13"/>
            <p:extLst>
              <p:ext uri="{D42A27DB-BD31-4B8C-83A1-F6EECF244321}">
                <p14:modId xmlns:p14="http://schemas.microsoft.com/office/powerpoint/2010/main" val="2182435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270724807"/>
                    </a:ext>
                  </a:extLst>
                </a:gridCol>
                <a:gridCol w="905256">
                  <a:extLst>
                    <a:ext uri="{9D8B030D-6E8A-4147-A177-3AD203B41FA5}">
                      <a16:colId xmlns:a16="http://schemas.microsoft.com/office/drawing/2014/main" val="250240143"/>
                    </a:ext>
                  </a:extLst>
                </a:gridCol>
                <a:gridCol w="329184">
                  <a:extLst>
                    <a:ext uri="{9D8B030D-6E8A-4147-A177-3AD203B41FA5}">
                      <a16:colId xmlns:a16="http://schemas.microsoft.com/office/drawing/2014/main" val="834052310"/>
                    </a:ext>
                  </a:extLst>
                </a:gridCol>
                <a:gridCol w="329184">
                  <a:extLst>
                    <a:ext uri="{9D8B030D-6E8A-4147-A177-3AD203B41FA5}">
                      <a16:colId xmlns:a16="http://schemas.microsoft.com/office/drawing/2014/main" val="82726317"/>
                    </a:ext>
                  </a:extLst>
                </a:gridCol>
                <a:gridCol w="329184">
                  <a:extLst>
                    <a:ext uri="{9D8B030D-6E8A-4147-A177-3AD203B41FA5}">
                      <a16:colId xmlns:a16="http://schemas.microsoft.com/office/drawing/2014/main" val="2578902333"/>
                    </a:ext>
                  </a:extLst>
                </a:gridCol>
                <a:gridCol w="329184">
                  <a:extLst>
                    <a:ext uri="{9D8B030D-6E8A-4147-A177-3AD203B41FA5}">
                      <a16:colId xmlns:a16="http://schemas.microsoft.com/office/drawing/2014/main" val="3726113875"/>
                    </a:ext>
                  </a:extLst>
                </a:gridCol>
                <a:gridCol w="329184">
                  <a:extLst>
                    <a:ext uri="{9D8B030D-6E8A-4147-A177-3AD203B41FA5}">
                      <a16:colId xmlns:a16="http://schemas.microsoft.com/office/drawing/2014/main" val="1915219671"/>
                    </a:ext>
                  </a:extLst>
                </a:gridCol>
                <a:gridCol w="329184">
                  <a:extLst>
                    <a:ext uri="{9D8B030D-6E8A-4147-A177-3AD203B41FA5}">
                      <a16:colId xmlns:a16="http://schemas.microsoft.com/office/drawing/2014/main" val="2378937924"/>
                    </a:ext>
                  </a:extLst>
                </a:gridCol>
                <a:gridCol w="329184">
                  <a:extLst>
                    <a:ext uri="{9D8B030D-6E8A-4147-A177-3AD203B41FA5}">
                      <a16:colId xmlns:a16="http://schemas.microsoft.com/office/drawing/2014/main" val="4238560352"/>
                    </a:ext>
                  </a:extLst>
                </a:gridCol>
                <a:gridCol w="329184">
                  <a:extLst>
                    <a:ext uri="{9D8B030D-6E8A-4147-A177-3AD203B41FA5}">
                      <a16:colId xmlns:a16="http://schemas.microsoft.com/office/drawing/2014/main" val="805612864"/>
                    </a:ext>
                  </a:extLst>
                </a:gridCol>
                <a:gridCol w="329184">
                  <a:extLst>
                    <a:ext uri="{9D8B030D-6E8A-4147-A177-3AD203B41FA5}">
                      <a16:colId xmlns:a16="http://schemas.microsoft.com/office/drawing/2014/main" val="3210401153"/>
                    </a:ext>
                  </a:extLst>
                </a:gridCol>
                <a:gridCol w="329184">
                  <a:extLst>
                    <a:ext uri="{9D8B030D-6E8A-4147-A177-3AD203B41FA5}">
                      <a16:colId xmlns:a16="http://schemas.microsoft.com/office/drawing/2014/main" val="3595092355"/>
                    </a:ext>
                  </a:extLst>
                </a:gridCol>
                <a:gridCol w="329184">
                  <a:extLst>
                    <a:ext uri="{9D8B030D-6E8A-4147-A177-3AD203B41FA5}">
                      <a16:colId xmlns:a16="http://schemas.microsoft.com/office/drawing/2014/main" val="584922473"/>
                    </a:ext>
                  </a:extLst>
                </a:gridCol>
                <a:gridCol w="329184">
                  <a:extLst>
                    <a:ext uri="{9D8B030D-6E8A-4147-A177-3AD203B41FA5}">
                      <a16:colId xmlns:a16="http://schemas.microsoft.com/office/drawing/2014/main" val="2272752165"/>
                    </a:ext>
                  </a:extLst>
                </a:gridCol>
                <a:gridCol w="329184">
                  <a:extLst>
                    <a:ext uri="{9D8B030D-6E8A-4147-A177-3AD203B41FA5}">
                      <a16:colId xmlns:a16="http://schemas.microsoft.com/office/drawing/2014/main" val="2495319150"/>
                    </a:ext>
                  </a:extLst>
                </a:gridCol>
                <a:gridCol w="329184">
                  <a:extLst>
                    <a:ext uri="{9D8B030D-6E8A-4147-A177-3AD203B41FA5}">
                      <a16:colId xmlns:a16="http://schemas.microsoft.com/office/drawing/2014/main" val="258559728"/>
                    </a:ext>
                  </a:extLst>
                </a:gridCol>
                <a:gridCol w="329184">
                  <a:extLst>
                    <a:ext uri="{9D8B030D-6E8A-4147-A177-3AD203B41FA5}">
                      <a16:colId xmlns:a16="http://schemas.microsoft.com/office/drawing/2014/main" val="1180022643"/>
                    </a:ext>
                  </a:extLst>
                </a:gridCol>
                <a:gridCol w="329184">
                  <a:extLst>
                    <a:ext uri="{9D8B030D-6E8A-4147-A177-3AD203B41FA5}">
                      <a16:colId xmlns:a16="http://schemas.microsoft.com/office/drawing/2014/main" val="1413486034"/>
                    </a:ext>
                  </a:extLst>
                </a:gridCol>
                <a:gridCol w="329184">
                  <a:extLst>
                    <a:ext uri="{9D8B030D-6E8A-4147-A177-3AD203B41FA5}">
                      <a16:colId xmlns:a16="http://schemas.microsoft.com/office/drawing/2014/main" val="1388207462"/>
                    </a:ext>
                  </a:extLst>
                </a:gridCol>
                <a:gridCol w="329184">
                  <a:extLst>
                    <a:ext uri="{9D8B030D-6E8A-4147-A177-3AD203B41FA5}">
                      <a16:colId xmlns:a16="http://schemas.microsoft.com/office/drawing/2014/main" val="1025124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221449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ta_ta_ki - 2024-03-08 15:41:16</a:t>
                      </a:r>
                      <a:r>
                        <a:rPr kumimoji="0" lang="en-US" sz="1000" b="0" i="0" u="none" strike="noStrike" kern="1200" cap="none" spc="0" normalizeH="0" baseline="0" noProof="0">
                          <a:ln>
                            <a:noFill/>
                          </a:ln>
                          <a:solidFill>
                            <a:prstClr val="black"/>
                          </a:solidFill>
                          <a:effectLst/>
                          <a:uLnTx/>
                          <a:uFillTx/>
                          <a:latin typeface="Calibri"/>
                          <a:ea typeface="+mn-ea"/>
                          <a:cs typeface="+mn-cs"/>
                        </a:rPr>
                        <a:t>
 Voilà notre sélection des projets musicaux sortis cette semaine 🎧⬇️
⏭️ ALBUMS ET PROJETS :
Danyl - Blédi mon amour 
Fredz - Demain il fera beau 
TK - 6 mars 2024
Busta Flex - TCLV 
Dinor - RDT 
Leys - LEYS 
YoungBoy Never Broke Again - Compliments of Grave Digger Mountain 
⏭️ SINGLES :
🇨🇭 @r.one.wav - 7/7 
🇨🇭 @pablorime - Étoile Filante
🇨🇭 @kokeinejtd - NBDY 
🇨🇭 @__300flow__ - 5/5
Nono La Grinta - 6AM
Lyms - Les sommes  Stavo - Mallette 
Kaaris - Clique 
Lacrim - Corleone II 
Da Uzi - Michael Jordan 
Naza - J’ai mal 
SamRecks - BACK BONE
⏭️ FEATURINGS :
🇨🇭 @leebomaofficiel &amp; @ktgoriquelavraie - Zikissa 
MadeInParis &amp; Draco dans ta face - No Cap 
Reezy &amp; Hamza - PENNY 
Arrdee &amp; Favé - Time 
Gapman &amp; ASHE 22 - Step 
Drake &amp; 4BATZ - act ii : date @ 8 - remix 
Alors tu streames quoi en premier ce soir ? 🎧👀
©️ Radio Télévision Suisse
#WeAreTataki #sortiesmusique #sortiesduvendredi #newmusic #nouvelalbum #newsingle #outnow #disponiblepartout #artisteindépendant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05861565"/>
                  </a:ext>
                </a:extLst>
              </a:tr>
            </a:tbl>
          </a:graphicData>
        </a:graphic>
      </p:graphicFrame>
      <p:sp>
        <p:nvSpPr>
          <p:cNvPr id="4" name="Text Placeholder 3">
            <a:extLst>
              <a:ext uri="{FF2B5EF4-FFF2-40B4-BE49-F238E27FC236}">
                <a16:creationId xmlns:a16="http://schemas.microsoft.com/office/drawing/2014/main" id="{096F0126-1916-4CC0-A99F-ADE52B19DA32}"/>
              </a:ext>
            </a:extLst>
          </p:cNvPr>
          <p:cNvSpPr>
            <a:spLocks noGrp="1"/>
          </p:cNvSpPr>
          <p:nvPr>
            <p:ph type="body" sz="quarter" idx="14"/>
          </p:nvPr>
        </p:nvSpPr>
        <p:spPr/>
        <p:txBody>
          <a:bodyPr/>
          <a:lstStyle/>
          <a:p>
            <a:r>
              <a:rPr lang="en-US"/>
              <a:t>03/04/2024 - 03/10/2024</a:t>
            </a:r>
          </a:p>
        </p:txBody>
      </p:sp>
    </p:spTree>
    <p:extLst>
      <p:ext uri="{BB962C8B-B14F-4D97-AF65-F5344CB8AC3E}">
        <p14:creationId xmlns:p14="http://schemas.microsoft.com/office/powerpoint/2010/main" val="2051851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47794-02B0-4D9D-874F-F09E1E53A836}"/>
              </a:ext>
            </a:extLst>
          </p:cNvPr>
          <p:cNvSpPr>
            <a:spLocks noGrp="1"/>
          </p:cNvSpPr>
          <p:nvPr>
            <p:ph type="title"/>
          </p:nvPr>
        </p:nvSpPr>
        <p:spPr/>
        <p:txBody>
          <a:bodyPr/>
          <a:lstStyle/>
          <a:p>
            <a:r>
              <a:rPr lang="en-US"/>
              <a:t>Instagram Posts Table | ta_ta_ki - 8 of 23</a:t>
            </a:r>
          </a:p>
        </p:txBody>
      </p:sp>
      <p:graphicFrame>
        <p:nvGraphicFramePr>
          <p:cNvPr id="5" name="Table Placeholder 4">
            <a:extLst>
              <a:ext uri="{FF2B5EF4-FFF2-40B4-BE49-F238E27FC236}">
                <a16:creationId xmlns:a16="http://schemas.microsoft.com/office/drawing/2014/main" id="{B8F42517-1CD3-4FB6-B71F-62D9CFA922BC}"/>
              </a:ext>
            </a:extLst>
          </p:cNvPr>
          <p:cNvGraphicFramePr>
            <a:graphicFrameLocks noGrp="1"/>
          </p:cNvGraphicFramePr>
          <p:nvPr>
            <p:ph type="tbl" sz="quarter" idx="13"/>
            <p:extLst>
              <p:ext uri="{D42A27DB-BD31-4B8C-83A1-F6EECF244321}">
                <p14:modId xmlns:p14="http://schemas.microsoft.com/office/powerpoint/2010/main" val="226572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912933349"/>
                    </a:ext>
                  </a:extLst>
                </a:gridCol>
                <a:gridCol w="905256">
                  <a:extLst>
                    <a:ext uri="{9D8B030D-6E8A-4147-A177-3AD203B41FA5}">
                      <a16:colId xmlns:a16="http://schemas.microsoft.com/office/drawing/2014/main" val="18830933"/>
                    </a:ext>
                  </a:extLst>
                </a:gridCol>
                <a:gridCol w="329184">
                  <a:extLst>
                    <a:ext uri="{9D8B030D-6E8A-4147-A177-3AD203B41FA5}">
                      <a16:colId xmlns:a16="http://schemas.microsoft.com/office/drawing/2014/main" val="3626434595"/>
                    </a:ext>
                  </a:extLst>
                </a:gridCol>
                <a:gridCol w="329184">
                  <a:extLst>
                    <a:ext uri="{9D8B030D-6E8A-4147-A177-3AD203B41FA5}">
                      <a16:colId xmlns:a16="http://schemas.microsoft.com/office/drawing/2014/main" val="996286645"/>
                    </a:ext>
                  </a:extLst>
                </a:gridCol>
                <a:gridCol w="329184">
                  <a:extLst>
                    <a:ext uri="{9D8B030D-6E8A-4147-A177-3AD203B41FA5}">
                      <a16:colId xmlns:a16="http://schemas.microsoft.com/office/drawing/2014/main" val="655456187"/>
                    </a:ext>
                  </a:extLst>
                </a:gridCol>
                <a:gridCol w="329184">
                  <a:extLst>
                    <a:ext uri="{9D8B030D-6E8A-4147-A177-3AD203B41FA5}">
                      <a16:colId xmlns:a16="http://schemas.microsoft.com/office/drawing/2014/main" val="3148078659"/>
                    </a:ext>
                  </a:extLst>
                </a:gridCol>
                <a:gridCol w="329184">
                  <a:extLst>
                    <a:ext uri="{9D8B030D-6E8A-4147-A177-3AD203B41FA5}">
                      <a16:colId xmlns:a16="http://schemas.microsoft.com/office/drawing/2014/main" val="3307051689"/>
                    </a:ext>
                  </a:extLst>
                </a:gridCol>
                <a:gridCol w="329184">
                  <a:extLst>
                    <a:ext uri="{9D8B030D-6E8A-4147-A177-3AD203B41FA5}">
                      <a16:colId xmlns:a16="http://schemas.microsoft.com/office/drawing/2014/main" val="1253342857"/>
                    </a:ext>
                  </a:extLst>
                </a:gridCol>
                <a:gridCol w="329184">
                  <a:extLst>
                    <a:ext uri="{9D8B030D-6E8A-4147-A177-3AD203B41FA5}">
                      <a16:colId xmlns:a16="http://schemas.microsoft.com/office/drawing/2014/main" val="241084431"/>
                    </a:ext>
                  </a:extLst>
                </a:gridCol>
                <a:gridCol w="329184">
                  <a:extLst>
                    <a:ext uri="{9D8B030D-6E8A-4147-A177-3AD203B41FA5}">
                      <a16:colId xmlns:a16="http://schemas.microsoft.com/office/drawing/2014/main" val="142567484"/>
                    </a:ext>
                  </a:extLst>
                </a:gridCol>
                <a:gridCol w="329184">
                  <a:extLst>
                    <a:ext uri="{9D8B030D-6E8A-4147-A177-3AD203B41FA5}">
                      <a16:colId xmlns:a16="http://schemas.microsoft.com/office/drawing/2014/main" val="3105282475"/>
                    </a:ext>
                  </a:extLst>
                </a:gridCol>
                <a:gridCol w="329184">
                  <a:extLst>
                    <a:ext uri="{9D8B030D-6E8A-4147-A177-3AD203B41FA5}">
                      <a16:colId xmlns:a16="http://schemas.microsoft.com/office/drawing/2014/main" val="3071203085"/>
                    </a:ext>
                  </a:extLst>
                </a:gridCol>
                <a:gridCol w="329184">
                  <a:extLst>
                    <a:ext uri="{9D8B030D-6E8A-4147-A177-3AD203B41FA5}">
                      <a16:colId xmlns:a16="http://schemas.microsoft.com/office/drawing/2014/main" val="2046262038"/>
                    </a:ext>
                  </a:extLst>
                </a:gridCol>
                <a:gridCol w="329184">
                  <a:extLst>
                    <a:ext uri="{9D8B030D-6E8A-4147-A177-3AD203B41FA5}">
                      <a16:colId xmlns:a16="http://schemas.microsoft.com/office/drawing/2014/main" val="3284237316"/>
                    </a:ext>
                  </a:extLst>
                </a:gridCol>
                <a:gridCol w="329184">
                  <a:extLst>
                    <a:ext uri="{9D8B030D-6E8A-4147-A177-3AD203B41FA5}">
                      <a16:colId xmlns:a16="http://schemas.microsoft.com/office/drawing/2014/main" val="130782060"/>
                    </a:ext>
                  </a:extLst>
                </a:gridCol>
                <a:gridCol w="329184">
                  <a:extLst>
                    <a:ext uri="{9D8B030D-6E8A-4147-A177-3AD203B41FA5}">
                      <a16:colId xmlns:a16="http://schemas.microsoft.com/office/drawing/2014/main" val="3883137479"/>
                    </a:ext>
                  </a:extLst>
                </a:gridCol>
                <a:gridCol w="329184">
                  <a:extLst>
                    <a:ext uri="{9D8B030D-6E8A-4147-A177-3AD203B41FA5}">
                      <a16:colId xmlns:a16="http://schemas.microsoft.com/office/drawing/2014/main" val="3394611594"/>
                    </a:ext>
                  </a:extLst>
                </a:gridCol>
                <a:gridCol w="329184">
                  <a:extLst>
                    <a:ext uri="{9D8B030D-6E8A-4147-A177-3AD203B41FA5}">
                      <a16:colId xmlns:a16="http://schemas.microsoft.com/office/drawing/2014/main" val="1561965956"/>
                    </a:ext>
                  </a:extLst>
                </a:gridCol>
                <a:gridCol w="329184">
                  <a:extLst>
                    <a:ext uri="{9D8B030D-6E8A-4147-A177-3AD203B41FA5}">
                      <a16:colId xmlns:a16="http://schemas.microsoft.com/office/drawing/2014/main" val="2503078481"/>
                    </a:ext>
                  </a:extLst>
                </a:gridCol>
                <a:gridCol w="329184">
                  <a:extLst>
                    <a:ext uri="{9D8B030D-6E8A-4147-A177-3AD203B41FA5}">
                      <a16:colId xmlns:a16="http://schemas.microsoft.com/office/drawing/2014/main" val="57986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21277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- 2024-03-08 13:18:01</a:t>
                      </a:r>
                      <a:r>
                        <a:rPr kumimoji="0" lang="fr-FR" sz="1000" b="0" i="0" u="none" strike="noStrike" kern="1200" cap="none" spc="0" normalizeH="0" baseline="0" noProof="0">
                          <a:ln>
                            <a:noFill/>
                          </a:ln>
                          <a:solidFill>
                            <a:prstClr val="black"/>
                          </a:solidFill>
                          <a:effectLst/>
                          <a:uLnTx/>
                          <a:uFillTx/>
                          <a:latin typeface="Calibri"/>
                          <a:ea typeface="+mn-ea"/>
                          <a:cs typeface="+mn-cs"/>
                        </a:rPr>
                        <a:t>
 La culture manga a perdu le génie d’Akira Toriyama. 🐉
￼
Le créateur japonais 🇯🇵, qui doit notamment son succès aux mangas Dragon Ball et Dragon Ball Z, a passé sa vie à créer l’univers de Son Goku, dont la première édition en japonais est sortie en 1985. À l’époque, il faudra attendre 20 ans pour voir la version anglaise arriver, en 2003. Mais cela n’a freiné en rien l’enthousiasme que reçoit le manga à son arrivée en Europe. 🎌📚
Le génie derrière Dragon Ball ne s’est jamais arrêté de créer, puisqu’il s’impliquait encore énormément et travaillait sur Dragon Ball Daima récemment. Si on lui attribue surtout le succès de Dragon Ball, il est également l’esprit derrière les anime Dr. Slump et Sand Land et les jeux vidéos Chrono Trigger et Dragon Quest, pour  lesquels il a dessiné les personnages. 🐲
La mort du créateur n’a été annoncée que récemment. Akira Toriyama serait décédé à 68 ans des suites d’un hématome sous-dural le 1er mars, d’après sa maison d’édition, Shūeisha, et son studio. Son décès est salué par de nombreux mangakas, dont Eiichiro Oda (One Piece 🏴‍☠️) et Masashi Kishimoto (Naruto 🍥). 
Tu fais partie des fans de Dragon Ball Z en deuil ? 🐉
Sources : GameRant, 20Minutes, X, HITEK, RTSInfo
©️ Radio Télévision Suisse
#WeAreTataki #akiratoriyama #manga #anime #DBZ #dragonball #dragonballz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11320527"/>
                  </a:ext>
                </a:extLst>
              </a:tr>
            </a:tbl>
          </a:graphicData>
        </a:graphic>
      </p:graphicFrame>
      <p:sp>
        <p:nvSpPr>
          <p:cNvPr id="4" name="Text Placeholder 3">
            <a:extLst>
              <a:ext uri="{FF2B5EF4-FFF2-40B4-BE49-F238E27FC236}">
                <a16:creationId xmlns:a16="http://schemas.microsoft.com/office/drawing/2014/main" id="{5231D3DD-9049-4905-BE4E-98650C0690C2}"/>
              </a:ext>
            </a:extLst>
          </p:cNvPr>
          <p:cNvSpPr>
            <a:spLocks noGrp="1"/>
          </p:cNvSpPr>
          <p:nvPr>
            <p:ph type="body" sz="quarter" idx="14"/>
          </p:nvPr>
        </p:nvSpPr>
        <p:spPr/>
        <p:txBody>
          <a:bodyPr/>
          <a:lstStyle/>
          <a:p>
            <a:r>
              <a:rPr lang="en-US"/>
              <a:t>03/04/2024 - 03/10/2024</a:t>
            </a:r>
          </a:p>
        </p:txBody>
      </p:sp>
    </p:spTree>
    <p:extLst>
      <p:ext uri="{BB962C8B-B14F-4D97-AF65-F5344CB8AC3E}">
        <p14:creationId xmlns:p14="http://schemas.microsoft.com/office/powerpoint/2010/main" val="3484262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338AF-0F89-412D-BA2E-3C7FA2401888}"/>
              </a:ext>
            </a:extLst>
          </p:cNvPr>
          <p:cNvSpPr>
            <a:spLocks noGrp="1"/>
          </p:cNvSpPr>
          <p:nvPr>
            <p:ph type="title"/>
          </p:nvPr>
        </p:nvSpPr>
        <p:spPr/>
        <p:txBody>
          <a:bodyPr/>
          <a:lstStyle/>
          <a:p>
            <a:r>
              <a:rPr lang="en-US"/>
              <a:t>Instagram Posts Table | ta_ta_ki - 9 of 23</a:t>
            </a:r>
          </a:p>
        </p:txBody>
      </p:sp>
      <p:graphicFrame>
        <p:nvGraphicFramePr>
          <p:cNvPr id="5" name="Table Placeholder 4">
            <a:extLst>
              <a:ext uri="{FF2B5EF4-FFF2-40B4-BE49-F238E27FC236}">
                <a16:creationId xmlns:a16="http://schemas.microsoft.com/office/drawing/2014/main" id="{B73683D3-2642-4A73-88CE-3B8A53B93E6D}"/>
              </a:ext>
            </a:extLst>
          </p:cNvPr>
          <p:cNvGraphicFramePr>
            <a:graphicFrameLocks noGrp="1"/>
          </p:cNvGraphicFramePr>
          <p:nvPr>
            <p:ph type="tbl" sz="quarter" idx="13"/>
            <p:extLst>
              <p:ext uri="{D42A27DB-BD31-4B8C-83A1-F6EECF244321}">
                <p14:modId xmlns:p14="http://schemas.microsoft.com/office/powerpoint/2010/main" val="858600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737439588"/>
                    </a:ext>
                  </a:extLst>
                </a:gridCol>
                <a:gridCol w="905256">
                  <a:extLst>
                    <a:ext uri="{9D8B030D-6E8A-4147-A177-3AD203B41FA5}">
                      <a16:colId xmlns:a16="http://schemas.microsoft.com/office/drawing/2014/main" val="2683406481"/>
                    </a:ext>
                  </a:extLst>
                </a:gridCol>
                <a:gridCol w="329184">
                  <a:extLst>
                    <a:ext uri="{9D8B030D-6E8A-4147-A177-3AD203B41FA5}">
                      <a16:colId xmlns:a16="http://schemas.microsoft.com/office/drawing/2014/main" val="852730282"/>
                    </a:ext>
                  </a:extLst>
                </a:gridCol>
                <a:gridCol w="329184">
                  <a:extLst>
                    <a:ext uri="{9D8B030D-6E8A-4147-A177-3AD203B41FA5}">
                      <a16:colId xmlns:a16="http://schemas.microsoft.com/office/drawing/2014/main" val="1046943305"/>
                    </a:ext>
                  </a:extLst>
                </a:gridCol>
                <a:gridCol w="329184">
                  <a:extLst>
                    <a:ext uri="{9D8B030D-6E8A-4147-A177-3AD203B41FA5}">
                      <a16:colId xmlns:a16="http://schemas.microsoft.com/office/drawing/2014/main" val="1561723233"/>
                    </a:ext>
                  </a:extLst>
                </a:gridCol>
                <a:gridCol w="329184">
                  <a:extLst>
                    <a:ext uri="{9D8B030D-6E8A-4147-A177-3AD203B41FA5}">
                      <a16:colId xmlns:a16="http://schemas.microsoft.com/office/drawing/2014/main" val="391455165"/>
                    </a:ext>
                  </a:extLst>
                </a:gridCol>
                <a:gridCol w="329184">
                  <a:extLst>
                    <a:ext uri="{9D8B030D-6E8A-4147-A177-3AD203B41FA5}">
                      <a16:colId xmlns:a16="http://schemas.microsoft.com/office/drawing/2014/main" val="1679261504"/>
                    </a:ext>
                  </a:extLst>
                </a:gridCol>
                <a:gridCol w="329184">
                  <a:extLst>
                    <a:ext uri="{9D8B030D-6E8A-4147-A177-3AD203B41FA5}">
                      <a16:colId xmlns:a16="http://schemas.microsoft.com/office/drawing/2014/main" val="1974851387"/>
                    </a:ext>
                  </a:extLst>
                </a:gridCol>
                <a:gridCol w="329184">
                  <a:extLst>
                    <a:ext uri="{9D8B030D-6E8A-4147-A177-3AD203B41FA5}">
                      <a16:colId xmlns:a16="http://schemas.microsoft.com/office/drawing/2014/main" val="2618193511"/>
                    </a:ext>
                  </a:extLst>
                </a:gridCol>
                <a:gridCol w="329184">
                  <a:extLst>
                    <a:ext uri="{9D8B030D-6E8A-4147-A177-3AD203B41FA5}">
                      <a16:colId xmlns:a16="http://schemas.microsoft.com/office/drawing/2014/main" val="566494023"/>
                    </a:ext>
                  </a:extLst>
                </a:gridCol>
                <a:gridCol w="329184">
                  <a:extLst>
                    <a:ext uri="{9D8B030D-6E8A-4147-A177-3AD203B41FA5}">
                      <a16:colId xmlns:a16="http://schemas.microsoft.com/office/drawing/2014/main" val="1048852510"/>
                    </a:ext>
                  </a:extLst>
                </a:gridCol>
                <a:gridCol w="329184">
                  <a:extLst>
                    <a:ext uri="{9D8B030D-6E8A-4147-A177-3AD203B41FA5}">
                      <a16:colId xmlns:a16="http://schemas.microsoft.com/office/drawing/2014/main" val="4072168718"/>
                    </a:ext>
                  </a:extLst>
                </a:gridCol>
                <a:gridCol w="329184">
                  <a:extLst>
                    <a:ext uri="{9D8B030D-6E8A-4147-A177-3AD203B41FA5}">
                      <a16:colId xmlns:a16="http://schemas.microsoft.com/office/drawing/2014/main" val="3857369720"/>
                    </a:ext>
                  </a:extLst>
                </a:gridCol>
                <a:gridCol w="329184">
                  <a:extLst>
                    <a:ext uri="{9D8B030D-6E8A-4147-A177-3AD203B41FA5}">
                      <a16:colId xmlns:a16="http://schemas.microsoft.com/office/drawing/2014/main" val="3969806352"/>
                    </a:ext>
                  </a:extLst>
                </a:gridCol>
                <a:gridCol w="329184">
                  <a:extLst>
                    <a:ext uri="{9D8B030D-6E8A-4147-A177-3AD203B41FA5}">
                      <a16:colId xmlns:a16="http://schemas.microsoft.com/office/drawing/2014/main" val="1150795138"/>
                    </a:ext>
                  </a:extLst>
                </a:gridCol>
                <a:gridCol w="329184">
                  <a:extLst>
                    <a:ext uri="{9D8B030D-6E8A-4147-A177-3AD203B41FA5}">
                      <a16:colId xmlns:a16="http://schemas.microsoft.com/office/drawing/2014/main" val="1979001061"/>
                    </a:ext>
                  </a:extLst>
                </a:gridCol>
                <a:gridCol w="329184">
                  <a:extLst>
                    <a:ext uri="{9D8B030D-6E8A-4147-A177-3AD203B41FA5}">
                      <a16:colId xmlns:a16="http://schemas.microsoft.com/office/drawing/2014/main" val="3652199358"/>
                    </a:ext>
                  </a:extLst>
                </a:gridCol>
                <a:gridCol w="329184">
                  <a:extLst>
                    <a:ext uri="{9D8B030D-6E8A-4147-A177-3AD203B41FA5}">
                      <a16:colId xmlns:a16="http://schemas.microsoft.com/office/drawing/2014/main" val="3996200931"/>
                    </a:ext>
                  </a:extLst>
                </a:gridCol>
                <a:gridCol w="329184">
                  <a:extLst>
                    <a:ext uri="{9D8B030D-6E8A-4147-A177-3AD203B41FA5}">
                      <a16:colId xmlns:a16="http://schemas.microsoft.com/office/drawing/2014/main" val="1209191636"/>
                    </a:ext>
                  </a:extLst>
                </a:gridCol>
                <a:gridCol w="329184">
                  <a:extLst>
                    <a:ext uri="{9D8B030D-6E8A-4147-A177-3AD203B41FA5}">
                      <a16:colId xmlns:a16="http://schemas.microsoft.com/office/drawing/2014/main" val="3054998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382940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- 2024-03-08 11:45:00</a:t>
                      </a:r>
                      <a:r>
                        <a:rPr kumimoji="0" lang="fr-FR" sz="1000" b="0" i="0" u="none" strike="noStrike" kern="1200" cap="none" spc="0" normalizeH="0" baseline="0" noProof="0">
                          <a:ln>
                            <a:noFill/>
                          </a:ln>
                          <a:solidFill>
                            <a:prstClr val="black"/>
                          </a:solidFill>
                          <a:effectLst/>
                          <a:uLnTx/>
                          <a:uFillTx/>
                          <a:latin typeface="Calibri"/>
                          <a:ea typeface="+mn-ea"/>
                          <a:cs typeface="+mn-cs"/>
                        </a:rPr>
                        <a:t>
 Le 8 mars est l’occasion de faire le bilan sur la situation des femmes en Suisse ! 🙇🏻‍♀️🇨🇭
Si certain.e.s ne comprennent pas l’importance encore actuelle d’une telle journée de célébration mais aussi de rassemblements et de revendications, ces quelques chiffres visent à le rappeler. 🫣
Malgré les révolutions des dernières années, les femmes en Suisse et dans le monde n’ont pas encore atteint l’égalité sur de nombreux fronts. ❌ Du côté professionnel, en Suisse, la différence salariale est encore une réalité. Pire, les postes de cadres sont majoritairement attribués à des hommes. 👨🏻‍💼Du côté domestique, les femmes portent encore la majorité des tâches ménagères 🧹 , et des responsabilités liées, en plus des responsabilités de soins 🩹, car une grande majorité des femmes en Suisse sont proches soignantes. Si ces constats peuvent sembler « privilégiés » comparé à ceux qu’on peut faire de la situation des femmes dans le monde, cela n’enlève rien au fait que l’égalité n’est toujours pas une réalité, « même » ici en Suisse. ❌
Cette journée est un rappel de l’importance qu’a cette lutte vers une réelle égalité des genres. 
©️ Radio Télévision Suisse
Sources : RTSInfo, OxfamFrance, Admin, LeTemps, Welcome Suisse
#WeAreTataki #journéedesfemmes #8mars #droitsdelafemme #8marsjournéedelafemme #womensday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68731265"/>
                  </a:ext>
                </a:extLst>
              </a:tr>
            </a:tbl>
          </a:graphicData>
        </a:graphic>
      </p:graphicFrame>
      <p:sp>
        <p:nvSpPr>
          <p:cNvPr id="4" name="Text Placeholder 3">
            <a:extLst>
              <a:ext uri="{FF2B5EF4-FFF2-40B4-BE49-F238E27FC236}">
                <a16:creationId xmlns:a16="http://schemas.microsoft.com/office/drawing/2014/main" id="{FE074D86-B152-401C-BA39-B38AFC55839F}"/>
              </a:ext>
            </a:extLst>
          </p:cNvPr>
          <p:cNvSpPr>
            <a:spLocks noGrp="1"/>
          </p:cNvSpPr>
          <p:nvPr>
            <p:ph type="body" sz="quarter" idx="14"/>
          </p:nvPr>
        </p:nvSpPr>
        <p:spPr/>
        <p:txBody>
          <a:bodyPr/>
          <a:lstStyle/>
          <a:p>
            <a:r>
              <a:rPr lang="en-US"/>
              <a:t>03/04/2024 - 03/10/2024</a:t>
            </a:r>
          </a:p>
        </p:txBody>
      </p:sp>
    </p:spTree>
    <p:extLst>
      <p:ext uri="{BB962C8B-B14F-4D97-AF65-F5344CB8AC3E}">
        <p14:creationId xmlns:p14="http://schemas.microsoft.com/office/powerpoint/2010/main" val="2193496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A64D6-1886-44F6-8DF2-D988BC95A5B6}"/>
              </a:ext>
            </a:extLst>
          </p:cNvPr>
          <p:cNvSpPr>
            <a:spLocks noGrp="1"/>
          </p:cNvSpPr>
          <p:nvPr>
            <p:ph type="title"/>
          </p:nvPr>
        </p:nvSpPr>
        <p:spPr/>
        <p:txBody>
          <a:bodyPr/>
          <a:lstStyle/>
          <a:p>
            <a:r>
              <a:rPr lang="en-US"/>
              <a:t>Instagram Posts Table | ta_ta_ki - 10 of 23</a:t>
            </a:r>
          </a:p>
        </p:txBody>
      </p:sp>
      <p:graphicFrame>
        <p:nvGraphicFramePr>
          <p:cNvPr id="5" name="Table Placeholder 4">
            <a:extLst>
              <a:ext uri="{FF2B5EF4-FFF2-40B4-BE49-F238E27FC236}">
                <a16:creationId xmlns:a16="http://schemas.microsoft.com/office/drawing/2014/main" id="{E0994291-EE33-4DA8-938A-CEAD2C74E253}"/>
              </a:ext>
            </a:extLst>
          </p:cNvPr>
          <p:cNvGraphicFramePr>
            <a:graphicFrameLocks noGrp="1"/>
          </p:cNvGraphicFramePr>
          <p:nvPr>
            <p:ph type="tbl" sz="quarter" idx="13"/>
            <p:extLst>
              <p:ext uri="{D42A27DB-BD31-4B8C-83A1-F6EECF244321}">
                <p14:modId xmlns:p14="http://schemas.microsoft.com/office/powerpoint/2010/main" val="1819617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336560821"/>
                    </a:ext>
                  </a:extLst>
                </a:gridCol>
                <a:gridCol w="905256">
                  <a:extLst>
                    <a:ext uri="{9D8B030D-6E8A-4147-A177-3AD203B41FA5}">
                      <a16:colId xmlns:a16="http://schemas.microsoft.com/office/drawing/2014/main" val="746152441"/>
                    </a:ext>
                  </a:extLst>
                </a:gridCol>
                <a:gridCol w="329184">
                  <a:extLst>
                    <a:ext uri="{9D8B030D-6E8A-4147-A177-3AD203B41FA5}">
                      <a16:colId xmlns:a16="http://schemas.microsoft.com/office/drawing/2014/main" val="836063894"/>
                    </a:ext>
                  </a:extLst>
                </a:gridCol>
                <a:gridCol w="329184">
                  <a:extLst>
                    <a:ext uri="{9D8B030D-6E8A-4147-A177-3AD203B41FA5}">
                      <a16:colId xmlns:a16="http://schemas.microsoft.com/office/drawing/2014/main" val="2890354049"/>
                    </a:ext>
                  </a:extLst>
                </a:gridCol>
                <a:gridCol w="329184">
                  <a:extLst>
                    <a:ext uri="{9D8B030D-6E8A-4147-A177-3AD203B41FA5}">
                      <a16:colId xmlns:a16="http://schemas.microsoft.com/office/drawing/2014/main" val="1166487724"/>
                    </a:ext>
                  </a:extLst>
                </a:gridCol>
                <a:gridCol w="329184">
                  <a:extLst>
                    <a:ext uri="{9D8B030D-6E8A-4147-A177-3AD203B41FA5}">
                      <a16:colId xmlns:a16="http://schemas.microsoft.com/office/drawing/2014/main" val="2542449204"/>
                    </a:ext>
                  </a:extLst>
                </a:gridCol>
                <a:gridCol w="329184">
                  <a:extLst>
                    <a:ext uri="{9D8B030D-6E8A-4147-A177-3AD203B41FA5}">
                      <a16:colId xmlns:a16="http://schemas.microsoft.com/office/drawing/2014/main" val="3170089325"/>
                    </a:ext>
                  </a:extLst>
                </a:gridCol>
                <a:gridCol w="329184">
                  <a:extLst>
                    <a:ext uri="{9D8B030D-6E8A-4147-A177-3AD203B41FA5}">
                      <a16:colId xmlns:a16="http://schemas.microsoft.com/office/drawing/2014/main" val="3551636882"/>
                    </a:ext>
                  </a:extLst>
                </a:gridCol>
                <a:gridCol w="329184">
                  <a:extLst>
                    <a:ext uri="{9D8B030D-6E8A-4147-A177-3AD203B41FA5}">
                      <a16:colId xmlns:a16="http://schemas.microsoft.com/office/drawing/2014/main" val="2450518864"/>
                    </a:ext>
                  </a:extLst>
                </a:gridCol>
                <a:gridCol w="329184">
                  <a:extLst>
                    <a:ext uri="{9D8B030D-6E8A-4147-A177-3AD203B41FA5}">
                      <a16:colId xmlns:a16="http://schemas.microsoft.com/office/drawing/2014/main" val="1792071808"/>
                    </a:ext>
                  </a:extLst>
                </a:gridCol>
                <a:gridCol w="329184">
                  <a:extLst>
                    <a:ext uri="{9D8B030D-6E8A-4147-A177-3AD203B41FA5}">
                      <a16:colId xmlns:a16="http://schemas.microsoft.com/office/drawing/2014/main" val="1822580562"/>
                    </a:ext>
                  </a:extLst>
                </a:gridCol>
                <a:gridCol w="329184">
                  <a:extLst>
                    <a:ext uri="{9D8B030D-6E8A-4147-A177-3AD203B41FA5}">
                      <a16:colId xmlns:a16="http://schemas.microsoft.com/office/drawing/2014/main" val="521578223"/>
                    </a:ext>
                  </a:extLst>
                </a:gridCol>
                <a:gridCol w="329184">
                  <a:extLst>
                    <a:ext uri="{9D8B030D-6E8A-4147-A177-3AD203B41FA5}">
                      <a16:colId xmlns:a16="http://schemas.microsoft.com/office/drawing/2014/main" val="79542828"/>
                    </a:ext>
                  </a:extLst>
                </a:gridCol>
                <a:gridCol w="329184">
                  <a:extLst>
                    <a:ext uri="{9D8B030D-6E8A-4147-A177-3AD203B41FA5}">
                      <a16:colId xmlns:a16="http://schemas.microsoft.com/office/drawing/2014/main" val="2702678912"/>
                    </a:ext>
                  </a:extLst>
                </a:gridCol>
                <a:gridCol w="329184">
                  <a:extLst>
                    <a:ext uri="{9D8B030D-6E8A-4147-A177-3AD203B41FA5}">
                      <a16:colId xmlns:a16="http://schemas.microsoft.com/office/drawing/2014/main" val="1075096709"/>
                    </a:ext>
                  </a:extLst>
                </a:gridCol>
                <a:gridCol w="329184">
                  <a:extLst>
                    <a:ext uri="{9D8B030D-6E8A-4147-A177-3AD203B41FA5}">
                      <a16:colId xmlns:a16="http://schemas.microsoft.com/office/drawing/2014/main" val="898171139"/>
                    </a:ext>
                  </a:extLst>
                </a:gridCol>
                <a:gridCol w="329184">
                  <a:extLst>
                    <a:ext uri="{9D8B030D-6E8A-4147-A177-3AD203B41FA5}">
                      <a16:colId xmlns:a16="http://schemas.microsoft.com/office/drawing/2014/main" val="3099669908"/>
                    </a:ext>
                  </a:extLst>
                </a:gridCol>
                <a:gridCol w="329184">
                  <a:extLst>
                    <a:ext uri="{9D8B030D-6E8A-4147-A177-3AD203B41FA5}">
                      <a16:colId xmlns:a16="http://schemas.microsoft.com/office/drawing/2014/main" val="884977650"/>
                    </a:ext>
                  </a:extLst>
                </a:gridCol>
                <a:gridCol w="329184">
                  <a:extLst>
                    <a:ext uri="{9D8B030D-6E8A-4147-A177-3AD203B41FA5}">
                      <a16:colId xmlns:a16="http://schemas.microsoft.com/office/drawing/2014/main" val="1957132139"/>
                    </a:ext>
                  </a:extLst>
                </a:gridCol>
                <a:gridCol w="329184">
                  <a:extLst>
                    <a:ext uri="{9D8B030D-6E8A-4147-A177-3AD203B41FA5}">
                      <a16:colId xmlns:a16="http://schemas.microsoft.com/office/drawing/2014/main" val="817271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818526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- 2024-03-08 10:38:23</a:t>
                      </a:r>
                      <a:r>
                        <a:rPr kumimoji="0" lang="fr-FR" sz="1000" b="0" i="0" u="none" strike="noStrike" kern="1200" cap="none" spc="0" normalizeH="0" baseline="0" noProof="0">
                          <a:ln>
                            <a:noFill/>
                          </a:ln>
                          <a:solidFill>
                            <a:prstClr val="black"/>
                          </a:solidFill>
                          <a:effectLst/>
                          <a:uLnTx/>
                          <a:uFillTx/>
                          <a:latin typeface="Calibri"/>
                          <a:ea typeface="+mn-ea"/>
                          <a:cs typeface="+mn-cs"/>
                        </a:rPr>
                        <a:t>
 Tu penses quoi du résultat du combat Doumbè VS Baki ? 🚑
Très attendu, le combat MMA Doumbè VS Baki a déçu beaucoup de fans hier soir. Le combat, qui représentait un évènement notamment de par le fait que les deux combattants soient français et qu’il ait lieu à Paris, s’est terminé sur décision de l’arbitre au lieu du KO attendu. Un peu de patience pour les fans qui attendent la revanche, pas de date encore, mais il se pourrait que ce soit en mai. 🗓️
Dans un univers où l’adversité et le trashtalk sont très utilisés, les deux combattants se sont montrés très fair-play et motivés à remettre ce combat. Si les deux rivaux ont fait monter la hype du combat en se provoquant mutuellement sur les réseaux sociaux en amont, on a vu une vraie complicité et beaucoup de respect entre eux à l’écran. On a vu Doumbè et Baki se faire de grands sourires lors de leur face à face 24 heures avant le combat. 🥊🤼‍♂️
Et toi, t’as pensé quoi du combat ? 👀
©️ Radio Télévision Suisse
Sources : LeMonde, Konbini, X, EuroSport 
#WeAreTataki #mma #bakidoumbe #doumbevsbaki #france #combat #doumbé #baki #doumbebaki #accorarena #mmaworld #mmafrance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8732024"/>
                  </a:ext>
                </a:extLst>
              </a:tr>
            </a:tbl>
          </a:graphicData>
        </a:graphic>
      </p:graphicFrame>
      <p:sp>
        <p:nvSpPr>
          <p:cNvPr id="4" name="Text Placeholder 3">
            <a:extLst>
              <a:ext uri="{FF2B5EF4-FFF2-40B4-BE49-F238E27FC236}">
                <a16:creationId xmlns:a16="http://schemas.microsoft.com/office/drawing/2014/main" id="{31C0FD61-CB49-44D5-8DAD-57EF42D1D8C6}"/>
              </a:ext>
            </a:extLst>
          </p:cNvPr>
          <p:cNvSpPr>
            <a:spLocks noGrp="1"/>
          </p:cNvSpPr>
          <p:nvPr>
            <p:ph type="body" sz="quarter" idx="14"/>
          </p:nvPr>
        </p:nvSpPr>
        <p:spPr/>
        <p:txBody>
          <a:bodyPr/>
          <a:lstStyle/>
          <a:p>
            <a:r>
              <a:rPr lang="en-US"/>
              <a:t>03/04/2024 - 03/10/2024</a:t>
            </a:r>
          </a:p>
        </p:txBody>
      </p:sp>
    </p:spTree>
    <p:extLst>
      <p:ext uri="{BB962C8B-B14F-4D97-AF65-F5344CB8AC3E}">
        <p14:creationId xmlns:p14="http://schemas.microsoft.com/office/powerpoint/2010/main" val="3487028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120DC-0807-47ED-8A5D-96C90959B3B7}"/>
              </a:ext>
            </a:extLst>
          </p:cNvPr>
          <p:cNvSpPr>
            <a:spLocks noGrp="1"/>
          </p:cNvSpPr>
          <p:nvPr>
            <p:ph type="title"/>
          </p:nvPr>
        </p:nvSpPr>
        <p:spPr/>
        <p:txBody>
          <a:bodyPr/>
          <a:lstStyle/>
          <a:p>
            <a:r>
              <a:rPr lang="en-US"/>
              <a:t>Instagram Posts Table | ta_ta_ki - 11 of 23</a:t>
            </a:r>
          </a:p>
        </p:txBody>
      </p:sp>
      <p:graphicFrame>
        <p:nvGraphicFramePr>
          <p:cNvPr id="5" name="Table Placeholder 4">
            <a:extLst>
              <a:ext uri="{FF2B5EF4-FFF2-40B4-BE49-F238E27FC236}">
                <a16:creationId xmlns:a16="http://schemas.microsoft.com/office/drawing/2014/main" id="{A1D9003C-0E99-4CE3-9EFA-B68BB0FE5DE8}"/>
              </a:ext>
            </a:extLst>
          </p:cNvPr>
          <p:cNvGraphicFramePr>
            <a:graphicFrameLocks noGrp="1"/>
          </p:cNvGraphicFramePr>
          <p:nvPr>
            <p:ph type="tbl" sz="quarter" idx="13"/>
            <p:extLst>
              <p:ext uri="{D42A27DB-BD31-4B8C-83A1-F6EECF244321}">
                <p14:modId xmlns:p14="http://schemas.microsoft.com/office/powerpoint/2010/main" val="2552991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035747231"/>
                    </a:ext>
                  </a:extLst>
                </a:gridCol>
                <a:gridCol w="905256">
                  <a:extLst>
                    <a:ext uri="{9D8B030D-6E8A-4147-A177-3AD203B41FA5}">
                      <a16:colId xmlns:a16="http://schemas.microsoft.com/office/drawing/2014/main" val="2179789646"/>
                    </a:ext>
                  </a:extLst>
                </a:gridCol>
                <a:gridCol w="329184">
                  <a:extLst>
                    <a:ext uri="{9D8B030D-6E8A-4147-A177-3AD203B41FA5}">
                      <a16:colId xmlns:a16="http://schemas.microsoft.com/office/drawing/2014/main" val="3644850469"/>
                    </a:ext>
                  </a:extLst>
                </a:gridCol>
                <a:gridCol w="329184">
                  <a:extLst>
                    <a:ext uri="{9D8B030D-6E8A-4147-A177-3AD203B41FA5}">
                      <a16:colId xmlns:a16="http://schemas.microsoft.com/office/drawing/2014/main" val="4123222495"/>
                    </a:ext>
                  </a:extLst>
                </a:gridCol>
                <a:gridCol w="329184">
                  <a:extLst>
                    <a:ext uri="{9D8B030D-6E8A-4147-A177-3AD203B41FA5}">
                      <a16:colId xmlns:a16="http://schemas.microsoft.com/office/drawing/2014/main" val="1978301486"/>
                    </a:ext>
                  </a:extLst>
                </a:gridCol>
                <a:gridCol w="329184">
                  <a:extLst>
                    <a:ext uri="{9D8B030D-6E8A-4147-A177-3AD203B41FA5}">
                      <a16:colId xmlns:a16="http://schemas.microsoft.com/office/drawing/2014/main" val="3844651611"/>
                    </a:ext>
                  </a:extLst>
                </a:gridCol>
                <a:gridCol w="329184">
                  <a:extLst>
                    <a:ext uri="{9D8B030D-6E8A-4147-A177-3AD203B41FA5}">
                      <a16:colId xmlns:a16="http://schemas.microsoft.com/office/drawing/2014/main" val="3631581644"/>
                    </a:ext>
                  </a:extLst>
                </a:gridCol>
                <a:gridCol w="329184">
                  <a:extLst>
                    <a:ext uri="{9D8B030D-6E8A-4147-A177-3AD203B41FA5}">
                      <a16:colId xmlns:a16="http://schemas.microsoft.com/office/drawing/2014/main" val="4206558857"/>
                    </a:ext>
                  </a:extLst>
                </a:gridCol>
                <a:gridCol w="329184">
                  <a:extLst>
                    <a:ext uri="{9D8B030D-6E8A-4147-A177-3AD203B41FA5}">
                      <a16:colId xmlns:a16="http://schemas.microsoft.com/office/drawing/2014/main" val="3916078866"/>
                    </a:ext>
                  </a:extLst>
                </a:gridCol>
                <a:gridCol w="329184">
                  <a:extLst>
                    <a:ext uri="{9D8B030D-6E8A-4147-A177-3AD203B41FA5}">
                      <a16:colId xmlns:a16="http://schemas.microsoft.com/office/drawing/2014/main" val="2429982977"/>
                    </a:ext>
                  </a:extLst>
                </a:gridCol>
                <a:gridCol w="329184">
                  <a:extLst>
                    <a:ext uri="{9D8B030D-6E8A-4147-A177-3AD203B41FA5}">
                      <a16:colId xmlns:a16="http://schemas.microsoft.com/office/drawing/2014/main" val="2563585398"/>
                    </a:ext>
                  </a:extLst>
                </a:gridCol>
                <a:gridCol w="329184">
                  <a:extLst>
                    <a:ext uri="{9D8B030D-6E8A-4147-A177-3AD203B41FA5}">
                      <a16:colId xmlns:a16="http://schemas.microsoft.com/office/drawing/2014/main" val="278147652"/>
                    </a:ext>
                  </a:extLst>
                </a:gridCol>
                <a:gridCol w="329184">
                  <a:extLst>
                    <a:ext uri="{9D8B030D-6E8A-4147-A177-3AD203B41FA5}">
                      <a16:colId xmlns:a16="http://schemas.microsoft.com/office/drawing/2014/main" val="997149193"/>
                    </a:ext>
                  </a:extLst>
                </a:gridCol>
                <a:gridCol w="329184">
                  <a:extLst>
                    <a:ext uri="{9D8B030D-6E8A-4147-A177-3AD203B41FA5}">
                      <a16:colId xmlns:a16="http://schemas.microsoft.com/office/drawing/2014/main" val="4066591558"/>
                    </a:ext>
                  </a:extLst>
                </a:gridCol>
                <a:gridCol w="329184">
                  <a:extLst>
                    <a:ext uri="{9D8B030D-6E8A-4147-A177-3AD203B41FA5}">
                      <a16:colId xmlns:a16="http://schemas.microsoft.com/office/drawing/2014/main" val="1175837593"/>
                    </a:ext>
                  </a:extLst>
                </a:gridCol>
                <a:gridCol w="329184">
                  <a:extLst>
                    <a:ext uri="{9D8B030D-6E8A-4147-A177-3AD203B41FA5}">
                      <a16:colId xmlns:a16="http://schemas.microsoft.com/office/drawing/2014/main" val="850539307"/>
                    </a:ext>
                  </a:extLst>
                </a:gridCol>
                <a:gridCol w="329184">
                  <a:extLst>
                    <a:ext uri="{9D8B030D-6E8A-4147-A177-3AD203B41FA5}">
                      <a16:colId xmlns:a16="http://schemas.microsoft.com/office/drawing/2014/main" val="293446025"/>
                    </a:ext>
                  </a:extLst>
                </a:gridCol>
                <a:gridCol w="329184">
                  <a:extLst>
                    <a:ext uri="{9D8B030D-6E8A-4147-A177-3AD203B41FA5}">
                      <a16:colId xmlns:a16="http://schemas.microsoft.com/office/drawing/2014/main" val="2243829575"/>
                    </a:ext>
                  </a:extLst>
                </a:gridCol>
                <a:gridCol w="329184">
                  <a:extLst>
                    <a:ext uri="{9D8B030D-6E8A-4147-A177-3AD203B41FA5}">
                      <a16:colId xmlns:a16="http://schemas.microsoft.com/office/drawing/2014/main" val="783361196"/>
                    </a:ext>
                  </a:extLst>
                </a:gridCol>
                <a:gridCol w="329184">
                  <a:extLst>
                    <a:ext uri="{9D8B030D-6E8A-4147-A177-3AD203B41FA5}">
                      <a16:colId xmlns:a16="http://schemas.microsoft.com/office/drawing/2014/main" val="3067420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830029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- 2024-03-07 18:00:00</a:t>
                      </a:r>
                      <a:r>
                        <a:rPr kumimoji="0" lang="fr-FR" sz="1000" b="0" i="0" u="none" strike="noStrike" kern="1200" cap="none" spc="0" normalizeH="0" baseline="0" noProof="0">
                          <a:ln>
                            <a:noFill/>
                          </a:ln>
                          <a:solidFill>
                            <a:prstClr val="black"/>
                          </a:solidFill>
                          <a:effectLst/>
                          <a:uLnTx/>
                          <a:uFillTx/>
                          <a:latin typeface="Calibri"/>
                          <a:ea typeface="+mn-ea"/>
                          <a:cs typeface="+mn-cs"/>
                        </a:rPr>
                        <a:t>
 Quel est le statut des thérapies de conversion en Suisse ? 📍
Régulées et encadrées, elles ne sont cependant pas interdites. Les thérapies de conversion, qui prétendent « guérir l’homosexualité », existent encore en Suisse, malgré les initiatives lancées pour les interdire. Si un projet de loi avait été passé pour les réglementer, c’est aujourd’hui l’argument qu’appuie le Conseil Fédéral, qui considère le cadre juridique en vigueur suffisant. Il semblerait qu’il n’y ait « aucune étude « sérieuse » sur ces thérapies qui montrerait quels son tels points problématiques aujourd’hui en Suisse, et comment le cadre juridique en vigueur permet d’y répondre. » Comme il ne s’agit pas du traitement d’une maladie, la Suisse ne reconnait pas que ces thérapies psychologiques puissent constituer une infraction. 📑👩🏽‍⚖️
Tu es d’avis qu’on devrait interdire ces thérapies en Suisse ou pas? ❌
Source : Assemblée fédérale - Parlement suisse
©️ Radio Télévision Suisse
#WeAreTataki #vote #suisse #initiative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37945242"/>
                  </a:ext>
                </a:extLst>
              </a:tr>
            </a:tbl>
          </a:graphicData>
        </a:graphic>
      </p:graphicFrame>
      <p:sp>
        <p:nvSpPr>
          <p:cNvPr id="4" name="Text Placeholder 3">
            <a:extLst>
              <a:ext uri="{FF2B5EF4-FFF2-40B4-BE49-F238E27FC236}">
                <a16:creationId xmlns:a16="http://schemas.microsoft.com/office/drawing/2014/main" id="{6EABF166-218C-463E-AA67-4C4D11A8EC56}"/>
              </a:ext>
            </a:extLst>
          </p:cNvPr>
          <p:cNvSpPr>
            <a:spLocks noGrp="1"/>
          </p:cNvSpPr>
          <p:nvPr>
            <p:ph type="body" sz="quarter" idx="14"/>
          </p:nvPr>
        </p:nvSpPr>
        <p:spPr/>
        <p:txBody>
          <a:bodyPr/>
          <a:lstStyle/>
          <a:p>
            <a:r>
              <a:rPr lang="en-US"/>
              <a:t>03/04/2024 - 03/10/2024</a:t>
            </a:r>
          </a:p>
        </p:txBody>
      </p:sp>
    </p:spTree>
    <p:extLst>
      <p:ext uri="{BB962C8B-B14F-4D97-AF65-F5344CB8AC3E}">
        <p14:creationId xmlns:p14="http://schemas.microsoft.com/office/powerpoint/2010/main" val="1419012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6B2F-3725-489A-9AF4-E2BC7E24B30D}"/>
              </a:ext>
            </a:extLst>
          </p:cNvPr>
          <p:cNvSpPr>
            <a:spLocks noGrp="1"/>
          </p:cNvSpPr>
          <p:nvPr>
            <p:ph type="title"/>
          </p:nvPr>
        </p:nvSpPr>
        <p:spPr/>
        <p:txBody>
          <a:bodyPr/>
          <a:lstStyle/>
          <a:p>
            <a:r>
              <a:rPr lang="en-US"/>
              <a:t>Instagram Posts Table | ta_ta_ki - 12 of 23</a:t>
            </a:r>
          </a:p>
        </p:txBody>
      </p:sp>
      <p:graphicFrame>
        <p:nvGraphicFramePr>
          <p:cNvPr id="5" name="Table Placeholder 4">
            <a:extLst>
              <a:ext uri="{FF2B5EF4-FFF2-40B4-BE49-F238E27FC236}">
                <a16:creationId xmlns:a16="http://schemas.microsoft.com/office/drawing/2014/main" id="{5A2ED0FF-7BCC-4551-8D91-21D094AF1DEC}"/>
              </a:ext>
            </a:extLst>
          </p:cNvPr>
          <p:cNvGraphicFramePr>
            <a:graphicFrameLocks noGrp="1"/>
          </p:cNvGraphicFramePr>
          <p:nvPr>
            <p:ph type="tbl" sz="quarter" idx="13"/>
            <p:extLst>
              <p:ext uri="{D42A27DB-BD31-4B8C-83A1-F6EECF244321}">
                <p14:modId xmlns:p14="http://schemas.microsoft.com/office/powerpoint/2010/main" val="2845977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102144298"/>
                    </a:ext>
                  </a:extLst>
                </a:gridCol>
                <a:gridCol w="905256">
                  <a:extLst>
                    <a:ext uri="{9D8B030D-6E8A-4147-A177-3AD203B41FA5}">
                      <a16:colId xmlns:a16="http://schemas.microsoft.com/office/drawing/2014/main" val="2901885650"/>
                    </a:ext>
                  </a:extLst>
                </a:gridCol>
                <a:gridCol w="329184">
                  <a:extLst>
                    <a:ext uri="{9D8B030D-6E8A-4147-A177-3AD203B41FA5}">
                      <a16:colId xmlns:a16="http://schemas.microsoft.com/office/drawing/2014/main" val="1950292621"/>
                    </a:ext>
                  </a:extLst>
                </a:gridCol>
                <a:gridCol w="329184">
                  <a:extLst>
                    <a:ext uri="{9D8B030D-6E8A-4147-A177-3AD203B41FA5}">
                      <a16:colId xmlns:a16="http://schemas.microsoft.com/office/drawing/2014/main" val="3130776311"/>
                    </a:ext>
                  </a:extLst>
                </a:gridCol>
                <a:gridCol w="329184">
                  <a:extLst>
                    <a:ext uri="{9D8B030D-6E8A-4147-A177-3AD203B41FA5}">
                      <a16:colId xmlns:a16="http://schemas.microsoft.com/office/drawing/2014/main" val="3910915755"/>
                    </a:ext>
                  </a:extLst>
                </a:gridCol>
                <a:gridCol w="329184">
                  <a:extLst>
                    <a:ext uri="{9D8B030D-6E8A-4147-A177-3AD203B41FA5}">
                      <a16:colId xmlns:a16="http://schemas.microsoft.com/office/drawing/2014/main" val="1281084556"/>
                    </a:ext>
                  </a:extLst>
                </a:gridCol>
                <a:gridCol w="329184">
                  <a:extLst>
                    <a:ext uri="{9D8B030D-6E8A-4147-A177-3AD203B41FA5}">
                      <a16:colId xmlns:a16="http://schemas.microsoft.com/office/drawing/2014/main" val="2756384551"/>
                    </a:ext>
                  </a:extLst>
                </a:gridCol>
                <a:gridCol w="329184">
                  <a:extLst>
                    <a:ext uri="{9D8B030D-6E8A-4147-A177-3AD203B41FA5}">
                      <a16:colId xmlns:a16="http://schemas.microsoft.com/office/drawing/2014/main" val="230725277"/>
                    </a:ext>
                  </a:extLst>
                </a:gridCol>
                <a:gridCol w="329184">
                  <a:extLst>
                    <a:ext uri="{9D8B030D-6E8A-4147-A177-3AD203B41FA5}">
                      <a16:colId xmlns:a16="http://schemas.microsoft.com/office/drawing/2014/main" val="587010330"/>
                    </a:ext>
                  </a:extLst>
                </a:gridCol>
                <a:gridCol w="329184">
                  <a:extLst>
                    <a:ext uri="{9D8B030D-6E8A-4147-A177-3AD203B41FA5}">
                      <a16:colId xmlns:a16="http://schemas.microsoft.com/office/drawing/2014/main" val="1433306704"/>
                    </a:ext>
                  </a:extLst>
                </a:gridCol>
                <a:gridCol w="329184">
                  <a:extLst>
                    <a:ext uri="{9D8B030D-6E8A-4147-A177-3AD203B41FA5}">
                      <a16:colId xmlns:a16="http://schemas.microsoft.com/office/drawing/2014/main" val="1964744678"/>
                    </a:ext>
                  </a:extLst>
                </a:gridCol>
                <a:gridCol w="329184">
                  <a:extLst>
                    <a:ext uri="{9D8B030D-6E8A-4147-A177-3AD203B41FA5}">
                      <a16:colId xmlns:a16="http://schemas.microsoft.com/office/drawing/2014/main" val="1761106707"/>
                    </a:ext>
                  </a:extLst>
                </a:gridCol>
                <a:gridCol w="329184">
                  <a:extLst>
                    <a:ext uri="{9D8B030D-6E8A-4147-A177-3AD203B41FA5}">
                      <a16:colId xmlns:a16="http://schemas.microsoft.com/office/drawing/2014/main" val="1878192578"/>
                    </a:ext>
                  </a:extLst>
                </a:gridCol>
                <a:gridCol w="329184">
                  <a:extLst>
                    <a:ext uri="{9D8B030D-6E8A-4147-A177-3AD203B41FA5}">
                      <a16:colId xmlns:a16="http://schemas.microsoft.com/office/drawing/2014/main" val="1829024890"/>
                    </a:ext>
                  </a:extLst>
                </a:gridCol>
                <a:gridCol w="329184">
                  <a:extLst>
                    <a:ext uri="{9D8B030D-6E8A-4147-A177-3AD203B41FA5}">
                      <a16:colId xmlns:a16="http://schemas.microsoft.com/office/drawing/2014/main" val="738837566"/>
                    </a:ext>
                  </a:extLst>
                </a:gridCol>
                <a:gridCol w="329184">
                  <a:extLst>
                    <a:ext uri="{9D8B030D-6E8A-4147-A177-3AD203B41FA5}">
                      <a16:colId xmlns:a16="http://schemas.microsoft.com/office/drawing/2014/main" val="2459479292"/>
                    </a:ext>
                  </a:extLst>
                </a:gridCol>
                <a:gridCol w="329184">
                  <a:extLst>
                    <a:ext uri="{9D8B030D-6E8A-4147-A177-3AD203B41FA5}">
                      <a16:colId xmlns:a16="http://schemas.microsoft.com/office/drawing/2014/main" val="1210646732"/>
                    </a:ext>
                  </a:extLst>
                </a:gridCol>
                <a:gridCol w="329184">
                  <a:extLst>
                    <a:ext uri="{9D8B030D-6E8A-4147-A177-3AD203B41FA5}">
                      <a16:colId xmlns:a16="http://schemas.microsoft.com/office/drawing/2014/main" val="3752301049"/>
                    </a:ext>
                  </a:extLst>
                </a:gridCol>
                <a:gridCol w="329184">
                  <a:extLst>
                    <a:ext uri="{9D8B030D-6E8A-4147-A177-3AD203B41FA5}">
                      <a16:colId xmlns:a16="http://schemas.microsoft.com/office/drawing/2014/main" val="1533893493"/>
                    </a:ext>
                  </a:extLst>
                </a:gridCol>
                <a:gridCol w="329184">
                  <a:extLst>
                    <a:ext uri="{9D8B030D-6E8A-4147-A177-3AD203B41FA5}">
                      <a16:colId xmlns:a16="http://schemas.microsoft.com/office/drawing/2014/main" val="1156186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731697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- 2024-03-07 15:44:07</a:t>
                      </a:r>
                      <a:r>
                        <a:rPr kumimoji="0" lang="fr-FR" sz="1000" b="0" i="0" u="none" strike="noStrike" kern="1200" cap="none" spc="0" normalizeH="0" baseline="0" noProof="0">
                          <a:ln>
                            <a:noFill/>
                          </a:ln>
                          <a:solidFill>
                            <a:prstClr val="black"/>
                          </a:solidFill>
                          <a:effectLst/>
                          <a:uLnTx/>
                          <a:uFillTx/>
                          <a:latin typeface="Calibri"/>
                          <a:ea typeface="+mn-ea"/>
                          <a:cs typeface="+mn-cs"/>
                        </a:rPr>
                        <a:t>
 Le meilleur restaurant du monde est en Suisse ? 📍🇨🇭 
On a passé 24h à l’Hôtel de Ville à Crissier, élu meilleur restaurant du monde selon « La Liste ». Sacha s’est rendu dans le 3 étoiles Michelin pour y découvrir les coulisses de la gastronomie suisse, et surtout, les enjeux qu’une telle réussite peut avoir. 🍽️
Pour les 25 cuisiniers et le Chef actuel de l’Hôtel de Ville, F. Giovannini, l’excellence est le maître mot pour transmettre la passion qui se cache derrière. 🍲
Découvres les coulisses d’un lieu atypique, toujours aux petits soins de ses clients, et les visages derrière la chorégraphie millimétrée qu’est un service à l’Hôtel de Ville de Crissier. 🎥👀
Tu as déjà mangé en restaurant gastronomique ? 🍽️
©️ Radio Télévision Suisse
#WeAreTataki #immersion #restaurantétoilé #danslescoulisses #gastronomy #restaurant #hoteldeville #culinary #cuisine #gastronomie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47708837"/>
                  </a:ext>
                </a:extLst>
              </a:tr>
            </a:tbl>
          </a:graphicData>
        </a:graphic>
      </p:graphicFrame>
      <p:sp>
        <p:nvSpPr>
          <p:cNvPr id="4" name="Text Placeholder 3">
            <a:extLst>
              <a:ext uri="{FF2B5EF4-FFF2-40B4-BE49-F238E27FC236}">
                <a16:creationId xmlns:a16="http://schemas.microsoft.com/office/drawing/2014/main" id="{A8EC49F8-C640-4AED-820F-F84639020EF6}"/>
              </a:ext>
            </a:extLst>
          </p:cNvPr>
          <p:cNvSpPr>
            <a:spLocks noGrp="1"/>
          </p:cNvSpPr>
          <p:nvPr>
            <p:ph type="body" sz="quarter" idx="14"/>
          </p:nvPr>
        </p:nvSpPr>
        <p:spPr/>
        <p:txBody>
          <a:bodyPr/>
          <a:lstStyle/>
          <a:p>
            <a:r>
              <a:rPr lang="en-US"/>
              <a:t>03/04/2024 - 03/10/2024</a:t>
            </a:r>
          </a:p>
        </p:txBody>
      </p:sp>
    </p:spTree>
    <p:extLst>
      <p:ext uri="{BB962C8B-B14F-4D97-AF65-F5344CB8AC3E}">
        <p14:creationId xmlns:p14="http://schemas.microsoft.com/office/powerpoint/2010/main" val="1982956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B7176-6B6D-4315-9BF4-13E0B8944E47}"/>
              </a:ext>
            </a:extLst>
          </p:cNvPr>
          <p:cNvSpPr>
            <a:spLocks noGrp="1"/>
          </p:cNvSpPr>
          <p:nvPr>
            <p:ph type="title"/>
          </p:nvPr>
        </p:nvSpPr>
        <p:spPr/>
        <p:txBody>
          <a:bodyPr/>
          <a:lstStyle/>
          <a:p>
            <a:r>
              <a:rPr lang="en-US"/>
              <a:t>Instagram Posts Table | ta_ta_ki - 13 of 23</a:t>
            </a:r>
          </a:p>
        </p:txBody>
      </p:sp>
      <p:graphicFrame>
        <p:nvGraphicFramePr>
          <p:cNvPr id="5" name="Table Placeholder 4">
            <a:extLst>
              <a:ext uri="{FF2B5EF4-FFF2-40B4-BE49-F238E27FC236}">
                <a16:creationId xmlns:a16="http://schemas.microsoft.com/office/drawing/2014/main" id="{3AC5860C-B108-40A7-9B0B-424ED90333D4}"/>
              </a:ext>
            </a:extLst>
          </p:cNvPr>
          <p:cNvGraphicFramePr>
            <a:graphicFrameLocks noGrp="1"/>
          </p:cNvGraphicFramePr>
          <p:nvPr>
            <p:ph type="tbl" sz="quarter" idx="13"/>
            <p:extLst>
              <p:ext uri="{D42A27DB-BD31-4B8C-83A1-F6EECF244321}">
                <p14:modId xmlns:p14="http://schemas.microsoft.com/office/powerpoint/2010/main" val="1751156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864869514"/>
                    </a:ext>
                  </a:extLst>
                </a:gridCol>
                <a:gridCol w="905256">
                  <a:extLst>
                    <a:ext uri="{9D8B030D-6E8A-4147-A177-3AD203B41FA5}">
                      <a16:colId xmlns:a16="http://schemas.microsoft.com/office/drawing/2014/main" val="1708742428"/>
                    </a:ext>
                  </a:extLst>
                </a:gridCol>
                <a:gridCol w="329184">
                  <a:extLst>
                    <a:ext uri="{9D8B030D-6E8A-4147-A177-3AD203B41FA5}">
                      <a16:colId xmlns:a16="http://schemas.microsoft.com/office/drawing/2014/main" val="56129540"/>
                    </a:ext>
                  </a:extLst>
                </a:gridCol>
                <a:gridCol w="329184">
                  <a:extLst>
                    <a:ext uri="{9D8B030D-6E8A-4147-A177-3AD203B41FA5}">
                      <a16:colId xmlns:a16="http://schemas.microsoft.com/office/drawing/2014/main" val="3959157499"/>
                    </a:ext>
                  </a:extLst>
                </a:gridCol>
                <a:gridCol w="329184">
                  <a:extLst>
                    <a:ext uri="{9D8B030D-6E8A-4147-A177-3AD203B41FA5}">
                      <a16:colId xmlns:a16="http://schemas.microsoft.com/office/drawing/2014/main" val="691817802"/>
                    </a:ext>
                  </a:extLst>
                </a:gridCol>
                <a:gridCol w="329184">
                  <a:extLst>
                    <a:ext uri="{9D8B030D-6E8A-4147-A177-3AD203B41FA5}">
                      <a16:colId xmlns:a16="http://schemas.microsoft.com/office/drawing/2014/main" val="2795138739"/>
                    </a:ext>
                  </a:extLst>
                </a:gridCol>
                <a:gridCol w="329184">
                  <a:extLst>
                    <a:ext uri="{9D8B030D-6E8A-4147-A177-3AD203B41FA5}">
                      <a16:colId xmlns:a16="http://schemas.microsoft.com/office/drawing/2014/main" val="621950619"/>
                    </a:ext>
                  </a:extLst>
                </a:gridCol>
                <a:gridCol w="329184">
                  <a:extLst>
                    <a:ext uri="{9D8B030D-6E8A-4147-A177-3AD203B41FA5}">
                      <a16:colId xmlns:a16="http://schemas.microsoft.com/office/drawing/2014/main" val="3988552030"/>
                    </a:ext>
                  </a:extLst>
                </a:gridCol>
                <a:gridCol w="329184">
                  <a:extLst>
                    <a:ext uri="{9D8B030D-6E8A-4147-A177-3AD203B41FA5}">
                      <a16:colId xmlns:a16="http://schemas.microsoft.com/office/drawing/2014/main" val="651769552"/>
                    </a:ext>
                  </a:extLst>
                </a:gridCol>
                <a:gridCol w="329184">
                  <a:extLst>
                    <a:ext uri="{9D8B030D-6E8A-4147-A177-3AD203B41FA5}">
                      <a16:colId xmlns:a16="http://schemas.microsoft.com/office/drawing/2014/main" val="2676082281"/>
                    </a:ext>
                  </a:extLst>
                </a:gridCol>
                <a:gridCol w="329184">
                  <a:extLst>
                    <a:ext uri="{9D8B030D-6E8A-4147-A177-3AD203B41FA5}">
                      <a16:colId xmlns:a16="http://schemas.microsoft.com/office/drawing/2014/main" val="2113367778"/>
                    </a:ext>
                  </a:extLst>
                </a:gridCol>
                <a:gridCol w="329184">
                  <a:extLst>
                    <a:ext uri="{9D8B030D-6E8A-4147-A177-3AD203B41FA5}">
                      <a16:colId xmlns:a16="http://schemas.microsoft.com/office/drawing/2014/main" val="4026191131"/>
                    </a:ext>
                  </a:extLst>
                </a:gridCol>
                <a:gridCol w="329184">
                  <a:extLst>
                    <a:ext uri="{9D8B030D-6E8A-4147-A177-3AD203B41FA5}">
                      <a16:colId xmlns:a16="http://schemas.microsoft.com/office/drawing/2014/main" val="4086314767"/>
                    </a:ext>
                  </a:extLst>
                </a:gridCol>
                <a:gridCol w="329184">
                  <a:extLst>
                    <a:ext uri="{9D8B030D-6E8A-4147-A177-3AD203B41FA5}">
                      <a16:colId xmlns:a16="http://schemas.microsoft.com/office/drawing/2014/main" val="846259263"/>
                    </a:ext>
                  </a:extLst>
                </a:gridCol>
                <a:gridCol w="329184">
                  <a:extLst>
                    <a:ext uri="{9D8B030D-6E8A-4147-A177-3AD203B41FA5}">
                      <a16:colId xmlns:a16="http://schemas.microsoft.com/office/drawing/2014/main" val="3810427928"/>
                    </a:ext>
                  </a:extLst>
                </a:gridCol>
                <a:gridCol w="329184">
                  <a:extLst>
                    <a:ext uri="{9D8B030D-6E8A-4147-A177-3AD203B41FA5}">
                      <a16:colId xmlns:a16="http://schemas.microsoft.com/office/drawing/2014/main" val="1217695059"/>
                    </a:ext>
                  </a:extLst>
                </a:gridCol>
                <a:gridCol w="329184">
                  <a:extLst>
                    <a:ext uri="{9D8B030D-6E8A-4147-A177-3AD203B41FA5}">
                      <a16:colId xmlns:a16="http://schemas.microsoft.com/office/drawing/2014/main" val="3533695961"/>
                    </a:ext>
                  </a:extLst>
                </a:gridCol>
                <a:gridCol w="329184">
                  <a:extLst>
                    <a:ext uri="{9D8B030D-6E8A-4147-A177-3AD203B41FA5}">
                      <a16:colId xmlns:a16="http://schemas.microsoft.com/office/drawing/2014/main" val="1146795666"/>
                    </a:ext>
                  </a:extLst>
                </a:gridCol>
                <a:gridCol w="329184">
                  <a:extLst>
                    <a:ext uri="{9D8B030D-6E8A-4147-A177-3AD203B41FA5}">
                      <a16:colId xmlns:a16="http://schemas.microsoft.com/office/drawing/2014/main" val="2225701231"/>
                    </a:ext>
                  </a:extLst>
                </a:gridCol>
                <a:gridCol w="329184">
                  <a:extLst>
                    <a:ext uri="{9D8B030D-6E8A-4147-A177-3AD203B41FA5}">
                      <a16:colId xmlns:a16="http://schemas.microsoft.com/office/drawing/2014/main" val="1373496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819007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- 2024-03-07 13:49:04</a:t>
                      </a:r>
                      <a:r>
                        <a:rPr kumimoji="0" lang="fr-FR" sz="1000" b="0" i="0" u="none" strike="noStrike" kern="1200" cap="none" spc="0" normalizeH="0" baseline="0" noProof="0">
                          <a:ln>
                            <a:noFill/>
                          </a:ln>
                          <a:solidFill>
                            <a:prstClr val="black"/>
                          </a:solidFill>
                          <a:effectLst/>
                          <a:uLnTx/>
                          <a:uFillTx/>
                          <a:latin typeface="Calibri"/>
                          <a:ea typeface="+mn-ea"/>
                          <a:cs typeface="+mn-cs"/>
                        </a:rPr>
                        <a:t>
 C’est quoi tes techniques pour aller mieux quand t’es down ? 🥹  On a tous nos jours ou nos moments, et c’est normal. Quand cela est possible, il y a plein de réflexes auxquels recourir pour se sentir mieux ou booster son moral. 🤕  Nos conseils : 
- Prends du temps pour faire une pause mentale : sors-toi de la situation ou du schéma de pensées qui te rend malheureux.se et prends du recul pour mieux réfléchir 🧠💭
- Prends le temps de vivre et d’accepter les émotions que tu ressens, laisses-leur de la place et réponds-leur sainement 📝
- Engages-toi dans une activité physique, peu importe le degré, pas besoin de courir un marathon, mais bouger son corps ça aide le moral. Alors danse, va marcher ou à la salle ! 👟
- Fais quelque chose qui te motiverait en temps normal, la dopamine vient en avec l’action ! 🎧
- Parles-en à un.e proche, cherches du soutien, de la validation et du réconfort 🫂
Et toi, comment tu fais pour aller mieux ? 🌀
©️ Radio Télévision Suisse
#WeAreTataki #santémentale #confort #dopamine #getbetter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05351703"/>
                  </a:ext>
                </a:extLst>
              </a:tr>
            </a:tbl>
          </a:graphicData>
        </a:graphic>
      </p:graphicFrame>
      <p:sp>
        <p:nvSpPr>
          <p:cNvPr id="4" name="Text Placeholder 3">
            <a:extLst>
              <a:ext uri="{FF2B5EF4-FFF2-40B4-BE49-F238E27FC236}">
                <a16:creationId xmlns:a16="http://schemas.microsoft.com/office/drawing/2014/main" id="{50C673AB-B19D-42BF-89A5-3CFA561EB662}"/>
              </a:ext>
            </a:extLst>
          </p:cNvPr>
          <p:cNvSpPr>
            <a:spLocks noGrp="1"/>
          </p:cNvSpPr>
          <p:nvPr>
            <p:ph type="body" sz="quarter" idx="14"/>
          </p:nvPr>
        </p:nvSpPr>
        <p:spPr/>
        <p:txBody>
          <a:bodyPr/>
          <a:lstStyle/>
          <a:p>
            <a:r>
              <a:rPr lang="en-US"/>
              <a:t>03/04/2024 - 03/10/2024</a:t>
            </a:r>
          </a:p>
        </p:txBody>
      </p:sp>
    </p:spTree>
    <p:extLst>
      <p:ext uri="{BB962C8B-B14F-4D97-AF65-F5344CB8AC3E}">
        <p14:creationId xmlns:p14="http://schemas.microsoft.com/office/powerpoint/2010/main" val="32562596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0EAAD-8ABF-4712-A2BC-CABE5F5E90FA}"/>
              </a:ext>
            </a:extLst>
          </p:cNvPr>
          <p:cNvSpPr>
            <a:spLocks noGrp="1"/>
          </p:cNvSpPr>
          <p:nvPr>
            <p:ph type="title"/>
          </p:nvPr>
        </p:nvSpPr>
        <p:spPr/>
        <p:txBody>
          <a:bodyPr/>
          <a:lstStyle/>
          <a:p>
            <a:r>
              <a:rPr lang="en-US"/>
              <a:t>Instagram Posts Table | ta_ta_ki - 14 of 23</a:t>
            </a:r>
          </a:p>
        </p:txBody>
      </p:sp>
      <p:graphicFrame>
        <p:nvGraphicFramePr>
          <p:cNvPr id="5" name="Table Placeholder 4">
            <a:extLst>
              <a:ext uri="{FF2B5EF4-FFF2-40B4-BE49-F238E27FC236}">
                <a16:creationId xmlns:a16="http://schemas.microsoft.com/office/drawing/2014/main" id="{C522D825-E40B-45CF-9702-B6EC8F19A41B}"/>
              </a:ext>
            </a:extLst>
          </p:cNvPr>
          <p:cNvGraphicFramePr>
            <a:graphicFrameLocks noGrp="1"/>
          </p:cNvGraphicFramePr>
          <p:nvPr>
            <p:ph type="tbl" sz="quarter" idx="13"/>
            <p:extLst>
              <p:ext uri="{D42A27DB-BD31-4B8C-83A1-F6EECF244321}">
                <p14:modId xmlns:p14="http://schemas.microsoft.com/office/powerpoint/2010/main" val="1481165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838412375"/>
                    </a:ext>
                  </a:extLst>
                </a:gridCol>
                <a:gridCol w="905256">
                  <a:extLst>
                    <a:ext uri="{9D8B030D-6E8A-4147-A177-3AD203B41FA5}">
                      <a16:colId xmlns:a16="http://schemas.microsoft.com/office/drawing/2014/main" val="2237877552"/>
                    </a:ext>
                  </a:extLst>
                </a:gridCol>
                <a:gridCol w="329184">
                  <a:extLst>
                    <a:ext uri="{9D8B030D-6E8A-4147-A177-3AD203B41FA5}">
                      <a16:colId xmlns:a16="http://schemas.microsoft.com/office/drawing/2014/main" val="1513251456"/>
                    </a:ext>
                  </a:extLst>
                </a:gridCol>
                <a:gridCol w="329184">
                  <a:extLst>
                    <a:ext uri="{9D8B030D-6E8A-4147-A177-3AD203B41FA5}">
                      <a16:colId xmlns:a16="http://schemas.microsoft.com/office/drawing/2014/main" val="851276426"/>
                    </a:ext>
                  </a:extLst>
                </a:gridCol>
                <a:gridCol w="329184">
                  <a:extLst>
                    <a:ext uri="{9D8B030D-6E8A-4147-A177-3AD203B41FA5}">
                      <a16:colId xmlns:a16="http://schemas.microsoft.com/office/drawing/2014/main" val="476242182"/>
                    </a:ext>
                  </a:extLst>
                </a:gridCol>
                <a:gridCol w="329184">
                  <a:extLst>
                    <a:ext uri="{9D8B030D-6E8A-4147-A177-3AD203B41FA5}">
                      <a16:colId xmlns:a16="http://schemas.microsoft.com/office/drawing/2014/main" val="3540853095"/>
                    </a:ext>
                  </a:extLst>
                </a:gridCol>
                <a:gridCol w="329184">
                  <a:extLst>
                    <a:ext uri="{9D8B030D-6E8A-4147-A177-3AD203B41FA5}">
                      <a16:colId xmlns:a16="http://schemas.microsoft.com/office/drawing/2014/main" val="2946489935"/>
                    </a:ext>
                  </a:extLst>
                </a:gridCol>
                <a:gridCol w="329184">
                  <a:extLst>
                    <a:ext uri="{9D8B030D-6E8A-4147-A177-3AD203B41FA5}">
                      <a16:colId xmlns:a16="http://schemas.microsoft.com/office/drawing/2014/main" val="727499366"/>
                    </a:ext>
                  </a:extLst>
                </a:gridCol>
                <a:gridCol w="329184">
                  <a:extLst>
                    <a:ext uri="{9D8B030D-6E8A-4147-A177-3AD203B41FA5}">
                      <a16:colId xmlns:a16="http://schemas.microsoft.com/office/drawing/2014/main" val="3944528444"/>
                    </a:ext>
                  </a:extLst>
                </a:gridCol>
                <a:gridCol w="329184">
                  <a:extLst>
                    <a:ext uri="{9D8B030D-6E8A-4147-A177-3AD203B41FA5}">
                      <a16:colId xmlns:a16="http://schemas.microsoft.com/office/drawing/2014/main" val="3763857627"/>
                    </a:ext>
                  </a:extLst>
                </a:gridCol>
                <a:gridCol w="329184">
                  <a:extLst>
                    <a:ext uri="{9D8B030D-6E8A-4147-A177-3AD203B41FA5}">
                      <a16:colId xmlns:a16="http://schemas.microsoft.com/office/drawing/2014/main" val="3515470488"/>
                    </a:ext>
                  </a:extLst>
                </a:gridCol>
                <a:gridCol w="329184">
                  <a:extLst>
                    <a:ext uri="{9D8B030D-6E8A-4147-A177-3AD203B41FA5}">
                      <a16:colId xmlns:a16="http://schemas.microsoft.com/office/drawing/2014/main" val="3806405600"/>
                    </a:ext>
                  </a:extLst>
                </a:gridCol>
                <a:gridCol w="329184">
                  <a:extLst>
                    <a:ext uri="{9D8B030D-6E8A-4147-A177-3AD203B41FA5}">
                      <a16:colId xmlns:a16="http://schemas.microsoft.com/office/drawing/2014/main" val="4028900200"/>
                    </a:ext>
                  </a:extLst>
                </a:gridCol>
                <a:gridCol w="329184">
                  <a:extLst>
                    <a:ext uri="{9D8B030D-6E8A-4147-A177-3AD203B41FA5}">
                      <a16:colId xmlns:a16="http://schemas.microsoft.com/office/drawing/2014/main" val="489042310"/>
                    </a:ext>
                  </a:extLst>
                </a:gridCol>
                <a:gridCol w="329184">
                  <a:extLst>
                    <a:ext uri="{9D8B030D-6E8A-4147-A177-3AD203B41FA5}">
                      <a16:colId xmlns:a16="http://schemas.microsoft.com/office/drawing/2014/main" val="3047755148"/>
                    </a:ext>
                  </a:extLst>
                </a:gridCol>
                <a:gridCol w="329184">
                  <a:extLst>
                    <a:ext uri="{9D8B030D-6E8A-4147-A177-3AD203B41FA5}">
                      <a16:colId xmlns:a16="http://schemas.microsoft.com/office/drawing/2014/main" val="1447638172"/>
                    </a:ext>
                  </a:extLst>
                </a:gridCol>
                <a:gridCol w="329184">
                  <a:extLst>
                    <a:ext uri="{9D8B030D-6E8A-4147-A177-3AD203B41FA5}">
                      <a16:colId xmlns:a16="http://schemas.microsoft.com/office/drawing/2014/main" val="684900174"/>
                    </a:ext>
                  </a:extLst>
                </a:gridCol>
                <a:gridCol w="329184">
                  <a:extLst>
                    <a:ext uri="{9D8B030D-6E8A-4147-A177-3AD203B41FA5}">
                      <a16:colId xmlns:a16="http://schemas.microsoft.com/office/drawing/2014/main" val="2909529872"/>
                    </a:ext>
                  </a:extLst>
                </a:gridCol>
                <a:gridCol w="329184">
                  <a:extLst>
                    <a:ext uri="{9D8B030D-6E8A-4147-A177-3AD203B41FA5}">
                      <a16:colId xmlns:a16="http://schemas.microsoft.com/office/drawing/2014/main" val="1426533497"/>
                    </a:ext>
                  </a:extLst>
                </a:gridCol>
                <a:gridCol w="329184">
                  <a:extLst>
                    <a:ext uri="{9D8B030D-6E8A-4147-A177-3AD203B41FA5}">
                      <a16:colId xmlns:a16="http://schemas.microsoft.com/office/drawing/2014/main" val="1538414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276207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- 2024-03-07 06:20:11</a:t>
                      </a:r>
                      <a:r>
                        <a:rPr kumimoji="0" lang="fr-FR" sz="1000" b="0" i="0" u="none" strike="noStrike" kern="1200" cap="none" spc="0" normalizeH="0" baseline="0" noProof="0">
                          <a:ln>
                            <a:noFill/>
                          </a:ln>
                          <a:solidFill>
                            <a:prstClr val="black"/>
                          </a:solidFill>
                          <a:effectLst/>
                          <a:uLnTx/>
                          <a:uFillTx/>
                          <a:latin typeface="Calibri"/>
                          <a:ea typeface="+mn-ea"/>
                          <a:cs typeface="+mn-cs"/>
                        </a:rPr>
                        <a:t>
 Tu as suivi les Anime Awards? 🏆
La 8ème édition des Anime Awards a eu lieu à Tokyo, le 2 mars. ✨
À cette occasion, Megan Thee Stallion, y a été invitée pour donner le prix du Meilleur anime de l’année, prix qui a été remis à la deuxième saison de Jujutsu Kaisen. Il semblerait que la rappeuse américaine ait attiré beaucoup d’attention par sa tenue inspirée d’un de ses personnages de mangas préférés : Bruno Bucciariti de Jojo’s Bizarre World. Le manga qu’elle a pu couronner, Jujutsu Kaisen, a d’ailleurs reçu plusieurs prix. 🏆
Les grands gagnants : 🥇 
Anime de l’année - Jujutsu Kaisen (saison 2)
Meilleure création originale - Buddy Daddies 
Meilleur Character Design - Jujutsu Kaisen 
Meilleure Animation - Demon Slayer 
Meilleure nouveauté : Chainsaw Man, Jujutsu Kaisen (saison 2), Demon Slayer et Bocchi the rock 
Meilleure Suite - One Piece 
Meilleur Opening - Where our Blue is 
Meilleur Ending - Akari 
Meilleure Bande Originale - L’attaque des Titans saison finale (partie 1)
Dans cette saison des oscars, Césars et autres prix cinématographiques, les Anime Awards permettent de mettre à l’honneur diverses catégories et styles de films et séries. 💯
Tu as suivi les Anime Awards? 🥰
©️ Radio Télévision Suisse
Sources : CrunchyRoll, 20Minutes 
#WeAreTataki #anime #animeawards #jujutsukaisens2 #buddydaddies #onepiece #onepieceanime #animelover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19295595"/>
                  </a:ext>
                </a:extLst>
              </a:tr>
            </a:tbl>
          </a:graphicData>
        </a:graphic>
      </p:graphicFrame>
      <p:sp>
        <p:nvSpPr>
          <p:cNvPr id="4" name="Text Placeholder 3">
            <a:extLst>
              <a:ext uri="{FF2B5EF4-FFF2-40B4-BE49-F238E27FC236}">
                <a16:creationId xmlns:a16="http://schemas.microsoft.com/office/drawing/2014/main" id="{A8DA23B7-9611-4B25-A5CD-8D43F2A39CD4}"/>
              </a:ext>
            </a:extLst>
          </p:cNvPr>
          <p:cNvSpPr>
            <a:spLocks noGrp="1"/>
          </p:cNvSpPr>
          <p:nvPr>
            <p:ph type="body" sz="quarter" idx="14"/>
          </p:nvPr>
        </p:nvSpPr>
        <p:spPr/>
        <p:txBody>
          <a:bodyPr/>
          <a:lstStyle/>
          <a:p>
            <a:r>
              <a:rPr lang="en-US"/>
              <a:t>03/04/2024 - 03/10/2024</a:t>
            </a:r>
          </a:p>
        </p:txBody>
      </p:sp>
    </p:spTree>
    <p:extLst>
      <p:ext uri="{BB962C8B-B14F-4D97-AF65-F5344CB8AC3E}">
        <p14:creationId xmlns:p14="http://schemas.microsoft.com/office/powerpoint/2010/main" val="3347822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C3848-1FD1-4B6D-B45C-B2BAC3932F2E}"/>
              </a:ext>
            </a:extLst>
          </p:cNvPr>
          <p:cNvSpPr>
            <a:spLocks noGrp="1"/>
          </p:cNvSpPr>
          <p:nvPr>
            <p:ph type="title"/>
          </p:nvPr>
        </p:nvSpPr>
        <p:spPr/>
        <p:txBody>
          <a:bodyPr/>
          <a:lstStyle/>
          <a:p>
            <a:r>
              <a:rPr lang="en-US"/>
              <a:t>Instagram Posts Table | ta_ta_ki - 15 of 23</a:t>
            </a:r>
          </a:p>
        </p:txBody>
      </p:sp>
      <p:graphicFrame>
        <p:nvGraphicFramePr>
          <p:cNvPr id="5" name="Table Placeholder 4">
            <a:extLst>
              <a:ext uri="{FF2B5EF4-FFF2-40B4-BE49-F238E27FC236}">
                <a16:creationId xmlns:a16="http://schemas.microsoft.com/office/drawing/2014/main" id="{72390625-C596-4C19-8ECD-A0805E18B74C}"/>
              </a:ext>
            </a:extLst>
          </p:cNvPr>
          <p:cNvGraphicFramePr>
            <a:graphicFrameLocks noGrp="1"/>
          </p:cNvGraphicFramePr>
          <p:nvPr>
            <p:ph type="tbl" sz="quarter" idx="13"/>
            <p:extLst>
              <p:ext uri="{D42A27DB-BD31-4B8C-83A1-F6EECF244321}">
                <p14:modId xmlns:p14="http://schemas.microsoft.com/office/powerpoint/2010/main" val="3730327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653708120"/>
                    </a:ext>
                  </a:extLst>
                </a:gridCol>
                <a:gridCol w="905256">
                  <a:extLst>
                    <a:ext uri="{9D8B030D-6E8A-4147-A177-3AD203B41FA5}">
                      <a16:colId xmlns:a16="http://schemas.microsoft.com/office/drawing/2014/main" val="182570004"/>
                    </a:ext>
                  </a:extLst>
                </a:gridCol>
                <a:gridCol w="329184">
                  <a:extLst>
                    <a:ext uri="{9D8B030D-6E8A-4147-A177-3AD203B41FA5}">
                      <a16:colId xmlns:a16="http://schemas.microsoft.com/office/drawing/2014/main" val="2973191225"/>
                    </a:ext>
                  </a:extLst>
                </a:gridCol>
                <a:gridCol w="329184">
                  <a:extLst>
                    <a:ext uri="{9D8B030D-6E8A-4147-A177-3AD203B41FA5}">
                      <a16:colId xmlns:a16="http://schemas.microsoft.com/office/drawing/2014/main" val="691652792"/>
                    </a:ext>
                  </a:extLst>
                </a:gridCol>
                <a:gridCol w="329184">
                  <a:extLst>
                    <a:ext uri="{9D8B030D-6E8A-4147-A177-3AD203B41FA5}">
                      <a16:colId xmlns:a16="http://schemas.microsoft.com/office/drawing/2014/main" val="2006832910"/>
                    </a:ext>
                  </a:extLst>
                </a:gridCol>
                <a:gridCol w="329184">
                  <a:extLst>
                    <a:ext uri="{9D8B030D-6E8A-4147-A177-3AD203B41FA5}">
                      <a16:colId xmlns:a16="http://schemas.microsoft.com/office/drawing/2014/main" val="698999937"/>
                    </a:ext>
                  </a:extLst>
                </a:gridCol>
                <a:gridCol w="329184">
                  <a:extLst>
                    <a:ext uri="{9D8B030D-6E8A-4147-A177-3AD203B41FA5}">
                      <a16:colId xmlns:a16="http://schemas.microsoft.com/office/drawing/2014/main" val="2889582240"/>
                    </a:ext>
                  </a:extLst>
                </a:gridCol>
                <a:gridCol w="329184">
                  <a:extLst>
                    <a:ext uri="{9D8B030D-6E8A-4147-A177-3AD203B41FA5}">
                      <a16:colId xmlns:a16="http://schemas.microsoft.com/office/drawing/2014/main" val="1778573426"/>
                    </a:ext>
                  </a:extLst>
                </a:gridCol>
                <a:gridCol w="329184">
                  <a:extLst>
                    <a:ext uri="{9D8B030D-6E8A-4147-A177-3AD203B41FA5}">
                      <a16:colId xmlns:a16="http://schemas.microsoft.com/office/drawing/2014/main" val="1399315983"/>
                    </a:ext>
                  </a:extLst>
                </a:gridCol>
                <a:gridCol w="329184">
                  <a:extLst>
                    <a:ext uri="{9D8B030D-6E8A-4147-A177-3AD203B41FA5}">
                      <a16:colId xmlns:a16="http://schemas.microsoft.com/office/drawing/2014/main" val="4172103819"/>
                    </a:ext>
                  </a:extLst>
                </a:gridCol>
                <a:gridCol w="329184">
                  <a:extLst>
                    <a:ext uri="{9D8B030D-6E8A-4147-A177-3AD203B41FA5}">
                      <a16:colId xmlns:a16="http://schemas.microsoft.com/office/drawing/2014/main" val="1522438860"/>
                    </a:ext>
                  </a:extLst>
                </a:gridCol>
                <a:gridCol w="329184">
                  <a:extLst>
                    <a:ext uri="{9D8B030D-6E8A-4147-A177-3AD203B41FA5}">
                      <a16:colId xmlns:a16="http://schemas.microsoft.com/office/drawing/2014/main" val="3693638855"/>
                    </a:ext>
                  </a:extLst>
                </a:gridCol>
                <a:gridCol w="329184">
                  <a:extLst>
                    <a:ext uri="{9D8B030D-6E8A-4147-A177-3AD203B41FA5}">
                      <a16:colId xmlns:a16="http://schemas.microsoft.com/office/drawing/2014/main" val="2550686638"/>
                    </a:ext>
                  </a:extLst>
                </a:gridCol>
                <a:gridCol w="329184">
                  <a:extLst>
                    <a:ext uri="{9D8B030D-6E8A-4147-A177-3AD203B41FA5}">
                      <a16:colId xmlns:a16="http://schemas.microsoft.com/office/drawing/2014/main" val="2110038299"/>
                    </a:ext>
                  </a:extLst>
                </a:gridCol>
                <a:gridCol w="329184">
                  <a:extLst>
                    <a:ext uri="{9D8B030D-6E8A-4147-A177-3AD203B41FA5}">
                      <a16:colId xmlns:a16="http://schemas.microsoft.com/office/drawing/2014/main" val="383013386"/>
                    </a:ext>
                  </a:extLst>
                </a:gridCol>
                <a:gridCol w="329184">
                  <a:extLst>
                    <a:ext uri="{9D8B030D-6E8A-4147-A177-3AD203B41FA5}">
                      <a16:colId xmlns:a16="http://schemas.microsoft.com/office/drawing/2014/main" val="3592186428"/>
                    </a:ext>
                  </a:extLst>
                </a:gridCol>
                <a:gridCol w="329184">
                  <a:extLst>
                    <a:ext uri="{9D8B030D-6E8A-4147-A177-3AD203B41FA5}">
                      <a16:colId xmlns:a16="http://schemas.microsoft.com/office/drawing/2014/main" val="2517512899"/>
                    </a:ext>
                  </a:extLst>
                </a:gridCol>
                <a:gridCol w="329184">
                  <a:extLst>
                    <a:ext uri="{9D8B030D-6E8A-4147-A177-3AD203B41FA5}">
                      <a16:colId xmlns:a16="http://schemas.microsoft.com/office/drawing/2014/main" val="1049008606"/>
                    </a:ext>
                  </a:extLst>
                </a:gridCol>
                <a:gridCol w="329184">
                  <a:extLst>
                    <a:ext uri="{9D8B030D-6E8A-4147-A177-3AD203B41FA5}">
                      <a16:colId xmlns:a16="http://schemas.microsoft.com/office/drawing/2014/main" val="2672284638"/>
                    </a:ext>
                  </a:extLst>
                </a:gridCol>
                <a:gridCol w="329184">
                  <a:extLst>
                    <a:ext uri="{9D8B030D-6E8A-4147-A177-3AD203B41FA5}">
                      <a16:colId xmlns:a16="http://schemas.microsoft.com/office/drawing/2014/main" val="2496671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100295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- 2024-03-06 17:30:00</a:t>
                      </a:r>
                      <a:r>
                        <a:rPr kumimoji="0" lang="fr-FR" sz="1000" b="0" i="0" u="none" strike="noStrike" kern="1200" cap="none" spc="0" normalizeH="0" baseline="0" noProof="0">
                          <a:ln>
                            <a:noFill/>
                          </a:ln>
                          <a:solidFill>
                            <a:prstClr val="black"/>
                          </a:solidFill>
                          <a:effectLst/>
                          <a:uLnTx/>
                          <a:uFillTx/>
                          <a:latin typeface="Calibri"/>
                          <a:ea typeface="+mn-ea"/>
                          <a:cs typeface="+mn-cs"/>
                        </a:rPr>
                        <a:t>
 Tu connaissais Nuit Incolore ? 🌚
Le chanteur et compositeur suisse de 22 ans a établi un record en dépassant les 50 millions d’écoutes sur Spotify, grâce à son titre « Dépassé ». Paru en 2022 puis intégré à son album « La loi du papillon » sorti en 2023, le titre phare de l’artiste a notamment été interprété en live lors des Victoires de la Musique. Nuit Incolore y a performé car il était nommé parmi les révélations masculines de l’année. 🥇
L’artiste, qui s’est inspiré de sa vie et ses moments d’écriture pour son nom de scène, Nuit Incolore, car il écrivait la nuit, cumule de vrais records. Son 2ème titre le plus streamé, « Crush », compte lui plus de 11 millions d’écoutes sur la plateforme. 📲💿
L’artiste se produira ce vendredi 8 mars à Lausanne, lors d’un concert qui affiche déjà complet aux @lesdocks_lausanne , avant d’enchaîner sur une tournée en France. Il a également annoncé une date à l’Olympia, le 29 novembre 2024. Pour rappel, cette scène est très prisée par les artistes, dont Rounhaa ou encore Shay qui s’y produisent bientôt. 🎙️
Alors, tu vas aller écouter sa musique ? 🎧 🌚
©️ Radio Télévision Suisse
Sources : Spotify, ArcInfo, Illustré, ChérieFM 
#WeAreTataki #artistesuisse #swissartist #musique #streams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4002308"/>
                  </a:ext>
                </a:extLst>
              </a:tr>
            </a:tbl>
          </a:graphicData>
        </a:graphic>
      </p:graphicFrame>
      <p:sp>
        <p:nvSpPr>
          <p:cNvPr id="4" name="Text Placeholder 3">
            <a:extLst>
              <a:ext uri="{FF2B5EF4-FFF2-40B4-BE49-F238E27FC236}">
                <a16:creationId xmlns:a16="http://schemas.microsoft.com/office/drawing/2014/main" id="{74511393-29E3-4F7D-8315-E345C123964C}"/>
              </a:ext>
            </a:extLst>
          </p:cNvPr>
          <p:cNvSpPr>
            <a:spLocks noGrp="1"/>
          </p:cNvSpPr>
          <p:nvPr>
            <p:ph type="body" sz="quarter" idx="14"/>
          </p:nvPr>
        </p:nvSpPr>
        <p:spPr/>
        <p:txBody>
          <a:bodyPr/>
          <a:lstStyle/>
          <a:p>
            <a:r>
              <a:rPr lang="en-US"/>
              <a:t>03/04/2024 - 03/10/2024</a:t>
            </a:r>
          </a:p>
        </p:txBody>
      </p:sp>
    </p:spTree>
    <p:extLst>
      <p:ext uri="{BB962C8B-B14F-4D97-AF65-F5344CB8AC3E}">
        <p14:creationId xmlns:p14="http://schemas.microsoft.com/office/powerpoint/2010/main" val="2068466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76CC1-B0F8-4E71-A6B7-DB6C43EAB733}"/>
              </a:ext>
            </a:extLst>
          </p:cNvPr>
          <p:cNvSpPr>
            <a:spLocks noGrp="1"/>
          </p:cNvSpPr>
          <p:nvPr>
            <p:ph type="title"/>
          </p:nvPr>
        </p:nvSpPr>
        <p:spPr/>
        <p:txBody>
          <a:bodyPr/>
          <a:lstStyle/>
          <a:p>
            <a:r>
              <a:rPr lang="en-US"/>
              <a:t>Instagram Posts Table | ta_ta_ki - 16 of 23</a:t>
            </a:r>
          </a:p>
        </p:txBody>
      </p:sp>
      <p:graphicFrame>
        <p:nvGraphicFramePr>
          <p:cNvPr id="5" name="Table Placeholder 4">
            <a:extLst>
              <a:ext uri="{FF2B5EF4-FFF2-40B4-BE49-F238E27FC236}">
                <a16:creationId xmlns:a16="http://schemas.microsoft.com/office/drawing/2014/main" id="{8BD52D76-1EA6-4823-9AA7-B7A578B0D5E3}"/>
              </a:ext>
            </a:extLst>
          </p:cNvPr>
          <p:cNvGraphicFramePr>
            <a:graphicFrameLocks noGrp="1"/>
          </p:cNvGraphicFramePr>
          <p:nvPr>
            <p:ph type="tbl" sz="quarter" idx="13"/>
            <p:extLst>
              <p:ext uri="{D42A27DB-BD31-4B8C-83A1-F6EECF244321}">
                <p14:modId xmlns:p14="http://schemas.microsoft.com/office/powerpoint/2010/main" val="3836752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280544405"/>
                    </a:ext>
                  </a:extLst>
                </a:gridCol>
                <a:gridCol w="905256">
                  <a:extLst>
                    <a:ext uri="{9D8B030D-6E8A-4147-A177-3AD203B41FA5}">
                      <a16:colId xmlns:a16="http://schemas.microsoft.com/office/drawing/2014/main" val="2986389621"/>
                    </a:ext>
                  </a:extLst>
                </a:gridCol>
                <a:gridCol w="329184">
                  <a:extLst>
                    <a:ext uri="{9D8B030D-6E8A-4147-A177-3AD203B41FA5}">
                      <a16:colId xmlns:a16="http://schemas.microsoft.com/office/drawing/2014/main" val="314400178"/>
                    </a:ext>
                  </a:extLst>
                </a:gridCol>
                <a:gridCol w="329184">
                  <a:extLst>
                    <a:ext uri="{9D8B030D-6E8A-4147-A177-3AD203B41FA5}">
                      <a16:colId xmlns:a16="http://schemas.microsoft.com/office/drawing/2014/main" val="1130784818"/>
                    </a:ext>
                  </a:extLst>
                </a:gridCol>
                <a:gridCol w="329184">
                  <a:extLst>
                    <a:ext uri="{9D8B030D-6E8A-4147-A177-3AD203B41FA5}">
                      <a16:colId xmlns:a16="http://schemas.microsoft.com/office/drawing/2014/main" val="3894033757"/>
                    </a:ext>
                  </a:extLst>
                </a:gridCol>
                <a:gridCol w="329184">
                  <a:extLst>
                    <a:ext uri="{9D8B030D-6E8A-4147-A177-3AD203B41FA5}">
                      <a16:colId xmlns:a16="http://schemas.microsoft.com/office/drawing/2014/main" val="3491077514"/>
                    </a:ext>
                  </a:extLst>
                </a:gridCol>
                <a:gridCol w="329184">
                  <a:extLst>
                    <a:ext uri="{9D8B030D-6E8A-4147-A177-3AD203B41FA5}">
                      <a16:colId xmlns:a16="http://schemas.microsoft.com/office/drawing/2014/main" val="2808300632"/>
                    </a:ext>
                  </a:extLst>
                </a:gridCol>
                <a:gridCol w="329184">
                  <a:extLst>
                    <a:ext uri="{9D8B030D-6E8A-4147-A177-3AD203B41FA5}">
                      <a16:colId xmlns:a16="http://schemas.microsoft.com/office/drawing/2014/main" val="1992159379"/>
                    </a:ext>
                  </a:extLst>
                </a:gridCol>
                <a:gridCol w="329184">
                  <a:extLst>
                    <a:ext uri="{9D8B030D-6E8A-4147-A177-3AD203B41FA5}">
                      <a16:colId xmlns:a16="http://schemas.microsoft.com/office/drawing/2014/main" val="3160599024"/>
                    </a:ext>
                  </a:extLst>
                </a:gridCol>
                <a:gridCol w="329184">
                  <a:extLst>
                    <a:ext uri="{9D8B030D-6E8A-4147-A177-3AD203B41FA5}">
                      <a16:colId xmlns:a16="http://schemas.microsoft.com/office/drawing/2014/main" val="2946845072"/>
                    </a:ext>
                  </a:extLst>
                </a:gridCol>
                <a:gridCol w="329184">
                  <a:extLst>
                    <a:ext uri="{9D8B030D-6E8A-4147-A177-3AD203B41FA5}">
                      <a16:colId xmlns:a16="http://schemas.microsoft.com/office/drawing/2014/main" val="296491122"/>
                    </a:ext>
                  </a:extLst>
                </a:gridCol>
                <a:gridCol w="329184">
                  <a:extLst>
                    <a:ext uri="{9D8B030D-6E8A-4147-A177-3AD203B41FA5}">
                      <a16:colId xmlns:a16="http://schemas.microsoft.com/office/drawing/2014/main" val="1986153467"/>
                    </a:ext>
                  </a:extLst>
                </a:gridCol>
                <a:gridCol w="329184">
                  <a:extLst>
                    <a:ext uri="{9D8B030D-6E8A-4147-A177-3AD203B41FA5}">
                      <a16:colId xmlns:a16="http://schemas.microsoft.com/office/drawing/2014/main" val="3757189744"/>
                    </a:ext>
                  </a:extLst>
                </a:gridCol>
                <a:gridCol w="329184">
                  <a:extLst>
                    <a:ext uri="{9D8B030D-6E8A-4147-A177-3AD203B41FA5}">
                      <a16:colId xmlns:a16="http://schemas.microsoft.com/office/drawing/2014/main" val="2150391253"/>
                    </a:ext>
                  </a:extLst>
                </a:gridCol>
                <a:gridCol w="329184">
                  <a:extLst>
                    <a:ext uri="{9D8B030D-6E8A-4147-A177-3AD203B41FA5}">
                      <a16:colId xmlns:a16="http://schemas.microsoft.com/office/drawing/2014/main" val="311627907"/>
                    </a:ext>
                  </a:extLst>
                </a:gridCol>
                <a:gridCol w="329184">
                  <a:extLst>
                    <a:ext uri="{9D8B030D-6E8A-4147-A177-3AD203B41FA5}">
                      <a16:colId xmlns:a16="http://schemas.microsoft.com/office/drawing/2014/main" val="1061382144"/>
                    </a:ext>
                  </a:extLst>
                </a:gridCol>
                <a:gridCol w="329184">
                  <a:extLst>
                    <a:ext uri="{9D8B030D-6E8A-4147-A177-3AD203B41FA5}">
                      <a16:colId xmlns:a16="http://schemas.microsoft.com/office/drawing/2014/main" val="2006230229"/>
                    </a:ext>
                  </a:extLst>
                </a:gridCol>
                <a:gridCol w="329184">
                  <a:extLst>
                    <a:ext uri="{9D8B030D-6E8A-4147-A177-3AD203B41FA5}">
                      <a16:colId xmlns:a16="http://schemas.microsoft.com/office/drawing/2014/main" val="3807090815"/>
                    </a:ext>
                  </a:extLst>
                </a:gridCol>
                <a:gridCol w="329184">
                  <a:extLst>
                    <a:ext uri="{9D8B030D-6E8A-4147-A177-3AD203B41FA5}">
                      <a16:colId xmlns:a16="http://schemas.microsoft.com/office/drawing/2014/main" val="132273339"/>
                    </a:ext>
                  </a:extLst>
                </a:gridCol>
                <a:gridCol w="329184">
                  <a:extLst>
                    <a:ext uri="{9D8B030D-6E8A-4147-A177-3AD203B41FA5}">
                      <a16:colId xmlns:a16="http://schemas.microsoft.com/office/drawing/2014/main" val="4250932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729045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- 2024-03-06 15:24:50</a:t>
                      </a:r>
                      <a:r>
                        <a:rPr kumimoji="0" lang="fr-FR" sz="1000" b="0" i="0" u="none" strike="noStrike" kern="1200" cap="none" spc="0" normalizeH="0" baseline="0" noProof="0">
                          <a:ln>
                            <a:noFill/>
                          </a:ln>
                          <a:solidFill>
                            <a:prstClr val="black"/>
                          </a:solidFill>
                          <a:effectLst/>
                          <a:uLnTx/>
                          <a:uFillTx/>
                          <a:latin typeface="Calibri"/>
                          <a:ea typeface="+mn-ea"/>
                          <a:cs typeface="+mn-cs"/>
                        </a:rPr>
                        <a:t>
 Art ou dégradation ? 🙇🏽💭
Quel est ton avis sur les graffitis ? On vous a demandé en sondage dans l’espace communauté YouTube et…vous êtes à égalité ! Presque la moitié des votes est pour, en raison de la beauté, de l’art, de l’aspect revendicatif,… 💯 et l’autre moitié est d’accord pour dire que c’est de la dégradation, ou que ça ne leur plaît pas visuellement. ❌
Si les graffitis existent depuis l’antiquité, l’âge d’or des graffitis remonte aux années 60-70 à New York. 🌆 Cet art est très lié à la culture hip-hop et à l’évolution des villes, puisque c’est entre autres le métro de New York qui a permis à l’époque de propager les dessins des graffeur.euse.s. 🚇
Retrouve notre épisode d’Immersion où Sacha passe une nuit avec des graffeurs suisses sur YouTube, lien en bio ! ⬆️
Tu penses quoi des graffitis ? 💭
©️ Radio Télévision Suisse
#WeAreTataki #graffiti #tag #graff #art #hiphop #ny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23807842"/>
                  </a:ext>
                </a:extLst>
              </a:tr>
            </a:tbl>
          </a:graphicData>
        </a:graphic>
      </p:graphicFrame>
      <p:sp>
        <p:nvSpPr>
          <p:cNvPr id="4" name="Text Placeholder 3">
            <a:extLst>
              <a:ext uri="{FF2B5EF4-FFF2-40B4-BE49-F238E27FC236}">
                <a16:creationId xmlns:a16="http://schemas.microsoft.com/office/drawing/2014/main" id="{7422241A-4348-4A97-9D52-152D77CFB246}"/>
              </a:ext>
            </a:extLst>
          </p:cNvPr>
          <p:cNvSpPr>
            <a:spLocks noGrp="1"/>
          </p:cNvSpPr>
          <p:nvPr>
            <p:ph type="body" sz="quarter" idx="14"/>
          </p:nvPr>
        </p:nvSpPr>
        <p:spPr/>
        <p:txBody>
          <a:bodyPr/>
          <a:lstStyle/>
          <a:p>
            <a:r>
              <a:rPr lang="en-US"/>
              <a:t>03/04/2024 - 03/10/2024</a:t>
            </a:r>
          </a:p>
        </p:txBody>
      </p:sp>
    </p:spTree>
    <p:extLst>
      <p:ext uri="{BB962C8B-B14F-4D97-AF65-F5344CB8AC3E}">
        <p14:creationId xmlns:p14="http://schemas.microsoft.com/office/powerpoint/2010/main" val="20453876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BFA73-3362-4F1C-95D6-AE9AAFA9A77B}"/>
              </a:ext>
            </a:extLst>
          </p:cNvPr>
          <p:cNvSpPr>
            <a:spLocks noGrp="1"/>
          </p:cNvSpPr>
          <p:nvPr>
            <p:ph type="title"/>
          </p:nvPr>
        </p:nvSpPr>
        <p:spPr/>
        <p:txBody>
          <a:bodyPr/>
          <a:lstStyle/>
          <a:p>
            <a:r>
              <a:rPr lang="en-US"/>
              <a:t>Instagram Posts Table | ta_ta_ki - 17 of 23</a:t>
            </a:r>
          </a:p>
        </p:txBody>
      </p:sp>
      <p:graphicFrame>
        <p:nvGraphicFramePr>
          <p:cNvPr id="5" name="Table Placeholder 4">
            <a:extLst>
              <a:ext uri="{FF2B5EF4-FFF2-40B4-BE49-F238E27FC236}">
                <a16:creationId xmlns:a16="http://schemas.microsoft.com/office/drawing/2014/main" id="{A7417E8D-9C47-4694-BE40-4A683C95E955}"/>
              </a:ext>
            </a:extLst>
          </p:cNvPr>
          <p:cNvGraphicFramePr>
            <a:graphicFrameLocks noGrp="1"/>
          </p:cNvGraphicFramePr>
          <p:nvPr>
            <p:ph type="tbl" sz="quarter" idx="13"/>
            <p:extLst>
              <p:ext uri="{D42A27DB-BD31-4B8C-83A1-F6EECF244321}">
                <p14:modId xmlns:p14="http://schemas.microsoft.com/office/powerpoint/2010/main" val="358703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359821134"/>
                    </a:ext>
                  </a:extLst>
                </a:gridCol>
                <a:gridCol w="905256">
                  <a:extLst>
                    <a:ext uri="{9D8B030D-6E8A-4147-A177-3AD203B41FA5}">
                      <a16:colId xmlns:a16="http://schemas.microsoft.com/office/drawing/2014/main" val="2737190225"/>
                    </a:ext>
                  </a:extLst>
                </a:gridCol>
                <a:gridCol w="329184">
                  <a:extLst>
                    <a:ext uri="{9D8B030D-6E8A-4147-A177-3AD203B41FA5}">
                      <a16:colId xmlns:a16="http://schemas.microsoft.com/office/drawing/2014/main" val="14080989"/>
                    </a:ext>
                  </a:extLst>
                </a:gridCol>
                <a:gridCol w="329184">
                  <a:extLst>
                    <a:ext uri="{9D8B030D-6E8A-4147-A177-3AD203B41FA5}">
                      <a16:colId xmlns:a16="http://schemas.microsoft.com/office/drawing/2014/main" val="3140226385"/>
                    </a:ext>
                  </a:extLst>
                </a:gridCol>
                <a:gridCol w="329184">
                  <a:extLst>
                    <a:ext uri="{9D8B030D-6E8A-4147-A177-3AD203B41FA5}">
                      <a16:colId xmlns:a16="http://schemas.microsoft.com/office/drawing/2014/main" val="3401729025"/>
                    </a:ext>
                  </a:extLst>
                </a:gridCol>
                <a:gridCol w="329184">
                  <a:extLst>
                    <a:ext uri="{9D8B030D-6E8A-4147-A177-3AD203B41FA5}">
                      <a16:colId xmlns:a16="http://schemas.microsoft.com/office/drawing/2014/main" val="1637437891"/>
                    </a:ext>
                  </a:extLst>
                </a:gridCol>
                <a:gridCol w="329184">
                  <a:extLst>
                    <a:ext uri="{9D8B030D-6E8A-4147-A177-3AD203B41FA5}">
                      <a16:colId xmlns:a16="http://schemas.microsoft.com/office/drawing/2014/main" val="2382191097"/>
                    </a:ext>
                  </a:extLst>
                </a:gridCol>
                <a:gridCol w="329184">
                  <a:extLst>
                    <a:ext uri="{9D8B030D-6E8A-4147-A177-3AD203B41FA5}">
                      <a16:colId xmlns:a16="http://schemas.microsoft.com/office/drawing/2014/main" val="2459813384"/>
                    </a:ext>
                  </a:extLst>
                </a:gridCol>
                <a:gridCol w="329184">
                  <a:extLst>
                    <a:ext uri="{9D8B030D-6E8A-4147-A177-3AD203B41FA5}">
                      <a16:colId xmlns:a16="http://schemas.microsoft.com/office/drawing/2014/main" val="2804253921"/>
                    </a:ext>
                  </a:extLst>
                </a:gridCol>
                <a:gridCol w="329184">
                  <a:extLst>
                    <a:ext uri="{9D8B030D-6E8A-4147-A177-3AD203B41FA5}">
                      <a16:colId xmlns:a16="http://schemas.microsoft.com/office/drawing/2014/main" val="283753838"/>
                    </a:ext>
                  </a:extLst>
                </a:gridCol>
                <a:gridCol w="329184">
                  <a:extLst>
                    <a:ext uri="{9D8B030D-6E8A-4147-A177-3AD203B41FA5}">
                      <a16:colId xmlns:a16="http://schemas.microsoft.com/office/drawing/2014/main" val="697450326"/>
                    </a:ext>
                  </a:extLst>
                </a:gridCol>
                <a:gridCol w="329184">
                  <a:extLst>
                    <a:ext uri="{9D8B030D-6E8A-4147-A177-3AD203B41FA5}">
                      <a16:colId xmlns:a16="http://schemas.microsoft.com/office/drawing/2014/main" val="4177249689"/>
                    </a:ext>
                  </a:extLst>
                </a:gridCol>
                <a:gridCol w="329184">
                  <a:extLst>
                    <a:ext uri="{9D8B030D-6E8A-4147-A177-3AD203B41FA5}">
                      <a16:colId xmlns:a16="http://schemas.microsoft.com/office/drawing/2014/main" val="2455248780"/>
                    </a:ext>
                  </a:extLst>
                </a:gridCol>
                <a:gridCol w="329184">
                  <a:extLst>
                    <a:ext uri="{9D8B030D-6E8A-4147-A177-3AD203B41FA5}">
                      <a16:colId xmlns:a16="http://schemas.microsoft.com/office/drawing/2014/main" val="88473189"/>
                    </a:ext>
                  </a:extLst>
                </a:gridCol>
                <a:gridCol w="329184">
                  <a:extLst>
                    <a:ext uri="{9D8B030D-6E8A-4147-A177-3AD203B41FA5}">
                      <a16:colId xmlns:a16="http://schemas.microsoft.com/office/drawing/2014/main" val="4258913558"/>
                    </a:ext>
                  </a:extLst>
                </a:gridCol>
                <a:gridCol w="329184">
                  <a:extLst>
                    <a:ext uri="{9D8B030D-6E8A-4147-A177-3AD203B41FA5}">
                      <a16:colId xmlns:a16="http://schemas.microsoft.com/office/drawing/2014/main" val="299905783"/>
                    </a:ext>
                  </a:extLst>
                </a:gridCol>
                <a:gridCol w="329184">
                  <a:extLst>
                    <a:ext uri="{9D8B030D-6E8A-4147-A177-3AD203B41FA5}">
                      <a16:colId xmlns:a16="http://schemas.microsoft.com/office/drawing/2014/main" val="549867679"/>
                    </a:ext>
                  </a:extLst>
                </a:gridCol>
                <a:gridCol w="329184">
                  <a:extLst>
                    <a:ext uri="{9D8B030D-6E8A-4147-A177-3AD203B41FA5}">
                      <a16:colId xmlns:a16="http://schemas.microsoft.com/office/drawing/2014/main" val="1628677563"/>
                    </a:ext>
                  </a:extLst>
                </a:gridCol>
                <a:gridCol w="329184">
                  <a:extLst>
                    <a:ext uri="{9D8B030D-6E8A-4147-A177-3AD203B41FA5}">
                      <a16:colId xmlns:a16="http://schemas.microsoft.com/office/drawing/2014/main" val="1831536477"/>
                    </a:ext>
                  </a:extLst>
                </a:gridCol>
                <a:gridCol w="329184">
                  <a:extLst>
                    <a:ext uri="{9D8B030D-6E8A-4147-A177-3AD203B41FA5}">
                      <a16:colId xmlns:a16="http://schemas.microsoft.com/office/drawing/2014/main" val="4218295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187576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- 2024-03-06 12:30:42</a:t>
                      </a:r>
                      <a:r>
                        <a:rPr kumimoji="0" lang="fr-FR" sz="1000" b="0" i="0" u="none" strike="noStrike" kern="1200" cap="none" spc="0" normalizeH="0" baseline="0" noProof="0">
                          <a:ln>
                            <a:noFill/>
                          </a:ln>
                          <a:solidFill>
                            <a:prstClr val="black"/>
                          </a:solidFill>
                          <a:effectLst/>
                          <a:uLnTx/>
                          <a:uFillTx/>
                          <a:latin typeface="Calibri"/>
                          <a:ea typeface="+mn-ea"/>
                          <a:cs typeface="+mn-cs"/>
                        </a:rPr>
                        <a:t>
 Tu suis la Fashion Week ? 🪡🗓️
Les maisons de mode et marques ont présenté la semaine dernière leurs collections automne-hiver 2024-2025 lors de la Fashion Week de Paris. Celle-ci clôt cette édition automne-hiver 24-25, qui a vu s’enchainer les Fashion Weeks de Copenhagen, New York, et puis Milan. Les collections présentées à Paris étaient des collections de mode féminine. 💃🏽
🔢 Quelques chiffres de cette semaine à Paris :
- Pus de 5’000 invitations envoyées, dont plus de 2’000 journalistes invités 📰
- Plus de 95 million de personnes suivent les défilés en live-stream en ligne 💻
- Plus d’une centaine de shows et défilés ont eu lieu à Paris 💯
- Simon Porte Jacquemus consacré Chevalier de l’Ordre des Arts et des Lettres 🎖️
- Le directeur artistique de Louis Vuitton, Nicolas Ghesquière, fête ses 10 ans dans la maison de couture 🪡
- Yves Saint Laurent a fait défiler des tenues et mannequins hommes à la fin de son défilé 🧥
Si tu es passionné.e de mode et que tu veux suivre en ligne les prochaines Fashion Weeks, tu peux écouter le podcast “Au cœur de la mode” de Loïc Prigent ou retrouver les collections sur l'application Vogue Runway ! 🎧📲
T’as suivi la Fashion Week de Paris ?
©️ Radio Télévision Suisse
Sources : Vogue, FashionUnited 
#WeAreTataki #fashionweek #parisfashionweek #automnehiver2425 #fallwinter20242025 #fashionweekparis #ysl #louisvuitton #vogue #fashionshow</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80768919"/>
                  </a:ext>
                </a:extLst>
              </a:tr>
            </a:tbl>
          </a:graphicData>
        </a:graphic>
      </p:graphicFrame>
      <p:sp>
        <p:nvSpPr>
          <p:cNvPr id="4" name="Text Placeholder 3">
            <a:extLst>
              <a:ext uri="{FF2B5EF4-FFF2-40B4-BE49-F238E27FC236}">
                <a16:creationId xmlns:a16="http://schemas.microsoft.com/office/drawing/2014/main" id="{2C9191EF-17C4-43D6-A39E-1BD830437092}"/>
              </a:ext>
            </a:extLst>
          </p:cNvPr>
          <p:cNvSpPr>
            <a:spLocks noGrp="1"/>
          </p:cNvSpPr>
          <p:nvPr>
            <p:ph type="body" sz="quarter" idx="14"/>
          </p:nvPr>
        </p:nvSpPr>
        <p:spPr/>
        <p:txBody>
          <a:bodyPr/>
          <a:lstStyle/>
          <a:p>
            <a:r>
              <a:rPr lang="en-US"/>
              <a:t>03/04/2024 - 03/10/2024</a:t>
            </a:r>
          </a:p>
        </p:txBody>
      </p:sp>
    </p:spTree>
    <p:extLst>
      <p:ext uri="{BB962C8B-B14F-4D97-AF65-F5344CB8AC3E}">
        <p14:creationId xmlns:p14="http://schemas.microsoft.com/office/powerpoint/2010/main" val="677767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8FB90-1F22-40E5-9E5E-5C02F0BB9B08}"/>
              </a:ext>
            </a:extLst>
          </p:cNvPr>
          <p:cNvSpPr>
            <a:spLocks noGrp="1"/>
          </p:cNvSpPr>
          <p:nvPr>
            <p:ph type="title"/>
          </p:nvPr>
        </p:nvSpPr>
        <p:spPr/>
        <p:txBody>
          <a:bodyPr/>
          <a:lstStyle/>
          <a:p>
            <a:r>
              <a:rPr lang="en-US"/>
              <a:t>Instagram Posts Table | ta_ta_ki - 18 of 23</a:t>
            </a:r>
          </a:p>
        </p:txBody>
      </p:sp>
      <p:graphicFrame>
        <p:nvGraphicFramePr>
          <p:cNvPr id="5" name="Table Placeholder 4">
            <a:extLst>
              <a:ext uri="{FF2B5EF4-FFF2-40B4-BE49-F238E27FC236}">
                <a16:creationId xmlns:a16="http://schemas.microsoft.com/office/drawing/2014/main" id="{C97C9603-E2C4-481F-AF70-ECB9920E6536}"/>
              </a:ext>
            </a:extLst>
          </p:cNvPr>
          <p:cNvGraphicFramePr>
            <a:graphicFrameLocks noGrp="1"/>
          </p:cNvGraphicFramePr>
          <p:nvPr>
            <p:ph type="tbl" sz="quarter" idx="13"/>
            <p:extLst>
              <p:ext uri="{D42A27DB-BD31-4B8C-83A1-F6EECF244321}">
                <p14:modId xmlns:p14="http://schemas.microsoft.com/office/powerpoint/2010/main" val="1214200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722184183"/>
                    </a:ext>
                  </a:extLst>
                </a:gridCol>
                <a:gridCol w="905256">
                  <a:extLst>
                    <a:ext uri="{9D8B030D-6E8A-4147-A177-3AD203B41FA5}">
                      <a16:colId xmlns:a16="http://schemas.microsoft.com/office/drawing/2014/main" val="306088278"/>
                    </a:ext>
                  </a:extLst>
                </a:gridCol>
                <a:gridCol w="329184">
                  <a:extLst>
                    <a:ext uri="{9D8B030D-6E8A-4147-A177-3AD203B41FA5}">
                      <a16:colId xmlns:a16="http://schemas.microsoft.com/office/drawing/2014/main" val="962341380"/>
                    </a:ext>
                  </a:extLst>
                </a:gridCol>
                <a:gridCol w="329184">
                  <a:extLst>
                    <a:ext uri="{9D8B030D-6E8A-4147-A177-3AD203B41FA5}">
                      <a16:colId xmlns:a16="http://schemas.microsoft.com/office/drawing/2014/main" val="3298862074"/>
                    </a:ext>
                  </a:extLst>
                </a:gridCol>
                <a:gridCol w="329184">
                  <a:extLst>
                    <a:ext uri="{9D8B030D-6E8A-4147-A177-3AD203B41FA5}">
                      <a16:colId xmlns:a16="http://schemas.microsoft.com/office/drawing/2014/main" val="1335429972"/>
                    </a:ext>
                  </a:extLst>
                </a:gridCol>
                <a:gridCol w="329184">
                  <a:extLst>
                    <a:ext uri="{9D8B030D-6E8A-4147-A177-3AD203B41FA5}">
                      <a16:colId xmlns:a16="http://schemas.microsoft.com/office/drawing/2014/main" val="2560144152"/>
                    </a:ext>
                  </a:extLst>
                </a:gridCol>
                <a:gridCol w="329184">
                  <a:extLst>
                    <a:ext uri="{9D8B030D-6E8A-4147-A177-3AD203B41FA5}">
                      <a16:colId xmlns:a16="http://schemas.microsoft.com/office/drawing/2014/main" val="1414223266"/>
                    </a:ext>
                  </a:extLst>
                </a:gridCol>
                <a:gridCol w="329184">
                  <a:extLst>
                    <a:ext uri="{9D8B030D-6E8A-4147-A177-3AD203B41FA5}">
                      <a16:colId xmlns:a16="http://schemas.microsoft.com/office/drawing/2014/main" val="4224693096"/>
                    </a:ext>
                  </a:extLst>
                </a:gridCol>
                <a:gridCol w="329184">
                  <a:extLst>
                    <a:ext uri="{9D8B030D-6E8A-4147-A177-3AD203B41FA5}">
                      <a16:colId xmlns:a16="http://schemas.microsoft.com/office/drawing/2014/main" val="1434536656"/>
                    </a:ext>
                  </a:extLst>
                </a:gridCol>
                <a:gridCol w="329184">
                  <a:extLst>
                    <a:ext uri="{9D8B030D-6E8A-4147-A177-3AD203B41FA5}">
                      <a16:colId xmlns:a16="http://schemas.microsoft.com/office/drawing/2014/main" val="1180680446"/>
                    </a:ext>
                  </a:extLst>
                </a:gridCol>
                <a:gridCol w="329184">
                  <a:extLst>
                    <a:ext uri="{9D8B030D-6E8A-4147-A177-3AD203B41FA5}">
                      <a16:colId xmlns:a16="http://schemas.microsoft.com/office/drawing/2014/main" val="782063462"/>
                    </a:ext>
                  </a:extLst>
                </a:gridCol>
                <a:gridCol w="329184">
                  <a:extLst>
                    <a:ext uri="{9D8B030D-6E8A-4147-A177-3AD203B41FA5}">
                      <a16:colId xmlns:a16="http://schemas.microsoft.com/office/drawing/2014/main" val="1964514308"/>
                    </a:ext>
                  </a:extLst>
                </a:gridCol>
                <a:gridCol w="329184">
                  <a:extLst>
                    <a:ext uri="{9D8B030D-6E8A-4147-A177-3AD203B41FA5}">
                      <a16:colId xmlns:a16="http://schemas.microsoft.com/office/drawing/2014/main" val="2695542346"/>
                    </a:ext>
                  </a:extLst>
                </a:gridCol>
                <a:gridCol w="329184">
                  <a:extLst>
                    <a:ext uri="{9D8B030D-6E8A-4147-A177-3AD203B41FA5}">
                      <a16:colId xmlns:a16="http://schemas.microsoft.com/office/drawing/2014/main" val="2158613010"/>
                    </a:ext>
                  </a:extLst>
                </a:gridCol>
                <a:gridCol w="329184">
                  <a:extLst>
                    <a:ext uri="{9D8B030D-6E8A-4147-A177-3AD203B41FA5}">
                      <a16:colId xmlns:a16="http://schemas.microsoft.com/office/drawing/2014/main" val="3740745180"/>
                    </a:ext>
                  </a:extLst>
                </a:gridCol>
                <a:gridCol w="329184">
                  <a:extLst>
                    <a:ext uri="{9D8B030D-6E8A-4147-A177-3AD203B41FA5}">
                      <a16:colId xmlns:a16="http://schemas.microsoft.com/office/drawing/2014/main" val="1747807546"/>
                    </a:ext>
                  </a:extLst>
                </a:gridCol>
                <a:gridCol w="329184">
                  <a:extLst>
                    <a:ext uri="{9D8B030D-6E8A-4147-A177-3AD203B41FA5}">
                      <a16:colId xmlns:a16="http://schemas.microsoft.com/office/drawing/2014/main" val="4010217050"/>
                    </a:ext>
                  </a:extLst>
                </a:gridCol>
                <a:gridCol w="329184">
                  <a:extLst>
                    <a:ext uri="{9D8B030D-6E8A-4147-A177-3AD203B41FA5}">
                      <a16:colId xmlns:a16="http://schemas.microsoft.com/office/drawing/2014/main" val="2114481376"/>
                    </a:ext>
                  </a:extLst>
                </a:gridCol>
                <a:gridCol w="329184">
                  <a:extLst>
                    <a:ext uri="{9D8B030D-6E8A-4147-A177-3AD203B41FA5}">
                      <a16:colId xmlns:a16="http://schemas.microsoft.com/office/drawing/2014/main" val="3459560664"/>
                    </a:ext>
                  </a:extLst>
                </a:gridCol>
                <a:gridCol w="329184">
                  <a:extLst>
                    <a:ext uri="{9D8B030D-6E8A-4147-A177-3AD203B41FA5}">
                      <a16:colId xmlns:a16="http://schemas.microsoft.com/office/drawing/2014/main" val="2810850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893775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- 2024-03-05 17:18:21</a:t>
                      </a:r>
                      <a:r>
                        <a:rPr kumimoji="0" lang="fr-FR" sz="1000" b="0" i="0" u="none" strike="noStrike" kern="1200" cap="none" spc="0" normalizeH="0" baseline="0" noProof="0">
                          <a:ln>
                            <a:noFill/>
                          </a:ln>
                          <a:solidFill>
                            <a:prstClr val="black"/>
                          </a:solidFill>
                          <a:effectLst/>
                          <a:uLnTx/>
                          <a:uFillTx/>
                          <a:latin typeface="Calibri"/>
                          <a:ea typeface="+mn-ea"/>
                          <a:cs typeface="+mn-cs"/>
                        </a:rPr>
                        <a:t>
 Les Sephora Kids, un nouveau phénomène ? 💄
Sur les réseaux, beaucoup de gens dénoncent le phénomène des Sephora Kids, selon lequel une majorité des client.e.s en magasins seraient des jeunes files, âgé.e.s entre 8-14 ans pour la plupart. 👯‍♀️ Ce sont selon certain.e.s, encore des enfants et trop jeunes pour faire de tels achats. En effet on les voit dévoiler leurs achats sur TikTok, qui contiennent notamment… des crèmes anti-rides, des sérums hyaluroniques, masques pour resserrer les pores, anticernes, etc. 🧴Ces produits sont pour beaucoup destinés à des peaux ayant déjà passé la phase de puberté et ne sont donc pas conseillés pour de si jeunes personnes. Le phénomène alerte non seulement le personnel des boutiques Sephora, mais aussi les influenceur.euse.s et surtout, les dermatologues. 🥼
Un phénomène qu’on remarque maintenant, et qui parait démesuré quand il s’agit de crème anti-rides pour un enfant de 10 ans, mais qui n’est peut-être pas nouveau. ‼️ Les générations qui ont grandi dans les années 2000 avaient elles aussi leurs moyens de vouloir se maquiller et s’apprêter qui paraissaient trop adultes pour leur âge. 👩‍👧‍👧
Au final, la question est-elle celle de l’exemple qu’on donne aux jeunes, des retombées du marketing, de l’influence des réseaux sociaux, ou encore du clash des perceptions entre générations? 💅🏽
T’en penses quoi ? 👀
©️ Radio Télévision Suisse
Sources : MordorIntelligence, LeMonde, RadioFrance, BFMTV 
#WeAreTataki #sephora #sephorakids #ado #jeunesse #facemask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79844022"/>
                  </a:ext>
                </a:extLst>
              </a:tr>
            </a:tbl>
          </a:graphicData>
        </a:graphic>
      </p:graphicFrame>
      <p:sp>
        <p:nvSpPr>
          <p:cNvPr id="4" name="Text Placeholder 3">
            <a:extLst>
              <a:ext uri="{FF2B5EF4-FFF2-40B4-BE49-F238E27FC236}">
                <a16:creationId xmlns:a16="http://schemas.microsoft.com/office/drawing/2014/main" id="{66BC04D4-BD44-45A3-BFE0-D91836391159}"/>
              </a:ext>
            </a:extLst>
          </p:cNvPr>
          <p:cNvSpPr>
            <a:spLocks noGrp="1"/>
          </p:cNvSpPr>
          <p:nvPr>
            <p:ph type="body" sz="quarter" idx="14"/>
          </p:nvPr>
        </p:nvSpPr>
        <p:spPr/>
        <p:txBody>
          <a:bodyPr/>
          <a:lstStyle/>
          <a:p>
            <a:r>
              <a:rPr lang="en-US"/>
              <a:t>03/04/2024 - 03/10/2024</a:t>
            </a:r>
          </a:p>
        </p:txBody>
      </p:sp>
    </p:spTree>
    <p:extLst>
      <p:ext uri="{BB962C8B-B14F-4D97-AF65-F5344CB8AC3E}">
        <p14:creationId xmlns:p14="http://schemas.microsoft.com/office/powerpoint/2010/main" val="2562529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0B763-3C29-4266-8A74-1C9579E42680}"/>
              </a:ext>
            </a:extLst>
          </p:cNvPr>
          <p:cNvSpPr>
            <a:spLocks noGrp="1"/>
          </p:cNvSpPr>
          <p:nvPr>
            <p:ph type="title"/>
          </p:nvPr>
        </p:nvSpPr>
        <p:spPr/>
        <p:txBody>
          <a:bodyPr/>
          <a:lstStyle/>
          <a:p>
            <a:r>
              <a:rPr lang="en-US"/>
              <a:t>Instagram Posts Table | ta_ta_ki - 19 of 23</a:t>
            </a:r>
          </a:p>
        </p:txBody>
      </p:sp>
      <p:graphicFrame>
        <p:nvGraphicFramePr>
          <p:cNvPr id="5" name="Table Placeholder 4">
            <a:extLst>
              <a:ext uri="{FF2B5EF4-FFF2-40B4-BE49-F238E27FC236}">
                <a16:creationId xmlns:a16="http://schemas.microsoft.com/office/drawing/2014/main" id="{3ED49113-DAE0-4771-BB3D-24E658C726BF}"/>
              </a:ext>
            </a:extLst>
          </p:cNvPr>
          <p:cNvGraphicFramePr>
            <a:graphicFrameLocks noGrp="1"/>
          </p:cNvGraphicFramePr>
          <p:nvPr>
            <p:ph type="tbl" sz="quarter" idx="13"/>
            <p:extLst>
              <p:ext uri="{D42A27DB-BD31-4B8C-83A1-F6EECF244321}">
                <p14:modId xmlns:p14="http://schemas.microsoft.com/office/powerpoint/2010/main" val="1484765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590796601"/>
                    </a:ext>
                  </a:extLst>
                </a:gridCol>
                <a:gridCol w="905256">
                  <a:extLst>
                    <a:ext uri="{9D8B030D-6E8A-4147-A177-3AD203B41FA5}">
                      <a16:colId xmlns:a16="http://schemas.microsoft.com/office/drawing/2014/main" val="151161158"/>
                    </a:ext>
                  </a:extLst>
                </a:gridCol>
                <a:gridCol w="329184">
                  <a:extLst>
                    <a:ext uri="{9D8B030D-6E8A-4147-A177-3AD203B41FA5}">
                      <a16:colId xmlns:a16="http://schemas.microsoft.com/office/drawing/2014/main" val="1506639454"/>
                    </a:ext>
                  </a:extLst>
                </a:gridCol>
                <a:gridCol w="329184">
                  <a:extLst>
                    <a:ext uri="{9D8B030D-6E8A-4147-A177-3AD203B41FA5}">
                      <a16:colId xmlns:a16="http://schemas.microsoft.com/office/drawing/2014/main" val="2317955883"/>
                    </a:ext>
                  </a:extLst>
                </a:gridCol>
                <a:gridCol w="329184">
                  <a:extLst>
                    <a:ext uri="{9D8B030D-6E8A-4147-A177-3AD203B41FA5}">
                      <a16:colId xmlns:a16="http://schemas.microsoft.com/office/drawing/2014/main" val="161014941"/>
                    </a:ext>
                  </a:extLst>
                </a:gridCol>
                <a:gridCol w="329184">
                  <a:extLst>
                    <a:ext uri="{9D8B030D-6E8A-4147-A177-3AD203B41FA5}">
                      <a16:colId xmlns:a16="http://schemas.microsoft.com/office/drawing/2014/main" val="663522971"/>
                    </a:ext>
                  </a:extLst>
                </a:gridCol>
                <a:gridCol w="329184">
                  <a:extLst>
                    <a:ext uri="{9D8B030D-6E8A-4147-A177-3AD203B41FA5}">
                      <a16:colId xmlns:a16="http://schemas.microsoft.com/office/drawing/2014/main" val="18480650"/>
                    </a:ext>
                  </a:extLst>
                </a:gridCol>
                <a:gridCol w="329184">
                  <a:extLst>
                    <a:ext uri="{9D8B030D-6E8A-4147-A177-3AD203B41FA5}">
                      <a16:colId xmlns:a16="http://schemas.microsoft.com/office/drawing/2014/main" val="2587880179"/>
                    </a:ext>
                  </a:extLst>
                </a:gridCol>
                <a:gridCol w="329184">
                  <a:extLst>
                    <a:ext uri="{9D8B030D-6E8A-4147-A177-3AD203B41FA5}">
                      <a16:colId xmlns:a16="http://schemas.microsoft.com/office/drawing/2014/main" val="3984655322"/>
                    </a:ext>
                  </a:extLst>
                </a:gridCol>
                <a:gridCol w="329184">
                  <a:extLst>
                    <a:ext uri="{9D8B030D-6E8A-4147-A177-3AD203B41FA5}">
                      <a16:colId xmlns:a16="http://schemas.microsoft.com/office/drawing/2014/main" val="662006731"/>
                    </a:ext>
                  </a:extLst>
                </a:gridCol>
                <a:gridCol w="329184">
                  <a:extLst>
                    <a:ext uri="{9D8B030D-6E8A-4147-A177-3AD203B41FA5}">
                      <a16:colId xmlns:a16="http://schemas.microsoft.com/office/drawing/2014/main" val="1610804329"/>
                    </a:ext>
                  </a:extLst>
                </a:gridCol>
                <a:gridCol w="329184">
                  <a:extLst>
                    <a:ext uri="{9D8B030D-6E8A-4147-A177-3AD203B41FA5}">
                      <a16:colId xmlns:a16="http://schemas.microsoft.com/office/drawing/2014/main" val="3016303427"/>
                    </a:ext>
                  </a:extLst>
                </a:gridCol>
                <a:gridCol w="329184">
                  <a:extLst>
                    <a:ext uri="{9D8B030D-6E8A-4147-A177-3AD203B41FA5}">
                      <a16:colId xmlns:a16="http://schemas.microsoft.com/office/drawing/2014/main" val="4063738645"/>
                    </a:ext>
                  </a:extLst>
                </a:gridCol>
                <a:gridCol w="329184">
                  <a:extLst>
                    <a:ext uri="{9D8B030D-6E8A-4147-A177-3AD203B41FA5}">
                      <a16:colId xmlns:a16="http://schemas.microsoft.com/office/drawing/2014/main" val="922318836"/>
                    </a:ext>
                  </a:extLst>
                </a:gridCol>
                <a:gridCol w="329184">
                  <a:extLst>
                    <a:ext uri="{9D8B030D-6E8A-4147-A177-3AD203B41FA5}">
                      <a16:colId xmlns:a16="http://schemas.microsoft.com/office/drawing/2014/main" val="169144480"/>
                    </a:ext>
                  </a:extLst>
                </a:gridCol>
                <a:gridCol w="329184">
                  <a:extLst>
                    <a:ext uri="{9D8B030D-6E8A-4147-A177-3AD203B41FA5}">
                      <a16:colId xmlns:a16="http://schemas.microsoft.com/office/drawing/2014/main" val="1827349057"/>
                    </a:ext>
                  </a:extLst>
                </a:gridCol>
                <a:gridCol w="329184">
                  <a:extLst>
                    <a:ext uri="{9D8B030D-6E8A-4147-A177-3AD203B41FA5}">
                      <a16:colId xmlns:a16="http://schemas.microsoft.com/office/drawing/2014/main" val="3165786178"/>
                    </a:ext>
                  </a:extLst>
                </a:gridCol>
                <a:gridCol w="329184">
                  <a:extLst>
                    <a:ext uri="{9D8B030D-6E8A-4147-A177-3AD203B41FA5}">
                      <a16:colId xmlns:a16="http://schemas.microsoft.com/office/drawing/2014/main" val="1442050929"/>
                    </a:ext>
                  </a:extLst>
                </a:gridCol>
                <a:gridCol w="329184">
                  <a:extLst>
                    <a:ext uri="{9D8B030D-6E8A-4147-A177-3AD203B41FA5}">
                      <a16:colId xmlns:a16="http://schemas.microsoft.com/office/drawing/2014/main" val="122315235"/>
                    </a:ext>
                  </a:extLst>
                </a:gridCol>
                <a:gridCol w="329184">
                  <a:extLst>
                    <a:ext uri="{9D8B030D-6E8A-4147-A177-3AD203B41FA5}">
                      <a16:colId xmlns:a16="http://schemas.microsoft.com/office/drawing/2014/main" val="926699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193131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- 2024-03-05 13:44:51</a:t>
                      </a:r>
                      <a:r>
                        <a:rPr kumimoji="0" lang="fr-FR" sz="1000" b="0" i="0" u="none" strike="noStrike" kern="1200" cap="none" spc="0" normalizeH="0" baseline="0" noProof="0">
                          <a:ln>
                            <a:noFill/>
                          </a:ln>
                          <a:solidFill>
                            <a:prstClr val="black"/>
                          </a:solidFill>
                          <a:effectLst/>
                          <a:uLnTx/>
                          <a:uFillTx/>
                          <a:latin typeface="Calibri"/>
                          <a:ea typeface="+mn-ea"/>
                          <a:cs typeface="+mn-cs"/>
                        </a:rPr>
                        <a:t>
 Tu utilises quel moyen de contraception ? 💊
L’important, c’est d’être au courant des diverses options pour pouvoir choisir librement et sans pressions ! 👩🏽‍⚕️
Les moyens de contraception les plus utilisés en Suisse: 
1. Préservatif 
2. Pilule 
3. DIU - Stérilet (pour les femmes)
3. Stérilisation (pour les hommes)
Tu le sais sûrement déjà, en Suisse, tu as accès à toutes les informations, renseignements, spécialistes, consultations, etc via le planning familial, ou d’autres organisations comme Santé Sexuelle Suisse, les hôpitaux,… ! 🏥📑
Selon toi, il y a assez d’informations accessibles à ce sujet ? Tu as de la facilité à te renseigner ? 🧐
©️ Radio Télévision Suisse
#WeAreTataki #contraception #santésexuelle #planningfamilial #safesex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3587043"/>
                  </a:ext>
                </a:extLst>
              </a:tr>
            </a:tbl>
          </a:graphicData>
        </a:graphic>
      </p:graphicFrame>
      <p:sp>
        <p:nvSpPr>
          <p:cNvPr id="4" name="Text Placeholder 3">
            <a:extLst>
              <a:ext uri="{FF2B5EF4-FFF2-40B4-BE49-F238E27FC236}">
                <a16:creationId xmlns:a16="http://schemas.microsoft.com/office/drawing/2014/main" id="{B4DBA6CF-54FC-4C34-880D-71E9EAAD5BD7}"/>
              </a:ext>
            </a:extLst>
          </p:cNvPr>
          <p:cNvSpPr>
            <a:spLocks noGrp="1"/>
          </p:cNvSpPr>
          <p:nvPr>
            <p:ph type="body" sz="quarter" idx="14"/>
          </p:nvPr>
        </p:nvSpPr>
        <p:spPr/>
        <p:txBody>
          <a:bodyPr/>
          <a:lstStyle/>
          <a:p>
            <a:r>
              <a:rPr lang="en-US"/>
              <a:t>03/04/2024 - 03/10/2024</a:t>
            </a:r>
          </a:p>
        </p:txBody>
      </p:sp>
    </p:spTree>
    <p:extLst>
      <p:ext uri="{BB962C8B-B14F-4D97-AF65-F5344CB8AC3E}">
        <p14:creationId xmlns:p14="http://schemas.microsoft.com/office/powerpoint/2010/main" val="35299930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52D4F-1689-4BC3-B839-7872DC24035B}"/>
              </a:ext>
            </a:extLst>
          </p:cNvPr>
          <p:cNvSpPr>
            <a:spLocks noGrp="1"/>
          </p:cNvSpPr>
          <p:nvPr>
            <p:ph type="title"/>
          </p:nvPr>
        </p:nvSpPr>
        <p:spPr/>
        <p:txBody>
          <a:bodyPr/>
          <a:lstStyle/>
          <a:p>
            <a:r>
              <a:rPr lang="en-US"/>
              <a:t>Instagram Posts Table | ta_ta_ki - 20 of 23</a:t>
            </a:r>
          </a:p>
        </p:txBody>
      </p:sp>
      <p:graphicFrame>
        <p:nvGraphicFramePr>
          <p:cNvPr id="5" name="Table Placeholder 4">
            <a:extLst>
              <a:ext uri="{FF2B5EF4-FFF2-40B4-BE49-F238E27FC236}">
                <a16:creationId xmlns:a16="http://schemas.microsoft.com/office/drawing/2014/main" id="{EDA1F596-5C3A-48D3-830B-7E517A027FCD}"/>
              </a:ext>
            </a:extLst>
          </p:cNvPr>
          <p:cNvGraphicFramePr>
            <a:graphicFrameLocks noGrp="1"/>
          </p:cNvGraphicFramePr>
          <p:nvPr>
            <p:ph type="tbl" sz="quarter" idx="13"/>
            <p:extLst>
              <p:ext uri="{D42A27DB-BD31-4B8C-83A1-F6EECF244321}">
                <p14:modId xmlns:p14="http://schemas.microsoft.com/office/powerpoint/2010/main" val="2324282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153711907"/>
                    </a:ext>
                  </a:extLst>
                </a:gridCol>
                <a:gridCol w="905256">
                  <a:extLst>
                    <a:ext uri="{9D8B030D-6E8A-4147-A177-3AD203B41FA5}">
                      <a16:colId xmlns:a16="http://schemas.microsoft.com/office/drawing/2014/main" val="1632816936"/>
                    </a:ext>
                  </a:extLst>
                </a:gridCol>
                <a:gridCol w="329184">
                  <a:extLst>
                    <a:ext uri="{9D8B030D-6E8A-4147-A177-3AD203B41FA5}">
                      <a16:colId xmlns:a16="http://schemas.microsoft.com/office/drawing/2014/main" val="2589409635"/>
                    </a:ext>
                  </a:extLst>
                </a:gridCol>
                <a:gridCol w="329184">
                  <a:extLst>
                    <a:ext uri="{9D8B030D-6E8A-4147-A177-3AD203B41FA5}">
                      <a16:colId xmlns:a16="http://schemas.microsoft.com/office/drawing/2014/main" val="599976112"/>
                    </a:ext>
                  </a:extLst>
                </a:gridCol>
                <a:gridCol w="329184">
                  <a:extLst>
                    <a:ext uri="{9D8B030D-6E8A-4147-A177-3AD203B41FA5}">
                      <a16:colId xmlns:a16="http://schemas.microsoft.com/office/drawing/2014/main" val="3966673970"/>
                    </a:ext>
                  </a:extLst>
                </a:gridCol>
                <a:gridCol w="329184">
                  <a:extLst>
                    <a:ext uri="{9D8B030D-6E8A-4147-A177-3AD203B41FA5}">
                      <a16:colId xmlns:a16="http://schemas.microsoft.com/office/drawing/2014/main" val="1290649246"/>
                    </a:ext>
                  </a:extLst>
                </a:gridCol>
                <a:gridCol w="329184">
                  <a:extLst>
                    <a:ext uri="{9D8B030D-6E8A-4147-A177-3AD203B41FA5}">
                      <a16:colId xmlns:a16="http://schemas.microsoft.com/office/drawing/2014/main" val="2746944282"/>
                    </a:ext>
                  </a:extLst>
                </a:gridCol>
                <a:gridCol w="329184">
                  <a:extLst>
                    <a:ext uri="{9D8B030D-6E8A-4147-A177-3AD203B41FA5}">
                      <a16:colId xmlns:a16="http://schemas.microsoft.com/office/drawing/2014/main" val="2055386358"/>
                    </a:ext>
                  </a:extLst>
                </a:gridCol>
                <a:gridCol w="329184">
                  <a:extLst>
                    <a:ext uri="{9D8B030D-6E8A-4147-A177-3AD203B41FA5}">
                      <a16:colId xmlns:a16="http://schemas.microsoft.com/office/drawing/2014/main" val="2401761076"/>
                    </a:ext>
                  </a:extLst>
                </a:gridCol>
                <a:gridCol w="329184">
                  <a:extLst>
                    <a:ext uri="{9D8B030D-6E8A-4147-A177-3AD203B41FA5}">
                      <a16:colId xmlns:a16="http://schemas.microsoft.com/office/drawing/2014/main" val="2091044483"/>
                    </a:ext>
                  </a:extLst>
                </a:gridCol>
                <a:gridCol w="329184">
                  <a:extLst>
                    <a:ext uri="{9D8B030D-6E8A-4147-A177-3AD203B41FA5}">
                      <a16:colId xmlns:a16="http://schemas.microsoft.com/office/drawing/2014/main" val="2002113849"/>
                    </a:ext>
                  </a:extLst>
                </a:gridCol>
                <a:gridCol w="329184">
                  <a:extLst>
                    <a:ext uri="{9D8B030D-6E8A-4147-A177-3AD203B41FA5}">
                      <a16:colId xmlns:a16="http://schemas.microsoft.com/office/drawing/2014/main" val="43299957"/>
                    </a:ext>
                  </a:extLst>
                </a:gridCol>
                <a:gridCol w="329184">
                  <a:extLst>
                    <a:ext uri="{9D8B030D-6E8A-4147-A177-3AD203B41FA5}">
                      <a16:colId xmlns:a16="http://schemas.microsoft.com/office/drawing/2014/main" val="426980178"/>
                    </a:ext>
                  </a:extLst>
                </a:gridCol>
                <a:gridCol w="329184">
                  <a:extLst>
                    <a:ext uri="{9D8B030D-6E8A-4147-A177-3AD203B41FA5}">
                      <a16:colId xmlns:a16="http://schemas.microsoft.com/office/drawing/2014/main" val="1339695763"/>
                    </a:ext>
                  </a:extLst>
                </a:gridCol>
                <a:gridCol w="329184">
                  <a:extLst>
                    <a:ext uri="{9D8B030D-6E8A-4147-A177-3AD203B41FA5}">
                      <a16:colId xmlns:a16="http://schemas.microsoft.com/office/drawing/2014/main" val="911841603"/>
                    </a:ext>
                  </a:extLst>
                </a:gridCol>
                <a:gridCol w="329184">
                  <a:extLst>
                    <a:ext uri="{9D8B030D-6E8A-4147-A177-3AD203B41FA5}">
                      <a16:colId xmlns:a16="http://schemas.microsoft.com/office/drawing/2014/main" val="3041888765"/>
                    </a:ext>
                  </a:extLst>
                </a:gridCol>
                <a:gridCol w="329184">
                  <a:extLst>
                    <a:ext uri="{9D8B030D-6E8A-4147-A177-3AD203B41FA5}">
                      <a16:colId xmlns:a16="http://schemas.microsoft.com/office/drawing/2014/main" val="2054926387"/>
                    </a:ext>
                  </a:extLst>
                </a:gridCol>
                <a:gridCol w="329184">
                  <a:extLst>
                    <a:ext uri="{9D8B030D-6E8A-4147-A177-3AD203B41FA5}">
                      <a16:colId xmlns:a16="http://schemas.microsoft.com/office/drawing/2014/main" val="4180569587"/>
                    </a:ext>
                  </a:extLst>
                </a:gridCol>
                <a:gridCol w="329184">
                  <a:extLst>
                    <a:ext uri="{9D8B030D-6E8A-4147-A177-3AD203B41FA5}">
                      <a16:colId xmlns:a16="http://schemas.microsoft.com/office/drawing/2014/main" val="2698150352"/>
                    </a:ext>
                  </a:extLst>
                </a:gridCol>
                <a:gridCol w="329184">
                  <a:extLst>
                    <a:ext uri="{9D8B030D-6E8A-4147-A177-3AD203B41FA5}">
                      <a16:colId xmlns:a16="http://schemas.microsoft.com/office/drawing/2014/main" val="1909206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556878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- 2024-03-05 06:27:09</a:t>
                      </a:r>
                      <a:r>
                        <a:rPr kumimoji="0" lang="fr-FR" sz="1000" b="0" i="0" u="none" strike="noStrike" kern="1200" cap="none" spc="0" normalizeH="0" baseline="0" noProof="0">
                          <a:ln>
                            <a:noFill/>
                          </a:ln>
                          <a:solidFill>
                            <a:prstClr val="black"/>
                          </a:solidFill>
                          <a:effectLst/>
                          <a:uLnTx/>
                          <a:uFillTx/>
                          <a:latin typeface="Calibri"/>
                          <a:ea typeface="+mn-ea"/>
                          <a:cs typeface="+mn-cs"/>
                        </a:rPr>
                        <a:t>
 #metoogarçons , un mouvement longtemps attendu ?🗣️📲
L’acteur Aurélien Wiik, connu notamment pour ses rôles dans Arsène Lupin, Djinns ou encore Frontières, a lancé via un post Instagram le mouvement #metoo, pour les hommes. En quelques jours seulement des centaines de témoignages ont été publiés, ce qui montre un réel besoin de visibilité et de crédibilité pour les hommes souffrant d’abus sexuels. 🙇🏽
Un mouvement à double enjeu pour les hommes, puisqu’il s’agit non seulement de libérer la parole et de dénoncer les abus, mais également de détruire les clichés et tabous qui enferment les hommes victimes dans le silence au sujet des abus sexuels. 🫣🚹 S’ils ne représentent pas la majorité des victimes, les hommes aussi peuvent en être (victimes), et cela n’est reconnu que depuis 1980. Pourtant, un à trois hommes sur dix seraient victimes d’abus sexuels. Si les chiffres varient énormément, c’est justement à cause du silence qui entoure cette problématique. 🥺📊
 #metoogarçons, un mouvement qui aurait dû apparaître il y a longtemps ? 😔
T’en penses quoi ? 
Sources : BFMTV, CAVAC, France24, Statista
©️ Radio Télévision Suisse
#WeAreTataki #metoo #violences #tw #metoogarçons #violencessexuelles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79686922"/>
                  </a:ext>
                </a:extLst>
              </a:tr>
            </a:tbl>
          </a:graphicData>
        </a:graphic>
      </p:graphicFrame>
      <p:sp>
        <p:nvSpPr>
          <p:cNvPr id="4" name="Text Placeholder 3">
            <a:extLst>
              <a:ext uri="{FF2B5EF4-FFF2-40B4-BE49-F238E27FC236}">
                <a16:creationId xmlns:a16="http://schemas.microsoft.com/office/drawing/2014/main" id="{3A380849-FE3B-4E1C-95E7-58F088EC6121}"/>
              </a:ext>
            </a:extLst>
          </p:cNvPr>
          <p:cNvSpPr>
            <a:spLocks noGrp="1"/>
          </p:cNvSpPr>
          <p:nvPr>
            <p:ph type="body" sz="quarter" idx="14"/>
          </p:nvPr>
        </p:nvSpPr>
        <p:spPr/>
        <p:txBody>
          <a:bodyPr/>
          <a:lstStyle/>
          <a:p>
            <a:r>
              <a:rPr lang="en-US"/>
              <a:t>03/04/2024 - 03/10/2024</a:t>
            </a:r>
          </a:p>
        </p:txBody>
      </p:sp>
    </p:spTree>
    <p:extLst>
      <p:ext uri="{BB962C8B-B14F-4D97-AF65-F5344CB8AC3E}">
        <p14:creationId xmlns:p14="http://schemas.microsoft.com/office/powerpoint/2010/main" val="42627203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599E8-0E0E-40CB-A9BC-6849C62CE7B1}"/>
              </a:ext>
            </a:extLst>
          </p:cNvPr>
          <p:cNvSpPr>
            <a:spLocks noGrp="1"/>
          </p:cNvSpPr>
          <p:nvPr>
            <p:ph type="title"/>
          </p:nvPr>
        </p:nvSpPr>
        <p:spPr/>
        <p:txBody>
          <a:bodyPr/>
          <a:lstStyle/>
          <a:p>
            <a:r>
              <a:rPr lang="en-US"/>
              <a:t>Instagram Posts Table | ta_ta_ki - 21 of 23</a:t>
            </a:r>
          </a:p>
        </p:txBody>
      </p:sp>
      <p:graphicFrame>
        <p:nvGraphicFramePr>
          <p:cNvPr id="5" name="Table Placeholder 4">
            <a:extLst>
              <a:ext uri="{FF2B5EF4-FFF2-40B4-BE49-F238E27FC236}">
                <a16:creationId xmlns:a16="http://schemas.microsoft.com/office/drawing/2014/main" id="{E2875253-4F7D-45FD-B7D2-B806942671B7}"/>
              </a:ext>
            </a:extLst>
          </p:cNvPr>
          <p:cNvGraphicFramePr>
            <a:graphicFrameLocks noGrp="1"/>
          </p:cNvGraphicFramePr>
          <p:nvPr>
            <p:ph type="tbl" sz="quarter" idx="13"/>
            <p:extLst>
              <p:ext uri="{D42A27DB-BD31-4B8C-83A1-F6EECF244321}">
                <p14:modId xmlns:p14="http://schemas.microsoft.com/office/powerpoint/2010/main" val="610106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51471203"/>
                    </a:ext>
                  </a:extLst>
                </a:gridCol>
                <a:gridCol w="905256">
                  <a:extLst>
                    <a:ext uri="{9D8B030D-6E8A-4147-A177-3AD203B41FA5}">
                      <a16:colId xmlns:a16="http://schemas.microsoft.com/office/drawing/2014/main" val="2377128781"/>
                    </a:ext>
                  </a:extLst>
                </a:gridCol>
                <a:gridCol w="329184">
                  <a:extLst>
                    <a:ext uri="{9D8B030D-6E8A-4147-A177-3AD203B41FA5}">
                      <a16:colId xmlns:a16="http://schemas.microsoft.com/office/drawing/2014/main" val="831909693"/>
                    </a:ext>
                  </a:extLst>
                </a:gridCol>
                <a:gridCol w="329184">
                  <a:extLst>
                    <a:ext uri="{9D8B030D-6E8A-4147-A177-3AD203B41FA5}">
                      <a16:colId xmlns:a16="http://schemas.microsoft.com/office/drawing/2014/main" val="424856976"/>
                    </a:ext>
                  </a:extLst>
                </a:gridCol>
                <a:gridCol w="329184">
                  <a:extLst>
                    <a:ext uri="{9D8B030D-6E8A-4147-A177-3AD203B41FA5}">
                      <a16:colId xmlns:a16="http://schemas.microsoft.com/office/drawing/2014/main" val="2251640862"/>
                    </a:ext>
                  </a:extLst>
                </a:gridCol>
                <a:gridCol w="329184">
                  <a:extLst>
                    <a:ext uri="{9D8B030D-6E8A-4147-A177-3AD203B41FA5}">
                      <a16:colId xmlns:a16="http://schemas.microsoft.com/office/drawing/2014/main" val="1990647258"/>
                    </a:ext>
                  </a:extLst>
                </a:gridCol>
                <a:gridCol w="329184">
                  <a:extLst>
                    <a:ext uri="{9D8B030D-6E8A-4147-A177-3AD203B41FA5}">
                      <a16:colId xmlns:a16="http://schemas.microsoft.com/office/drawing/2014/main" val="3524579493"/>
                    </a:ext>
                  </a:extLst>
                </a:gridCol>
                <a:gridCol w="329184">
                  <a:extLst>
                    <a:ext uri="{9D8B030D-6E8A-4147-A177-3AD203B41FA5}">
                      <a16:colId xmlns:a16="http://schemas.microsoft.com/office/drawing/2014/main" val="4145605770"/>
                    </a:ext>
                  </a:extLst>
                </a:gridCol>
                <a:gridCol w="329184">
                  <a:extLst>
                    <a:ext uri="{9D8B030D-6E8A-4147-A177-3AD203B41FA5}">
                      <a16:colId xmlns:a16="http://schemas.microsoft.com/office/drawing/2014/main" val="1859500962"/>
                    </a:ext>
                  </a:extLst>
                </a:gridCol>
                <a:gridCol w="329184">
                  <a:extLst>
                    <a:ext uri="{9D8B030D-6E8A-4147-A177-3AD203B41FA5}">
                      <a16:colId xmlns:a16="http://schemas.microsoft.com/office/drawing/2014/main" val="2395510837"/>
                    </a:ext>
                  </a:extLst>
                </a:gridCol>
                <a:gridCol w="329184">
                  <a:extLst>
                    <a:ext uri="{9D8B030D-6E8A-4147-A177-3AD203B41FA5}">
                      <a16:colId xmlns:a16="http://schemas.microsoft.com/office/drawing/2014/main" val="971852384"/>
                    </a:ext>
                  </a:extLst>
                </a:gridCol>
                <a:gridCol w="329184">
                  <a:extLst>
                    <a:ext uri="{9D8B030D-6E8A-4147-A177-3AD203B41FA5}">
                      <a16:colId xmlns:a16="http://schemas.microsoft.com/office/drawing/2014/main" val="114304360"/>
                    </a:ext>
                  </a:extLst>
                </a:gridCol>
                <a:gridCol w="329184">
                  <a:extLst>
                    <a:ext uri="{9D8B030D-6E8A-4147-A177-3AD203B41FA5}">
                      <a16:colId xmlns:a16="http://schemas.microsoft.com/office/drawing/2014/main" val="1785634713"/>
                    </a:ext>
                  </a:extLst>
                </a:gridCol>
                <a:gridCol w="329184">
                  <a:extLst>
                    <a:ext uri="{9D8B030D-6E8A-4147-A177-3AD203B41FA5}">
                      <a16:colId xmlns:a16="http://schemas.microsoft.com/office/drawing/2014/main" val="1471370786"/>
                    </a:ext>
                  </a:extLst>
                </a:gridCol>
                <a:gridCol w="329184">
                  <a:extLst>
                    <a:ext uri="{9D8B030D-6E8A-4147-A177-3AD203B41FA5}">
                      <a16:colId xmlns:a16="http://schemas.microsoft.com/office/drawing/2014/main" val="47999183"/>
                    </a:ext>
                  </a:extLst>
                </a:gridCol>
                <a:gridCol w="329184">
                  <a:extLst>
                    <a:ext uri="{9D8B030D-6E8A-4147-A177-3AD203B41FA5}">
                      <a16:colId xmlns:a16="http://schemas.microsoft.com/office/drawing/2014/main" val="4011052128"/>
                    </a:ext>
                  </a:extLst>
                </a:gridCol>
                <a:gridCol w="329184">
                  <a:extLst>
                    <a:ext uri="{9D8B030D-6E8A-4147-A177-3AD203B41FA5}">
                      <a16:colId xmlns:a16="http://schemas.microsoft.com/office/drawing/2014/main" val="4045790741"/>
                    </a:ext>
                  </a:extLst>
                </a:gridCol>
                <a:gridCol w="329184">
                  <a:extLst>
                    <a:ext uri="{9D8B030D-6E8A-4147-A177-3AD203B41FA5}">
                      <a16:colId xmlns:a16="http://schemas.microsoft.com/office/drawing/2014/main" val="3664934627"/>
                    </a:ext>
                  </a:extLst>
                </a:gridCol>
                <a:gridCol w="329184">
                  <a:extLst>
                    <a:ext uri="{9D8B030D-6E8A-4147-A177-3AD203B41FA5}">
                      <a16:colId xmlns:a16="http://schemas.microsoft.com/office/drawing/2014/main" val="692741951"/>
                    </a:ext>
                  </a:extLst>
                </a:gridCol>
                <a:gridCol w="329184">
                  <a:extLst>
                    <a:ext uri="{9D8B030D-6E8A-4147-A177-3AD203B41FA5}">
                      <a16:colId xmlns:a16="http://schemas.microsoft.com/office/drawing/2014/main" val="681987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881403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- 2024-03-04 17:14:52</a:t>
                      </a:r>
                      <a:r>
                        <a:rPr kumimoji="0" lang="fr-FR" sz="1000" b="0" i="0" u="none" strike="noStrike" kern="1200" cap="none" spc="0" normalizeH="0" baseline="0" noProof="0">
                          <a:ln>
                            <a:noFill/>
                          </a:ln>
                          <a:solidFill>
                            <a:prstClr val="black"/>
                          </a:solidFill>
                          <a:effectLst/>
                          <a:uLnTx/>
                          <a:uFillTx/>
                          <a:latin typeface="Calibri"/>
                          <a:ea typeface="+mn-ea"/>
                          <a:cs typeface="+mn-cs"/>
                        </a:rPr>
                        <a:t>
 Inscrire l’IVG dans la Constitution suisse ? 🇨🇭
La France fait un réel pas en avant cet après-midi, puisque c’est le premier pays à inscrire explicitement l’IVG dans sa Constitution. 🇫🇷 Bien sûr, un tel pas est le résultat de combats politiques et sociaux qui ont duré des années. 
📍Où en sommes-nous dans cette bataille en Suisse? 🇨🇭
L’interruption volontaire de grossesse, bien que dépénalisée, reste très encadrée en Suisse. 📑 Elle est régie par le Code pénal, qui définit l’ensemble des lois relatives aux délits et crimes. Cela signifie que l’IVG n’est légale que dans certaines conditions, dont voici les principales : 
- Si la grossesse menace la santé de la femme enceinte,
- Si la personne enceinte est en détresse et le spécifie par écrit auprès du personnel de santé concerné,
- Si l’IVG est pratiquée dans un des établissements hospitaliers qui remplissent les conditions nécessaires à la pratique de l’IVG,
- Si l’IVG n’est pas annoncée à l’autorité de santé compétente. 
Les articles de lois sont rédigés pour protéger au mieux les personnes concernées, tant du côté du personnel médical 🩺 que des personnes enceintes🤰🏽. Ces mesures peuvent cependant parfois faire frein auprès des mêmes personnes.   Dépénaliser, ce n’est pas la même chose que légaliser, et encore moins que d’inscrire un droit des citoyen.ne.s dans le texte fondamental qu’est la Constitution. En Suisse, l’IVG est un droit, mais toujours comprise dans les textes pénaux. 📑 Pour rappel, ce n’est qu’en 2002 qu’une votation populaire a abouti à cela, après 10 ans de négociations et de préparation des textes de lois, suite à l’initiative de l’ex-Conseillière nationale Barbara Haering en 1993. 👩🏽‍⚖️📄
Tu penses quoi de la situation suisse concernant l’IVG? 
©️ Radio Télévision Suisse
Sources : Swissinfo, Admin, Code Pénal Suisse, RTSInfo, Santé sexuelle 
#WeAreTataki #ivg #avortement #suisse #constitutionsuisse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85621170"/>
                  </a:ext>
                </a:extLst>
              </a:tr>
            </a:tbl>
          </a:graphicData>
        </a:graphic>
      </p:graphicFrame>
      <p:sp>
        <p:nvSpPr>
          <p:cNvPr id="4" name="Text Placeholder 3">
            <a:extLst>
              <a:ext uri="{FF2B5EF4-FFF2-40B4-BE49-F238E27FC236}">
                <a16:creationId xmlns:a16="http://schemas.microsoft.com/office/drawing/2014/main" id="{A2970C75-FE92-447C-BF19-0730DA2B0D13}"/>
              </a:ext>
            </a:extLst>
          </p:cNvPr>
          <p:cNvSpPr>
            <a:spLocks noGrp="1"/>
          </p:cNvSpPr>
          <p:nvPr>
            <p:ph type="body" sz="quarter" idx="14"/>
          </p:nvPr>
        </p:nvSpPr>
        <p:spPr/>
        <p:txBody>
          <a:bodyPr/>
          <a:lstStyle/>
          <a:p>
            <a:r>
              <a:rPr lang="en-US"/>
              <a:t>03/04/2024 - 03/10/2024</a:t>
            </a:r>
          </a:p>
        </p:txBody>
      </p:sp>
    </p:spTree>
    <p:extLst>
      <p:ext uri="{BB962C8B-B14F-4D97-AF65-F5344CB8AC3E}">
        <p14:creationId xmlns:p14="http://schemas.microsoft.com/office/powerpoint/2010/main" val="18795161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DF1DE-9607-4E69-B2AD-148FAC486958}"/>
              </a:ext>
            </a:extLst>
          </p:cNvPr>
          <p:cNvSpPr>
            <a:spLocks noGrp="1"/>
          </p:cNvSpPr>
          <p:nvPr>
            <p:ph type="title"/>
          </p:nvPr>
        </p:nvSpPr>
        <p:spPr/>
        <p:txBody>
          <a:bodyPr/>
          <a:lstStyle/>
          <a:p>
            <a:r>
              <a:rPr lang="en-US"/>
              <a:t>Instagram Posts Table | ta_ta_ki - 22 of 23</a:t>
            </a:r>
          </a:p>
        </p:txBody>
      </p:sp>
      <p:graphicFrame>
        <p:nvGraphicFramePr>
          <p:cNvPr id="5" name="Table Placeholder 4">
            <a:extLst>
              <a:ext uri="{FF2B5EF4-FFF2-40B4-BE49-F238E27FC236}">
                <a16:creationId xmlns:a16="http://schemas.microsoft.com/office/drawing/2014/main" id="{FE91D63A-C1A7-4BAF-8F83-D4618614D94F}"/>
              </a:ext>
            </a:extLst>
          </p:cNvPr>
          <p:cNvGraphicFramePr>
            <a:graphicFrameLocks noGrp="1"/>
          </p:cNvGraphicFramePr>
          <p:nvPr>
            <p:ph type="tbl" sz="quarter" idx="13"/>
            <p:extLst>
              <p:ext uri="{D42A27DB-BD31-4B8C-83A1-F6EECF244321}">
                <p14:modId xmlns:p14="http://schemas.microsoft.com/office/powerpoint/2010/main" val="2806626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022772250"/>
                    </a:ext>
                  </a:extLst>
                </a:gridCol>
                <a:gridCol w="905256">
                  <a:extLst>
                    <a:ext uri="{9D8B030D-6E8A-4147-A177-3AD203B41FA5}">
                      <a16:colId xmlns:a16="http://schemas.microsoft.com/office/drawing/2014/main" val="2122628394"/>
                    </a:ext>
                  </a:extLst>
                </a:gridCol>
                <a:gridCol w="329184">
                  <a:extLst>
                    <a:ext uri="{9D8B030D-6E8A-4147-A177-3AD203B41FA5}">
                      <a16:colId xmlns:a16="http://schemas.microsoft.com/office/drawing/2014/main" val="44021747"/>
                    </a:ext>
                  </a:extLst>
                </a:gridCol>
                <a:gridCol w="329184">
                  <a:extLst>
                    <a:ext uri="{9D8B030D-6E8A-4147-A177-3AD203B41FA5}">
                      <a16:colId xmlns:a16="http://schemas.microsoft.com/office/drawing/2014/main" val="1211923781"/>
                    </a:ext>
                  </a:extLst>
                </a:gridCol>
                <a:gridCol w="329184">
                  <a:extLst>
                    <a:ext uri="{9D8B030D-6E8A-4147-A177-3AD203B41FA5}">
                      <a16:colId xmlns:a16="http://schemas.microsoft.com/office/drawing/2014/main" val="2333306280"/>
                    </a:ext>
                  </a:extLst>
                </a:gridCol>
                <a:gridCol w="329184">
                  <a:extLst>
                    <a:ext uri="{9D8B030D-6E8A-4147-A177-3AD203B41FA5}">
                      <a16:colId xmlns:a16="http://schemas.microsoft.com/office/drawing/2014/main" val="887181225"/>
                    </a:ext>
                  </a:extLst>
                </a:gridCol>
                <a:gridCol w="329184">
                  <a:extLst>
                    <a:ext uri="{9D8B030D-6E8A-4147-A177-3AD203B41FA5}">
                      <a16:colId xmlns:a16="http://schemas.microsoft.com/office/drawing/2014/main" val="1602423850"/>
                    </a:ext>
                  </a:extLst>
                </a:gridCol>
                <a:gridCol w="329184">
                  <a:extLst>
                    <a:ext uri="{9D8B030D-6E8A-4147-A177-3AD203B41FA5}">
                      <a16:colId xmlns:a16="http://schemas.microsoft.com/office/drawing/2014/main" val="1416976130"/>
                    </a:ext>
                  </a:extLst>
                </a:gridCol>
                <a:gridCol w="329184">
                  <a:extLst>
                    <a:ext uri="{9D8B030D-6E8A-4147-A177-3AD203B41FA5}">
                      <a16:colId xmlns:a16="http://schemas.microsoft.com/office/drawing/2014/main" val="3823583283"/>
                    </a:ext>
                  </a:extLst>
                </a:gridCol>
                <a:gridCol w="329184">
                  <a:extLst>
                    <a:ext uri="{9D8B030D-6E8A-4147-A177-3AD203B41FA5}">
                      <a16:colId xmlns:a16="http://schemas.microsoft.com/office/drawing/2014/main" val="1079858911"/>
                    </a:ext>
                  </a:extLst>
                </a:gridCol>
                <a:gridCol w="329184">
                  <a:extLst>
                    <a:ext uri="{9D8B030D-6E8A-4147-A177-3AD203B41FA5}">
                      <a16:colId xmlns:a16="http://schemas.microsoft.com/office/drawing/2014/main" val="1581981834"/>
                    </a:ext>
                  </a:extLst>
                </a:gridCol>
                <a:gridCol w="329184">
                  <a:extLst>
                    <a:ext uri="{9D8B030D-6E8A-4147-A177-3AD203B41FA5}">
                      <a16:colId xmlns:a16="http://schemas.microsoft.com/office/drawing/2014/main" val="2751310670"/>
                    </a:ext>
                  </a:extLst>
                </a:gridCol>
                <a:gridCol w="329184">
                  <a:extLst>
                    <a:ext uri="{9D8B030D-6E8A-4147-A177-3AD203B41FA5}">
                      <a16:colId xmlns:a16="http://schemas.microsoft.com/office/drawing/2014/main" val="2709808461"/>
                    </a:ext>
                  </a:extLst>
                </a:gridCol>
                <a:gridCol w="329184">
                  <a:extLst>
                    <a:ext uri="{9D8B030D-6E8A-4147-A177-3AD203B41FA5}">
                      <a16:colId xmlns:a16="http://schemas.microsoft.com/office/drawing/2014/main" val="2035680711"/>
                    </a:ext>
                  </a:extLst>
                </a:gridCol>
                <a:gridCol w="329184">
                  <a:extLst>
                    <a:ext uri="{9D8B030D-6E8A-4147-A177-3AD203B41FA5}">
                      <a16:colId xmlns:a16="http://schemas.microsoft.com/office/drawing/2014/main" val="3375936570"/>
                    </a:ext>
                  </a:extLst>
                </a:gridCol>
                <a:gridCol w="329184">
                  <a:extLst>
                    <a:ext uri="{9D8B030D-6E8A-4147-A177-3AD203B41FA5}">
                      <a16:colId xmlns:a16="http://schemas.microsoft.com/office/drawing/2014/main" val="3760313460"/>
                    </a:ext>
                  </a:extLst>
                </a:gridCol>
                <a:gridCol w="329184">
                  <a:extLst>
                    <a:ext uri="{9D8B030D-6E8A-4147-A177-3AD203B41FA5}">
                      <a16:colId xmlns:a16="http://schemas.microsoft.com/office/drawing/2014/main" val="4132480357"/>
                    </a:ext>
                  </a:extLst>
                </a:gridCol>
                <a:gridCol w="329184">
                  <a:extLst>
                    <a:ext uri="{9D8B030D-6E8A-4147-A177-3AD203B41FA5}">
                      <a16:colId xmlns:a16="http://schemas.microsoft.com/office/drawing/2014/main" val="3513075673"/>
                    </a:ext>
                  </a:extLst>
                </a:gridCol>
                <a:gridCol w="329184">
                  <a:extLst>
                    <a:ext uri="{9D8B030D-6E8A-4147-A177-3AD203B41FA5}">
                      <a16:colId xmlns:a16="http://schemas.microsoft.com/office/drawing/2014/main" val="3858903137"/>
                    </a:ext>
                  </a:extLst>
                </a:gridCol>
                <a:gridCol w="329184">
                  <a:extLst>
                    <a:ext uri="{9D8B030D-6E8A-4147-A177-3AD203B41FA5}">
                      <a16:colId xmlns:a16="http://schemas.microsoft.com/office/drawing/2014/main" val="3235324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443846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ta_ta_ki - 2024-03-04 14:44:28</a:t>
                      </a:r>
                      <a:r>
                        <a:rPr kumimoji="0" lang="en-US" sz="1000" b="0" i="0" u="none" strike="noStrike" kern="1200" cap="none" spc="0" normalizeH="0" baseline="0" noProof="0">
                          <a:ln>
                            <a:noFill/>
                          </a:ln>
                          <a:solidFill>
                            <a:prstClr val="black"/>
                          </a:solidFill>
                          <a:effectLst/>
                          <a:uLnTx/>
                          <a:uFillTx/>
                          <a:latin typeface="Calibri"/>
                          <a:ea typeface="+mn-ea"/>
                          <a:cs typeface="+mn-cs"/>
                        </a:rPr>
                        <a:t>
 Tu prévois d’aller à @festival_balelec ? 🥳
Le Festival Balélec, qui se tiendra le 03 mai sur le campus de l’EPFL, a annoncé sa prog’ entière ! 🗓️
Au programme, on retrouve entre autres : 
🧨 Niska, Kekra et @comme1flocon pour les fans de rap et de trap, 
💥 Sköne, KRL MX, et Bagarre pour les fans de techno, 
✨ @maud_paquis pour les amateurs de bossa-nova, 
⚡️ @aslo.wav et COEUR pour les fans de rap alternatif aux sonorités punk-rock.
Tu te réjouis de quel concert ? 🥰
©️ Radio Télévision Suisse
 Crédits photos : 
Niska : @pictbnd @frxgui
Realo : @fragment440
Maud Paquis : @marius_hikari
Coeur : @ultrapenible
Aslo WAV : @wokuplucid
Comme1Flocon : @mathiskinny
#WeAreTataki #balelec #festivalmusique #festivalsuisse #festivalbalelec #lausanne #epfl #lineup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68717395"/>
                  </a:ext>
                </a:extLst>
              </a:tr>
            </a:tbl>
          </a:graphicData>
        </a:graphic>
      </p:graphicFrame>
      <p:sp>
        <p:nvSpPr>
          <p:cNvPr id="4" name="Text Placeholder 3">
            <a:extLst>
              <a:ext uri="{FF2B5EF4-FFF2-40B4-BE49-F238E27FC236}">
                <a16:creationId xmlns:a16="http://schemas.microsoft.com/office/drawing/2014/main" id="{FA3352C1-8044-47D6-B778-C27879361DBC}"/>
              </a:ext>
            </a:extLst>
          </p:cNvPr>
          <p:cNvSpPr>
            <a:spLocks noGrp="1"/>
          </p:cNvSpPr>
          <p:nvPr>
            <p:ph type="body" sz="quarter" idx="14"/>
          </p:nvPr>
        </p:nvSpPr>
        <p:spPr/>
        <p:txBody>
          <a:bodyPr/>
          <a:lstStyle/>
          <a:p>
            <a:r>
              <a:rPr lang="en-US"/>
              <a:t>03/04/2024 - 03/10/2024</a:t>
            </a:r>
          </a:p>
        </p:txBody>
      </p:sp>
    </p:spTree>
    <p:extLst>
      <p:ext uri="{BB962C8B-B14F-4D97-AF65-F5344CB8AC3E}">
        <p14:creationId xmlns:p14="http://schemas.microsoft.com/office/powerpoint/2010/main" val="32261409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2B7BB-EF1D-4855-891E-EBF66EBE48A8}"/>
              </a:ext>
            </a:extLst>
          </p:cNvPr>
          <p:cNvSpPr>
            <a:spLocks noGrp="1"/>
          </p:cNvSpPr>
          <p:nvPr>
            <p:ph type="title"/>
          </p:nvPr>
        </p:nvSpPr>
        <p:spPr/>
        <p:txBody>
          <a:bodyPr/>
          <a:lstStyle/>
          <a:p>
            <a:r>
              <a:rPr lang="en-US"/>
              <a:t>Instagram Posts Table | ta_ta_ki - 23 of 23</a:t>
            </a:r>
          </a:p>
        </p:txBody>
      </p:sp>
      <p:graphicFrame>
        <p:nvGraphicFramePr>
          <p:cNvPr id="5" name="Table Placeholder 4">
            <a:extLst>
              <a:ext uri="{FF2B5EF4-FFF2-40B4-BE49-F238E27FC236}">
                <a16:creationId xmlns:a16="http://schemas.microsoft.com/office/drawing/2014/main" id="{BD2D0664-1C10-403D-990C-B24485759023}"/>
              </a:ext>
            </a:extLst>
          </p:cNvPr>
          <p:cNvGraphicFramePr>
            <a:graphicFrameLocks noGrp="1"/>
          </p:cNvGraphicFramePr>
          <p:nvPr>
            <p:ph type="tbl" sz="quarter" idx="13"/>
            <p:extLst>
              <p:ext uri="{D42A27DB-BD31-4B8C-83A1-F6EECF244321}">
                <p14:modId xmlns:p14="http://schemas.microsoft.com/office/powerpoint/2010/main" val="992843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879138786"/>
                    </a:ext>
                  </a:extLst>
                </a:gridCol>
                <a:gridCol w="905256">
                  <a:extLst>
                    <a:ext uri="{9D8B030D-6E8A-4147-A177-3AD203B41FA5}">
                      <a16:colId xmlns:a16="http://schemas.microsoft.com/office/drawing/2014/main" val="3245794964"/>
                    </a:ext>
                  </a:extLst>
                </a:gridCol>
                <a:gridCol w="329184">
                  <a:extLst>
                    <a:ext uri="{9D8B030D-6E8A-4147-A177-3AD203B41FA5}">
                      <a16:colId xmlns:a16="http://schemas.microsoft.com/office/drawing/2014/main" val="962056505"/>
                    </a:ext>
                  </a:extLst>
                </a:gridCol>
                <a:gridCol w="329184">
                  <a:extLst>
                    <a:ext uri="{9D8B030D-6E8A-4147-A177-3AD203B41FA5}">
                      <a16:colId xmlns:a16="http://schemas.microsoft.com/office/drawing/2014/main" val="3848388360"/>
                    </a:ext>
                  </a:extLst>
                </a:gridCol>
                <a:gridCol w="329184">
                  <a:extLst>
                    <a:ext uri="{9D8B030D-6E8A-4147-A177-3AD203B41FA5}">
                      <a16:colId xmlns:a16="http://schemas.microsoft.com/office/drawing/2014/main" val="640868133"/>
                    </a:ext>
                  </a:extLst>
                </a:gridCol>
                <a:gridCol w="329184">
                  <a:extLst>
                    <a:ext uri="{9D8B030D-6E8A-4147-A177-3AD203B41FA5}">
                      <a16:colId xmlns:a16="http://schemas.microsoft.com/office/drawing/2014/main" val="355836429"/>
                    </a:ext>
                  </a:extLst>
                </a:gridCol>
                <a:gridCol w="329184">
                  <a:extLst>
                    <a:ext uri="{9D8B030D-6E8A-4147-A177-3AD203B41FA5}">
                      <a16:colId xmlns:a16="http://schemas.microsoft.com/office/drawing/2014/main" val="1521433674"/>
                    </a:ext>
                  </a:extLst>
                </a:gridCol>
                <a:gridCol w="329184">
                  <a:extLst>
                    <a:ext uri="{9D8B030D-6E8A-4147-A177-3AD203B41FA5}">
                      <a16:colId xmlns:a16="http://schemas.microsoft.com/office/drawing/2014/main" val="2093400252"/>
                    </a:ext>
                  </a:extLst>
                </a:gridCol>
                <a:gridCol w="329184">
                  <a:extLst>
                    <a:ext uri="{9D8B030D-6E8A-4147-A177-3AD203B41FA5}">
                      <a16:colId xmlns:a16="http://schemas.microsoft.com/office/drawing/2014/main" val="1717718325"/>
                    </a:ext>
                  </a:extLst>
                </a:gridCol>
                <a:gridCol w="329184">
                  <a:extLst>
                    <a:ext uri="{9D8B030D-6E8A-4147-A177-3AD203B41FA5}">
                      <a16:colId xmlns:a16="http://schemas.microsoft.com/office/drawing/2014/main" val="554461322"/>
                    </a:ext>
                  </a:extLst>
                </a:gridCol>
                <a:gridCol w="329184">
                  <a:extLst>
                    <a:ext uri="{9D8B030D-6E8A-4147-A177-3AD203B41FA5}">
                      <a16:colId xmlns:a16="http://schemas.microsoft.com/office/drawing/2014/main" val="1162134976"/>
                    </a:ext>
                  </a:extLst>
                </a:gridCol>
                <a:gridCol w="329184">
                  <a:extLst>
                    <a:ext uri="{9D8B030D-6E8A-4147-A177-3AD203B41FA5}">
                      <a16:colId xmlns:a16="http://schemas.microsoft.com/office/drawing/2014/main" val="2567933890"/>
                    </a:ext>
                  </a:extLst>
                </a:gridCol>
                <a:gridCol w="329184">
                  <a:extLst>
                    <a:ext uri="{9D8B030D-6E8A-4147-A177-3AD203B41FA5}">
                      <a16:colId xmlns:a16="http://schemas.microsoft.com/office/drawing/2014/main" val="3542016795"/>
                    </a:ext>
                  </a:extLst>
                </a:gridCol>
                <a:gridCol w="329184">
                  <a:extLst>
                    <a:ext uri="{9D8B030D-6E8A-4147-A177-3AD203B41FA5}">
                      <a16:colId xmlns:a16="http://schemas.microsoft.com/office/drawing/2014/main" val="1632016499"/>
                    </a:ext>
                  </a:extLst>
                </a:gridCol>
                <a:gridCol w="329184">
                  <a:extLst>
                    <a:ext uri="{9D8B030D-6E8A-4147-A177-3AD203B41FA5}">
                      <a16:colId xmlns:a16="http://schemas.microsoft.com/office/drawing/2014/main" val="1507318848"/>
                    </a:ext>
                  </a:extLst>
                </a:gridCol>
                <a:gridCol w="329184">
                  <a:extLst>
                    <a:ext uri="{9D8B030D-6E8A-4147-A177-3AD203B41FA5}">
                      <a16:colId xmlns:a16="http://schemas.microsoft.com/office/drawing/2014/main" val="3219241868"/>
                    </a:ext>
                  </a:extLst>
                </a:gridCol>
                <a:gridCol w="329184">
                  <a:extLst>
                    <a:ext uri="{9D8B030D-6E8A-4147-A177-3AD203B41FA5}">
                      <a16:colId xmlns:a16="http://schemas.microsoft.com/office/drawing/2014/main" val="3223141137"/>
                    </a:ext>
                  </a:extLst>
                </a:gridCol>
                <a:gridCol w="329184">
                  <a:extLst>
                    <a:ext uri="{9D8B030D-6E8A-4147-A177-3AD203B41FA5}">
                      <a16:colId xmlns:a16="http://schemas.microsoft.com/office/drawing/2014/main" val="3308723433"/>
                    </a:ext>
                  </a:extLst>
                </a:gridCol>
                <a:gridCol w="329184">
                  <a:extLst>
                    <a:ext uri="{9D8B030D-6E8A-4147-A177-3AD203B41FA5}">
                      <a16:colId xmlns:a16="http://schemas.microsoft.com/office/drawing/2014/main" val="3464708724"/>
                    </a:ext>
                  </a:extLst>
                </a:gridCol>
                <a:gridCol w="329184">
                  <a:extLst>
                    <a:ext uri="{9D8B030D-6E8A-4147-A177-3AD203B41FA5}">
                      <a16:colId xmlns:a16="http://schemas.microsoft.com/office/drawing/2014/main" val="3099103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334981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- 2024-03-04 11:34:07</a:t>
                      </a:r>
                      <a:r>
                        <a:rPr kumimoji="0" lang="fr-FR" sz="1000" b="0" i="0" u="none" strike="noStrike" kern="1200" cap="none" spc="0" normalizeH="0" baseline="0" noProof="0">
                          <a:ln>
                            <a:noFill/>
                          </a:ln>
                          <a:solidFill>
                            <a:prstClr val="black"/>
                          </a:solidFill>
                          <a:effectLst/>
                          <a:uLnTx/>
                          <a:uFillTx/>
                          <a:latin typeface="Calibri"/>
                          <a:ea typeface="+mn-ea"/>
                          <a:cs typeface="+mn-cs"/>
                        </a:rPr>
                        <a:t>
 Damso, passé maître dans l’art du teasing ? 👀🎧
Le rappeur, qui avait annoncé la date du 30 mai 2025 pour son retour, semble vouloir rester en vue d’ici là. 🖖🏽
Entre son apparition à la Fashion Week de Paris, la session d’écoute en mode session studio filmée qui a tourné partout sur les réseaux récemment, la sortie d’un extrait exclusif de son prochain album BĒYĀH, ou encore la hype apparue autour du fait qu’il n’ait plus de barbe, l’artiste belge semble ne pas vouloir rester tout à fait dans l’ombre. ⬛️
Une nouvelle ère pour le rappeur, l’ère de BĒYĀH, pourrait donc avoir commencé ? En tout cas, le rappeur sait faire parler de lui quand il le veut. Damso, passé maître dans la promotion de sa musique, maitrise-t-il tous les codes ? 👀
Tu penses quoi de Damso sans barbe ? 💈
©️ Radio Télévision Suisse
#WeAreTataki #thevie #dems #damso #beyah #thedamso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8898257"/>
                  </a:ext>
                </a:extLst>
              </a:tr>
            </a:tbl>
          </a:graphicData>
        </a:graphic>
      </p:graphicFrame>
      <p:sp>
        <p:nvSpPr>
          <p:cNvPr id="4" name="Text Placeholder 3">
            <a:extLst>
              <a:ext uri="{FF2B5EF4-FFF2-40B4-BE49-F238E27FC236}">
                <a16:creationId xmlns:a16="http://schemas.microsoft.com/office/drawing/2014/main" id="{148A0CA5-794A-4F94-9AEA-D1C2CB09A966}"/>
              </a:ext>
            </a:extLst>
          </p:cNvPr>
          <p:cNvSpPr>
            <a:spLocks noGrp="1"/>
          </p:cNvSpPr>
          <p:nvPr>
            <p:ph type="body" sz="quarter" idx="14"/>
          </p:nvPr>
        </p:nvSpPr>
        <p:spPr/>
        <p:txBody>
          <a:bodyPr/>
          <a:lstStyle/>
          <a:p>
            <a:r>
              <a:rPr lang="en-US"/>
              <a:t>03/04/2024 - 03/10/2024</a:t>
            </a:r>
          </a:p>
        </p:txBody>
      </p:sp>
    </p:spTree>
    <p:extLst>
      <p:ext uri="{BB962C8B-B14F-4D97-AF65-F5344CB8AC3E}">
        <p14:creationId xmlns:p14="http://schemas.microsoft.com/office/powerpoint/2010/main" val="25363421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22</TotalTime>
  <Words>7887</Words>
  <Application>Microsoft Office PowerPoint</Application>
  <PresentationFormat>On-screen Show (4:3)</PresentationFormat>
  <Paragraphs>924</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Instagram Posts Table | ta_ta_ki - 1 of 23</vt:lpstr>
      <vt:lpstr>Instagram Posts Table | ta_ta_ki - 2 of 23</vt:lpstr>
      <vt:lpstr>Instagram Posts Table | ta_ta_ki - 3 of 23</vt:lpstr>
      <vt:lpstr>Instagram Posts Table | ta_ta_ki - 4 of 23</vt:lpstr>
      <vt:lpstr>Instagram Posts Table | ta_ta_ki - 5 of 23</vt:lpstr>
      <vt:lpstr>Instagram Posts Table | ta_ta_ki - 6 of 23</vt:lpstr>
      <vt:lpstr>Instagram Posts Table | ta_ta_ki - 7 of 23</vt:lpstr>
      <vt:lpstr>Instagram Posts Table | ta_ta_ki - 8 of 23</vt:lpstr>
      <vt:lpstr>Instagram Posts Table | ta_ta_ki - 9 of 23</vt:lpstr>
      <vt:lpstr>Instagram Posts Table | ta_ta_ki - 10 of 23</vt:lpstr>
      <vt:lpstr>Instagram Posts Table | ta_ta_ki - 11 of 23</vt:lpstr>
      <vt:lpstr>Instagram Posts Table | ta_ta_ki - 12 of 23</vt:lpstr>
      <vt:lpstr>Instagram Posts Table | ta_ta_ki - 13 of 23</vt:lpstr>
      <vt:lpstr>Instagram Posts Table | ta_ta_ki - 14 of 23</vt:lpstr>
      <vt:lpstr>Instagram Posts Table | ta_ta_ki - 15 of 23</vt:lpstr>
      <vt:lpstr>Instagram Posts Table | ta_ta_ki - 16 of 23</vt:lpstr>
      <vt:lpstr>Instagram Posts Table | ta_ta_ki - 17 of 23</vt:lpstr>
      <vt:lpstr>Instagram Posts Table | ta_ta_ki - 18 of 23</vt:lpstr>
      <vt:lpstr>Instagram Posts Table | ta_ta_ki - 19 of 23</vt:lpstr>
      <vt:lpstr>Instagram Posts Table | ta_ta_ki - 20 of 23</vt:lpstr>
      <vt:lpstr>Instagram Posts Table | ta_ta_ki - 21 of 23</vt:lpstr>
      <vt:lpstr>Instagram Posts Table | ta_ta_ki - 22 of 23</vt:lpstr>
      <vt:lpstr>Instagram Posts Table | ta_ta_ki - 23 of 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ta_ta_ki - 1 of 23</dc:title>
  <dc:creator>Frederik Born</dc:creator>
  <cp:lastModifiedBy>Frederik Born</cp:lastModifiedBy>
  <cp:revision>1</cp:revision>
  <dcterms:created xsi:type="dcterms:W3CDTF">2024-03-25T15:03:21Z</dcterms:created>
  <dcterms:modified xsi:type="dcterms:W3CDTF">2024-03-25T15:25:22Z</dcterms:modified>
</cp:coreProperties>
</file>