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7C7A7-19BA-4181-8053-E38325A18DF7}"/>
              </a:ext>
            </a:extLst>
          </p:cNvPr>
          <p:cNvSpPr>
            <a:spLocks noGrp="1"/>
          </p:cNvSpPr>
          <p:nvPr>
            <p:ph type="title"/>
          </p:nvPr>
        </p:nvSpPr>
        <p:spPr/>
        <p:txBody>
          <a:bodyPr/>
          <a:lstStyle/>
          <a:p>
            <a:r>
              <a:rPr lang="en-US"/>
              <a:t>Instagram Redaktionen - Instagram Post Table | barbara_luethi - 1 of 14</a:t>
            </a:r>
          </a:p>
        </p:txBody>
      </p:sp>
      <p:graphicFrame>
        <p:nvGraphicFramePr>
          <p:cNvPr id="5" name="Table Placeholder 4">
            <a:extLst>
              <a:ext uri="{FF2B5EF4-FFF2-40B4-BE49-F238E27FC236}">
                <a16:creationId xmlns:a16="http://schemas.microsoft.com/office/drawing/2014/main" id="{37CAD95D-6C6C-41A7-BCEE-C11F8DFDEBE0}"/>
              </a:ext>
            </a:extLst>
          </p:cNvPr>
          <p:cNvGraphicFramePr>
            <a:graphicFrameLocks noGrp="1"/>
          </p:cNvGraphicFramePr>
          <p:nvPr>
            <p:ph type="tbl" sz="quarter" idx="13"/>
            <p:extLst>
              <p:ext uri="{D42A27DB-BD31-4B8C-83A1-F6EECF244321}">
                <p14:modId xmlns:p14="http://schemas.microsoft.com/office/powerpoint/2010/main" val="1933741823"/>
              </p:ext>
            </p:extLst>
          </p:nvPr>
        </p:nvGraphicFramePr>
        <p:xfrm>
          <a:off x="457200" y="1731963"/>
          <a:ext cx="7900416" cy="7010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25276549"/>
                    </a:ext>
                  </a:extLst>
                </a:gridCol>
                <a:gridCol w="658368">
                  <a:extLst>
                    <a:ext uri="{9D8B030D-6E8A-4147-A177-3AD203B41FA5}">
                      <a16:colId xmlns:a16="http://schemas.microsoft.com/office/drawing/2014/main" val="1802236229"/>
                    </a:ext>
                  </a:extLst>
                </a:gridCol>
                <a:gridCol w="658368">
                  <a:extLst>
                    <a:ext uri="{9D8B030D-6E8A-4147-A177-3AD203B41FA5}">
                      <a16:colId xmlns:a16="http://schemas.microsoft.com/office/drawing/2014/main" val="2960269621"/>
                    </a:ext>
                  </a:extLst>
                </a:gridCol>
                <a:gridCol w="658368">
                  <a:extLst>
                    <a:ext uri="{9D8B030D-6E8A-4147-A177-3AD203B41FA5}">
                      <a16:colId xmlns:a16="http://schemas.microsoft.com/office/drawing/2014/main" val="2684635743"/>
                    </a:ext>
                  </a:extLst>
                </a:gridCol>
                <a:gridCol w="987552">
                  <a:extLst>
                    <a:ext uri="{9D8B030D-6E8A-4147-A177-3AD203B41FA5}">
                      <a16:colId xmlns:a16="http://schemas.microsoft.com/office/drawing/2014/main" val="2254100679"/>
                    </a:ext>
                  </a:extLst>
                </a:gridCol>
                <a:gridCol w="658368">
                  <a:extLst>
                    <a:ext uri="{9D8B030D-6E8A-4147-A177-3AD203B41FA5}">
                      <a16:colId xmlns:a16="http://schemas.microsoft.com/office/drawing/2014/main" val="149080708"/>
                    </a:ext>
                  </a:extLst>
                </a:gridCol>
                <a:gridCol w="658368">
                  <a:extLst>
                    <a:ext uri="{9D8B030D-6E8A-4147-A177-3AD203B41FA5}">
                      <a16:colId xmlns:a16="http://schemas.microsoft.com/office/drawing/2014/main" val="1014896640"/>
                    </a:ext>
                  </a:extLst>
                </a:gridCol>
                <a:gridCol w="658368">
                  <a:extLst>
                    <a:ext uri="{9D8B030D-6E8A-4147-A177-3AD203B41FA5}">
                      <a16:colId xmlns:a16="http://schemas.microsoft.com/office/drawing/2014/main" val="3407177183"/>
                    </a:ext>
                  </a:extLst>
                </a:gridCol>
                <a:gridCol w="658368">
                  <a:extLst>
                    <a:ext uri="{9D8B030D-6E8A-4147-A177-3AD203B41FA5}">
                      <a16:colId xmlns:a16="http://schemas.microsoft.com/office/drawing/2014/main" val="582362752"/>
                    </a:ext>
                  </a:extLst>
                </a:gridCol>
                <a:gridCol w="329184">
                  <a:extLst>
                    <a:ext uri="{9D8B030D-6E8A-4147-A177-3AD203B41FA5}">
                      <a16:colId xmlns:a16="http://schemas.microsoft.com/office/drawing/2014/main" val="1394128662"/>
                    </a:ext>
                  </a:extLst>
                </a:gridCol>
                <a:gridCol w="329184">
                  <a:extLst>
                    <a:ext uri="{9D8B030D-6E8A-4147-A177-3AD203B41FA5}">
                      <a16:colId xmlns:a16="http://schemas.microsoft.com/office/drawing/2014/main" val="1039017439"/>
                    </a:ext>
                  </a:extLst>
                </a:gridCol>
                <a:gridCol w="329184">
                  <a:extLst>
                    <a:ext uri="{9D8B030D-6E8A-4147-A177-3AD203B41FA5}">
                      <a16:colId xmlns:a16="http://schemas.microsoft.com/office/drawing/2014/main" val="360098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062093034"/>
                  </a:ext>
                </a:extLst>
              </a:tr>
            </a:tbl>
          </a:graphicData>
        </a:graphic>
      </p:graphicFrame>
      <p:sp>
        <p:nvSpPr>
          <p:cNvPr id="4" name="Text Placeholder 3">
            <a:extLst>
              <a:ext uri="{FF2B5EF4-FFF2-40B4-BE49-F238E27FC236}">
                <a16:creationId xmlns:a16="http://schemas.microsoft.com/office/drawing/2014/main" id="{EC554FF7-F9BE-4D30-91C1-65667E84753B}"/>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97771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3A66-3623-4A70-8409-D3CD983ED538}"/>
              </a:ext>
            </a:extLst>
          </p:cNvPr>
          <p:cNvSpPr>
            <a:spLocks noGrp="1"/>
          </p:cNvSpPr>
          <p:nvPr>
            <p:ph type="title"/>
          </p:nvPr>
        </p:nvSpPr>
        <p:spPr/>
        <p:txBody>
          <a:bodyPr/>
          <a:lstStyle/>
          <a:p>
            <a:r>
              <a:rPr lang="en-US"/>
              <a:t>Instagram Redaktionen - Instagram Post Table | barbara_luethi - 2 of 14</a:t>
            </a:r>
          </a:p>
        </p:txBody>
      </p:sp>
      <p:graphicFrame>
        <p:nvGraphicFramePr>
          <p:cNvPr id="5" name="Table Placeholder 4">
            <a:extLst>
              <a:ext uri="{FF2B5EF4-FFF2-40B4-BE49-F238E27FC236}">
                <a16:creationId xmlns:a16="http://schemas.microsoft.com/office/drawing/2014/main" id="{93892798-AB37-4E42-8355-34CE026D6A89}"/>
              </a:ext>
            </a:extLst>
          </p:cNvPr>
          <p:cNvGraphicFramePr>
            <a:graphicFrameLocks noGrp="1"/>
          </p:cNvGraphicFramePr>
          <p:nvPr>
            <p:ph type="tbl" sz="quarter" idx="13"/>
            <p:extLst>
              <p:ext uri="{D42A27DB-BD31-4B8C-83A1-F6EECF244321}">
                <p14:modId xmlns:p14="http://schemas.microsoft.com/office/powerpoint/2010/main" val="380158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04145774"/>
                    </a:ext>
                  </a:extLst>
                </a:gridCol>
                <a:gridCol w="658368">
                  <a:extLst>
                    <a:ext uri="{9D8B030D-6E8A-4147-A177-3AD203B41FA5}">
                      <a16:colId xmlns:a16="http://schemas.microsoft.com/office/drawing/2014/main" val="126087377"/>
                    </a:ext>
                  </a:extLst>
                </a:gridCol>
                <a:gridCol w="658368">
                  <a:extLst>
                    <a:ext uri="{9D8B030D-6E8A-4147-A177-3AD203B41FA5}">
                      <a16:colId xmlns:a16="http://schemas.microsoft.com/office/drawing/2014/main" val="4043092019"/>
                    </a:ext>
                  </a:extLst>
                </a:gridCol>
                <a:gridCol w="658368">
                  <a:extLst>
                    <a:ext uri="{9D8B030D-6E8A-4147-A177-3AD203B41FA5}">
                      <a16:colId xmlns:a16="http://schemas.microsoft.com/office/drawing/2014/main" val="4221182591"/>
                    </a:ext>
                  </a:extLst>
                </a:gridCol>
                <a:gridCol w="987552">
                  <a:extLst>
                    <a:ext uri="{9D8B030D-6E8A-4147-A177-3AD203B41FA5}">
                      <a16:colId xmlns:a16="http://schemas.microsoft.com/office/drawing/2014/main" val="767140237"/>
                    </a:ext>
                  </a:extLst>
                </a:gridCol>
                <a:gridCol w="658368">
                  <a:extLst>
                    <a:ext uri="{9D8B030D-6E8A-4147-A177-3AD203B41FA5}">
                      <a16:colId xmlns:a16="http://schemas.microsoft.com/office/drawing/2014/main" val="1362086822"/>
                    </a:ext>
                  </a:extLst>
                </a:gridCol>
                <a:gridCol w="658368">
                  <a:extLst>
                    <a:ext uri="{9D8B030D-6E8A-4147-A177-3AD203B41FA5}">
                      <a16:colId xmlns:a16="http://schemas.microsoft.com/office/drawing/2014/main" val="2964223608"/>
                    </a:ext>
                  </a:extLst>
                </a:gridCol>
                <a:gridCol w="658368">
                  <a:extLst>
                    <a:ext uri="{9D8B030D-6E8A-4147-A177-3AD203B41FA5}">
                      <a16:colId xmlns:a16="http://schemas.microsoft.com/office/drawing/2014/main" val="2907481498"/>
                    </a:ext>
                  </a:extLst>
                </a:gridCol>
                <a:gridCol w="658368">
                  <a:extLst>
                    <a:ext uri="{9D8B030D-6E8A-4147-A177-3AD203B41FA5}">
                      <a16:colId xmlns:a16="http://schemas.microsoft.com/office/drawing/2014/main" val="2778509889"/>
                    </a:ext>
                  </a:extLst>
                </a:gridCol>
                <a:gridCol w="329184">
                  <a:extLst>
                    <a:ext uri="{9D8B030D-6E8A-4147-A177-3AD203B41FA5}">
                      <a16:colId xmlns:a16="http://schemas.microsoft.com/office/drawing/2014/main" val="3845188776"/>
                    </a:ext>
                  </a:extLst>
                </a:gridCol>
                <a:gridCol w="329184">
                  <a:extLst>
                    <a:ext uri="{9D8B030D-6E8A-4147-A177-3AD203B41FA5}">
                      <a16:colId xmlns:a16="http://schemas.microsoft.com/office/drawing/2014/main" val="1125912488"/>
                    </a:ext>
                  </a:extLst>
                </a:gridCol>
                <a:gridCol w="329184">
                  <a:extLst>
                    <a:ext uri="{9D8B030D-6E8A-4147-A177-3AD203B41FA5}">
                      <a16:colId xmlns:a16="http://schemas.microsoft.com/office/drawing/2014/main" val="337831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56560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- 25.01.2024 18:49:59</a:t>
                      </a:r>
                      <a:r>
                        <a:rPr kumimoji="0" lang="de-DE" sz="1000" b="0" i="0" u="none" strike="noStrike" kern="1200" cap="none" spc="0" normalizeH="0" baseline="0" noProof="0">
                          <a:ln>
                            <a:noFill/>
                          </a:ln>
                          <a:solidFill>
                            <a:prstClr val="black"/>
                          </a:solidFill>
                          <a:effectLst/>
                          <a:uLnTx/>
                          <a:uFillTx/>
                          <a:latin typeface="Calibri"/>
                          <a:ea typeface="+mn-ea"/>
                          <a:cs typeface="+mn-cs"/>
                        </a:rPr>
                        <a:t>
 #SRFClub: Am 6. Juli 1947 wurde das AHV-Gesetz mit 80 Prozent Ja-Stimmen angenommen. Das zeigt: Der Solidaritätsgedanke in der Bevölkerung genoss einen starken Rückhalt. Doch die Schwalbe machte noch keinen Sommer: Gerade sieben Prozent des Monatslohns gab es auf die Hand.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Am 6. Juli 1947 wurde das AHV-Gesetz mit 80 Prozent Ja-Stimmen angenommen. Das zeigt: Der Solidaritätsgedanke in der Bevölkerung genoss einen starken Rückhalt. Doch die Schwalbe machte noch keinen Sommer: Gerade sieben Prozent des Monatslohns gab es auf die Hand.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https://www.instagram.com/reel/C2hy2VlpQkN/</a:t>
                      </a:r>
                    </a:p>
                  </a:txBody>
                  <a:tcPr/>
                </a:tc>
                <a:extLst>
                  <a:ext uri="{0D108BD9-81ED-4DB2-BD59-A6C34878D82A}">
                    <a16:rowId xmlns:a16="http://schemas.microsoft.com/office/drawing/2014/main" val="1996287213"/>
                  </a:ext>
                </a:extLst>
              </a:tr>
            </a:tbl>
          </a:graphicData>
        </a:graphic>
      </p:graphicFrame>
      <p:sp>
        <p:nvSpPr>
          <p:cNvPr id="4" name="Text Placeholder 3">
            <a:extLst>
              <a:ext uri="{FF2B5EF4-FFF2-40B4-BE49-F238E27FC236}">
                <a16:creationId xmlns:a16="http://schemas.microsoft.com/office/drawing/2014/main" id="{E5C8D19E-09E2-424D-8899-093DFAF3972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9276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A0AAA-DB7C-49A6-9275-CD57DF90269C}"/>
              </a:ext>
            </a:extLst>
          </p:cNvPr>
          <p:cNvSpPr>
            <a:spLocks noGrp="1"/>
          </p:cNvSpPr>
          <p:nvPr>
            <p:ph type="title"/>
          </p:nvPr>
        </p:nvSpPr>
        <p:spPr/>
        <p:txBody>
          <a:bodyPr/>
          <a:lstStyle/>
          <a:p>
            <a:r>
              <a:rPr lang="en-US"/>
              <a:t>Instagram Redaktionen - Instagram Post Table | barbara_luethi - 3 of 14</a:t>
            </a:r>
          </a:p>
        </p:txBody>
      </p:sp>
      <p:graphicFrame>
        <p:nvGraphicFramePr>
          <p:cNvPr id="5" name="Table Placeholder 4">
            <a:extLst>
              <a:ext uri="{FF2B5EF4-FFF2-40B4-BE49-F238E27FC236}">
                <a16:creationId xmlns:a16="http://schemas.microsoft.com/office/drawing/2014/main" id="{755D2355-BEF2-4F68-8579-C79821B90FD8}"/>
              </a:ext>
            </a:extLst>
          </p:cNvPr>
          <p:cNvGraphicFramePr>
            <a:graphicFrameLocks noGrp="1"/>
          </p:cNvGraphicFramePr>
          <p:nvPr>
            <p:ph type="tbl" sz="quarter" idx="13"/>
            <p:extLst>
              <p:ext uri="{D42A27DB-BD31-4B8C-83A1-F6EECF244321}">
                <p14:modId xmlns:p14="http://schemas.microsoft.com/office/powerpoint/2010/main" val="54181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64492330"/>
                    </a:ext>
                  </a:extLst>
                </a:gridCol>
                <a:gridCol w="658368">
                  <a:extLst>
                    <a:ext uri="{9D8B030D-6E8A-4147-A177-3AD203B41FA5}">
                      <a16:colId xmlns:a16="http://schemas.microsoft.com/office/drawing/2014/main" val="545271758"/>
                    </a:ext>
                  </a:extLst>
                </a:gridCol>
                <a:gridCol w="658368">
                  <a:extLst>
                    <a:ext uri="{9D8B030D-6E8A-4147-A177-3AD203B41FA5}">
                      <a16:colId xmlns:a16="http://schemas.microsoft.com/office/drawing/2014/main" val="2771903420"/>
                    </a:ext>
                  </a:extLst>
                </a:gridCol>
                <a:gridCol w="658368">
                  <a:extLst>
                    <a:ext uri="{9D8B030D-6E8A-4147-A177-3AD203B41FA5}">
                      <a16:colId xmlns:a16="http://schemas.microsoft.com/office/drawing/2014/main" val="2391410199"/>
                    </a:ext>
                  </a:extLst>
                </a:gridCol>
                <a:gridCol w="987552">
                  <a:extLst>
                    <a:ext uri="{9D8B030D-6E8A-4147-A177-3AD203B41FA5}">
                      <a16:colId xmlns:a16="http://schemas.microsoft.com/office/drawing/2014/main" val="2075279881"/>
                    </a:ext>
                  </a:extLst>
                </a:gridCol>
                <a:gridCol w="658368">
                  <a:extLst>
                    <a:ext uri="{9D8B030D-6E8A-4147-A177-3AD203B41FA5}">
                      <a16:colId xmlns:a16="http://schemas.microsoft.com/office/drawing/2014/main" val="1035975013"/>
                    </a:ext>
                  </a:extLst>
                </a:gridCol>
                <a:gridCol w="658368">
                  <a:extLst>
                    <a:ext uri="{9D8B030D-6E8A-4147-A177-3AD203B41FA5}">
                      <a16:colId xmlns:a16="http://schemas.microsoft.com/office/drawing/2014/main" val="3645125515"/>
                    </a:ext>
                  </a:extLst>
                </a:gridCol>
                <a:gridCol w="658368">
                  <a:extLst>
                    <a:ext uri="{9D8B030D-6E8A-4147-A177-3AD203B41FA5}">
                      <a16:colId xmlns:a16="http://schemas.microsoft.com/office/drawing/2014/main" val="2998435376"/>
                    </a:ext>
                  </a:extLst>
                </a:gridCol>
                <a:gridCol w="658368">
                  <a:extLst>
                    <a:ext uri="{9D8B030D-6E8A-4147-A177-3AD203B41FA5}">
                      <a16:colId xmlns:a16="http://schemas.microsoft.com/office/drawing/2014/main" val="3248226850"/>
                    </a:ext>
                  </a:extLst>
                </a:gridCol>
                <a:gridCol w="329184">
                  <a:extLst>
                    <a:ext uri="{9D8B030D-6E8A-4147-A177-3AD203B41FA5}">
                      <a16:colId xmlns:a16="http://schemas.microsoft.com/office/drawing/2014/main" val="438836336"/>
                    </a:ext>
                  </a:extLst>
                </a:gridCol>
                <a:gridCol w="329184">
                  <a:extLst>
                    <a:ext uri="{9D8B030D-6E8A-4147-A177-3AD203B41FA5}">
                      <a16:colId xmlns:a16="http://schemas.microsoft.com/office/drawing/2014/main" val="1540848319"/>
                    </a:ext>
                  </a:extLst>
                </a:gridCol>
                <a:gridCol w="329184">
                  <a:extLst>
                    <a:ext uri="{9D8B030D-6E8A-4147-A177-3AD203B41FA5}">
                      <a16:colId xmlns:a16="http://schemas.microsoft.com/office/drawing/2014/main" val="271166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89429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- 25.01.2024 09:45:55</a:t>
                      </a:r>
                      <a:r>
                        <a:rPr kumimoji="0" lang="de-DE" sz="1000" b="0" i="0" u="none" strike="noStrike" kern="1200" cap="none" spc="0" normalizeH="0" baseline="0" noProof="0">
                          <a:ln>
                            <a:noFill/>
                          </a:ln>
                          <a:solidFill>
                            <a:prstClr val="black"/>
                          </a:solidFill>
                          <a:effectLst/>
                          <a:uLnTx/>
                          <a:uFillTx/>
                          <a:latin typeface="Calibri"/>
                          <a:ea typeface="+mn-ea"/>
                          <a:cs typeface="+mn-cs"/>
                        </a:rPr>
                        <a:t>
 Die Einführung der AHV im Jahr 1947 war ein Jahrhundertereignis: «Das typische Kompromissfinden», erklärt Jakob Tanner. Linke und Freisinn spannten zusammen für eine Altersvorsorge. Doch bis zum heutigen Modell war es ein langer Weg. Das erklärt der Historiker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Einführung der AHV im Jahr 1947 war ein Jahrhundertereignis: «Das typische Kompromissfinden», erklärt Jakob Tanner. Linke und Freisinn spannten zusammen für eine Altersvorsorge. Doch bis zum heutigen Modell war es ein langer Weg. Das erklärt der Historiker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https://www.instagram.com/reel/C2g-nH9J16M/</a:t>
                      </a:r>
                    </a:p>
                  </a:txBody>
                  <a:tcPr/>
                </a:tc>
                <a:extLst>
                  <a:ext uri="{0D108BD9-81ED-4DB2-BD59-A6C34878D82A}">
                    <a16:rowId xmlns:a16="http://schemas.microsoft.com/office/drawing/2014/main" val="1504131605"/>
                  </a:ext>
                </a:extLst>
              </a:tr>
            </a:tbl>
          </a:graphicData>
        </a:graphic>
      </p:graphicFrame>
      <p:sp>
        <p:nvSpPr>
          <p:cNvPr id="4" name="Text Placeholder 3">
            <a:extLst>
              <a:ext uri="{FF2B5EF4-FFF2-40B4-BE49-F238E27FC236}">
                <a16:creationId xmlns:a16="http://schemas.microsoft.com/office/drawing/2014/main" id="{D3E37B51-8A3F-4DA2-83F6-CB35F6CC6B1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93595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C2AA-A644-4BC0-8435-E3FBD9C77378}"/>
              </a:ext>
            </a:extLst>
          </p:cNvPr>
          <p:cNvSpPr>
            <a:spLocks noGrp="1"/>
          </p:cNvSpPr>
          <p:nvPr>
            <p:ph type="title"/>
          </p:nvPr>
        </p:nvSpPr>
        <p:spPr/>
        <p:txBody>
          <a:bodyPr/>
          <a:lstStyle/>
          <a:p>
            <a:r>
              <a:rPr lang="en-US"/>
              <a:t>Instagram Redaktionen - Instagram Post Table | barbara_luethi - 4 of 14</a:t>
            </a:r>
          </a:p>
        </p:txBody>
      </p:sp>
      <p:graphicFrame>
        <p:nvGraphicFramePr>
          <p:cNvPr id="5" name="Table Placeholder 4">
            <a:extLst>
              <a:ext uri="{FF2B5EF4-FFF2-40B4-BE49-F238E27FC236}">
                <a16:creationId xmlns:a16="http://schemas.microsoft.com/office/drawing/2014/main" id="{44F08A87-8573-480B-ACBB-E3E72E403379}"/>
              </a:ext>
            </a:extLst>
          </p:cNvPr>
          <p:cNvGraphicFramePr>
            <a:graphicFrameLocks noGrp="1"/>
          </p:cNvGraphicFramePr>
          <p:nvPr>
            <p:ph type="tbl" sz="quarter" idx="13"/>
            <p:extLst>
              <p:ext uri="{D42A27DB-BD31-4B8C-83A1-F6EECF244321}">
                <p14:modId xmlns:p14="http://schemas.microsoft.com/office/powerpoint/2010/main" val="234196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941288"/>
                    </a:ext>
                  </a:extLst>
                </a:gridCol>
                <a:gridCol w="658368">
                  <a:extLst>
                    <a:ext uri="{9D8B030D-6E8A-4147-A177-3AD203B41FA5}">
                      <a16:colId xmlns:a16="http://schemas.microsoft.com/office/drawing/2014/main" val="341282726"/>
                    </a:ext>
                  </a:extLst>
                </a:gridCol>
                <a:gridCol w="658368">
                  <a:extLst>
                    <a:ext uri="{9D8B030D-6E8A-4147-A177-3AD203B41FA5}">
                      <a16:colId xmlns:a16="http://schemas.microsoft.com/office/drawing/2014/main" val="793809862"/>
                    </a:ext>
                  </a:extLst>
                </a:gridCol>
                <a:gridCol w="658368">
                  <a:extLst>
                    <a:ext uri="{9D8B030D-6E8A-4147-A177-3AD203B41FA5}">
                      <a16:colId xmlns:a16="http://schemas.microsoft.com/office/drawing/2014/main" val="1517867508"/>
                    </a:ext>
                  </a:extLst>
                </a:gridCol>
                <a:gridCol w="987552">
                  <a:extLst>
                    <a:ext uri="{9D8B030D-6E8A-4147-A177-3AD203B41FA5}">
                      <a16:colId xmlns:a16="http://schemas.microsoft.com/office/drawing/2014/main" val="1095072186"/>
                    </a:ext>
                  </a:extLst>
                </a:gridCol>
                <a:gridCol w="658368">
                  <a:extLst>
                    <a:ext uri="{9D8B030D-6E8A-4147-A177-3AD203B41FA5}">
                      <a16:colId xmlns:a16="http://schemas.microsoft.com/office/drawing/2014/main" val="3593472769"/>
                    </a:ext>
                  </a:extLst>
                </a:gridCol>
                <a:gridCol w="658368">
                  <a:extLst>
                    <a:ext uri="{9D8B030D-6E8A-4147-A177-3AD203B41FA5}">
                      <a16:colId xmlns:a16="http://schemas.microsoft.com/office/drawing/2014/main" val="313386779"/>
                    </a:ext>
                  </a:extLst>
                </a:gridCol>
                <a:gridCol w="658368">
                  <a:extLst>
                    <a:ext uri="{9D8B030D-6E8A-4147-A177-3AD203B41FA5}">
                      <a16:colId xmlns:a16="http://schemas.microsoft.com/office/drawing/2014/main" val="1063195710"/>
                    </a:ext>
                  </a:extLst>
                </a:gridCol>
                <a:gridCol w="658368">
                  <a:extLst>
                    <a:ext uri="{9D8B030D-6E8A-4147-A177-3AD203B41FA5}">
                      <a16:colId xmlns:a16="http://schemas.microsoft.com/office/drawing/2014/main" val="2905077374"/>
                    </a:ext>
                  </a:extLst>
                </a:gridCol>
                <a:gridCol w="329184">
                  <a:extLst>
                    <a:ext uri="{9D8B030D-6E8A-4147-A177-3AD203B41FA5}">
                      <a16:colId xmlns:a16="http://schemas.microsoft.com/office/drawing/2014/main" val="1496237215"/>
                    </a:ext>
                  </a:extLst>
                </a:gridCol>
                <a:gridCol w="329184">
                  <a:extLst>
                    <a:ext uri="{9D8B030D-6E8A-4147-A177-3AD203B41FA5}">
                      <a16:colId xmlns:a16="http://schemas.microsoft.com/office/drawing/2014/main" val="1137617395"/>
                    </a:ext>
                  </a:extLst>
                </a:gridCol>
                <a:gridCol w="329184">
                  <a:extLst>
                    <a:ext uri="{9D8B030D-6E8A-4147-A177-3AD203B41FA5}">
                      <a16:colId xmlns:a16="http://schemas.microsoft.com/office/drawing/2014/main" val="171430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28294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- 24.01.2024 14:02:10</a:t>
                      </a:r>
                      <a:r>
                        <a:rPr kumimoji="0" lang="en-US" sz="1000" b="0" i="0" u="none" strike="noStrike" kern="1200" cap="none" spc="0" normalizeH="0" baseline="0" noProof="0">
                          <a:ln>
                            <a:noFill/>
                          </a:ln>
                          <a:solidFill>
                            <a:prstClr val="black"/>
                          </a:solidFill>
                          <a:effectLst/>
                          <a:uLnTx/>
                          <a:uFillTx/>
                          <a:latin typeface="Calibri"/>
                          <a:ea typeface="+mn-ea"/>
                          <a:cs typeface="+mn-cs"/>
                        </a:rPr>
                        <a:t>
 #SRFClub - Wir sind online! Danke an meine Gäste für die wichtige Diskussion über die Initiative «Für ein besseres Leben im Alter». Am 3. März stimmt die Schweiz über die #13ahv ab.
👉 Link zur Sendung in meiner Bio!
Mit mir diskutiert haben:
– Mattea Meyer, Co-Präsidentin SP;
– Gabriela Medici, SGB;
– Josef Dittli, Ständerat FDP/UR;
– Diana Gutjahr, Nationalrätin SVP/TG;
– Nadine Jürgensen, Unternehmerin und Juristin; und
– Jakob Tanner, Historiker UZH.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 Wir sind online! Danke an meine Gäste für die wichtige Diskussion über die Initiative «Für ein besseres Leben im Alter». Am 3. März stimmt die Schweiz über die #13ahv ab.
👉 Link zur Sendung in meiner Bio!
Mit mir diskutiert haben: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https://www.instagram.com/p/C2e3aZBoW0a/</a:t>
                      </a:r>
                    </a:p>
                  </a:txBody>
                  <a:tcPr/>
                </a:tc>
                <a:extLst>
                  <a:ext uri="{0D108BD9-81ED-4DB2-BD59-A6C34878D82A}">
                    <a16:rowId xmlns:a16="http://schemas.microsoft.com/office/drawing/2014/main" val="691997148"/>
                  </a:ext>
                </a:extLst>
              </a:tr>
            </a:tbl>
          </a:graphicData>
        </a:graphic>
      </p:graphicFrame>
      <p:sp>
        <p:nvSpPr>
          <p:cNvPr id="4" name="Text Placeholder 3">
            <a:extLst>
              <a:ext uri="{FF2B5EF4-FFF2-40B4-BE49-F238E27FC236}">
                <a16:creationId xmlns:a16="http://schemas.microsoft.com/office/drawing/2014/main" id="{F448629E-4243-4083-8140-865BCAE269FF}"/>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07314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63660-C112-40F9-A339-67C1E0B29B67}"/>
              </a:ext>
            </a:extLst>
          </p:cNvPr>
          <p:cNvSpPr>
            <a:spLocks noGrp="1"/>
          </p:cNvSpPr>
          <p:nvPr>
            <p:ph type="title"/>
          </p:nvPr>
        </p:nvSpPr>
        <p:spPr/>
        <p:txBody>
          <a:bodyPr/>
          <a:lstStyle/>
          <a:p>
            <a:r>
              <a:rPr lang="en-US"/>
              <a:t>Instagram Redaktionen - Instagram Post Table | barbara_luethi - 5 of 14</a:t>
            </a:r>
          </a:p>
        </p:txBody>
      </p:sp>
      <p:graphicFrame>
        <p:nvGraphicFramePr>
          <p:cNvPr id="5" name="Table Placeholder 4">
            <a:extLst>
              <a:ext uri="{FF2B5EF4-FFF2-40B4-BE49-F238E27FC236}">
                <a16:creationId xmlns:a16="http://schemas.microsoft.com/office/drawing/2014/main" id="{91AFC046-5210-4974-BC97-03C7D44F95FA}"/>
              </a:ext>
            </a:extLst>
          </p:cNvPr>
          <p:cNvGraphicFramePr>
            <a:graphicFrameLocks noGrp="1"/>
          </p:cNvGraphicFramePr>
          <p:nvPr>
            <p:ph type="tbl" sz="quarter" idx="13"/>
            <p:extLst>
              <p:ext uri="{D42A27DB-BD31-4B8C-83A1-F6EECF244321}">
                <p14:modId xmlns:p14="http://schemas.microsoft.com/office/powerpoint/2010/main" val="3018704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80338825"/>
                    </a:ext>
                  </a:extLst>
                </a:gridCol>
                <a:gridCol w="658368">
                  <a:extLst>
                    <a:ext uri="{9D8B030D-6E8A-4147-A177-3AD203B41FA5}">
                      <a16:colId xmlns:a16="http://schemas.microsoft.com/office/drawing/2014/main" val="3184970435"/>
                    </a:ext>
                  </a:extLst>
                </a:gridCol>
                <a:gridCol w="658368">
                  <a:extLst>
                    <a:ext uri="{9D8B030D-6E8A-4147-A177-3AD203B41FA5}">
                      <a16:colId xmlns:a16="http://schemas.microsoft.com/office/drawing/2014/main" val="333462977"/>
                    </a:ext>
                  </a:extLst>
                </a:gridCol>
                <a:gridCol w="658368">
                  <a:extLst>
                    <a:ext uri="{9D8B030D-6E8A-4147-A177-3AD203B41FA5}">
                      <a16:colId xmlns:a16="http://schemas.microsoft.com/office/drawing/2014/main" val="3495444214"/>
                    </a:ext>
                  </a:extLst>
                </a:gridCol>
                <a:gridCol w="987552">
                  <a:extLst>
                    <a:ext uri="{9D8B030D-6E8A-4147-A177-3AD203B41FA5}">
                      <a16:colId xmlns:a16="http://schemas.microsoft.com/office/drawing/2014/main" val="3076576004"/>
                    </a:ext>
                  </a:extLst>
                </a:gridCol>
                <a:gridCol w="658368">
                  <a:extLst>
                    <a:ext uri="{9D8B030D-6E8A-4147-A177-3AD203B41FA5}">
                      <a16:colId xmlns:a16="http://schemas.microsoft.com/office/drawing/2014/main" val="1726988306"/>
                    </a:ext>
                  </a:extLst>
                </a:gridCol>
                <a:gridCol w="658368">
                  <a:extLst>
                    <a:ext uri="{9D8B030D-6E8A-4147-A177-3AD203B41FA5}">
                      <a16:colId xmlns:a16="http://schemas.microsoft.com/office/drawing/2014/main" val="3185547013"/>
                    </a:ext>
                  </a:extLst>
                </a:gridCol>
                <a:gridCol w="658368">
                  <a:extLst>
                    <a:ext uri="{9D8B030D-6E8A-4147-A177-3AD203B41FA5}">
                      <a16:colId xmlns:a16="http://schemas.microsoft.com/office/drawing/2014/main" val="3209454244"/>
                    </a:ext>
                  </a:extLst>
                </a:gridCol>
                <a:gridCol w="658368">
                  <a:extLst>
                    <a:ext uri="{9D8B030D-6E8A-4147-A177-3AD203B41FA5}">
                      <a16:colId xmlns:a16="http://schemas.microsoft.com/office/drawing/2014/main" val="1160508629"/>
                    </a:ext>
                  </a:extLst>
                </a:gridCol>
                <a:gridCol w="329184">
                  <a:extLst>
                    <a:ext uri="{9D8B030D-6E8A-4147-A177-3AD203B41FA5}">
                      <a16:colId xmlns:a16="http://schemas.microsoft.com/office/drawing/2014/main" val="584604716"/>
                    </a:ext>
                  </a:extLst>
                </a:gridCol>
                <a:gridCol w="329184">
                  <a:extLst>
                    <a:ext uri="{9D8B030D-6E8A-4147-A177-3AD203B41FA5}">
                      <a16:colId xmlns:a16="http://schemas.microsoft.com/office/drawing/2014/main" val="397885942"/>
                    </a:ext>
                  </a:extLst>
                </a:gridCol>
                <a:gridCol w="329184">
                  <a:extLst>
                    <a:ext uri="{9D8B030D-6E8A-4147-A177-3AD203B41FA5}">
                      <a16:colId xmlns:a16="http://schemas.microsoft.com/office/drawing/2014/main" val="1056187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10844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- 23.01.2024 13:40:14</a:t>
                      </a:r>
                      <a:r>
                        <a:rPr kumimoji="0" lang="de-DE" sz="1000" b="0" i="0" u="none" strike="noStrike" kern="1200" cap="none" spc="0" normalizeH="0" baseline="0" noProof="0">
                          <a:ln>
                            <a:noFill/>
                          </a:ln>
                          <a:solidFill>
                            <a:prstClr val="black"/>
                          </a:solidFill>
                          <a:effectLst/>
                          <a:uLnTx/>
                          <a:uFillTx/>
                          <a:latin typeface="Calibri"/>
                          <a:ea typeface="+mn-ea"/>
                          <a:cs typeface="+mn-cs"/>
                        </a:rPr>
                        <a:t>
 13x AHV: Bitter nötig oder zu teuer?
Erhalten Schweizerinnen und Schweizer in Zukunft eine 13. AHV-Rente? Über die Gewerkschaftsinitiative wird am 3. März 2024 abgestimmt. Braucht es diese Erhöhung oder nicht? Wie kann die Finanzierung der Renten langfristig gesichert werden und sind heute grosse Reformen überhaupt noch möglich? Darüber diskutieren wir heute im #SRFClub.
Mit: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13x AHV: Bitter nötig oder zu teuer?
Erhalten Schweizerinnen und Schweizer in Zukunft eine 13. AHV-Rente? Über die Gewerkschaftsinitiative wird am 3. März 2024 abgestimmt. Braucht es diese Erhöhung oder nicht? Wie kann die Finanzierung der Renten langfristig gesichert werden und sind heute grosse Reformen überhaupt noch möglich? Darüber diskutieren wir heute im #SRFClub.
Mit: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https://www.instagram.com/p/C2cQG25IETt/</a:t>
                      </a:r>
                    </a:p>
                  </a:txBody>
                  <a:tcPr/>
                </a:tc>
                <a:extLst>
                  <a:ext uri="{0D108BD9-81ED-4DB2-BD59-A6C34878D82A}">
                    <a16:rowId xmlns:a16="http://schemas.microsoft.com/office/drawing/2014/main" val="4038982867"/>
                  </a:ext>
                </a:extLst>
              </a:tr>
            </a:tbl>
          </a:graphicData>
        </a:graphic>
      </p:graphicFrame>
      <p:sp>
        <p:nvSpPr>
          <p:cNvPr id="4" name="Text Placeholder 3">
            <a:extLst>
              <a:ext uri="{FF2B5EF4-FFF2-40B4-BE49-F238E27FC236}">
                <a16:creationId xmlns:a16="http://schemas.microsoft.com/office/drawing/2014/main" id="{D6BF06DA-8DB6-4411-B947-69DEC7FFE6D8}"/>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10057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E0CA-329C-400A-B49E-FE9C74D0B86C}"/>
              </a:ext>
            </a:extLst>
          </p:cNvPr>
          <p:cNvSpPr>
            <a:spLocks noGrp="1"/>
          </p:cNvSpPr>
          <p:nvPr>
            <p:ph type="title"/>
          </p:nvPr>
        </p:nvSpPr>
        <p:spPr/>
        <p:txBody>
          <a:bodyPr/>
          <a:lstStyle/>
          <a:p>
            <a:r>
              <a:rPr lang="en-US"/>
              <a:t>Instagram Redaktionen - Instagram Post Table | barbara_luethi - 6 of 14</a:t>
            </a:r>
          </a:p>
        </p:txBody>
      </p:sp>
      <p:graphicFrame>
        <p:nvGraphicFramePr>
          <p:cNvPr id="5" name="Table Placeholder 4">
            <a:extLst>
              <a:ext uri="{FF2B5EF4-FFF2-40B4-BE49-F238E27FC236}">
                <a16:creationId xmlns:a16="http://schemas.microsoft.com/office/drawing/2014/main" id="{569B1D11-78BA-4643-8144-C08E93FE1548}"/>
              </a:ext>
            </a:extLst>
          </p:cNvPr>
          <p:cNvGraphicFramePr>
            <a:graphicFrameLocks noGrp="1"/>
          </p:cNvGraphicFramePr>
          <p:nvPr>
            <p:ph type="tbl" sz="quarter" idx="13"/>
            <p:extLst>
              <p:ext uri="{D42A27DB-BD31-4B8C-83A1-F6EECF244321}">
                <p14:modId xmlns:p14="http://schemas.microsoft.com/office/powerpoint/2010/main" val="172874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49053598"/>
                    </a:ext>
                  </a:extLst>
                </a:gridCol>
                <a:gridCol w="658368">
                  <a:extLst>
                    <a:ext uri="{9D8B030D-6E8A-4147-A177-3AD203B41FA5}">
                      <a16:colId xmlns:a16="http://schemas.microsoft.com/office/drawing/2014/main" val="1958683460"/>
                    </a:ext>
                  </a:extLst>
                </a:gridCol>
                <a:gridCol w="658368">
                  <a:extLst>
                    <a:ext uri="{9D8B030D-6E8A-4147-A177-3AD203B41FA5}">
                      <a16:colId xmlns:a16="http://schemas.microsoft.com/office/drawing/2014/main" val="3968050130"/>
                    </a:ext>
                  </a:extLst>
                </a:gridCol>
                <a:gridCol w="658368">
                  <a:extLst>
                    <a:ext uri="{9D8B030D-6E8A-4147-A177-3AD203B41FA5}">
                      <a16:colId xmlns:a16="http://schemas.microsoft.com/office/drawing/2014/main" val="1217026436"/>
                    </a:ext>
                  </a:extLst>
                </a:gridCol>
                <a:gridCol w="987552">
                  <a:extLst>
                    <a:ext uri="{9D8B030D-6E8A-4147-A177-3AD203B41FA5}">
                      <a16:colId xmlns:a16="http://schemas.microsoft.com/office/drawing/2014/main" val="4242121145"/>
                    </a:ext>
                  </a:extLst>
                </a:gridCol>
                <a:gridCol w="658368">
                  <a:extLst>
                    <a:ext uri="{9D8B030D-6E8A-4147-A177-3AD203B41FA5}">
                      <a16:colId xmlns:a16="http://schemas.microsoft.com/office/drawing/2014/main" val="1452013030"/>
                    </a:ext>
                  </a:extLst>
                </a:gridCol>
                <a:gridCol w="658368">
                  <a:extLst>
                    <a:ext uri="{9D8B030D-6E8A-4147-A177-3AD203B41FA5}">
                      <a16:colId xmlns:a16="http://schemas.microsoft.com/office/drawing/2014/main" val="2043807738"/>
                    </a:ext>
                  </a:extLst>
                </a:gridCol>
                <a:gridCol w="658368">
                  <a:extLst>
                    <a:ext uri="{9D8B030D-6E8A-4147-A177-3AD203B41FA5}">
                      <a16:colId xmlns:a16="http://schemas.microsoft.com/office/drawing/2014/main" val="599806308"/>
                    </a:ext>
                  </a:extLst>
                </a:gridCol>
                <a:gridCol w="658368">
                  <a:extLst>
                    <a:ext uri="{9D8B030D-6E8A-4147-A177-3AD203B41FA5}">
                      <a16:colId xmlns:a16="http://schemas.microsoft.com/office/drawing/2014/main" val="937152981"/>
                    </a:ext>
                  </a:extLst>
                </a:gridCol>
                <a:gridCol w="329184">
                  <a:extLst>
                    <a:ext uri="{9D8B030D-6E8A-4147-A177-3AD203B41FA5}">
                      <a16:colId xmlns:a16="http://schemas.microsoft.com/office/drawing/2014/main" val="252532816"/>
                    </a:ext>
                  </a:extLst>
                </a:gridCol>
                <a:gridCol w="329184">
                  <a:extLst>
                    <a:ext uri="{9D8B030D-6E8A-4147-A177-3AD203B41FA5}">
                      <a16:colId xmlns:a16="http://schemas.microsoft.com/office/drawing/2014/main" val="2894302105"/>
                    </a:ext>
                  </a:extLst>
                </a:gridCol>
                <a:gridCol w="329184">
                  <a:extLst>
                    <a:ext uri="{9D8B030D-6E8A-4147-A177-3AD203B41FA5}">
                      <a16:colId xmlns:a16="http://schemas.microsoft.com/office/drawing/2014/main" val="284013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03686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19:15:00</a:t>
                      </a:r>
                      <a:r>
                        <a:rPr kumimoji="0" lang="de-DE" sz="1000" b="0" i="0" u="none" strike="noStrike" kern="1200" cap="none" spc="0" normalizeH="0" baseline="0" noProof="0">
                          <a:ln>
                            <a:noFill/>
                          </a:ln>
                          <a:solidFill>
                            <a:prstClr val="black"/>
                          </a:solidFill>
                          <a:effectLst/>
                          <a:uLnTx/>
                          <a:uFillTx/>
                          <a:latin typeface="Calibri"/>
                          <a:ea typeface="+mn-ea"/>
                          <a:cs typeface="+mn-cs"/>
                        </a:rPr>
                        <a:t>
 #SRFClub: Seit Beginn des Krieges hat SRF-Ukraine-Korrespondent David Nauer die Ukraine achtmal besucht. Er bemerkt: «Man spürt eine Erschöpfung, viele setzten ihr Leben fort und möchten nicht allzu viel mit diesem Krieg zu tun haben». Es handle sich um eine Art Eskapismus, der sich manifestiert während an der Front Soldaten kämpfen.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Seit Beginn des Krieges hat SRF-Ukraine-Korrespondent David Nauer die Ukraine achtmal besucht. Er bemerkt: «Man spürt eine Erschöpfung, viele setzten ihr Leben fort und möchten nicht allzu viel mit diesem Krieg zu tun haben». Es handle sich um eine Art Eskapismus, der sich manifestiert während an der Front Soldaten kämpfen.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https://www.instagram.com/reel/C2P-dGMKOYe/</a:t>
                      </a:r>
                    </a:p>
                  </a:txBody>
                  <a:tcPr/>
                </a:tc>
                <a:extLst>
                  <a:ext uri="{0D108BD9-81ED-4DB2-BD59-A6C34878D82A}">
                    <a16:rowId xmlns:a16="http://schemas.microsoft.com/office/drawing/2014/main" val="3717135405"/>
                  </a:ext>
                </a:extLst>
              </a:tr>
            </a:tbl>
          </a:graphicData>
        </a:graphic>
      </p:graphicFrame>
      <p:sp>
        <p:nvSpPr>
          <p:cNvPr id="4" name="Text Placeholder 3">
            <a:extLst>
              <a:ext uri="{FF2B5EF4-FFF2-40B4-BE49-F238E27FC236}">
                <a16:creationId xmlns:a16="http://schemas.microsoft.com/office/drawing/2014/main" id="{ADCB20D6-808C-4609-81E6-A73E5C30143E}"/>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25935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C82D-7795-4D15-A234-22ADB20CC1C3}"/>
              </a:ext>
            </a:extLst>
          </p:cNvPr>
          <p:cNvSpPr>
            <a:spLocks noGrp="1"/>
          </p:cNvSpPr>
          <p:nvPr>
            <p:ph type="title"/>
          </p:nvPr>
        </p:nvSpPr>
        <p:spPr/>
        <p:txBody>
          <a:bodyPr/>
          <a:lstStyle/>
          <a:p>
            <a:r>
              <a:rPr lang="en-US"/>
              <a:t>Instagram Redaktionen - Instagram Post Table | barbara_luethi - 7 of 14</a:t>
            </a:r>
          </a:p>
        </p:txBody>
      </p:sp>
      <p:graphicFrame>
        <p:nvGraphicFramePr>
          <p:cNvPr id="5" name="Table Placeholder 4">
            <a:extLst>
              <a:ext uri="{FF2B5EF4-FFF2-40B4-BE49-F238E27FC236}">
                <a16:creationId xmlns:a16="http://schemas.microsoft.com/office/drawing/2014/main" id="{F72C90D5-1882-45A6-8BF9-AE992C5F0E2D}"/>
              </a:ext>
            </a:extLst>
          </p:cNvPr>
          <p:cNvGraphicFramePr>
            <a:graphicFrameLocks noGrp="1"/>
          </p:cNvGraphicFramePr>
          <p:nvPr>
            <p:ph type="tbl" sz="quarter" idx="13"/>
            <p:extLst>
              <p:ext uri="{D42A27DB-BD31-4B8C-83A1-F6EECF244321}">
                <p14:modId xmlns:p14="http://schemas.microsoft.com/office/powerpoint/2010/main" val="72481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52128885"/>
                    </a:ext>
                  </a:extLst>
                </a:gridCol>
                <a:gridCol w="658368">
                  <a:extLst>
                    <a:ext uri="{9D8B030D-6E8A-4147-A177-3AD203B41FA5}">
                      <a16:colId xmlns:a16="http://schemas.microsoft.com/office/drawing/2014/main" val="2628096369"/>
                    </a:ext>
                  </a:extLst>
                </a:gridCol>
                <a:gridCol w="658368">
                  <a:extLst>
                    <a:ext uri="{9D8B030D-6E8A-4147-A177-3AD203B41FA5}">
                      <a16:colId xmlns:a16="http://schemas.microsoft.com/office/drawing/2014/main" val="1819655564"/>
                    </a:ext>
                  </a:extLst>
                </a:gridCol>
                <a:gridCol w="658368">
                  <a:extLst>
                    <a:ext uri="{9D8B030D-6E8A-4147-A177-3AD203B41FA5}">
                      <a16:colId xmlns:a16="http://schemas.microsoft.com/office/drawing/2014/main" val="3448301904"/>
                    </a:ext>
                  </a:extLst>
                </a:gridCol>
                <a:gridCol w="987552">
                  <a:extLst>
                    <a:ext uri="{9D8B030D-6E8A-4147-A177-3AD203B41FA5}">
                      <a16:colId xmlns:a16="http://schemas.microsoft.com/office/drawing/2014/main" val="2160762154"/>
                    </a:ext>
                  </a:extLst>
                </a:gridCol>
                <a:gridCol w="658368">
                  <a:extLst>
                    <a:ext uri="{9D8B030D-6E8A-4147-A177-3AD203B41FA5}">
                      <a16:colId xmlns:a16="http://schemas.microsoft.com/office/drawing/2014/main" val="2383403662"/>
                    </a:ext>
                  </a:extLst>
                </a:gridCol>
                <a:gridCol w="658368">
                  <a:extLst>
                    <a:ext uri="{9D8B030D-6E8A-4147-A177-3AD203B41FA5}">
                      <a16:colId xmlns:a16="http://schemas.microsoft.com/office/drawing/2014/main" val="1805439499"/>
                    </a:ext>
                  </a:extLst>
                </a:gridCol>
                <a:gridCol w="658368">
                  <a:extLst>
                    <a:ext uri="{9D8B030D-6E8A-4147-A177-3AD203B41FA5}">
                      <a16:colId xmlns:a16="http://schemas.microsoft.com/office/drawing/2014/main" val="438430865"/>
                    </a:ext>
                  </a:extLst>
                </a:gridCol>
                <a:gridCol w="658368">
                  <a:extLst>
                    <a:ext uri="{9D8B030D-6E8A-4147-A177-3AD203B41FA5}">
                      <a16:colId xmlns:a16="http://schemas.microsoft.com/office/drawing/2014/main" val="2996803860"/>
                    </a:ext>
                  </a:extLst>
                </a:gridCol>
                <a:gridCol w="329184">
                  <a:extLst>
                    <a:ext uri="{9D8B030D-6E8A-4147-A177-3AD203B41FA5}">
                      <a16:colId xmlns:a16="http://schemas.microsoft.com/office/drawing/2014/main" val="3335731383"/>
                    </a:ext>
                  </a:extLst>
                </a:gridCol>
                <a:gridCol w="329184">
                  <a:extLst>
                    <a:ext uri="{9D8B030D-6E8A-4147-A177-3AD203B41FA5}">
                      <a16:colId xmlns:a16="http://schemas.microsoft.com/office/drawing/2014/main" val="4097451792"/>
                    </a:ext>
                  </a:extLst>
                </a:gridCol>
                <a:gridCol w="329184">
                  <a:extLst>
                    <a:ext uri="{9D8B030D-6E8A-4147-A177-3AD203B41FA5}">
                      <a16:colId xmlns:a16="http://schemas.microsoft.com/office/drawing/2014/main" val="315068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56493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13:05:00</a:t>
                      </a:r>
                      <a:r>
                        <a:rPr kumimoji="0" lang="de-DE" sz="1000" b="0" i="0" u="none" strike="noStrike" kern="1200" cap="none" spc="0" normalizeH="0" baseline="0" noProof="0">
                          <a:ln>
                            <a:noFill/>
                          </a:ln>
                          <a:solidFill>
                            <a:prstClr val="black"/>
                          </a:solidFill>
                          <a:effectLst/>
                          <a:uLnTx/>
                          <a:uFillTx/>
                          <a:latin typeface="Calibri"/>
                          <a:ea typeface="+mn-ea"/>
                          <a:cs typeface="+mn-cs"/>
                        </a:rPr>
                        <a:t>
 #SRFClub: «Ohne die Hilfe von Freiwilligen würde an der Front gar nichts funktionieren», sagt Juristin und Mitglied im Ukrainischen Verein Schweiz, Alla Sarbach, über die Situation in der Ukraine. Sie berichtet davon, wie aus Lehrern oder IT-Spezialisten Soldaten wurden.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«Ohne die Hilfe von Freiwilligen würde an der Front gar nichts funktionieren», sagt Juristin und Mitglied im Ukrainischen Verein Schweiz, Alla Sarbach, über die Situation in der Ukraine. Sie berichtet davon, wie aus Lehrern oder IT-Spezialisten Soldaten wurden.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https://www.instagram.com/reel/C2PUJy2KBAH/</a:t>
                      </a:r>
                    </a:p>
                  </a:txBody>
                  <a:tcPr/>
                </a:tc>
                <a:extLst>
                  <a:ext uri="{0D108BD9-81ED-4DB2-BD59-A6C34878D82A}">
                    <a16:rowId xmlns:a16="http://schemas.microsoft.com/office/drawing/2014/main" val="1011393930"/>
                  </a:ext>
                </a:extLst>
              </a:tr>
            </a:tbl>
          </a:graphicData>
        </a:graphic>
      </p:graphicFrame>
      <p:sp>
        <p:nvSpPr>
          <p:cNvPr id="4" name="Text Placeholder 3">
            <a:extLst>
              <a:ext uri="{FF2B5EF4-FFF2-40B4-BE49-F238E27FC236}">
                <a16:creationId xmlns:a16="http://schemas.microsoft.com/office/drawing/2014/main" id="{6D244198-5B54-4340-9319-5AD74159424D}"/>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88910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F316-57F8-4E88-A1C4-E266EDC751CF}"/>
              </a:ext>
            </a:extLst>
          </p:cNvPr>
          <p:cNvSpPr>
            <a:spLocks noGrp="1"/>
          </p:cNvSpPr>
          <p:nvPr>
            <p:ph type="title"/>
          </p:nvPr>
        </p:nvSpPr>
        <p:spPr/>
        <p:txBody>
          <a:bodyPr/>
          <a:lstStyle/>
          <a:p>
            <a:r>
              <a:rPr lang="en-US"/>
              <a:t>Instagram Redaktionen - Instagram Post Table | barbara_luethi - 8 of 14</a:t>
            </a:r>
          </a:p>
        </p:txBody>
      </p:sp>
      <p:graphicFrame>
        <p:nvGraphicFramePr>
          <p:cNvPr id="5" name="Table Placeholder 4">
            <a:extLst>
              <a:ext uri="{FF2B5EF4-FFF2-40B4-BE49-F238E27FC236}">
                <a16:creationId xmlns:a16="http://schemas.microsoft.com/office/drawing/2014/main" id="{221DEA04-EFB7-4CD1-95CD-98E60C088A59}"/>
              </a:ext>
            </a:extLst>
          </p:cNvPr>
          <p:cNvGraphicFramePr>
            <a:graphicFrameLocks noGrp="1"/>
          </p:cNvGraphicFramePr>
          <p:nvPr>
            <p:ph type="tbl" sz="quarter" idx="13"/>
            <p:extLst>
              <p:ext uri="{D42A27DB-BD31-4B8C-83A1-F6EECF244321}">
                <p14:modId xmlns:p14="http://schemas.microsoft.com/office/powerpoint/2010/main" val="231745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18304992"/>
                    </a:ext>
                  </a:extLst>
                </a:gridCol>
                <a:gridCol w="658368">
                  <a:extLst>
                    <a:ext uri="{9D8B030D-6E8A-4147-A177-3AD203B41FA5}">
                      <a16:colId xmlns:a16="http://schemas.microsoft.com/office/drawing/2014/main" val="703806234"/>
                    </a:ext>
                  </a:extLst>
                </a:gridCol>
                <a:gridCol w="658368">
                  <a:extLst>
                    <a:ext uri="{9D8B030D-6E8A-4147-A177-3AD203B41FA5}">
                      <a16:colId xmlns:a16="http://schemas.microsoft.com/office/drawing/2014/main" val="1523855259"/>
                    </a:ext>
                  </a:extLst>
                </a:gridCol>
                <a:gridCol w="658368">
                  <a:extLst>
                    <a:ext uri="{9D8B030D-6E8A-4147-A177-3AD203B41FA5}">
                      <a16:colId xmlns:a16="http://schemas.microsoft.com/office/drawing/2014/main" val="2181055445"/>
                    </a:ext>
                  </a:extLst>
                </a:gridCol>
                <a:gridCol w="987552">
                  <a:extLst>
                    <a:ext uri="{9D8B030D-6E8A-4147-A177-3AD203B41FA5}">
                      <a16:colId xmlns:a16="http://schemas.microsoft.com/office/drawing/2014/main" val="1627382049"/>
                    </a:ext>
                  </a:extLst>
                </a:gridCol>
                <a:gridCol w="658368">
                  <a:extLst>
                    <a:ext uri="{9D8B030D-6E8A-4147-A177-3AD203B41FA5}">
                      <a16:colId xmlns:a16="http://schemas.microsoft.com/office/drawing/2014/main" val="3901716397"/>
                    </a:ext>
                  </a:extLst>
                </a:gridCol>
                <a:gridCol w="658368">
                  <a:extLst>
                    <a:ext uri="{9D8B030D-6E8A-4147-A177-3AD203B41FA5}">
                      <a16:colId xmlns:a16="http://schemas.microsoft.com/office/drawing/2014/main" val="238890236"/>
                    </a:ext>
                  </a:extLst>
                </a:gridCol>
                <a:gridCol w="658368">
                  <a:extLst>
                    <a:ext uri="{9D8B030D-6E8A-4147-A177-3AD203B41FA5}">
                      <a16:colId xmlns:a16="http://schemas.microsoft.com/office/drawing/2014/main" val="2266174701"/>
                    </a:ext>
                  </a:extLst>
                </a:gridCol>
                <a:gridCol w="658368">
                  <a:extLst>
                    <a:ext uri="{9D8B030D-6E8A-4147-A177-3AD203B41FA5}">
                      <a16:colId xmlns:a16="http://schemas.microsoft.com/office/drawing/2014/main" val="533064699"/>
                    </a:ext>
                  </a:extLst>
                </a:gridCol>
                <a:gridCol w="329184">
                  <a:extLst>
                    <a:ext uri="{9D8B030D-6E8A-4147-A177-3AD203B41FA5}">
                      <a16:colId xmlns:a16="http://schemas.microsoft.com/office/drawing/2014/main" val="3326293981"/>
                    </a:ext>
                  </a:extLst>
                </a:gridCol>
                <a:gridCol w="329184">
                  <a:extLst>
                    <a:ext uri="{9D8B030D-6E8A-4147-A177-3AD203B41FA5}">
                      <a16:colId xmlns:a16="http://schemas.microsoft.com/office/drawing/2014/main" val="2315379480"/>
                    </a:ext>
                  </a:extLst>
                </a:gridCol>
                <a:gridCol w="329184">
                  <a:extLst>
                    <a:ext uri="{9D8B030D-6E8A-4147-A177-3AD203B41FA5}">
                      <a16:colId xmlns:a16="http://schemas.microsoft.com/office/drawing/2014/main" val="17314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14723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09:31:11</a:t>
                      </a:r>
                      <a:r>
                        <a:rPr kumimoji="0" lang="de-DE" sz="1000" b="0" i="0" u="none" strike="noStrike" kern="1200" cap="none" spc="0" normalizeH="0" baseline="0" noProof="0">
                          <a:ln>
                            <a:noFill/>
                          </a:ln>
                          <a:solidFill>
                            <a:prstClr val="black"/>
                          </a:solidFill>
                          <a:effectLst/>
                          <a:uLnTx/>
                          <a:uFillTx/>
                          <a:latin typeface="Calibri"/>
                          <a:ea typeface="+mn-ea"/>
                          <a:cs typeface="+mn-cs"/>
                        </a:rPr>
                        <a:t>
 Deutliche Worte in Davos: Der ukrainische Präsident Wolodimir Selenski bezeichnet Wladimir Putin als ein Raubtier, das sich nicht mit Gefrorenem zufriedengibt. Damit kontert er Forderungen nach einer Einfrierung des Krieges gegen die Ukraine. Sylvia Sasse, Professorin für slavische Literatur und Expertin für Propaganda in Russland/Osteuropa, analysiert im #SRFClub Selenskis Rede und die neueste russische Propaganda.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Deutliche Worte in Davos: Der ukrainische Präsident Wolodimir Selenski bezeichnet Wladimir Putin als ein Raubtier, das sich nicht mit Gefrorenem zufriedengibt. Damit kontert er Forderungen nach einer Einfrierung des Krieges gegen die Ukraine. Sylvia Sasse, Professorin für slavische Literatur und Expertin für Propaganda in Russland/Osteuropa, analysiert im #SRFClub Selenskis Rede und die neueste russische Propaganda.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https://www.instagram.com/reel/C2OwrD4p4yE/</a:t>
                      </a:r>
                    </a:p>
                  </a:txBody>
                  <a:tcPr/>
                </a:tc>
                <a:extLst>
                  <a:ext uri="{0D108BD9-81ED-4DB2-BD59-A6C34878D82A}">
                    <a16:rowId xmlns:a16="http://schemas.microsoft.com/office/drawing/2014/main" val="1909568360"/>
                  </a:ext>
                </a:extLst>
              </a:tr>
            </a:tbl>
          </a:graphicData>
        </a:graphic>
      </p:graphicFrame>
      <p:sp>
        <p:nvSpPr>
          <p:cNvPr id="4" name="Text Placeholder 3">
            <a:extLst>
              <a:ext uri="{FF2B5EF4-FFF2-40B4-BE49-F238E27FC236}">
                <a16:creationId xmlns:a16="http://schemas.microsoft.com/office/drawing/2014/main" id="{A4C101BF-E14B-4699-851B-1948985F0D5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19614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8DB4A-CDE1-4402-93E8-58A4AE9D6C1F}"/>
              </a:ext>
            </a:extLst>
          </p:cNvPr>
          <p:cNvSpPr>
            <a:spLocks noGrp="1"/>
          </p:cNvSpPr>
          <p:nvPr>
            <p:ph type="title"/>
          </p:nvPr>
        </p:nvSpPr>
        <p:spPr/>
        <p:txBody>
          <a:bodyPr/>
          <a:lstStyle/>
          <a:p>
            <a:r>
              <a:rPr lang="en-US"/>
              <a:t>Instagram Redaktionen - Instagram Post Table | barbara_luethi - 9 of 14</a:t>
            </a:r>
          </a:p>
        </p:txBody>
      </p:sp>
      <p:graphicFrame>
        <p:nvGraphicFramePr>
          <p:cNvPr id="5" name="Table Placeholder 4">
            <a:extLst>
              <a:ext uri="{FF2B5EF4-FFF2-40B4-BE49-F238E27FC236}">
                <a16:creationId xmlns:a16="http://schemas.microsoft.com/office/drawing/2014/main" id="{1226E584-C20F-4920-9060-65DA3B4C147D}"/>
              </a:ext>
            </a:extLst>
          </p:cNvPr>
          <p:cNvGraphicFramePr>
            <a:graphicFrameLocks noGrp="1"/>
          </p:cNvGraphicFramePr>
          <p:nvPr>
            <p:ph type="tbl" sz="quarter" idx="13"/>
            <p:extLst>
              <p:ext uri="{D42A27DB-BD31-4B8C-83A1-F6EECF244321}">
                <p14:modId xmlns:p14="http://schemas.microsoft.com/office/powerpoint/2010/main" val="163676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06429004"/>
                    </a:ext>
                  </a:extLst>
                </a:gridCol>
                <a:gridCol w="658368">
                  <a:extLst>
                    <a:ext uri="{9D8B030D-6E8A-4147-A177-3AD203B41FA5}">
                      <a16:colId xmlns:a16="http://schemas.microsoft.com/office/drawing/2014/main" val="2873213975"/>
                    </a:ext>
                  </a:extLst>
                </a:gridCol>
                <a:gridCol w="658368">
                  <a:extLst>
                    <a:ext uri="{9D8B030D-6E8A-4147-A177-3AD203B41FA5}">
                      <a16:colId xmlns:a16="http://schemas.microsoft.com/office/drawing/2014/main" val="603724314"/>
                    </a:ext>
                  </a:extLst>
                </a:gridCol>
                <a:gridCol w="658368">
                  <a:extLst>
                    <a:ext uri="{9D8B030D-6E8A-4147-A177-3AD203B41FA5}">
                      <a16:colId xmlns:a16="http://schemas.microsoft.com/office/drawing/2014/main" val="3380229578"/>
                    </a:ext>
                  </a:extLst>
                </a:gridCol>
                <a:gridCol w="987552">
                  <a:extLst>
                    <a:ext uri="{9D8B030D-6E8A-4147-A177-3AD203B41FA5}">
                      <a16:colId xmlns:a16="http://schemas.microsoft.com/office/drawing/2014/main" val="430741037"/>
                    </a:ext>
                  </a:extLst>
                </a:gridCol>
                <a:gridCol w="658368">
                  <a:extLst>
                    <a:ext uri="{9D8B030D-6E8A-4147-A177-3AD203B41FA5}">
                      <a16:colId xmlns:a16="http://schemas.microsoft.com/office/drawing/2014/main" val="2992342435"/>
                    </a:ext>
                  </a:extLst>
                </a:gridCol>
                <a:gridCol w="658368">
                  <a:extLst>
                    <a:ext uri="{9D8B030D-6E8A-4147-A177-3AD203B41FA5}">
                      <a16:colId xmlns:a16="http://schemas.microsoft.com/office/drawing/2014/main" val="3328146156"/>
                    </a:ext>
                  </a:extLst>
                </a:gridCol>
                <a:gridCol w="658368">
                  <a:extLst>
                    <a:ext uri="{9D8B030D-6E8A-4147-A177-3AD203B41FA5}">
                      <a16:colId xmlns:a16="http://schemas.microsoft.com/office/drawing/2014/main" val="3821853786"/>
                    </a:ext>
                  </a:extLst>
                </a:gridCol>
                <a:gridCol w="658368">
                  <a:extLst>
                    <a:ext uri="{9D8B030D-6E8A-4147-A177-3AD203B41FA5}">
                      <a16:colId xmlns:a16="http://schemas.microsoft.com/office/drawing/2014/main" val="692473106"/>
                    </a:ext>
                  </a:extLst>
                </a:gridCol>
                <a:gridCol w="329184">
                  <a:extLst>
                    <a:ext uri="{9D8B030D-6E8A-4147-A177-3AD203B41FA5}">
                      <a16:colId xmlns:a16="http://schemas.microsoft.com/office/drawing/2014/main" val="1139593187"/>
                    </a:ext>
                  </a:extLst>
                </a:gridCol>
                <a:gridCol w="329184">
                  <a:extLst>
                    <a:ext uri="{9D8B030D-6E8A-4147-A177-3AD203B41FA5}">
                      <a16:colId xmlns:a16="http://schemas.microsoft.com/office/drawing/2014/main" val="1081196106"/>
                    </a:ext>
                  </a:extLst>
                </a:gridCol>
                <a:gridCol w="329184">
                  <a:extLst>
                    <a:ext uri="{9D8B030D-6E8A-4147-A177-3AD203B41FA5}">
                      <a16:colId xmlns:a16="http://schemas.microsoft.com/office/drawing/2014/main" val="411604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83056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- 17.01.2024 08:53:25</a:t>
                      </a:r>
                      <a:r>
                        <a:rPr kumimoji="0" lang="en-US" sz="1000" b="0" i="0" u="none" strike="noStrike" kern="1200" cap="none" spc="0" normalizeH="0" baseline="0" noProof="0">
                          <a:ln>
                            <a:noFill/>
                          </a:ln>
                          <a:solidFill>
                            <a:prstClr val="black"/>
                          </a:solidFill>
                          <a:effectLst/>
                          <a:uLnTx/>
                          <a:uFillTx/>
                          <a:latin typeface="Calibri"/>
                          <a:ea typeface="+mn-ea"/>
                          <a:cs typeface="+mn-cs"/>
                        </a:rPr>
                        <a:t>
 #SRFClub: Kann die Ukraine noch gewinnen? Herzlichen Dank an meine Gäste für diese wichtige Diskussion.
👉 Link zur Sendung in meiner Bio!
Mit mir diskutiert haben:
– Marcus Keupp, Militärökonom, Militärakademie an der ETH Zürich;
– Georg Häsler, Journalist «NZZ» und Militärexperte;
– Sylvia Sasse, Professorin für slavische Literatur und Expertin für Propaganda in Russland/Osteuropa;
– Alla Sarbach, Mitglied des Ukrainischen Vereins in der Schweiz, Juristin;
– David Nauer, Korrespondent SRF; und
– Alfred Heer, Nationalrat SVP und Ukraine-Berichterstatter des Europarats.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07:21:24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#SRFClub: Kann die Ukraine noch gewinnen? Herzlichen Dank an meine Gäste für diese wichtige Diskussion.
👉 Link zur Sendung in meiner Bio!
Mit mir diskutiert haben:
– Marcus Keupp, Militärökonom, Militärakademie an der ETH Zürich;
– Georg Häsler, Journalist «NZZ» und Militärexperte;
– Sylvia Sasse, Professorin für slavische Literatur und Expertin für Propaganda in Russland/Osteuropa;
– Alla Sarbach, Mitglied des Ukrainischen Vereins in der Schweiz, Juristin;
– David Nauer, Korrespondent SRF; und
– Alfred Heer, Nationalrat SVP und Ukraine-Berichterstatter des Europarats.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https://www.instagram.com/p/C2MSg3UoVGQ/</a:t>
                      </a:r>
                    </a:p>
                  </a:txBody>
                  <a:tcPr/>
                </a:tc>
                <a:extLst>
                  <a:ext uri="{0D108BD9-81ED-4DB2-BD59-A6C34878D82A}">
                    <a16:rowId xmlns:a16="http://schemas.microsoft.com/office/drawing/2014/main" val="2194249809"/>
                  </a:ext>
                </a:extLst>
              </a:tr>
            </a:tbl>
          </a:graphicData>
        </a:graphic>
      </p:graphicFrame>
      <p:sp>
        <p:nvSpPr>
          <p:cNvPr id="4" name="Text Placeholder 3">
            <a:extLst>
              <a:ext uri="{FF2B5EF4-FFF2-40B4-BE49-F238E27FC236}">
                <a16:creationId xmlns:a16="http://schemas.microsoft.com/office/drawing/2014/main" id="{6426293B-AF13-487D-99CD-117F3EB53121}"/>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81094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DB6F4-5E67-4169-AAAD-AF8659B9FAD8}"/>
              </a:ext>
            </a:extLst>
          </p:cNvPr>
          <p:cNvSpPr>
            <a:spLocks noGrp="1"/>
          </p:cNvSpPr>
          <p:nvPr>
            <p:ph type="title"/>
          </p:nvPr>
        </p:nvSpPr>
        <p:spPr/>
        <p:txBody>
          <a:bodyPr/>
          <a:lstStyle/>
          <a:p>
            <a:r>
              <a:rPr lang="en-US"/>
              <a:t>Instagram Redaktionen - Instagram Post Table | barbara_luethi - 10 of 14</a:t>
            </a:r>
          </a:p>
        </p:txBody>
      </p:sp>
      <p:graphicFrame>
        <p:nvGraphicFramePr>
          <p:cNvPr id="5" name="Table Placeholder 4">
            <a:extLst>
              <a:ext uri="{FF2B5EF4-FFF2-40B4-BE49-F238E27FC236}">
                <a16:creationId xmlns:a16="http://schemas.microsoft.com/office/drawing/2014/main" id="{2281D47A-0C36-4B59-A7E0-1B4CF474EE3B}"/>
              </a:ext>
            </a:extLst>
          </p:cNvPr>
          <p:cNvGraphicFramePr>
            <a:graphicFrameLocks noGrp="1"/>
          </p:cNvGraphicFramePr>
          <p:nvPr>
            <p:ph type="tbl" sz="quarter" idx="13"/>
            <p:extLst>
              <p:ext uri="{D42A27DB-BD31-4B8C-83A1-F6EECF244321}">
                <p14:modId xmlns:p14="http://schemas.microsoft.com/office/powerpoint/2010/main" val="415558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3970911"/>
                    </a:ext>
                  </a:extLst>
                </a:gridCol>
                <a:gridCol w="658368">
                  <a:extLst>
                    <a:ext uri="{9D8B030D-6E8A-4147-A177-3AD203B41FA5}">
                      <a16:colId xmlns:a16="http://schemas.microsoft.com/office/drawing/2014/main" val="788767081"/>
                    </a:ext>
                  </a:extLst>
                </a:gridCol>
                <a:gridCol w="658368">
                  <a:extLst>
                    <a:ext uri="{9D8B030D-6E8A-4147-A177-3AD203B41FA5}">
                      <a16:colId xmlns:a16="http://schemas.microsoft.com/office/drawing/2014/main" val="4230941751"/>
                    </a:ext>
                  </a:extLst>
                </a:gridCol>
                <a:gridCol w="658368">
                  <a:extLst>
                    <a:ext uri="{9D8B030D-6E8A-4147-A177-3AD203B41FA5}">
                      <a16:colId xmlns:a16="http://schemas.microsoft.com/office/drawing/2014/main" val="199709645"/>
                    </a:ext>
                  </a:extLst>
                </a:gridCol>
                <a:gridCol w="987552">
                  <a:extLst>
                    <a:ext uri="{9D8B030D-6E8A-4147-A177-3AD203B41FA5}">
                      <a16:colId xmlns:a16="http://schemas.microsoft.com/office/drawing/2014/main" val="3882337743"/>
                    </a:ext>
                  </a:extLst>
                </a:gridCol>
                <a:gridCol w="658368">
                  <a:extLst>
                    <a:ext uri="{9D8B030D-6E8A-4147-A177-3AD203B41FA5}">
                      <a16:colId xmlns:a16="http://schemas.microsoft.com/office/drawing/2014/main" val="792954536"/>
                    </a:ext>
                  </a:extLst>
                </a:gridCol>
                <a:gridCol w="658368">
                  <a:extLst>
                    <a:ext uri="{9D8B030D-6E8A-4147-A177-3AD203B41FA5}">
                      <a16:colId xmlns:a16="http://schemas.microsoft.com/office/drawing/2014/main" val="529365303"/>
                    </a:ext>
                  </a:extLst>
                </a:gridCol>
                <a:gridCol w="658368">
                  <a:extLst>
                    <a:ext uri="{9D8B030D-6E8A-4147-A177-3AD203B41FA5}">
                      <a16:colId xmlns:a16="http://schemas.microsoft.com/office/drawing/2014/main" val="475668795"/>
                    </a:ext>
                  </a:extLst>
                </a:gridCol>
                <a:gridCol w="658368">
                  <a:extLst>
                    <a:ext uri="{9D8B030D-6E8A-4147-A177-3AD203B41FA5}">
                      <a16:colId xmlns:a16="http://schemas.microsoft.com/office/drawing/2014/main" val="313784942"/>
                    </a:ext>
                  </a:extLst>
                </a:gridCol>
                <a:gridCol w="329184">
                  <a:extLst>
                    <a:ext uri="{9D8B030D-6E8A-4147-A177-3AD203B41FA5}">
                      <a16:colId xmlns:a16="http://schemas.microsoft.com/office/drawing/2014/main" val="1069078577"/>
                    </a:ext>
                  </a:extLst>
                </a:gridCol>
                <a:gridCol w="329184">
                  <a:extLst>
                    <a:ext uri="{9D8B030D-6E8A-4147-A177-3AD203B41FA5}">
                      <a16:colId xmlns:a16="http://schemas.microsoft.com/office/drawing/2014/main" val="215672538"/>
                    </a:ext>
                  </a:extLst>
                </a:gridCol>
                <a:gridCol w="329184">
                  <a:extLst>
                    <a:ext uri="{9D8B030D-6E8A-4147-A177-3AD203B41FA5}">
                      <a16:colId xmlns:a16="http://schemas.microsoft.com/office/drawing/2014/main" val="449282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41913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- 15.01.2024 13:08:16</a:t>
                      </a:r>
                      <a:r>
                        <a:rPr kumimoji="0" lang="de-DE" sz="1000" b="0" i="0" u="none" strike="noStrike" kern="1200" cap="none" spc="0" normalizeH="0" baseline="0" noProof="0">
                          <a:ln>
                            <a:noFill/>
                          </a:ln>
                          <a:solidFill>
                            <a:prstClr val="black"/>
                          </a:solidFill>
                          <a:effectLst/>
                          <a:uLnTx/>
                          <a:uFillTx/>
                          <a:latin typeface="Calibri"/>
                          <a:ea typeface="+mn-ea"/>
                          <a:cs typeface="+mn-cs"/>
                        </a:rPr>
                        <a:t>
 Der ukrainische Präsident Wolodimir Selenski ist in der Schweiz. Am @wef startet er eine neue diplomatische Offensive. Kann er auf westliche Unterstützung zählen? Was will der ukrainische Friedensplan? Und kann die Ukraine noch gewinnen? Im #SRFClub ordnen Expertinnen und Experten ein.
Mit mir diskutieren: 
– Marcus Keupp, Militärökonom, Militärakademie an der ETH Zürich;
– Georg Häsler, Journalist «NZZ» und Militärexperte;
– Sylvia Sasse, Professorin für slavische Literatur und Expertin für Propaganda in Russland/Osteuropa;
– Alla Sarbach, Mitglied ukrainischer Verein Schweiz und Rechtsberaterin;
– David Nauer, Korrespondent SRF; und
– Alfred Heer, Nationalrat SVP und Ukraine-Berichterstatter des Europarats.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14.02.2024 07:21:03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ukrainische Präsident Wolodimir Selenski ist in der Schweiz. Am @wef startet er eine neue diplomatische Offensive. Kann er auf westliche Unterstützung zählen? Was will der ukrainische Friedensplan? Und kann die Ukraine noch gewinnen? Im #SRFClub ordnen Expertinnen und Experten ein.
Mit mir diskutieren: 
– Marcus Keupp, Militärökonom, Militärakademie an der ETH Zürich;
– Georg Häsler, Journalist «NZZ» und Militärexperte;
– Sylvia Sasse, Professorin für slavische Literatur und Expertin für Propaganda in Russland/Osteuropa;
– Alla Sarbach, Mitglied ukrainischer Verein Schweiz und Rechtsberaterin;
– David Nauer, Korrespondent SRF; und
– Alfred Heer, Nationalrat SVP und Ukraine-Berichterstatter des Europarats.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https://www.instagram.com/reel/C2HdrPXJevQ/</a:t>
                      </a:r>
                    </a:p>
                  </a:txBody>
                  <a:tcPr/>
                </a:tc>
                <a:extLst>
                  <a:ext uri="{0D108BD9-81ED-4DB2-BD59-A6C34878D82A}">
                    <a16:rowId xmlns:a16="http://schemas.microsoft.com/office/drawing/2014/main" val="1768134902"/>
                  </a:ext>
                </a:extLst>
              </a:tr>
            </a:tbl>
          </a:graphicData>
        </a:graphic>
      </p:graphicFrame>
      <p:sp>
        <p:nvSpPr>
          <p:cNvPr id="4" name="Text Placeholder 3">
            <a:extLst>
              <a:ext uri="{FF2B5EF4-FFF2-40B4-BE49-F238E27FC236}">
                <a16:creationId xmlns:a16="http://schemas.microsoft.com/office/drawing/2014/main" id="{3C221C04-678C-4EE8-967D-7B2CA6B312E7}"/>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009366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9035-4A75-4EA7-8C32-F636CCCAF1AC}"/>
              </a:ext>
            </a:extLst>
          </p:cNvPr>
          <p:cNvSpPr>
            <a:spLocks noGrp="1"/>
          </p:cNvSpPr>
          <p:nvPr>
            <p:ph type="title"/>
          </p:nvPr>
        </p:nvSpPr>
        <p:spPr/>
        <p:txBody>
          <a:bodyPr/>
          <a:lstStyle/>
          <a:p>
            <a:r>
              <a:rPr lang="en-US"/>
              <a:t>Instagram Redaktionen - Instagram Post Table | barbara_luethi - 11 of 14</a:t>
            </a:r>
          </a:p>
        </p:txBody>
      </p:sp>
      <p:graphicFrame>
        <p:nvGraphicFramePr>
          <p:cNvPr id="5" name="Table Placeholder 4">
            <a:extLst>
              <a:ext uri="{FF2B5EF4-FFF2-40B4-BE49-F238E27FC236}">
                <a16:creationId xmlns:a16="http://schemas.microsoft.com/office/drawing/2014/main" id="{1186D486-ABC9-4E83-8A7B-71B3C2DB6978}"/>
              </a:ext>
            </a:extLst>
          </p:cNvPr>
          <p:cNvGraphicFramePr>
            <a:graphicFrameLocks noGrp="1"/>
          </p:cNvGraphicFramePr>
          <p:nvPr>
            <p:ph type="tbl" sz="quarter" idx="13"/>
            <p:extLst>
              <p:ext uri="{D42A27DB-BD31-4B8C-83A1-F6EECF244321}">
                <p14:modId xmlns:p14="http://schemas.microsoft.com/office/powerpoint/2010/main" val="303688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31353326"/>
                    </a:ext>
                  </a:extLst>
                </a:gridCol>
                <a:gridCol w="658368">
                  <a:extLst>
                    <a:ext uri="{9D8B030D-6E8A-4147-A177-3AD203B41FA5}">
                      <a16:colId xmlns:a16="http://schemas.microsoft.com/office/drawing/2014/main" val="1499486720"/>
                    </a:ext>
                  </a:extLst>
                </a:gridCol>
                <a:gridCol w="658368">
                  <a:extLst>
                    <a:ext uri="{9D8B030D-6E8A-4147-A177-3AD203B41FA5}">
                      <a16:colId xmlns:a16="http://schemas.microsoft.com/office/drawing/2014/main" val="690692771"/>
                    </a:ext>
                  </a:extLst>
                </a:gridCol>
                <a:gridCol w="658368">
                  <a:extLst>
                    <a:ext uri="{9D8B030D-6E8A-4147-A177-3AD203B41FA5}">
                      <a16:colId xmlns:a16="http://schemas.microsoft.com/office/drawing/2014/main" val="4226695015"/>
                    </a:ext>
                  </a:extLst>
                </a:gridCol>
                <a:gridCol w="987552">
                  <a:extLst>
                    <a:ext uri="{9D8B030D-6E8A-4147-A177-3AD203B41FA5}">
                      <a16:colId xmlns:a16="http://schemas.microsoft.com/office/drawing/2014/main" val="418380568"/>
                    </a:ext>
                  </a:extLst>
                </a:gridCol>
                <a:gridCol w="658368">
                  <a:extLst>
                    <a:ext uri="{9D8B030D-6E8A-4147-A177-3AD203B41FA5}">
                      <a16:colId xmlns:a16="http://schemas.microsoft.com/office/drawing/2014/main" val="403270326"/>
                    </a:ext>
                  </a:extLst>
                </a:gridCol>
                <a:gridCol w="658368">
                  <a:extLst>
                    <a:ext uri="{9D8B030D-6E8A-4147-A177-3AD203B41FA5}">
                      <a16:colId xmlns:a16="http://schemas.microsoft.com/office/drawing/2014/main" val="1539983418"/>
                    </a:ext>
                  </a:extLst>
                </a:gridCol>
                <a:gridCol w="658368">
                  <a:extLst>
                    <a:ext uri="{9D8B030D-6E8A-4147-A177-3AD203B41FA5}">
                      <a16:colId xmlns:a16="http://schemas.microsoft.com/office/drawing/2014/main" val="1127790788"/>
                    </a:ext>
                  </a:extLst>
                </a:gridCol>
                <a:gridCol w="658368">
                  <a:extLst>
                    <a:ext uri="{9D8B030D-6E8A-4147-A177-3AD203B41FA5}">
                      <a16:colId xmlns:a16="http://schemas.microsoft.com/office/drawing/2014/main" val="4067059543"/>
                    </a:ext>
                  </a:extLst>
                </a:gridCol>
                <a:gridCol w="329184">
                  <a:extLst>
                    <a:ext uri="{9D8B030D-6E8A-4147-A177-3AD203B41FA5}">
                      <a16:colId xmlns:a16="http://schemas.microsoft.com/office/drawing/2014/main" val="1153605987"/>
                    </a:ext>
                  </a:extLst>
                </a:gridCol>
                <a:gridCol w="329184">
                  <a:extLst>
                    <a:ext uri="{9D8B030D-6E8A-4147-A177-3AD203B41FA5}">
                      <a16:colId xmlns:a16="http://schemas.microsoft.com/office/drawing/2014/main" val="3293216731"/>
                    </a:ext>
                  </a:extLst>
                </a:gridCol>
                <a:gridCol w="329184">
                  <a:extLst>
                    <a:ext uri="{9D8B030D-6E8A-4147-A177-3AD203B41FA5}">
                      <a16:colId xmlns:a16="http://schemas.microsoft.com/office/drawing/2014/main" val="150160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34500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- 12.01.2024 10:02:18</a:t>
                      </a:r>
                      <a:r>
                        <a:rPr kumimoji="0" lang="de-DE" sz="1000" b="0" i="0" u="none" strike="noStrike" kern="1200" cap="none" spc="0" normalizeH="0" baseline="0" noProof="0">
                          <a:ln>
                            <a:noFill/>
                          </a:ln>
                          <a:solidFill>
                            <a:prstClr val="black"/>
                          </a:solidFill>
                          <a:effectLst/>
                          <a:uLnTx/>
                          <a:uFillTx/>
                          <a:latin typeface="Calibri"/>
                          <a:ea typeface="+mn-ea"/>
                          <a:cs typeface="+mn-cs"/>
                        </a:rPr>
                        <a:t>
 «Geld, Macht und Arbeit – wer hier nicht mitreden kann, ist in der Schweiz einfach ab vom Schuss», sagt André Hebeisen im #SRFClub. Von Armut betroffene oder gefährdete Menschen erzählen, warum es oft mit Scham behaftet ist, wenn man in der reichen Schweiz mit ganz wenig Geld auskommen muss.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11.02.2024 07:21:18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«Geld, Macht und Arbeit – wer hier nicht mitreden kann, ist in der Schweiz einfach ab vom Schuss», sagt André Hebeisen im #SRFClub. Von Armut betroffene oder gefährdete Menschen erzählen, warum es oft mit Scham behaftet ist, wenn man in der reichen Schweiz mit ganz wenig Geld auskommen muss.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https://www.instagram.com/reel/C1_iQt7poWI/</a:t>
                      </a:r>
                    </a:p>
                  </a:txBody>
                  <a:tcPr/>
                </a:tc>
                <a:extLst>
                  <a:ext uri="{0D108BD9-81ED-4DB2-BD59-A6C34878D82A}">
                    <a16:rowId xmlns:a16="http://schemas.microsoft.com/office/drawing/2014/main" val="1321396656"/>
                  </a:ext>
                </a:extLst>
              </a:tr>
            </a:tbl>
          </a:graphicData>
        </a:graphic>
      </p:graphicFrame>
      <p:sp>
        <p:nvSpPr>
          <p:cNvPr id="4" name="Text Placeholder 3">
            <a:extLst>
              <a:ext uri="{FF2B5EF4-FFF2-40B4-BE49-F238E27FC236}">
                <a16:creationId xmlns:a16="http://schemas.microsoft.com/office/drawing/2014/main" id="{E8E97C03-9BCC-4BD0-B3B6-CB6B86D47D2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961854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1F625-B501-4D24-A1BA-20441493F348}"/>
              </a:ext>
            </a:extLst>
          </p:cNvPr>
          <p:cNvSpPr>
            <a:spLocks noGrp="1"/>
          </p:cNvSpPr>
          <p:nvPr>
            <p:ph type="title"/>
          </p:nvPr>
        </p:nvSpPr>
        <p:spPr/>
        <p:txBody>
          <a:bodyPr/>
          <a:lstStyle/>
          <a:p>
            <a:r>
              <a:rPr lang="en-US"/>
              <a:t>Instagram Redaktionen - Instagram Post Table | barbara_luethi - 12 of 14</a:t>
            </a:r>
          </a:p>
        </p:txBody>
      </p:sp>
      <p:graphicFrame>
        <p:nvGraphicFramePr>
          <p:cNvPr id="5" name="Table Placeholder 4">
            <a:extLst>
              <a:ext uri="{FF2B5EF4-FFF2-40B4-BE49-F238E27FC236}">
                <a16:creationId xmlns:a16="http://schemas.microsoft.com/office/drawing/2014/main" id="{3F7C4DEB-0374-4E53-9D96-225375BC76B9}"/>
              </a:ext>
            </a:extLst>
          </p:cNvPr>
          <p:cNvGraphicFramePr>
            <a:graphicFrameLocks noGrp="1"/>
          </p:cNvGraphicFramePr>
          <p:nvPr>
            <p:ph type="tbl" sz="quarter" idx="13"/>
            <p:extLst>
              <p:ext uri="{D42A27DB-BD31-4B8C-83A1-F6EECF244321}">
                <p14:modId xmlns:p14="http://schemas.microsoft.com/office/powerpoint/2010/main" val="269987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85511413"/>
                    </a:ext>
                  </a:extLst>
                </a:gridCol>
                <a:gridCol w="658368">
                  <a:extLst>
                    <a:ext uri="{9D8B030D-6E8A-4147-A177-3AD203B41FA5}">
                      <a16:colId xmlns:a16="http://schemas.microsoft.com/office/drawing/2014/main" val="2664949796"/>
                    </a:ext>
                  </a:extLst>
                </a:gridCol>
                <a:gridCol w="658368">
                  <a:extLst>
                    <a:ext uri="{9D8B030D-6E8A-4147-A177-3AD203B41FA5}">
                      <a16:colId xmlns:a16="http://schemas.microsoft.com/office/drawing/2014/main" val="4282030403"/>
                    </a:ext>
                  </a:extLst>
                </a:gridCol>
                <a:gridCol w="658368">
                  <a:extLst>
                    <a:ext uri="{9D8B030D-6E8A-4147-A177-3AD203B41FA5}">
                      <a16:colId xmlns:a16="http://schemas.microsoft.com/office/drawing/2014/main" val="1183796190"/>
                    </a:ext>
                  </a:extLst>
                </a:gridCol>
                <a:gridCol w="987552">
                  <a:extLst>
                    <a:ext uri="{9D8B030D-6E8A-4147-A177-3AD203B41FA5}">
                      <a16:colId xmlns:a16="http://schemas.microsoft.com/office/drawing/2014/main" val="3319717419"/>
                    </a:ext>
                  </a:extLst>
                </a:gridCol>
                <a:gridCol w="658368">
                  <a:extLst>
                    <a:ext uri="{9D8B030D-6E8A-4147-A177-3AD203B41FA5}">
                      <a16:colId xmlns:a16="http://schemas.microsoft.com/office/drawing/2014/main" val="3988543382"/>
                    </a:ext>
                  </a:extLst>
                </a:gridCol>
                <a:gridCol w="658368">
                  <a:extLst>
                    <a:ext uri="{9D8B030D-6E8A-4147-A177-3AD203B41FA5}">
                      <a16:colId xmlns:a16="http://schemas.microsoft.com/office/drawing/2014/main" val="1293375702"/>
                    </a:ext>
                  </a:extLst>
                </a:gridCol>
                <a:gridCol w="658368">
                  <a:extLst>
                    <a:ext uri="{9D8B030D-6E8A-4147-A177-3AD203B41FA5}">
                      <a16:colId xmlns:a16="http://schemas.microsoft.com/office/drawing/2014/main" val="3450864875"/>
                    </a:ext>
                  </a:extLst>
                </a:gridCol>
                <a:gridCol w="658368">
                  <a:extLst>
                    <a:ext uri="{9D8B030D-6E8A-4147-A177-3AD203B41FA5}">
                      <a16:colId xmlns:a16="http://schemas.microsoft.com/office/drawing/2014/main" val="1810525565"/>
                    </a:ext>
                  </a:extLst>
                </a:gridCol>
                <a:gridCol w="329184">
                  <a:extLst>
                    <a:ext uri="{9D8B030D-6E8A-4147-A177-3AD203B41FA5}">
                      <a16:colId xmlns:a16="http://schemas.microsoft.com/office/drawing/2014/main" val="3229874433"/>
                    </a:ext>
                  </a:extLst>
                </a:gridCol>
                <a:gridCol w="329184">
                  <a:extLst>
                    <a:ext uri="{9D8B030D-6E8A-4147-A177-3AD203B41FA5}">
                      <a16:colId xmlns:a16="http://schemas.microsoft.com/office/drawing/2014/main" val="126068189"/>
                    </a:ext>
                  </a:extLst>
                </a:gridCol>
                <a:gridCol w="329184">
                  <a:extLst>
                    <a:ext uri="{9D8B030D-6E8A-4147-A177-3AD203B41FA5}">
                      <a16:colId xmlns:a16="http://schemas.microsoft.com/office/drawing/2014/main" val="327986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08011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- 11.01.2024 19:07:45</a:t>
                      </a:r>
                      <a:r>
                        <a:rPr kumimoji="0" lang="de-DE" sz="1000" b="0" i="0" u="none" strike="noStrike" kern="1200" cap="none" spc="0" normalizeH="0" baseline="0" noProof="0">
                          <a:ln>
                            <a:noFill/>
                          </a:ln>
                          <a:solidFill>
                            <a:prstClr val="black"/>
                          </a:solidFill>
                          <a:effectLst/>
                          <a:uLnTx/>
                          <a:uFillTx/>
                          <a:latin typeface="Calibri"/>
                          <a:ea typeface="+mn-ea"/>
                          <a:cs typeface="+mn-cs"/>
                        </a:rPr>
                        <a:t>
 2024: Ein Kampf gegen steigende Lebenskosten. In der Schweiz leben bereits über eine Million Menschen am Existenzminimum. «Auch viele im Mittelstand müssen ihr Budget berechnen, damit es Ende Jahr aufgeht», sagt Philipp Frei vom Dachverband Budgetberatung Schweiz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13:21:27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2024: Ein Kampf gegen steigende Lebenskosten. In der Schweiz leben bereits über eine Million Menschen am Existenzminimum. «Auch viele im Mittelstand müssen ihr Budget berechnen, damit es Ende Jahr aufgeht», sagt Philipp Frei vom Dachverband Budgetberatung Schweiz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https://www.instagram.com/reel/C196xl7pPzG/</a:t>
                      </a:r>
                    </a:p>
                  </a:txBody>
                  <a:tcPr/>
                </a:tc>
                <a:extLst>
                  <a:ext uri="{0D108BD9-81ED-4DB2-BD59-A6C34878D82A}">
                    <a16:rowId xmlns:a16="http://schemas.microsoft.com/office/drawing/2014/main" val="4017296891"/>
                  </a:ext>
                </a:extLst>
              </a:tr>
            </a:tbl>
          </a:graphicData>
        </a:graphic>
      </p:graphicFrame>
      <p:sp>
        <p:nvSpPr>
          <p:cNvPr id="4" name="Text Placeholder 3">
            <a:extLst>
              <a:ext uri="{FF2B5EF4-FFF2-40B4-BE49-F238E27FC236}">
                <a16:creationId xmlns:a16="http://schemas.microsoft.com/office/drawing/2014/main" id="{BE5B9279-C844-4D00-8E59-AE6C47F6D264}"/>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898370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7E9F1-15D0-45B9-B0F6-CEFDEE741F8F}"/>
              </a:ext>
            </a:extLst>
          </p:cNvPr>
          <p:cNvSpPr>
            <a:spLocks noGrp="1"/>
          </p:cNvSpPr>
          <p:nvPr>
            <p:ph type="title"/>
          </p:nvPr>
        </p:nvSpPr>
        <p:spPr/>
        <p:txBody>
          <a:bodyPr/>
          <a:lstStyle/>
          <a:p>
            <a:r>
              <a:rPr lang="en-US"/>
              <a:t>Instagram Redaktionen - Instagram Post Table | barbara_luethi - 13 of 14</a:t>
            </a:r>
          </a:p>
        </p:txBody>
      </p:sp>
      <p:graphicFrame>
        <p:nvGraphicFramePr>
          <p:cNvPr id="5" name="Table Placeholder 4">
            <a:extLst>
              <a:ext uri="{FF2B5EF4-FFF2-40B4-BE49-F238E27FC236}">
                <a16:creationId xmlns:a16="http://schemas.microsoft.com/office/drawing/2014/main" id="{04176D09-B5F1-44D0-8D83-A712A91FE76C}"/>
              </a:ext>
            </a:extLst>
          </p:cNvPr>
          <p:cNvGraphicFramePr>
            <a:graphicFrameLocks noGrp="1"/>
          </p:cNvGraphicFramePr>
          <p:nvPr>
            <p:ph type="tbl" sz="quarter" idx="13"/>
            <p:extLst>
              <p:ext uri="{D42A27DB-BD31-4B8C-83A1-F6EECF244321}">
                <p14:modId xmlns:p14="http://schemas.microsoft.com/office/powerpoint/2010/main" val="68904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54759162"/>
                    </a:ext>
                  </a:extLst>
                </a:gridCol>
                <a:gridCol w="658368">
                  <a:extLst>
                    <a:ext uri="{9D8B030D-6E8A-4147-A177-3AD203B41FA5}">
                      <a16:colId xmlns:a16="http://schemas.microsoft.com/office/drawing/2014/main" val="55002787"/>
                    </a:ext>
                  </a:extLst>
                </a:gridCol>
                <a:gridCol w="658368">
                  <a:extLst>
                    <a:ext uri="{9D8B030D-6E8A-4147-A177-3AD203B41FA5}">
                      <a16:colId xmlns:a16="http://schemas.microsoft.com/office/drawing/2014/main" val="2688798627"/>
                    </a:ext>
                  </a:extLst>
                </a:gridCol>
                <a:gridCol w="658368">
                  <a:extLst>
                    <a:ext uri="{9D8B030D-6E8A-4147-A177-3AD203B41FA5}">
                      <a16:colId xmlns:a16="http://schemas.microsoft.com/office/drawing/2014/main" val="2371560727"/>
                    </a:ext>
                  </a:extLst>
                </a:gridCol>
                <a:gridCol w="987552">
                  <a:extLst>
                    <a:ext uri="{9D8B030D-6E8A-4147-A177-3AD203B41FA5}">
                      <a16:colId xmlns:a16="http://schemas.microsoft.com/office/drawing/2014/main" val="2331207175"/>
                    </a:ext>
                  </a:extLst>
                </a:gridCol>
                <a:gridCol w="658368">
                  <a:extLst>
                    <a:ext uri="{9D8B030D-6E8A-4147-A177-3AD203B41FA5}">
                      <a16:colId xmlns:a16="http://schemas.microsoft.com/office/drawing/2014/main" val="445826088"/>
                    </a:ext>
                  </a:extLst>
                </a:gridCol>
                <a:gridCol w="658368">
                  <a:extLst>
                    <a:ext uri="{9D8B030D-6E8A-4147-A177-3AD203B41FA5}">
                      <a16:colId xmlns:a16="http://schemas.microsoft.com/office/drawing/2014/main" val="349719624"/>
                    </a:ext>
                  </a:extLst>
                </a:gridCol>
                <a:gridCol w="658368">
                  <a:extLst>
                    <a:ext uri="{9D8B030D-6E8A-4147-A177-3AD203B41FA5}">
                      <a16:colId xmlns:a16="http://schemas.microsoft.com/office/drawing/2014/main" val="302803062"/>
                    </a:ext>
                  </a:extLst>
                </a:gridCol>
                <a:gridCol w="658368">
                  <a:extLst>
                    <a:ext uri="{9D8B030D-6E8A-4147-A177-3AD203B41FA5}">
                      <a16:colId xmlns:a16="http://schemas.microsoft.com/office/drawing/2014/main" val="94489975"/>
                    </a:ext>
                  </a:extLst>
                </a:gridCol>
                <a:gridCol w="329184">
                  <a:extLst>
                    <a:ext uri="{9D8B030D-6E8A-4147-A177-3AD203B41FA5}">
                      <a16:colId xmlns:a16="http://schemas.microsoft.com/office/drawing/2014/main" val="3723043852"/>
                    </a:ext>
                  </a:extLst>
                </a:gridCol>
                <a:gridCol w="329184">
                  <a:extLst>
                    <a:ext uri="{9D8B030D-6E8A-4147-A177-3AD203B41FA5}">
                      <a16:colId xmlns:a16="http://schemas.microsoft.com/office/drawing/2014/main" val="3461114443"/>
                    </a:ext>
                  </a:extLst>
                </a:gridCol>
                <a:gridCol w="329184">
                  <a:extLst>
                    <a:ext uri="{9D8B030D-6E8A-4147-A177-3AD203B41FA5}">
                      <a16:colId xmlns:a16="http://schemas.microsoft.com/office/drawing/2014/main" val="289890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70364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- 11.01.2024 13:00:30</a:t>
                      </a:r>
                      <a:r>
                        <a:rPr kumimoji="0" lang="de-DE" sz="1000" b="0" i="0" u="none" strike="noStrike" kern="1200" cap="none" spc="0" normalizeH="0" baseline="0" noProof="0">
                          <a:ln>
                            <a:noFill/>
                          </a:ln>
                          <a:solidFill>
                            <a:prstClr val="black"/>
                          </a:solidFill>
                          <a:effectLst/>
                          <a:uLnTx/>
                          <a:uFillTx/>
                          <a:latin typeface="Calibri"/>
                          <a:ea typeface="+mn-ea"/>
                          <a:cs typeface="+mn-cs"/>
                        </a:rPr>
                        <a:t>
 Zu Tränen gerührt: «Ich danke meinen Vorkämpfern, die das alles erstritten haben», sagt Nationalrätin Jacqueline Badran (SP/ZH) im #SRFClub. Die Rede ist von den Errungenschaften der Arbeitenden beim Landesstreik 1918. Daraus waren die gesetzlichen Grundlagen der Sozialversicherungen gewachsen.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Zu Tränen gerührt: «Ich danke meinen Vorkämpfern, die das alles erstritten haben», sagt Nationalrätin Jacqueline Badran (SP/ZH) im #SRFClub. Die Rede ist von den Errungenschaften der Arbeitenden beim Landesstreik 1918. Daraus waren die gesetzlichen Grundlagen der Sozialversicherungen gewachsen.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https://www.instagram.com/reel/C19NSvLpQ6Y/</a:t>
                      </a:r>
                    </a:p>
                  </a:txBody>
                  <a:tcPr/>
                </a:tc>
                <a:extLst>
                  <a:ext uri="{0D108BD9-81ED-4DB2-BD59-A6C34878D82A}">
                    <a16:rowId xmlns:a16="http://schemas.microsoft.com/office/drawing/2014/main" val="3820733247"/>
                  </a:ext>
                </a:extLst>
              </a:tr>
            </a:tbl>
          </a:graphicData>
        </a:graphic>
      </p:graphicFrame>
      <p:sp>
        <p:nvSpPr>
          <p:cNvPr id="4" name="Text Placeholder 3">
            <a:extLst>
              <a:ext uri="{FF2B5EF4-FFF2-40B4-BE49-F238E27FC236}">
                <a16:creationId xmlns:a16="http://schemas.microsoft.com/office/drawing/2014/main" id="{92952C6D-91CE-4F4B-ABC9-10679B5581B3}"/>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190554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13D1C-2667-4054-8B6D-5EA8E3907AA0}"/>
              </a:ext>
            </a:extLst>
          </p:cNvPr>
          <p:cNvSpPr>
            <a:spLocks noGrp="1"/>
          </p:cNvSpPr>
          <p:nvPr>
            <p:ph type="title"/>
          </p:nvPr>
        </p:nvSpPr>
        <p:spPr/>
        <p:txBody>
          <a:bodyPr/>
          <a:lstStyle/>
          <a:p>
            <a:r>
              <a:rPr lang="en-US"/>
              <a:t>Instagram Redaktionen - Instagram Post Table | barbara_luethi - 14 of 14</a:t>
            </a:r>
          </a:p>
        </p:txBody>
      </p:sp>
      <p:graphicFrame>
        <p:nvGraphicFramePr>
          <p:cNvPr id="5" name="Table Placeholder 4">
            <a:extLst>
              <a:ext uri="{FF2B5EF4-FFF2-40B4-BE49-F238E27FC236}">
                <a16:creationId xmlns:a16="http://schemas.microsoft.com/office/drawing/2014/main" id="{21283E34-973D-4002-ADA2-8A482FB7647A}"/>
              </a:ext>
            </a:extLst>
          </p:cNvPr>
          <p:cNvGraphicFramePr>
            <a:graphicFrameLocks noGrp="1"/>
          </p:cNvGraphicFramePr>
          <p:nvPr>
            <p:ph type="tbl" sz="quarter" idx="13"/>
            <p:extLst>
              <p:ext uri="{D42A27DB-BD31-4B8C-83A1-F6EECF244321}">
                <p14:modId xmlns:p14="http://schemas.microsoft.com/office/powerpoint/2010/main" val="106131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3165378"/>
                    </a:ext>
                  </a:extLst>
                </a:gridCol>
                <a:gridCol w="658368">
                  <a:extLst>
                    <a:ext uri="{9D8B030D-6E8A-4147-A177-3AD203B41FA5}">
                      <a16:colId xmlns:a16="http://schemas.microsoft.com/office/drawing/2014/main" val="1704362507"/>
                    </a:ext>
                  </a:extLst>
                </a:gridCol>
                <a:gridCol w="658368">
                  <a:extLst>
                    <a:ext uri="{9D8B030D-6E8A-4147-A177-3AD203B41FA5}">
                      <a16:colId xmlns:a16="http://schemas.microsoft.com/office/drawing/2014/main" val="3563306727"/>
                    </a:ext>
                  </a:extLst>
                </a:gridCol>
                <a:gridCol w="658368">
                  <a:extLst>
                    <a:ext uri="{9D8B030D-6E8A-4147-A177-3AD203B41FA5}">
                      <a16:colId xmlns:a16="http://schemas.microsoft.com/office/drawing/2014/main" val="4169667444"/>
                    </a:ext>
                  </a:extLst>
                </a:gridCol>
                <a:gridCol w="987552">
                  <a:extLst>
                    <a:ext uri="{9D8B030D-6E8A-4147-A177-3AD203B41FA5}">
                      <a16:colId xmlns:a16="http://schemas.microsoft.com/office/drawing/2014/main" val="3661617396"/>
                    </a:ext>
                  </a:extLst>
                </a:gridCol>
                <a:gridCol w="658368">
                  <a:extLst>
                    <a:ext uri="{9D8B030D-6E8A-4147-A177-3AD203B41FA5}">
                      <a16:colId xmlns:a16="http://schemas.microsoft.com/office/drawing/2014/main" val="1737802405"/>
                    </a:ext>
                  </a:extLst>
                </a:gridCol>
                <a:gridCol w="658368">
                  <a:extLst>
                    <a:ext uri="{9D8B030D-6E8A-4147-A177-3AD203B41FA5}">
                      <a16:colId xmlns:a16="http://schemas.microsoft.com/office/drawing/2014/main" val="2361340407"/>
                    </a:ext>
                  </a:extLst>
                </a:gridCol>
                <a:gridCol w="658368">
                  <a:extLst>
                    <a:ext uri="{9D8B030D-6E8A-4147-A177-3AD203B41FA5}">
                      <a16:colId xmlns:a16="http://schemas.microsoft.com/office/drawing/2014/main" val="1231398121"/>
                    </a:ext>
                  </a:extLst>
                </a:gridCol>
                <a:gridCol w="658368">
                  <a:extLst>
                    <a:ext uri="{9D8B030D-6E8A-4147-A177-3AD203B41FA5}">
                      <a16:colId xmlns:a16="http://schemas.microsoft.com/office/drawing/2014/main" val="913948948"/>
                    </a:ext>
                  </a:extLst>
                </a:gridCol>
                <a:gridCol w="329184">
                  <a:extLst>
                    <a:ext uri="{9D8B030D-6E8A-4147-A177-3AD203B41FA5}">
                      <a16:colId xmlns:a16="http://schemas.microsoft.com/office/drawing/2014/main" val="3365773298"/>
                    </a:ext>
                  </a:extLst>
                </a:gridCol>
                <a:gridCol w="329184">
                  <a:extLst>
                    <a:ext uri="{9D8B030D-6E8A-4147-A177-3AD203B41FA5}">
                      <a16:colId xmlns:a16="http://schemas.microsoft.com/office/drawing/2014/main" val="1324875093"/>
                    </a:ext>
                  </a:extLst>
                </a:gridCol>
                <a:gridCol w="329184">
                  <a:extLst>
                    <a:ext uri="{9D8B030D-6E8A-4147-A177-3AD203B41FA5}">
                      <a16:colId xmlns:a16="http://schemas.microsoft.com/office/drawing/2014/main" val="27028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01872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- 11.01.2024 10:05:50</a:t>
                      </a:r>
                      <a:r>
                        <a:rPr kumimoji="0" lang="en-US" sz="1000" b="0" i="0" u="none" strike="noStrike" kern="1200" cap="none" spc="0" normalizeH="0" baseline="0" noProof="0">
                          <a:ln>
                            <a:noFill/>
                          </a:ln>
                          <a:solidFill>
                            <a:prstClr val="black"/>
                          </a:solidFill>
                          <a:effectLst/>
                          <a:uLnTx/>
                          <a:uFillTx/>
                          <a:latin typeface="Calibri"/>
                          <a:ea typeface="+mn-ea"/>
                          <a:cs typeface="+mn-cs"/>
                        </a:rPr>
                        <a:t>
 Danke meinen Gästen zur für die interessante und teils emotionale Diskussion zum Thema: Arm trotz Arbeit? 
👉 Die Sendung zum Nachschauen in meiner Bio!
Mit mir diskutiert haben: 
– Philipp Frei, Geschäftsführer Dachverband Budgetberatung Schweiz;
– Tobias Straumann, Wirtschaftshistoriker;
– Jacqueline Badran, Nationalrätin SP/ZH;
– Andri Silberschmidt, Nationalrat FDP/ZH; und
– Kristina Schüpbach, Arbeitsmarktökonomin ETH Zürich.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13:20:26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Danke meinen Gästen zur für die interessante und teils emotionale Diskussion zum Thema: Arm trotz Arbeit? 
👉 Die Sendung zum Nachschauen in meiner Bio!
Mit mir diskutiert haben: 
– Philipp Frei, Geschäftsführer Dachverband Budgetberatung Schweiz;
– Tobias Straumann, Wirtschaftshistoriker;
– Jacqueline Badran, Nationalrätin SP/ZH;
– Andri Silberschmidt, Nationalrat FDP/ZH; und
– Kristina Schüpbach, Arbeitsmarktökonomin ETH Zürich.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https://www.instagram.com/p/C18-CCtgW4k/</a:t>
                      </a:r>
                    </a:p>
                  </a:txBody>
                  <a:tcPr/>
                </a:tc>
                <a:extLst>
                  <a:ext uri="{0D108BD9-81ED-4DB2-BD59-A6C34878D82A}">
                    <a16:rowId xmlns:a16="http://schemas.microsoft.com/office/drawing/2014/main" val="2000921538"/>
                  </a:ext>
                </a:extLst>
              </a:tr>
            </a:tbl>
          </a:graphicData>
        </a:graphic>
      </p:graphicFrame>
      <p:sp>
        <p:nvSpPr>
          <p:cNvPr id="4" name="Text Placeholder 3">
            <a:extLst>
              <a:ext uri="{FF2B5EF4-FFF2-40B4-BE49-F238E27FC236}">
                <a16:creationId xmlns:a16="http://schemas.microsoft.com/office/drawing/2014/main" id="{C6B26DC9-BA87-48B6-83E5-7C2EAA003D4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7042271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2850</Words>
  <Application>Microsoft Office PowerPoint</Application>
  <PresentationFormat>On-screen Show (4:3)</PresentationFormat>
  <Paragraphs>352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Instagram Redaktionen - Instagram Post Table | barbara_luethi - 1 of 14</vt:lpstr>
      <vt:lpstr>Instagram Redaktionen - Instagram Post Table | barbara_luethi - 2 of 14</vt:lpstr>
      <vt:lpstr>Instagram Redaktionen - Instagram Post Table | barbara_luethi - 3 of 14</vt:lpstr>
      <vt:lpstr>Instagram Redaktionen - Instagram Post Table | barbara_luethi - 4 of 14</vt:lpstr>
      <vt:lpstr>Instagram Redaktionen - Instagram Post Table | barbara_luethi - 5 of 14</vt:lpstr>
      <vt:lpstr>Instagram Redaktionen - Instagram Post Table | barbara_luethi - 6 of 14</vt:lpstr>
      <vt:lpstr>Instagram Redaktionen - Instagram Post Table | barbara_luethi - 7 of 14</vt:lpstr>
      <vt:lpstr>Instagram Redaktionen - Instagram Post Table | barbara_luethi - 8 of 14</vt:lpstr>
      <vt:lpstr>Instagram Redaktionen - Instagram Post Table | barbara_luethi - 9 of 14</vt:lpstr>
      <vt:lpstr>Instagram Redaktionen - Instagram Post Table | barbara_luethi - 10 of 14</vt:lpstr>
      <vt:lpstr>Instagram Redaktionen - Instagram Post Table | barbara_luethi - 11 of 14</vt:lpstr>
      <vt:lpstr>Instagram Redaktionen - Instagram Post Table | barbara_luethi - 12 of 14</vt:lpstr>
      <vt:lpstr>Instagram Redaktionen - Instagram Post Table | barbara_luethi - 13 of 14</vt:lpstr>
      <vt:lpstr>Instagram Redaktionen - Instagram Post Table | barbara_luethi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Redaktionen - Instagram Post Table | barbara_luethi - 1 of 14</dc:title>
  <dc:creator>Frederik Born</dc:creator>
  <cp:lastModifiedBy>Frederik Born</cp:lastModifiedBy>
  <cp:revision>1</cp:revision>
  <dcterms:created xsi:type="dcterms:W3CDTF">2024-02-16T13:16:13Z</dcterms:created>
  <dcterms:modified xsi:type="dcterms:W3CDTF">2024-02-16T13:18:38Z</dcterms:modified>
</cp:coreProperties>
</file>