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A46C0-4681-4F22-8316-AAB2C873CC02}"/>
              </a:ext>
            </a:extLst>
          </p:cNvPr>
          <p:cNvSpPr>
            <a:spLocks noGrp="1"/>
          </p:cNvSpPr>
          <p:nvPr>
            <p:ph type="title"/>
          </p:nvPr>
        </p:nvSpPr>
        <p:spPr/>
        <p:txBody>
          <a:bodyPr/>
          <a:lstStyle/>
          <a:p>
            <a:r>
              <a:rPr lang="en-US"/>
              <a:t>Facebook Top 5 Videos | RTR - 1 of 4</a:t>
            </a:r>
          </a:p>
        </p:txBody>
      </p:sp>
      <p:graphicFrame>
        <p:nvGraphicFramePr>
          <p:cNvPr id="5" name="Table Placeholder 4">
            <a:extLst>
              <a:ext uri="{FF2B5EF4-FFF2-40B4-BE49-F238E27FC236}">
                <a16:creationId xmlns:a16="http://schemas.microsoft.com/office/drawing/2014/main" id="{AA1B2D8A-1BC6-4776-B245-E1641298DD50}"/>
              </a:ext>
            </a:extLst>
          </p:cNvPr>
          <p:cNvGraphicFramePr>
            <a:graphicFrameLocks noGrp="1"/>
          </p:cNvGraphicFramePr>
          <p:nvPr>
            <p:ph type="tbl" sz="quarter" idx="13"/>
            <p:extLst>
              <p:ext uri="{D42A27DB-BD31-4B8C-83A1-F6EECF244321}">
                <p14:modId xmlns:p14="http://schemas.microsoft.com/office/powerpoint/2010/main" val="1847170864"/>
              </p:ext>
            </p:extLst>
          </p:nvPr>
        </p:nvGraphicFramePr>
        <p:xfrm>
          <a:off x="457200" y="1731963"/>
          <a:ext cx="7818120" cy="207772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9172509"/>
                    </a:ext>
                  </a:extLst>
                </a:gridCol>
                <a:gridCol w="2057400">
                  <a:extLst>
                    <a:ext uri="{9D8B030D-6E8A-4147-A177-3AD203B41FA5}">
                      <a16:colId xmlns:a16="http://schemas.microsoft.com/office/drawing/2014/main" val="59062963"/>
                    </a:ext>
                  </a:extLst>
                </a:gridCol>
                <a:gridCol w="740664">
                  <a:extLst>
                    <a:ext uri="{9D8B030D-6E8A-4147-A177-3AD203B41FA5}">
                      <a16:colId xmlns:a16="http://schemas.microsoft.com/office/drawing/2014/main" val="485112"/>
                    </a:ext>
                  </a:extLst>
                </a:gridCol>
                <a:gridCol w="740664">
                  <a:extLst>
                    <a:ext uri="{9D8B030D-6E8A-4147-A177-3AD203B41FA5}">
                      <a16:colId xmlns:a16="http://schemas.microsoft.com/office/drawing/2014/main" val="447442655"/>
                    </a:ext>
                  </a:extLst>
                </a:gridCol>
                <a:gridCol w="740664">
                  <a:extLst>
                    <a:ext uri="{9D8B030D-6E8A-4147-A177-3AD203B41FA5}">
                      <a16:colId xmlns:a16="http://schemas.microsoft.com/office/drawing/2014/main" val="2753187719"/>
                    </a:ext>
                  </a:extLst>
                </a:gridCol>
                <a:gridCol w="740664">
                  <a:extLst>
                    <a:ext uri="{9D8B030D-6E8A-4147-A177-3AD203B41FA5}">
                      <a16:colId xmlns:a16="http://schemas.microsoft.com/office/drawing/2014/main" val="144334483"/>
                    </a:ext>
                  </a:extLst>
                </a:gridCol>
                <a:gridCol w="740664">
                  <a:extLst>
                    <a:ext uri="{9D8B030D-6E8A-4147-A177-3AD203B41FA5}">
                      <a16:colId xmlns:a16="http://schemas.microsoft.com/office/drawing/2014/main" val="166121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extLst>
                  <a:ext uri="{0D108BD9-81ED-4DB2-BD59-A6C34878D82A}">
                    <a16:rowId xmlns:a16="http://schemas.microsoft.com/office/drawing/2014/main" val="335321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RTR Radiotelevisiun Svizra Rumantscha - 2023-05-30 18:57:52</a:t>
                      </a:r>
                      <a:r>
                        <a:rPr kumimoji="0" lang="en-US" sz="1000" b="0" i="0" u="none" strike="noStrike" kern="1200" cap="none" spc="0" normalizeH="0" baseline="0" noProof="0">
                          <a:ln>
                            <a:noFill/>
                          </a:ln>
                          <a:solidFill>
                            <a:prstClr val="black"/>
                          </a:solidFill>
                          <a:effectLst/>
                          <a:uLnTx/>
                          <a:uFillTx/>
                          <a:latin typeface="Calibri"/>
                          <a:ea typeface="+mn-ea"/>
                          <a:cs typeface="+mn-cs"/>
                        </a:rPr>
                        <a:t>
 La grippa a Brinzauls sa mova vinavant. Oz èn sa schliads plirs crappuns ed han demonstrà lur forza cun destruir plantas sco zulprins. Funtauna: BlickTV | Gemeinde Albula/Alvra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https://quintly-image-storage.s3.amazonaws.com/c9767903967b649b53ea6ee2585cb012/7d00a72554edbcdf3ced8dcdb2380422.jpg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1613425</a:t>
                      </a:r>
                    </a:p>
                  </a:txBody>
                  <a:tcPr/>
                </a:tc>
                <a:extLst>
                  <a:ext uri="{0D108BD9-81ED-4DB2-BD59-A6C34878D82A}">
                    <a16:rowId xmlns:a16="http://schemas.microsoft.com/office/drawing/2014/main" val="43997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RTR Radiotelevisiun Svizra Rumantscha - 2023-06-12 15:32:40</a:t>
                      </a:r>
                      <a:r>
                        <a:rPr kumimoji="0" lang="en-US" sz="1000" b="0" i="0" u="none" strike="noStrike" kern="1200" cap="none" spc="0" normalizeH="0" baseline="0" noProof="0">
                          <a:ln>
                            <a:noFill/>
                          </a:ln>
                          <a:solidFill>
                            <a:prstClr val="black"/>
                          </a:solidFill>
                          <a:effectLst/>
                          <a:uLnTx/>
                          <a:uFillTx/>
                          <a:latin typeface="Calibri"/>
                          <a:ea typeface="+mn-ea"/>
                          <a:cs typeface="+mn-cs"/>
                        </a:rPr>
                        <a:t>
 En il Tirol hai dà dumengia suentermezdi ina gronda bova en las muntognas da Silvretta. Sco il servetsch da salvament alpin rapporta, saja ina part dal piz dal sid dal massiv dal «Fluchthorn» vegnì stgarpà davent. La bova è vegnida dal piz sin 3'400 meters sur mar fin giu tar 2'100 meters – ed il flum da glitta e glera è dus kilometers lung. I n'haja dà nagins blessads, ha la polizia communitgà.</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https://quintly-image-storage.s3.amazonaws.com/c9767903967b649b53ea6ee2585cb012/9407953257820d88e1fdb1f245ffd69e.jpg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62265</a:t>
                      </a:r>
                    </a:p>
                  </a:txBody>
                  <a:tcPr/>
                </a:tc>
                <a:extLst>
                  <a:ext uri="{0D108BD9-81ED-4DB2-BD59-A6C34878D82A}">
                    <a16:rowId xmlns:a16="http://schemas.microsoft.com/office/drawing/2014/main" val="2805589664"/>
                  </a:ext>
                </a:extLst>
              </a:tr>
            </a:tbl>
          </a:graphicData>
        </a:graphic>
      </p:graphicFrame>
      <p:sp>
        <p:nvSpPr>
          <p:cNvPr id="4" name="Text Placeholder 3">
            <a:extLst>
              <a:ext uri="{FF2B5EF4-FFF2-40B4-BE49-F238E27FC236}">
                <a16:creationId xmlns:a16="http://schemas.microsoft.com/office/drawing/2014/main" id="{13341D6D-360D-48CF-995D-93346E0C2806}"/>
              </a:ext>
            </a:extLst>
          </p:cNvPr>
          <p:cNvSpPr>
            <a:spLocks noGrp="1"/>
          </p:cNvSpPr>
          <p:nvPr>
            <p:ph type="body" sz="quarter" idx="14"/>
          </p:nvPr>
        </p:nvSpPr>
        <p:spPr/>
        <p:txBody>
          <a:bodyPr/>
          <a:lstStyle/>
          <a:p>
            <a:r>
              <a:rPr lang="en-US"/>
              <a:t>01.01.2023 - 31.12.2023</a:t>
            </a:r>
          </a:p>
        </p:txBody>
      </p:sp>
    </p:spTree>
    <p:extLst>
      <p:ext uri="{BB962C8B-B14F-4D97-AF65-F5344CB8AC3E}">
        <p14:creationId xmlns:p14="http://schemas.microsoft.com/office/powerpoint/2010/main" val="3109699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B195F-FEDB-4F1D-9B4E-DFE8215A0DF9}"/>
              </a:ext>
            </a:extLst>
          </p:cNvPr>
          <p:cNvSpPr>
            <a:spLocks noGrp="1"/>
          </p:cNvSpPr>
          <p:nvPr>
            <p:ph type="title"/>
          </p:nvPr>
        </p:nvSpPr>
        <p:spPr/>
        <p:txBody>
          <a:bodyPr/>
          <a:lstStyle/>
          <a:p>
            <a:r>
              <a:rPr lang="en-US"/>
              <a:t>Facebook Top 5 Videos | RTR - 2 of 4</a:t>
            </a:r>
          </a:p>
        </p:txBody>
      </p:sp>
      <p:graphicFrame>
        <p:nvGraphicFramePr>
          <p:cNvPr id="5" name="Table Placeholder 4">
            <a:extLst>
              <a:ext uri="{FF2B5EF4-FFF2-40B4-BE49-F238E27FC236}">
                <a16:creationId xmlns:a16="http://schemas.microsoft.com/office/drawing/2014/main" id="{5809BF48-B3DA-4F21-A468-207527BA189C}"/>
              </a:ext>
            </a:extLst>
          </p:cNvPr>
          <p:cNvGraphicFramePr>
            <a:graphicFrameLocks noGrp="1"/>
          </p:cNvGraphicFramePr>
          <p:nvPr>
            <p:ph type="tbl" sz="quarter" idx="13"/>
            <p:extLst>
              <p:ext uri="{D42A27DB-BD31-4B8C-83A1-F6EECF244321}">
                <p14:modId xmlns:p14="http://schemas.microsoft.com/office/powerpoint/2010/main" val="191601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6312917"/>
                    </a:ext>
                  </a:extLst>
                </a:gridCol>
                <a:gridCol w="2057400">
                  <a:extLst>
                    <a:ext uri="{9D8B030D-6E8A-4147-A177-3AD203B41FA5}">
                      <a16:colId xmlns:a16="http://schemas.microsoft.com/office/drawing/2014/main" val="3821714660"/>
                    </a:ext>
                  </a:extLst>
                </a:gridCol>
                <a:gridCol w="740664">
                  <a:extLst>
                    <a:ext uri="{9D8B030D-6E8A-4147-A177-3AD203B41FA5}">
                      <a16:colId xmlns:a16="http://schemas.microsoft.com/office/drawing/2014/main" val="2313481941"/>
                    </a:ext>
                  </a:extLst>
                </a:gridCol>
                <a:gridCol w="740664">
                  <a:extLst>
                    <a:ext uri="{9D8B030D-6E8A-4147-A177-3AD203B41FA5}">
                      <a16:colId xmlns:a16="http://schemas.microsoft.com/office/drawing/2014/main" val="3636830333"/>
                    </a:ext>
                  </a:extLst>
                </a:gridCol>
                <a:gridCol w="740664">
                  <a:extLst>
                    <a:ext uri="{9D8B030D-6E8A-4147-A177-3AD203B41FA5}">
                      <a16:colId xmlns:a16="http://schemas.microsoft.com/office/drawing/2014/main" val="128661524"/>
                    </a:ext>
                  </a:extLst>
                </a:gridCol>
                <a:gridCol w="740664">
                  <a:extLst>
                    <a:ext uri="{9D8B030D-6E8A-4147-A177-3AD203B41FA5}">
                      <a16:colId xmlns:a16="http://schemas.microsoft.com/office/drawing/2014/main" val="806170134"/>
                    </a:ext>
                  </a:extLst>
                </a:gridCol>
                <a:gridCol w="740664">
                  <a:extLst>
                    <a:ext uri="{9D8B030D-6E8A-4147-A177-3AD203B41FA5}">
                      <a16:colId xmlns:a16="http://schemas.microsoft.com/office/drawing/2014/main" val="1802414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extLst>
                  <a:ext uri="{0D108BD9-81ED-4DB2-BD59-A6C34878D82A}">
                    <a16:rowId xmlns:a16="http://schemas.microsoft.com/office/drawing/2014/main" val="17662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RTR Radiotelevisiun Svizra Rumantscha - 2023-04-19 10:59:58</a:t>
                      </a:r>
                      <a:r>
                        <a:rPr kumimoji="0" lang="en-US" sz="1000" b="0" i="0" u="none" strike="noStrike" kern="1200" cap="none" spc="0" normalizeH="0" baseline="0" noProof="0">
                          <a:ln>
                            <a:noFill/>
                          </a:ln>
                          <a:solidFill>
                            <a:prstClr val="black"/>
                          </a:solidFill>
                          <a:effectLst/>
                          <a:uLnTx/>
                          <a:uFillTx/>
                          <a:latin typeface="Calibri"/>
                          <a:ea typeface="+mn-ea"/>
                          <a:cs typeface="+mn-cs"/>
                        </a:rPr>
                        <a:t>
 La nova punt a Clugin en la Val Schons vegn installada. 🎥
Dapli dal project gigantic chattas ti qua -&gt; https://www.rtr.ch/novitads/grischun/grischun-central/val-schons-la-nova-punt-a-clugin-vegn-en-in-toc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https://quintly-image-storage.s3.amazonaws.com/c9767903967b649b53ea6ee2585cb012/8589726ba98fe52ebf1d435c4e8c2b30.jpg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45207</a:t>
                      </a:r>
                    </a:p>
                  </a:txBody>
                  <a:tcPr/>
                </a:tc>
                <a:extLst>
                  <a:ext uri="{0D108BD9-81ED-4DB2-BD59-A6C34878D82A}">
                    <a16:rowId xmlns:a16="http://schemas.microsoft.com/office/drawing/2014/main" val="1685772031"/>
                  </a:ext>
                </a:extLst>
              </a:tr>
            </a:tbl>
          </a:graphicData>
        </a:graphic>
      </p:graphicFrame>
      <p:sp>
        <p:nvSpPr>
          <p:cNvPr id="4" name="Text Placeholder 3">
            <a:extLst>
              <a:ext uri="{FF2B5EF4-FFF2-40B4-BE49-F238E27FC236}">
                <a16:creationId xmlns:a16="http://schemas.microsoft.com/office/drawing/2014/main" id="{E8516BBB-85C3-4462-AC9F-4E9F7CC3B6D8}"/>
              </a:ext>
            </a:extLst>
          </p:cNvPr>
          <p:cNvSpPr>
            <a:spLocks noGrp="1"/>
          </p:cNvSpPr>
          <p:nvPr>
            <p:ph type="body" sz="quarter" idx="14"/>
          </p:nvPr>
        </p:nvSpPr>
        <p:spPr/>
        <p:txBody>
          <a:bodyPr/>
          <a:lstStyle/>
          <a:p>
            <a:r>
              <a:rPr lang="en-US"/>
              <a:t>01.01.2023 - 31.12.2023</a:t>
            </a:r>
          </a:p>
        </p:txBody>
      </p:sp>
    </p:spTree>
    <p:extLst>
      <p:ext uri="{BB962C8B-B14F-4D97-AF65-F5344CB8AC3E}">
        <p14:creationId xmlns:p14="http://schemas.microsoft.com/office/powerpoint/2010/main" val="885266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2EA2-AC4F-41AA-AFEA-F1255788AA59}"/>
              </a:ext>
            </a:extLst>
          </p:cNvPr>
          <p:cNvSpPr>
            <a:spLocks noGrp="1"/>
          </p:cNvSpPr>
          <p:nvPr>
            <p:ph type="title"/>
          </p:nvPr>
        </p:nvSpPr>
        <p:spPr/>
        <p:txBody>
          <a:bodyPr/>
          <a:lstStyle/>
          <a:p>
            <a:r>
              <a:rPr lang="en-US"/>
              <a:t>Facebook Top 5 Videos | RTR - 3 of 4</a:t>
            </a:r>
          </a:p>
        </p:txBody>
      </p:sp>
      <p:graphicFrame>
        <p:nvGraphicFramePr>
          <p:cNvPr id="5" name="Table Placeholder 4">
            <a:extLst>
              <a:ext uri="{FF2B5EF4-FFF2-40B4-BE49-F238E27FC236}">
                <a16:creationId xmlns:a16="http://schemas.microsoft.com/office/drawing/2014/main" id="{C2CBB3DC-052A-4152-8499-016D4D2D8340}"/>
              </a:ext>
            </a:extLst>
          </p:cNvPr>
          <p:cNvGraphicFramePr>
            <a:graphicFrameLocks noGrp="1"/>
          </p:cNvGraphicFramePr>
          <p:nvPr>
            <p:ph type="tbl" sz="quarter" idx="13"/>
            <p:extLst>
              <p:ext uri="{D42A27DB-BD31-4B8C-83A1-F6EECF244321}">
                <p14:modId xmlns:p14="http://schemas.microsoft.com/office/powerpoint/2010/main" val="2840782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7186404"/>
                    </a:ext>
                  </a:extLst>
                </a:gridCol>
                <a:gridCol w="2057400">
                  <a:extLst>
                    <a:ext uri="{9D8B030D-6E8A-4147-A177-3AD203B41FA5}">
                      <a16:colId xmlns:a16="http://schemas.microsoft.com/office/drawing/2014/main" val="1787509285"/>
                    </a:ext>
                  </a:extLst>
                </a:gridCol>
                <a:gridCol w="740664">
                  <a:extLst>
                    <a:ext uri="{9D8B030D-6E8A-4147-A177-3AD203B41FA5}">
                      <a16:colId xmlns:a16="http://schemas.microsoft.com/office/drawing/2014/main" val="3952403420"/>
                    </a:ext>
                  </a:extLst>
                </a:gridCol>
                <a:gridCol w="740664">
                  <a:extLst>
                    <a:ext uri="{9D8B030D-6E8A-4147-A177-3AD203B41FA5}">
                      <a16:colId xmlns:a16="http://schemas.microsoft.com/office/drawing/2014/main" val="989278141"/>
                    </a:ext>
                  </a:extLst>
                </a:gridCol>
                <a:gridCol w="740664">
                  <a:extLst>
                    <a:ext uri="{9D8B030D-6E8A-4147-A177-3AD203B41FA5}">
                      <a16:colId xmlns:a16="http://schemas.microsoft.com/office/drawing/2014/main" val="2077573787"/>
                    </a:ext>
                  </a:extLst>
                </a:gridCol>
                <a:gridCol w="740664">
                  <a:extLst>
                    <a:ext uri="{9D8B030D-6E8A-4147-A177-3AD203B41FA5}">
                      <a16:colId xmlns:a16="http://schemas.microsoft.com/office/drawing/2014/main" val="928793080"/>
                    </a:ext>
                  </a:extLst>
                </a:gridCol>
                <a:gridCol w="740664">
                  <a:extLst>
                    <a:ext uri="{9D8B030D-6E8A-4147-A177-3AD203B41FA5}">
                      <a16:colId xmlns:a16="http://schemas.microsoft.com/office/drawing/2014/main" val="1505625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extLst>
                  <a:ext uri="{0D108BD9-81ED-4DB2-BD59-A6C34878D82A}">
                    <a16:rowId xmlns:a16="http://schemas.microsoft.com/office/drawing/2014/main" val="392059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RTR Radiotelevisiun Svizra Rumantscha - 2023-11-13 10:18:54</a:t>
                      </a:r>
                      <a:r>
                        <a:rPr kumimoji="0" lang="en-US" sz="1000" b="0" i="0" u="none" strike="noStrike" kern="1200" cap="none" spc="0" normalizeH="0" baseline="0" noProof="0">
                          <a:ln>
                            <a:noFill/>
                          </a:ln>
                          <a:solidFill>
                            <a:prstClr val="black"/>
                          </a:solidFill>
                          <a:effectLst/>
                          <a:uLnTx/>
                          <a:uFillTx/>
                          <a:latin typeface="Calibri"/>
                          <a:ea typeface="+mn-ea"/>
                          <a:cs typeface="+mn-cs"/>
                        </a:rPr>
                        <a:t>
 Sper l’accumpagnament pastoral e spiritual, sper l'agid social ed il sustegn da la fisioterapeuta porscha la staziun palliativa era la terapia da chauns. 
Ina giada ad emna vegn la spezialista per terapia cun animals Eveline Giossi sin visita tar ils pazients e las pazientas che giavischan la visita da ses dus chauns Chipsy e Chija.
«Cura che la pazienta ha dastgà ir è Chipsy s'auzada ed è ida dad isch ora, sco da dir: Uss ha la pazienta dastgà ir, uss dastg era jau ir», di la possessura e spezialista per terapia cun animals Eveline Giossi.
›› guarda l'entir Cuntrasts ‹Bun enfin la fin – la tgira palliativa› sin rtr.ch/cuntrasts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https://quintly-image-storage.s3.amazonaws.com/c9767903967b649b53ea6ee2585cb012/d7b712453c551772ea3f26e4cf9f7fdc.jpg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21646</a:t>
                      </a:r>
                    </a:p>
                  </a:txBody>
                  <a:tcPr/>
                </a:tc>
                <a:extLst>
                  <a:ext uri="{0D108BD9-81ED-4DB2-BD59-A6C34878D82A}">
                    <a16:rowId xmlns:a16="http://schemas.microsoft.com/office/drawing/2014/main" val="2120501219"/>
                  </a:ext>
                </a:extLst>
              </a:tr>
            </a:tbl>
          </a:graphicData>
        </a:graphic>
      </p:graphicFrame>
      <p:sp>
        <p:nvSpPr>
          <p:cNvPr id="4" name="Text Placeholder 3">
            <a:extLst>
              <a:ext uri="{FF2B5EF4-FFF2-40B4-BE49-F238E27FC236}">
                <a16:creationId xmlns:a16="http://schemas.microsoft.com/office/drawing/2014/main" id="{4BE77300-1CFD-411B-ABC1-C63D89128A85}"/>
              </a:ext>
            </a:extLst>
          </p:cNvPr>
          <p:cNvSpPr>
            <a:spLocks noGrp="1"/>
          </p:cNvSpPr>
          <p:nvPr>
            <p:ph type="body" sz="quarter" idx="14"/>
          </p:nvPr>
        </p:nvSpPr>
        <p:spPr/>
        <p:txBody>
          <a:bodyPr/>
          <a:lstStyle/>
          <a:p>
            <a:r>
              <a:rPr lang="en-US"/>
              <a:t>01.01.2023 - 31.12.2023</a:t>
            </a:r>
          </a:p>
        </p:txBody>
      </p:sp>
    </p:spTree>
    <p:extLst>
      <p:ext uri="{BB962C8B-B14F-4D97-AF65-F5344CB8AC3E}">
        <p14:creationId xmlns:p14="http://schemas.microsoft.com/office/powerpoint/2010/main" val="154231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8DA53-1607-4D33-8D03-4B29DCAC2B3C}"/>
              </a:ext>
            </a:extLst>
          </p:cNvPr>
          <p:cNvSpPr>
            <a:spLocks noGrp="1"/>
          </p:cNvSpPr>
          <p:nvPr>
            <p:ph type="title"/>
          </p:nvPr>
        </p:nvSpPr>
        <p:spPr/>
        <p:txBody>
          <a:bodyPr/>
          <a:lstStyle/>
          <a:p>
            <a:r>
              <a:rPr lang="en-US"/>
              <a:t>Facebook Top 5 Videos | RTR - 4 of 4</a:t>
            </a:r>
          </a:p>
        </p:txBody>
      </p:sp>
      <p:graphicFrame>
        <p:nvGraphicFramePr>
          <p:cNvPr id="5" name="Table Placeholder 4">
            <a:extLst>
              <a:ext uri="{FF2B5EF4-FFF2-40B4-BE49-F238E27FC236}">
                <a16:creationId xmlns:a16="http://schemas.microsoft.com/office/drawing/2014/main" id="{6CA64799-ECC6-4C01-84C8-A865FD6B152B}"/>
              </a:ext>
            </a:extLst>
          </p:cNvPr>
          <p:cNvGraphicFramePr>
            <a:graphicFrameLocks noGrp="1"/>
          </p:cNvGraphicFramePr>
          <p:nvPr>
            <p:ph type="tbl" sz="quarter" idx="13"/>
            <p:extLst>
              <p:ext uri="{D42A27DB-BD31-4B8C-83A1-F6EECF244321}">
                <p14:modId xmlns:p14="http://schemas.microsoft.com/office/powerpoint/2010/main" val="4248823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6989979"/>
                    </a:ext>
                  </a:extLst>
                </a:gridCol>
                <a:gridCol w="2057400">
                  <a:extLst>
                    <a:ext uri="{9D8B030D-6E8A-4147-A177-3AD203B41FA5}">
                      <a16:colId xmlns:a16="http://schemas.microsoft.com/office/drawing/2014/main" val="1125178886"/>
                    </a:ext>
                  </a:extLst>
                </a:gridCol>
                <a:gridCol w="740664">
                  <a:extLst>
                    <a:ext uri="{9D8B030D-6E8A-4147-A177-3AD203B41FA5}">
                      <a16:colId xmlns:a16="http://schemas.microsoft.com/office/drawing/2014/main" val="2913939919"/>
                    </a:ext>
                  </a:extLst>
                </a:gridCol>
                <a:gridCol w="740664">
                  <a:extLst>
                    <a:ext uri="{9D8B030D-6E8A-4147-A177-3AD203B41FA5}">
                      <a16:colId xmlns:a16="http://schemas.microsoft.com/office/drawing/2014/main" val="3097304934"/>
                    </a:ext>
                  </a:extLst>
                </a:gridCol>
                <a:gridCol w="740664">
                  <a:extLst>
                    <a:ext uri="{9D8B030D-6E8A-4147-A177-3AD203B41FA5}">
                      <a16:colId xmlns:a16="http://schemas.microsoft.com/office/drawing/2014/main" val="2461028878"/>
                    </a:ext>
                  </a:extLst>
                </a:gridCol>
                <a:gridCol w="740664">
                  <a:extLst>
                    <a:ext uri="{9D8B030D-6E8A-4147-A177-3AD203B41FA5}">
                      <a16:colId xmlns:a16="http://schemas.microsoft.com/office/drawing/2014/main" val="2523847528"/>
                    </a:ext>
                  </a:extLst>
                </a:gridCol>
                <a:gridCol w="740664">
                  <a:extLst>
                    <a:ext uri="{9D8B030D-6E8A-4147-A177-3AD203B41FA5}">
                      <a16:colId xmlns:a16="http://schemas.microsoft.com/office/drawing/2014/main" val="390886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(10s)</a:t>
                      </a:r>
                    </a:p>
                  </a:txBody>
                  <a:tcPr/>
                </a:tc>
                <a:extLst>
                  <a:ext uri="{0D108BD9-81ED-4DB2-BD59-A6C34878D82A}">
                    <a16:rowId xmlns:a16="http://schemas.microsoft.com/office/drawing/2014/main" val="171284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RTR Radiotelevisiun Svizra Rumantscha - 2023-03-01 11:07:31</a:t>
                      </a:r>
                      <a:r>
                        <a:rPr kumimoji="0" lang="en-US" sz="1000" b="0" i="0" u="none" strike="noStrike" kern="1200" cap="none" spc="0" normalizeH="0" baseline="0" noProof="0">
                          <a:ln>
                            <a:noFill/>
                          </a:ln>
                          <a:solidFill>
                            <a:prstClr val="black"/>
                          </a:solidFill>
                          <a:effectLst/>
                          <a:uLnTx/>
                          <a:uFillTx/>
                          <a:latin typeface="Calibri"/>
                          <a:ea typeface="+mn-ea"/>
                          <a:cs typeface="+mn-cs"/>
                        </a:rPr>
                        <a:t>
 Davent cun l'enviern - ussa arriva la primavaira! - En blers vitgs da l'Engiadina vegn oz festivà "Chalandamarz". Tradiziunalmain vegn stgatschà l'enviern cun giaischlas e plumpas. Gia baud la damaun è vegnì fatg canera. 🎉🌹🔔 Dapli impressiuns datti sin rtr.ch 📲
#chalandamarz #tradition #kultur #engadin #graubünden #kuhglocke #tradiziun #swiss #switzerland Zuoz Engadin  #wintervertreiben #cunvus #pervus #alpulsdalgrischun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https://quintly-image-storage.s3.amazonaws.com/c9767903967b649b53ea6ee2585cb012/5b18596841df459b5dbac6b9b09ac3ad.jpg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20513</a:t>
                      </a:r>
                    </a:p>
                  </a:txBody>
                  <a:tcPr/>
                </a:tc>
                <a:extLst>
                  <a:ext uri="{0D108BD9-81ED-4DB2-BD59-A6C34878D82A}">
                    <a16:rowId xmlns:a16="http://schemas.microsoft.com/office/drawing/2014/main" val="3692042146"/>
                  </a:ext>
                </a:extLst>
              </a:tr>
            </a:tbl>
          </a:graphicData>
        </a:graphic>
      </p:graphicFrame>
      <p:sp>
        <p:nvSpPr>
          <p:cNvPr id="4" name="Text Placeholder 3">
            <a:extLst>
              <a:ext uri="{FF2B5EF4-FFF2-40B4-BE49-F238E27FC236}">
                <a16:creationId xmlns:a16="http://schemas.microsoft.com/office/drawing/2014/main" id="{4B0278DA-F1C7-4F64-BF36-0C32FE723325}"/>
              </a:ext>
            </a:extLst>
          </p:cNvPr>
          <p:cNvSpPr>
            <a:spLocks noGrp="1"/>
          </p:cNvSpPr>
          <p:nvPr>
            <p:ph type="body" sz="quarter" idx="14"/>
          </p:nvPr>
        </p:nvSpPr>
        <p:spPr/>
        <p:txBody>
          <a:bodyPr/>
          <a:lstStyle/>
          <a:p>
            <a:r>
              <a:rPr lang="en-US"/>
              <a:t>01.01.2023 - 31.12.2023</a:t>
            </a:r>
          </a:p>
        </p:txBody>
      </p:sp>
    </p:spTree>
    <p:extLst>
      <p:ext uri="{BB962C8B-B14F-4D97-AF65-F5344CB8AC3E}">
        <p14:creationId xmlns:p14="http://schemas.microsoft.com/office/powerpoint/2010/main" val="2484864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612</Words>
  <Application>Microsoft Office PowerPoint</Application>
  <PresentationFormat>On-screen Show (4:3)</PresentationFormat>
  <Paragraphs>71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Facebook Top 5 Videos | RTR - 1 of 4</vt:lpstr>
      <vt:lpstr>Facebook Top 5 Videos | RTR - 2 of 4</vt:lpstr>
      <vt:lpstr>Facebook Top 5 Videos | RTR - 3 of 4</vt:lpstr>
      <vt:lpstr>Facebook Top 5 Videos | RTR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 5 Videos | RTR - 1 of 4</dc:title>
  <dc:creator>Frederik Born</dc:creator>
  <cp:lastModifiedBy>Frederik Born</cp:lastModifiedBy>
  <cp:revision>1</cp:revision>
  <dcterms:created xsi:type="dcterms:W3CDTF">2024-01-16T12:58:17Z</dcterms:created>
  <dcterms:modified xsi:type="dcterms:W3CDTF">2024-01-16T12:58:29Z</dcterms:modified>
</cp:coreProperties>
</file>