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3C8D-370A-4594-B9F3-2BB30D26DF69}"/>
              </a:ext>
            </a:extLst>
          </p:cNvPr>
          <p:cNvSpPr>
            <a:spLocks noGrp="1"/>
          </p:cNvSpPr>
          <p:nvPr>
            <p:ph type="title"/>
          </p:nvPr>
        </p:nvSpPr>
        <p:spPr/>
        <p:txBody>
          <a:bodyPr/>
          <a:lstStyle/>
          <a:p>
            <a:r>
              <a:rPr lang="en-US"/>
              <a:t>Instagram Posts Table | srfnews - 1 of 20</a:t>
            </a:r>
          </a:p>
        </p:txBody>
      </p:sp>
      <p:graphicFrame>
        <p:nvGraphicFramePr>
          <p:cNvPr id="5" name="Table Placeholder 4">
            <a:extLst>
              <a:ext uri="{FF2B5EF4-FFF2-40B4-BE49-F238E27FC236}">
                <a16:creationId xmlns:a16="http://schemas.microsoft.com/office/drawing/2014/main" id="{21F12174-981E-4F3E-97FC-E0352209AD61}"/>
              </a:ext>
            </a:extLst>
          </p:cNvPr>
          <p:cNvGraphicFramePr>
            <a:graphicFrameLocks noGrp="1"/>
          </p:cNvGraphicFramePr>
          <p:nvPr>
            <p:ph type="tbl" sz="quarter" idx="13"/>
            <p:extLst>
              <p:ext uri="{D42A27DB-BD31-4B8C-83A1-F6EECF244321}">
                <p14:modId xmlns:p14="http://schemas.microsoft.com/office/powerpoint/2010/main" val="2671822521"/>
              </p:ext>
            </p:extLst>
          </p:nvPr>
        </p:nvGraphicFramePr>
        <p:xfrm>
          <a:off x="457200" y="1731963"/>
          <a:ext cx="7818120" cy="76708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30950115"/>
                    </a:ext>
                  </a:extLst>
                </a:gridCol>
                <a:gridCol w="987552">
                  <a:extLst>
                    <a:ext uri="{9D8B030D-6E8A-4147-A177-3AD203B41FA5}">
                      <a16:colId xmlns:a16="http://schemas.microsoft.com/office/drawing/2014/main" val="3216847178"/>
                    </a:ext>
                  </a:extLst>
                </a:gridCol>
                <a:gridCol w="987552">
                  <a:extLst>
                    <a:ext uri="{9D8B030D-6E8A-4147-A177-3AD203B41FA5}">
                      <a16:colId xmlns:a16="http://schemas.microsoft.com/office/drawing/2014/main" val="521907068"/>
                    </a:ext>
                  </a:extLst>
                </a:gridCol>
                <a:gridCol w="987552">
                  <a:extLst>
                    <a:ext uri="{9D8B030D-6E8A-4147-A177-3AD203B41FA5}">
                      <a16:colId xmlns:a16="http://schemas.microsoft.com/office/drawing/2014/main" val="1079651723"/>
                    </a:ext>
                  </a:extLst>
                </a:gridCol>
                <a:gridCol w="987552">
                  <a:extLst>
                    <a:ext uri="{9D8B030D-6E8A-4147-A177-3AD203B41FA5}">
                      <a16:colId xmlns:a16="http://schemas.microsoft.com/office/drawing/2014/main" val="2241760860"/>
                    </a:ext>
                  </a:extLst>
                </a:gridCol>
                <a:gridCol w="987552">
                  <a:extLst>
                    <a:ext uri="{9D8B030D-6E8A-4147-A177-3AD203B41FA5}">
                      <a16:colId xmlns:a16="http://schemas.microsoft.com/office/drawing/2014/main" val="2527300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220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- 2023-12-30 20:02:05</a:t>
                      </a:r>
                      <a:r>
                        <a:rPr kumimoji="0" lang="de-DE" sz="1000" b="0" i="0" u="none" strike="noStrike" kern="1200" cap="none" spc="0" normalizeH="0" baseline="0" noProof="0">
                          <a:ln>
                            <a:noFill/>
                          </a:ln>
                          <a:solidFill>
                            <a:prstClr val="black"/>
                          </a:solidFill>
                          <a:effectLst/>
                          <a:uLnTx/>
                          <a:uFillTx/>
                          <a:latin typeface="Calibri"/>
                          <a:ea typeface="+mn-ea"/>
                          <a:cs typeface="+mn-cs"/>
                        </a:rPr>
                        <a:t>
 Der Massentourismus bereitet Venedig seit geraumer Zeit Probleme. Nun ergreift die Stadt weitere Massnahmen: Von Fremdenführenden begleitete Gruppen mit mehr als 25 Touristinnen und Touristen sind ab Juni 2024 verboten. Der Stadtrat hat in seiner jüngsten Sitzung diese Massnahme beschlossen. 
🇮🇹🇮🇹🇮🇹
Damit soll der nachhaltige Tourismus gefördert sowie Schutz und Sicherheit der Stadt gewährleistet werden. Es soll ein besseres Gleichgewicht zwischen den Menschen, die wirklich in der Stadt leben, und denen, die sie nur als Touristinnen und Touristen besuchen, geschaffen werden.
 🇮🇹🇮🇹🇮🇹
Die Massnahme betrifft das Stadtzentrum sowie die Inseln Murano, Burano und Torcello. Zudem sind bei Stadtführungen Lautsprecher ebenfalls verboten.
 🇮🇹🇮🇹🇮🇹
#Venedig #Tourismus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14639280"/>
                  </a:ext>
                </a:extLst>
              </a:tr>
            </a:tbl>
          </a:graphicData>
        </a:graphic>
      </p:graphicFrame>
      <p:sp>
        <p:nvSpPr>
          <p:cNvPr id="4" name="Text Placeholder 3">
            <a:extLst>
              <a:ext uri="{FF2B5EF4-FFF2-40B4-BE49-F238E27FC236}">
                <a16:creationId xmlns:a16="http://schemas.microsoft.com/office/drawing/2014/main" id="{6CF0200B-C033-43C4-B833-CB27DCCBCC19}"/>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593614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9C916-B69C-4EEA-84BB-5D635E84BA4E}"/>
              </a:ext>
            </a:extLst>
          </p:cNvPr>
          <p:cNvSpPr>
            <a:spLocks noGrp="1"/>
          </p:cNvSpPr>
          <p:nvPr>
            <p:ph type="title"/>
          </p:nvPr>
        </p:nvSpPr>
        <p:spPr/>
        <p:txBody>
          <a:bodyPr/>
          <a:lstStyle/>
          <a:p>
            <a:r>
              <a:rPr lang="en-US"/>
              <a:t>Instagram Posts Table | srfnews - 2 of 20</a:t>
            </a:r>
          </a:p>
        </p:txBody>
      </p:sp>
      <p:graphicFrame>
        <p:nvGraphicFramePr>
          <p:cNvPr id="5" name="Table Placeholder 4">
            <a:extLst>
              <a:ext uri="{FF2B5EF4-FFF2-40B4-BE49-F238E27FC236}">
                <a16:creationId xmlns:a16="http://schemas.microsoft.com/office/drawing/2014/main" id="{FE7B1683-B6B7-4B7E-AD18-894FB3CA1040}"/>
              </a:ext>
            </a:extLst>
          </p:cNvPr>
          <p:cNvGraphicFramePr>
            <a:graphicFrameLocks noGrp="1"/>
          </p:cNvGraphicFramePr>
          <p:nvPr>
            <p:ph type="tbl" sz="quarter" idx="13"/>
            <p:extLst>
              <p:ext uri="{D42A27DB-BD31-4B8C-83A1-F6EECF244321}">
                <p14:modId xmlns:p14="http://schemas.microsoft.com/office/powerpoint/2010/main" val="2865685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2587775"/>
                    </a:ext>
                  </a:extLst>
                </a:gridCol>
                <a:gridCol w="987552">
                  <a:extLst>
                    <a:ext uri="{9D8B030D-6E8A-4147-A177-3AD203B41FA5}">
                      <a16:colId xmlns:a16="http://schemas.microsoft.com/office/drawing/2014/main" val="1518493272"/>
                    </a:ext>
                  </a:extLst>
                </a:gridCol>
                <a:gridCol w="987552">
                  <a:extLst>
                    <a:ext uri="{9D8B030D-6E8A-4147-A177-3AD203B41FA5}">
                      <a16:colId xmlns:a16="http://schemas.microsoft.com/office/drawing/2014/main" val="1226151922"/>
                    </a:ext>
                  </a:extLst>
                </a:gridCol>
                <a:gridCol w="987552">
                  <a:extLst>
                    <a:ext uri="{9D8B030D-6E8A-4147-A177-3AD203B41FA5}">
                      <a16:colId xmlns:a16="http://schemas.microsoft.com/office/drawing/2014/main" val="2445886547"/>
                    </a:ext>
                  </a:extLst>
                </a:gridCol>
                <a:gridCol w="987552">
                  <a:extLst>
                    <a:ext uri="{9D8B030D-6E8A-4147-A177-3AD203B41FA5}">
                      <a16:colId xmlns:a16="http://schemas.microsoft.com/office/drawing/2014/main" val="326801585"/>
                    </a:ext>
                  </a:extLst>
                </a:gridCol>
                <a:gridCol w="987552">
                  <a:extLst>
                    <a:ext uri="{9D8B030D-6E8A-4147-A177-3AD203B41FA5}">
                      <a16:colId xmlns:a16="http://schemas.microsoft.com/office/drawing/2014/main" val="60381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118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- 2023-12-30 18:00:00</a:t>
                      </a:r>
                      <a:r>
                        <a:rPr kumimoji="0" lang="de-DE" sz="1000" b="0" i="0" u="none" strike="noStrike" kern="1200" cap="none" spc="0" normalizeH="0" baseline="0" noProof="0">
                          <a:ln>
                            <a:noFill/>
                          </a:ln>
                          <a:solidFill>
                            <a:prstClr val="black"/>
                          </a:solidFill>
                          <a:effectLst/>
                          <a:uLnTx/>
                          <a:uFillTx/>
                          <a:latin typeface="Calibri"/>
                          <a:ea typeface="+mn-ea"/>
                          <a:cs typeface="+mn-cs"/>
                        </a:rPr>
                        <a:t>
 Über die Festtage sind Schweizer Haushalte besonders gut mit Schokolade bestückt. Für Hunde kann das verhängnisvoll werden. So süss die Versuchung sein mag, so tödlich kann sie enden.
🐶🍫🐶🍫
#Schokolade #Hunde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79626190"/>
                  </a:ext>
                </a:extLst>
              </a:tr>
            </a:tbl>
          </a:graphicData>
        </a:graphic>
      </p:graphicFrame>
      <p:sp>
        <p:nvSpPr>
          <p:cNvPr id="4" name="Text Placeholder 3">
            <a:extLst>
              <a:ext uri="{FF2B5EF4-FFF2-40B4-BE49-F238E27FC236}">
                <a16:creationId xmlns:a16="http://schemas.microsoft.com/office/drawing/2014/main" id="{7A65A362-4A61-446E-B412-C0FDEA309796}"/>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656231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20F04-3A16-4C79-A193-7C5AE6C44303}"/>
              </a:ext>
            </a:extLst>
          </p:cNvPr>
          <p:cNvSpPr>
            <a:spLocks noGrp="1"/>
          </p:cNvSpPr>
          <p:nvPr>
            <p:ph type="title"/>
          </p:nvPr>
        </p:nvSpPr>
        <p:spPr/>
        <p:txBody>
          <a:bodyPr/>
          <a:lstStyle/>
          <a:p>
            <a:r>
              <a:rPr lang="en-US"/>
              <a:t>Instagram Posts Table | srfnews - 3 of 20</a:t>
            </a:r>
          </a:p>
        </p:txBody>
      </p:sp>
      <p:graphicFrame>
        <p:nvGraphicFramePr>
          <p:cNvPr id="5" name="Table Placeholder 4">
            <a:extLst>
              <a:ext uri="{FF2B5EF4-FFF2-40B4-BE49-F238E27FC236}">
                <a16:creationId xmlns:a16="http://schemas.microsoft.com/office/drawing/2014/main" id="{7EC46218-AD5A-4C7F-B04D-AE14379E6F6F}"/>
              </a:ext>
            </a:extLst>
          </p:cNvPr>
          <p:cNvGraphicFramePr>
            <a:graphicFrameLocks noGrp="1"/>
          </p:cNvGraphicFramePr>
          <p:nvPr>
            <p:ph type="tbl" sz="quarter" idx="13"/>
            <p:extLst>
              <p:ext uri="{D42A27DB-BD31-4B8C-83A1-F6EECF244321}">
                <p14:modId xmlns:p14="http://schemas.microsoft.com/office/powerpoint/2010/main" val="369536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76732462"/>
                    </a:ext>
                  </a:extLst>
                </a:gridCol>
                <a:gridCol w="987552">
                  <a:extLst>
                    <a:ext uri="{9D8B030D-6E8A-4147-A177-3AD203B41FA5}">
                      <a16:colId xmlns:a16="http://schemas.microsoft.com/office/drawing/2014/main" val="2708020966"/>
                    </a:ext>
                  </a:extLst>
                </a:gridCol>
                <a:gridCol w="987552">
                  <a:extLst>
                    <a:ext uri="{9D8B030D-6E8A-4147-A177-3AD203B41FA5}">
                      <a16:colId xmlns:a16="http://schemas.microsoft.com/office/drawing/2014/main" val="2081543206"/>
                    </a:ext>
                  </a:extLst>
                </a:gridCol>
                <a:gridCol w="987552">
                  <a:extLst>
                    <a:ext uri="{9D8B030D-6E8A-4147-A177-3AD203B41FA5}">
                      <a16:colId xmlns:a16="http://schemas.microsoft.com/office/drawing/2014/main" val="2937062650"/>
                    </a:ext>
                  </a:extLst>
                </a:gridCol>
                <a:gridCol w="987552">
                  <a:extLst>
                    <a:ext uri="{9D8B030D-6E8A-4147-A177-3AD203B41FA5}">
                      <a16:colId xmlns:a16="http://schemas.microsoft.com/office/drawing/2014/main" val="391592114"/>
                    </a:ext>
                  </a:extLst>
                </a:gridCol>
                <a:gridCol w="987552">
                  <a:extLst>
                    <a:ext uri="{9D8B030D-6E8A-4147-A177-3AD203B41FA5}">
                      <a16:colId xmlns:a16="http://schemas.microsoft.com/office/drawing/2014/main" val="2873030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108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- 2023-12-30 16:32:06</a:t>
                      </a:r>
                      <a:r>
                        <a:rPr kumimoji="0" lang="de-DE" sz="1000" b="0" i="0" u="none" strike="noStrike" kern="1200" cap="none" spc="0" normalizeH="0" baseline="0" noProof="0">
                          <a:ln>
                            <a:noFill/>
                          </a:ln>
                          <a:solidFill>
                            <a:prstClr val="black"/>
                          </a:solidFill>
                          <a:effectLst/>
                          <a:uLnTx/>
                          <a:uFillTx/>
                          <a:latin typeface="Calibri"/>
                          <a:ea typeface="+mn-ea"/>
                          <a:cs typeface="+mn-cs"/>
                        </a:rPr>
                        <a:t>
 Auslöser für die neue Abteilung der «Forensic Nurses» ist die Istanbul-Konvention. Diese Konvention hat die Schweiz 2018 unterschrieben und sich damit verpflichtet, sexuelle und häusliche Gewalt zu bekämpfen. Eine Arbeitsgruppe innerhalb der Zürcher Verwaltung kam zum Schluss, dass für die Spurensicherung Spezialistinnen und Spezialisten beigezogen werden sollen.
👨‍⚕️👩🏻‍⚕️👨🏼‍⚕️👩🏽‍⚕️
In den USA und Kanada ist diese Disziplin seit den 90er-Jahren fest im Gesundheitssystem verankert. In der Schweiz sind «Forensic Nurses» auch in anderen Kantonen wie St. Gallen oder Luzern im Einsatz. Allerdings ist ihr Beizug anders organisiert und sie sind nicht wie neu in Zürich rund um die Uhr verfügbar.
👨‍⚕️👩🏻‍⚕️👨🏼‍⚕️👩🏽‍⚕️
#ForensicNurses #Zürich #Gewalt #News #SRFNews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88144501"/>
                  </a:ext>
                </a:extLst>
              </a:tr>
            </a:tbl>
          </a:graphicData>
        </a:graphic>
      </p:graphicFrame>
      <p:sp>
        <p:nvSpPr>
          <p:cNvPr id="4" name="Text Placeholder 3">
            <a:extLst>
              <a:ext uri="{FF2B5EF4-FFF2-40B4-BE49-F238E27FC236}">
                <a16:creationId xmlns:a16="http://schemas.microsoft.com/office/drawing/2014/main" id="{1724AD96-43D0-42EE-8140-1ACC6F8E26A6}"/>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516277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500A3-B30A-46FB-9172-EBB4E340D826}"/>
              </a:ext>
            </a:extLst>
          </p:cNvPr>
          <p:cNvSpPr>
            <a:spLocks noGrp="1"/>
          </p:cNvSpPr>
          <p:nvPr>
            <p:ph type="title"/>
          </p:nvPr>
        </p:nvSpPr>
        <p:spPr/>
        <p:txBody>
          <a:bodyPr/>
          <a:lstStyle/>
          <a:p>
            <a:r>
              <a:rPr lang="en-US"/>
              <a:t>Instagram Posts Table | srfnews - 4 of 20</a:t>
            </a:r>
          </a:p>
        </p:txBody>
      </p:sp>
      <p:graphicFrame>
        <p:nvGraphicFramePr>
          <p:cNvPr id="5" name="Table Placeholder 4">
            <a:extLst>
              <a:ext uri="{FF2B5EF4-FFF2-40B4-BE49-F238E27FC236}">
                <a16:creationId xmlns:a16="http://schemas.microsoft.com/office/drawing/2014/main" id="{73FCC311-CA5C-40EF-B24F-05A3605E4954}"/>
              </a:ext>
            </a:extLst>
          </p:cNvPr>
          <p:cNvGraphicFramePr>
            <a:graphicFrameLocks noGrp="1"/>
          </p:cNvGraphicFramePr>
          <p:nvPr>
            <p:ph type="tbl" sz="quarter" idx="13"/>
            <p:extLst>
              <p:ext uri="{D42A27DB-BD31-4B8C-83A1-F6EECF244321}">
                <p14:modId xmlns:p14="http://schemas.microsoft.com/office/powerpoint/2010/main" val="95390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38386998"/>
                    </a:ext>
                  </a:extLst>
                </a:gridCol>
                <a:gridCol w="987552">
                  <a:extLst>
                    <a:ext uri="{9D8B030D-6E8A-4147-A177-3AD203B41FA5}">
                      <a16:colId xmlns:a16="http://schemas.microsoft.com/office/drawing/2014/main" val="2492976279"/>
                    </a:ext>
                  </a:extLst>
                </a:gridCol>
                <a:gridCol w="987552">
                  <a:extLst>
                    <a:ext uri="{9D8B030D-6E8A-4147-A177-3AD203B41FA5}">
                      <a16:colId xmlns:a16="http://schemas.microsoft.com/office/drawing/2014/main" val="2070237724"/>
                    </a:ext>
                  </a:extLst>
                </a:gridCol>
                <a:gridCol w="987552">
                  <a:extLst>
                    <a:ext uri="{9D8B030D-6E8A-4147-A177-3AD203B41FA5}">
                      <a16:colId xmlns:a16="http://schemas.microsoft.com/office/drawing/2014/main" val="4122806974"/>
                    </a:ext>
                  </a:extLst>
                </a:gridCol>
                <a:gridCol w="987552">
                  <a:extLst>
                    <a:ext uri="{9D8B030D-6E8A-4147-A177-3AD203B41FA5}">
                      <a16:colId xmlns:a16="http://schemas.microsoft.com/office/drawing/2014/main" val="890717307"/>
                    </a:ext>
                  </a:extLst>
                </a:gridCol>
                <a:gridCol w="987552">
                  <a:extLst>
                    <a:ext uri="{9D8B030D-6E8A-4147-A177-3AD203B41FA5}">
                      <a16:colId xmlns:a16="http://schemas.microsoft.com/office/drawing/2014/main" val="54786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0647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- 2023-12-30 14:10:32</a:t>
                      </a:r>
                      <a:r>
                        <a:rPr kumimoji="0" lang="de-DE" sz="1000" b="0" i="0" u="none" strike="noStrike" kern="1200" cap="none" spc="0" normalizeH="0" baseline="0" noProof="0">
                          <a:ln>
                            <a:noFill/>
                          </a:ln>
                          <a:solidFill>
                            <a:prstClr val="black"/>
                          </a:solidFill>
                          <a:effectLst/>
                          <a:uLnTx/>
                          <a:uFillTx/>
                          <a:latin typeface="Calibri"/>
                          <a:ea typeface="+mn-ea"/>
                          <a:cs typeface="+mn-cs"/>
                        </a:rPr>
                        <a:t>
 #Repost: Einige Geschichten haben es euch in diesem Jahr besonders angetan. Zehn davon haben wir zum Jahresende herausgesucht. Darunter das Dorf Iseltwald, das wegen eines Serienhits überrannt wurde. 
🏞️🏞️🏞️
Das Bergdorf Iseltwald zieht Tausende Touristinnen und Touristen an. Auslöser war eine koreanische Netflix-Serie, die in dem Schweizer Dorf gedreht wurde. Extrabusse werden angeboten, um die Nachfrage zu erfüllen. Doch solch ein Massentourismus bringt unerwartete Nachteile mit sich.
🏞️🏞️🏞️
Das Video stammt vom 3. Juni 2023.
🏞️🏞️🏞️
#Iseltwald #Netflix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62095169"/>
                  </a:ext>
                </a:extLst>
              </a:tr>
            </a:tbl>
          </a:graphicData>
        </a:graphic>
      </p:graphicFrame>
      <p:sp>
        <p:nvSpPr>
          <p:cNvPr id="4" name="Text Placeholder 3">
            <a:extLst>
              <a:ext uri="{FF2B5EF4-FFF2-40B4-BE49-F238E27FC236}">
                <a16:creationId xmlns:a16="http://schemas.microsoft.com/office/drawing/2014/main" id="{AC41F868-E5DA-4274-B9DB-26A14881CF43}"/>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3434816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4459-84C5-441A-97BA-B2D525C6CFA6}"/>
              </a:ext>
            </a:extLst>
          </p:cNvPr>
          <p:cNvSpPr>
            <a:spLocks noGrp="1"/>
          </p:cNvSpPr>
          <p:nvPr>
            <p:ph type="title"/>
          </p:nvPr>
        </p:nvSpPr>
        <p:spPr/>
        <p:txBody>
          <a:bodyPr/>
          <a:lstStyle/>
          <a:p>
            <a:r>
              <a:rPr lang="en-US"/>
              <a:t>Instagram Posts Table | srfnews - 5 of 20</a:t>
            </a:r>
          </a:p>
        </p:txBody>
      </p:sp>
      <p:graphicFrame>
        <p:nvGraphicFramePr>
          <p:cNvPr id="5" name="Table Placeholder 4">
            <a:extLst>
              <a:ext uri="{FF2B5EF4-FFF2-40B4-BE49-F238E27FC236}">
                <a16:creationId xmlns:a16="http://schemas.microsoft.com/office/drawing/2014/main" id="{A2AA28DE-ECE7-4013-B872-0E208399F742}"/>
              </a:ext>
            </a:extLst>
          </p:cNvPr>
          <p:cNvGraphicFramePr>
            <a:graphicFrameLocks noGrp="1"/>
          </p:cNvGraphicFramePr>
          <p:nvPr>
            <p:ph type="tbl" sz="quarter" idx="13"/>
            <p:extLst>
              <p:ext uri="{D42A27DB-BD31-4B8C-83A1-F6EECF244321}">
                <p14:modId xmlns:p14="http://schemas.microsoft.com/office/powerpoint/2010/main" val="410718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56445259"/>
                    </a:ext>
                  </a:extLst>
                </a:gridCol>
                <a:gridCol w="987552">
                  <a:extLst>
                    <a:ext uri="{9D8B030D-6E8A-4147-A177-3AD203B41FA5}">
                      <a16:colId xmlns:a16="http://schemas.microsoft.com/office/drawing/2014/main" val="1383480262"/>
                    </a:ext>
                  </a:extLst>
                </a:gridCol>
                <a:gridCol w="987552">
                  <a:extLst>
                    <a:ext uri="{9D8B030D-6E8A-4147-A177-3AD203B41FA5}">
                      <a16:colId xmlns:a16="http://schemas.microsoft.com/office/drawing/2014/main" val="3363399702"/>
                    </a:ext>
                  </a:extLst>
                </a:gridCol>
                <a:gridCol w="987552">
                  <a:extLst>
                    <a:ext uri="{9D8B030D-6E8A-4147-A177-3AD203B41FA5}">
                      <a16:colId xmlns:a16="http://schemas.microsoft.com/office/drawing/2014/main" val="2395326538"/>
                    </a:ext>
                  </a:extLst>
                </a:gridCol>
                <a:gridCol w="987552">
                  <a:extLst>
                    <a:ext uri="{9D8B030D-6E8A-4147-A177-3AD203B41FA5}">
                      <a16:colId xmlns:a16="http://schemas.microsoft.com/office/drawing/2014/main" val="2382405512"/>
                    </a:ext>
                  </a:extLst>
                </a:gridCol>
                <a:gridCol w="987552">
                  <a:extLst>
                    <a:ext uri="{9D8B030D-6E8A-4147-A177-3AD203B41FA5}">
                      <a16:colId xmlns:a16="http://schemas.microsoft.com/office/drawing/2014/main" val="198437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5386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- 2023-12-30 11:10:46</a:t>
                      </a:r>
                      <a:r>
                        <a:rPr kumimoji="0" lang="de-DE" sz="1000" b="0" i="0" u="none" strike="noStrike" kern="1200" cap="none" spc="0" normalizeH="0" baseline="0" noProof="0">
                          <a:ln>
                            <a:noFill/>
                          </a:ln>
                          <a:solidFill>
                            <a:prstClr val="black"/>
                          </a:solidFill>
                          <a:effectLst/>
                          <a:uLnTx/>
                          <a:uFillTx/>
                          <a:latin typeface="Calibri"/>
                          <a:ea typeface="+mn-ea"/>
                          <a:cs typeface="+mn-cs"/>
                        </a:rPr>
                        <a:t>
 Inzwischen hat sich die Situation im Rutschgebiet «Wagenrunse» beruhigt, schreibt die Gemeinde Glarus Süd. Am 22. und 23. Dezember gelangten bis zu 2000 Kubikmeter Schlamm bei Schwanden ins Quartier und drohten die Wasser- und Stromversorgung zu unterbrechen. Rund 25 Personen mussten kurz vor Weihnachten evakuiert werden. Inzwischen ist für zwei betroffene Mehrfamilienhäuser ein neuer Zugang erstellt worden.
🏘️🏘️🏘️
#Schweiz #Schwanden #Erdrutsch #SRFNews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98727734"/>
                  </a:ext>
                </a:extLst>
              </a:tr>
            </a:tbl>
          </a:graphicData>
        </a:graphic>
      </p:graphicFrame>
      <p:sp>
        <p:nvSpPr>
          <p:cNvPr id="4" name="Text Placeholder 3">
            <a:extLst>
              <a:ext uri="{FF2B5EF4-FFF2-40B4-BE49-F238E27FC236}">
                <a16:creationId xmlns:a16="http://schemas.microsoft.com/office/drawing/2014/main" id="{C15F4932-9E96-4E8C-9AB3-837C7D1FDE86}"/>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90341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AC92-DFB3-45D7-BC42-C7FBBEA4F023}"/>
              </a:ext>
            </a:extLst>
          </p:cNvPr>
          <p:cNvSpPr>
            <a:spLocks noGrp="1"/>
          </p:cNvSpPr>
          <p:nvPr>
            <p:ph type="title"/>
          </p:nvPr>
        </p:nvSpPr>
        <p:spPr/>
        <p:txBody>
          <a:bodyPr/>
          <a:lstStyle/>
          <a:p>
            <a:r>
              <a:rPr lang="en-US"/>
              <a:t>Instagram Posts Table | srfnews - 6 of 20</a:t>
            </a:r>
          </a:p>
        </p:txBody>
      </p:sp>
      <p:graphicFrame>
        <p:nvGraphicFramePr>
          <p:cNvPr id="5" name="Table Placeholder 4">
            <a:extLst>
              <a:ext uri="{FF2B5EF4-FFF2-40B4-BE49-F238E27FC236}">
                <a16:creationId xmlns:a16="http://schemas.microsoft.com/office/drawing/2014/main" id="{853C88EC-CED4-441F-8287-6DBD8CCB00C3}"/>
              </a:ext>
            </a:extLst>
          </p:cNvPr>
          <p:cNvGraphicFramePr>
            <a:graphicFrameLocks noGrp="1"/>
          </p:cNvGraphicFramePr>
          <p:nvPr>
            <p:ph type="tbl" sz="quarter" idx="13"/>
            <p:extLst>
              <p:ext uri="{D42A27DB-BD31-4B8C-83A1-F6EECF244321}">
                <p14:modId xmlns:p14="http://schemas.microsoft.com/office/powerpoint/2010/main" val="359086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7346117"/>
                    </a:ext>
                  </a:extLst>
                </a:gridCol>
                <a:gridCol w="987552">
                  <a:extLst>
                    <a:ext uri="{9D8B030D-6E8A-4147-A177-3AD203B41FA5}">
                      <a16:colId xmlns:a16="http://schemas.microsoft.com/office/drawing/2014/main" val="1090019574"/>
                    </a:ext>
                  </a:extLst>
                </a:gridCol>
                <a:gridCol w="987552">
                  <a:extLst>
                    <a:ext uri="{9D8B030D-6E8A-4147-A177-3AD203B41FA5}">
                      <a16:colId xmlns:a16="http://schemas.microsoft.com/office/drawing/2014/main" val="916957244"/>
                    </a:ext>
                  </a:extLst>
                </a:gridCol>
                <a:gridCol w="987552">
                  <a:extLst>
                    <a:ext uri="{9D8B030D-6E8A-4147-A177-3AD203B41FA5}">
                      <a16:colId xmlns:a16="http://schemas.microsoft.com/office/drawing/2014/main" val="4228440144"/>
                    </a:ext>
                  </a:extLst>
                </a:gridCol>
                <a:gridCol w="987552">
                  <a:extLst>
                    <a:ext uri="{9D8B030D-6E8A-4147-A177-3AD203B41FA5}">
                      <a16:colId xmlns:a16="http://schemas.microsoft.com/office/drawing/2014/main" val="2557446862"/>
                    </a:ext>
                  </a:extLst>
                </a:gridCol>
                <a:gridCol w="987552">
                  <a:extLst>
                    <a:ext uri="{9D8B030D-6E8A-4147-A177-3AD203B41FA5}">
                      <a16:colId xmlns:a16="http://schemas.microsoft.com/office/drawing/2014/main" val="162192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276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- 2023-12-30 10:00:00</a:t>
                      </a:r>
                      <a:r>
                        <a:rPr kumimoji="0" lang="de-DE" sz="1000" b="0" i="0" u="none" strike="noStrike" kern="1200" cap="none" spc="0" normalizeH="0" baseline="0" noProof="0">
                          <a:ln>
                            <a:noFill/>
                          </a:ln>
                          <a:solidFill>
                            <a:prstClr val="black"/>
                          </a:solidFill>
                          <a:effectLst/>
                          <a:uLnTx/>
                          <a:uFillTx/>
                          <a:latin typeface="Calibri"/>
                          <a:ea typeface="+mn-ea"/>
                          <a:cs typeface="+mn-cs"/>
                        </a:rPr>
                        <a:t>
 #Repost: Einige Geschichten haben es euch 2023 besonders angetan. Zehn davon haben wir zum Jahresende herausgesucht. Der Aufreger des Jahres: Die SRF-Reportage über die Rückkehr der Sextouristen nach Thailand.
◼️◼️◼️
«Alles, was ich will, ist aus diesem Job herauszukommen», sagt Aom. Sie ist Sexarbeiterin in der thailändischen Stadt Pattaya. Während Corona lag hier der Tourismus brach. Doch jetzt sind sie zurück, die Männer, welche die Dienste der Thailänderinnen in Anspruch nehmen.
◼️◼️◼️
Das Video stammt vom 3. September 2023.
◼️◼️◼️
#Thailand #Sextourismus #Pattaya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71597400"/>
                  </a:ext>
                </a:extLst>
              </a:tr>
            </a:tbl>
          </a:graphicData>
        </a:graphic>
      </p:graphicFrame>
      <p:sp>
        <p:nvSpPr>
          <p:cNvPr id="4" name="Text Placeholder 3">
            <a:extLst>
              <a:ext uri="{FF2B5EF4-FFF2-40B4-BE49-F238E27FC236}">
                <a16:creationId xmlns:a16="http://schemas.microsoft.com/office/drawing/2014/main" id="{284AA4FC-A7A9-4DFD-99C5-0ABF2A5B2254}"/>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682181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E465F-3FA3-446C-B517-D2B905DF341C}"/>
              </a:ext>
            </a:extLst>
          </p:cNvPr>
          <p:cNvSpPr>
            <a:spLocks noGrp="1"/>
          </p:cNvSpPr>
          <p:nvPr>
            <p:ph type="title"/>
          </p:nvPr>
        </p:nvSpPr>
        <p:spPr/>
        <p:txBody>
          <a:bodyPr/>
          <a:lstStyle/>
          <a:p>
            <a:r>
              <a:rPr lang="en-US"/>
              <a:t>Instagram Posts Table | srfnews - 7 of 20</a:t>
            </a:r>
          </a:p>
        </p:txBody>
      </p:sp>
      <p:graphicFrame>
        <p:nvGraphicFramePr>
          <p:cNvPr id="5" name="Table Placeholder 4">
            <a:extLst>
              <a:ext uri="{FF2B5EF4-FFF2-40B4-BE49-F238E27FC236}">
                <a16:creationId xmlns:a16="http://schemas.microsoft.com/office/drawing/2014/main" id="{7DAD0C8C-5257-40B7-AC3F-85E9C979C685}"/>
              </a:ext>
            </a:extLst>
          </p:cNvPr>
          <p:cNvGraphicFramePr>
            <a:graphicFrameLocks noGrp="1"/>
          </p:cNvGraphicFramePr>
          <p:nvPr>
            <p:ph type="tbl" sz="quarter" idx="13"/>
            <p:extLst>
              <p:ext uri="{D42A27DB-BD31-4B8C-83A1-F6EECF244321}">
                <p14:modId xmlns:p14="http://schemas.microsoft.com/office/powerpoint/2010/main" val="107572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123108"/>
                    </a:ext>
                  </a:extLst>
                </a:gridCol>
                <a:gridCol w="987552">
                  <a:extLst>
                    <a:ext uri="{9D8B030D-6E8A-4147-A177-3AD203B41FA5}">
                      <a16:colId xmlns:a16="http://schemas.microsoft.com/office/drawing/2014/main" val="3073893581"/>
                    </a:ext>
                  </a:extLst>
                </a:gridCol>
                <a:gridCol w="987552">
                  <a:extLst>
                    <a:ext uri="{9D8B030D-6E8A-4147-A177-3AD203B41FA5}">
                      <a16:colId xmlns:a16="http://schemas.microsoft.com/office/drawing/2014/main" val="1385258614"/>
                    </a:ext>
                  </a:extLst>
                </a:gridCol>
                <a:gridCol w="987552">
                  <a:extLst>
                    <a:ext uri="{9D8B030D-6E8A-4147-A177-3AD203B41FA5}">
                      <a16:colId xmlns:a16="http://schemas.microsoft.com/office/drawing/2014/main" val="2221126350"/>
                    </a:ext>
                  </a:extLst>
                </a:gridCol>
                <a:gridCol w="987552">
                  <a:extLst>
                    <a:ext uri="{9D8B030D-6E8A-4147-A177-3AD203B41FA5}">
                      <a16:colId xmlns:a16="http://schemas.microsoft.com/office/drawing/2014/main" val="1987874336"/>
                    </a:ext>
                  </a:extLst>
                </a:gridCol>
                <a:gridCol w="987552">
                  <a:extLst>
                    <a:ext uri="{9D8B030D-6E8A-4147-A177-3AD203B41FA5}">
                      <a16:colId xmlns:a16="http://schemas.microsoft.com/office/drawing/2014/main" val="152359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022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21:45:09</a:t>
                      </a:r>
                      <a:r>
                        <a:rPr kumimoji="0" lang="de-DE" sz="1000" b="0" i="0" u="none" strike="noStrike" kern="1200" cap="none" spc="0" normalizeH="0" baseline="0" noProof="0">
                          <a:ln>
                            <a:noFill/>
                          </a:ln>
                          <a:solidFill>
                            <a:prstClr val="black"/>
                          </a:solidFill>
                          <a:effectLst/>
                          <a:uLnTx/>
                          <a:uFillTx/>
                          <a:latin typeface="Calibri"/>
                          <a:ea typeface="+mn-ea"/>
                          <a:cs typeface="+mn-cs"/>
                        </a:rPr>
                        <a:t>
 Als Reaktion auf den Schusswaffenangriff, bei dem ein 24-jähriger Student am 21. Dezember 14 Menschen tötete, hat die betroffene Fakultät der Prager Karls-Universität das laufende Wintersemester abgebrochen. Der gesamte Lehrbetrieb sei bis Semesterende ausgesetzt, teilte die Philosophische Fakultät am Freitag mit. Prüfungen und Konsultationen zwischen Studierenden und Lehrenden könnten zwar stattfinden, aber nur auf freiwilliger Basis.
◼️◼️◼️
#Prag #Tschechien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5642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21:00:35</a:t>
                      </a:r>
                      <a:r>
                        <a:rPr kumimoji="0" lang="de-DE" sz="1000" b="0" i="0" u="none" strike="noStrike" kern="1200" cap="none" spc="0" normalizeH="0" baseline="0" noProof="0">
                          <a:ln>
                            <a:noFill/>
                          </a:ln>
                          <a:solidFill>
                            <a:prstClr val="black"/>
                          </a:solidFill>
                          <a:effectLst/>
                          <a:uLnTx/>
                          <a:uFillTx/>
                          <a:latin typeface="Calibri"/>
                          <a:ea typeface="+mn-ea"/>
                          <a:cs typeface="+mn-cs"/>
                        </a:rPr>
                        <a:t>
 Vielerorts startet zu Silvester der Verkauf von Feuerwerk. Doch immer mehr Gemeinde führen Verbotszonen für Böller und Raketen ein. Was ist erlaubt? Wann darf man böllern? Eine Übersicht.
💥 💥 💥
#Schweiz #Feuerwerk #Silvester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89694456"/>
                  </a:ext>
                </a:extLst>
              </a:tr>
            </a:tbl>
          </a:graphicData>
        </a:graphic>
      </p:graphicFrame>
      <p:sp>
        <p:nvSpPr>
          <p:cNvPr id="4" name="Text Placeholder 3">
            <a:extLst>
              <a:ext uri="{FF2B5EF4-FFF2-40B4-BE49-F238E27FC236}">
                <a16:creationId xmlns:a16="http://schemas.microsoft.com/office/drawing/2014/main" id="{7671C47A-647B-4AA6-8A34-41A00518071B}"/>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700689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F664-56C5-44AC-A1A3-38E5B99E008C}"/>
              </a:ext>
            </a:extLst>
          </p:cNvPr>
          <p:cNvSpPr>
            <a:spLocks noGrp="1"/>
          </p:cNvSpPr>
          <p:nvPr>
            <p:ph type="title"/>
          </p:nvPr>
        </p:nvSpPr>
        <p:spPr/>
        <p:txBody>
          <a:bodyPr/>
          <a:lstStyle/>
          <a:p>
            <a:r>
              <a:rPr lang="en-US"/>
              <a:t>Instagram Posts Table | srfnews - 8 of 20</a:t>
            </a:r>
          </a:p>
        </p:txBody>
      </p:sp>
      <p:graphicFrame>
        <p:nvGraphicFramePr>
          <p:cNvPr id="5" name="Table Placeholder 4">
            <a:extLst>
              <a:ext uri="{FF2B5EF4-FFF2-40B4-BE49-F238E27FC236}">
                <a16:creationId xmlns:a16="http://schemas.microsoft.com/office/drawing/2014/main" id="{476C3D3C-D66A-437D-9F42-418CF92B996D}"/>
              </a:ext>
            </a:extLst>
          </p:cNvPr>
          <p:cNvGraphicFramePr>
            <a:graphicFrameLocks noGrp="1"/>
          </p:cNvGraphicFramePr>
          <p:nvPr>
            <p:ph type="tbl" sz="quarter" idx="13"/>
            <p:extLst>
              <p:ext uri="{D42A27DB-BD31-4B8C-83A1-F6EECF244321}">
                <p14:modId xmlns:p14="http://schemas.microsoft.com/office/powerpoint/2010/main" val="86909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42366544"/>
                    </a:ext>
                  </a:extLst>
                </a:gridCol>
                <a:gridCol w="987552">
                  <a:extLst>
                    <a:ext uri="{9D8B030D-6E8A-4147-A177-3AD203B41FA5}">
                      <a16:colId xmlns:a16="http://schemas.microsoft.com/office/drawing/2014/main" val="3565625172"/>
                    </a:ext>
                  </a:extLst>
                </a:gridCol>
                <a:gridCol w="987552">
                  <a:extLst>
                    <a:ext uri="{9D8B030D-6E8A-4147-A177-3AD203B41FA5}">
                      <a16:colId xmlns:a16="http://schemas.microsoft.com/office/drawing/2014/main" val="327510427"/>
                    </a:ext>
                  </a:extLst>
                </a:gridCol>
                <a:gridCol w="987552">
                  <a:extLst>
                    <a:ext uri="{9D8B030D-6E8A-4147-A177-3AD203B41FA5}">
                      <a16:colId xmlns:a16="http://schemas.microsoft.com/office/drawing/2014/main" val="2345242827"/>
                    </a:ext>
                  </a:extLst>
                </a:gridCol>
                <a:gridCol w="987552">
                  <a:extLst>
                    <a:ext uri="{9D8B030D-6E8A-4147-A177-3AD203B41FA5}">
                      <a16:colId xmlns:a16="http://schemas.microsoft.com/office/drawing/2014/main" val="3927258082"/>
                    </a:ext>
                  </a:extLst>
                </a:gridCol>
                <a:gridCol w="987552">
                  <a:extLst>
                    <a:ext uri="{9D8B030D-6E8A-4147-A177-3AD203B41FA5}">
                      <a16:colId xmlns:a16="http://schemas.microsoft.com/office/drawing/2014/main" val="729633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174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19:31:30</a:t>
                      </a:r>
                      <a:r>
                        <a:rPr kumimoji="0" lang="de-DE" sz="1000" b="0" i="0" u="none" strike="noStrike" kern="1200" cap="none" spc="0" normalizeH="0" baseline="0" noProof="0">
                          <a:ln>
                            <a:noFill/>
                          </a:ln>
                          <a:solidFill>
                            <a:prstClr val="black"/>
                          </a:solidFill>
                          <a:effectLst/>
                          <a:uLnTx/>
                          <a:uFillTx/>
                          <a:latin typeface="Calibri"/>
                          <a:ea typeface="+mn-ea"/>
                          <a:cs typeface="+mn-cs"/>
                        </a:rPr>
                        <a:t>
 Kurz vor Jahresende setzt Russland die Ukraine unter Beschuss. Von Lwiw ganz im Osten des Landes bis nach Saporischschja im Westen. Insgesamt sind laut ukrainischen Angaben sechs Städte getroffen worden. Russland spricht von einem Angriff auf militärische Ziele.
◼️◼️◼️
#Ukraine #Russland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3430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17:35:57</a:t>
                      </a:r>
                      <a:r>
                        <a:rPr kumimoji="0" lang="de-DE" sz="1000" b="0" i="0" u="none" strike="noStrike" kern="1200" cap="none" spc="0" normalizeH="0" baseline="0" noProof="0">
                          <a:ln>
                            <a:noFill/>
                          </a:ln>
                          <a:solidFill>
                            <a:prstClr val="black"/>
                          </a:solidFill>
                          <a:effectLst/>
                          <a:uLnTx/>
                          <a:uFillTx/>
                          <a:latin typeface="Calibri"/>
                          <a:ea typeface="+mn-ea"/>
                          <a:cs typeface="+mn-cs"/>
                        </a:rPr>
                        <a:t>
 #Repost: Einige Geschichten haben es euch in diesem Jahr besonders angetan. Zehn davon haben wir zum Jahresende herausgesucht. Heute zeigen wir eine Idee, die den Verkehr revolutionieren soll.
🚗🚗🚗
In der Schweiz entwickelt, in Italien produziert, macht der Microlino so einiges anders als viele seiner elektrischen Geschwister. Die Auslieferung des Anti-SUVs liess aber lange auf sich warten. Nun sind die ersten Autos ausgeliefert und auf den Strassen unterwegs.
🚗🚗🚗
Das Video stammt vom 31. Januar 2023.
#Microlino #Schweiz #Auto #ElektroAuto #SRF #News #SRFNews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72482822"/>
                  </a:ext>
                </a:extLst>
              </a:tr>
            </a:tbl>
          </a:graphicData>
        </a:graphic>
      </p:graphicFrame>
      <p:sp>
        <p:nvSpPr>
          <p:cNvPr id="4" name="Text Placeholder 3">
            <a:extLst>
              <a:ext uri="{FF2B5EF4-FFF2-40B4-BE49-F238E27FC236}">
                <a16:creationId xmlns:a16="http://schemas.microsoft.com/office/drawing/2014/main" id="{A126A48E-7F79-40CB-ACDC-0D62036F0284}"/>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1185277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45E9-D0C3-4F7A-B27C-D4699BE7214A}"/>
              </a:ext>
            </a:extLst>
          </p:cNvPr>
          <p:cNvSpPr>
            <a:spLocks noGrp="1"/>
          </p:cNvSpPr>
          <p:nvPr>
            <p:ph type="title"/>
          </p:nvPr>
        </p:nvSpPr>
        <p:spPr/>
        <p:txBody>
          <a:bodyPr/>
          <a:lstStyle/>
          <a:p>
            <a:r>
              <a:rPr lang="en-US"/>
              <a:t>Instagram Posts Table | srfnews - 9 of 20</a:t>
            </a:r>
          </a:p>
        </p:txBody>
      </p:sp>
      <p:graphicFrame>
        <p:nvGraphicFramePr>
          <p:cNvPr id="5" name="Table Placeholder 4">
            <a:extLst>
              <a:ext uri="{FF2B5EF4-FFF2-40B4-BE49-F238E27FC236}">
                <a16:creationId xmlns:a16="http://schemas.microsoft.com/office/drawing/2014/main" id="{B64A42C3-D736-4E8C-9E63-97F06FB75955}"/>
              </a:ext>
            </a:extLst>
          </p:cNvPr>
          <p:cNvGraphicFramePr>
            <a:graphicFrameLocks noGrp="1"/>
          </p:cNvGraphicFramePr>
          <p:nvPr>
            <p:ph type="tbl" sz="quarter" idx="13"/>
            <p:extLst>
              <p:ext uri="{D42A27DB-BD31-4B8C-83A1-F6EECF244321}">
                <p14:modId xmlns:p14="http://schemas.microsoft.com/office/powerpoint/2010/main" val="359191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05841386"/>
                    </a:ext>
                  </a:extLst>
                </a:gridCol>
                <a:gridCol w="987552">
                  <a:extLst>
                    <a:ext uri="{9D8B030D-6E8A-4147-A177-3AD203B41FA5}">
                      <a16:colId xmlns:a16="http://schemas.microsoft.com/office/drawing/2014/main" val="2649805648"/>
                    </a:ext>
                  </a:extLst>
                </a:gridCol>
                <a:gridCol w="987552">
                  <a:extLst>
                    <a:ext uri="{9D8B030D-6E8A-4147-A177-3AD203B41FA5}">
                      <a16:colId xmlns:a16="http://schemas.microsoft.com/office/drawing/2014/main" val="258450413"/>
                    </a:ext>
                  </a:extLst>
                </a:gridCol>
                <a:gridCol w="987552">
                  <a:extLst>
                    <a:ext uri="{9D8B030D-6E8A-4147-A177-3AD203B41FA5}">
                      <a16:colId xmlns:a16="http://schemas.microsoft.com/office/drawing/2014/main" val="3452637627"/>
                    </a:ext>
                  </a:extLst>
                </a:gridCol>
                <a:gridCol w="987552">
                  <a:extLst>
                    <a:ext uri="{9D8B030D-6E8A-4147-A177-3AD203B41FA5}">
                      <a16:colId xmlns:a16="http://schemas.microsoft.com/office/drawing/2014/main" val="3347103786"/>
                    </a:ext>
                  </a:extLst>
                </a:gridCol>
                <a:gridCol w="987552">
                  <a:extLst>
                    <a:ext uri="{9D8B030D-6E8A-4147-A177-3AD203B41FA5}">
                      <a16:colId xmlns:a16="http://schemas.microsoft.com/office/drawing/2014/main" val="21183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409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15:40:11</a:t>
                      </a:r>
                      <a:r>
                        <a:rPr kumimoji="0" lang="de-DE" sz="1000" b="0" i="0" u="none" strike="noStrike" kern="1200" cap="none" spc="0" normalizeH="0" baseline="0" noProof="0">
                          <a:ln>
                            <a:noFill/>
                          </a:ln>
                          <a:solidFill>
                            <a:prstClr val="black"/>
                          </a:solidFill>
                          <a:effectLst/>
                          <a:uLnTx/>
                          <a:uFillTx/>
                          <a:latin typeface="Calibri"/>
                          <a:ea typeface="+mn-ea"/>
                          <a:cs typeface="+mn-cs"/>
                        </a:rPr>
                        <a:t>
 Nach der Pandemie leben Reisende aus den USA ihre angestaute Reiselust aus. Das spürt auch die Schweizer Tourismusbranche. Fürs ganze Jahr 2023 erwartet Schweiz Tourismus rund drei Millionen Hotelübernachtungen. Das wäre ein Höchstwert in fast 40 Jahren.
🎿🎿🎿
#Schweiz #Skitourismus #USA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02407362"/>
                  </a:ext>
                </a:extLst>
              </a:tr>
            </a:tbl>
          </a:graphicData>
        </a:graphic>
      </p:graphicFrame>
      <p:sp>
        <p:nvSpPr>
          <p:cNvPr id="4" name="Text Placeholder 3">
            <a:extLst>
              <a:ext uri="{FF2B5EF4-FFF2-40B4-BE49-F238E27FC236}">
                <a16:creationId xmlns:a16="http://schemas.microsoft.com/office/drawing/2014/main" id="{FADBD12E-8602-43E5-86B3-78E96CF40690}"/>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3677220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3749-62BE-4996-B56E-EE164091E067}"/>
              </a:ext>
            </a:extLst>
          </p:cNvPr>
          <p:cNvSpPr>
            <a:spLocks noGrp="1"/>
          </p:cNvSpPr>
          <p:nvPr>
            <p:ph type="title"/>
          </p:nvPr>
        </p:nvSpPr>
        <p:spPr/>
        <p:txBody>
          <a:bodyPr/>
          <a:lstStyle/>
          <a:p>
            <a:r>
              <a:rPr lang="en-US"/>
              <a:t>Instagram Posts Table | srfnews - 10 of 20</a:t>
            </a:r>
          </a:p>
        </p:txBody>
      </p:sp>
      <p:graphicFrame>
        <p:nvGraphicFramePr>
          <p:cNvPr id="5" name="Table Placeholder 4">
            <a:extLst>
              <a:ext uri="{FF2B5EF4-FFF2-40B4-BE49-F238E27FC236}">
                <a16:creationId xmlns:a16="http://schemas.microsoft.com/office/drawing/2014/main" id="{9972029B-6086-4DD3-A759-9A83D17ACCF0}"/>
              </a:ext>
            </a:extLst>
          </p:cNvPr>
          <p:cNvGraphicFramePr>
            <a:graphicFrameLocks noGrp="1"/>
          </p:cNvGraphicFramePr>
          <p:nvPr>
            <p:ph type="tbl" sz="quarter" idx="13"/>
            <p:extLst>
              <p:ext uri="{D42A27DB-BD31-4B8C-83A1-F6EECF244321}">
                <p14:modId xmlns:p14="http://schemas.microsoft.com/office/powerpoint/2010/main" val="118324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94820584"/>
                    </a:ext>
                  </a:extLst>
                </a:gridCol>
                <a:gridCol w="987552">
                  <a:extLst>
                    <a:ext uri="{9D8B030D-6E8A-4147-A177-3AD203B41FA5}">
                      <a16:colId xmlns:a16="http://schemas.microsoft.com/office/drawing/2014/main" val="365426212"/>
                    </a:ext>
                  </a:extLst>
                </a:gridCol>
                <a:gridCol w="987552">
                  <a:extLst>
                    <a:ext uri="{9D8B030D-6E8A-4147-A177-3AD203B41FA5}">
                      <a16:colId xmlns:a16="http://schemas.microsoft.com/office/drawing/2014/main" val="4038220470"/>
                    </a:ext>
                  </a:extLst>
                </a:gridCol>
                <a:gridCol w="987552">
                  <a:extLst>
                    <a:ext uri="{9D8B030D-6E8A-4147-A177-3AD203B41FA5}">
                      <a16:colId xmlns:a16="http://schemas.microsoft.com/office/drawing/2014/main" val="3462304616"/>
                    </a:ext>
                  </a:extLst>
                </a:gridCol>
                <a:gridCol w="987552">
                  <a:extLst>
                    <a:ext uri="{9D8B030D-6E8A-4147-A177-3AD203B41FA5}">
                      <a16:colId xmlns:a16="http://schemas.microsoft.com/office/drawing/2014/main" val="3846198572"/>
                    </a:ext>
                  </a:extLst>
                </a:gridCol>
                <a:gridCol w="987552">
                  <a:extLst>
                    <a:ext uri="{9D8B030D-6E8A-4147-A177-3AD203B41FA5}">
                      <a16:colId xmlns:a16="http://schemas.microsoft.com/office/drawing/2014/main" val="393219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755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12:21:13</a:t>
                      </a:r>
                      <a:r>
                        <a:rPr kumimoji="0" lang="de-DE" sz="1000" b="0" i="0" u="none" strike="noStrike" kern="1200" cap="none" spc="0" normalizeH="0" baseline="0" noProof="0">
                          <a:ln>
                            <a:noFill/>
                          </a:ln>
                          <a:solidFill>
                            <a:prstClr val="black"/>
                          </a:solidFill>
                          <a:effectLst/>
                          <a:uLnTx/>
                          <a:uFillTx/>
                          <a:latin typeface="Calibri"/>
                          <a:ea typeface="+mn-ea"/>
                          <a:cs typeface="+mn-cs"/>
                        </a:rPr>
                        <a:t>
 Um in die EU und in die Schweiz zu reisen, mussten kosovarische Staatsangehörige bisher aufwendig und kostspielig Visa beantragen. Für Besuche und Reisen fällt die Visumpflicht ab 1. Januar 2024 nun weg. Vor dem Wegfall war das Reisen für viele Kosovarinnen und Kosovaren unerschwinglich. 
🌍🌍🌍
Die Visafreiheit hat auch auf rechtsbürgerlicher Seite die Befürchtung geweckt, dass die Möglichkeit als Einfallstor für illegale Einwanderung und Schwarzarbeit missbraucht werden könnte. Das Staatssekretariat für Migration behalte die Lage im Blick. 
🌍🌍🌍
#Kosovo #Schweiz #Visum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6693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09:58:20</a:t>
                      </a:r>
                      <a:r>
                        <a:rPr kumimoji="0" lang="de-DE" sz="1000" b="0" i="0" u="none" strike="noStrike" kern="1200" cap="none" spc="0" normalizeH="0" baseline="0" noProof="0">
                          <a:ln>
                            <a:noFill/>
                          </a:ln>
                          <a:solidFill>
                            <a:prstClr val="black"/>
                          </a:solidFill>
                          <a:effectLst/>
                          <a:uLnTx/>
                          <a:uFillTx/>
                          <a:latin typeface="Calibri"/>
                          <a:ea typeface="+mn-ea"/>
                          <a:cs typeface="+mn-cs"/>
                        </a:rPr>
                        <a:t>
 Was passiert, wenn das Arbeiten zur Sucht wird? Laut einer Studie macht jeder Zehnte fast nie richtig Feierabend. Das «suchthafte Arbeiten» ist vergleichbar mit einer Spiel- oder Kaufsucht. Betroffene leiden unter den Folgen – sozial und gesundheitlich.
💻💻💻
#Workaholic #Arbeit #Work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1703423"/>
                  </a:ext>
                </a:extLst>
              </a:tr>
            </a:tbl>
          </a:graphicData>
        </a:graphic>
      </p:graphicFrame>
      <p:sp>
        <p:nvSpPr>
          <p:cNvPr id="4" name="Text Placeholder 3">
            <a:extLst>
              <a:ext uri="{FF2B5EF4-FFF2-40B4-BE49-F238E27FC236}">
                <a16:creationId xmlns:a16="http://schemas.microsoft.com/office/drawing/2014/main" id="{DC3D12C4-4108-4D09-ADEC-6D901C74F349}"/>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646092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5E54-6C82-4217-AA8B-120AD34CCCB2}"/>
              </a:ext>
            </a:extLst>
          </p:cNvPr>
          <p:cNvSpPr>
            <a:spLocks noGrp="1"/>
          </p:cNvSpPr>
          <p:nvPr>
            <p:ph type="title"/>
          </p:nvPr>
        </p:nvSpPr>
        <p:spPr/>
        <p:txBody>
          <a:bodyPr/>
          <a:lstStyle/>
          <a:p>
            <a:r>
              <a:rPr lang="en-US"/>
              <a:t>Instagram Posts Table | srfnews - 11 of 20</a:t>
            </a:r>
          </a:p>
        </p:txBody>
      </p:sp>
      <p:graphicFrame>
        <p:nvGraphicFramePr>
          <p:cNvPr id="5" name="Table Placeholder 4">
            <a:extLst>
              <a:ext uri="{FF2B5EF4-FFF2-40B4-BE49-F238E27FC236}">
                <a16:creationId xmlns:a16="http://schemas.microsoft.com/office/drawing/2014/main" id="{2A220907-49BE-4503-A6E8-6822D42BBEF3}"/>
              </a:ext>
            </a:extLst>
          </p:cNvPr>
          <p:cNvGraphicFramePr>
            <a:graphicFrameLocks noGrp="1"/>
          </p:cNvGraphicFramePr>
          <p:nvPr>
            <p:ph type="tbl" sz="quarter" idx="13"/>
            <p:extLst>
              <p:ext uri="{D42A27DB-BD31-4B8C-83A1-F6EECF244321}">
                <p14:modId xmlns:p14="http://schemas.microsoft.com/office/powerpoint/2010/main" val="196748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58648588"/>
                    </a:ext>
                  </a:extLst>
                </a:gridCol>
                <a:gridCol w="987552">
                  <a:extLst>
                    <a:ext uri="{9D8B030D-6E8A-4147-A177-3AD203B41FA5}">
                      <a16:colId xmlns:a16="http://schemas.microsoft.com/office/drawing/2014/main" val="1085238433"/>
                    </a:ext>
                  </a:extLst>
                </a:gridCol>
                <a:gridCol w="987552">
                  <a:extLst>
                    <a:ext uri="{9D8B030D-6E8A-4147-A177-3AD203B41FA5}">
                      <a16:colId xmlns:a16="http://schemas.microsoft.com/office/drawing/2014/main" val="3760408890"/>
                    </a:ext>
                  </a:extLst>
                </a:gridCol>
                <a:gridCol w="987552">
                  <a:extLst>
                    <a:ext uri="{9D8B030D-6E8A-4147-A177-3AD203B41FA5}">
                      <a16:colId xmlns:a16="http://schemas.microsoft.com/office/drawing/2014/main" val="1048898947"/>
                    </a:ext>
                  </a:extLst>
                </a:gridCol>
                <a:gridCol w="987552">
                  <a:extLst>
                    <a:ext uri="{9D8B030D-6E8A-4147-A177-3AD203B41FA5}">
                      <a16:colId xmlns:a16="http://schemas.microsoft.com/office/drawing/2014/main" val="783820053"/>
                    </a:ext>
                  </a:extLst>
                </a:gridCol>
                <a:gridCol w="987552">
                  <a:extLst>
                    <a:ext uri="{9D8B030D-6E8A-4147-A177-3AD203B41FA5}">
                      <a16:colId xmlns:a16="http://schemas.microsoft.com/office/drawing/2014/main" val="385776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093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- 2023-12-29 08:00:00</a:t>
                      </a:r>
                      <a:r>
                        <a:rPr kumimoji="0" lang="de-DE" sz="1000" b="0" i="0" u="none" strike="noStrike" kern="1200" cap="none" spc="0" normalizeH="0" baseline="0" noProof="0">
                          <a:ln>
                            <a:noFill/>
                          </a:ln>
                          <a:solidFill>
                            <a:prstClr val="black"/>
                          </a:solidFill>
                          <a:effectLst/>
                          <a:uLnTx/>
                          <a:uFillTx/>
                          <a:latin typeface="Calibri"/>
                          <a:ea typeface="+mn-ea"/>
                          <a:cs typeface="+mn-cs"/>
                        </a:rPr>
                        <a:t>
 Jeden Tag schlängelt sich Roeung Sorphy geschickt durch die Strassen von Siem Reap in Kambodscha. Sie ist eine Tuktuk-Fahrerin. Dass dies eine Frau macht, ist keine Selbstverständlichkeit in diesem Land. Sie musste sich ihren Job hart erkämpfen. Männer sagten ihr, sie solle zu Hause bleiben und Geschirr waschen. Nach mehreren Jahren als Fahrerin wird sie nun von den Männern respektiert.
🛺🛺🛺
#Tuktuk #Kambodscha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53829544"/>
                  </a:ext>
                </a:extLst>
              </a:tr>
            </a:tbl>
          </a:graphicData>
        </a:graphic>
      </p:graphicFrame>
      <p:sp>
        <p:nvSpPr>
          <p:cNvPr id="4" name="Text Placeholder 3">
            <a:extLst>
              <a:ext uri="{FF2B5EF4-FFF2-40B4-BE49-F238E27FC236}">
                <a16:creationId xmlns:a16="http://schemas.microsoft.com/office/drawing/2014/main" id="{72FD4A65-524F-4DE2-BF53-8A90EB91A813}"/>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3563695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A55CD-EF39-49A3-837D-22C3186A244E}"/>
              </a:ext>
            </a:extLst>
          </p:cNvPr>
          <p:cNvSpPr>
            <a:spLocks noGrp="1"/>
          </p:cNvSpPr>
          <p:nvPr>
            <p:ph type="title"/>
          </p:nvPr>
        </p:nvSpPr>
        <p:spPr/>
        <p:txBody>
          <a:bodyPr/>
          <a:lstStyle/>
          <a:p>
            <a:r>
              <a:rPr lang="en-US"/>
              <a:t>Instagram Posts Table | srfnews - 12 of 20</a:t>
            </a:r>
          </a:p>
        </p:txBody>
      </p:sp>
      <p:graphicFrame>
        <p:nvGraphicFramePr>
          <p:cNvPr id="5" name="Table Placeholder 4">
            <a:extLst>
              <a:ext uri="{FF2B5EF4-FFF2-40B4-BE49-F238E27FC236}">
                <a16:creationId xmlns:a16="http://schemas.microsoft.com/office/drawing/2014/main" id="{B5BA0A9D-0221-4F56-BBA7-D16E9F19AE5F}"/>
              </a:ext>
            </a:extLst>
          </p:cNvPr>
          <p:cNvGraphicFramePr>
            <a:graphicFrameLocks noGrp="1"/>
          </p:cNvGraphicFramePr>
          <p:nvPr>
            <p:ph type="tbl" sz="quarter" idx="13"/>
            <p:extLst>
              <p:ext uri="{D42A27DB-BD31-4B8C-83A1-F6EECF244321}">
                <p14:modId xmlns:p14="http://schemas.microsoft.com/office/powerpoint/2010/main" val="212200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27695064"/>
                    </a:ext>
                  </a:extLst>
                </a:gridCol>
                <a:gridCol w="987552">
                  <a:extLst>
                    <a:ext uri="{9D8B030D-6E8A-4147-A177-3AD203B41FA5}">
                      <a16:colId xmlns:a16="http://schemas.microsoft.com/office/drawing/2014/main" val="1877213347"/>
                    </a:ext>
                  </a:extLst>
                </a:gridCol>
                <a:gridCol w="987552">
                  <a:extLst>
                    <a:ext uri="{9D8B030D-6E8A-4147-A177-3AD203B41FA5}">
                      <a16:colId xmlns:a16="http://schemas.microsoft.com/office/drawing/2014/main" val="2717925123"/>
                    </a:ext>
                  </a:extLst>
                </a:gridCol>
                <a:gridCol w="987552">
                  <a:extLst>
                    <a:ext uri="{9D8B030D-6E8A-4147-A177-3AD203B41FA5}">
                      <a16:colId xmlns:a16="http://schemas.microsoft.com/office/drawing/2014/main" val="1231950262"/>
                    </a:ext>
                  </a:extLst>
                </a:gridCol>
                <a:gridCol w="987552">
                  <a:extLst>
                    <a:ext uri="{9D8B030D-6E8A-4147-A177-3AD203B41FA5}">
                      <a16:colId xmlns:a16="http://schemas.microsoft.com/office/drawing/2014/main" val="2866764927"/>
                    </a:ext>
                  </a:extLst>
                </a:gridCol>
                <a:gridCol w="987552">
                  <a:extLst>
                    <a:ext uri="{9D8B030D-6E8A-4147-A177-3AD203B41FA5}">
                      <a16:colId xmlns:a16="http://schemas.microsoft.com/office/drawing/2014/main" val="3118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007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21:05:08</a:t>
                      </a:r>
                      <a:r>
                        <a:rPr kumimoji="0" lang="de-DE" sz="1000" b="0" i="0" u="none" strike="noStrike" kern="1200" cap="none" spc="0" normalizeH="0" baseline="0" noProof="0">
                          <a:ln>
                            <a:noFill/>
                          </a:ln>
                          <a:solidFill>
                            <a:prstClr val="black"/>
                          </a:solidFill>
                          <a:effectLst/>
                          <a:uLnTx/>
                          <a:uFillTx/>
                          <a:latin typeface="Calibri"/>
                          <a:ea typeface="+mn-ea"/>
                          <a:cs typeface="+mn-cs"/>
                        </a:rPr>
                        <a:t>
 In Rheinfelden (AG) sind rund 4000 Haushalte ohne Internet-, Radio-, Fernseh- oder Telefonverbindung. Zum dritten Mal innert einer Woche wurden Glasfaserkabel durchgeschnitten. Die Kantonspolizei Aargau ermittelt, wie der Sprecher Adrian Bieri bereits am Mittwoch bestätigte: «Die Täterschaft hat die Glasfaserleitung mit einem Bolzenschneider durchtrennt, das ist kein Lausbubenstreich.» 
✂️✂️✂️
Verschiedene Firmen versuchen nun, die Schäden möglichst rasch zu beheben. Das Motiv sei nicht klar, heisst es bei der Betreiberfirma ImproWare. Die Polizei hat Spuren gesichert.
✂️✂️✂️
#Rheinfelden #Glasfasernetz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03148841"/>
                  </a:ext>
                </a:extLst>
              </a:tr>
            </a:tbl>
          </a:graphicData>
        </a:graphic>
      </p:graphicFrame>
      <p:sp>
        <p:nvSpPr>
          <p:cNvPr id="4" name="Text Placeholder 3">
            <a:extLst>
              <a:ext uri="{FF2B5EF4-FFF2-40B4-BE49-F238E27FC236}">
                <a16:creationId xmlns:a16="http://schemas.microsoft.com/office/drawing/2014/main" id="{CA821F54-E95F-4EA7-B3EF-5D1CE1EA39A4}"/>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1657781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2F55D-332E-4C06-A7DC-AEE59934C4A4}"/>
              </a:ext>
            </a:extLst>
          </p:cNvPr>
          <p:cNvSpPr>
            <a:spLocks noGrp="1"/>
          </p:cNvSpPr>
          <p:nvPr>
            <p:ph type="title"/>
          </p:nvPr>
        </p:nvSpPr>
        <p:spPr/>
        <p:txBody>
          <a:bodyPr/>
          <a:lstStyle/>
          <a:p>
            <a:r>
              <a:rPr lang="en-US"/>
              <a:t>Instagram Posts Table | srfnews - 13 of 20</a:t>
            </a:r>
          </a:p>
        </p:txBody>
      </p:sp>
      <p:graphicFrame>
        <p:nvGraphicFramePr>
          <p:cNvPr id="5" name="Table Placeholder 4">
            <a:extLst>
              <a:ext uri="{FF2B5EF4-FFF2-40B4-BE49-F238E27FC236}">
                <a16:creationId xmlns:a16="http://schemas.microsoft.com/office/drawing/2014/main" id="{1E8BD63D-E654-46AD-858F-290D92CCD35B}"/>
              </a:ext>
            </a:extLst>
          </p:cNvPr>
          <p:cNvGraphicFramePr>
            <a:graphicFrameLocks noGrp="1"/>
          </p:cNvGraphicFramePr>
          <p:nvPr>
            <p:ph type="tbl" sz="quarter" idx="13"/>
            <p:extLst>
              <p:ext uri="{D42A27DB-BD31-4B8C-83A1-F6EECF244321}">
                <p14:modId xmlns:p14="http://schemas.microsoft.com/office/powerpoint/2010/main" val="109110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56335801"/>
                    </a:ext>
                  </a:extLst>
                </a:gridCol>
                <a:gridCol w="987552">
                  <a:extLst>
                    <a:ext uri="{9D8B030D-6E8A-4147-A177-3AD203B41FA5}">
                      <a16:colId xmlns:a16="http://schemas.microsoft.com/office/drawing/2014/main" val="1742241075"/>
                    </a:ext>
                  </a:extLst>
                </a:gridCol>
                <a:gridCol w="987552">
                  <a:extLst>
                    <a:ext uri="{9D8B030D-6E8A-4147-A177-3AD203B41FA5}">
                      <a16:colId xmlns:a16="http://schemas.microsoft.com/office/drawing/2014/main" val="1235788295"/>
                    </a:ext>
                  </a:extLst>
                </a:gridCol>
                <a:gridCol w="987552">
                  <a:extLst>
                    <a:ext uri="{9D8B030D-6E8A-4147-A177-3AD203B41FA5}">
                      <a16:colId xmlns:a16="http://schemas.microsoft.com/office/drawing/2014/main" val="806719205"/>
                    </a:ext>
                  </a:extLst>
                </a:gridCol>
                <a:gridCol w="987552">
                  <a:extLst>
                    <a:ext uri="{9D8B030D-6E8A-4147-A177-3AD203B41FA5}">
                      <a16:colId xmlns:a16="http://schemas.microsoft.com/office/drawing/2014/main" val="1637150716"/>
                    </a:ext>
                  </a:extLst>
                </a:gridCol>
                <a:gridCol w="987552">
                  <a:extLst>
                    <a:ext uri="{9D8B030D-6E8A-4147-A177-3AD203B41FA5}">
                      <a16:colId xmlns:a16="http://schemas.microsoft.com/office/drawing/2014/main" val="117335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744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20:00:00</a:t>
                      </a:r>
                      <a:r>
                        <a:rPr kumimoji="0" lang="de-DE" sz="1000" b="0" i="0" u="none" strike="noStrike" kern="1200" cap="none" spc="0" normalizeH="0" baseline="0" noProof="0">
                          <a:ln>
                            <a:noFill/>
                          </a:ln>
                          <a:solidFill>
                            <a:prstClr val="black"/>
                          </a:solidFill>
                          <a:effectLst/>
                          <a:uLnTx/>
                          <a:uFillTx/>
                          <a:latin typeface="Calibri"/>
                          <a:ea typeface="+mn-ea"/>
                          <a:cs typeface="+mn-cs"/>
                        </a:rPr>
                        <a:t>
 SVP-Präsident Marco Chiesa tritt nicht mehr zur Wiederwahl an. Unter seinem Präsidium erzielte die SVP das drittbeste Wahlergebnis ihrer Geschichte. Nun macht sich die Volkspartei auf die Suche nach einer Nachfolgerin oder einem Nachfolger. Einige haben bereits abgesagt, andere bekunden Interesse, die wählerstärkste Partei der Schweiz zu präsidieren. Eine Auswahl von möglichen Kandidierenden.
🇨🇭🇨🇭🇨🇭
#Chiesa #SVP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68433678"/>
                  </a:ext>
                </a:extLst>
              </a:tr>
            </a:tbl>
          </a:graphicData>
        </a:graphic>
      </p:graphicFrame>
      <p:sp>
        <p:nvSpPr>
          <p:cNvPr id="4" name="Text Placeholder 3">
            <a:extLst>
              <a:ext uri="{FF2B5EF4-FFF2-40B4-BE49-F238E27FC236}">
                <a16:creationId xmlns:a16="http://schemas.microsoft.com/office/drawing/2014/main" id="{E17D60CF-9EE9-495A-BC15-5CBF13564697}"/>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1124046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DC39E-A409-4732-B92D-33F749D8F9B4}"/>
              </a:ext>
            </a:extLst>
          </p:cNvPr>
          <p:cNvSpPr>
            <a:spLocks noGrp="1"/>
          </p:cNvSpPr>
          <p:nvPr>
            <p:ph type="title"/>
          </p:nvPr>
        </p:nvSpPr>
        <p:spPr/>
        <p:txBody>
          <a:bodyPr/>
          <a:lstStyle/>
          <a:p>
            <a:r>
              <a:rPr lang="en-US"/>
              <a:t>Instagram Posts Table | srfnews - 14 of 20</a:t>
            </a:r>
          </a:p>
        </p:txBody>
      </p:sp>
      <p:graphicFrame>
        <p:nvGraphicFramePr>
          <p:cNvPr id="5" name="Table Placeholder 4">
            <a:extLst>
              <a:ext uri="{FF2B5EF4-FFF2-40B4-BE49-F238E27FC236}">
                <a16:creationId xmlns:a16="http://schemas.microsoft.com/office/drawing/2014/main" id="{9296716B-0C4B-4AA9-85BA-3604F0629526}"/>
              </a:ext>
            </a:extLst>
          </p:cNvPr>
          <p:cNvGraphicFramePr>
            <a:graphicFrameLocks noGrp="1"/>
          </p:cNvGraphicFramePr>
          <p:nvPr>
            <p:ph type="tbl" sz="quarter" idx="13"/>
            <p:extLst>
              <p:ext uri="{D42A27DB-BD31-4B8C-83A1-F6EECF244321}">
                <p14:modId xmlns:p14="http://schemas.microsoft.com/office/powerpoint/2010/main" val="142115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47344447"/>
                    </a:ext>
                  </a:extLst>
                </a:gridCol>
                <a:gridCol w="987552">
                  <a:extLst>
                    <a:ext uri="{9D8B030D-6E8A-4147-A177-3AD203B41FA5}">
                      <a16:colId xmlns:a16="http://schemas.microsoft.com/office/drawing/2014/main" val="3990775589"/>
                    </a:ext>
                  </a:extLst>
                </a:gridCol>
                <a:gridCol w="987552">
                  <a:extLst>
                    <a:ext uri="{9D8B030D-6E8A-4147-A177-3AD203B41FA5}">
                      <a16:colId xmlns:a16="http://schemas.microsoft.com/office/drawing/2014/main" val="4003261093"/>
                    </a:ext>
                  </a:extLst>
                </a:gridCol>
                <a:gridCol w="987552">
                  <a:extLst>
                    <a:ext uri="{9D8B030D-6E8A-4147-A177-3AD203B41FA5}">
                      <a16:colId xmlns:a16="http://schemas.microsoft.com/office/drawing/2014/main" val="495717507"/>
                    </a:ext>
                  </a:extLst>
                </a:gridCol>
                <a:gridCol w="987552">
                  <a:extLst>
                    <a:ext uri="{9D8B030D-6E8A-4147-A177-3AD203B41FA5}">
                      <a16:colId xmlns:a16="http://schemas.microsoft.com/office/drawing/2014/main" val="3434804559"/>
                    </a:ext>
                  </a:extLst>
                </a:gridCol>
                <a:gridCol w="987552">
                  <a:extLst>
                    <a:ext uri="{9D8B030D-6E8A-4147-A177-3AD203B41FA5}">
                      <a16:colId xmlns:a16="http://schemas.microsoft.com/office/drawing/2014/main" val="384081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349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18:00:44</a:t>
                      </a:r>
                      <a:r>
                        <a:rPr kumimoji="0" lang="de-DE" sz="1000" b="0" i="0" u="none" strike="noStrike" kern="1200" cap="none" spc="0" normalizeH="0" baseline="0" noProof="0">
                          <a:ln>
                            <a:noFill/>
                          </a:ln>
                          <a:solidFill>
                            <a:prstClr val="black"/>
                          </a:solidFill>
                          <a:effectLst/>
                          <a:uLnTx/>
                          <a:uFillTx/>
                          <a:latin typeface="Calibri"/>
                          <a:ea typeface="+mn-ea"/>
                          <a:cs typeface="+mn-cs"/>
                        </a:rPr>
                        <a:t>
 Die Zeitung wirft OpenAI und Microsoft vor, dass sie Wissen aus Millionen Artikeln benutzt haben, um ChatGPT zu füttern. Damit hätten die Unternehmen auf Kosten der «New York Times» ein Milliardengeschäft aufgebaut. «Ziel dieser Klage ist es, jene für die gesetzlichen und tatsächlichen Schadenersatzforderungen in Milliardenhöhe haftbar zu machen, die sie der Times für das rechtswidrige Kopieren und Verwenden der einzigartig wertvollen Werke schulden», heisst es in der Klageschrift.
🤖 🤖 🤖
#ChatGPT #NewYorkTimes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14558960"/>
                  </a:ext>
                </a:extLst>
              </a:tr>
            </a:tbl>
          </a:graphicData>
        </a:graphic>
      </p:graphicFrame>
      <p:sp>
        <p:nvSpPr>
          <p:cNvPr id="4" name="Text Placeholder 3">
            <a:extLst>
              <a:ext uri="{FF2B5EF4-FFF2-40B4-BE49-F238E27FC236}">
                <a16:creationId xmlns:a16="http://schemas.microsoft.com/office/drawing/2014/main" id="{CABA1CEB-210C-45F0-9C58-DDD3862BF1AD}"/>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650911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F04C-3B61-49DE-A05E-5323C5E739E8}"/>
              </a:ext>
            </a:extLst>
          </p:cNvPr>
          <p:cNvSpPr>
            <a:spLocks noGrp="1"/>
          </p:cNvSpPr>
          <p:nvPr>
            <p:ph type="title"/>
          </p:nvPr>
        </p:nvSpPr>
        <p:spPr/>
        <p:txBody>
          <a:bodyPr/>
          <a:lstStyle/>
          <a:p>
            <a:r>
              <a:rPr lang="en-US"/>
              <a:t>Instagram Posts Table | srfnews - 15 of 20</a:t>
            </a:r>
          </a:p>
        </p:txBody>
      </p:sp>
      <p:graphicFrame>
        <p:nvGraphicFramePr>
          <p:cNvPr id="5" name="Table Placeholder 4">
            <a:extLst>
              <a:ext uri="{FF2B5EF4-FFF2-40B4-BE49-F238E27FC236}">
                <a16:creationId xmlns:a16="http://schemas.microsoft.com/office/drawing/2014/main" id="{0E8B291C-FDE5-4C84-8E95-5827B0C8D88A}"/>
              </a:ext>
            </a:extLst>
          </p:cNvPr>
          <p:cNvGraphicFramePr>
            <a:graphicFrameLocks noGrp="1"/>
          </p:cNvGraphicFramePr>
          <p:nvPr>
            <p:ph type="tbl" sz="quarter" idx="13"/>
            <p:extLst>
              <p:ext uri="{D42A27DB-BD31-4B8C-83A1-F6EECF244321}">
                <p14:modId xmlns:p14="http://schemas.microsoft.com/office/powerpoint/2010/main" val="220916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20888210"/>
                    </a:ext>
                  </a:extLst>
                </a:gridCol>
                <a:gridCol w="987552">
                  <a:extLst>
                    <a:ext uri="{9D8B030D-6E8A-4147-A177-3AD203B41FA5}">
                      <a16:colId xmlns:a16="http://schemas.microsoft.com/office/drawing/2014/main" val="1764267477"/>
                    </a:ext>
                  </a:extLst>
                </a:gridCol>
                <a:gridCol w="987552">
                  <a:extLst>
                    <a:ext uri="{9D8B030D-6E8A-4147-A177-3AD203B41FA5}">
                      <a16:colId xmlns:a16="http://schemas.microsoft.com/office/drawing/2014/main" val="2664229792"/>
                    </a:ext>
                  </a:extLst>
                </a:gridCol>
                <a:gridCol w="987552">
                  <a:extLst>
                    <a:ext uri="{9D8B030D-6E8A-4147-A177-3AD203B41FA5}">
                      <a16:colId xmlns:a16="http://schemas.microsoft.com/office/drawing/2014/main" val="1320653994"/>
                    </a:ext>
                  </a:extLst>
                </a:gridCol>
                <a:gridCol w="987552">
                  <a:extLst>
                    <a:ext uri="{9D8B030D-6E8A-4147-A177-3AD203B41FA5}">
                      <a16:colId xmlns:a16="http://schemas.microsoft.com/office/drawing/2014/main" val="1952383570"/>
                    </a:ext>
                  </a:extLst>
                </a:gridCol>
                <a:gridCol w="987552">
                  <a:extLst>
                    <a:ext uri="{9D8B030D-6E8A-4147-A177-3AD203B41FA5}">
                      <a16:colId xmlns:a16="http://schemas.microsoft.com/office/drawing/2014/main" val="2149074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22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16:01:56</a:t>
                      </a:r>
                      <a:r>
                        <a:rPr kumimoji="0" lang="de-DE" sz="1000" b="0" i="0" u="none" strike="noStrike" kern="1200" cap="none" spc="0" normalizeH="0" baseline="0" noProof="0">
                          <a:ln>
                            <a:noFill/>
                          </a:ln>
                          <a:solidFill>
                            <a:prstClr val="black"/>
                          </a:solidFill>
                          <a:effectLst/>
                          <a:uLnTx/>
                          <a:uFillTx/>
                          <a:latin typeface="Calibri"/>
                          <a:ea typeface="+mn-ea"/>
                          <a:cs typeface="+mn-cs"/>
                        </a:rPr>
                        <a:t>
 #Repost: Einige Geschichten haben es euch in diesem Jahr besonders angetan. Zehn davon haben wir zum Jahresende herausgesucht. Heute zeigen wir, wie ein junger Afghane Reisefreiheit für sich und seine Landleute erkämpft hat.
🇦🇫🌍🇨🇭
Denn: Wer von den über 30'000 Afghanen und Afghaninnen in der Schweiz kein Reisepass besitzt, kann nicht ins Ausland reisen. Seit der Machtübernahme der Taliban stellt das Konsulat in Genf keine Pässe mehr aus. Von der Schweiz gibt es auch keine Ersatzpapiere - bis jetzt.
🇦🇫🌍🇨🇭
Das Video stammt vom 26. August 2023.
🇦🇫🌍🇨🇭
#Afghanistan #Schweiz #News #SRFNews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79238786"/>
                  </a:ext>
                </a:extLst>
              </a:tr>
            </a:tbl>
          </a:graphicData>
        </a:graphic>
      </p:graphicFrame>
      <p:sp>
        <p:nvSpPr>
          <p:cNvPr id="4" name="Text Placeholder 3">
            <a:extLst>
              <a:ext uri="{FF2B5EF4-FFF2-40B4-BE49-F238E27FC236}">
                <a16:creationId xmlns:a16="http://schemas.microsoft.com/office/drawing/2014/main" id="{C4D89881-B877-46AC-A958-498D0B902CE3}"/>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3149781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AE007-ADEB-43B2-AC15-7FEA8E4A72C6}"/>
              </a:ext>
            </a:extLst>
          </p:cNvPr>
          <p:cNvSpPr>
            <a:spLocks noGrp="1"/>
          </p:cNvSpPr>
          <p:nvPr>
            <p:ph type="title"/>
          </p:nvPr>
        </p:nvSpPr>
        <p:spPr/>
        <p:txBody>
          <a:bodyPr/>
          <a:lstStyle/>
          <a:p>
            <a:r>
              <a:rPr lang="en-US"/>
              <a:t>Instagram Posts Table | srfnews - 16 of 20</a:t>
            </a:r>
          </a:p>
        </p:txBody>
      </p:sp>
      <p:graphicFrame>
        <p:nvGraphicFramePr>
          <p:cNvPr id="5" name="Table Placeholder 4">
            <a:extLst>
              <a:ext uri="{FF2B5EF4-FFF2-40B4-BE49-F238E27FC236}">
                <a16:creationId xmlns:a16="http://schemas.microsoft.com/office/drawing/2014/main" id="{03858854-D3AD-4FB7-A7E5-DB3E4086193B}"/>
              </a:ext>
            </a:extLst>
          </p:cNvPr>
          <p:cNvGraphicFramePr>
            <a:graphicFrameLocks noGrp="1"/>
          </p:cNvGraphicFramePr>
          <p:nvPr>
            <p:ph type="tbl" sz="quarter" idx="13"/>
            <p:extLst>
              <p:ext uri="{D42A27DB-BD31-4B8C-83A1-F6EECF244321}">
                <p14:modId xmlns:p14="http://schemas.microsoft.com/office/powerpoint/2010/main" val="286236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57408829"/>
                    </a:ext>
                  </a:extLst>
                </a:gridCol>
                <a:gridCol w="987552">
                  <a:extLst>
                    <a:ext uri="{9D8B030D-6E8A-4147-A177-3AD203B41FA5}">
                      <a16:colId xmlns:a16="http://schemas.microsoft.com/office/drawing/2014/main" val="442745477"/>
                    </a:ext>
                  </a:extLst>
                </a:gridCol>
                <a:gridCol w="987552">
                  <a:extLst>
                    <a:ext uri="{9D8B030D-6E8A-4147-A177-3AD203B41FA5}">
                      <a16:colId xmlns:a16="http://schemas.microsoft.com/office/drawing/2014/main" val="3895219120"/>
                    </a:ext>
                  </a:extLst>
                </a:gridCol>
                <a:gridCol w="987552">
                  <a:extLst>
                    <a:ext uri="{9D8B030D-6E8A-4147-A177-3AD203B41FA5}">
                      <a16:colId xmlns:a16="http://schemas.microsoft.com/office/drawing/2014/main" val="3690027468"/>
                    </a:ext>
                  </a:extLst>
                </a:gridCol>
                <a:gridCol w="987552">
                  <a:extLst>
                    <a:ext uri="{9D8B030D-6E8A-4147-A177-3AD203B41FA5}">
                      <a16:colId xmlns:a16="http://schemas.microsoft.com/office/drawing/2014/main" val="2115629153"/>
                    </a:ext>
                  </a:extLst>
                </a:gridCol>
                <a:gridCol w="987552">
                  <a:extLst>
                    <a:ext uri="{9D8B030D-6E8A-4147-A177-3AD203B41FA5}">
                      <a16:colId xmlns:a16="http://schemas.microsoft.com/office/drawing/2014/main" val="73501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310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14:01:09</a:t>
                      </a:r>
                      <a:r>
                        <a:rPr kumimoji="0" lang="de-DE" sz="1000" b="0" i="0" u="none" strike="noStrike" kern="1200" cap="none" spc="0" normalizeH="0" baseline="0" noProof="0">
                          <a:ln>
                            <a:noFill/>
                          </a:ln>
                          <a:solidFill>
                            <a:prstClr val="black"/>
                          </a:solidFill>
                          <a:effectLst/>
                          <a:uLnTx/>
                          <a:uFillTx/>
                          <a:latin typeface="Calibri"/>
                          <a:ea typeface="+mn-ea"/>
                          <a:cs typeface="+mn-cs"/>
                        </a:rPr>
                        <a:t>
 In der argentinischen Hauptstadt Buenos Aires protestieren Gewerkschaften und Sozialverbände gegen die geplanten radikalen Reformen des neuen Präsidenten Javier Milei. Unter anderem sollen Staatsbetriebe privatisiert und das Arbeitsrecht aufgeweicht werden. Damit will Milei die schwere Wirtschaftskrise im Land bekämpfen. Rund 40 Prozent der argentinischen Bevölkerung lebt unter der Armutsgrenze. 
🇦🇷🇦🇷🇦🇷
#Argentinien #Milei #SRFNews #SRF #News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10270029"/>
                  </a:ext>
                </a:extLst>
              </a:tr>
            </a:tbl>
          </a:graphicData>
        </a:graphic>
      </p:graphicFrame>
      <p:sp>
        <p:nvSpPr>
          <p:cNvPr id="4" name="Text Placeholder 3">
            <a:extLst>
              <a:ext uri="{FF2B5EF4-FFF2-40B4-BE49-F238E27FC236}">
                <a16:creationId xmlns:a16="http://schemas.microsoft.com/office/drawing/2014/main" id="{52B23054-230F-40B7-A6BF-435A9DDF51D7}"/>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1104099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B4566-26F2-402A-A830-B0DA585CB1E8}"/>
              </a:ext>
            </a:extLst>
          </p:cNvPr>
          <p:cNvSpPr>
            <a:spLocks noGrp="1"/>
          </p:cNvSpPr>
          <p:nvPr>
            <p:ph type="title"/>
          </p:nvPr>
        </p:nvSpPr>
        <p:spPr/>
        <p:txBody>
          <a:bodyPr/>
          <a:lstStyle/>
          <a:p>
            <a:r>
              <a:rPr lang="en-US"/>
              <a:t>Instagram Posts Table | srfnews - 17 of 20</a:t>
            </a:r>
          </a:p>
        </p:txBody>
      </p:sp>
      <p:graphicFrame>
        <p:nvGraphicFramePr>
          <p:cNvPr id="5" name="Table Placeholder 4">
            <a:extLst>
              <a:ext uri="{FF2B5EF4-FFF2-40B4-BE49-F238E27FC236}">
                <a16:creationId xmlns:a16="http://schemas.microsoft.com/office/drawing/2014/main" id="{95EDE910-F444-4C45-9E07-26B4E6ADA627}"/>
              </a:ext>
            </a:extLst>
          </p:cNvPr>
          <p:cNvGraphicFramePr>
            <a:graphicFrameLocks noGrp="1"/>
          </p:cNvGraphicFramePr>
          <p:nvPr>
            <p:ph type="tbl" sz="quarter" idx="13"/>
            <p:extLst>
              <p:ext uri="{D42A27DB-BD31-4B8C-83A1-F6EECF244321}">
                <p14:modId xmlns:p14="http://schemas.microsoft.com/office/powerpoint/2010/main" val="3347678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1954481"/>
                    </a:ext>
                  </a:extLst>
                </a:gridCol>
                <a:gridCol w="987552">
                  <a:extLst>
                    <a:ext uri="{9D8B030D-6E8A-4147-A177-3AD203B41FA5}">
                      <a16:colId xmlns:a16="http://schemas.microsoft.com/office/drawing/2014/main" val="3584504383"/>
                    </a:ext>
                  </a:extLst>
                </a:gridCol>
                <a:gridCol w="987552">
                  <a:extLst>
                    <a:ext uri="{9D8B030D-6E8A-4147-A177-3AD203B41FA5}">
                      <a16:colId xmlns:a16="http://schemas.microsoft.com/office/drawing/2014/main" val="1110549628"/>
                    </a:ext>
                  </a:extLst>
                </a:gridCol>
                <a:gridCol w="987552">
                  <a:extLst>
                    <a:ext uri="{9D8B030D-6E8A-4147-A177-3AD203B41FA5}">
                      <a16:colId xmlns:a16="http://schemas.microsoft.com/office/drawing/2014/main" val="372675592"/>
                    </a:ext>
                  </a:extLst>
                </a:gridCol>
                <a:gridCol w="987552">
                  <a:extLst>
                    <a:ext uri="{9D8B030D-6E8A-4147-A177-3AD203B41FA5}">
                      <a16:colId xmlns:a16="http://schemas.microsoft.com/office/drawing/2014/main" val="3320990013"/>
                    </a:ext>
                  </a:extLst>
                </a:gridCol>
                <a:gridCol w="987552">
                  <a:extLst>
                    <a:ext uri="{9D8B030D-6E8A-4147-A177-3AD203B41FA5}">
                      <a16:colId xmlns:a16="http://schemas.microsoft.com/office/drawing/2014/main" val="176036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87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12:02:09</a:t>
                      </a:r>
                      <a:r>
                        <a:rPr kumimoji="0" lang="de-DE" sz="1000" b="0" i="0" u="none" strike="noStrike" kern="1200" cap="none" spc="0" normalizeH="0" baseline="0" noProof="0">
                          <a:ln>
                            <a:noFill/>
                          </a:ln>
                          <a:solidFill>
                            <a:prstClr val="black"/>
                          </a:solidFill>
                          <a:effectLst/>
                          <a:uLnTx/>
                          <a:uFillTx/>
                          <a:latin typeface="Calibri"/>
                          <a:ea typeface="+mn-ea"/>
                          <a:cs typeface="+mn-cs"/>
                        </a:rPr>
                        <a:t>
 2023 lief nicht immer alles rund. Auch bei uns Journalistinnen und News-Moderatoren nicht. Manchmal hat es uns die Stimme verschlagen, manchmal haben wir es unseren Interviewpartnerinnen und -partnern schwer gemacht. Und manchmal tat eine Moderation auch richtig weh. Aber wir gaben nie auf und versuchten immer, unser Bestes zu geben. Mit Leidenschaft und vollem Einsatz. In diesem Sinne: Alles Gute fürs 2024!
🤭🤭🤭
#Outtakes #Schweiz #Happynewsyear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62470985"/>
                  </a:ext>
                </a:extLst>
              </a:tr>
            </a:tbl>
          </a:graphicData>
        </a:graphic>
      </p:graphicFrame>
      <p:sp>
        <p:nvSpPr>
          <p:cNvPr id="4" name="Text Placeholder 3">
            <a:extLst>
              <a:ext uri="{FF2B5EF4-FFF2-40B4-BE49-F238E27FC236}">
                <a16:creationId xmlns:a16="http://schemas.microsoft.com/office/drawing/2014/main" id="{233E338F-3BAF-4EBD-B289-FA589571E857}"/>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4253183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FE96-81E9-4B2C-9B24-05BCC450B36A}"/>
              </a:ext>
            </a:extLst>
          </p:cNvPr>
          <p:cNvSpPr>
            <a:spLocks noGrp="1"/>
          </p:cNvSpPr>
          <p:nvPr>
            <p:ph type="title"/>
          </p:nvPr>
        </p:nvSpPr>
        <p:spPr/>
        <p:txBody>
          <a:bodyPr/>
          <a:lstStyle/>
          <a:p>
            <a:r>
              <a:rPr lang="en-US"/>
              <a:t>Instagram Posts Table | srfnews - 18 of 20</a:t>
            </a:r>
          </a:p>
        </p:txBody>
      </p:sp>
      <p:graphicFrame>
        <p:nvGraphicFramePr>
          <p:cNvPr id="5" name="Table Placeholder 4">
            <a:extLst>
              <a:ext uri="{FF2B5EF4-FFF2-40B4-BE49-F238E27FC236}">
                <a16:creationId xmlns:a16="http://schemas.microsoft.com/office/drawing/2014/main" id="{F944BF15-FFEC-4C0E-B115-DEBA5B271FCC}"/>
              </a:ext>
            </a:extLst>
          </p:cNvPr>
          <p:cNvGraphicFramePr>
            <a:graphicFrameLocks noGrp="1"/>
          </p:cNvGraphicFramePr>
          <p:nvPr>
            <p:ph type="tbl" sz="quarter" idx="13"/>
            <p:extLst>
              <p:ext uri="{D42A27DB-BD31-4B8C-83A1-F6EECF244321}">
                <p14:modId xmlns:p14="http://schemas.microsoft.com/office/powerpoint/2010/main" val="251901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42798916"/>
                    </a:ext>
                  </a:extLst>
                </a:gridCol>
                <a:gridCol w="987552">
                  <a:extLst>
                    <a:ext uri="{9D8B030D-6E8A-4147-A177-3AD203B41FA5}">
                      <a16:colId xmlns:a16="http://schemas.microsoft.com/office/drawing/2014/main" val="1080091304"/>
                    </a:ext>
                  </a:extLst>
                </a:gridCol>
                <a:gridCol w="987552">
                  <a:extLst>
                    <a:ext uri="{9D8B030D-6E8A-4147-A177-3AD203B41FA5}">
                      <a16:colId xmlns:a16="http://schemas.microsoft.com/office/drawing/2014/main" val="1496692505"/>
                    </a:ext>
                  </a:extLst>
                </a:gridCol>
                <a:gridCol w="987552">
                  <a:extLst>
                    <a:ext uri="{9D8B030D-6E8A-4147-A177-3AD203B41FA5}">
                      <a16:colId xmlns:a16="http://schemas.microsoft.com/office/drawing/2014/main" val="1538881832"/>
                    </a:ext>
                  </a:extLst>
                </a:gridCol>
                <a:gridCol w="987552">
                  <a:extLst>
                    <a:ext uri="{9D8B030D-6E8A-4147-A177-3AD203B41FA5}">
                      <a16:colId xmlns:a16="http://schemas.microsoft.com/office/drawing/2014/main" val="1026305395"/>
                    </a:ext>
                  </a:extLst>
                </a:gridCol>
                <a:gridCol w="987552">
                  <a:extLst>
                    <a:ext uri="{9D8B030D-6E8A-4147-A177-3AD203B41FA5}">
                      <a16:colId xmlns:a16="http://schemas.microsoft.com/office/drawing/2014/main" val="911952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654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10:01:05</a:t>
                      </a:r>
                      <a:r>
                        <a:rPr kumimoji="0" lang="de-DE" sz="1000" b="0" i="0" u="none" strike="noStrike" kern="1200" cap="none" spc="0" normalizeH="0" baseline="0" noProof="0">
                          <a:ln>
                            <a:noFill/>
                          </a:ln>
                          <a:solidFill>
                            <a:prstClr val="black"/>
                          </a:solidFill>
                          <a:effectLst/>
                          <a:uLnTx/>
                          <a:uFillTx/>
                          <a:latin typeface="Calibri"/>
                          <a:ea typeface="+mn-ea"/>
                          <a:cs typeface="+mn-cs"/>
                        </a:rPr>
                        <a:t>
 In wenigen Sekunden wurde eine Buchenallee in der nordirischen Grafschaft Antrim zum Star – dank der TV-Serie «Game of Thrones». Doch ohne staatliche Förderung sowie Spenden drohe den «Dark Hedges» – den dunklen Hecken – spätestens in 15 Jahren das Aus, betont die Naturschutzorganisation Dark Hedges Preservation Trust. Notwendig sei ein Plan zum Erhalt der Pflanzen. Ihr Zustand habe sich in den vergangenen Jahren wegen Stürmen und Altersschwäche stetig verschlechtert.
🌳🌳🌳
#GameofThrones #Irland #DarkHedges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73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- 2023-12-28 08:01:05</a:t>
                      </a:r>
                      <a:r>
                        <a:rPr kumimoji="0" lang="de-DE" sz="1000" b="0" i="0" u="none" strike="noStrike" kern="1200" cap="none" spc="0" normalizeH="0" baseline="0" noProof="0">
                          <a:ln>
                            <a:noFill/>
                          </a:ln>
                          <a:solidFill>
                            <a:prstClr val="black"/>
                          </a:solidFill>
                          <a:effectLst/>
                          <a:uLnTx/>
                          <a:uFillTx/>
                          <a:latin typeface="Calibri"/>
                          <a:ea typeface="+mn-ea"/>
                          <a:cs typeface="+mn-cs"/>
                        </a:rPr>
                        <a:t>
 Die Obdachlosigkeit ist in der Schweiz oft nicht sehr präsent. Dennoch haben einer neuen Studie zufolge Hunderte junge Menschen kein festes Dach über dem Kopf. Forschende der Hochschule für Soziale Arbeit Nordwestschweiz haben sich detailliert mit dem Phänomen beschäftigt.
◼️◼️◼️
#Obdachlosigkeit #Schweiz #Bern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48446846"/>
                  </a:ext>
                </a:extLst>
              </a:tr>
            </a:tbl>
          </a:graphicData>
        </a:graphic>
      </p:graphicFrame>
      <p:sp>
        <p:nvSpPr>
          <p:cNvPr id="4" name="Text Placeholder 3">
            <a:extLst>
              <a:ext uri="{FF2B5EF4-FFF2-40B4-BE49-F238E27FC236}">
                <a16:creationId xmlns:a16="http://schemas.microsoft.com/office/drawing/2014/main" id="{6038BFEB-79A1-4F89-9541-CC6AF88EF497}"/>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377179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5EDEF-D25D-49DF-AD25-14FF256D746A}"/>
              </a:ext>
            </a:extLst>
          </p:cNvPr>
          <p:cNvSpPr>
            <a:spLocks noGrp="1"/>
          </p:cNvSpPr>
          <p:nvPr>
            <p:ph type="title"/>
          </p:nvPr>
        </p:nvSpPr>
        <p:spPr/>
        <p:txBody>
          <a:bodyPr/>
          <a:lstStyle/>
          <a:p>
            <a:r>
              <a:rPr lang="en-US"/>
              <a:t>Instagram Posts Table | srfnews - 19 of 20</a:t>
            </a:r>
          </a:p>
        </p:txBody>
      </p:sp>
      <p:graphicFrame>
        <p:nvGraphicFramePr>
          <p:cNvPr id="5" name="Table Placeholder 4">
            <a:extLst>
              <a:ext uri="{FF2B5EF4-FFF2-40B4-BE49-F238E27FC236}">
                <a16:creationId xmlns:a16="http://schemas.microsoft.com/office/drawing/2014/main" id="{CA77DB43-47E8-46E8-805D-0D5EFEAD9EEE}"/>
              </a:ext>
            </a:extLst>
          </p:cNvPr>
          <p:cNvGraphicFramePr>
            <a:graphicFrameLocks noGrp="1"/>
          </p:cNvGraphicFramePr>
          <p:nvPr>
            <p:ph type="tbl" sz="quarter" idx="13"/>
            <p:extLst>
              <p:ext uri="{D42A27DB-BD31-4B8C-83A1-F6EECF244321}">
                <p14:modId xmlns:p14="http://schemas.microsoft.com/office/powerpoint/2010/main" val="352371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76755745"/>
                    </a:ext>
                  </a:extLst>
                </a:gridCol>
                <a:gridCol w="987552">
                  <a:extLst>
                    <a:ext uri="{9D8B030D-6E8A-4147-A177-3AD203B41FA5}">
                      <a16:colId xmlns:a16="http://schemas.microsoft.com/office/drawing/2014/main" val="3323188166"/>
                    </a:ext>
                  </a:extLst>
                </a:gridCol>
                <a:gridCol w="987552">
                  <a:extLst>
                    <a:ext uri="{9D8B030D-6E8A-4147-A177-3AD203B41FA5}">
                      <a16:colId xmlns:a16="http://schemas.microsoft.com/office/drawing/2014/main" val="1003856084"/>
                    </a:ext>
                  </a:extLst>
                </a:gridCol>
                <a:gridCol w="987552">
                  <a:extLst>
                    <a:ext uri="{9D8B030D-6E8A-4147-A177-3AD203B41FA5}">
                      <a16:colId xmlns:a16="http://schemas.microsoft.com/office/drawing/2014/main" val="695182958"/>
                    </a:ext>
                  </a:extLst>
                </a:gridCol>
                <a:gridCol w="987552">
                  <a:extLst>
                    <a:ext uri="{9D8B030D-6E8A-4147-A177-3AD203B41FA5}">
                      <a16:colId xmlns:a16="http://schemas.microsoft.com/office/drawing/2014/main" val="25496723"/>
                    </a:ext>
                  </a:extLst>
                </a:gridCol>
                <a:gridCol w="987552">
                  <a:extLst>
                    <a:ext uri="{9D8B030D-6E8A-4147-A177-3AD203B41FA5}">
                      <a16:colId xmlns:a16="http://schemas.microsoft.com/office/drawing/2014/main" val="66375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496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- 2023-12-27 20:30:11</a:t>
                      </a:r>
                      <a:r>
                        <a:rPr kumimoji="0" lang="de-DE" sz="1000" b="0" i="0" u="none" strike="noStrike" kern="1200" cap="none" spc="0" normalizeH="0" baseline="0" noProof="0">
                          <a:ln>
                            <a:noFill/>
                          </a:ln>
                          <a:solidFill>
                            <a:prstClr val="black"/>
                          </a:solidFill>
                          <a:effectLst/>
                          <a:uLnTx/>
                          <a:uFillTx/>
                          <a:latin typeface="Calibri"/>
                          <a:ea typeface="+mn-ea"/>
                          <a:cs typeface="+mn-cs"/>
                        </a:rPr>
                        <a:t>
 Mit spezifischem Training sollen junge Studierende helfen, den reibungslosen Ablauf der Olympischen Spiele zu gewährleisten. Turbulente Zeiten für die private Sicherheitsbranche, denn sie übernimmt einen Teil der Ausbildung. Kann damit die Personallücke geschlossen werden? 
👁️‍🗨️👁️‍🗨️👁️‍🗨️
#Olympia #Paris #Sicherheitsdienst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843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- 2023-12-27 19:03:55</a:t>
                      </a:r>
                      <a:r>
                        <a:rPr kumimoji="0" lang="de-DE" sz="1000" b="0" i="0" u="none" strike="noStrike" kern="1200" cap="none" spc="0" normalizeH="0" baseline="0" noProof="0">
                          <a:ln>
                            <a:noFill/>
                          </a:ln>
                          <a:solidFill>
                            <a:prstClr val="black"/>
                          </a:solidFill>
                          <a:effectLst/>
                          <a:uLnTx/>
                          <a:uFillTx/>
                          <a:latin typeface="Calibri"/>
                          <a:ea typeface="+mn-ea"/>
                          <a:cs typeface="+mn-cs"/>
                        </a:rPr>
                        <a:t>
 Am Mittwoch jährt sich der Todestag von Gustave Eiffel zum 100. Mal. Sein berühmtestes Bauwerk, der Eiffelturm, gilt heute als Wahrzeichen von Paris. Weniger bekannt und weniger glamourös ist die Geschichte eines anderen Eiffel-Bauwerks. 
🗼🗼🗼
Die der Münchensteiner Eisenbahnbrücke über die Birs. Sie stürzte 1891 unter einem voll besetzten Zug ein und riss 73 Menschen mit in den Tod. Zeitlebens ein schwerer Rückschlag in der Karriere des Star-Ingenieurs.
🗼🗼🗼
#Eiffel #Paris #Geschichte #SRFNews #News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5903623"/>
                  </a:ext>
                </a:extLst>
              </a:tr>
            </a:tbl>
          </a:graphicData>
        </a:graphic>
      </p:graphicFrame>
      <p:sp>
        <p:nvSpPr>
          <p:cNvPr id="4" name="Text Placeholder 3">
            <a:extLst>
              <a:ext uri="{FF2B5EF4-FFF2-40B4-BE49-F238E27FC236}">
                <a16:creationId xmlns:a16="http://schemas.microsoft.com/office/drawing/2014/main" id="{93B5F66A-7CE1-48AF-86AF-8B1B000B573C}"/>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1491300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9ED3-673B-40D0-99DC-3C3BD2B72E24}"/>
              </a:ext>
            </a:extLst>
          </p:cNvPr>
          <p:cNvSpPr>
            <a:spLocks noGrp="1"/>
          </p:cNvSpPr>
          <p:nvPr>
            <p:ph type="title"/>
          </p:nvPr>
        </p:nvSpPr>
        <p:spPr/>
        <p:txBody>
          <a:bodyPr/>
          <a:lstStyle/>
          <a:p>
            <a:r>
              <a:rPr lang="en-US"/>
              <a:t>Instagram Posts Table | srfnews - 20 of 20</a:t>
            </a:r>
          </a:p>
        </p:txBody>
      </p:sp>
      <p:graphicFrame>
        <p:nvGraphicFramePr>
          <p:cNvPr id="5" name="Table Placeholder 4">
            <a:extLst>
              <a:ext uri="{FF2B5EF4-FFF2-40B4-BE49-F238E27FC236}">
                <a16:creationId xmlns:a16="http://schemas.microsoft.com/office/drawing/2014/main" id="{AA8383E5-610C-47E7-9CF5-CF3F1F0B2D76}"/>
              </a:ext>
            </a:extLst>
          </p:cNvPr>
          <p:cNvGraphicFramePr>
            <a:graphicFrameLocks noGrp="1"/>
          </p:cNvGraphicFramePr>
          <p:nvPr>
            <p:ph type="tbl" sz="quarter" idx="13"/>
            <p:extLst>
              <p:ext uri="{D42A27DB-BD31-4B8C-83A1-F6EECF244321}">
                <p14:modId xmlns:p14="http://schemas.microsoft.com/office/powerpoint/2010/main" val="98560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5459565"/>
                    </a:ext>
                  </a:extLst>
                </a:gridCol>
                <a:gridCol w="987552">
                  <a:extLst>
                    <a:ext uri="{9D8B030D-6E8A-4147-A177-3AD203B41FA5}">
                      <a16:colId xmlns:a16="http://schemas.microsoft.com/office/drawing/2014/main" val="1090866290"/>
                    </a:ext>
                  </a:extLst>
                </a:gridCol>
                <a:gridCol w="987552">
                  <a:extLst>
                    <a:ext uri="{9D8B030D-6E8A-4147-A177-3AD203B41FA5}">
                      <a16:colId xmlns:a16="http://schemas.microsoft.com/office/drawing/2014/main" val="3179105590"/>
                    </a:ext>
                  </a:extLst>
                </a:gridCol>
                <a:gridCol w="987552">
                  <a:extLst>
                    <a:ext uri="{9D8B030D-6E8A-4147-A177-3AD203B41FA5}">
                      <a16:colId xmlns:a16="http://schemas.microsoft.com/office/drawing/2014/main" val="1207326638"/>
                    </a:ext>
                  </a:extLst>
                </a:gridCol>
                <a:gridCol w="987552">
                  <a:extLst>
                    <a:ext uri="{9D8B030D-6E8A-4147-A177-3AD203B41FA5}">
                      <a16:colId xmlns:a16="http://schemas.microsoft.com/office/drawing/2014/main" val="2531195895"/>
                    </a:ext>
                  </a:extLst>
                </a:gridCol>
                <a:gridCol w="987552">
                  <a:extLst>
                    <a:ext uri="{9D8B030D-6E8A-4147-A177-3AD203B41FA5}">
                      <a16:colId xmlns:a16="http://schemas.microsoft.com/office/drawing/2014/main" val="43732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973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srfnews - 2023-12-27 18:03:35</a:t>
                      </a:r>
                      <a:r>
                        <a:rPr kumimoji="0" lang="de-DE" sz="1000" b="0" i="0" u="none" strike="noStrike" kern="1200" cap="none" spc="0" normalizeH="0" baseline="0" noProof="0">
                          <a:ln>
                            <a:noFill/>
                          </a:ln>
                          <a:solidFill>
                            <a:prstClr val="black"/>
                          </a:solidFill>
                          <a:effectLst/>
                          <a:uLnTx/>
                          <a:uFillTx/>
                          <a:latin typeface="Calibri"/>
                          <a:ea typeface="+mn-ea"/>
                          <a:cs typeface="+mn-cs"/>
                        </a:rPr>
                        <a:t>
 #Repost: Einige Geschichten haben es euch in diesem Jahr besonders angetan. Zehn davon haben wir zum Jahresende herausgesucht. Heute zeigen wir ein Porträt, das berührt hat.
◼️◼️◼️
Ein Film über Dominik Bein, der seit dem Angriff von Rechtsextremisten schwer beeinträchtigt ist, hat grosse Solidarität ausgelöst. Rund 50'000 Franken sind ihm gespendet worden, viele Menschen nehmen in Briefen Anteil am Schicksal des Thurgauers.
◼️◼️◼️
Das Video stammt vom 5. Februar 2023.
#Neonazis #Solidarität #Schweiz #News #SRFNews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07:22:23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30341707"/>
                  </a:ext>
                </a:extLst>
              </a:tr>
            </a:tbl>
          </a:graphicData>
        </a:graphic>
      </p:graphicFrame>
      <p:sp>
        <p:nvSpPr>
          <p:cNvPr id="4" name="Text Placeholder 3">
            <a:extLst>
              <a:ext uri="{FF2B5EF4-FFF2-40B4-BE49-F238E27FC236}">
                <a16:creationId xmlns:a16="http://schemas.microsoft.com/office/drawing/2014/main" id="{BD1AEF8A-4B98-4044-81F4-90C452CE9E1F}"/>
              </a:ext>
            </a:extLst>
          </p:cNvPr>
          <p:cNvSpPr>
            <a:spLocks noGrp="1"/>
          </p:cNvSpPr>
          <p:nvPr>
            <p:ph type="body" sz="quarter" idx="14"/>
          </p:nvPr>
        </p:nvSpPr>
        <p:spPr/>
        <p:txBody>
          <a:bodyPr/>
          <a:lstStyle/>
          <a:p>
            <a:r>
              <a:rPr lang="en-US"/>
              <a:t>01.01.2023 - 30.12.2023</a:t>
            </a:r>
          </a:p>
        </p:txBody>
      </p:sp>
    </p:spTree>
    <p:extLst>
      <p:ext uri="{BB962C8B-B14F-4D97-AF65-F5344CB8AC3E}">
        <p14:creationId xmlns:p14="http://schemas.microsoft.com/office/powerpoint/2010/main" val="2592265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3078</Words>
  <Application>Microsoft Office PowerPoint</Application>
  <PresentationFormat>On-screen Show (4:3)</PresentationFormat>
  <Paragraphs>310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 srfnews - 1 of 20</vt:lpstr>
      <vt:lpstr>Instagram Posts Table | srfnews - 2 of 20</vt:lpstr>
      <vt:lpstr>Instagram Posts Table | srfnews - 3 of 20</vt:lpstr>
      <vt:lpstr>Instagram Posts Table | srfnews - 4 of 20</vt:lpstr>
      <vt:lpstr>Instagram Posts Table | srfnews - 5 of 20</vt:lpstr>
      <vt:lpstr>Instagram Posts Table | srfnews - 6 of 20</vt:lpstr>
      <vt:lpstr>Instagram Posts Table | srfnews - 7 of 20</vt:lpstr>
      <vt:lpstr>Instagram Posts Table | srfnews - 8 of 20</vt:lpstr>
      <vt:lpstr>Instagram Posts Table | srfnews - 9 of 20</vt:lpstr>
      <vt:lpstr>Instagram Posts Table | srfnews - 10 of 20</vt:lpstr>
      <vt:lpstr>Instagram Posts Table | srfnews - 11 of 20</vt:lpstr>
      <vt:lpstr>Instagram Posts Table | srfnews - 12 of 20</vt:lpstr>
      <vt:lpstr>Instagram Posts Table | srfnews - 13 of 20</vt:lpstr>
      <vt:lpstr>Instagram Posts Table | srfnews - 14 of 20</vt:lpstr>
      <vt:lpstr>Instagram Posts Table | srfnews - 15 of 20</vt:lpstr>
      <vt:lpstr>Instagram Posts Table | srfnews - 16 of 20</vt:lpstr>
      <vt:lpstr>Instagram Posts Table | srfnews - 17 of 20</vt:lpstr>
      <vt:lpstr>Instagram Posts Table | srfnews - 18 of 20</vt:lpstr>
      <vt:lpstr>Instagram Posts Table | srfnews - 19 of 20</vt:lpstr>
      <vt:lpstr>Instagram Posts Table | srfnews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srfnews - 1 of 20</dc:title>
  <dc:creator>Frederik Born</dc:creator>
  <cp:lastModifiedBy>Frederik Born</cp:lastModifiedBy>
  <cp:revision>1</cp:revision>
  <dcterms:created xsi:type="dcterms:W3CDTF">2024-01-10T09:51:32Z</dcterms:created>
  <dcterms:modified xsi:type="dcterms:W3CDTF">2024-01-10T09:53:18Z</dcterms:modified>
</cp:coreProperties>
</file>