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AD58D-D800-4AE6-B369-44CF4963073C}"/>
              </a:ext>
            </a:extLst>
          </p:cNvPr>
          <p:cNvSpPr>
            <a:spLocks noGrp="1"/>
          </p:cNvSpPr>
          <p:nvPr>
            <p:ph type="title"/>
          </p:nvPr>
        </p:nvSpPr>
        <p:spPr/>
        <p:txBody>
          <a:bodyPr/>
          <a:lstStyle/>
          <a:p>
            <a:r>
              <a:rPr lang="en-US"/>
              <a:t>Instagram Posts Table | TUTTI I SOCIAL RSI - 1 of 21</a:t>
            </a:r>
          </a:p>
        </p:txBody>
      </p:sp>
      <p:graphicFrame>
        <p:nvGraphicFramePr>
          <p:cNvPr id="5" name="Table Placeholder 4">
            <a:extLst>
              <a:ext uri="{FF2B5EF4-FFF2-40B4-BE49-F238E27FC236}">
                <a16:creationId xmlns:a16="http://schemas.microsoft.com/office/drawing/2014/main" id="{2A702DBC-1DC8-41AA-8127-27F0DCE5398B}"/>
              </a:ext>
            </a:extLst>
          </p:cNvPr>
          <p:cNvGraphicFramePr>
            <a:graphicFrameLocks noGrp="1"/>
          </p:cNvGraphicFramePr>
          <p:nvPr>
            <p:ph type="tbl" sz="quarter" idx="13"/>
            <p:extLst>
              <p:ext uri="{D42A27DB-BD31-4B8C-83A1-F6EECF244321}">
                <p14:modId xmlns:p14="http://schemas.microsoft.com/office/powerpoint/2010/main" val="2322758285"/>
              </p:ext>
            </p:extLst>
          </p:nvPr>
        </p:nvGraphicFramePr>
        <p:xfrm>
          <a:off x="457200" y="1731963"/>
          <a:ext cx="7571230" cy="329692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8398655"/>
                    </a:ext>
                  </a:extLst>
                </a:gridCol>
                <a:gridCol w="1481327">
                  <a:extLst>
                    <a:ext uri="{9D8B030D-6E8A-4147-A177-3AD203B41FA5}">
                      <a16:colId xmlns:a16="http://schemas.microsoft.com/office/drawing/2014/main" val="1831654380"/>
                    </a:ext>
                  </a:extLst>
                </a:gridCol>
                <a:gridCol w="493776">
                  <a:extLst>
                    <a:ext uri="{9D8B030D-6E8A-4147-A177-3AD203B41FA5}">
                      <a16:colId xmlns:a16="http://schemas.microsoft.com/office/drawing/2014/main" val="632604736"/>
                    </a:ext>
                  </a:extLst>
                </a:gridCol>
                <a:gridCol w="493776">
                  <a:extLst>
                    <a:ext uri="{9D8B030D-6E8A-4147-A177-3AD203B41FA5}">
                      <a16:colId xmlns:a16="http://schemas.microsoft.com/office/drawing/2014/main" val="3484791780"/>
                    </a:ext>
                  </a:extLst>
                </a:gridCol>
                <a:gridCol w="493776">
                  <a:extLst>
                    <a:ext uri="{9D8B030D-6E8A-4147-A177-3AD203B41FA5}">
                      <a16:colId xmlns:a16="http://schemas.microsoft.com/office/drawing/2014/main" val="96895506"/>
                    </a:ext>
                  </a:extLst>
                </a:gridCol>
                <a:gridCol w="493776">
                  <a:extLst>
                    <a:ext uri="{9D8B030D-6E8A-4147-A177-3AD203B41FA5}">
                      <a16:colId xmlns:a16="http://schemas.microsoft.com/office/drawing/2014/main" val="3111414063"/>
                    </a:ext>
                  </a:extLst>
                </a:gridCol>
                <a:gridCol w="493776">
                  <a:extLst>
                    <a:ext uri="{9D8B030D-6E8A-4147-A177-3AD203B41FA5}">
                      <a16:colId xmlns:a16="http://schemas.microsoft.com/office/drawing/2014/main" val="2602914244"/>
                    </a:ext>
                  </a:extLst>
                </a:gridCol>
                <a:gridCol w="493776">
                  <a:extLst>
                    <a:ext uri="{9D8B030D-6E8A-4147-A177-3AD203B41FA5}">
                      <a16:colId xmlns:a16="http://schemas.microsoft.com/office/drawing/2014/main" val="575413062"/>
                    </a:ext>
                  </a:extLst>
                </a:gridCol>
                <a:gridCol w="493776">
                  <a:extLst>
                    <a:ext uri="{9D8B030D-6E8A-4147-A177-3AD203B41FA5}">
                      <a16:colId xmlns:a16="http://schemas.microsoft.com/office/drawing/2014/main" val="1295550942"/>
                    </a:ext>
                  </a:extLst>
                </a:gridCol>
                <a:gridCol w="493776">
                  <a:extLst>
                    <a:ext uri="{9D8B030D-6E8A-4147-A177-3AD203B41FA5}">
                      <a16:colId xmlns:a16="http://schemas.microsoft.com/office/drawing/2014/main" val="2316172713"/>
                    </a:ext>
                  </a:extLst>
                </a:gridCol>
                <a:gridCol w="493776">
                  <a:extLst>
                    <a:ext uri="{9D8B030D-6E8A-4147-A177-3AD203B41FA5}">
                      <a16:colId xmlns:a16="http://schemas.microsoft.com/office/drawing/2014/main" val="2294642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7149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rsionline - 2023-12-31 23:01:10</a:t>
                      </a:r>
                      <a:r>
                        <a:rPr kumimoji="0" lang="it-IT" sz="1000" b="0" i="0" u="none" strike="noStrike" kern="1200" cap="none" spc="0" normalizeH="0" baseline="0" noProof="0">
                          <a:ln>
                            <a:noFill/>
                          </a:ln>
                          <a:solidFill>
                            <a:prstClr val="black"/>
                          </a:solidFill>
                          <a:effectLst/>
                          <a:uLnTx/>
                          <a:uFillTx/>
                          <a:latin typeface="Calibri"/>
                          <a:ea typeface="+mn-ea"/>
                          <a:cs typeface="+mn-cs"/>
                        </a:rPr>
                        <a:t>
 🎉AUGURI DI BUON ANNO NUOVO!🎉
Che il 2024 vi porti tanta felicità, pace, successo e salute. Noi continueremo a tenervi compagnia in un altro anno pieno di sorprese e novità!😘
#capodanno2024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3801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retetre - 2023-12-31 22:59:24</a:t>
                      </a:r>
                      <a:r>
                        <a:rPr kumimoji="0" lang="it-IT" sz="1000" b="0" i="0" u="none" strike="noStrike" kern="1200" cap="none" spc="0" normalizeH="0" baseline="0" noProof="0">
                          <a:ln>
                            <a:noFill/>
                          </a:ln>
                          <a:solidFill>
                            <a:prstClr val="black"/>
                          </a:solidFill>
                          <a:effectLst/>
                          <a:uLnTx/>
                          <a:uFillTx/>
                          <a:latin typeface="Calibri"/>
                          <a:ea typeface="+mn-ea"/>
                          <a:cs typeface="+mn-cs"/>
                        </a:rPr>
                        <a:t>
 E dai che ce l'abbiamo fatta anche quest'anno!
Vi auguriamo un felicissimo 2024 pieno di piacevoli sorprese e soddisfazioni!
E ora si fa fiesta!!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82401616"/>
                  </a:ext>
                </a:extLst>
              </a:tr>
            </a:tbl>
          </a:graphicData>
        </a:graphic>
      </p:graphicFrame>
      <p:sp>
        <p:nvSpPr>
          <p:cNvPr id="4" name="Text Placeholder 3">
            <a:extLst>
              <a:ext uri="{FF2B5EF4-FFF2-40B4-BE49-F238E27FC236}">
                <a16:creationId xmlns:a16="http://schemas.microsoft.com/office/drawing/2014/main" id="{9F8D5F6C-505F-473E-A85C-A3158953715F}"/>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3747648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E1E3F-0F5C-40F4-9AE7-8CF4A905AD6B}"/>
              </a:ext>
            </a:extLst>
          </p:cNvPr>
          <p:cNvSpPr>
            <a:spLocks noGrp="1"/>
          </p:cNvSpPr>
          <p:nvPr>
            <p:ph type="title"/>
          </p:nvPr>
        </p:nvSpPr>
        <p:spPr/>
        <p:txBody>
          <a:bodyPr/>
          <a:lstStyle/>
          <a:p>
            <a:r>
              <a:rPr lang="en-US"/>
              <a:t>Instagram Posts Table | TUTTI I SOCIAL RSI - 2 of 21</a:t>
            </a:r>
          </a:p>
        </p:txBody>
      </p:sp>
      <p:graphicFrame>
        <p:nvGraphicFramePr>
          <p:cNvPr id="5" name="Table Placeholder 4">
            <a:extLst>
              <a:ext uri="{FF2B5EF4-FFF2-40B4-BE49-F238E27FC236}">
                <a16:creationId xmlns:a16="http://schemas.microsoft.com/office/drawing/2014/main" id="{D1E27B90-68CD-4819-8F34-9349EAB2F1BE}"/>
              </a:ext>
            </a:extLst>
          </p:cNvPr>
          <p:cNvGraphicFramePr>
            <a:graphicFrameLocks noGrp="1"/>
          </p:cNvGraphicFramePr>
          <p:nvPr>
            <p:ph type="tbl" sz="quarter" idx="13"/>
            <p:extLst>
              <p:ext uri="{D42A27DB-BD31-4B8C-83A1-F6EECF244321}">
                <p14:modId xmlns:p14="http://schemas.microsoft.com/office/powerpoint/2010/main" val="121025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01161343"/>
                    </a:ext>
                  </a:extLst>
                </a:gridCol>
                <a:gridCol w="1481327">
                  <a:extLst>
                    <a:ext uri="{9D8B030D-6E8A-4147-A177-3AD203B41FA5}">
                      <a16:colId xmlns:a16="http://schemas.microsoft.com/office/drawing/2014/main" val="3852354651"/>
                    </a:ext>
                  </a:extLst>
                </a:gridCol>
                <a:gridCol w="493776">
                  <a:extLst>
                    <a:ext uri="{9D8B030D-6E8A-4147-A177-3AD203B41FA5}">
                      <a16:colId xmlns:a16="http://schemas.microsoft.com/office/drawing/2014/main" val="22147235"/>
                    </a:ext>
                  </a:extLst>
                </a:gridCol>
                <a:gridCol w="493776">
                  <a:extLst>
                    <a:ext uri="{9D8B030D-6E8A-4147-A177-3AD203B41FA5}">
                      <a16:colId xmlns:a16="http://schemas.microsoft.com/office/drawing/2014/main" val="2404196824"/>
                    </a:ext>
                  </a:extLst>
                </a:gridCol>
                <a:gridCol w="493776">
                  <a:extLst>
                    <a:ext uri="{9D8B030D-6E8A-4147-A177-3AD203B41FA5}">
                      <a16:colId xmlns:a16="http://schemas.microsoft.com/office/drawing/2014/main" val="782964693"/>
                    </a:ext>
                  </a:extLst>
                </a:gridCol>
                <a:gridCol w="493776">
                  <a:extLst>
                    <a:ext uri="{9D8B030D-6E8A-4147-A177-3AD203B41FA5}">
                      <a16:colId xmlns:a16="http://schemas.microsoft.com/office/drawing/2014/main" val="1101948071"/>
                    </a:ext>
                  </a:extLst>
                </a:gridCol>
                <a:gridCol w="493776">
                  <a:extLst>
                    <a:ext uri="{9D8B030D-6E8A-4147-A177-3AD203B41FA5}">
                      <a16:colId xmlns:a16="http://schemas.microsoft.com/office/drawing/2014/main" val="3979066058"/>
                    </a:ext>
                  </a:extLst>
                </a:gridCol>
                <a:gridCol w="493776">
                  <a:extLst>
                    <a:ext uri="{9D8B030D-6E8A-4147-A177-3AD203B41FA5}">
                      <a16:colId xmlns:a16="http://schemas.microsoft.com/office/drawing/2014/main" val="2573368362"/>
                    </a:ext>
                  </a:extLst>
                </a:gridCol>
                <a:gridCol w="493776">
                  <a:extLst>
                    <a:ext uri="{9D8B030D-6E8A-4147-A177-3AD203B41FA5}">
                      <a16:colId xmlns:a16="http://schemas.microsoft.com/office/drawing/2014/main" val="210783456"/>
                    </a:ext>
                  </a:extLst>
                </a:gridCol>
                <a:gridCol w="493776">
                  <a:extLst>
                    <a:ext uri="{9D8B030D-6E8A-4147-A177-3AD203B41FA5}">
                      <a16:colId xmlns:a16="http://schemas.microsoft.com/office/drawing/2014/main" val="123704816"/>
                    </a:ext>
                  </a:extLst>
                </a:gridCol>
                <a:gridCol w="493776">
                  <a:extLst>
                    <a:ext uri="{9D8B030D-6E8A-4147-A177-3AD203B41FA5}">
                      <a16:colId xmlns:a16="http://schemas.microsoft.com/office/drawing/2014/main" val="2298129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8785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rsiinfo - 2023-12-31 18:45:12</a:t>
                      </a:r>
                      <a:r>
                        <a:rPr kumimoji="0" lang="it-IT" sz="1000" b="0" i="0" u="none" strike="noStrike" kern="1200" cap="none" spc="0" normalizeH="0" baseline="0" noProof="0">
                          <a:ln>
                            <a:noFill/>
                          </a:ln>
                          <a:solidFill>
                            <a:prstClr val="black"/>
                          </a:solidFill>
                          <a:effectLst/>
                          <a:uLnTx/>
                          <a:uFillTx/>
                          <a:latin typeface="Calibri"/>
                          <a:ea typeface="+mn-ea"/>
                          <a:cs typeface="+mn-cs"/>
                        </a:rPr>
                        <a:t>
 La tradizionale nuotata di San Silvestro al lago Moossee di Moosseedorf (BE), domenica 31 dicembre. La tradizione esiste dal 1999 quando, l'ultimo dell'anno, una cinquantina di bagnanti si sono riuniti la prima volta al lago per fare un tuffo nell'acqua, la cui temperatura va tra i 5 e i 6 gradi Celsius.
La leggenda racconta che il bagno di fine anno lava via i vecchi peccati, permettendo di arrivare al nuovo anno con il corpo e la mente purificati. L'iniziativa è del club di nuoto invernale "Ysheilige Moossse", i cui membri si allenano per l'impresa dalla fine di settembre alla fine di aprile.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49457087"/>
                  </a:ext>
                </a:extLst>
              </a:tr>
            </a:tbl>
          </a:graphicData>
        </a:graphic>
      </p:graphicFrame>
      <p:sp>
        <p:nvSpPr>
          <p:cNvPr id="4" name="Text Placeholder 3">
            <a:extLst>
              <a:ext uri="{FF2B5EF4-FFF2-40B4-BE49-F238E27FC236}">
                <a16:creationId xmlns:a16="http://schemas.microsoft.com/office/drawing/2014/main" id="{B5435A1D-58F7-4518-BC9C-D1CBF345C89C}"/>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1319066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03261-7118-458E-BEA6-C5DCC8EFDD7B}"/>
              </a:ext>
            </a:extLst>
          </p:cNvPr>
          <p:cNvSpPr>
            <a:spLocks noGrp="1"/>
          </p:cNvSpPr>
          <p:nvPr>
            <p:ph type="title"/>
          </p:nvPr>
        </p:nvSpPr>
        <p:spPr/>
        <p:txBody>
          <a:bodyPr/>
          <a:lstStyle/>
          <a:p>
            <a:r>
              <a:rPr lang="en-US"/>
              <a:t>Instagram Posts Table | TUTTI I SOCIAL RSI - 3 of 21</a:t>
            </a:r>
          </a:p>
        </p:txBody>
      </p:sp>
      <p:graphicFrame>
        <p:nvGraphicFramePr>
          <p:cNvPr id="5" name="Table Placeholder 4">
            <a:extLst>
              <a:ext uri="{FF2B5EF4-FFF2-40B4-BE49-F238E27FC236}">
                <a16:creationId xmlns:a16="http://schemas.microsoft.com/office/drawing/2014/main" id="{327091EE-59DD-430F-8A5C-A23B1F99D678}"/>
              </a:ext>
            </a:extLst>
          </p:cNvPr>
          <p:cNvGraphicFramePr>
            <a:graphicFrameLocks noGrp="1"/>
          </p:cNvGraphicFramePr>
          <p:nvPr>
            <p:ph type="tbl" sz="quarter" idx="13"/>
            <p:extLst>
              <p:ext uri="{D42A27DB-BD31-4B8C-83A1-F6EECF244321}">
                <p14:modId xmlns:p14="http://schemas.microsoft.com/office/powerpoint/2010/main" val="3932402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58457111"/>
                    </a:ext>
                  </a:extLst>
                </a:gridCol>
                <a:gridCol w="1481327">
                  <a:extLst>
                    <a:ext uri="{9D8B030D-6E8A-4147-A177-3AD203B41FA5}">
                      <a16:colId xmlns:a16="http://schemas.microsoft.com/office/drawing/2014/main" val="2967566099"/>
                    </a:ext>
                  </a:extLst>
                </a:gridCol>
                <a:gridCol w="493776">
                  <a:extLst>
                    <a:ext uri="{9D8B030D-6E8A-4147-A177-3AD203B41FA5}">
                      <a16:colId xmlns:a16="http://schemas.microsoft.com/office/drawing/2014/main" val="3485106697"/>
                    </a:ext>
                  </a:extLst>
                </a:gridCol>
                <a:gridCol w="493776">
                  <a:extLst>
                    <a:ext uri="{9D8B030D-6E8A-4147-A177-3AD203B41FA5}">
                      <a16:colId xmlns:a16="http://schemas.microsoft.com/office/drawing/2014/main" val="282589337"/>
                    </a:ext>
                  </a:extLst>
                </a:gridCol>
                <a:gridCol w="493776">
                  <a:extLst>
                    <a:ext uri="{9D8B030D-6E8A-4147-A177-3AD203B41FA5}">
                      <a16:colId xmlns:a16="http://schemas.microsoft.com/office/drawing/2014/main" val="1153543503"/>
                    </a:ext>
                  </a:extLst>
                </a:gridCol>
                <a:gridCol w="493776">
                  <a:extLst>
                    <a:ext uri="{9D8B030D-6E8A-4147-A177-3AD203B41FA5}">
                      <a16:colId xmlns:a16="http://schemas.microsoft.com/office/drawing/2014/main" val="2862958200"/>
                    </a:ext>
                  </a:extLst>
                </a:gridCol>
                <a:gridCol w="493776">
                  <a:extLst>
                    <a:ext uri="{9D8B030D-6E8A-4147-A177-3AD203B41FA5}">
                      <a16:colId xmlns:a16="http://schemas.microsoft.com/office/drawing/2014/main" val="4005574161"/>
                    </a:ext>
                  </a:extLst>
                </a:gridCol>
                <a:gridCol w="493776">
                  <a:extLst>
                    <a:ext uri="{9D8B030D-6E8A-4147-A177-3AD203B41FA5}">
                      <a16:colId xmlns:a16="http://schemas.microsoft.com/office/drawing/2014/main" val="50069211"/>
                    </a:ext>
                  </a:extLst>
                </a:gridCol>
                <a:gridCol w="493776">
                  <a:extLst>
                    <a:ext uri="{9D8B030D-6E8A-4147-A177-3AD203B41FA5}">
                      <a16:colId xmlns:a16="http://schemas.microsoft.com/office/drawing/2014/main" val="1427747424"/>
                    </a:ext>
                  </a:extLst>
                </a:gridCol>
                <a:gridCol w="493776">
                  <a:extLst>
                    <a:ext uri="{9D8B030D-6E8A-4147-A177-3AD203B41FA5}">
                      <a16:colId xmlns:a16="http://schemas.microsoft.com/office/drawing/2014/main" val="2252313151"/>
                    </a:ext>
                  </a:extLst>
                </a:gridCol>
                <a:gridCol w="493776">
                  <a:extLst>
                    <a:ext uri="{9D8B030D-6E8A-4147-A177-3AD203B41FA5}">
                      <a16:colId xmlns:a16="http://schemas.microsoft.com/office/drawing/2014/main" val="233080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0413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rsionline - 2023-12-31 16:57:11</a:t>
                      </a:r>
                      <a:r>
                        <a:rPr kumimoji="0" lang="it-IT" sz="1000" b="0" i="0" u="none" strike="noStrike" kern="1200" cap="none" spc="0" normalizeH="0" baseline="0" noProof="0">
                          <a:ln>
                            <a:noFill/>
                          </a:ln>
                          <a:solidFill>
                            <a:prstClr val="black"/>
                          </a:solidFill>
                          <a:effectLst/>
                          <a:uLnTx/>
                          <a:uFillTx/>
                          <a:latin typeface="Calibri"/>
                          <a:ea typeface="+mn-ea"/>
                          <a:cs typeface="+mn-cs"/>
                        </a:rPr>
                        <a:t>
 🎊🎊 Andrea Mangia ci accompagna verso l’anno nuovo con una puntata speciale del talk show “E quindi?”. Scopriremo chi ha insegnato a @joasbalme a sciabolare per il brindisi di mezzanotte, cosa c’entra @margheritazanatta con Sabrina Salerno, come assicurarsi soldi e fortuna secondo @danny_morandi e i riti propiziatori (spagnoli) a cui @carla.norghauer non rinuncerebbe mai.
Appuntamento alle 23:10 su LA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11271</a:t>
                      </a:r>
                    </a:p>
                  </a:txBody>
                  <a:tcPr/>
                </a:tc>
                <a:extLst>
                  <a:ext uri="{0D108BD9-81ED-4DB2-BD59-A6C34878D82A}">
                    <a16:rowId xmlns:a16="http://schemas.microsoft.com/office/drawing/2014/main" val="2011671788"/>
                  </a:ext>
                </a:extLst>
              </a:tr>
            </a:tbl>
          </a:graphicData>
        </a:graphic>
      </p:graphicFrame>
      <p:sp>
        <p:nvSpPr>
          <p:cNvPr id="4" name="Text Placeholder 3">
            <a:extLst>
              <a:ext uri="{FF2B5EF4-FFF2-40B4-BE49-F238E27FC236}">
                <a16:creationId xmlns:a16="http://schemas.microsoft.com/office/drawing/2014/main" id="{273211A1-D47D-4049-B29A-22552308B7B9}"/>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3013678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5696-CCF4-4C99-9D50-074F4DC2A3F7}"/>
              </a:ext>
            </a:extLst>
          </p:cNvPr>
          <p:cNvSpPr>
            <a:spLocks noGrp="1"/>
          </p:cNvSpPr>
          <p:nvPr>
            <p:ph type="title"/>
          </p:nvPr>
        </p:nvSpPr>
        <p:spPr/>
        <p:txBody>
          <a:bodyPr/>
          <a:lstStyle/>
          <a:p>
            <a:r>
              <a:rPr lang="en-US"/>
              <a:t>Instagram Posts Table | TUTTI I SOCIAL RSI - 4 of 21</a:t>
            </a:r>
          </a:p>
        </p:txBody>
      </p:sp>
      <p:graphicFrame>
        <p:nvGraphicFramePr>
          <p:cNvPr id="5" name="Table Placeholder 4">
            <a:extLst>
              <a:ext uri="{FF2B5EF4-FFF2-40B4-BE49-F238E27FC236}">
                <a16:creationId xmlns:a16="http://schemas.microsoft.com/office/drawing/2014/main" id="{F69F968F-B55A-47E4-A984-2DE1678E27D1}"/>
              </a:ext>
            </a:extLst>
          </p:cNvPr>
          <p:cNvGraphicFramePr>
            <a:graphicFrameLocks noGrp="1"/>
          </p:cNvGraphicFramePr>
          <p:nvPr>
            <p:ph type="tbl" sz="quarter" idx="13"/>
            <p:extLst>
              <p:ext uri="{D42A27DB-BD31-4B8C-83A1-F6EECF244321}">
                <p14:modId xmlns:p14="http://schemas.microsoft.com/office/powerpoint/2010/main" val="1548872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98987726"/>
                    </a:ext>
                  </a:extLst>
                </a:gridCol>
                <a:gridCol w="1481327">
                  <a:extLst>
                    <a:ext uri="{9D8B030D-6E8A-4147-A177-3AD203B41FA5}">
                      <a16:colId xmlns:a16="http://schemas.microsoft.com/office/drawing/2014/main" val="728481390"/>
                    </a:ext>
                  </a:extLst>
                </a:gridCol>
                <a:gridCol w="493776">
                  <a:extLst>
                    <a:ext uri="{9D8B030D-6E8A-4147-A177-3AD203B41FA5}">
                      <a16:colId xmlns:a16="http://schemas.microsoft.com/office/drawing/2014/main" val="3312320611"/>
                    </a:ext>
                  </a:extLst>
                </a:gridCol>
                <a:gridCol w="493776">
                  <a:extLst>
                    <a:ext uri="{9D8B030D-6E8A-4147-A177-3AD203B41FA5}">
                      <a16:colId xmlns:a16="http://schemas.microsoft.com/office/drawing/2014/main" val="981688427"/>
                    </a:ext>
                  </a:extLst>
                </a:gridCol>
                <a:gridCol w="493776">
                  <a:extLst>
                    <a:ext uri="{9D8B030D-6E8A-4147-A177-3AD203B41FA5}">
                      <a16:colId xmlns:a16="http://schemas.microsoft.com/office/drawing/2014/main" val="2188437169"/>
                    </a:ext>
                  </a:extLst>
                </a:gridCol>
                <a:gridCol w="493776">
                  <a:extLst>
                    <a:ext uri="{9D8B030D-6E8A-4147-A177-3AD203B41FA5}">
                      <a16:colId xmlns:a16="http://schemas.microsoft.com/office/drawing/2014/main" val="399711122"/>
                    </a:ext>
                  </a:extLst>
                </a:gridCol>
                <a:gridCol w="493776">
                  <a:extLst>
                    <a:ext uri="{9D8B030D-6E8A-4147-A177-3AD203B41FA5}">
                      <a16:colId xmlns:a16="http://schemas.microsoft.com/office/drawing/2014/main" val="670796893"/>
                    </a:ext>
                  </a:extLst>
                </a:gridCol>
                <a:gridCol w="493776">
                  <a:extLst>
                    <a:ext uri="{9D8B030D-6E8A-4147-A177-3AD203B41FA5}">
                      <a16:colId xmlns:a16="http://schemas.microsoft.com/office/drawing/2014/main" val="626487384"/>
                    </a:ext>
                  </a:extLst>
                </a:gridCol>
                <a:gridCol w="493776">
                  <a:extLst>
                    <a:ext uri="{9D8B030D-6E8A-4147-A177-3AD203B41FA5}">
                      <a16:colId xmlns:a16="http://schemas.microsoft.com/office/drawing/2014/main" val="3216094043"/>
                    </a:ext>
                  </a:extLst>
                </a:gridCol>
                <a:gridCol w="493776">
                  <a:extLst>
                    <a:ext uri="{9D8B030D-6E8A-4147-A177-3AD203B41FA5}">
                      <a16:colId xmlns:a16="http://schemas.microsoft.com/office/drawing/2014/main" val="2308978153"/>
                    </a:ext>
                  </a:extLst>
                </a:gridCol>
                <a:gridCol w="493776">
                  <a:extLst>
                    <a:ext uri="{9D8B030D-6E8A-4147-A177-3AD203B41FA5}">
                      <a16:colId xmlns:a16="http://schemas.microsoft.com/office/drawing/2014/main" val="3056161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7789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rsiinfo - 2023-12-31 16:35:33</a:t>
                      </a:r>
                      <a:r>
                        <a:rPr kumimoji="0" lang="it-IT" sz="1000" b="0" i="0" u="none" strike="noStrike" kern="1200" cap="none" spc="0" normalizeH="0" baseline="0" noProof="0">
                          <a:ln>
                            <a:noFill/>
                          </a:ln>
                          <a:solidFill>
                            <a:prstClr val="black"/>
                          </a:solidFill>
                          <a:effectLst/>
                          <a:uLnTx/>
                          <a:uFillTx/>
                          <a:latin typeface="Calibri"/>
                          <a:ea typeface="+mn-ea"/>
                          <a:cs typeface="+mn-cs"/>
                        </a:rPr>
                        <a:t>
 L’Australia è stata uno dei primi Paesi al mondo a dare il benvenuto al nuovo anno domenica con uno spettacolare spettacolo pirotecnico a Sydney. Più di un milione di persone hanno festeggiato, soprattutto intorno al porto della metropoli australiana.
L’Harbour Bridge e l’Opera House, simboli della città, sono stati illuminati e colorati a mezzanotte (le 14.00 in Svizzera). Sono state lanciate otto tonnellate di fuochi d’artificio.
I fuochi d’artificio hanno proiettato le loro luci sul 2024, anno in cui si svolgeranno le elezioni per quasi metà dell’umanità e i Giochi Olimpici di Parigi in estate.
📷 AFP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15789</a:t>
                      </a:r>
                    </a:p>
                  </a:txBody>
                  <a:tcPr/>
                </a:tc>
                <a:extLst>
                  <a:ext uri="{0D108BD9-81ED-4DB2-BD59-A6C34878D82A}">
                    <a16:rowId xmlns:a16="http://schemas.microsoft.com/office/drawing/2014/main" val="3487591676"/>
                  </a:ext>
                </a:extLst>
              </a:tr>
            </a:tbl>
          </a:graphicData>
        </a:graphic>
      </p:graphicFrame>
      <p:sp>
        <p:nvSpPr>
          <p:cNvPr id="4" name="Text Placeholder 3">
            <a:extLst>
              <a:ext uri="{FF2B5EF4-FFF2-40B4-BE49-F238E27FC236}">
                <a16:creationId xmlns:a16="http://schemas.microsoft.com/office/drawing/2014/main" id="{4C54C1AF-A4FF-4AFC-A389-BFEA7C65F21D}"/>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1610156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3726B-427C-4F47-93D5-388E4AC63D71}"/>
              </a:ext>
            </a:extLst>
          </p:cNvPr>
          <p:cNvSpPr>
            <a:spLocks noGrp="1"/>
          </p:cNvSpPr>
          <p:nvPr>
            <p:ph type="title"/>
          </p:nvPr>
        </p:nvSpPr>
        <p:spPr/>
        <p:txBody>
          <a:bodyPr/>
          <a:lstStyle/>
          <a:p>
            <a:r>
              <a:rPr lang="en-US"/>
              <a:t>Instagram Posts Table | TUTTI I SOCIAL RSI - 5 of 21</a:t>
            </a:r>
          </a:p>
        </p:txBody>
      </p:sp>
      <p:graphicFrame>
        <p:nvGraphicFramePr>
          <p:cNvPr id="5" name="Table Placeholder 4">
            <a:extLst>
              <a:ext uri="{FF2B5EF4-FFF2-40B4-BE49-F238E27FC236}">
                <a16:creationId xmlns:a16="http://schemas.microsoft.com/office/drawing/2014/main" id="{E9307F95-F7D4-40E8-BFCA-7017C7F884CE}"/>
              </a:ext>
            </a:extLst>
          </p:cNvPr>
          <p:cNvGraphicFramePr>
            <a:graphicFrameLocks noGrp="1"/>
          </p:cNvGraphicFramePr>
          <p:nvPr>
            <p:ph type="tbl" sz="quarter" idx="13"/>
            <p:extLst>
              <p:ext uri="{D42A27DB-BD31-4B8C-83A1-F6EECF244321}">
                <p14:modId xmlns:p14="http://schemas.microsoft.com/office/powerpoint/2010/main" val="22471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7560553"/>
                    </a:ext>
                  </a:extLst>
                </a:gridCol>
                <a:gridCol w="1481327">
                  <a:extLst>
                    <a:ext uri="{9D8B030D-6E8A-4147-A177-3AD203B41FA5}">
                      <a16:colId xmlns:a16="http://schemas.microsoft.com/office/drawing/2014/main" val="3696652337"/>
                    </a:ext>
                  </a:extLst>
                </a:gridCol>
                <a:gridCol w="493776">
                  <a:extLst>
                    <a:ext uri="{9D8B030D-6E8A-4147-A177-3AD203B41FA5}">
                      <a16:colId xmlns:a16="http://schemas.microsoft.com/office/drawing/2014/main" val="61898512"/>
                    </a:ext>
                  </a:extLst>
                </a:gridCol>
                <a:gridCol w="493776">
                  <a:extLst>
                    <a:ext uri="{9D8B030D-6E8A-4147-A177-3AD203B41FA5}">
                      <a16:colId xmlns:a16="http://schemas.microsoft.com/office/drawing/2014/main" val="2462051882"/>
                    </a:ext>
                  </a:extLst>
                </a:gridCol>
                <a:gridCol w="493776">
                  <a:extLst>
                    <a:ext uri="{9D8B030D-6E8A-4147-A177-3AD203B41FA5}">
                      <a16:colId xmlns:a16="http://schemas.microsoft.com/office/drawing/2014/main" val="3294269190"/>
                    </a:ext>
                  </a:extLst>
                </a:gridCol>
                <a:gridCol w="493776">
                  <a:extLst>
                    <a:ext uri="{9D8B030D-6E8A-4147-A177-3AD203B41FA5}">
                      <a16:colId xmlns:a16="http://schemas.microsoft.com/office/drawing/2014/main" val="110756362"/>
                    </a:ext>
                  </a:extLst>
                </a:gridCol>
                <a:gridCol w="493776">
                  <a:extLst>
                    <a:ext uri="{9D8B030D-6E8A-4147-A177-3AD203B41FA5}">
                      <a16:colId xmlns:a16="http://schemas.microsoft.com/office/drawing/2014/main" val="532118353"/>
                    </a:ext>
                  </a:extLst>
                </a:gridCol>
                <a:gridCol w="493776">
                  <a:extLst>
                    <a:ext uri="{9D8B030D-6E8A-4147-A177-3AD203B41FA5}">
                      <a16:colId xmlns:a16="http://schemas.microsoft.com/office/drawing/2014/main" val="1778586993"/>
                    </a:ext>
                  </a:extLst>
                </a:gridCol>
                <a:gridCol w="493776">
                  <a:extLst>
                    <a:ext uri="{9D8B030D-6E8A-4147-A177-3AD203B41FA5}">
                      <a16:colId xmlns:a16="http://schemas.microsoft.com/office/drawing/2014/main" val="1188670111"/>
                    </a:ext>
                  </a:extLst>
                </a:gridCol>
                <a:gridCol w="493776">
                  <a:extLst>
                    <a:ext uri="{9D8B030D-6E8A-4147-A177-3AD203B41FA5}">
                      <a16:colId xmlns:a16="http://schemas.microsoft.com/office/drawing/2014/main" val="4200748496"/>
                    </a:ext>
                  </a:extLst>
                </a:gridCol>
                <a:gridCol w="493776">
                  <a:extLst>
                    <a:ext uri="{9D8B030D-6E8A-4147-A177-3AD203B41FA5}">
                      <a16:colId xmlns:a16="http://schemas.microsoft.com/office/drawing/2014/main" val="1785838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3606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rsisport - 2023-12-31 14:31:00</a:t>
                      </a:r>
                      <a:r>
                        <a:rPr kumimoji="0" lang="it-IT" sz="1000" b="0" i="0" u="none" strike="noStrike" kern="1200" cap="none" spc="0" normalizeH="0" baseline="0" noProof="0">
                          <a:ln>
                            <a:noFill/>
                          </a:ln>
                          <a:solidFill>
                            <a:prstClr val="black"/>
                          </a:solidFill>
                          <a:effectLst/>
                          <a:uLnTx/>
                          <a:uFillTx/>
                          <a:latin typeface="Calibri"/>
                          <a:ea typeface="+mn-ea"/>
                          <a:cs typeface="+mn-cs"/>
                        </a:rPr>
                        <a:t>
 Le cinque curiosità della settimana selezionate per voi dalla redazione web di RSI Sport
1) Niente Bundesliga sotto le feste natalizie e fino al 15 gennaio? Nessun problema. È probabilmente quanto hanno pensato i tifosi dell’Union Berlino, che si sono presentati in massa alla partita dell’omonima squadra di… Futsal U19. Strisconi, cori e tamburi; i fans hanno reso incandescente il palazzetto. 
2) Sapete qual è una delle squadre romande più seguite sui social? L’FC Bossonnens. Il motivo? Pubblicando un post su Instagram negli scorsi giorni, l’Inter ha taggato per errore la società friborghese di Quinta Lega, generando sulla rispettiva pagina un traffico incredibile di utenti. Il risultato? Oggi l’FC Bossonnens conta più di 30 mila follower. 
3) L’Australia, si sa, è famosa anche per i serpenti. Lo sa bene da qualche giorno anche Dominic Thiem, costretto ad interrompere a lungo il suo match di qualificazione a Brisbane contro James McCabe per la presenza di uno Pseudonaja Textilis, meglio conosciuto come bruno orientale. Il rettile, lungo circa 50 centimetri, è tra i più velenosi della specie. A ristabilire la calma ci hanno pensato gli addetti alla sicurezza.
4) Le regole sono regole, anche per Max Verstappen. In vacanza con alcuni amici nell’Algarve, in Portogallo, l’olandese si è visto respingere la richiesta di noleggio di un’automobile, una Mercedes AMG GT. Il motivo? Il conducente, per questioni assicurative, doveva aver già compiuto 30 anni. Poco importano, dunque, le abilità alla guida.
5) Dal suo arrivo al Bayern Monaco, Harry Kane ha sempre alloggiato in un albergo da 10'000 euro a notte. Considerando che lì, l’attaccante inglese, ci è rimasto da settembre a dicembre, è facile anche immaginare la cifra che ha dovuto saldare una volta terminato il soggiorno. Per la felicità di tutti i collaboratori.
#RSISport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RSISport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79592889"/>
                  </a:ext>
                </a:extLst>
              </a:tr>
            </a:tbl>
          </a:graphicData>
        </a:graphic>
      </p:graphicFrame>
      <p:sp>
        <p:nvSpPr>
          <p:cNvPr id="4" name="Text Placeholder 3">
            <a:extLst>
              <a:ext uri="{FF2B5EF4-FFF2-40B4-BE49-F238E27FC236}">
                <a16:creationId xmlns:a16="http://schemas.microsoft.com/office/drawing/2014/main" id="{E2AD102D-0709-438C-8EAF-62F9E643C2F7}"/>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1667378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1D619-0262-4DED-A2AE-5D449FDDC4BA}"/>
              </a:ext>
            </a:extLst>
          </p:cNvPr>
          <p:cNvSpPr>
            <a:spLocks noGrp="1"/>
          </p:cNvSpPr>
          <p:nvPr>
            <p:ph type="title"/>
          </p:nvPr>
        </p:nvSpPr>
        <p:spPr/>
        <p:txBody>
          <a:bodyPr/>
          <a:lstStyle/>
          <a:p>
            <a:r>
              <a:rPr lang="en-US"/>
              <a:t>Instagram Posts Table | TUTTI I SOCIAL RSI - 6 of 21</a:t>
            </a:r>
          </a:p>
        </p:txBody>
      </p:sp>
      <p:graphicFrame>
        <p:nvGraphicFramePr>
          <p:cNvPr id="5" name="Table Placeholder 4">
            <a:extLst>
              <a:ext uri="{FF2B5EF4-FFF2-40B4-BE49-F238E27FC236}">
                <a16:creationId xmlns:a16="http://schemas.microsoft.com/office/drawing/2014/main" id="{46847E06-A433-4D71-A5DA-9A08980FD3E1}"/>
              </a:ext>
            </a:extLst>
          </p:cNvPr>
          <p:cNvGraphicFramePr>
            <a:graphicFrameLocks noGrp="1"/>
          </p:cNvGraphicFramePr>
          <p:nvPr>
            <p:ph type="tbl" sz="quarter" idx="13"/>
            <p:extLst>
              <p:ext uri="{D42A27DB-BD31-4B8C-83A1-F6EECF244321}">
                <p14:modId xmlns:p14="http://schemas.microsoft.com/office/powerpoint/2010/main" val="2587613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08593844"/>
                    </a:ext>
                  </a:extLst>
                </a:gridCol>
                <a:gridCol w="1481327">
                  <a:extLst>
                    <a:ext uri="{9D8B030D-6E8A-4147-A177-3AD203B41FA5}">
                      <a16:colId xmlns:a16="http://schemas.microsoft.com/office/drawing/2014/main" val="1783115801"/>
                    </a:ext>
                  </a:extLst>
                </a:gridCol>
                <a:gridCol w="493776">
                  <a:extLst>
                    <a:ext uri="{9D8B030D-6E8A-4147-A177-3AD203B41FA5}">
                      <a16:colId xmlns:a16="http://schemas.microsoft.com/office/drawing/2014/main" val="1221336498"/>
                    </a:ext>
                  </a:extLst>
                </a:gridCol>
                <a:gridCol w="493776">
                  <a:extLst>
                    <a:ext uri="{9D8B030D-6E8A-4147-A177-3AD203B41FA5}">
                      <a16:colId xmlns:a16="http://schemas.microsoft.com/office/drawing/2014/main" val="1296263841"/>
                    </a:ext>
                  </a:extLst>
                </a:gridCol>
                <a:gridCol w="493776">
                  <a:extLst>
                    <a:ext uri="{9D8B030D-6E8A-4147-A177-3AD203B41FA5}">
                      <a16:colId xmlns:a16="http://schemas.microsoft.com/office/drawing/2014/main" val="3751239332"/>
                    </a:ext>
                  </a:extLst>
                </a:gridCol>
                <a:gridCol w="493776">
                  <a:extLst>
                    <a:ext uri="{9D8B030D-6E8A-4147-A177-3AD203B41FA5}">
                      <a16:colId xmlns:a16="http://schemas.microsoft.com/office/drawing/2014/main" val="3460848498"/>
                    </a:ext>
                  </a:extLst>
                </a:gridCol>
                <a:gridCol w="493776">
                  <a:extLst>
                    <a:ext uri="{9D8B030D-6E8A-4147-A177-3AD203B41FA5}">
                      <a16:colId xmlns:a16="http://schemas.microsoft.com/office/drawing/2014/main" val="2188909737"/>
                    </a:ext>
                  </a:extLst>
                </a:gridCol>
                <a:gridCol w="493776">
                  <a:extLst>
                    <a:ext uri="{9D8B030D-6E8A-4147-A177-3AD203B41FA5}">
                      <a16:colId xmlns:a16="http://schemas.microsoft.com/office/drawing/2014/main" val="163589038"/>
                    </a:ext>
                  </a:extLst>
                </a:gridCol>
                <a:gridCol w="493776">
                  <a:extLst>
                    <a:ext uri="{9D8B030D-6E8A-4147-A177-3AD203B41FA5}">
                      <a16:colId xmlns:a16="http://schemas.microsoft.com/office/drawing/2014/main" val="3507625243"/>
                    </a:ext>
                  </a:extLst>
                </a:gridCol>
                <a:gridCol w="493776">
                  <a:extLst>
                    <a:ext uri="{9D8B030D-6E8A-4147-A177-3AD203B41FA5}">
                      <a16:colId xmlns:a16="http://schemas.microsoft.com/office/drawing/2014/main" val="1958660638"/>
                    </a:ext>
                  </a:extLst>
                </a:gridCol>
                <a:gridCol w="493776">
                  <a:extLst>
                    <a:ext uri="{9D8B030D-6E8A-4147-A177-3AD203B41FA5}">
                      <a16:colId xmlns:a16="http://schemas.microsoft.com/office/drawing/2014/main" val="3234502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1096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rsisport - 2023-12-31 14:06:23</a:t>
                      </a:r>
                      <a:r>
                        <a:rPr kumimoji="0" lang="it-IT" sz="1000" b="0" i="0" u="none" strike="noStrike" kern="1200" cap="none" spc="0" normalizeH="0" baseline="0" noProof="0">
                          <a:ln>
                            <a:noFill/>
                          </a:ln>
                          <a:solidFill>
                            <a:prstClr val="black"/>
                          </a:solidFill>
                          <a:effectLst/>
                          <a:uLnTx/>
                          <a:uFillTx/>
                          <a:latin typeface="Calibri"/>
                          <a:ea typeface="+mn-ea"/>
                          <a:cs typeface="+mn-cs"/>
                        </a:rPr>
                        <a:t>
 🏒Dall'Ambrì al Davos: la Coppa Spengler resta in Svizzera. Ecco i vincitori della 95a edizione in posa con il trofeo
#davos #pardubice #ambrì #spenglercup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59088016"/>
                  </a:ext>
                </a:extLst>
              </a:tr>
            </a:tbl>
          </a:graphicData>
        </a:graphic>
      </p:graphicFrame>
      <p:sp>
        <p:nvSpPr>
          <p:cNvPr id="4" name="Text Placeholder 3">
            <a:extLst>
              <a:ext uri="{FF2B5EF4-FFF2-40B4-BE49-F238E27FC236}">
                <a16:creationId xmlns:a16="http://schemas.microsoft.com/office/drawing/2014/main" id="{6EA8ED76-B6B1-4F36-BB8C-CF111080CAFB}"/>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1719796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7CCD7-4152-4EB1-A16C-30492ED6C657}"/>
              </a:ext>
            </a:extLst>
          </p:cNvPr>
          <p:cNvSpPr>
            <a:spLocks noGrp="1"/>
          </p:cNvSpPr>
          <p:nvPr>
            <p:ph type="title"/>
          </p:nvPr>
        </p:nvSpPr>
        <p:spPr/>
        <p:txBody>
          <a:bodyPr/>
          <a:lstStyle/>
          <a:p>
            <a:r>
              <a:rPr lang="en-US"/>
              <a:t>Instagram Posts Table | TUTTI I SOCIAL RSI - 7 of 21</a:t>
            </a:r>
          </a:p>
        </p:txBody>
      </p:sp>
      <p:graphicFrame>
        <p:nvGraphicFramePr>
          <p:cNvPr id="5" name="Table Placeholder 4">
            <a:extLst>
              <a:ext uri="{FF2B5EF4-FFF2-40B4-BE49-F238E27FC236}">
                <a16:creationId xmlns:a16="http://schemas.microsoft.com/office/drawing/2014/main" id="{FC30D2EA-1FD2-4150-8A76-338083CFD182}"/>
              </a:ext>
            </a:extLst>
          </p:cNvPr>
          <p:cNvGraphicFramePr>
            <a:graphicFrameLocks noGrp="1"/>
          </p:cNvGraphicFramePr>
          <p:nvPr>
            <p:ph type="tbl" sz="quarter" idx="13"/>
            <p:extLst>
              <p:ext uri="{D42A27DB-BD31-4B8C-83A1-F6EECF244321}">
                <p14:modId xmlns:p14="http://schemas.microsoft.com/office/powerpoint/2010/main" val="4236189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41301791"/>
                    </a:ext>
                  </a:extLst>
                </a:gridCol>
                <a:gridCol w="1481327">
                  <a:extLst>
                    <a:ext uri="{9D8B030D-6E8A-4147-A177-3AD203B41FA5}">
                      <a16:colId xmlns:a16="http://schemas.microsoft.com/office/drawing/2014/main" val="811490967"/>
                    </a:ext>
                  </a:extLst>
                </a:gridCol>
                <a:gridCol w="493776">
                  <a:extLst>
                    <a:ext uri="{9D8B030D-6E8A-4147-A177-3AD203B41FA5}">
                      <a16:colId xmlns:a16="http://schemas.microsoft.com/office/drawing/2014/main" val="1241781756"/>
                    </a:ext>
                  </a:extLst>
                </a:gridCol>
                <a:gridCol w="493776">
                  <a:extLst>
                    <a:ext uri="{9D8B030D-6E8A-4147-A177-3AD203B41FA5}">
                      <a16:colId xmlns:a16="http://schemas.microsoft.com/office/drawing/2014/main" val="4263339227"/>
                    </a:ext>
                  </a:extLst>
                </a:gridCol>
                <a:gridCol w="493776">
                  <a:extLst>
                    <a:ext uri="{9D8B030D-6E8A-4147-A177-3AD203B41FA5}">
                      <a16:colId xmlns:a16="http://schemas.microsoft.com/office/drawing/2014/main" val="1690958964"/>
                    </a:ext>
                  </a:extLst>
                </a:gridCol>
                <a:gridCol w="493776">
                  <a:extLst>
                    <a:ext uri="{9D8B030D-6E8A-4147-A177-3AD203B41FA5}">
                      <a16:colId xmlns:a16="http://schemas.microsoft.com/office/drawing/2014/main" val="155199247"/>
                    </a:ext>
                  </a:extLst>
                </a:gridCol>
                <a:gridCol w="493776">
                  <a:extLst>
                    <a:ext uri="{9D8B030D-6E8A-4147-A177-3AD203B41FA5}">
                      <a16:colId xmlns:a16="http://schemas.microsoft.com/office/drawing/2014/main" val="28298177"/>
                    </a:ext>
                  </a:extLst>
                </a:gridCol>
                <a:gridCol w="493776">
                  <a:extLst>
                    <a:ext uri="{9D8B030D-6E8A-4147-A177-3AD203B41FA5}">
                      <a16:colId xmlns:a16="http://schemas.microsoft.com/office/drawing/2014/main" val="3559097064"/>
                    </a:ext>
                  </a:extLst>
                </a:gridCol>
                <a:gridCol w="493776">
                  <a:extLst>
                    <a:ext uri="{9D8B030D-6E8A-4147-A177-3AD203B41FA5}">
                      <a16:colId xmlns:a16="http://schemas.microsoft.com/office/drawing/2014/main" val="2136945110"/>
                    </a:ext>
                  </a:extLst>
                </a:gridCol>
                <a:gridCol w="493776">
                  <a:extLst>
                    <a:ext uri="{9D8B030D-6E8A-4147-A177-3AD203B41FA5}">
                      <a16:colId xmlns:a16="http://schemas.microsoft.com/office/drawing/2014/main" val="600275899"/>
                    </a:ext>
                  </a:extLst>
                </a:gridCol>
                <a:gridCol w="493776">
                  <a:extLst>
                    <a:ext uri="{9D8B030D-6E8A-4147-A177-3AD203B41FA5}">
                      <a16:colId xmlns:a16="http://schemas.microsoft.com/office/drawing/2014/main" val="3862234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5523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rsiinfo - 2023-12-31 13:55:09</a:t>
                      </a:r>
                      <a:r>
                        <a:rPr kumimoji="0" lang="it-IT" sz="1000" b="0" i="0" u="none" strike="noStrike" kern="1200" cap="none" spc="0" normalizeH="0" baseline="0" noProof="0">
                          <a:ln>
                            <a:noFill/>
                          </a:ln>
                          <a:solidFill>
                            <a:prstClr val="black"/>
                          </a:solidFill>
                          <a:effectLst/>
                          <a:uLnTx/>
                          <a:uFillTx/>
                          <a:latin typeface="Calibri"/>
                          <a:ea typeface="+mn-ea"/>
                          <a:cs typeface="+mn-cs"/>
                        </a:rPr>
                        <a:t>
 L'anno volge al termine: ricordiamo alcune importanti personalità che sono decedute nel 2023.
7 aprile
È morta Elisabeth Kopp
L'ex consigliera federale, prima donna a far parte del Governo, aveva 86 anni. Fu costretta a ritirarsi nel 1989.
25 aprile
È morto Harry Belafonte
Il celebre cantante e difensore dei diritti civili statunitense aveva 96 anni.
24 maggio
È morta Tina Turner
La "regina del rock and roll" aveva 83 anni. È deceduta nella sua casa di Küsnacht, vicino a Zurigo.
12 giugno
È morto Silvio Berlusconi
L’ex premier italiano e leader di Forza Italia aveva 86 anni. Soffriva da tempo di una leucemia mielomonocitica cronica.
26 luglio
È morta Sinead O’Connor
La cantante irlandese aveva 56 anni. Tra la fine degli anni Ottanta e l’inizio dei Novanta, fu tra le più apprezzate cantautrici europee e pubblicò diversi dischi che finirono in cima alle classifiche.
10 agosto 2023
È morta Michela Murgia
La scrittrice e attivista italiana aveva 51 anni. Era malata di cancro, come indicato da lei stessa in un’intervista, nella quale aveva affermato che le restavano pochi mesi di vita.
28 ottobre 2023
È morto Matthew Perry
L’attore aveva interpretato Chandler Bing nella famosa serie TV “Friends”. È deceduto per “effetti acuti della ketamina”.
30 novembre
È morto Henry Kissinger
Segretario di Stato dal 1973 al 1977, segnò la diplomazia statunitense sotto i presidenti repubblicani Nixon e Ford. Aveva 100 anni 
28 dicembre
È morto Dick Marty
L’ex magistrato e politico ticinese aveva 78 anni ed era malato da qualche mese, come aveva rivelato lui stesso nelle interviste che avevano accompagnato l’uscita del suo ultimo libro, “Verità irriverenti”.
👉 L'articolo nel link in bio
📷 Keystone
📷 Imago
📷 Tipress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99087672"/>
                  </a:ext>
                </a:extLst>
              </a:tr>
            </a:tbl>
          </a:graphicData>
        </a:graphic>
      </p:graphicFrame>
      <p:sp>
        <p:nvSpPr>
          <p:cNvPr id="4" name="Text Placeholder 3">
            <a:extLst>
              <a:ext uri="{FF2B5EF4-FFF2-40B4-BE49-F238E27FC236}">
                <a16:creationId xmlns:a16="http://schemas.microsoft.com/office/drawing/2014/main" id="{52682160-D106-4B04-B911-3816E3FED8EB}"/>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2816406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97C7A-CE47-4817-ADAB-5A9FC2A8EFA0}"/>
              </a:ext>
            </a:extLst>
          </p:cNvPr>
          <p:cNvSpPr>
            <a:spLocks noGrp="1"/>
          </p:cNvSpPr>
          <p:nvPr>
            <p:ph type="title"/>
          </p:nvPr>
        </p:nvSpPr>
        <p:spPr/>
        <p:txBody>
          <a:bodyPr/>
          <a:lstStyle/>
          <a:p>
            <a:r>
              <a:rPr lang="en-US"/>
              <a:t>Instagram Posts Table | TUTTI I SOCIAL RSI - 8 of 21</a:t>
            </a:r>
          </a:p>
        </p:txBody>
      </p:sp>
      <p:graphicFrame>
        <p:nvGraphicFramePr>
          <p:cNvPr id="5" name="Table Placeholder 4">
            <a:extLst>
              <a:ext uri="{FF2B5EF4-FFF2-40B4-BE49-F238E27FC236}">
                <a16:creationId xmlns:a16="http://schemas.microsoft.com/office/drawing/2014/main" id="{875F06D6-B48F-4660-825D-A61083C9F1EF}"/>
              </a:ext>
            </a:extLst>
          </p:cNvPr>
          <p:cNvGraphicFramePr>
            <a:graphicFrameLocks noGrp="1"/>
          </p:cNvGraphicFramePr>
          <p:nvPr>
            <p:ph type="tbl" sz="quarter" idx="13"/>
            <p:extLst>
              <p:ext uri="{D42A27DB-BD31-4B8C-83A1-F6EECF244321}">
                <p14:modId xmlns:p14="http://schemas.microsoft.com/office/powerpoint/2010/main" val="70844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88783457"/>
                    </a:ext>
                  </a:extLst>
                </a:gridCol>
                <a:gridCol w="1481327">
                  <a:extLst>
                    <a:ext uri="{9D8B030D-6E8A-4147-A177-3AD203B41FA5}">
                      <a16:colId xmlns:a16="http://schemas.microsoft.com/office/drawing/2014/main" val="632146449"/>
                    </a:ext>
                  </a:extLst>
                </a:gridCol>
                <a:gridCol w="493776">
                  <a:extLst>
                    <a:ext uri="{9D8B030D-6E8A-4147-A177-3AD203B41FA5}">
                      <a16:colId xmlns:a16="http://schemas.microsoft.com/office/drawing/2014/main" val="2475210939"/>
                    </a:ext>
                  </a:extLst>
                </a:gridCol>
                <a:gridCol w="493776">
                  <a:extLst>
                    <a:ext uri="{9D8B030D-6E8A-4147-A177-3AD203B41FA5}">
                      <a16:colId xmlns:a16="http://schemas.microsoft.com/office/drawing/2014/main" val="1583296092"/>
                    </a:ext>
                  </a:extLst>
                </a:gridCol>
                <a:gridCol w="493776">
                  <a:extLst>
                    <a:ext uri="{9D8B030D-6E8A-4147-A177-3AD203B41FA5}">
                      <a16:colId xmlns:a16="http://schemas.microsoft.com/office/drawing/2014/main" val="1780261924"/>
                    </a:ext>
                  </a:extLst>
                </a:gridCol>
                <a:gridCol w="493776">
                  <a:extLst>
                    <a:ext uri="{9D8B030D-6E8A-4147-A177-3AD203B41FA5}">
                      <a16:colId xmlns:a16="http://schemas.microsoft.com/office/drawing/2014/main" val="3426649441"/>
                    </a:ext>
                  </a:extLst>
                </a:gridCol>
                <a:gridCol w="493776">
                  <a:extLst>
                    <a:ext uri="{9D8B030D-6E8A-4147-A177-3AD203B41FA5}">
                      <a16:colId xmlns:a16="http://schemas.microsoft.com/office/drawing/2014/main" val="2634260829"/>
                    </a:ext>
                  </a:extLst>
                </a:gridCol>
                <a:gridCol w="493776">
                  <a:extLst>
                    <a:ext uri="{9D8B030D-6E8A-4147-A177-3AD203B41FA5}">
                      <a16:colId xmlns:a16="http://schemas.microsoft.com/office/drawing/2014/main" val="3782481350"/>
                    </a:ext>
                  </a:extLst>
                </a:gridCol>
                <a:gridCol w="493776">
                  <a:extLst>
                    <a:ext uri="{9D8B030D-6E8A-4147-A177-3AD203B41FA5}">
                      <a16:colId xmlns:a16="http://schemas.microsoft.com/office/drawing/2014/main" val="3422790733"/>
                    </a:ext>
                  </a:extLst>
                </a:gridCol>
                <a:gridCol w="493776">
                  <a:extLst>
                    <a:ext uri="{9D8B030D-6E8A-4147-A177-3AD203B41FA5}">
                      <a16:colId xmlns:a16="http://schemas.microsoft.com/office/drawing/2014/main" val="4153058568"/>
                    </a:ext>
                  </a:extLst>
                </a:gridCol>
                <a:gridCol w="493776">
                  <a:extLst>
                    <a:ext uri="{9D8B030D-6E8A-4147-A177-3AD203B41FA5}">
                      <a16:colId xmlns:a16="http://schemas.microsoft.com/office/drawing/2014/main" val="874191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6026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rsisport - 2023-12-31 13:39:33</a:t>
                      </a:r>
                      <a:r>
                        <a:rPr kumimoji="0" lang="it-IT" sz="1000" b="0" i="0" u="none" strike="noStrike" kern="1200" cap="none" spc="0" normalizeH="0" baseline="0" noProof="0">
                          <a:ln>
                            <a:noFill/>
                          </a:ln>
                          <a:solidFill>
                            <a:prstClr val="black"/>
                          </a:solidFill>
                          <a:effectLst/>
                          <a:uLnTx/>
                          <a:uFillTx/>
                          <a:latin typeface="Calibri"/>
                          <a:ea typeface="+mn-ea"/>
                          <a:cs typeface="+mn-cs"/>
                        </a:rPr>
                        <a:t>
 🏒Dodici anni dopo, il Davos torna padrone della sua Spengler. Il Pardubice ci prova, ma non riesce a completare un'altra grande rimonta. I grigionesi raggiungono così il Team Canada in vetta alla classifica dei più vincenti (16 titoli) nel tradizionale torneo natalizio
#davos #pardubice #spenglercup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9962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rsibarnum - 2023-12-31 11:10:00</a:t>
                      </a:r>
                      <a:r>
                        <a:rPr kumimoji="0" lang="it-IT" sz="1000" b="0" i="0" u="none" strike="noStrike" kern="1200" cap="none" spc="0" normalizeH="0" baseline="0" noProof="0">
                          <a:ln>
                            <a:noFill/>
                          </a:ln>
                          <a:solidFill>
                            <a:prstClr val="black"/>
                          </a:solidFill>
                          <a:effectLst/>
                          <a:uLnTx/>
                          <a:uFillTx/>
                          <a:latin typeface="Calibri"/>
                          <a:ea typeface="+mn-ea"/>
                          <a:cs typeface="+mn-cs"/>
                        </a:rPr>
                        <a:t>
 allora vi state preparando per questa chinoisina di fine anno o cosa?!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20343</a:t>
                      </a:r>
                    </a:p>
                  </a:txBody>
                  <a:tcPr/>
                </a:tc>
                <a:extLst>
                  <a:ext uri="{0D108BD9-81ED-4DB2-BD59-A6C34878D82A}">
                    <a16:rowId xmlns:a16="http://schemas.microsoft.com/office/drawing/2014/main" val="3374245427"/>
                  </a:ext>
                </a:extLst>
              </a:tr>
            </a:tbl>
          </a:graphicData>
        </a:graphic>
      </p:graphicFrame>
      <p:sp>
        <p:nvSpPr>
          <p:cNvPr id="4" name="Text Placeholder 3">
            <a:extLst>
              <a:ext uri="{FF2B5EF4-FFF2-40B4-BE49-F238E27FC236}">
                <a16:creationId xmlns:a16="http://schemas.microsoft.com/office/drawing/2014/main" id="{07A2C2A0-7668-49AA-955D-3DCAD61E8148}"/>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2971027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3D5E3-529B-4C03-9C59-261EA11834E9}"/>
              </a:ext>
            </a:extLst>
          </p:cNvPr>
          <p:cNvSpPr>
            <a:spLocks noGrp="1"/>
          </p:cNvSpPr>
          <p:nvPr>
            <p:ph type="title"/>
          </p:nvPr>
        </p:nvSpPr>
        <p:spPr/>
        <p:txBody>
          <a:bodyPr/>
          <a:lstStyle/>
          <a:p>
            <a:r>
              <a:rPr lang="en-US"/>
              <a:t>Instagram Posts Table | TUTTI I SOCIAL RSI - 9 of 21</a:t>
            </a:r>
          </a:p>
        </p:txBody>
      </p:sp>
      <p:graphicFrame>
        <p:nvGraphicFramePr>
          <p:cNvPr id="5" name="Table Placeholder 4">
            <a:extLst>
              <a:ext uri="{FF2B5EF4-FFF2-40B4-BE49-F238E27FC236}">
                <a16:creationId xmlns:a16="http://schemas.microsoft.com/office/drawing/2014/main" id="{B8A8CA86-DCFE-4AA3-8666-CFFA7FE2F761}"/>
              </a:ext>
            </a:extLst>
          </p:cNvPr>
          <p:cNvGraphicFramePr>
            <a:graphicFrameLocks noGrp="1"/>
          </p:cNvGraphicFramePr>
          <p:nvPr>
            <p:ph type="tbl" sz="quarter" idx="13"/>
            <p:extLst>
              <p:ext uri="{D42A27DB-BD31-4B8C-83A1-F6EECF244321}">
                <p14:modId xmlns:p14="http://schemas.microsoft.com/office/powerpoint/2010/main" val="4009479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71826272"/>
                    </a:ext>
                  </a:extLst>
                </a:gridCol>
                <a:gridCol w="1481327">
                  <a:extLst>
                    <a:ext uri="{9D8B030D-6E8A-4147-A177-3AD203B41FA5}">
                      <a16:colId xmlns:a16="http://schemas.microsoft.com/office/drawing/2014/main" val="1405390714"/>
                    </a:ext>
                  </a:extLst>
                </a:gridCol>
                <a:gridCol w="493776">
                  <a:extLst>
                    <a:ext uri="{9D8B030D-6E8A-4147-A177-3AD203B41FA5}">
                      <a16:colId xmlns:a16="http://schemas.microsoft.com/office/drawing/2014/main" val="3958378080"/>
                    </a:ext>
                  </a:extLst>
                </a:gridCol>
                <a:gridCol w="493776">
                  <a:extLst>
                    <a:ext uri="{9D8B030D-6E8A-4147-A177-3AD203B41FA5}">
                      <a16:colId xmlns:a16="http://schemas.microsoft.com/office/drawing/2014/main" val="416969427"/>
                    </a:ext>
                  </a:extLst>
                </a:gridCol>
                <a:gridCol w="493776">
                  <a:extLst>
                    <a:ext uri="{9D8B030D-6E8A-4147-A177-3AD203B41FA5}">
                      <a16:colId xmlns:a16="http://schemas.microsoft.com/office/drawing/2014/main" val="2787868764"/>
                    </a:ext>
                  </a:extLst>
                </a:gridCol>
                <a:gridCol w="493776">
                  <a:extLst>
                    <a:ext uri="{9D8B030D-6E8A-4147-A177-3AD203B41FA5}">
                      <a16:colId xmlns:a16="http://schemas.microsoft.com/office/drawing/2014/main" val="3090808269"/>
                    </a:ext>
                  </a:extLst>
                </a:gridCol>
                <a:gridCol w="493776">
                  <a:extLst>
                    <a:ext uri="{9D8B030D-6E8A-4147-A177-3AD203B41FA5}">
                      <a16:colId xmlns:a16="http://schemas.microsoft.com/office/drawing/2014/main" val="3071311805"/>
                    </a:ext>
                  </a:extLst>
                </a:gridCol>
                <a:gridCol w="493776">
                  <a:extLst>
                    <a:ext uri="{9D8B030D-6E8A-4147-A177-3AD203B41FA5}">
                      <a16:colId xmlns:a16="http://schemas.microsoft.com/office/drawing/2014/main" val="2048790582"/>
                    </a:ext>
                  </a:extLst>
                </a:gridCol>
                <a:gridCol w="493776">
                  <a:extLst>
                    <a:ext uri="{9D8B030D-6E8A-4147-A177-3AD203B41FA5}">
                      <a16:colId xmlns:a16="http://schemas.microsoft.com/office/drawing/2014/main" val="3966473856"/>
                    </a:ext>
                  </a:extLst>
                </a:gridCol>
                <a:gridCol w="493776">
                  <a:extLst>
                    <a:ext uri="{9D8B030D-6E8A-4147-A177-3AD203B41FA5}">
                      <a16:colId xmlns:a16="http://schemas.microsoft.com/office/drawing/2014/main" val="1369031877"/>
                    </a:ext>
                  </a:extLst>
                </a:gridCol>
                <a:gridCol w="493776">
                  <a:extLst>
                    <a:ext uri="{9D8B030D-6E8A-4147-A177-3AD203B41FA5}">
                      <a16:colId xmlns:a16="http://schemas.microsoft.com/office/drawing/2014/main" val="381169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5548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rsionline - 2023-12-31 11:07:02</a:t>
                      </a:r>
                      <a:r>
                        <a:rPr kumimoji="0" lang="it-IT" sz="1000" b="0" i="0" u="none" strike="noStrike" kern="1200" cap="none" spc="0" normalizeH="0" baseline="0" noProof="0">
                          <a:ln>
                            <a:noFill/>
                          </a:ln>
                          <a:solidFill>
                            <a:prstClr val="black"/>
                          </a:solidFill>
                          <a:effectLst/>
                          <a:uLnTx/>
                          <a:uFillTx/>
                          <a:latin typeface="Calibri"/>
                          <a:ea typeface="+mn-ea"/>
                          <a:cs typeface="+mn-cs"/>
                        </a:rPr>
                        <a:t>
 🎉🎉 Un anno se ne va, un altro arriva: che tu lo voglia festeggiare a casa al caldo oppure scendendo in piazza, non perderti l’appuntamento con “Aspettando Mezzanotte”. Dalle 23:45 circa entreremo nel 2024 insieme alla simpatia di Fabrizio Casati e la musica dei The Vad Vuc!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44579415"/>
                  </a:ext>
                </a:extLst>
              </a:tr>
            </a:tbl>
          </a:graphicData>
        </a:graphic>
      </p:graphicFrame>
      <p:sp>
        <p:nvSpPr>
          <p:cNvPr id="4" name="Text Placeholder 3">
            <a:extLst>
              <a:ext uri="{FF2B5EF4-FFF2-40B4-BE49-F238E27FC236}">
                <a16:creationId xmlns:a16="http://schemas.microsoft.com/office/drawing/2014/main" id="{F550520D-3551-4C30-AC59-2D9A7130B8B0}"/>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3987704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08B44-B3F0-42D2-9EED-F4D78FBB9BC0}"/>
              </a:ext>
            </a:extLst>
          </p:cNvPr>
          <p:cNvSpPr>
            <a:spLocks noGrp="1"/>
          </p:cNvSpPr>
          <p:nvPr>
            <p:ph type="title"/>
          </p:nvPr>
        </p:nvSpPr>
        <p:spPr/>
        <p:txBody>
          <a:bodyPr/>
          <a:lstStyle/>
          <a:p>
            <a:r>
              <a:rPr lang="en-US"/>
              <a:t>Instagram Posts Table | TUTTI I SOCIAL RSI - 10 of 21</a:t>
            </a:r>
          </a:p>
        </p:txBody>
      </p:sp>
      <p:graphicFrame>
        <p:nvGraphicFramePr>
          <p:cNvPr id="5" name="Table Placeholder 4">
            <a:extLst>
              <a:ext uri="{FF2B5EF4-FFF2-40B4-BE49-F238E27FC236}">
                <a16:creationId xmlns:a16="http://schemas.microsoft.com/office/drawing/2014/main" id="{A0C0090B-7E62-4AD4-9488-0BB41F0197F4}"/>
              </a:ext>
            </a:extLst>
          </p:cNvPr>
          <p:cNvGraphicFramePr>
            <a:graphicFrameLocks noGrp="1"/>
          </p:cNvGraphicFramePr>
          <p:nvPr>
            <p:ph type="tbl" sz="quarter" idx="13"/>
            <p:extLst>
              <p:ext uri="{D42A27DB-BD31-4B8C-83A1-F6EECF244321}">
                <p14:modId xmlns:p14="http://schemas.microsoft.com/office/powerpoint/2010/main" val="1535652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08400898"/>
                    </a:ext>
                  </a:extLst>
                </a:gridCol>
                <a:gridCol w="1481327">
                  <a:extLst>
                    <a:ext uri="{9D8B030D-6E8A-4147-A177-3AD203B41FA5}">
                      <a16:colId xmlns:a16="http://schemas.microsoft.com/office/drawing/2014/main" val="3477983124"/>
                    </a:ext>
                  </a:extLst>
                </a:gridCol>
                <a:gridCol w="493776">
                  <a:extLst>
                    <a:ext uri="{9D8B030D-6E8A-4147-A177-3AD203B41FA5}">
                      <a16:colId xmlns:a16="http://schemas.microsoft.com/office/drawing/2014/main" val="1334307719"/>
                    </a:ext>
                  </a:extLst>
                </a:gridCol>
                <a:gridCol w="493776">
                  <a:extLst>
                    <a:ext uri="{9D8B030D-6E8A-4147-A177-3AD203B41FA5}">
                      <a16:colId xmlns:a16="http://schemas.microsoft.com/office/drawing/2014/main" val="863284874"/>
                    </a:ext>
                  </a:extLst>
                </a:gridCol>
                <a:gridCol w="493776">
                  <a:extLst>
                    <a:ext uri="{9D8B030D-6E8A-4147-A177-3AD203B41FA5}">
                      <a16:colId xmlns:a16="http://schemas.microsoft.com/office/drawing/2014/main" val="1119130894"/>
                    </a:ext>
                  </a:extLst>
                </a:gridCol>
                <a:gridCol w="493776">
                  <a:extLst>
                    <a:ext uri="{9D8B030D-6E8A-4147-A177-3AD203B41FA5}">
                      <a16:colId xmlns:a16="http://schemas.microsoft.com/office/drawing/2014/main" val="3546872790"/>
                    </a:ext>
                  </a:extLst>
                </a:gridCol>
                <a:gridCol w="493776">
                  <a:extLst>
                    <a:ext uri="{9D8B030D-6E8A-4147-A177-3AD203B41FA5}">
                      <a16:colId xmlns:a16="http://schemas.microsoft.com/office/drawing/2014/main" val="761811797"/>
                    </a:ext>
                  </a:extLst>
                </a:gridCol>
                <a:gridCol w="493776">
                  <a:extLst>
                    <a:ext uri="{9D8B030D-6E8A-4147-A177-3AD203B41FA5}">
                      <a16:colId xmlns:a16="http://schemas.microsoft.com/office/drawing/2014/main" val="820000481"/>
                    </a:ext>
                  </a:extLst>
                </a:gridCol>
                <a:gridCol w="493776">
                  <a:extLst>
                    <a:ext uri="{9D8B030D-6E8A-4147-A177-3AD203B41FA5}">
                      <a16:colId xmlns:a16="http://schemas.microsoft.com/office/drawing/2014/main" val="768315558"/>
                    </a:ext>
                  </a:extLst>
                </a:gridCol>
                <a:gridCol w="493776">
                  <a:extLst>
                    <a:ext uri="{9D8B030D-6E8A-4147-A177-3AD203B41FA5}">
                      <a16:colId xmlns:a16="http://schemas.microsoft.com/office/drawing/2014/main" val="1862519974"/>
                    </a:ext>
                  </a:extLst>
                </a:gridCol>
                <a:gridCol w="493776">
                  <a:extLst>
                    <a:ext uri="{9D8B030D-6E8A-4147-A177-3AD203B41FA5}">
                      <a16:colId xmlns:a16="http://schemas.microsoft.com/office/drawing/2014/main" val="2854012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7456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rsiinfo - 2023-12-31 11:01:06</a:t>
                      </a:r>
                      <a:r>
                        <a:rPr kumimoji="0" lang="it-IT" sz="1000" b="0" i="0" u="none" strike="noStrike" kern="1200" cap="none" spc="0" normalizeH="0" baseline="0" noProof="0">
                          <a:ln>
                            <a:noFill/>
                          </a:ln>
                          <a:solidFill>
                            <a:prstClr val="black"/>
                          </a:solidFill>
                          <a:effectLst/>
                          <a:uLnTx/>
                          <a:uFillTx/>
                          <a:latin typeface="Calibri"/>
                          <a:ea typeface="+mn-ea"/>
                          <a:cs typeface="+mn-cs"/>
                        </a:rPr>
                        <a:t>
 La Cancelleria federale ha pubblicato la fotografia ufficiale del Consiglio federale per il 2024. Con questo scatto della fotografa Sina Guntern, la presidente della Confederazione Viola Amherd “vuole trasmettere i valori di fiducia, unità e lungimiranza”, si legge nel comunicato diramato oggi.
La fotografia ritrae i sette membri del Consiglio federale e il cancelliere della Confederazione nel Palazzo federale Est davanti a una tela con un panorama alpino in cui si riconoscono montagne di varie regioni della Svizzera, come il Cervino, il San Salvatore, il Chas-seral e il Säntis.
“La fiducia, con cui la Svizzera può affrontare le sfide del tempo con i suoi punti di forza; l’unità, che consente di condividere le responsabilità e prendere decisioni coraggiose; la lungimiranza, che ci fa fare i passi giusti oggi per superare con slancio li ostacoli di domani” si legge nella nota.
“Molte persone in Svizzera sono turbate da quel che accade nel mondo. In tempi come questi è necessario agire con decisione. Dobbiamo farlo sulla base dei nostri valori comuni” afferma la consigliera federale Amherd.
📷 Confederazione Svizzera/Sina Guntern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09058738"/>
                  </a:ext>
                </a:extLst>
              </a:tr>
            </a:tbl>
          </a:graphicData>
        </a:graphic>
      </p:graphicFrame>
      <p:sp>
        <p:nvSpPr>
          <p:cNvPr id="4" name="Text Placeholder 3">
            <a:extLst>
              <a:ext uri="{FF2B5EF4-FFF2-40B4-BE49-F238E27FC236}">
                <a16:creationId xmlns:a16="http://schemas.microsoft.com/office/drawing/2014/main" id="{874084A2-4BA6-4BB9-83F4-84901E459F5F}"/>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388517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56E2-90A4-4F92-B01A-E6DDFF5D4C39}"/>
              </a:ext>
            </a:extLst>
          </p:cNvPr>
          <p:cNvSpPr>
            <a:spLocks noGrp="1"/>
          </p:cNvSpPr>
          <p:nvPr>
            <p:ph type="title"/>
          </p:nvPr>
        </p:nvSpPr>
        <p:spPr/>
        <p:txBody>
          <a:bodyPr/>
          <a:lstStyle/>
          <a:p>
            <a:r>
              <a:rPr lang="en-US"/>
              <a:t>Instagram Posts Table | TUTTI I SOCIAL RSI - 11 of 21</a:t>
            </a:r>
          </a:p>
        </p:txBody>
      </p:sp>
      <p:graphicFrame>
        <p:nvGraphicFramePr>
          <p:cNvPr id="5" name="Table Placeholder 4">
            <a:extLst>
              <a:ext uri="{FF2B5EF4-FFF2-40B4-BE49-F238E27FC236}">
                <a16:creationId xmlns:a16="http://schemas.microsoft.com/office/drawing/2014/main" id="{4F2DD770-BF93-42E0-AC6C-57207548A364}"/>
              </a:ext>
            </a:extLst>
          </p:cNvPr>
          <p:cNvGraphicFramePr>
            <a:graphicFrameLocks noGrp="1"/>
          </p:cNvGraphicFramePr>
          <p:nvPr>
            <p:ph type="tbl" sz="quarter" idx="13"/>
            <p:extLst>
              <p:ext uri="{D42A27DB-BD31-4B8C-83A1-F6EECF244321}">
                <p14:modId xmlns:p14="http://schemas.microsoft.com/office/powerpoint/2010/main" val="1593216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68828060"/>
                    </a:ext>
                  </a:extLst>
                </a:gridCol>
                <a:gridCol w="1481327">
                  <a:extLst>
                    <a:ext uri="{9D8B030D-6E8A-4147-A177-3AD203B41FA5}">
                      <a16:colId xmlns:a16="http://schemas.microsoft.com/office/drawing/2014/main" val="1377993573"/>
                    </a:ext>
                  </a:extLst>
                </a:gridCol>
                <a:gridCol w="493776">
                  <a:extLst>
                    <a:ext uri="{9D8B030D-6E8A-4147-A177-3AD203B41FA5}">
                      <a16:colId xmlns:a16="http://schemas.microsoft.com/office/drawing/2014/main" val="1254836786"/>
                    </a:ext>
                  </a:extLst>
                </a:gridCol>
                <a:gridCol w="493776">
                  <a:extLst>
                    <a:ext uri="{9D8B030D-6E8A-4147-A177-3AD203B41FA5}">
                      <a16:colId xmlns:a16="http://schemas.microsoft.com/office/drawing/2014/main" val="2989072678"/>
                    </a:ext>
                  </a:extLst>
                </a:gridCol>
                <a:gridCol w="493776">
                  <a:extLst>
                    <a:ext uri="{9D8B030D-6E8A-4147-A177-3AD203B41FA5}">
                      <a16:colId xmlns:a16="http://schemas.microsoft.com/office/drawing/2014/main" val="2442470291"/>
                    </a:ext>
                  </a:extLst>
                </a:gridCol>
                <a:gridCol w="493776">
                  <a:extLst>
                    <a:ext uri="{9D8B030D-6E8A-4147-A177-3AD203B41FA5}">
                      <a16:colId xmlns:a16="http://schemas.microsoft.com/office/drawing/2014/main" val="660954253"/>
                    </a:ext>
                  </a:extLst>
                </a:gridCol>
                <a:gridCol w="493776">
                  <a:extLst>
                    <a:ext uri="{9D8B030D-6E8A-4147-A177-3AD203B41FA5}">
                      <a16:colId xmlns:a16="http://schemas.microsoft.com/office/drawing/2014/main" val="3997608908"/>
                    </a:ext>
                  </a:extLst>
                </a:gridCol>
                <a:gridCol w="493776">
                  <a:extLst>
                    <a:ext uri="{9D8B030D-6E8A-4147-A177-3AD203B41FA5}">
                      <a16:colId xmlns:a16="http://schemas.microsoft.com/office/drawing/2014/main" val="2123197268"/>
                    </a:ext>
                  </a:extLst>
                </a:gridCol>
                <a:gridCol w="493776">
                  <a:extLst>
                    <a:ext uri="{9D8B030D-6E8A-4147-A177-3AD203B41FA5}">
                      <a16:colId xmlns:a16="http://schemas.microsoft.com/office/drawing/2014/main" val="2801630130"/>
                    </a:ext>
                  </a:extLst>
                </a:gridCol>
                <a:gridCol w="493776">
                  <a:extLst>
                    <a:ext uri="{9D8B030D-6E8A-4147-A177-3AD203B41FA5}">
                      <a16:colId xmlns:a16="http://schemas.microsoft.com/office/drawing/2014/main" val="3170925230"/>
                    </a:ext>
                  </a:extLst>
                </a:gridCol>
                <a:gridCol w="493776">
                  <a:extLst>
                    <a:ext uri="{9D8B030D-6E8A-4147-A177-3AD203B41FA5}">
                      <a16:colId xmlns:a16="http://schemas.microsoft.com/office/drawing/2014/main" val="198554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88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rsispam - 2023-12-31 09:19:00</a:t>
                      </a:r>
                      <a:r>
                        <a:rPr kumimoji="0" lang="it-IT" sz="1000" b="0" i="0" u="none" strike="noStrike" kern="1200" cap="none" spc="0" normalizeH="0" baseline="0" noProof="0">
                          <a:ln>
                            <a:noFill/>
                          </a:ln>
                          <a:solidFill>
                            <a:prstClr val="black"/>
                          </a:solidFill>
                          <a:effectLst/>
                          <a:uLnTx/>
                          <a:uFillTx/>
                          <a:latin typeface="Calibri"/>
                          <a:ea typeface="+mn-ea"/>
                          <a:cs typeface="+mn-cs"/>
                        </a:rPr>
                        <a:t>
 Ultimo carosellino dell'anno in cui ci avete raccontato le vostre conquiste, le vostre gioie e i vostri traguardi raggiunti nel 2023 🫶🏽
Grazie a tutte e a tutti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10647</a:t>
                      </a:r>
                    </a:p>
                  </a:txBody>
                  <a:tcPr/>
                </a:tc>
                <a:extLst>
                  <a:ext uri="{0D108BD9-81ED-4DB2-BD59-A6C34878D82A}">
                    <a16:rowId xmlns:a16="http://schemas.microsoft.com/office/drawing/2014/main" val="3136381027"/>
                  </a:ext>
                </a:extLst>
              </a:tr>
            </a:tbl>
          </a:graphicData>
        </a:graphic>
      </p:graphicFrame>
      <p:sp>
        <p:nvSpPr>
          <p:cNvPr id="4" name="Text Placeholder 3">
            <a:extLst>
              <a:ext uri="{FF2B5EF4-FFF2-40B4-BE49-F238E27FC236}">
                <a16:creationId xmlns:a16="http://schemas.microsoft.com/office/drawing/2014/main" id="{5B7FD32B-65A4-44B6-8531-03195DBFC40F}"/>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1278671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CD798-AFD6-45A7-A8B5-006183FA4153}"/>
              </a:ext>
            </a:extLst>
          </p:cNvPr>
          <p:cNvSpPr>
            <a:spLocks noGrp="1"/>
          </p:cNvSpPr>
          <p:nvPr>
            <p:ph type="title"/>
          </p:nvPr>
        </p:nvSpPr>
        <p:spPr/>
        <p:txBody>
          <a:bodyPr/>
          <a:lstStyle/>
          <a:p>
            <a:r>
              <a:rPr lang="en-US"/>
              <a:t>Instagram Posts Table | TUTTI I SOCIAL RSI - 12 of 21</a:t>
            </a:r>
          </a:p>
        </p:txBody>
      </p:sp>
      <p:graphicFrame>
        <p:nvGraphicFramePr>
          <p:cNvPr id="5" name="Table Placeholder 4">
            <a:extLst>
              <a:ext uri="{FF2B5EF4-FFF2-40B4-BE49-F238E27FC236}">
                <a16:creationId xmlns:a16="http://schemas.microsoft.com/office/drawing/2014/main" id="{8D30368A-E6DA-4CA9-B638-EB402D898B48}"/>
              </a:ext>
            </a:extLst>
          </p:cNvPr>
          <p:cNvGraphicFramePr>
            <a:graphicFrameLocks noGrp="1"/>
          </p:cNvGraphicFramePr>
          <p:nvPr>
            <p:ph type="tbl" sz="quarter" idx="13"/>
            <p:extLst>
              <p:ext uri="{D42A27DB-BD31-4B8C-83A1-F6EECF244321}">
                <p14:modId xmlns:p14="http://schemas.microsoft.com/office/powerpoint/2010/main" val="1812143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402758"/>
                    </a:ext>
                  </a:extLst>
                </a:gridCol>
                <a:gridCol w="1481327">
                  <a:extLst>
                    <a:ext uri="{9D8B030D-6E8A-4147-A177-3AD203B41FA5}">
                      <a16:colId xmlns:a16="http://schemas.microsoft.com/office/drawing/2014/main" val="3738853445"/>
                    </a:ext>
                  </a:extLst>
                </a:gridCol>
                <a:gridCol w="493776">
                  <a:extLst>
                    <a:ext uri="{9D8B030D-6E8A-4147-A177-3AD203B41FA5}">
                      <a16:colId xmlns:a16="http://schemas.microsoft.com/office/drawing/2014/main" val="3528460569"/>
                    </a:ext>
                  </a:extLst>
                </a:gridCol>
                <a:gridCol w="493776">
                  <a:extLst>
                    <a:ext uri="{9D8B030D-6E8A-4147-A177-3AD203B41FA5}">
                      <a16:colId xmlns:a16="http://schemas.microsoft.com/office/drawing/2014/main" val="2050041945"/>
                    </a:ext>
                  </a:extLst>
                </a:gridCol>
                <a:gridCol w="493776">
                  <a:extLst>
                    <a:ext uri="{9D8B030D-6E8A-4147-A177-3AD203B41FA5}">
                      <a16:colId xmlns:a16="http://schemas.microsoft.com/office/drawing/2014/main" val="3112070068"/>
                    </a:ext>
                  </a:extLst>
                </a:gridCol>
                <a:gridCol w="493776">
                  <a:extLst>
                    <a:ext uri="{9D8B030D-6E8A-4147-A177-3AD203B41FA5}">
                      <a16:colId xmlns:a16="http://schemas.microsoft.com/office/drawing/2014/main" val="3293022384"/>
                    </a:ext>
                  </a:extLst>
                </a:gridCol>
                <a:gridCol w="493776">
                  <a:extLst>
                    <a:ext uri="{9D8B030D-6E8A-4147-A177-3AD203B41FA5}">
                      <a16:colId xmlns:a16="http://schemas.microsoft.com/office/drawing/2014/main" val="3139116723"/>
                    </a:ext>
                  </a:extLst>
                </a:gridCol>
                <a:gridCol w="493776">
                  <a:extLst>
                    <a:ext uri="{9D8B030D-6E8A-4147-A177-3AD203B41FA5}">
                      <a16:colId xmlns:a16="http://schemas.microsoft.com/office/drawing/2014/main" val="2138298528"/>
                    </a:ext>
                  </a:extLst>
                </a:gridCol>
                <a:gridCol w="493776">
                  <a:extLst>
                    <a:ext uri="{9D8B030D-6E8A-4147-A177-3AD203B41FA5}">
                      <a16:colId xmlns:a16="http://schemas.microsoft.com/office/drawing/2014/main" val="2792607621"/>
                    </a:ext>
                  </a:extLst>
                </a:gridCol>
                <a:gridCol w="493776">
                  <a:extLst>
                    <a:ext uri="{9D8B030D-6E8A-4147-A177-3AD203B41FA5}">
                      <a16:colId xmlns:a16="http://schemas.microsoft.com/office/drawing/2014/main" val="2811266949"/>
                    </a:ext>
                  </a:extLst>
                </a:gridCol>
                <a:gridCol w="493776">
                  <a:extLst>
                    <a:ext uri="{9D8B030D-6E8A-4147-A177-3AD203B41FA5}">
                      <a16:colId xmlns:a16="http://schemas.microsoft.com/office/drawing/2014/main" val="1526885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1616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- 2023-12-31 09:00:43</a:t>
                      </a:r>
                      <a:r>
                        <a:rPr kumimoji="0" lang="it-IT" sz="1000" b="0" i="0" u="none" strike="noStrike" kern="1200" cap="none" spc="0" normalizeH="0" baseline="0" noProof="0">
                          <a:ln>
                            <a:noFill/>
                          </a:ln>
                          <a:solidFill>
                            <a:prstClr val="black"/>
                          </a:solidFill>
                          <a:effectLst/>
                          <a:uLnTx/>
                          <a:uFillTx/>
                          <a:latin typeface="Calibri"/>
                          <a:ea typeface="+mn-ea"/>
                          <a:cs typeface="+mn-cs"/>
                        </a:rPr>
                        <a:t>
 Per tutti gli svizzeri la #treccia è il classico pane della #domenica, non tutti sanno, però, che un tempo per i panettieri era consentito produrla solo il 31 dicembre e a #Capodanno. Era considerata un vero e proprio regalo di buon auspicio.
In effetti con il suo sapore burroso e la sua sofficità è difficile immaginare di iniziare meglio l’anno che con una bella fetta di treccia a colazione.
A voi come piace mangiarla?
Buon anno a tutti!✨🥂
➡Nel link in bio le ricetta di @mastropiff  per una treccia al burro classica o in versione integrale e il video dell’intreccio.
#tradizioni #territorio #treccialburro #ticino #svizzera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88142144"/>
                  </a:ext>
                </a:extLst>
              </a:tr>
            </a:tbl>
          </a:graphicData>
        </a:graphic>
      </p:graphicFrame>
      <p:sp>
        <p:nvSpPr>
          <p:cNvPr id="4" name="Text Placeholder 3">
            <a:extLst>
              <a:ext uri="{FF2B5EF4-FFF2-40B4-BE49-F238E27FC236}">
                <a16:creationId xmlns:a16="http://schemas.microsoft.com/office/drawing/2014/main" id="{BDEE1BC2-8CE1-4096-AF07-1CDE3FE389D7}"/>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214981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D1465-B173-45DA-A773-149DD0C17587}"/>
              </a:ext>
            </a:extLst>
          </p:cNvPr>
          <p:cNvSpPr>
            <a:spLocks noGrp="1"/>
          </p:cNvSpPr>
          <p:nvPr>
            <p:ph type="title"/>
          </p:nvPr>
        </p:nvSpPr>
        <p:spPr/>
        <p:txBody>
          <a:bodyPr/>
          <a:lstStyle/>
          <a:p>
            <a:r>
              <a:rPr lang="en-US"/>
              <a:t>Instagram Posts Table | TUTTI I SOCIAL RSI - 13 of 21</a:t>
            </a:r>
          </a:p>
        </p:txBody>
      </p:sp>
      <p:graphicFrame>
        <p:nvGraphicFramePr>
          <p:cNvPr id="5" name="Table Placeholder 4">
            <a:extLst>
              <a:ext uri="{FF2B5EF4-FFF2-40B4-BE49-F238E27FC236}">
                <a16:creationId xmlns:a16="http://schemas.microsoft.com/office/drawing/2014/main" id="{8CF85933-C521-4BF5-8B5C-5646C282D2DC}"/>
              </a:ext>
            </a:extLst>
          </p:cNvPr>
          <p:cNvGraphicFramePr>
            <a:graphicFrameLocks noGrp="1"/>
          </p:cNvGraphicFramePr>
          <p:nvPr>
            <p:ph type="tbl" sz="quarter" idx="13"/>
            <p:extLst>
              <p:ext uri="{D42A27DB-BD31-4B8C-83A1-F6EECF244321}">
                <p14:modId xmlns:p14="http://schemas.microsoft.com/office/powerpoint/2010/main" val="386634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66207605"/>
                    </a:ext>
                  </a:extLst>
                </a:gridCol>
                <a:gridCol w="1481327">
                  <a:extLst>
                    <a:ext uri="{9D8B030D-6E8A-4147-A177-3AD203B41FA5}">
                      <a16:colId xmlns:a16="http://schemas.microsoft.com/office/drawing/2014/main" val="72657034"/>
                    </a:ext>
                  </a:extLst>
                </a:gridCol>
                <a:gridCol w="493776">
                  <a:extLst>
                    <a:ext uri="{9D8B030D-6E8A-4147-A177-3AD203B41FA5}">
                      <a16:colId xmlns:a16="http://schemas.microsoft.com/office/drawing/2014/main" val="183197488"/>
                    </a:ext>
                  </a:extLst>
                </a:gridCol>
                <a:gridCol w="493776">
                  <a:extLst>
                    <a:ext uri="{9D8B030D-6E8A-4147-A177-3AD203B41FA5}">
                      <a16:colId xmlns:a16="http://schemas.microsoft.com/office/drawing/2014/main" val="1724773564"/>
                    </a:ext>
                  </a:extLst>
                </a:gridCol>
                <a:gridCol w="493776">
                  <a:extLst>
                    <a:ext uri="{9D8B030D-6E8A-4147-A177-3AD203B41FA5}">
                      <a16:colId xmlns:a16="http://schemas.microsoft.com/office/drawing/2014/main" val="1536070798"/>
                    </a:ext>
                  </a:extLst>
                </a:gridCol>
                <a:gridCol w="493776">
                  <a:extLst>
                    <a:ext uri="{9D8B030D-6E8A-4147-A177-3AD203B41FA5}">
                      <a16:colId xmlns:a16="http://schemas.microsoft.com/office/drawing/2014/main" val="1563106220"/>
                    </a:ext>
                  </a:extLst>
                </a:gridCol>
                <a:gridCol w="493776">
                  <a:extLst>
                    <a:ext uri="{9D8B030D-6E8A-4147-A177-3AD203B41FA5}">
                      <a16:colId xmlns:a16="http://schemas.microsoft.com/office/drawing/2014/main" val="405241895"/>
                    </a:ext>
                  </a:extLst>
                </a:gridCol>
                <a:gridCol w="493776">
                  <a:extLst>
                    <a:ext uri="{9D8B030D-6E8A-4147-A177-3AD203B41FA5}">
                      <a16:colId xmlns:a16="http://schemas.microsoft.com/office/drawing/2014/main" val="424064869"/>
                    </a:ext>
                  </a:extLst>
                </a:gridCol>
                <a:gridCol w="493776">
                  <a:extLst>
                    <a:ext uri="{9D8B030D-6E8A-4147-A177-3AD203B41FA5}">
                      <a16:colId xmlns:a16="http://schemas.microsoft.com/office/drawing/2014/main" val="2706384342"/>
                    </a:ext>
                  </a:extLst>
                </a:gridCol>
                <a:gridCol w="493776">
                  <a:extLst>
                    <a:ext uri="{9D8B030D-6E8A-4147-A177-3AD203B41FA5}">
                      <a16:colId xmlns:a16="http://schemas.microsoft.com/office/drawing/2014/main" val="2492251326"/>
                    </a:ext>
                  </a:extLst>
                </a:gridCol>
                <a:gridCol w="493776">
                  <a:extLst>
                    <a:ext uri="{9D8B030D-6E8A-4147-A177-3AD203B41FA5}">
                      <a16:colId xmlns:a16="http://schemas.microsoft.com/office/drawing/2014/main" val="544041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5919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rsiinfo - 2023-12-31 08:00:30</a:t>
                      </a:r>
                      <a:r>
                        <a:rPr kumimoji="0" lang="it-IT" sz="1000" b="0" i="0" u="none" strike="noStrike" kern="1200" cap="none" spc="0" normalizeH="0" baseline="0" noProof="0">
                          <a:ln>
                            <a:noFill/>
                          </a:ln>
                          <a:solidFill>
                            <a:prstClr val="black"/>
                          </a:solidFill>
                          <a:effectLst/>
                          <a:uLnTx/>
                          <a:uFillTx/>
                          <a:latin typeface="Calibri"/>
                          <a:ea typeface="+mn-ea"/>
                          <a:cs typeface="+mn-cs"/>
                        </a:rPr>
                        <a:t>
 Le principali notizie della settimana che abbiamo scelto per te!
Una portacontainers dell’armatore svizzero MSC, in viaggio dall’Arabia Saudita al Pakistan, è stata attaccata con un missile mentre transitava nel Mar Rosso. I miliziani Houthi, sciiti dello Yemen sostenuti dall’Iran, hanno rivendicato l’azione
Tra giovedì e venerdì, Mosca ha sferrato un massiccio attacco missilistico contro tutta l'Ucraina. Kiev ha dichiarato che si è trattato di uno dei più pesanti da quando è iniziata la guerra. Sono state colpite diverse città.
Il Consigliere agli Stati ticinese Marco Chiesa ha dichiarato che non solleciterà un nuovo mandato alla testa dell'UDC svizzera. "Missione compiuta", ha dichiarato riferendosi ai buoni risultati ottenuti alle Federali.
Giornata storica per San Bernardino: la riapertura giovedì degli impianti di risalita di Confin e la riattivazione delle piste sono tappe fondamentali verso il rilancio della destinazione moesana.
È morto giovedì Dick Marty: l'ex procuratore pubblico e politico ticinese aveva 78 anni e da mesi soffriva di una grave malattia. Marty è stata una delle personalità svizzere più in vista, sia in patria sia all'estero.
Una donna e i sua quattro figli sono stati uccisi il giorno di Natale a Meaux, vicino a Parigi. Il padre dei bambini è accusato di essere l'omicida ed è stato arrestato. Era già noto per violenze domestiche e gravi disturbi psichiatrici.
Il New York Times fa causa a OpenAI, la società a cui fa capo ChatGPT, e Microsoft per violazione del diritto di autore, accusandoli di aver usato articoli senza autorizzazione per l’addestramento dell’intelligenza artificiale.
Simpatizzanti del CSOA il Molino hanno occupato nella notte tra il 25 e il 26 dicembre la discoteca in disuso Le Cap, a Capo San Martino. Sono stati sgombrati la mattina seguente. Gli autogestiti, che continuano a rivendicare uno stabile, sostengono che a tre anni dallo sgombero dell’ex Macello si tratta del settimo spazio vuoto ripreso e collettivizzato.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15501812"/>
                  </a:ext>
                </a:extLst>
              </a:tr>
            </a:tbl>
          </a:graphicData>
        </a:graphic>
      </p:graphicFrame>
      <p:sp>
        <p:nvSpPr>
          <p:cNvPr id="4" name="Text Placeholder 3">
            <a:extLst>
              <a:ext uri="{FF2B5EF4-FFF2-40B4-BE49-F238E27FC236}">
                <a16:creationId xmlns:a16="http://schemas.microsoft.com/office/drawing/2014/main" id="{39EC3790-BE1A-40DC-946C-C233B167A79A}"/>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3759192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2F038-7431-4966-8E71-2E3EB29607EB}"/>
              </a:ext>
            </a:extLst>
          </p:cNvPr>
          <p:cNvSpPr>
            <a:spLocks noGrp="1"/>
          </p:cNvSpPr>
          <p:nvPr>
            <p:ph type="title"/>
          </p:nvPr>
        </p:nvSpPr>
        <p:spPr/>
        <p:txBody>
          <a:bodyPr/>
          <a:lstStyle/>
          <a:p>
            <a:r>
              <a:rPr lang="en-US"/>
              <a:t>Instagram Posts Table | TUTTI I SOCIAL RSI - 14 of 21</a:t>
            </a:r>
          </a:p>
        </p:txBody>
      </p:sp>
      <p:graphicFrame>
        <p:nvGraphicFramePr>
          <p:cNvPr id="5" name="Table Placeholder 4">
            <a:extLst>
              <a:ext uri="{FF2B5EF4-FFF2-40B4-BE49-F238E27FC236}">
                <a16:creationId xmlns:a16="http://schemas.microsoft.com/office/drawing/2014/main" id="{1478CD11-6FDB-41D9-B3C1-E02DE040D5D7}"/>
              </a:ext>
            </a:extLst>
          </p:cNvPr>
          <p:cNvGraphicFramePr>
            <a:graphicFrameLocks noGrp="1"/>
          </p:cNvGraphicFramePr>
          <p:nvPr>
            <p:ph type="tbl" sz="quarter" idx="13"/>
            <p:extLst>
              <p:ext uri="{D42A27DB-BD31-4B8C-83A1-F6EECF244321}">
                <p14:modId xmlns:p14="http://schemas.microsoft.com/office/powerpoint/2010/main" val="173161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26012459"/>
                    </a:ext>
                  </a:extLst>
                </a:gridCol>
                <a:gridCol w="1481327">
                  <a:extLst>
                    <a:ext uri="{9D8B030D-6E8A-4147-A177-3AD203B41FA5}">
                      <a16:colId xmlns:a16="http://schemas.microsoft.com/office/drawing/2014/main" val="314338557"/>
                    </a:ext>
                  </a:extLst>
                </a:gridCol>
                <a:gridCol w="493776">
                  <a:extLst>
                    <a:ext uri="{9D8B030D-6E8A-4147-A177-3AD203B41FA5}">
                      <a16:colId xmlns:a16="http://schemas.microsoft.com/office/drawing/2014/main" val="2024007150"/>
                    </a:ext>
                  </a:extLst>
                </a:gridCol>
                <a:gridCol w="493776">
                  <a:extLst>
                    <a:ext uri="{9D8B030D-6E8A-4147-A177-3AD203B41FA5}">
                      <a16:colId xmlns:a16="http://schemas.microsoft.com/office/drawing/2014/main" val="3566133053"/>
                    </a:ext>
                  </a:extLst>
                </a:gridCol>
                <a:gridCol w="493776">
                  <a:extLst>
                    <a:ext uri="{9D8B030D-6E8A-4147-A177-3AD203B41FA5}">
                      <a16:colId xmlns:a16="http://schemas.microsoft.com/office/drawing/2014/main" val="2387183288"/>
                    </a:ext>
                  </a:extLst>
                </a:gridCol>
                <a:gridCol w="493776">
                  <a:extLst>
                    <a:ext uri="{9D8B030D-6E8A-4147-A177-3AD203B41FA5}">
                      <a16:colId xmlns:a16="http://schemas.microsoft.com/office/drawing/2014/main" val="521633"/>
                    </a:ext>
                  </a:extLst>
                </a:gridCol>
                <a:gridCol w="493776">
                  <a:extLst>
                    <a:ext uri="{9D8B030D-6E8A-4147-A177-3AD203B41FA5}">
                      <a16:colId xmlns:a16="http://schemas.microsoft.com/office/drawing/2014/main" val="2141165981"/>
                    </a:ext>
                  </a:extLst>
                </a:gridCol>
                <a:gridCol w="493776">
                  <a:extLst>
                    <a:ext uri="{9D8B030D-6E8A-4147-A177-3AD203B41FA5}">
                      <a16:colId xmlns:a16="http://schemas.microsoft.com/office/drawing/2014/main" val="2667360203"/>
                    </a:ext>
                  </a:extLst>
                </a:gridCol>
                <a:gridCol w="493776">
                  <a:extLst>
                    <a:ext uri="{9D8B030D-6E8A-4147-A177-3AD203B41FA5}">
                      <a16:colId xmlns:a16="http://schemas.microsoft.com/office/drawing/2014/main" val="2885911913"/>
                    </a:ext>
                  </a:extLst>
                </a:gridCol>
                <a:gridCol w="493776">
                  <a:extLst>
                    <a:ext uri="{9D8B030D-6E8A-4147-A177-3AD203B41FA5}">
                      <a16:colId xmlns:a16="http://schemas.microsoft.com/office/drawing/2014/main" val="533181787"/>
                    </a:ext>
                  </a:extLst>
                </a:gridCol>
                <a:gridCol w="493776">
                  <a:extLst>
                    <a:ext uri="{9D8B030D-6E8A-4147-A177-3AD203B41FA5}">
                      <a16:colId xmlns:a16="http://schemas.microsoft.com/office/drawing/2014/main" val="4143300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3559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rsisport - 2023-12-30 22:04:55</a:t>
                      </a:r>
                      <a:r>
                        <a:rPr kumimoji="0" lang="it-IT" sz="1000" b="0" i="0" u="none" strike="noStrike" kern="1200" cap="none" spc="0" normalizeH="0" baseline="0" noProof="0">
                          <a:ln>
                            <a:noFill/>
                          </a:ln>
                          <a:solidFill>
                            <a:prstClr val="black"/>
                          </a:solidFill>
                          <a:effectLst/>
                          <a:uLnTx/>
                          <a:uFillTx/>
                          <a:latin typeface="Calibri"/>
                          <a:ea typeface="+mn-ea"/>
                          <a:cs typeface="+mn-cs"/>
                        </a:rPr>
                        <a:t>
 🏒Clamoroso epilogo nella seconda semifinale della Coppa Spengler: in doppio svantaggio fino a 4' dal termine, il Pardubice infila tre volte il Team Canada nel giro di 3'17", raggiungendo il Davos in un'inedita finale tra imbattute
#pardubice #teamcanada #davos #spenglercup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7736115"/>
                  </a:ext>
                </a:extLst>
              </a:tr>
            </a:tbl>
          </a:graphicData>
        </a:graphic>
      </p:graphicFrame>
      <p:sp>
        <p:nvSpPr>
          <p:cNvPr id="4" name="Text Placeholder 3">
            <a:extLst>
              <a:ext uri="{FF2B5EF4-FFF2-40B4-BE49-F238E27FC236}">
                <a16:creationId xmlns:a16="http://schemas.microsoft.com/office/drawing/2014/main" id="{40BBE0F0-27C5-4F09-845B-3ADD3D3E071E}"/>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1408033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9118-0870-4E4C-8A21-0F0B31C0ACEB}"/>
              </a:ext>
            </a:extLst>
          </p:cNvPr>
          <p:cNvSpPr>
            <a:spLocks noGrp="1"/>
          </p:cNvSpPr>
          <p:nvPr>
            <p:ph type="title"/>
          </p:nvPr>
        </p:nvSpPr>
        <p:spPr/>
        <p:txBody>
          <a:bodyPr/>
          <a:lstStyle/>
          <a:p>
            <a:r>
              <a:rPr lang="en-US"/>
              <a:t>Instagram Posts Table | TUTTI I SOCIAL RSI - 15 of 21</a:t>
            </a:r>
          </a:p>
        </p:txBody>
      </p:sp>
      <p:graphicFrame>
        <p:nvGraphicFramePr>
          <p:cNvPr id="5" name="Table Placeholder 4">
            <a:extLst>
              <a:ext uri="{FF2B5EF4-FFF2-40B4-BE49-F238E27FC236}">
                <a16:creationId xmlns:a16="http://schemas.microsoft.com/office/drawing/2014/main" id="{6E4BF206-BBC2-4868-8D21-3365780AB006}"/>
              </a:ext>
            </a:extLst>
          </p:cNvPr>
          <p:cNvGraphicFramePr>
            <a:graphicFrameLocks noGrp="1"/>
          </p:cNvGraphicFramePr>
          <p:nvPr>
            <p:ph type="tbl" sz="quarter" idx="13"/>
            <p:extLst>
              <p:ext uri="{D42A27DB-BD31-4B8C-83A1-F6EECF244321}">
                <p14:modId xmlns:p14="http://schemas.microsoft.com/office/powerpoint/2010/main" val="131686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5048936"/>
                    </a:ext>
                  </a:extLst>
                </a:gridCol>
                <a:gridCol w="1481327">
                  <a:extLst>
                    <a:ext uri="{9D8B030D-6E8A-4147-A177-3AD203B41FA5}">
                      <a16:colId xmlns:a16="http://schemas.microsoft.com/office/drawing/2014/main" val="2309663858"/>
                    </a:ext>
                  </a:extLst>
                </a:gridCol>
                <a:gridCol w="493776">
                  <a:extLst>
                    <a:ext uri="{9D8B030D-6E8A-4147-A177-3AD203B41FA5}">
                      <a16:colId xmlns:a16="http://schemas.microsoft.com/office/drawing/2014/main" val="3241528688"/>
                    </a:ext>
                  </a:extLst>
                </a:gridCol>
                <a:gridCol w="493776">
                  <a:extLst>
                    <a:ext uri="{9D8B030D-6E8A-4147-A177-3AD203B41FA5}">
                      <a16:colId xmlns:a16="http://schemas.microsoft.com/office/drawing/2014/main" val="498572105"/>
                    </a:ext>
                  </a:extLst>
                </a:gridCol>
                <a:gridCol w="493776">
                  <a:extLst>
                    <a:ext uri="{9D8B030D-6E8A-4147-A177-3AD203B41FA5}">
                      <a16:colId xmlns:a16="http://schemas.microsoft.com/office/drawing/2014/main" val="1138408807"/>
                    </a:ext>
                  </a:extLst>
                </a:gridCol>
                <a:gridCol w="493776">
                  <a:extLst>
                    <a:ext uri="{9D8B030D-6E8A-4147-A177-3AD203B41FA5}">
                      <a16:colId xmlns:a16="http://schemas.microsoft.com/office/drawing/2014/main" val="3515311924"/>
                    </a:ext>
                  </a:extLst>
                </a:gridCol>
                <a:gridCol w="493776">
                  <a:extLst>
                    <a:ext uri="{9D8B030D-6E8A-4147-A177-3AD203B41FA5}">
                      <a16:colId xmlns:a16="http://schemas.microsoft.com/office/drawing/2014/main" val="425637173"/>
                    </a:ext>
                  </a:extLst>
                </a:gridCol>
                <a:gridCol w="493776">
                  <a:extLst>
                    <a:ext uri="{9D8B030D-6E8A-4147-A177-3AD203B41FA5}">
                      <a16:colId xmlns:a16="http://schemas.microsoft.com/office/drawing/2014/main" val="526086016"/>
                    </a:ext>
                  </a:extLst>
                </a:gridCol>
                <a:gridCol w="493776">
                  <a:extLst>
                    <a:ext uri="{9D8B030D-6E8A-4147-A177-3AD203B41FA5}">
                      <a16:colId xmlns:a16="http://schemas.microsoft.com/office/drawing/2014/main" val="2890665941"/>
                    </a:ext>
                  </a:extLst>
                </a:gridCol>
                <a:gridCol w="493776">
                  <a:extLst>
                    <a:ext uri="{9D8B030D-6E8A-4147-A177-3AD203B41FA5}">
                      <a16:colId xmlns:a16="http://schemas.microsoft.com/office/drawing/2014/main" val="3691286144"/>
                    </a:ext>
                  </a:extLst>
                </a:gridCol>
                <a:gridCol w="493776">
                  <a:extLst>
                    <a:ext uri="{9D8B030D-6E8A-4147-A177-3AD203B41FA5}">
                      <a16:colId xmlns:a16="http://schemas.microsoft.com/office/drawing/2014/main" val="328483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3738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rsiinfo - 2023-12-30 18:30:57</a:t>
                      </a:r>
                      <a:r>
                        <a:rPr kumimoji="0" lang="it-IT" sz="1000" b="0" i="0" u="none" strike="noStrike" kern="1200" cap="none" spc="0" normalizeH="0" baseline="0" noProof="0">
                          <a:ln>
                            <a:noFill/>
                          </a:ln>
                          <a:solidFill>
                            <a:prstClr val="black"/>
                          </a:solidFill>
                          <a:effectLst/>
                          <a:uLnTx/>
                          <a:uFillTx/>
                          <a:latin typeface="Calibri"/>
                          <a:ea typeface="+mn-ea"/>
                          <a:cs typeface="+mn-cs"/>
                        </a:rPr>
                        <a:t>
 Ogni inverno in Svizzera si rinnova una particolare ricorrenza: buttarsi nelle gelide acque dei nostri laghi. Ma da dove nasce questa abitudine? Ed è davvero così sana come si dice? Le risposte di due esperti...
📸 Ti-Press/Keystone
#BagniFreddi #CCMS_Tenero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86742372"/>
                  </a:ext>
                </a:extLst>
              </a:tr>
            </a:tbl>
          </a:graphicData>
        </a:graphic>
      </p:graphicFrame>
      <p:sp>
        <p:nvSpPr>
          <p:cNvPr id="4" name="Text Placeholder 3">
            <a:extLst>
              <a:ext uri="{FF2B5EF4-FFF2-40B4-BE49-F238E27FC236}">
                <a16:creationId xmlns:a16="http://schemas.microsoft.com/office/drawing/2014/main" id="{8D9FA14F-771B-4144-BB4E-D9077DCFA165}"/>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176627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2DE96-716C-46B2-8654-D8128CCF373B}"/>
              </a:ext>
            </a:extLst>
          </p:cNvPr>
          <p:cNvSpPr>
            <a:spLocks noGrp="1"/>
          </p:cNvSpPr>
          <p:nvPr>
            <p:ph type="title"/>
          </p:nvPr>
        </p:nvSpPr>
        <p:spPr/>
        <p:txBody>
          <a:bodyPr/>
          <a:lstStyle/>
          <a:p>
            <a:r>
              <a:rPr lang="en-US"/>
              <a:t>Instagram Posts Table | TUTTI I SOCIAL RSI - 16 of 21</a:t>
            </a:r>
          </a:p>
        </p:txBody>
      </p:sp>
      <p:graphicFrame>
        <p:nvGraphicFramePr>
          <p:cNvPr id="5" name="Table Placeholder 4">
            <a:extLst>
              <a:ext uri="{FF2B5EF4-FFF2-40B4-BE49-F238E27FC236}">
                <a16:creationId xmlns:a16="http://schemas.microsoft.com/office/drawing/2014/main" id="{0C6111F8-AA8E-4666-B288-78DC1C9EBD4E}"/>
              </a:ext>
            </a:extLst>
          </p:cNvPr>
          <p:cNvGraphicFramePr>
            <a:graphicFrameLocks noGrp="1"/>
          </p:cNvGraphicFramePr>
          <p:nvPr>
            <p:ph type="tbl" sz="quarter" idx="13"/>
            <p:extLst>
              <p:ext uri="{D42A27DB-BD31-4B8C-83A1-F6EECF244321}">
                <p14:modId xmlns:p14="http://schemas.microsoft.com/office/powerpoint/2010/main" val="317384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61175827"/>
                    </a:ext>
                  </a:extLst>
                </a:gridCol>
                <a:gridCol w="1481327">
                  <a:extLst>
                    <a:ext uri="{9D8B030D-6E8A-4147-A177-3AD203B41FA5}">
                      <a16:colId xmlns:a16="http://schemas.microsoft.com/office/drawing/2014/main" val="2490105343"/>
                    </a:ext>
                  </a:extLst>
                </a:gridCol>
                <a:gridCol w="493776">
                  <a:extLst>
                    <a:ext uri="{9D8B030D-6E8A-4147-A177-3AD203B41FA5}">
                      <a16:colId xmlns:a16="http://schemas.microsoft.com/office/drawing/2014/main" val="2437595789"/>
                    </a:ext>
                  </a:extLst>
                </a:gridCol>
                <a:gridCol w="493776">
                  <a:extLst>
                    <a:ext uri="{9D8B030D-6E8A-4147-A177-3AD203B41FA5}">
                      <a16:colId xmlns:a16="http://schemas.microsoft.com/office/drawing/2014/main" val="1008022404"/>
                    </a:ext>
                  </a:extLst>
                </a:gridCol>
                <a:gridCol w="493776">
                  <a:extLst>
                    <a:ext uri="{9D8B030D-6E8A-4147-A177-3AD203B41FA5}">
                      <a16:colId xmlns:a16="http://schemas.microsoft.com/office/drawing/2014/main" val="4166692981"/>
                    </a:ext>
                  </a:extLst>
                </a:gridCol>
                <a:gridCol w="493776">
                  <a:extLst>
                    <a:ext uri="{9D8B030D-6E8A-4147-A177-3AD203B41FA5}">
                      <a16:colId xmlns:a16="http://schemas.microsoft.com/office/drawing/2014/main" val="732941991"/>
                    </a:ext>
                  </a:extLst>
                </a:gridCol>
                <a:gridCol w="493776">
                  <a:extLst>
                    <a:ext uri="{9D8B030D-6E8A-4147-A177-3AD203B41FA5}">
                      <a16:colId xmlns:a16="http://schemas.microsoft.com/office/drawing/2014/main" val="775090443"/>
                    </a:ext>
                  </a:extLst>
                </a:gridCol>
                <a:gridCol w="493776">
                  <a:extLst>
                    <a:ext uri="{9D8B030D-6E8A-4147-A177-3AD203B41FA5}">
                      <a16:colId xmlns:a16="http://schemas.microsoft.com/office/drawing/2014/main" val="3540755688"/>
                    </a:ext>
                  </a:extLst>
                </a:gridCol>
                <a:gridCol w="493776">
                  <a:extLst>
                    <a:ext uri="{9D8B030D-6E8A-4147-A177-3AD203B41FA5}">
                      <a16:colId xmlns:a16="http://schemas.microsoft.com/office/drawing/2014/main" val="3685632605"/>
                    </a:ext>
                  </a:extLst>
                </a:gridCol>
                <a:gridCol w="493776">
                  <a:extLst>
                    <a:ext uri="{9D8B030D-6E8A-4147-A177-3AD203B41FA5}">
                      <a16:colId xmlns:a16="http://schemas.microsoft.com/office/drawing/2014/main" val="86088315"/>
                    </a:ext>
                  </a:extLst>
                </a:gridCol>
                <a:gridCol w="493776">
                  <a:extLst>
                    <a:ext uri="{9D8B030D-6E8A-4147-A177-3AD203B41FA5}">
                      <a16:colId xmlns:a16="http://schemas.microsoft.com/office/drawing/2014/main" val="2943205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8017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rsicultplus - 2023-12-30 17:00:38</a:t>
                      </a:r>
                      <a:r>
                        <a:rPr kumimoji="0" lang="it-IT" sz="1000" b="0" i="0" u="none" strike="noStrike" kern="1200" cap="none" spc="0" normalizeH="0" baseline="0" noProof="0">
                          <a:ln>
                            <a:noFill/>
                          </a:ln>
                          <a:solidFill>
                            <a:prstClr val="black"/>
                          </a:solidFill>
                          <a:effectLst/>
                          <a:uLnTx/>
                          <a:uFillTx/>
                          <a:latin typeface="Calibri"/>
                          <a:ea typeface="+mn-ea"/>
                          <a:cs typeface="+mn-cs"/>
                        </a:rPr>
                        <a:t>
 Queste sono state alcune delle nostre piccole gioie durante quest'anno. Quali sono state le vostre? 👀
Buon anno nuovo da parte di tutti noi, e grazie di tutto 💚✨
@giorgiafa 
@alberto_dagnino
@lukeanthrope
@chiara_fun
@fragabaglio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30165203"/>
                  </a:ext>
                </a:extLst>
              </a:tr>
            </a:tbl>
          </a:graphicData>
        </a:graphic>
      </p:graphicFrame>
      <p:sp>
        <p:nvSpPr>
          <p:cNvPr id="4" name="Text Placeholder 3">
            <a:extLst>
              <a:ext uri="{FF2B5EF4-FFF2-40B4-BE49-F238E27FC236}">
                <a16:creationId xmlns:a16="http://schemas.microsoft.com/office/drawing/2014/main" id="{46E9DF96-2DA7-4D93-88E3-C8CB764A06E2}"/>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4070488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3AF57-FE78-485F-8556-A4ED6D20A076}"/>
              </a:ext>
            </a:extLst>
          </p:cNvPr>
          <p:cNvSpPr>
            <a:spLocks noGrp="1"/>
          </p:cNvSpPr>
          <p:nvPr>
            <p:ph type="title"/>
          </p:nvPr>
        </p:nvSpPr>
        <p:spPr/>
        <p:txBody>
          <a:bodyPr/>
          <a:lstStyle/>
          <a:p>
            <a:r>
              <a:rPr lang="en-US"/>
              <a:t>Instagram Posts Table | TUTTI I SOCIAL RSI - 17 of 21</a:t>
            </a:r>
          </a:p>
        </p:txBody>
      </p:sp>
      <p:graphicFrame>
        <p:nvGraphicFramePr>
          <p:cNvPr id="5" name="Table Placeholder 4">
            <a:extLst>
              <a:ext uri="{FF2B5EF4-FFF2-40B4-BE49-F238E27FC236}">
                <a16:creationId xmlns:a16="http://schemas.microsoft.com/office/drawing/2014/main" id="{5A9C08FF-295A-4EF4-AEC5-E5C89F0D5212}"/>
              </a:ext>
            </a:extLst>
          </p:cNvPr>
          <p:cNvGraphicFramePr>
            <a:graphicFrameLocks noGrp="1"/>
          </p:cNvGraphicFramePr>
          <p:nvPr>
            <p:ph type="tbl" sz="quarter" idx="13"/>
            <p:extLst>
              <p:ext uri="{D42A27DB-BD31-4B8C-83A1-F6EECF244321}">
                <p14:modId xmlns:p14="http://schemas.microsoft.com/office/powerpoint/2010/main" val="121795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19279454"/>
                    </a:ext>
                  </a:extLst>
                </a:gridCol>
                <a:gridCol w="1481327">
                  <a:extLst>
                    <a:ext uri="{9D8B030D-6E8A-4147-A177-3AD203B41FA5}">
                      <a16:colId xmlns:a16="http://schemas.microsoft.com/office/drawing/2014/main" val="1538990171"/>
                    </a:ext>
                  </a:extLst>
                </a:gridCol>
                <a:gridCol w="493776">
                  <a:extLst>
                    <a:ext uri="{9D8B030D-6E8A-4147-A177-3AD203B41FA5}">
                      <a16:colId xmlns:a16="http://schemas.microsoft.com/office/drawing/2014/main" val="604340297"/>
                    </a:ext>
                  </a:extLst>
                </a:gridCol>
                <a:gridCol w="493776">
                  <a:extLst>
                    <a:ext uri="{9D8B030D-6E8A-4147-A177-3AD203B41FA5}">
                      <a16:colId xmlns:a16="http://schemas.microsoft.com/office/drawing/2014/main" val="4194994755"/>
                    </a:ext>
                  </a:extLst>
                </a:gridCol>
                <a:gridCol w="493776">
                  <a:extLst>
                    <a:ext uri="{9D8B030D-6E8A-4147-A177-3AD203B41FA5}">
                      <a16:colId xmlns:a16="http://schemas.microsoft.com/office/drawing/2014/main" val="3980756999"/>
                    </a:ext>
                  </a:extLst>
                </a:gridCol>
                <a:gridCol w="493776">
                  <a:extLst>
                    <a:ext uri="{9D8B030D-6E8A-4147-A177-3AD203B41FA5}">
                      <a16:colId xmlns:a16="http://schemas.microsoft.com/office/drawing/2014/main" val="3144697784"/>
                    </a:ext>
                  </a:extLst>
                </a:gridCol>
                <a:gridCol w="493776">
                  <a:extLst>
                    <a:ext uri="{9D8B030D-6E8A-4147-A177-3AD203B41FA5}">
                      <a16:colId xmlns:a16="http://schemas.microsoft.com/office/drawing/2014/main" val="1717285897"/>
                    </a:ext>
                  </a:extLst>
                </a:gridCol>
                <a:gridCol w="493776">
                  <a:extLst>
                    <a:ext uri="{9D8B030D-6E8A-4147-A177-3AD203B41FA5}">
                      <a16:colId xmlns:a16="http://schemas.microsoft.com/office/drawing/2014/main" val="2485495865"/>
                    </a:ext>
                  </a:extLst>
                </a:gridCol>
                <a:gridCol w="493776">
                  <a:extLst>
                    <a:ext uri="{9D8B030D-6E8A-4147-A177-3AD203B41FA5}">
                      <a16:colId xmlns:a16="http://schemas.microsoft.com/office/drawing/2014/main" val="932726078"/>
                    </a:ext>
                  </a:extLst>
                </a:gridCol>
                <a:gridCol w="493776">
                  <a:extLst>
                    <a:ext uri="{9D8B030D-6E8A-4147-A177-3AD203B41FA5}">
                      <a16:colId xmlns:a16="http://schemas.microsoft.com/office/drawing/2014/main" val="1210568042"/>
                    </a:ext>
                  </a:extLst>
                </a:gridCol>
                <a:gridCol w="493776">
                  <a:extLst>
                    <a:ext uri="{9D8B030D-6E8A-4147-A177-3AD203B41FA5}">
                      <a16:colId xmlns:a16="http://schemas.microsoft.com/office/drawing/2014/main" val="3990423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7911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retetre - 2023-12-30 15:39:18</a:t>
                      </a:r>
                      <a:r>
                        <a:rPr kumimoji="0" lang="it-IT" sz="1000" b="0" i="0" u="none" strike="noStrike" kern="1200" cap="none" spc="0" normalizeH="0" baseline="0" noProof="0">
                          <a:ln>
                            <a:noFill/>
                          </a:ln>
                          <a:solidFill>
                            <a:prstClr val="black"/>
                          </a:solidFill>
                          <a:effectLst/>
                          <a:uLnTx/>
                          <a:uFillTx/>
                          <a:latin typeface="Calibri"/>
                          <a:ea typeface="+mn-ea"/>
                          <a:cs typeface="+mn-cs"/>
                        </a:rPr>
                        <a:t>
 E niente, Aramis nelle zone indicate da Joas non lo abbiamo trovato. I nostri “eroi” si arrendono e giustamente “vanno in bettola” (in realtà è un bel locale).
E quando tutte le speranze sembravano perse per sempre… chi incontrano al bancone? Proprio lui, Aramis Dozio!
Riusciranno Joas e il Drago a farsi finalmente prendere per “in Cammino sulla Via Crio”?
Una seconda chance non la si nega a nessuno (o quasi…)! 
@joasbalme
🍴@ristoranteallafoce
#ReteTre #InCamminoSullaViaCrio #ViaCrio #ViadelRüt #JoasBalmelli #ilDrago #RSI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6547</a:t>
                      </a:r>
                    </a:p>
                  </a:txBody>
                  <a:tcPr/>
                </a:tc>
                <a:extLst>
                  <a:ext uri="{0D108BD9-81ED-4DB2-BD59-A6C34878D82A}">
                    <a16:rowId xmlns:a16="http://schemas.microsoft.com/office/drawing/2014/main" val="1199119484"/>
                  </a:ext>
                </a:extLst>
              </a:tr>
            </a:tbl>
          </a:graphicData>
        </a:graphic>
      </p:graphicFrame>
      <p:sp>
        <p:nvSpPr>
          <p:cNvPr id="4" name="Text Placeholder 3">
            <a:extLst>
              <a:ext uri="{FF2B5EF4-FFF2-40B4-BE49-F238E27FC236}">
                <a16:creationId xmlns:a16="http://schemas.microsoft.com/office/drawing/2014/main" id="{6D44813D-836B-47AC-B7A3-64CA815A8209}"/>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2291125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7CFB-6C84-4A65-B8C0-BD6D003D60C1}"/>
              </a:ext>
            </a:extLst>
          </p:cNvPr>
          <p:cNvSpPr>
            <a:spLocks noGrp="1"/>
          </p:cNvSpPr>
          <p:nvPr>
            <p:ph type="title"/>
          </p:nvPr>
        </p:nvSpPr>
        <p:spPr/>
        <p:txBody>
          <a:bodyPr/>
          <a:lstStyle/>
          <a:p>
            <a:r>
              <a:rPr lang="en-US"/>
              <a:t>Instagram Posts Table | TUTTI I SOCIAL RSI - 18 of 21</a:t>
            </a:r>
          </a:p>
        </p:txBody>
      </p:sp>
      <p:graphicFrame>
        <p:nvGraphicFramePr>
          <p:cNvPr id="5" name="Table Placeholder 4">
            <a:extLst>
              <a:ext uri="{FF2B5EF4-FFF2-40B4-BE49-F238E27FC236}">
                <a16:creationId xmlns:a16="http://schemas.microsoft.com/office/drawing/2014/main" id="{9391BDAC-A7E1-4B90-9100-CD2050B18CEA}"/>
              </a:ext>
            </a:extLst>
          </p:cNvPr>
          <p:cNvGraphicFramePr>
            <a:graphicFrameLocks noGrp="1"/>
          </p:cNvGraphicFramePr>
          <p:nvPr>
            <p:ph type="tbl" sz="quarter" idx="13"/>
            <p:extLst>
              <p:ext uri="{D42A27DB-BD31-4B8C-83A1-F6EECF244321}">
                <p14:modId xmlns:p14="http://schemas.microsoft.com/office/powerpoint/2010/main" val="3736365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45212366"/>
                    </a:ext>
                  </a:extLst>
                </a:gridCol>
                <a:gridCol w="1481327">
                  <a:extLst>
                    <a:ext uri="{9D8B030D-6E8A-4147-A177-3AD203B41FA5}">
                      <a16:colId xmlns:a16="http://schemas.microsoft.com/office/drawing/2014/main" val="2354120680"/>
                    </a:ext>
                  </a:extLst>
                </a:gridCol>
                <a:gridCol w="493776">
                  <a:extLst>
                    <a:ext uri="{9D8B030D-6E8A-4147-A177-3AD203B41FA5}">
                      <a16:colId xmlns:a16="http://schemas.microsoft.com/office/drawing/2014/main" val="498092440"/>
                    </a:ext>
                  </a:extLst>
                </a:gridCol>
                <a:gridCol w="493776">
                  <a:extLst>
                    <a:ext uri="{9D8B030D-6E8A-4147-A177-3AD203B41FA5}">
                      <a16:colId xmlns:a16="http://schemas.microsoft.com/office/drawing/2014/main" val="3551255992"/>
                    </a:ext>
                  </a:extLst>
                </a:gridCol>
                <a:gridCol w="493776">
                  <a:extLst>
                    <a:ext uri="{9D8B030D-6E8A-4147-A177-3AD203B41FA5}">
                      <a16:colId xmlns:a16="http://schemas.microsoft.com/office/drawing/2014/main" val="3605203880"/>
                    </a:ext>
                  </a:extLst>
                </a:gridCol>
                <a:gridCol w="493776">
                  <a:extLst>
                    <a:ext uri="{9D8B030D-6E8A-4147-A177-3AD203B41FA5}">
                      <a16:colId xmlns:a16="http://schemas.microsoft.com/office/drawing/2014/main" val="29203321"/>
                    </a:ext>
                  </a:extLst>
                </a:gridCol>
                <a:gridCol w="493776">
                  <a:extLst>
                    <a:ext uri="{9D8B030D-6E8A-4147-A177-3AD203B41FA5}">
                      <a16:colId xmlns:a16="http://schemas.microsoft.com/office/drawing/2014/main" val="865391936"/>
                    </a:ext>
                  </a:extLst>
                </a:gridCol>
                <a:gridCol w="493776">
                  <a:extLst>
                    <a:ext uri="{9D8B030D-6E8A-4147-A177-3AD203B41FA5}">
                      <a16:colId xmlns:a16="http://schemas.microsoft.com/office/drawing/2014/main" val="1139633734"/>
                    </a:ext>
                  </a:extLst>
                </a:gridCol>
                <a:gridCol w="493776">
                  <a:extLst>
                    <a:ext uri="{9D8B030D-6E8A-4147-A177-3AD203B41FA5}">
                      <a16:colId xmlns:a16="http://schemas.microsoft.com/office/drawing/2014/main" val="3557891212"/>
                    </a:ext>
                  </a:extLst>
                </a:gridCol>
                <a:gridCol w="493776">
                  <a:extLst>
                    <a:ext uri="{9D8B030D-6E8A-4147-A177-3AD203B41FA5}">
                      <a16:colId xmlns:a16="http://schemas.microsoft.com/office/drawing/2014/main" val="2446651926"/>
                    </a:ext>
                  </a:extLst>
                </a:gridCol>
                <a:gridCol w="493776">
                  <a:extLst>
                    <a:ext uri="{9D8B030D-6E8A-4147-A177-3AD203B41FA5}">
                      <a16:colId xmlns:a16="http://schemas.microsoft.com/office/drawing/2014/main" val="1338349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1149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rsiinfo - 2023-12-30 13:49:18</a:t>
                      </a:r>
                      <a:r>
                        <a:rPr kumimoji="0" lang="it-IT" sz="1000" b="0" i="0" u="none" strike="noStrike" kern="1200" cap="none" spc="0" normalizeH="0" baseline="0" noProof="0">
                          <a:ln>
                            <a:noFill/>
                          </a:ln>
                          <a:solidFill>
                            <a:prstClr val="black"/>
                          </a:solidFill>
                          <a:effectLst/>
                          <a:uLnTx/>
                          <a:uFillTx/>
                          <a:latin typeface="Calibri"/>
                          <a:ea typeface="+mn-ea"/>
                          <a:cs typeface="+mn-cs"/>
                        </a:rPr>
                        <a:t>
 Si sono svolti sabato mattina a Lugano i funerali di Dick Marty, scomparso giovedì all’età di 78 anni dopo una grave malattia. Alla cerimonia erano presenti il presidente della Confederazione Alain Berset e i consiglieri federali Ignazio Cassis ed Elizabeth Baume Schneider.
👉 Link in Bio
📷 @ti_press_official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43793986"/>
                  </a:ext>
                </a:extLst>
              </a:tr>
            </a:tbl>
          </a:graphicData>
        </a:graphic>
      </p:graphicFrame>
      <p:sp>
        <p:nvSpPr>
          <p:cNvPr id="4" name="Text Placeholder 3">
            <a:extLst>
              <a:ext uri="{FF2B5EF4-FFF2-40B4-BE49-F238E27FC236}">
                <a16:creationId xmlns:a16="http://schemas.microsoft.com/office/drawing/2014/main" id="{E83BB609-A49E-4FE1-A620-82DBCA886B8C}"/>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2577926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9F960-4488-4AB2-AA45-4E0ECD230CF7}"/>
              </a:ext>
            </a:extLst>
          </p:cNvPr>
          <p:cNvSpPr>
            <a:spLocks noGrp="1"/>
          </p:cNvSpPr>
          <p:nvPr>
            <p:ph type="title"/>
          </p:nvPr>
        </p:nvSpPr>
        <p:spPr/>
        <p:txBody>
          <a:bodyPr/>
          <a:lstStyle/>
          <a:p>
            <a:r>
              <a:rPr lang="en-US"/>
              <a:t>Instagram Posts Table | TUTTI I SOCIAL RSI - 19 of 21</a:t>
            </a:r>
          </a:p>
        </p:txBody>
      </p:sp>
      <p:graphicFrame>
        <p:nvGraphicFramePr>
          <p:cNvPr id="5" name="Table Placeholder 4">
            <a:extLst>
              <a:ext uri="{FF2B5EF4-FFF2-40B4-BE49-F238E27FC236}">
                <a16:creationId xmlns:a16="http://schemas.microsoft.com/office/drawing/2014/main" id="{CA983711-4A97-4FF7-AA78-E2009E95E387}"/>
              </a:ext>
            </a:extLst>
          </p:cNvPr>
          <p:cNvGraphicFramePr>
            <a:graphicFrameLocks noGrp="1"/>
          </p:cNvGraphicFramePr>
          <p:nvPr>
            <p:ph type="tbl" sz="quarter" idx="13"/>
            <p:extLst>
              <p:ext uri="{D42A27DB-BD31-4B8C-83A1-F6EECF244321}">
                <p14:modId xmlns:p14="http://schemas.microsoft.com/office/powerpoint/2010/main" val="4138792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88305361"/>
                    </a:ext>
                  </a:extLst>
                </a:gridCol>
                <a:gridCol w="1481327">
                  <a:extLst>
                    <a:ext uri="{9D8B030D-6E8A-4147-A177-3AD203B41FA5}">
                      <a16:colId xmlns:a16="http://schemas.microsoft.com/office/drawing/2014/main" val="1688192826"/>
                    </a:ext>
                  </a:extLst>
                </a:gridCol>
                <a:gridCol w="493776">
                  <a:extLst>
                    <a:ext uri="{9D8B030D-6E8A-4147-A177-3AD203B41FA5}">
                      <a16:colId xmlns:a16="http://schemas.microsoft.com/office/drawing/2014/main" val="106770451"/>
                    </a:ext>
                  </a:extLst>
                </a:gridCol>
                <a:gridCol w="493776">
                  <a:extLst>
                    <a:ext uri="{9D8B030D-6E8A-4147-A177-3AD203B41FA5}">
                      <a16:colId xmlns:a16="http://schemas.microsoft.com/office/drawing/2014/main" val="2760388291"/>
                    </a:ext>
                  </a:extLst>
                </a:gridCol>
                <a:gridCol w="493776">
                  <a:extLst>
                    <a:ext uri="{9D8B030D-6E8A-4147-A177-3AD203B41FA5}">
                      <a16:colId xmlns:a16="http://schemas.microsoft.com/office/drawing/2014/main" val="1706540747"/>
                    </a:ext>
                  </a:extLst>
                </a:gridCol>
                <a:gridCol w="493776">
                  <a:extLst>
                    <a:ext uri="{9D8B030D-6E8A-4147-A177-3AD203B41FA5}">
                      <a16:colId xmlns:a16="http://schemas.microsoft.com/office/drawing/2014/main" val="2868884411"/>
                    </a:ext>
                  </a:extLst>
                </a:gridCol>
                <a:gridCol w="493776">
                  <a:extLst>
                    <a:ext uri="{9D8B030D-6E8A-4147-A177-3AD203B41FA5}">
                      <a16:colId xmlns:a16="http://schemas.microsoft.com/office/drawing/2014/main" val="1592094538"/>
                    </a:ext>
                  </a:extLst>
                </a:gridCol>
                <a:gridCol w="493776">
                  <a:extLst>
                    <a:ext uri="{9D8B030D-6E8A-4147-A177-3AD203B41FA5}">
                      <a16:colId xmlns:a16="http://schemas.microsoft.com/office/drawing/2014/main" val="3399199558"/>
                    </a:ext>
                  </a:extLst>
                </a:gridCol>
                <a:gridCol w="493776">
                  <a:extLst>
                    <a:ext uri="{9D8B030D-6E8A-4147-A177-3AD203B41FA5}">
                      <a16:colId xmlns:a16="http://schemas.microsoft.com/office/drawing/2014/main" val="2690688297"/>
                    </a:ext>
                  </a:extLst>
                </a:gridCol>
                <a:gridCol w="493776">
                  <a:extLst>
                    <a:ext uri="{9D8B030D-6E8A-4147-A177-3AD203B41FA5}">
                      <a16:colId xmlns:a16="http://schemas.microsoft.com/office/drawing/2014/main" val="161004366"/>
                    </a:ext>
                  </a:extLst>
                </a:gridCol>
                <a:gridCol w="493776">
                  <a:extLst>
                    <a:ext uri="{9D8B030D-6E8A-4147-A177-3AD203B41FA5}">
                      <a16:colId xmlns:a16="http://schemas.microsoft.com/office/drawing/2014/main" val="3689412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6367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rsisport - 2023-12-30 11:44:38</a:t>
                      </a:r>
                      <a:r>
                        <a:rPr kumimoji="0" lang="it-IT" sz="1000" b="0" i="0" u="none" strike="noStrike" kern="1200" cap="none" spc="0" normalizeH="0" baseline="0" noProof="0">
                          <a:ln>
                            <a:noFill/>
                          </a:ln>
                          <a:solidFill>
                            <a:prstClr val="black"/>
                          </a:solidFill>
                          <a:effectLst/>
                          <a:uLnTx/>
                          <a:uFillTx/>
                          <a:latin typeface="Calibri"/>
                          <a:ea typeface="+mn-ea"/>
                          <a:cs typeface="+mn-cs"/>
                        </a:rPr>
                        <a:t>
 🏒⚪️🔵Nella Coppa Spengler di quest'anno per l'Ambrì è brillato Formenton e i tifosi hanno reso i match speciali. Lo Spacek e i rinforzi dello scorso anno sono invece mancati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2514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rsiinfo - 2023-12-30 10:30:28</a:t>
                      </a:r>
                      <a:r>
                        <a:rPr kumimoji="0" lang="it-IT" sz="1000" b="0" i="0" u="none" strike="noStrike" kern="1200" cap="none" spc="0" normalizeH="0" baseline="0" noProof="0">
                          <a:ln>
                            <a:noFill/>
                          </a:ln>
                          <a:solidFill>
                            <a:prstClr val="black"/>
                          </a:solidFill>
                          <a:effectLst/>
                          <a:uLnTx/>
                          <a:uFillTx/>
                          <a:latin typeface="Calibri"/>
                          <a:ea typeface="+mn-ea"/>
                          <a:cs typeface="+mn-cs"/>
                        </a:rPr>
                        <a:t>
 Una retrospettiva sui principali eventi che hanno segnato il 2023, nella Svizzera italiana, nel resto della Svizzera e nel mondo.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3135</a:t>
                      </a:r>
                    </a:p>
                  </a:txBody>
                  <a:tcPr/>
                </a:tc>
                <a:extLst>
                  <a:ext uri="{0D108BD9-81ED-4DB2-BD59-A6C34878D82A}">
                    <a16:rowId xmlns:a16="http://schemas.microsoft.com/office/drawing/2014/main" val="1034638603"/>
                  </a:ext>
                </a:extLst>
              </a:tr>
            </a:tbl>
          </a:graphicData>
        </a:graphic>
      </p:graphicFrame>
      <p:sp>
        <p:nvSpPr>
          <p:cNvPr id="4" name="Text Placeholder 3">
            <a:extLst>
              <a:ext uri="{FF2B5EF4-FFF2-40B4-BE49-F238E27FC236}">
                <a16:creationId xmlns:a16="http://schemas.microsoft.com/office/drawing/2014/main" id="{0267B6BD-070B-498F-AAEA-F28674214614}"/>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2432547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8D626-B43A-43B4-B7F4-08B359ED6BD1}"/>
              </a:ext>
            </a:extLst>
          </p:cNvPr>
          <p:cNvSpPr>
            <a:spLocks noGrp="1"/>
          </p:cNvSpPr>
          <p:nvPr>
            <p:ph type="title"/>
          </p:nvPr>
        </p:nvSpPr>
        <p:spPr/>
        <p:txBody>
          <a:bodyPr/>
          <a:lstStyle/>
          <a:p>
            <a:r>
              <a:rPr lang="en-US"/>
              <a:t>Instagram Posts Table | TUTTI I SOCIAL RSI - 20 of 21</a:t>
            </a:r>
          </a:p>
        </p:txBody>
      </p:sp>
      <p:graphicFrame>
        <p:nvGraphicFramePr>
          <p:cNvPr id="5" name="Table Placeholder 4">
            <a:extLst>
              <a:ext uri="{FF2B5EF4-FFF2-40B4-BE49-F238E27FC236}">
                <a16:creationId xmlns:a16="http://schemas.microsoft.com/office/drawing/2014/main" id="{BC3214FE-1590-4763-81DF-44E4209739B6}"/>
              </a:ext>
            </a:extLst>
          </p:cNvPr>
          <p:cNvGraphicFramePr>
            <a:graphicFrameLocks noGrp="1"/>
          </p:cNvGraphicFramePr>
          <p:nvPr>
            <p:ph type="tbl" sz="quarter" idx="13"/>
            <p:extLst>
              <p:ext uri="{D42A27DB-BD31-4B8C-83A1-F6EECF244321}">
                <p14:modId xmlns:p14="http://schemas.microsoft.com/office/powerpoint/2010/main" val="288894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81278286"/>
                    </a:ext>
                  </a:extLst>
                </a:gridCol>
                <a:gridCol w="1481327">
                  <a:extLst>
                    <a:ext uri="{9D8B030D-6E8A-4147-A177-3AD203B41FA5}">
                      <a16:colId xmlns:a16="http://schemas.microsoft.com/office/drawing/2014/main" val="2591443397"/>
                    </a:ext>
                  </a:extLst>
                </a:gridCol>
                <a:gridCol w="493776">
                  <a:extLst>
                    <a:ext uri="{9D8B030D-6E8A-4147-A177-3AD203B41FA5}">
                      <a16:colId xmlns:a16="http://schemas.microsoft.com/office/drawing/2014/main" val="1618450025"/>
                    </a:ext>
                  </a:extLst>
                </a:gridCol>
                <a:gridCol w="493776">
                  <a:extLst>
                    <a:ext uri="{9D8B030D-6E8A-4147-A177-3AD203B41FA5}">
                      <a16:colId xmlns:a16="http://schemas.microsoft.com/office/drawing/2014/main" val="3146024400"/>
                    </a:ext>
                  </a:extLst>
                </a:gridCol>
                <a:gridCol w="493776">
                  <a:extLst>
                    <a:ext uri="{9D8B030D-6E8A-4147-A177-3AD203B41FA5}">
                      <a16:colId xmlns:a16="http://schemas.microsoft.com/office/drawing/2014/main" val="1022194475"/>
                    </a:ext>
                  </a:extLst>
                </a:gridCol>
                <a:gridCol w="493776">
                  <a:extLst>
                    <a:ext uri="{9D8B030D-6E8A-4147-A177-3AD203B41FA5}">
                      <a16:colId xmlns:a16="http://schemas.microsoft.com/office/drawing/2014/main" val="2000734922"/>
                    </a:ext>
                  </a:extLst>
                </a:gridCol>
                <a:gridCol w="493776">
                  <a:extLst>
                    <a:ext uri="{9D8B030D-6E8A-4147-A177-3AD203B41FA5}">
                      <a16:colId xmlns:a16="http://schemas.microsoft.com/office/drawing/2014/main" val="4099955324"/>
                    </a:ext>
                  </a:extLst>
                </a:gridCol>
                <a:gridCol w="493776">
                  <a:extLst>
                    <a:ext uri="{9D8B030D-6E8A-4147-A177-3AD203B41FA5}">
                      <a16:colId xmlns:a16="http://schemas.microsoft.com/office/drawing/2014/main" val="2432561260"/>
                    </a:ext>
                  </a:extLst>
                </a:gridCol>
                <a:gridCol w="493776">
                  <a:extLst>
                    <a:ext uri="{9D8B030D-6E8A-4147-A177-3AD203B41FA5}">
                      <a16:colId xmlns:a16="http://schemas.microsoft.com/office/drawing/2014/main" val="1785068512"/>
                    </a:ext>
                  </a:extLst>
                </a:gridCol>
                <a:gridCol w="493776">
                  <a:extLst>
                    <a:ext uri="{9D8B030D-6E8A-4147-A177-3AD203B41FA5}">
                      <a16:colId xmlns:a16="http://schemas.microsoft.com/office/drawing/2014/main" val="425485791"/>
                    </a:ext>
                  </a:extLst>
                </a:gridCol>
                <a:gridCol w="493776">
                  <a:extLst>
                    <a:ext uri="{9D8B030D-6E8A-4147-A177-3AD203B41FA5}">
                      <a16:colId xmlns:a16="http://schemas.microsoft.com/office/drawing/2014/main" val="417387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8628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rsiwetube - 2023-12-30 10:24:46</a:t>
                      </a:r>
                      <a:r>
                        <a:rPr kumimoji="0" lang="it-IT" sz="1000" b="0" i="0" u="none" strike="noStrike" kern="1200" cap="none" spc="0" normalizeH="0" baseline="0" noProof="0">
                          <a:ln>
                            <a:noFill/>
                          </a:ln>
                          <a:solidFill>
                            <a:prstClr val="black"/>
                          </a:solidFill>
                          <a:effectLst/>
                          <a:uLnTx/>
                          <a:uFillTx/>
                          <a:latin typeface="Calibri"/>
                          <a:ea typeface="+mn-ea"/>
                          <a:cs typeface="+mn-cs"/>
                        </a:rPr>
                        <a:t>
 Vuoi illuminare le tue foto in modo veloce e gratuito? 💡
Oggi ti mostriamo come farlo con dei semplici passaggi! 🤩
✍🏻 Se hai altre domande non esitare a scriverci. 
#illuminazione #relight #intelligenzaartificiale #illumination #phototutorial #editfoto #tutorial #editphoto #luce #light #clipdrop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1928</a:t>
                      </a:r>
                    </a:p>
                  </a:txBody>
                  <a:tcPr/>
                </a:tc>
                <a:extLst>
                  <a:ext uri="{0D108BD9-81ED-4DB2-BD59-A6C34878D82A}">
                    <a16:rowId xmlns:a16="http://schemas.microsoft.com/office/drawing/2014/main" val="3505028003"/>
                  </a:ext>
                </a:extLst>
              </a:tr>
            </a:tbl>
          </a:graphicData>
        </a:graphic>
      </p:graphicFrame>
      <p:sp>
        <p:nvSpPr>
          <p:cNvPr id="4" name="Text Placeholder 3">
            <a:extLst>
              <a:ext uri="{FF2B5EF4-FFF2-40B4-BE49-F238E27FC236}">
                <a16:creationId xmlns:a16="http://schemas.microsoft.com/office/drawing/2014/main" id="{719C0AA7-FDCF-40E8-98FB-95FD9DD265BA}"/>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1417382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D2BA9-4296-454B-93F7-0AB95C1AEFD8}"/>
              </a:ext>
            </a:extLst>
          </p:cNvPr>
          <p:cNvSpPr>
            <a:spLocks noGrp="1"/>
          </p:cNvSpPr>
          <p:nvPr>
            <p:ph type="title"/>
          </p:nvPr>
        </p:nvSpPr>
        <p:spPr/>
        <p:txBody>
          <a:bodyPr/>
          <a:lstStyle/>
          <a:p>
            <a:r>
              <a:rPr lang="en-US"/>
              <a:t>Instagram Posts Table | TUTTI I SOCIAL RSI - 21 of 21</a:t>
            </a:r>
          </a:p>
        </p:txBody>
      </p:sp>
      <p:graphicFrame>
        <p:nvGraphicFramePr>
          <p:cNvPr id="5" name="Table Placeholder 4">
            <a:extLst>
              <a:ext uri="{FF2B5EF4-FFF2-40B4-BE49-F238E27FC236}">
                <a16:creationId xmlns:a16="http://schemas.microsoft.com/office/drawing/2014/main" id="{C882C3A0-F37A-41A4-8B4B-6052AFFFDE1D}"/>
              </a:ext>
            </a:extLst>
          </p:cNvPr>
          <p:cNvGraphicFramePr>
            <a:graphicFrameLocks noGrp="1"/>
          </p:cNvGraphicFramePr>
          <p:nvPr>
            <p:ph type="tbl" sz="quarter" idx="13"/>
            <p:extLst>
              <p:ext uri="{D42A27DB-BD31-4B8C-83A1-F6EECF244321}">
                <p14:modId xmlns:p14="http://schemas.microsoft.com/office/powerpoint/2010/main" val="1632705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1322394"/>
                    </a:ext>
                  </a:extLst>
                </a:gridCol>
                <a:gridCol w="1481327">
                  <a:extLst>
                    <a:ext uri="{9D8B030D-6E8A-4147-A177-3AD203B41FA5}">
                      <a16:colId xmlns:a16="http://schemas.microsoft.com/office/drawing/2014/main" val="2739677170"/>
                    </a:ext>
                  </a:extLst>
                </a:gridCol>
                <a:gridCol w="493776">
                  <a:extLst>
                    <a:ext uri="{9D8B030D-6E8A-4147-A177-3AD203B41FA5}">
                      <a16:colId xmlns:a16="http://schemas.microsoft.com/office/drawing/2014/main" val="114280283"/>
                    </a:ext>
                  </a:extLst>
                </a:gridCol>
                <a:gridCol w="493776">
                  <a:extLst>
                    <a:ext uri="{9D8B030D-6E8A-4147-A177-3AD203B41FA5}">
                      <a16:colId xmlns:a16="http://schemas.microsoft.com/office/drawing/2014/main" val="1439515827"/>
                    </a:ext>
                  </a:extLst>
                </a:gridCol>
                <a:gridCol w="493776">
                  <a:extLst>
                    <a:ext uri="{9D8B030D-6E8A-4147-A177-3AD203B41FA5}">
                      <a16:colId xmlns:a16="http://schemas.microsoft.com/office/drawing/2014/main" val="2260762433"/>
                    </a:ext>
                  </a:extLst>
                </a:gridCol>
                <a:gridCol w="493776">
                  <a:extLst>
                    <a:ext uri="{9D8B030D-6E8A-4147-A177-3AD203B41FA5}">
                      <a16:colId xmlns:a16="http://schemas.microsoft.com/office/drawing/2014/main" val="873350273"/>
                    </a:ext>
                  </a:extLst>
                </a:gridCol>
                <a:gridCol w="493776">
                  <a:extLst>
                    <a:ext uri="{9D8B030D-6E8A-4147-A177-3AD203B41FA5}">
                      <a16:colId xmlns:a16="http://schemas.microsoft.com/office/drawing/2014/main" val="3554104283"/>
                    </a:ext>
                  </a:extLst>
                </a:gridCol>
                <a:gridCol w="493776">
                  <a:extLst>
                    <a:ext uri="{9D8B030D-6E8A-4147-A177-3AD203B41FA5}">
                      <a16:colId xmlns:a16="http://schemas.microsoft.com/office/drawing/2014/main" val="2075396954"/>
                    </a:ext>
                  </a:extLst>
                </a:gridCol>
                <a:gridCol w="493776">
                  <a:extLst>
                    <a:ext uri="{9D8B030D-6E8A-4147-A177-3AD203B41FA5}">
                      <a16:colId xmlns:a16="http://schemas.microsoft.com/office/drawing/2014/main" val="3106667853"/>
                    </a:ext>
                  </a:extLst>
                </a:gridCol>
                <a:gridCol w="493776">
                  <a:extLst>
                    <a:ext uri="{9D8B030D-6E8A-4147-A177-3AD203B41FA5}">
                      <a16:colId xmlns:a16="http://schemas.microsoft.com/office/drawing/2014/main" val="1275113646"/>
                    </a:ext>
                  </a:extLst>
                </a:gridCol>
                <a:gridCol w="493776">
                  <a:extLst>
                    <a:ext uri="{9D8B030D-6E8A-4147-A177-3AD203B41FA5}">
                      <a16:colId xmlns:a16="http://schemas.microsoft.com/office/drawing/2014/main" val="1932719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047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rsibarnum - 2023-12-30 10:05:25</a:t>
                      </a:r>
                      <a:r>
                        <a:rPr kumimoji="0" lang="it-IT" sz="1000" b="0" i="0" u="none" strike="noStrike" kern="1200" cap="none" spc="0" normalizeH="0" baseline="0" noProof="0">
                          <a:ln>
                            <a:noFill/>
                          </a:ln>
                          <a:solidFill>
                            <a:prstClr val="black"/>
                          </a:solidFill>
                          <a:effectLst/>
                          <a:uLnTx/>
                          <a:uFillTx/>
                          <a:latin typeface="Calibri"/>
                          <a:ea typeface="+mn-ea"/>
                          <a:cs typeface="+mn-cs"/>
                        </a:rPr>
                        <a:t>
 anche a voi e famiglia raga’ e grazie per quest’anno incredibile che ci avete dato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15326</a:t>
                      </a:r>
                    </a:p>
                  </a:txBody>
                  <a:tcPr/>
                </a:tc>
                <a:extLst>
                  <a:ext uri="{0D108BD9-81ED-4DB2-BD59-A6C34878D82A}">
                    <a16:rowId xmlns:a16="http://schemas.microsoft.com/office/drawing/2014/main" val="85046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rsispam - 2023-12-30 09:12:22</a:t>
                      </a:r>
                      <a:r>
                        <a:rPr kumimoji="0" lang="it-IT" sz="1000" b="0" i="0" u="none" strike="noStrike" kern="1200" cap="none" spc="0" normalizeH="0" baseline="0" noProof="0">
                          <a:ln>
                            <a:noFill/>
                          </a:ln>
                          <a:solidFill>
                            <a:prstClr val="black"/>
                          </a:solidFill>
                          <a:effectLst/>
                          <a:uLnTx/>
                          <a:uFillTx/>
                          <a:latin typeface="Calibri"/>
                          <a:ea typeface="+mn-ea"/>
                          <a:cs typeface="+mn-cs"/>
                        </a:rPr>
                        <a:t>
 Le notizie che abbiamo scelto per te oggi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3685</a:t>
                      </a:r>
                    </a:p>
                  </a:txBody>
                  <a:tcPr/>
                </a:tc>
                <a:extLst>
                  <a:ext uri="{0D108BD9-81ED-4DB2-BD59-A6C34878D82A}">
                    <a16:rowId xmlns:a16="http://schemas.microsoft.com/office/drawing/2014/main" val="3749948158"/>
                  </a:ext>
                </a:extLst>
              </a:tr>
            </a:tbl>
          </a:graphicData>
        </a:graphic>
      </p:graphicFrame>
      <p:sp>
        <p:nvSpPr>
          <p:cNvPr id="4" name="Text Placeholder 3">
            <a:extLst>
              <a:ext uri="{FF2B5EF4-FFF2-40B4-BE49-F238E27FC236}">
                <a16:creationId xmlns:a16="http://schemas.microsoft.com/office/drawing/2014/main" id="{2C692860-E921-4845-99DB-BC8F6A441034}"/>
              </a:ext>
            </a:extLst>
          </p:cNvPr>
          <p:cNvSpPr>
            <a:spLocks noGrp="1"/>
          </p:cNvSpPr>
          <p:nvPr>
            <p:ph type="body" sz="quarter" idx="14"/>
          </p:nvPr>
        </p:nvSpPr>
        <p:spPr/>
        <p:txBody>
          <a:bodyPr/>
          <a:lstStyle/>
          <a:p>
            <a:r>
              <a:rPr lang="en-US"/>
              <a:t>01/12/2023 - 31/12/2023</a:t>
            </a:r>
          </a:p>
        </p:txBody>
      </p:sp>
    </p:spTree>
    <p:extLst>
      <p:ext uri="{BB962C8B-B14F-4D97-AF65-F5344CB8AC3E}">
        <p14:creationId xmlns:p14="http://schemas.microsoft.com/office/powerpoint/2010/main" val="4436753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4021</Words>
  <Application>Microsoft Office PowerPoint</Application>
  <PresentationFormat>On-screen Show (4:3)</PresentationFormat>
  <Paragraphs>523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 TUTTI I SOCIAL RSI - 1 of 21</vt:lpstr>
      <vt:lpstr>Instagram Posts Table | TUTTI I SOCIAL RSI - 2 of 21</vt:lpstr>
      <vt:lpstr>Instagram Posts Table | TUTTI I SOCIAL RSI - 3 of 21</vt:lpstr>
      <vt:lpstr>Instagram Posts Table | TUTTI I SOCIAL RSI - 4 of 21</vt:lpstr>
      <vt:lpstr>Instagram Posts Table | TUTTI I SOCIAL RSI - 5 of 21</vt:lpstr>
      <vt:lpstr>Instagram Posts Table | TUTTI I SOCIAL RSI - 6 of 21</vt:lpstr>
      <vt:lpstr>Instagram Posts Table | TUTTI I SOCIAL RSI - 7 of 21</vt:lpstr>
      <vt:lpstr>Instagram Posts Table | TUTTI I SOCIAL RSI - 8 of 21</vt:lpstr>
      <vt:lpstr>Instagram Posts Table | TUTTI I SOCIAL RSI - 9 of 21</vt:lpstr>
      <vt:lpstr>Instagram Posts Table | TUTTI I SOCIAL RSI - 10 of 21</vt:lpstr>
      <vt:lpstr>Instagram Posts Table | TUTTI I SOCIAL RSI - 11 of 21</vt:lpstr>
      <vt:lpstr>Instagram Posts Table | TUTTI I SOCIAL RSI - 12 of 21</vt:lpstr>
      <vt:lpstr>Instagram Posts Table | TUTTI I SOCIAL RSI - 13 of 21</vt:lpstr>
      <vt:lpstr>Instagram Posts Table | TUTTI I SOCIAL RSI - 14 of 21</vt:lpstr>
      <vt:lpstr>Instagram Posts Table | TUTTI I SOCIAL RSI - 15 of 21</vt:lpstr>
      <vt:lpstr>Instagram Posts Table | TUTTI I SOCIAL RSI - 16 of 21</vt:lpstr>
      <vt:lpstr>Instagram Posts Table | TUTTI I SOCIAL RSI - 17 of 21</vt:lpstr>
      <vt:lpstr>Instagram Posts Table | TUTTI I SOCIAL RSI - 18 of 21</vt:lpstr>
      <vt:lpstr>Instagram Posts Table | TUTTI I SOCIAL RSI - 19 of 21</vt:lpstr>
      <vt:lpstr>Instagram Posts Table | TUTTI I SOCIAL RSI - 20 of 21</vt:lpstr>
      <vt:lpstr>Instagram Posts Table | TUTTI I SOCIAL RSI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TUTTI I SOCIAL RSI - 1 of 21</dc:title>
  <dc:creator>Frederik Born</dc:creator>
  <cp:lastModifiedBy>Frederik Born</cp:lastModifiedBy>
  <cp:revision>1</cp:revision>
  <dcterms:created xsi:type="dcterms:W3CDTF">2024-01-09T14:44:53Z</dcterms:created>
  <dcterms:modified xsi:type="dcterms:W3CDTF">2024-01-09T14:48:04Z</dcterms:modified>
</cp:coreProperties>
</file>