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EDBBB-0EA6-42A6-9308-7F194834EC41}"/>
              </a:ext>
            </a:extLst>
          </p:cNvPr>
          <p:cNvSpPr>
            <a:spLocks noGrp="1"/>
          </p:cNvSpPr>
          <p:nvPr>
            <p:ph type="title"/>
          </p:nvPr>
        </p:nvSpPr>
        <p:spPr/>
        <p:txBody>
          <a:bodyPr/>
          <a:lstStyle/>
          <a:p>
            <a:r>
              <a:rPr lang="sv-SE"/>
              <a:t>Instagram Videos Table | ta_ta_ki - 1 of 25</a:t>
            </a:r>
            <a:endParaRPr lang="en-US"/>
          </a:p>
        </p:txBody>
      </p:sp>
      <p:graphicFrame>
        <p:nvGraphicFramePr>
          <p:cNvPr id="5" name="Table Placeholder 4">
            <a:extLst>
              <a:ext uri="{FF2B5EF4-FFF2-40B4-BE49-F238E27FC236}">
                <a16:creationId xmlns:a16="http://schemas.microsoft.com/office/drawing/2014/main" id="{FC6B92AD-2A7C-4E42-86C8-8B5CB60A2729}"/>
              </a:ext>
            </a:extLst>
          </p:cNvPr>
          <p:cNvGraphicFramePr>
            <a:graphicFrameLocks noGrp="1"/>
          </p:cNvGraphicFramePr>
          <p:nvPr>
            <p:ph type="tbl" sz="quarter" idx="13"/>
            <p:extLst>
              <p:ext uri="{D42A27DB-BD31-4B8C-83A1-F6EECF244321}">
                <p14:modId xmlns:p14="http://schemas.microsoft.com/office/powerpoint/2010/main" val="733168615"/>
              </p:ext>
            </p:extLst>
          </p:nvPr>
        </p:nvGraphicFramePr>
        <p:xfrm>
          <a:off x="457200" y="1731963"/>
          <a:ext cx="7735824" cy="1833880"/>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70432399"/>
                    </a:ext>
                  </a:extLst>
                </a:gridCol>
                <a:gridCol w="987552">
                  <a:extLst>
                    <a:ext uri="{9D8B030D-6E8A-4147-A177-3AD203B41FA5}">
                      <a16:colId xmlns:a16="http://schemas.microsoft.com/office/drawing/2014/main" val="2576286208"/>
                    </a:ext>
                  </a:extLst>
                </a:gridCol>
                <a:gridCol w="1234440">
                  <a:extLst>
                    <a:ext uri="{9D8B030D-6E8A-4147-A177-3AD203B41FA5}">
                      <a16:colId xmlns:a16="http://schemas.microsoft.com/office/drawing/2014/main" val="2177769434"/>
                    </a:ext>
                  </a:extLst>
                </a:gridCol>
                <a:gridCol w="411480">
                  <a:extLst>
                    <a:ext uri="{9D8B030D-6E8A-4147-A177-3AD203B41FA5}">
                      <a16:colId xmlns:a16="http://schemas.microsoft.com/office/drawing/2014/main" val="2797007902"/>
                    </a:ext>
                  </a:extLst>
                </a:gridCol>
                <a:gridCol w="411480">
                  <a:extLst>
                    <a:ext uri="{9D8B030D-6E8A-4147-A177-3AD203B41FA5}">
                      <a16:colId xmlns:a16="http://schemas.microsoft.com/office/drawing/2014/main" val="1389653245"/>
                    </a:ext>
                  </a:extLst>
                </a:gridCol>
                <a:gridCol w="411480">
                  <a:extLst>
                    <a:ext uri="{9D8B030D-6E8A-4147-A177-3AD203B41FA5}">
                      <a16:colId xmlns:a16="http://schemas.microsoft.com/office/drawing/2014/main" val="2153200995"/>
                    </a:ext>
                  </a:extLst>
                </a:gridCol>
                <a:gridCol w="411480">
                  <a:extLst>
                    <a:ext uri="{9D8B030D-6E8A-4147-A177-3AD203B41FA5}">
                      <a16:colId xmlns:a16="http://schemas.microsoft.com/office/drawing/2014/main" val="56329835"/>
                    </a:ext>
                  </a:extLst>
                </a:gridCol>
                <a:gridCol w="411480">
                  <a:extLst>
                    <a:ext uri="{9D8B030D-6E8A-4147-A177-3AD203B41FA5}">
                      <a16:colId xmlns:a16="http://schemas.microsoft.com/office/drawing/2014/main" val="881421554"/>
                    </a:ext>
                  </a:extLst>
                </a:gridCol>
                <a:gridCol w="411480">
                  <a:extLst>
                    <a:ext uri="{9D8B030D-6E8A-4147-A177-3AD203B41FA5}">
                      <a16:colId xmlns:a16="http://schemas.microsoft.com/office/drawing/2014/main" val="2999478090"/>
                    </a:ext>
                  </a:extLst>
                </a:gridCol>
                <a:gridCol w="411480">
                  <a:extLst>
                    <a:ext uri="{9D8B030D-6E8A-4147-A177-3AD203B41FA5}">
                      <a16:colId xmlns:a16="http://schemas.microsoft.com/office/drawing/2014/main" val="3584983243"/>
                    </a:ext>
                  </a:extLst>
                </a:gridCol>
                <a:gridCol w="411480">
                  <a:extLst>
                    <a:ext uri="{9D8B030D-6E8A-4147-A177-3AD203B41FA5}">
                      <a16:colId xmlns:a16="http://schemas.microsoft.com/office/drawing/2014/main" val="1347805440"/>
                    </a:ext>
                  </a:extLst>
                </a:gridCol>
                <a:gridCol w="411480">
                  <a:extLst>
                    <a:ext uri="{9D8B030D-6E8A-4147-A177-3AD203B41FA5}">
                      <a16:colId xmlns:a16="http://schemas.microsoft.com/office/drawing/2014/main" val="1647807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692076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- 2023-12-29 11:00:52</a:t>
                      </a:r>
                      <a:r>
                        <a:rPr kumimoji="0" lang="fr-FR" sz="1000" b="0" i="0" u="none" strike="noStrike" kern="1200" cap="none" spc="0" normalizeH="0" baseline="0" noProof="0">
                          <a:ln>
                            <a:noFill/>
                          </a:ln>
                          <a:solidFill>
                            <a:prstClr val="black"/>
                          </a:solidFill>
                          <a:effectLst/>
                          <a:uLnTx/>
                          <a:uFillTx/>
                          <a:latin typeface="Calibri"/>
                          <a:ea typeface="+mn-ea"/>
                          <a:cs typeface="+mn-cs"/>
                        </a:rPr>
                        <a:t>
 Donner un surnom à sa communauté, c'est ridicule ? 🤨
C'est la question qu'on a posée aux créateurs.trices qui étaient présents au Royaume. 🎮
Mais vous la miff, vous voulez qu'on vous appelle comment ? La Tatateam ? 🙄 Balancez nous vos meilleures idées ! 👇
#wearetataki #surnom #communauté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https://quintly-eu-image-storage.s3.amazonaws.com/9f2564be28ed5388bbcee95f15b6c290/9f227478aff515e65785edb7684bc000.jpg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58039635"/>
                  </a:ext>
                </a:extLst>
              </a:tr>
            </a:tbl>
          </a:graphicData>
        </a:graphic>
      </p:graphicFrame>
      <p:sp>
        <p:nvSpPr>
          <p:cNvPr id="4" name="Text Placeholder 3">
            <a:extLst>
              <a:ext uri="{FF2B5EF4-FFF2-40B4-BE49-F238E27FC236}">
                <a16:creationId xmlns:a16="http://schemas.microsoft.com/office/drawing/2014/main" id="{D49929D5-19D7-4586-A168-C14C919FB08E}"/>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8694414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B6BDE-3E94-48E0-954E-83F13E203841}"/>
              </a:ext>
            </a:extLst>
          </p:cNvPr>
          <p:cNvSpPr>
            <a:spLocks noGrp="1"/>
          </p:cNvSpPr>
          <p:nvPr>
            <p:ph type="title"/>
          </p:nvPr>
        </p:nvSpPr>
        <p:spPr/>
        <p:txBody>
          <a:bodyPr/>
          <a:lstStyle/>
          <a:p>
            <a:r>
              <a:rPr lang="sv-SE"/>
              <a:t>Instagram Videos Table | ta_ta_ki - 2 of 25</a:t>
            </a:r>
            <a:endParaRPr lang="en-US"/>
          </a:p>
        </p:txBody>
      </p:sp>
      <p:graphicFrame>
        <p:nvGraphicFramePr>
          <p:cNvPr id="5" name="Table Placeholder 4">
            <a:extLst>
              <a:ext uri="{FF2B5EF4-FFF2-40B4-BE49-F238E27FC236}">
                <a16:creationId xmlns:a16="http://schemas.microsoft.com/office/drawing/2014/main" id="{7F25EB85-650D-43E3-9912-33BA30918B81}"/>
              </a:ext>
            </a:extLst>
          </p:cNvPr>
          <p:cNvGraphicFramePr>
            <a:graphicFrameLocks noGrp="1"/>
          </p:cNvGraphicFramePr>
          <p:nvPr>
            <p:ph type="tbl" sz="quarter" idx="13"/>
            <p:extLst>
              <p:ext uri="{D42A27DB-BD31-4B8C-83A1-F6EECF244321}">
                <p14:modId xmlns:p14="http://schemas.microsoft.com/office/powerpoint/2010/main" val="2725682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83382486"/>
                    </a:ext>
                  </a:extLst>
                </a:gridCol>
                <a:gridCol w="987552">
                  <a:extLst>
                    <a:ext uri="{9D8B030D-6E8A-4147-A177-3AD203B41FA5}">
                      <a16:colId xmlns:a16="http://schemas.microsoft.com/office/drawing/2014/main" val="495566788"/>
                    </a:ext>
                  </a:extLst>
                </a:gridCol>
                <a:gridCol w="1234440">
                  <a:extLst>
                    <a:ext uri="{9D8B030D-6E8A-4147-A177-3AD203B41FA5}">
                      <a16:colId xmlns:a16="http://schemas.microsoft.com/office/drawing/2014/main" val="2002673465"/>
                    </a:ext>
                  </a:extLst>
                </a:gridCol>
                <a:gridCol w="411480">
                  <a:extLst>
                    <a:ext uri="{9D8B030D-6E8A-4147-A177-3AD203B41FA5}">
                      <a16:colId xmlns:a16="http://schemas.microsoft.com/office/drawing/2014/main" val="710901942"/>
                    </a:ext>
                  </a:extLst>
                </a:gridCol>
                <a:gridCol w="411480">
                  <a:extLst>
                    <a:ext uri="{9D8B030D-6E8A-4147-A177-3AD203B41FA5}">
                      <a16:colId xmlns:a16="http://schemas.microsoft.com/office/drawing/2014/main" val="1565528926"/>
                    </a:ext>
                  </a:extLst>
                </a:gridCol>
                <a:gridCol w="411480">
                  <a:extLst>
                    <a:ext uri="{9D8B030D-6E8A-4147-A177-3AD203B41FA5}">
                      <a16:colId xmlns:a16="http://schemas.microsoft.com/office/drawing/2014/main" val="1343490116"/>
                    </a:ext>
                  </a:extLst>
                </a:gridCol>
                <a:gridCol w="411480">
                  <a:extLst>
                    <a:ext uri="{9D8B030D-6E8A-4147-A177-3AD203B41FA5}">
                      <a16:colId xmlns:a16="http://schemas.microsoft.com/office/drawing/2014/main" val="4140166322"/>
                    </a:ext>
                  </a:extLst>
                </a:gridCol>
                <a:gridCol w="411480">
                  <a:extLst>
                    <a:ext uri="{9D8B030D-6E8A-4147-A177-3AD203B41FA5}">
                      <a16:colId xmlns:a16="http://schemas.microsoft.com/office/drawing/2014/main" val="2683924749"/>
                    </a:ext>
                  </a:extLst>
                </a:gridCol>
                <a:gridCol w="411480">
                  <a:extLst>
                    <a:ext uri="{9D8B030D-6E8A-4147-A177-3AD203B41FA5}">
                      <a16:colId xmlns:a16="http://schemas.microsoft.com/office/drawing/2014/main" val="2864271165"/>
                    </a:ext>
                  </a:extLst>
                </a:gridCol>
                <a:gridCol w="411480">
                  <a:extLst>
                    <a:ext uri="{9D8B030D-6E8A-4147-A177-3AD203B41FA5}">
                      <a16:colId xmlns:a16="http://schemas.microsoft.com/office/drawing/2014/main" val="3736771836"/>
                    </a:ext>
                  </a:extLst>
                </a:gridCol>
                <a:gridCol w="411480">
                  <a:extLst>
                    <a:ext uri="{9D8B030D-6E8A-4147-A177-3AD203B41FA5}">
                      <a16:colId xmlns:a16="http://schemas.microsoft.com/office/drawing/2014/main" val="932635416"/>
                    </a:ext>
                  </a:extLst>
                </a:gridCol>
                <a:gridCol w="411480">
                  <a:extLst>
                    <a:ext uri="{9D8B030D-6E8A-4147-A177-3AD203B41FA5}">
                      <a16:colId xmlns:a16="http://schemas.microsoft.com/office/drawing/2014/main" val="4191927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396983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- 2023-12-27 11:00:00</a:t>
                      </a:r>
                      <a:r>
                        <a:rPr kumimoji="0" lang="fr-FR" sz="1000" b="0" i="0" u="none" strike="noStrike" kern="1200" cap="none" spc="0" normalizeH="0" baseline="0" noProof="0">
                          <a:ln>
                            <a:noFill/>
                          </a:ln>
                          <a:solidFill>
                            <a:prstClr val="black"/>
                          </a:solidFill>
                          <a:effectLst/>
                          <a:uLnTx/>
                          <a:uFillTx/>
                          <a:latin typeface="Calibri"/>
                          <a:ea typeface="+mn-ea"/>
                          <a:cs typeface="+mn-cs"/>
                        </a:rPr>
                        <a:t>
 Est-ce que t’es la même personne sur les réseaux et dans la vraie vie ? Dis-nous en commentaire ! 💬
#wearetataki #instagram #réalité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https://quintly-eu-image-storage.s3.amazonaws.com/9f2564be28ed5388bbcee95f15b6c290/7c58e484757dd9b55ef0ad9ceeb2c88d.jpg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48537555"/>
                  </a:ext>
                </a:extLst>
              </a:tr>
            </a:tbl>
          </a:graphicData>
        </a:graphic>
      </p:graphicFrame>
      <p:sp>
        <p:nvSpPr>
          <p:cNvPr id="4" name="Text Placeholder 3">
            <a:extLst>
              <a:ext uri="{FF2B5EF4-FFF2-40B4-BE49-F238E27FC236}">
                <a16:creationId xmlns:a16="http://schemas.microsoft.com/office/drawing/2014/main" id="{14258544-4C48-4404-8CD6-8A571F677422}"/>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38275279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C2AB2-9B18-4B4C-B512-FF838994F7BC}"/>
              </a:ext>
            </a:extLst>
          </p:cNvPr>
          <p:cNvSpPr>
            <a:spLocks noGrp="1"/>
          </p:cNvSpPr>
          <p:nvPr>
            <p:ph type="title"/>
          </p:nvPr>
        </p:nvSpPr>
        <p:spPr/>
        <p:txBody>
          <a:bodyPr/>
          <a:lstStyle/>
          <a:p>
            <a:r>
              <a:rPr lang="sv-SE"/>
              <a:t>Instagram Videos Table | ta_ta_ki - 3 of 25</a:t>
            </a:r>
            <a:endParaRPr lang="en-US"/>
          </a:p>
        </p:txBody>
      </p:sp>
      <p:graphicFrame>
        <p:nvGraphicFramePr>
          <p:cNvPr id="5" name="Table Placeholder 4">
            <a:extLst>
              <a:ext uri="{FF2B5EF4-FFF2-40B4-BE49-F238E27FC236}">
                <a16:creationId xmlns:a16="http://schemas.microsoft.com/office/drawing/2014/main" id="{CECCDE60-D971-4BA7-AD54-B038C6F71976}"/>
              </a:ext>
            </a:extLst>
          </p:cNvPr>
          <p:cNvGraphicFramePr>
            <a:graphicFrameLocks noGrp="1"/>
          </p:cNvGraphicFramePr>
          <p:nvPr>
            <p:ph type="tbl" sz="quarter" idx="13"/>
            <p:extLst>
              <p:ext uri="{D42A27DB-BD31-4B8C-83A1-F6EECF244321}">
                <p14:modId xmlns:p14="http://schemas.microsoft.com/office/powerpoint/2010/main" val="4021605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75986294"/>
                    </a:ext>
                  </a:extLst>
                </a:gridCol>
                <a:gridCol w="987552">
                  <a:extLst>
                    <a:ext uri="{9D8B030D-6E8A-4147-A177-3AD203B41FA5}">
                      <a16:colId xmlns:a16="http://schemas.microsoft.com/office/drawing/2014/main" val="3343058068"/>
                    </a:ext>
                  </a:extLst>
                </a:gridCol>
                <a:gridCol w="1234440">
                  <a:extLst>
                    <a:ext uri="{9D8B030D-6E8A-4147-A177-3AD203B41FA5}">
                      <a16:colId xmlns:a16="http://schemas.microsoft.com/office/drawing/2014/main" val="1873539490"/>
                    </a:ext>
                  </a:extLst>
                </a:gridCol>
                <a:gridCol w="411480">
                  <a:extLst>
                    <a:ext uri="{9D8B030D-6E8A-4147-A177-3AD203B41FA5}">
                      <a16:colId xmlns:a16="http://schemas.microsoft.com/office/drawing/2014/main" val="2202540032"/>
                    </a:ext>
                  </a:extLst>
                </a:gridCol>
                <a:gridCol w="411480">
                  <a:extLst>
                    <a:ext uri="{9D8B030D-6E8A-4147-A177-3AD203B41FA5}">
                      <a16:colId xmlns:a16="http://schemas.microsoft.com/office/drawing/2014/main" val="2141157882"/>
                    </a:ext>
                  </a:extLst>
                </a:gridCol>
                <a:gridCol w="411480">
                  <a:extLst>
                    <a:ext uri="{9D8B030D-6E8A-4147-A177-3AD203B41FA5}">
                      <a16:colId xmlns:a16="http://schemas.microsoft.com/office/drawing/2014/main" val="43055610"/>
                    </a:ext>
                  </a:extLst>
                </a:gridCol>
                <a:gridCol w="411480">
                  <a:extLst>
                    <a:ext uri="{9D8B030D-6E8A-4147-A177-3AD203B41FA5}">
                      <a16:colId xmlns:a16="http://schemas.microsoft.com/office/drawing/2014/main" val="4125508278"/>
                    </a:ext>
                  </a:extLst>
                </a:gridCol>
                <a:gridCol w="411480">
                  <a:extLst>
                    <a:ext uri="{9D8B030D-6E8A-4147-A177-3AD203B41FA5}">
                      <a16:colId xmlns:a16="http://schemas.microsoft.com/office/drawing/2014/main" val="2301231501"/>
                    </a:ext>
                  </a:extLst>
                </a:gridCol>
                <a:gridCol w="411480">
                  <a:extLst>
                    <a:ext uri="{9D8B030D-6E8A-4147-A177-3AD203B41FA5}">
                      <a16:colId xmlns:a16="http://schemas.microsoft.com/office/drawing/2014/main" val="823238346"/>
                    </a:ext>
                  </a:extLst>
                </a:gridCol>
                <a:gridCol w="411480">
                  <a:extLst>
                    <a:ext uri="{9D8B030D-6E8A-4147-A177-3AD203B41FA5}">
                      <a16:colId xmlns:a16="http://schemas.microsoft.com/office/drawing/2014/main" val="4110855300"/>
                    </a:ext>
                  </a:extLst>
                </a:gridCol>
                <a:gridCol w="411480">
                  <a:extLst>
                    <a:ext uri="{9D8B030D-6E8A-4147-A177-3AD203B41FA5}">
                      <a16:colId xmlns:a16="http://schemas.microsoft.com/office/drawing/2014/main" val="735472997"/>
                    </a:ext>
                  </a:extLst>
                </a:gridCol>
                <a:gridCol w="411480">
                  <a:extLst>
                    <a:ext uri="{9D8B030D-6E8A-4147-A177-3AD203B41FA5}">
                      <a16:colId xmlns:a16="http://schemas.microsoft.com/office/drawing/2014/main" val="1057206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139101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- 2023-12-26 11:00:00</a:t>
                      </a:r>
                      <a:r>
                        <a:rPr kumimoji="0" lang="fr-FR" sz="1000" b="0" i="0" u="none" strike="noStrike" kern="1200" cap="none" spc="0" normalizeH="0" baseline="0" noProof="0">
                          <a:ln>
                            <a:noFill/>
                          </a:ln>
                          <a:solidFill>
                            <a:prstClr val="black"/>
                          </a:solidFill>
                          <a:effectLst/>
                          <a:uLnTx/>
                          <a:uFillTx/>
                          <a:latin typeface="Calibri"/>
                          <a:ea typeface="+mn-ea"/>
                          <a:cs typeface="+mn-cs"/>
                        </a:rPr>
                        <a:t>
 Toi, tu ressens parfois le syndrome de l’imposteur ? 🥺
On a demandé aux créateurs.trices de contenus qu’on a croisé au @royaumeduweb s’ils.elles ressentaient le syndrome de l’imposteur. 👤 Si on t’avait posé la même question, ta réponse serait plus proche de celle de quelle personne ? 💖
#wearetataki #royaume #royaumeduweb #createur #youtubeur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https://quintly-eu-image-storage.s3.amazonaws.com/9f2564be28ed5388bbcee95f15b6c290/7c756e20834e0facd45f6830ba7028fc.jpg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02827705"/>
                  </a:ext>
                </a:extLst>
              </a:tr>
            </a:tbl>
          </a:graphicData>
        </a:graphic>
      </p:graphicFrame>
      <p:sp>
        <p:nvSpPr>
          <p:cNvPr id="4" name="Text Placeholder 3">
            <a:extLst>
              <a:ext uri="{FF2B5EF4-FFF2-40B4-BE49-F238E27FC236}">
                <a16:creationId xmlns:a16="http://schemas.microsoft.com/office/drawing/2014/main" id="{493C8B3E-BFE4-4A36-A5D4-5A2A381C187C}"/>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35930250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D04EA-B271-43F9-A81A-82233D0AC7A2}"/>
              </a:ext>
            </a:extLst>
          </p:cNvPr>
          <p:cNvSpPr>
            <a:spLocks noGrp="1"/>
          </p:cNvSpPr>
          <p:nvPr>
            <p:ph type="title"/>
          </p:nvPr>
        </p:nvSpPr>
        <p:spPr/>
        <p:txBody>
          <a:bodyPr/>
          <a:lstStyle/>
          <a:p>
            <a:r>
              <a:rPr lang="sv-SE"/>
              <a:t>Instagram Videos Table | ta_ta_ki - 4 of 25</a:t>
            </a:r>
            <a:endParaRPr lang="en-US"/>
          </a:p>
        </p:txBody>
      </p:sp>
      <p:graphicFrame>
        <p:nvGraphicFramePr>
          <p:cNvPr id="5" name="Table Placeholder 4">
            <a:extLst>
              <a:ext uri="{FF2B5EF4-FFF2-40B4-BE49-F238E27FC236}">
                <a16:creationId xmlns:a16="http://schemas.microsoft.com/office/drawing/2014/main" id="{3B58845F-4080-4B68-AACB-17FAE8C43502}"/>
              </a:ext>
            </a:extLst>
          </p:cNvPr>
          <p:cNvGraphicFramePr>
            <a:graphicFrameLocks noGrp="1"/>
          </p:cNvGraphicFramePr>
          <p:nvPr>
            <p:ph type="tbl" sz="quarter" idx="13"/>
            <p:extLst>
              <p:ext uri="{D42A27DB-BD31-4B8C-83A1-F6EECF244321}">
                <p14:modId xmlns:p14="http://schemas.microsoft.com/office/powerpoint/2010/main" val="2000434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99794283"/>
                    </a:ext>
                  </a:extLst>
                </a:gridCol>
                <a:gridCol w="987552">
                  <a:extLst>
                    <a:ext uri="{9D8B030D-6E8A-4147-A177-3AD203B41FA5}">
                      <a16:colId xmlns:a16="http://schemas.microsoft.com/office/drawing/2014/main" val="1017366348"/>
                    </a:ext>
                  </a:extLst>
                </a:gridCol>
                <a:gridCol w="1234440">
                  <a:extLst>
                    <a:ext uri="{9D8B030D-6E8A-4147-A177-3AD203B41FA5}">
                      <a16:colId xmlns:a16="http://schemas.microsoft.com/office/drawing/2014/main" val="2426303339"/>
                    </a:ext>
                  </a:extLst>
                </a:gridCol>
                <a:gridCol w="411480">
                  <a:extLst>
                    <a:ext uri="{9D8B030D-6E8A-4147-A177-3AD203B41FA5}">
                      <a16:colId xmlns:a16="http://schemas.microsoft.com/office/drawing/2014/main" val="1585621685"/>
                    </a:ext>
                  </a:extLst>
                </a:gridCol>
                <a:gridCol w="411480">
                  <a:extLst>
                    <a:ext uri="{9D8B030D-6E8A-4147-A177-3AD203B41FA5}">
                      <a16:colId xmlns:a16="http://schemas.microsoft.com/office/drawing/2014/main" val="522474305"/>
                    </a:ext>
                  </a:extLst>
                </a:gridCol>
                <a:gridCol w="411480">
                  <a:extLst>
                    <a:ext uri="{9D8B030D-6E8A-4147-A177-3AD203B41FA5}">
                      <a16:colId xmlns:a16="http://schemas.microsoft.com/office/drawing/2014/main" val="1873245542"/>
                    </a:ext>
                  </a:extLst>
                </a:gridCol>
                <a:gridCol w="411480">
                  <a:extLst>
                    <a:ext uri="{9D8B030D-6E8A-4147-A177-3AD203B41FA5}">
                      <a16:colId xmlns:a16="http://schemas.microsoft.com/office/drawing/2014/main" val="216613054"/>
                    </a:ext>
                  </a:extLst>
                </a:gridCol>
                <a:gridCol w="411480">
                  <a:extLst>
                    <a:ext uri="{9D8B030D-6E8A-4147-A177-3AD203B41FA5}">
                      <a16:colId xmlns:a16="http://schemas.microsoft.com/office/drawing/2014/main" val="1846550110"/>
                    </a:ext>
                  </a:extLst>
                </a:gridCol>
                <a:gridCol w="411480">
                  <a:extLst>
                    <a:ext uri="{9D8B030D-6E8A-4147-A177-3AD203B41FA5}">
                      <a16:colId xmlns:a16="http://schemas.microsoft.com/office/drawing/2014/main" val="122512829"/>
                    </a:ext>
                  </a:extLst>
                </a:gridCol>
                <a:gridCol w="411480">
                  <a:extLst>
                    <a:ext uri="{9D8B030D-6E8A-4147-A177-3AD203B41FA5}">
                      <a16:colId xmlns:a16="http://schemas.microsoft.com/office/drawing/2014/main" val="3847526795"/>
                    </a:ext>
                  </a:extLst>
                </a:gridCol>
                <a:gridCol w="411480">
                  <a:extLst>
                    <a:ext uri="{9D8B030D-6E8A-4147-A177-3AD203B41FA5}">
                      <a16:colId xmlns:a16="http://schemas.microsoft.com/office/drawing/2014/main" val="809679730"/>
                    </a:ext>
                  </a:extLst>
                </a:gridCol>
                <a:gridCol w="411480">
                  <a:extLst>
                    <a:ext uri="{9D8B030D-6E8A-4147-A177-3AD203B41FA5}">
                      <a16:colId xmlns:a16="http://schemas.microsoft.com/office/drawing/2014/main" val="113851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4088619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- 2023-12-22 15:30:00</a:t>
                      </a:r>
                      <a:r>
                        <a:rPr kumimoji="0" lang="fr-FR" sz="1000" b="0" i="0" u="none" strike="noStrike" kern="1200" cap="none" spc="0" normalizeH="0" baseline="0" noProof="0">
                          <a:ln>
                            <a:noFill/>
                          </a:ln>
                          <a:solidFill>
                            <a:prstClr val="black"/>
                          </a:solidFill>
                          <a:effectLst/>
                          <a:uLnTx/>
                          <a:uFillTx/>
                          <a:latin typeface="Calibri"/>
                          <a:ea typeface="+mn-ea"/>
                          <a:cs typeface="+mn-cs"/>
                        </a:rPr>
                        <a:t>
 Toi, tu as l’impression que tu es pote avec les gens dont tu regardes chaque vidéo ? 
On a demandé aux créateurs.ice.s de contenus qui étaient présents au Royaume s’ils voyaient leurs abonné.e.s comme des potes.
#wearetataki #leroyaumeduweb #createur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https://quintly-eu-image-storage.s3.amazonaws.com/9f2564be28ed5388bbcee95f15b6c290/e91c7f7bab85380bc2a8a6eec1b466aa.jpg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79676939"/>
                  </a:ext>
                </a:extLst>
              </a:tr>
            </a:tbl>
          </a:graphicData>
        </a:graphic>
      </p:graphicFrame>
      <p:sp>
        <p:nvSpPr>
          <p:cNvPr id="4" name="Text Placeholder 3">
            <a:extLst>
              <a:ext uri="{FF2B5EF4-FFF2-40B4-BE49-F238E27FC236}">
                <a16:creationId xmlns:a16="http://schemas.microsoft.com/office/drawing/2014/main" id="{040A9B84-70BD-4485-9583-A25E1577B567}"/>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16131767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31B5B-14C7-4DC9-A18C-8D5D1782C0C6}"/>
              </a:ext>
            </a:extLst>
          </p:cNvPr>
          <p:cNvSpPr>
            <a:spLocks noGrp="1"/>
          </p:cNvSpPr>
          <p:nvPr>
            <p:ph type="title"/>
          </p:nvPr>
        </p:nvSpPr>
        <p:spPr/>
        <p:txBody>
          <a:bodyPr/>
          <a:lstStyle/>
          <a:p>
            <a:r>
              <a:rPr lang="sv-SE"/>
              <a:t>Instagram Videos Table | ta_ta_ki - 5 of 25</a:t>
            </a:r>
            <a:endParaRPr lang="en-US"/>
          </a:p>
        </p:txBody>
      </p:sp>
      <p:graphicFrame>
        <p:nvGraphicFramePr>
          <p:cNvPr id="5" name="Table Placeholder 4">
            <a:extLst>
              <a:ext uri="{FF2B5EF4-FFF2-40B4-BE49-F238E27FC236}">
                <a16:creationId xmlns:a16="http://schemas.microsoft.com/office/drawing/2014/main" id="{779256D5-F185-480E-8D7D-8C119A584C1E}"/>
              </a:ext>
            </a:extLst>
          </p:cNvPr>
          <p:cNvGraphicFramePr>
            <a:graphicFrameLocks noGrp="1"/>
          </p:cNvGraphicFramePr>
          <p:nvPr>
            <p:ph type="tbl" sz="quarter" idx="13"/>
            <p:extLst>
              <p:ext uri="{D42A27DB-BD31-4B8C-83A1-F6EECF244321}">
                <p14:modId xmlns:p14="http://schemas.microsoft.com/office/powerpoint/2010/main" val="2945896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94008182"/>
                    </a:ext>
                  </a:extLst>
                </a:gridCol>
                <a:gridCol w="987552">
                  <a:extLst>
                    <a:ext uri="{9D8B030D-6E8A-4147-A177-3AD203B41FA5}">
                      <a16:colId xmlns:a16="http://schemas.microsoft.com/office/drawing/2014/main" val="2905526908"/>
                    </a:ext>
                  </a:extLst>
                </a:gridCol>
                <a:gridCol w="1234440">
                  <a:extLst>
                    <a:ext uri="{9D8B030D-6E8A-4147-A177-3AD203B41FA5}">
                      <a16:colId xmlns:a16="http://schemas.microsoft.com/office/drawing/2014/main" val="3399397923"/>
                    </a:ext>
                  </a:extLst>
                </a:gridCol>
                <a:gridCol w="411480">
                  <a:extLst>
                    <a:ext uri="{9D8B030D-6E8A-4147-A177-3AD203B41FA5}">
                      <a16:colId xmlns:a16="http://schemas.microsoft.com/office/drawing/2014/main" val="278727190"/>
                    </a:ext>
                  </a:extLst>
                </a:gridCol>
                <a:gridCol w="411480">
                  <a:extLst>
                    <a:ext uri="{9D8B030D-6E8A-4147-A177-3AD203B41FA5}">
                      <a16:colId xmlns:a16="http://schemas.microsoft.com/office/drawing/2014/main" val="983086457"/>
                    </a:ext>
                  </a:extLst>
                </a:gridCol>
                <a:gridCol w="411480">
                  <a:extLst>
                    <a:ext uri="{9D8B030D-6E8A-4147-A177-3AD203B41FA5}">
                      <a16:colId xmlns:a16="http://schemas.microsoft.com/office/drawing/2014/main" val="1835961660"/>
                    </a:ext>
                  </a:extLst>
                </a:gridCol>
                <a:gridCol w="411480">
                  <a:extLst>
                    <a:ext uri="{9D8B030D-6E8A-4147-A177-3AD203B41FA5}">
                      <a16:colId xmlns:a16="http://schemas.microsoft.com/office/drawing/2014/main" val="771440287"/>
                    </a:ext>
                  </a:extLst>
                </a:gridCol>
                <a:gridCol w="411480">
                  <a:extLst>
                    <a:ext uri="{9D8B030D-6E8A-4147-A177-3AD203B41FA5}">
                      <a16:colId xmlns:a16="http://schemas.microsoft.com/office/drawing/2014/main" val="1163815056"/>
                    </a:ext>
                  </a:extLst>
                </a:gridCol>
                <a:gridCol w="411480">
                  <a:extLst>
                    <a:ext uri="{9D8B030D-6E8A-4147-A177-3AD203B41FA5}">
                      <a16:colId xmlns:a16="http://schemas.microsoft.com/office/drawing/2014/main" val="3754142194"/>
                    </a:ext>
                  </a:extLst>
                </a:gridCol>
                <a:gridCol w="411480">
                  <a:extLst>
                    <a:ext uri="{9D8B030D-6E8A-4147-A177-3AD203B41FA5}">
                      <a16:colId xmlns:a16="http://schemas.microsoft.com/office/drawing/2014/main" val="748488184"/>
                    </a:ext>
                  </a:extLst>
                </a:gridCol>
                <a:gridCol w="411480">
                  <a:extLst>
                    <a:ext uri="{9D8B030D-6E8A-4147-A177-3AD203B41FA5}">
                      <a16:colId xmlns:a16="http://schemas.microsoft.com/office/drawing/2014/main" val="2341597120"/>
                    </a:ext>
                  </a:extLst>
                </a:gridCol>
                <a:gridCol w="411480">
                  <a:extLst>
                    <a:ext uri="{9D8B030D-6E8A-4147-A177-3AD203B41FA5}">
                      <a16:colId xmlns:a16="http://schemas.microsoft.com/office/drawing/2014/main" val="1186505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681875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- 2023-12-20 11:00:00</a:t>
                      </a:r>
                      <a:r>
                        <a:rPr kumimoji="0" lang="fr-FR" sz="1000" b="0" i="0" u="none" strike="noStrike" kern="1200" cap="none" spc="0" normalizeH="0" baseline="0" noProof="0">
                          <a:ln>
                            <a:noFill/>
                          </a:ln>
                          <a:solidFill>
                            <a:prstClr val="black"/>
                          </a:solidFill>
                          <a:effectLst/>
                          <a:uLnTx/>
                          <a:uFillTx/>
                          <a:latin typeface="Calibri"/>
                          <a:ea typeface="+mn-ea"/>
                          <a:cs typeface="+mn-cs"/>
                        </a:rPr>
                        <a:t>
 On fait croire aux enfants qu’il existe ? 🎅🏼
©️ Radio Télévision Suisse
#wearetataki #noel #perenoel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https://quintly-eu-image-storage.s3.amazonaws.com/9f2564be28ed5388bbcee95f15b6c290/7a9f83cd5c669c7d0b781df5c338c05a.jpg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61796536"/>
                  </a:ext>
                </a:extLst>
              </a:tr>
            </a:tbl>
          </a:graphicData>
        </a:graphic>
      </p:graphicFrame>
      <p:sp>
        <p:nvSpPr>
          <p:cNvPr id="4" name="Text Placeholder 3">
            <a:extLst>
              <a:ext uri="{FF2B5EF4-FFF2-40B4-BE49-F238E27FC236}">
                <a16:creationId xmlns:a16="http://schemas.microsoft.com/office/drawing/2014/main" id="{B2B6AD52-BCBA-4753-8A9E-1B30D3009026}"/>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12924535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CE70A-FF1A-4A49-A7C4-2DF982F9389A}"/>
              </a:ext>
            </a:extLst>
          </p:cNvPr>
          <p:cNvSpPr>
            <a:spLocks noGrp="1"/>
          </p:cNvSpPr>
          <p:nvPr>
            <p:ph type="title"/>
          </p:nvPr>
        </p:nvSpPr>
        <p:spPr/>
        <p:txBody>
          <a:bodyPr/>
          <a:lstStyle/>
          <a:p>
            <a:r>
              <a:rPr lang="sv-SE"/>
              <a:t>Instagram Videos Table | ta_ta_ki - 6 of 25</a:t>
            </a:r>
            <a:endParaRPr lang="en-US"/>
          </a:p>
        </p:txBody>
      </p:sp>
      <p:graphicFrame>
        <p:nvGraphicFramePr>
          <p:cNvPr id="5" name="Table Placeholder 4">
            <a:extLst>
              <a:ext uri="{FF2B5EF4-FFF2-40B4-BE49-F238E27FC236}">
                <a16:creationId xmlns:a16="http://schemas.microsoft.com/office/drawing/2014/main" id="{87EC657B-1EA5-4FEB-ADA9-6F397F9FF0C5}"/>
              </a:ext>
            </a:extLst>
          </p:cNvPr>
          <p:cNvGraphicFramePr>
            <a:graphicFrameLocks noGrp="1"/>
          </p:cNvGraphicFramePr>
          <p:nvPr>
            <p:ph type="tbl" sz="quarter" idx="13"/>
            <p:extLst>
              <p:ext uri="{D42A27DB-BD31-4B8C-83A1-F6EECF244321}">
                <p14:modId xmlns:p14="http://schemas.microsoft.com/office/powerpoint/2010/main" val="1592926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09395543"/>
                    </a:ext>
                  </a:extLst>
                </a:gridCol>
                <a:gridCol w="987552">
                  <a:extLst>
                    <a:ext uri="{9D8B030D-6E8A-4147-A177-3AD203B41FA5}">
                      <a16:colId xmlns:a16="http://schemas.microsoft.com/office/drawing/2014/main" val="3689688687"/>
                    </a:ext>
                  </a:extLst>
                </a:gridCol>
                <a:gridCol w="1234440">
                  <a:extLst>
                    <a:ext uri="{9D8B030D-6E8A-4147-A177-3AD203B41FA5}">
                      <a16:colId xmlns:a16="http://schemas.microsoft.com/office/drawing/2014/main" val="4195399315"/>
                    </a:ext>
                  </a:extLst>
                </a:gridCol>
                <a:gridCol w="411480">
                  <a:extLst>
                    <a:ext uri="{9D8B030D-6E8A-4147-A177-3AD203B41FA5}">
                      <a16:colId xmlns:a16="http://schemas.microsoft.com/office/drawing/2014/main" val="480876007"/>
                    </a:ext>
                  </a:extLst>
                </a:gridCol>
                <a:gridCol w="411480">
                  <a:extLst>
                    <a:ext uri="{9D8B030D-6E8A-4147-A177-3AD203B41FA5}">
                      <a16:colId xmlns:a16="http://schemas.microsoft.com/office/drawing/2014/main" val="3333387803"/>
                    </a:ext>
                  </a:extLst>
                </a:gridCol>
                <a:gridCol w="411480">
                  <a:extLst>
                    <a:ext uri="{9D8B030D-6E8A-4147-A177-3AD203B41FA5}">
                      <a16:colId xmlns:a16="http://schemas.microsoft.com/office/drawing/2014/main" val="1705921973"/>
                    </a:ext>
                  </a:extLst>
                </a:gridCol>
                <a:gridCol w="411480">
                  <a:extLst>
                    <a:ext uri="{9D8B030D-6E8A-4147-A177-3AD203B41FA5}">
                      <a16:colId xmlns:a16="http://schemas.microsoft.com/office/drawing/2014/main" val="1772033298"/>
                    </a:ext>
                  </a:extLst>
                </a:gridCol>
                <a:gridCol w="411480">
                  <a:extLst>
                    <a:ext uri="{9D8B030D-6E8A-4147-A177-3AD203B41FA5}">
                      <a16:colId xmlns:a16="http://schemas.microsoft.com/office/drawing/2014/main" val="2852425898"/>
                    </a:ext>
                  </a:extLst>
                </a:gridCol>
                <a:gridCol w="411480">
                  <a:extLst>
                    <a:ext uri="{9D8B030D-6E8A-4147-A177-3AD203B41FA5}">
                      <a16:colId xmlns:a16="http://schemas.microsoft.com/office/drawing/2014/main" val="1880299841"/>
                    </a:ext>
                  </a:extLst>
                </a:gridCol>
                <a:gridCol w="411480">
                  <a:extLst>
                    <a:ext uri="{9D8B030D-6E8A-4147-A177-3AD203B41FA5}">
                      <a16:colId xmlns:a16="http://schemas.microsoft.com/office/drawing/2014/main" val="307341514"/>
                    </a:ext>
                  </a:extLst>
                </a:gridCol>
                <a:gridCol w="411480">
                  <a:extLst>
                    <a:ext uri="{9D8B030D-6E8A-4147-A177-3AD203B41FA5}">
                      <a16:colId xmlns:a16="http://schemas.microsoft.com/office/drawing/2014/main" val="3544992603"/>
                    </a:ext>
                  </a:extLst>
                </a:gridCol>
                <a:gridCol w="411480">
                  <a:extLst>
                    <a:ext uri="{9D8B030D-6E8A-4147-A177-3AD203B41FA5}">
                      <a16:colId xmlns:a16="http://schemas.microsoft.com/office/drawing/2014/main" val="1917792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766186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- 2023-12-18 11:02:58</a:t>
                      </a:r>
                      <a:r>
                        <a:rPr kumimoji="0" lang="fr-FR" sz="1000" b="0" i="0" u="none" strike="noStrike" kern="1200" cap="none" spc="0" normalizeH="0" baseline="0" noProof="0">
                          <a:ln>
                            <a:noFill/>
                          </a:ln>
                          <a:solidFill>
                            <a:prstClr val="black"/>
                          </a:solidFill>
                          <a:effectLst/>
                          <a:uLnTx/>
                          <a:uFillTx/>
                          <a:latin typeface="Calibri"/>
                          <a:ea typeface="+mn-ea"/>
                          <a:cs typeface="+mn-cs"/>
                        </a:rPr>
                        <a:t>
 Tu trouves que Noël c’est une fête commerciale ? 🎄
©️ Radio Télévision Suisse
#wearetataki #noel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https://quintly-eu-image-storage.s3.amazonaws.com/9f2564be28ed5388bbcee95f15b6c290/fcfd5a694f47d8953553f8535265b96a.jpg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90470878"/>
                  </a:ext>
                </a:extLst>
              </a:tr>
            </a:tbl>
          </a:graphicData>
        </a:graphic>
      </p:graphicFrame>
      <p:sp>
        <p:nvSpPr>
          <p:cNvPr id="4" name="Text Placeholder 3">
            <a:extLst>
              <a:ext uri="{FF2B5EF4-FFF2-40B4-BE49-F238E27FC236}">
                <a16:creationId xmlns:a16="http://schemas.microsoft.com/office/drawing/2014/main" id="{A546BC07-C86B-4AF7-A3A2-E85EA80550A0}"/>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36634296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10224-F962-4200-837F-00EB4AA124C6}"/>
              </a:ext>
            </a:extLst>
          </p:cNvPr>
          <p:cNvSpPr>
            <a:spLocks noGrp="1"/>
          </p:cNvSpPr>
          <p:nvPr>
            <p:ph type="title"/>
          </p:nvPr>
        </p:nvSpPr>
        <p:spPr/>
        <p:txBody>
          <a:bodyPr/>
          <a:lstStyle/>
          <a:p>
            <a:r>
              <a:rPr lang="sv-SE"/>
              <a:t>Instagram Videos Table | ta_ta_ki - 7 of 25</a:t>
            </a:r>
            <a:endParaRPr lang="en-US"/>
          </a:p>
        </p:txBody>
      </p:sp>
      <p:graphicFrame>
        <p:nvGraphicFramePr>
          <p:cNvPr id="5" name="Table Placeholder 4">
            <a:extLst>
              <a:ext uri="{FF2B5EF4-FFF2-40B4-BE49-F238E27FC236}">
                <a16:creationId xmlns:a16="http://schemas.microsoft.com/office/drawing/2014/main" id="{1D04C4EE-BC56-4197-AE42-B5E461245AB7}"/>
              </a:ext>
            </a:extLst>
          </p:cNvPr>
          <p:cNvGraphicFramePr>
            <a:graphicFrameLocks noGrp="1"/>
          </p:cNvGraphicFramePr>
          <p:nvPr>
            <p:ph type="tbl" sz="quarter" idx="13"/>
            <p:extLst>
              <p:ext uri="{D42A27DB-BD31-4B8C-83A1-F6EECF244321}">
                <p14:modId xmlns:p14="http://schemas.microsoft.com/office/powerpoint/2010/main" val="38557535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01250935"/>
                    </a:ext>
                  </a:extLst>
                </a:gridCol>
                <a:gridCol w="987552">
                  <a:extLst>
                    <a:ext uri="{9D8B030D-6E8A-4147-A177-3AD203B41FA5}">
                      <a16:colId xmlns:a16="http://schemas.microsoft.com/office/drawing/2014/main" val="1179394244"/>
                    </a:ext>
                  </a:extLst>
                </a:gridCol>
                <a:gridCol w="1234440">
                  <a:extLst>
                    <a:ext uri="{9D8B030D-6E8A-4147-A177-3AD203B41FA5}">
                      <a16:colId xmlns:a16="http://schemas.microsoft.com/office/drawing/2014/main" val="2508007167"/>
                    </a:ext>
                  </a:extLst>
                </a:gridCol>
                <a:gridCol w="411480">
                  <a:extLst>
                    <a:ext uri="{9D8B030D-6E8A-4147-A177-3AD203B41FA5}">
                      <a16:colId xmlns:a16="http://schemas.microsoft.com/office/drawing/2014/main" val="2177080459"/>
                    </a:ext>
                  </a:extLst>
                </a:gridCol>
                <a:gridCol w="411480">
                  <a:extLst>
                    <a:ext uri="{9D8B030D-6E8A-4147-A177-3AD203B41FA5}">
                      <a16:colId xmlns:a16="http://schemas.microsoft.com/office/drawing/2014/main" val="37353162"/>
                    </a:ext>
                  </a:extLst>
                </a:gridCol>
                <a:gridCol w="411480">
                  <a:extLst>
                    <a:ext uri="{9D8B030D-6E8A-4147-A177-3AD203B41FA5}">
                      <a16:colId xmlns:a16="http://schemas.microsoft.com/office/drawing/2014/main" val="1944610830"/>
                    </a:ext>
                  </a:extLst>
                </a:gridCol>
                <a:gridCol w="411480">
                  <a:extLst>
                    <a:ext uri="{9D8B030D-6E8A-4147-A177-3AD203B41FA5}">
                      <a16:colId xmlns:a16="http://schemas.microsoft.com/office/drawing/2014/main" val="947382037"/>
                    </a:ext>
                  </a:extLst>
                </a:gridCol>
                <a:gridCol w="411480">
                  <a:extLst>
                    <a:ext uri="{9D8B030D-6E8A-4147-A177-3AD203B41FA5}">
                      <a16:colId xmlns:a16="http://schemas.microsoft.com/office/drawing/2014/main" val="1920698049"/>
                    </a:ext>
                  </a:extLst>
                </a:gridCol>
                <a:gridCol w="411480">
                  <a:extLst>
                    <a:ext uri="{9D8B030D-6E8A-4147-A177-3AD203B41FA5}">
                      <a16:colId xmlns:a16="http://schemas.microsoft.com/office/drawing/2014/main" val="1944153877"/>
                    </a:ext>
                  </a:extLst>
                </a:gridCol>
                <a:gridCol w="411480">
                  <a:extLst>
                    <a:ext uri="{9D8B030D-6E8A-4147-A177-3AD203B41FA5}">
                      <a16:colId xmlns:a16="http://schemas.microsoft.com/office/drawing/2014/main" val="3057015328"/>
                    </a:ext>
                  </a:extLst>
                </a:gridCol>
                <a:gridCol w="411480">
                  <a:extLst>
                    <a:ext uri="{9D8B030D-6E8A-4147-A177-3AD203B41FA5}">
                      <a16:colId xmlns:a16="http://schemas.microsoft.com/office/drawing/2014/main" val="1017682126"/>
                    </a:ext>
                  </a:extLst>
                </a:gridCol>
                <a:gridCol w="411480">
                  <a:extLst>
                    <a:ext uri="{9D8B030D-6E8A-4147-A177-3AD203B41FA5}">
                      <a16:colId xmlns:a16="http://schemas.microsoft.com/office/drawing/2014/main" val="2541620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008167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- 2023-12-17 11:00:00</a:t>
                      </a:r>
                      <a:r>
                        <a:rPr kumimoji="0" lang="fr-FR" sz="1000" b="0" i="0" u="none" strike="noStrike" kern="1200" cap="none" spc="0" normalizeH="0" baseline="0" noProof="0">
                          <a:ln>
                            <a:noFill/>
                          </a:ln>
                          <a:solidFill>
                            <a:prstClr val="black"/>
                          </a:solidFill>
                          <a:effectLst/>
                          <a:uLnTx/>
                          <a:uFillTx/>
                          <a:latin typeface="Calibri"/>
                          <a:ea typeface="+mn-ea"/>
                          <a:cs typeface="+mn-cs"/>
                        </a:rPr>
                        <a:t>
 Aurélie s’est livrée à nous sur le deuil qu’elle a vécu après le décès de son frère. 
Elle souhaite passer un message d’encouragement pour chaque personne passant par un deuil. « C’est un message d’espoir où je dis mais ça va aller mieux, faut prendre le temps mais ça va aller mieux. On a tous besoin d’une aide différente. Il faut juste s’écouter, écouter ses besoins. »
®️ Radio Télévision Suisse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https://quintly-eu-image-storage.s3.amazonaws.com/9f2564be28ed5388bbcee95f15b6c290/bf2f73ee5c376a6bc1a1f8dff6326685.jpg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73478678"/>
                  </a:ext>
                </a:extLst>
              </a:tr>
            </a:tbl>
          </a:graphicData>
        </a:graphic>
      </p:graphicFrame>
      <p:sp>
        <p:nvSpPr>
          <p:cNvPr id="4" name="Text Placeholder 3">
            <a:extLst>
              <a:ext uri="{FF2B5EF4-FFF2-40B4-BE49-F238E27FC236}">
                <a16:creationId xmlns:a16="http://schemas.microsoft.com/office/drawing/2014/main" id="{55E75537-A375-407B-BA5C-30C31F1CBA6D}"/>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19949080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8000D-6C03-4326-A7BA-B484F9DD9CB7}"/>
              </a:ext>
            </a:extLst>
          </p:cNvPr>
          <p:cNvSpPr>
            <a:spLocks noGrp="1"/>
          </p:cNvSpPr>
          <p:nvPr>
            <p:ph type="title"/>
          </p:nvPr>
        </p:nvSpPr>
        <p:spPr/>
        <p:txBody>
          <a:bodyPr/>
          <a:lstStyle/>
          <a:p>
            <a:r>
              <a:rPr lang="sv-SE"/>
              <a:t>Instagram Videos Table | ta_ta_ki - 8 of 25</a:t>
            </a:r>
            <a:endParaRPr lang="en-US"/>
          </a:p>
        </p:txBody>
      </p:sp>
      <p:graphicFrame>
        <p:nvGraphicFramePr>
          <p:cNvPr id="5" name="Table Placeholder 4">
            <a:extLst>
              <a:ext uri="{FF2B5EF4-FFF2-40B4-BE49-F238E27FC236}">
                <a16:creationId xmlns:a16="http://schemas.microsoft.com/office/drawing/2014/main" id="{C33B4992-8A68-4416-A3AC-C341C33A905A}"/>
              </a:ext>
            </a:extLst>
          </p:cNvPr>
          <p:cNvGraphicFramePr>
            <a:graphicFrameLocks noGrp="1"/>
          </p:cNvGraphicFramePr>
          <p:nvPr>
            <p:ph type="tbl" sz="quarter" idx="13"/>
            <p:extLst>
              <p:ext uri="{D42A27DB-BD31-4B8C-83A1-F6EECF244321}">
                <p14:modId xmlns:p14="http://schemas.microsoft.com/office/powerpoint/2010/main" val="2541549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98222551"/>
                    </a:ext>
                  </a:extLst>
                </a:gridCol>
                <a:gridCol w="987552">
                  <a:extLst>
                    <a:ext uri="{9D8B030D-6E8A-4147-A177-3AD203B41FA5}">
                      <a16:colId xmlns:a16="http://schemas.microsoft.com/office/drawing/2014/main" val="1809480712"/>
                    </a:ext>
                  </a:extLst>
                </a:gridCol>
                <a:gridCol w="1234440">
                  <a:extLst>
                    <a:ext uri="{9D8B030D-6E8A-4147-A177-3AD203B41FA5}">
                      <a16:colId xmlns:a16="http://schemas.microsoft.com/office/drawing/2014/main" val="1034183140"/>
                    </a:ext>
                  </a:extLst>
                </a:gridCol>
                <a:gridCol w="411480">
                  <a:extLst>
                    <a:ext uri="{9D8B030D-6E8A-4147-A177-3AD203B41FA5}">
                      <a16:colId xmlns:a16="http://schemas.microsoft.com/office/drawing/2014/main" val="3989748461"/>
                    </a:ext>
                  </a:extLst>
                </a:gridCol>
                <a:gridCol w="411480">
                  <a:extLst>
                    <a:ext uri="{9D8B030D-6E8A-4147-A177-3AD203B41FA5}">
                      <a16:colId xmlns:a16="http://schemas.microsoft.com/office/drawing/2014/main" val="697398011"/>
                    </a:ext>
                  </a:extLst>
                </a:gridCol>
                <a:gridCol w="411480">
                  <a:extLst>
                    <a:ext uri="{9D8B030D-6E8A-4147-A177-3AD203B41FA5}">
                      <a16:colId xmlns:a16="http://schemas.microsoft.com/office/drawing/2014/main" val="2678217861"/>
                    </a:ext>
                  </a:extLst>
                </a:gridCol>
                <a:gridCol w="411480">
                  <a:extLst>
                    <a:ext uri="{9D8B030D-6E8A-4147-A177-3AD203B41FA5}">
                      <a16:colId xmlns:a16="http://schemas.microsoft.com/office/drawing/2014/main" val="583238169"/>
                    </a:ext>
                  </a:extLst>
                </a:gridCol>
                <a:gridCol w="411480">
                  <a:extLst>
                    <a:ext uri="{9D8B030D-6E8A-4147-A177-3AD203B41FA5}">
                      <a16:colId xmlns:a16="http://schemas.microsoft.com/office/drawing/2014/main" val="2709977424"/>
                    </a:ext>
                  </a:extLst>
                </a:gridCol>
                <a:gridCol w="411480">
                  <a:extLst>
                    <a:ext uri="{9D8B030D-6E8A-4147-A177-3AD203B41FA5}">
                      <a16:colId xmlns:a16="http://schemas.microsoft.com/office/drawing/2014/main" val="1119378044"/>
                    </a:ext>
                  </a:extLst>
                </a:gridCol>
                <a:gridCol w="411480">
                  <a:extLst>
                    <a:ext uri="{9D8B030D-6E8A-4147-A177-3AD203B41FA5}">
                      <a16:colId xmlns:a16="http://schemas.microsoft.com/office/drawing/2014/main" val="3068269976"/>
                    </a:ext>
                  </a:extLst>
                </a:gridCol>
                <a:gridCol w="411480">
                  <a:extLst>
                    <a:ext uri="{9D8B030D-6E8A-4147-A177-3AD203B41FA5}">
                      <a16:colId xmlns:a16="http://schemas.microsoft.com/office/drawing/2014/main" val="3931929297"/>
                    </a:ext>
                  </a:extLst>
                </a:gridCol>
                <a:gridCol w="411480">
                  <a:extLst>
                    <a:ext uri="{9D8B030D-6E8A-4147-A177-3AD203B41FA5}">
                      <a16:colId xmlns:a16="http://schemas.microsoft.com/office/drawing/2014/main" val="1484715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2074473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- 2023-12-15 12:30:30</a:t>
                      </a:r>
                      <a:r>
                        <a:rPr kumimoji="0" lang="fr-FR" sz="1000" b="0" i="0" u="none" strike="noStrike" kern="1200" cap="none" spc="0" normalizeH="0" baseline="0" noProof="0">
                          <a:ln>
                            <a:noFill/>
                          </a:ln>
                          <a:solidFill>
                            <a:prstClr val="black"/>
                          </a:solidFill>
                          <a:effectLst/>
                          <a:uLnTx/>
                          <a:uFillTx/>
                          <a:latin typeface="Calibri"/>
                          <a:ea typeface="+mn-ea"/>
                          <a:cs typeface="+mn-cs"/>
                        </a:rPr>
                        <a:t>
 Un petit message de la part de @noholit_o , @akamztweenty , @camille_lvqu , @legurky et @legrandjd pour leurs haters. 🥰
®️ Radio Télévision Suisse
#wearetataki #youtube #youtubeur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https://quintly-eu-image-storage.s3.amazonaws.com/9f2564be28ed5388bbcee95f15b6c290/15092f2148172eaa729b68a62267b076.jpg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20936524"/>
                  </a:ext>
                </a:extLst>
              </a:tr>
            </a:tbl>
          </a:graphicData>
        </a:graphic>
      </p:graphicFrame>
      <p:sp>
        <p:nvSpPr>
          <p:cNvPr id="4" name="Text Placeholder 3">
            <a:extLst>
              <a:ext uri="{FF2B5EF4-FFF2-40B4-BE49-F238E27FC236}">
                <a16:creationId xmlns:a16="http://schemas.microsoft.com/office/drawing/2014/main" id="{0A5F8A45-AA48-4E3F-A099-B8A3664F86DD}"/>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11402858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E27BB-CA3B-413E-8C7F-43A7390978C3}"/>
              </a:ext>
            </a:extLst>
          </p:cNvPr>
          <p:cNvSpPr>
            <a:spLocks noGrp="1"/>
          </p:cNvSpPr>
          <p:nvPr>
            <p:ph type="title"/>
          </p:nvPr>
        </p:nvSpPr>
        <p:spPr/>
        <p:txBody>
          <a:bodyPr/>
          <a:lstStyle/>
          <a:p>
            <a:r>
              <a:rPr lang="sv-SE"/>
              <a:t>Instagram Videos Table | ta_ta_ki - 9 of 25</a:t>
            </a:r>
            <a:endParaRPr lang="en-US"/>
          </a:p>
        </p:txBody>
      </p:sp>
      <p:graphicFrame>
        <p:nvGraphicFramePr>
          <p:cNvPr id="5" name="Table Placeholder 4">
            <a:extLst>
              <a:ext uri="{FF2B5EF4-FFF2-40B4-BE49-F238E27FC236}">
                <a16:creationId xmlns:a16="http://schemas.microsoft.com/office/drawing/2014/main" id="{E16F00A8-7407-45DF-930B-45D13CC7792F}"/>
              </a:ext>
            </a:extLst>
          </p:cNvPr>
          <p:cNvGraphicFramePr>
            <a:graphicFrameLocks noGrp="1"/>
          </p:cNvGraphicFramePr>
          <p:nvPr>
            <p:ph type="tbl" sz="quarter" idx="13"/>
            <p:extLst>
              <p:ext uri="{D42A27DB-BD31-4B8C-83A1-F6EECF244321}">
                <p14:modId xmlns:p14="http://schemas.microsoft.com/office/powerpoint/2010/main" val="3877690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75144774"/>
                    </a:ext>
                  </a:extLst>
                </a:gridCol>
                <a:gridCol w="987552">
                  <a:extLst>
                    <a:ext uri="{9D8B030D-6E8A-4147-A177-3AD203B41FA5}">
                      <a16:colId xmlns:a16="http://schemas.microsoft.com/office/drawing/2014/main" val="622767118"/>
                    </a:ext>
                  </a:extLst>
                </a:gridCol>
                <a:gridCol w="1234440">
                  <a:extLst>
                    <a:ext uri="{9D8B030D-6E8A-4147-A177-3AD203B41FA5}">
                      <a16:colId xmlns:a16="http://schemas.microsoft.com/office/drawing/2014/main" val="3975163562"/>
                    </a:ext>
                  </a:extLst>
                </a:gridCol>
                <a:gridCol w="411480">
                  <a:extLst>
                    <a:ext uri="{9D8B030D-6E8A-4147-A177-3AD203B41FA5}">
                      <a16:colId xmlns:a16="http://schemas.microsoft.com/office/drawing/2014/main" val="2283830070"/>
                    </a:ext>
                  </a:extLst>
                </a:gridCol>
                <a:gridCol w="411480">
                  <a:extLst>
                    <a:ext uri="{9D8B030D-6E8A-4147-A177-3AD203B41FA5}">
                      <a16:colId xmlns:a16="http://schemas.microsoft.com/office/drawing/2014/main" val="815704879"/>
                    </a:ext>
                  </a:extLst>
                </a:gridCol>
                <a:gridCol w="411480">
                  <a:extLst>
                    <a:ext uri="{9D8B030D-6E8A-4147-A177-3AD203B41FA5}">
                      <a16:colId xmlns:a16="http://schemas.microsoft.com/office/drawing/2014/main" val="1136322203"/>
                    </a:ext>
                  </a:extLst>
                </a:gridCol>
                <a:gridCol w="411480">
                  <a:extLst>
                    <a:ext uri="{9D8B030D-6E8A-4147-A177-3AD203B41FA5}">
                      <a16:colId xmlns:a16="http://schemas.microsoft.com/office/drawing/2014/main" val="4042598440"/>
                    </a:ext>
                  </a:extLst>
                </a:gridCol>
                <a:gridCol w="411480">
                  <a:extLst>
                    <a:ext uri="{9D8B030D-6E8A-4147-A177-3AD203B41FA5}">
                      <a16:colId xmlns:a16="http://schemas.microsoft.com/office/drawing/2014/main" val="3644253903"/>
                    </a:ext>
                  </a:extLst>
                </a:gridCol>
                <a:gridCol w="411480">
                  <a:extLst>
                    <a:ext uri="{9D8B030D-6E8A-4147-A177-3AD203B41FA5}">
                      <a16:colId xmlns:a16="http://schemas.microsoft.com/office/drawing/2014/main" val="695013431"/>
                    </a:ext>
                  </a:extLst>
                </a:gridCol>
                <a:gridCol w="411480">
                  <a:extLst>
                    <a:ext uri="{9D8B030D-6E8A-4147-A177-3AD203B41FA5}">
                      <a16:colId xmlns:a16="http://schemas.microsoft.com/office/drawing/2014/main" val="2802646209"/>
                    </a:ext>
                  </a:extLst>
                </a:gridCol>
                <a:gridCol w="411480">
                  <a:extLst>
                    <a:ext uri="{9D8B030D-6E8A-4147-A177-3AD203B41FA5}">
                      <a16:colId xmlns:a16="http://schemas.microsoft.com/office/drawing/2014/main" val="828490364"/>
                    </a:ext>
                  </a:extLst>
                </a:gridCol>
                <a:gridCol w="411480">
                  <a:extLst>
                    <a:ext uri="{9D8B030D-6E8A-4147-A177-3AD203B41FA5}">
                      <a16:colId xmlns:a16="http://schemas.microsoft.com/office/drawing/2014/main" val="3385523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285995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ta_ta_ki - 2023-12-14 10:00:04</a:t>
                      </a:r>
                      <a:r>
                        <a:rPr kumimoji="0" lang="en-US" sz="1000" b="0" i="0" u="none" strike="noStrike" kern="1200" cap="none" spc="0" normalizeH="0" baseline="0" noProof="0">
                          <a:ln>
                            <a:noFill/>
                          </a:ln>
                          <a:solidFill>
                            <a:prstClr val="black"/>
                          </a:solidFill>
                          <a:effectLst/>
                          <a:uLnTx/>
                          <a:uFillTx/>
                          <a:latin typeface="Calibri"/>
                          <a:ea typeface="+mn-ea"/>
                          <a:cs typeface="+mn-cs"/>
                        </a:rPr>
                        <a:t>
 T’aimes les films de Noël toi ?
®️ Radio Télévision Suisse
#wearetataki #filmdenoel #noel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https://quintly-eu-image-storage.s3.amazonaws.com/9f2564be28ed5388bbcee95f15b6c290/bc2bbf2b859c35c328064bba28ce82b7.jpg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04590552"/>
                  </a:ext>
                </a:extLst>
              </a:tr>
            </a:tbl>
          </a:graphicData>
        </a:graphic>
      </p:graphicFrame>
      <p:sp>
        <p:nvSpPr>
          <p:cNvPr id="4" name="Text Placeholder 3">
            <a:extLst>
              <a:ext uri="{FF2B5EF4-FFF2-40B4-BE49-F238E27FC236}">
                <a16:creationId xmlns:a16="http://schemas.microsoft.com/office/drawing/2014/main" id="{9BF9D329-54E9-47CE-BE03-CA9E99AD3C81}"/>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7670147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27A39-EA8C-4D1D-87E7-5E657125D0F0}"/>
              </a:ext>
            </a:extLst>
          </p:cNvPr>
          <p:cNvSpPr>
            <a:spLocks noGrp="1"/>
          </p:cNvSpPr>
          <p:nvPr>
            <p:ph type="title"/>
          </p:nvPr>
        </p:nvSpPr>
        <p:spPr/>
        <p:txBody>
          <a:bodyPr/>
          <a:lstStyle/>
          <a:p>
            <a:r>
              <a:rPr lang="sv-SE"/>
              <a:t>Instagram Videos Table | ta_ta_ki - 10 of 25</a:t>
            </a:r>
            <a:endParaRPr lang="en-US"/>
          </a:p>
        </p:txBody>
      </p:sp>
      <p:graphicFrame>
        <p:nvGraphicFramePr>
          <p:cNvPr id="5" name="Table Placeholder 4">
            <a:extLst>
              <a:ext uri="{FF2B5EF4-FFF2-40B4-BE49-F238E27FC236}">
                <a16:creationId xmlns:a16="http://schemas.microsoft.com/office/drawing/2014/main" id="{2B969890-2D02-4CF4-87D1-52AE58A336D6}"/>
              </a:ext>
            </a:extLst>
          </p:cNvPr>
          <p:cNvGraphicFramePr>
            <a:graphicFrameLocks noGrp="1"/>
          </p:cNvGraphicFramePr>
          <p:nvPr>
            <p:ph type="tbl" sz="quarter" idx="13"/>
            <p:extLst>
              <p:ext uri="{D42A27DB-BD31-4B8C-83A1-F6EECF244321}">
                <p14:modId xmlns:p14="http://schemas.microsoft.com/office/powerpoint/2010/main" val="26809046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5656808"/>
                    </a:ext>
                  </a:extLst>
                </a:gridCol>
                <a:gridCol w="987552">
                  <a:extLst>
                    <a:ext uri="{9D8B030D-6E8A-4147-A177-3AD203B41FA5}">
                      <a16:colId xmlns:a16="http://schemas.microsoft.com/office/drawing/2014/main" val="347516874"/>
                    </a:ext>
                  </a:extLst>
                </a:gridCol>
                <a:gridCol w="1234440">
                  <a:extLst>
                    <a:ext uri="{9D8B030D-6E8A-4147-A177-3AD203B41FA5}">
                      <a16:colId xmlns:a16="http://schemas.microsoft.com/office/drawing/2014/main" val="3941532890"/>
                    </a:ext>
                  </a:extLst>
                </a:gridCol>
                <a:gridCol w="411480">
                  <a:extLst>
                    <a:ext uri="{9D8B030D-6E8A-4147-A177-3AD203B41FA5}">
                      <a16:colId xmlns:a16="http://schemas.microsoft.com/office/drawing/2014/main" val="1739605946"/>
                    </a:ext>
                  </a:extLst>
                </a:gridCol>
                <a:gridCol w="411480">
                  <a:extLst>
                    <a:ext uri="{9D8B030D-6E8A-4147-A177-3AD203B41FA5}">
                      <a16:colId xmlns:a16="http://schemas.microsoft.com/office/drawing/2014/main" val="1285304103"/>
                    </a:ext>
                  </a:extLst>
                </a:gridCol>
                <a:gridCol w="411480">
                  <a:extLst>
                    <a:ext uri="{9D8B030D-6E8A-4147-A177-3AD203B41FA5}">
                      <a16:colId xmlns:a16="http://schemas.microsoft.com/office/drawing/2014/main" val="3132320503"/>
                    </a:ext>
                  </a:extLst>
                </a:gridCol>
                <a:gridCol w="411480">
                  <a:extLst>
                    <a:ext uri="{9D8B030D-6E8A-4147-A177-3AD203B41FA5}">
                      <a16:colId xmlns:a16="http://schemas.microsoft.com/office/drawing/2014/main" val="3906208499"/>
                    </a:ext>
                  </a:extLst>
                </a:gridCol>
                <a:gridCol w="411480">
                  <a:extLst>
                    <a:ext uri="{9D8B030D-6E8A-4147-A177-3AD203B41FA5}">
                      <a16:colId xmlns:a16="http://schemas.microsoft.com/office/drawing/2014/main" val="2858062301"/>
                    </a:ext>
                  </a:extLst>
                </a:gridCol>
                <a:gridCol w="411480">
                  <a:extLst>
                    <a:ext uri="{9D8B030D-6E8A-4147-A177-3AD203B41FA5}">
                      <a16:colId xmlns:a16="http://schemas.microsoft.com/office/drawing/2014/main" val="2585292544"/>
                    </a:ext>
                  </a:extLst>
                </a:gridCol>
                <a:gridCol w="411480">
                  <a:extLst>
                    <a:ext uri="{9D8B030D-6E8A-4147-A177-3AD203B41FA5}">
                      <a16:colId xmlns:a16="http://schemas.microsoft.com/office/drawing/2014/main" val="1560623801"/>
                    </a:ext>
                  </a:extLst>
                </a:gridCol>
                <a:gridCol w="411480">
                  <a:extLst>
                    <a:ext uri="{9D8B030D-6E8A-4147-A177-3AD203B41FA5}">
                      <a16:colId xmlns:a16="http://schemas.microsoft.com/office/drawing/2014/main" val="2973938959"/>
                    </a:ext>
                  </a:extLst>
                </a:gridCol>
                <a:gridCol w="411480">
                  <a:extLst>
                    <a:ext uri="{9D8B030D-6E8A-4147-A177-3AD203B41FA5}">
                      <a16:colId xmlns:a16="http://schemas.microsoft.com/office/drawing/2014/main" val="1189113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966016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- 2023-12-13 12:35:10</a:t>
                      </a:r>
                      <a:r>
                        <a:rPr kumimoji="0" lang="fr-FR" sz="1000" b="0" i="0" u="none" strike="noStrike" kern="1200" cap="none" spc="0" normalizeH="0" baseline="0" noProof="0">
                          <a:ln>
                            <a:noFill/>
                          </a:ln>
                          <a:solidFill>
                            <a:prstClr val="black"/>
                          </a:solidFill>
                          <a:effectLst/>
                          <a:uLnTx/>
                          <a:uFillTx/>
                          <a:latin typeface="Calibri"/>
                          <a:ea typeface="+mn-ea"/>
                          <a:cs typeface="+mn-cs"/>
                        </a:rPr>
                        <a:t>
 Chilly Gonzales a invité @dimehtodo sur scène ! 🤩
Hier, on était au concert de @chilly_gonzales au Théâtre du Léman, à Genève, et c’était le feu ! 🔥
Chilly est un génie du piano canadien. Il a notamment collaboré avec de gros noms comme Drake, Daft Punk ou encore Charles Aznavour. 💫
Durant le concert, il a avoué son amour pour les rappeurs suisses comme Makala ou Dimeh, qu’il a même invité sur scène pour interpréter avec lui son classique « Focus ». 🫶
©️ Radio Télévision Suisse
#wearetataki #chillygonzales #piano #rap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https://quintly-eu-image-storage.s3.amazonaws.com/9f2564be28ed5388bbcee95f15b6c290/aaa70a48efdbd6bc44201c0d71322869.jpg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82672780"/>
                  </a:ext>
                </a:extLst>
              </a:tr>
            </a:tbl>
          </a:graphicData>
        </a:graphic>
      </p:graphicFrame>
      <p:sp>
        <p:nvSpPr>
          <p:cNvPr id="4" name="Text Placeholder 3">
            <a:extLst>
              <a:ext uri="{FF2B5EF4-FFF2-40B4-BE49-F238E27FC236}">
                <a16:creationId xmlns:a16="http://schemas.microsoft.com/office/drawing/2014/main" id="{B9CA1A8B-F632-4445-8911-D1802DFAB73B}"/>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29004120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460AE-4AF9-4595-9137-64FCB88BE1B5}"/>
              </a:ext>
            </a:extLst>
          </p:cNvPr>
          <p:cNvSpPr>
            <a:spLocks noGrp="1"/>
          </p:cNvSpPr>
          <p:nvPr>
            <p:ph type="title"/>
          </p:nvPr>
        </p:nvSpPr>
        <p:spPr/>
        <p:txBody>
          <a:bodyPr/>
          <a:lstStyle/>
          <a:p>
            <a:r>
              <a:rPr lang="sv-SE"/>
              <a:t>Instagram Videos Table | ta_ta_ki - 11 of 25</a:t>
            </a:r>
            <a:endParaRPr lang="en-US"/>
          </a:p>
        </p:txBody>
      </p:sp>
      <p:graphicFrame>
        <p:nvGraphicFramePr>
          <p:cNvPr id="5" name="Table Placeholder 4">
            <a:extLst>
              <a:ext uri="{FF2B5EF4-FFF2-40B4-BE49-F238E27FC236}">
                <a16:creationId xmlns:a16="http://schemas.microsoft.com/office/drawing/2014/main" id="{25F71389-1ECC-46E2-A13D-71CB0F6D3551}"/>
              </a:ext>
            </a:extLst>
          </p:cNvPr>
          <p:cNvGraphicFramePr>
            <a:graphicFrameLocks noGrp="1"/>
          </p:cNvGraphicFramePr>
          <p:nvPr>
            <p:ph type="tbl" sz="quarter" idx="13"/>
            <p:extLst>
              <p:ext uri="{D42A27DB-BD31-4B8C-83A1-F6EECF244321}">
                <p14:modId xmlns:p14="http://schemas.microsoft.com/office/powerpoint/2010/main" val="3103337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68181123"/>
                    </a:ext>
                  </a:extLst>
                </a:gridCol>
                <a:gridCol w="987552">
                  <a:extLst>
                    <a:ext uri="{9D8B030D-6E8A-4147-A177-3AD203B41FA5}">
                      <a16:colId xmlns:a16="http://schemas.microsoft.com/office/drawing/2014/main" val="2374703485"/>
                    </a:ext>
                  </a:extLst>
                </a:gridCol>
                <a:gridCol w="1234440">
                  <a:extLst>
                    <a:ext uri="{9D8B030D-6E8A-4147-A177-3AD203B41FA5}">
                      <a16:colId xmlns:a16="http://schemas.microsoft.com/office/drawing/2014/main" val="1354589760"/>
                    </a:ext>
                  </a:extLst>
                </a:gridCol>
                <a:gridCol w="411480">
                  <a:extLst>
                    <a:ext uri="{9D8B030D-6E8A-4147-A177-3AD203B41FA5}">
                      <a16:colId xmlns:a16="http://schemas.microsoft.com/office/drawing/2014/main" val="2175705826"/>
                    </a:ext>
                  </a:extLst>
                </a:gridCol>
                <a:gridCol w="411480">
                  <a:extLst>
                    <a:ext uri="{9D8B030D-6E8A-4147-A177-3AD203B41FA5}">
                      <a16:colId xmlns:a16="http://schemas.microsoft.com/office/drawing/2014/main" val="2223171970"/>
                    </a:ext>
                  </a:extLst>
                </a:gridCol>
                <a:gridCol w="411480">
                  <a:extLst>
                    <a:ext uri="{9D8B030D-6E8A-4147-A177-3AD203B41FA5}">
                      <a16:colId xmlns:a16="http://schemas.microsoft.com/office/drawing/2014/main" val="2054239666"/>
                    </a:ext>
                  </a:extLst>
                </a:gridCol>
                <a:gridCol w="411480">
                  <a:extLst>
                    <a:ext uri="{9D8B030D-6E8A-4147-A177-3AD203B41FA5}">
                      <a16:colId xmlns:a16="http://schemas.microsoft.com/office/drawing/2014/main" val="1569364325"/>
                    </a:ext>
                  </a:extLst>
                </a:gridCol>
                <a:gridCol w="411480">
                  <a:extLst>
                    <a:ext uri="{9D8B030D-6E8A-4147-A177-3AD203B41FA5}">
                      <a16:colId xmlns:a16="http://schemas.microsoft.com/office/drawing/2014/main" val="1482100655"/>
                    </a:ext>
                  </a:extLst>
                </a:gridCol>
                <a:gridCol w="411480">
                  <a:extLst>
                    <a:ext uri="{9D8B030D-6E8A-4147-A177-3AD203B41FA5}">
                      <a16:colId xmlns:a16="http://schemas.microsoft.com/office/drawing/2014/main" val="3919935505"/>
                    </a:ext>
                  </a:extLst>
                </a:gridCol>
                <a:gridCol w="411480">
                  <a:extLst>
                    <a:ext uri="{9D8B030D-6E8A-4147-A177-3AD203B41FA5}">
                      <a16:colId xmlns:a16="http://schemas.microsoft.com/office/drawing/2014/main" val="2360380074"/>
                    </a:ext>
                  </a:extLst>
                </a:gridCol>
                <a:gridCol w="411480">
                  <a:extLst>
                    <a:ext uri="{9D8B030D-6E8A-4147-A177-3AD203B41FA5}">
                      <a16:colId xmlns:a16="http://schemas.microsoft.com/office/drawing/2014/main" val="2131580276"/>
                    </a:ext>
                  </a:extLst>
                </a:gridCol>
                <a:gridCol w="411480">
                  <a:extLst>
                    <a:ext uri="{9D8B030D-6E8A-4147-A177-3AD203B41FA5}">
                      <a16:colId xmlns:a16="http://schemas.microsoft.com/office/drawing/2014/main" val="42292330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2654359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- 2023-12-12 15:52:17</a:t>
                      </a:r>
                      <a:r>
                        <a:rPr kumimoji="0" lang="fr-FR" sz="1000" b="0" i="0" u="none" strike="noStrike" kern="1200" cap="none" spc="0" normalizeH="0" baseline="0" noProof="0">
                          <a:ln>
                            <a:noFill/>
                          </a:ln>
                          <a:solidFill>
                            <a:prstClr val="black"/>
                          </a:solidFill>
                          <a:effectLst/>
                          <a:uLnTx/>
                          <a:uFillTx/>
                          <a:latin typeface="Calibri"/>
                          <a:ea typeface="+mn-ea"/>
                          <a:cs typeface="+mn-cs"/>
                        </a:rPr>
                        <a:t>
 Toi, tu angoisses beaucoup sur ton avenir ? 🫣
À la dernière édition du @royaumeduweb , on a demandé aux créateur.ice.s de contenus s’ils.elles avaient peur que tout s’arrête 😱
©️ Radio Télévision Suisse
#wearetataki #youtube #youtubeur #royaumeduweb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https://quintly-eu-image-storage.s3.amazonaws.com/9f2564be28ed5388bbcee95f15b6c290/40ebf5fa126bfb0a04eb4785ad2aa5b6.jpg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33952617"/>
                  </a:ext>
                </a:extLst>
              </a:tr>
            </a:tbl>
          </a:graphicData>
        </a:graphic>
      </p:graphicFrame>
      <p:sp>
        <p:nvSpPr>
          <p:cNvPr id="4" name="Text Placeholder 3">
            <a:extLst>
              <a:ext uri="{FF2B5EF4-FFF2-40B4-BE49-F238E27FC236}">
                <a16:creationId xmlns:a16="http://schemas.microsoft.com/office/drawing/2014/main" id="{6AC251F5-84D6-43D7-A424-5ABFDA05D544}"/>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39636572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B02D1-791B-4CE0-9288-25CF9524CB84}"/>
              </a:ext>
            </a:extLst>
          </p:cNvPr>
          <p:cNvSpPr>
            <a:spLocks noGrp="1"/>
          </p:cNvSpPr>
          <p:nvPr>
            <p:ph type="title"/>
          </p:nvPr>
        </p:nvSpPr>
        <p:spPr/>
        <p:txBody>
          <a:bodyPr/>
          <a:lstStyle/>
          <a:p>
            <a:r>
              <a:rPr lang="sv-SE"/>
              <a:t>Instagram Videos Table | ta_ta_ki - 12 of 25</a:t>
            </a:r>
            <a:endParaRPr lang="en-US"/>
          </a:p>
        </p:txBody>
      </p:sp>
      <p:graphicFrame>
        <p:nvGraphicFramePr>
          <p:cNvPr id="5" name="Table Placeholder 4">
            <a:extLst>
              <a:ext uri="{FF2B5EF4-FFF2-40B4-BE49-F238E27FC236}">
                <a16:creationId xmlns:a16="http://schemas.microsoft.com/office/drawing/2014/main" id="{25A9BE39-3144-4CE3-B1B7-AFAF2913FFB8}"/>
              </a:ext>
            </a:extLst>
          </p:cNvPr>
          <p:cNvGraphicFramePr>
            <a:graphicFrameLocks noGrp="1"/>
          </p:cNvGraphicFramePr>
          <p:nvPr>
            <p:ph type="tbl" sz="quarter" idx="13"/>
            <p:extLst>
              <p:ext uri="{D42A27DB-BD31-4B8C-83A1-F6EECF244321}">
                <p14:modId xmlns:p14="http://schemas.microsoft.com/office/powerpoint/2010/main" val="2722313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5965533"/>
                    </a:ext>
                  </a:extLst>
                </a:gridCol>
                <a:gridCol w="987552">
                  <a:extLst>
                    <a:ext uri="{9D8B030D-6E8A-4147-A177-3AD203B41FA5}">
                      <a16:colId xmlns:a16="http://schemas.microsoft.com/office/drawing/2014/main" val="3850661791"/>
                    </a:ext>
                  </a:extLst>
                </a:gridCol>
                <a:gridCol w="1234440">
                  <a:extLst>
                    <a:ext uri="{9D8B030D-6E8A-4147-A177-3AD203B41FA5}">
                      <a16:colId xmlns:a16="http://schemas.microsoft.com/office/drawing/2014/main" val="857068123"/>
                    </a:ext>
                  </a:extLst>
                </a:gridCol>
                <a:gridCol w="411480">
                  <a:extLst>
                    <a:ext uri="{9D8B030D-6E8A-4147-A177-3AD203B41FA5}">
                      <a16:colId xmlns:a16="http://schemas.microsoft.com/office/drawing/2014/main" val="3647876103"/>
                    </a:ext>
                  </a:extLst>
                </a:gridCol>
                <a:gridCol w="411480">
                  <a:extLst>
                    <a:ext uri="{9D8B030D-6E8A-4147-A177-3AD203B41FA5}">
                      <a16:colId xmlns:a16="http://schemas.microsoft.com/office/drawing/2014/main" val="1457290186"/>
                    </a:ext>
                  </a:extLst>
                </a:gridCol>
                <a:gridCol w="411480">
                  <a:extLst>
                    <a:ext uri="{9D8B030D-6E8A-4147-A177-3AD203B41FA5}">
                      <a16:colId xmlns:a16="http://schemas.microsoft.com/office/drawing/2014/main" val="3019374670"/>
                    </a:ext>
                  </a:extLst>
                </a:gridCol>
                <a:gridCol w="411480">
                  <a:extLst>
                    <a:ext uri="{9D8B030D-6E8A-4147-A177-3AD203B41FA5}">
                      <a16:colId xmlns:a16="http://schemas.microsoft.com/office/drawing/2014/main" val="3086067168"/>
                    </a:ext>
                  </a:extLst>
                </a:gridCol>
                <a:gridCol w="411480">
                  <a:extLst>
                    <a:ext uri="{9D8B030D-6E8A-4147-A177-3AD203B41FA5}">
                      <a16:colId xmlns:a16="http://schemas.microsoft.com/office/drawing/2014/main" val="271752586"/>
                    </a:ext>
                  </a:extLst>
                </a:gridCol>
                <a:gridCol w="411480">
                  <a:extLst>
                    <a:ext uri="{9D8B030D-6E8A-4147-A177-3AD203B41FA5}">
                      <a16:colId xmlns:a16="http://schemas.microsoft.com/office/drawing/2014/main" val="2905753558"/>
                    </a:ext>
                  </a:extLst>
                </a:gridCol>
                <a:gridCol w="411480">
                  <a:extLst>
                    <a:ext uri="{9D8B030D-6E8A-4147-A177-3AD203B41FA5}">
                      <a16:colId xmlns:a16="http://schemas.microsoft.com/office/drawing/2014/main" val="3597160326"/>
                    </a:ext>
                  </a:extLst>
                </a:gridCol>
                <a:gridCol w="411480">
                  <a:extLst>
                    <a:ext uri="{9D8B030D-6E8A-4147-A177-3AD203B41FA5}">
                      <a16:colId xmlns:a16="http://schemas.microsoft.com/office/drawing/2014/main" val="444747315"/>
                    </a:ext>
                  </a:extLst>
                </a:gridCol>
                <a:gridCol w="411480">
                  <a:extLst>
                    <a:ext uri="{9D8B030D-6E8A-4147-A177-3AD203B41FA5}">
                      <a16:colId xmlns:a16="http://schemas.microsoft.com/office/drawing/2014/main" val="616027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1509094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- 2023-12-11 18:00:00</a:t>
                      </a:r>
                      <a:r>
                        <a:rPr kumimoji="0" lang="fr-FR" sz="1000" b="0" i="0" u="none" strike="noStrike" kern="1200" cap="none" spc="0" normalizeH="0" baseline="0" noProof="0">
                          <a:ln>
                            <a:noFill/>
                          </a:ln>
                          <a:solidFill>
                            <a:prstClr val="black"/>
                          </a:solidFill>
                          <a:effectLst/>
                          <a:uLnTx/>
                          <a:uFillTx/>
                          <a:latin typeface="Calibri"/>
                          <a:ea typeface="+mn-ea"/>
                          <a:cs typeface="+mn-cs"/>
                        </a:rPr>
                        <a:t>
 Tu changerais quoi pour améliorer les réseaux toi ? 🤔
#réseauxsociaux #createurdecontenu #youtubeur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https://quintly-eu-image-storage.s3.amazonaws.com/9f2564be28ed5388bbcee95f15b6c290/4c7651563d45e49796e21930ec517447.jpg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78345264"/>
                  </a:ext>
                </a:extLst>
              </a:tr>
            </a:tbl>
          </a:graphicData>
        </a:graphic>
      </p:graphicFrame>
      <p:sp>
        <p:nvSpPr>
          <p:cNvPr id="4" name="Text Placeholder 3">
            <a:extLst>
              <a:ext uri="{FF2B5EF4-FFF2-40B4-BE49-F238E27FC236}">
                <a16:creationId xmlns:a16="http://schemas.microsoft.com/office/drawing/2014/main" id="{4FEB970A-9870-4BBD-8E59-BF0C731845D8}"/>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18398734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6C399-E9B8-4846-8189-1ED6DD8C680D}"/>
              </a:ext>
            </a:extLst>
          </p:cNvPr>
          <p:cNvSpPr>
            <a:spLocks noGrp="1"/>
          </p:cNvSpPr>
          <p:nvPr>
            <p:ph type="title"/>
          </p:nvPr>
        </p:nvSpPr>
        <p:spPr/>
        <p:txBody>
          <a:bodyPr/>
          <a:lstStyle/>
          <a:p>
            <a:r>
              <a:rPr lang="sv-SE"/>
              <a:t>Instagram Videos Table | ta_ta_ki - 13 of 25</a:t>
            </a:r>
            <a:endParaRPr lang="en-US"/>
          </a:p>
        </p:txBody>
      </p:sp>
      <p:graphicFrame>
        <p:nvGraphicFramePr>
          <p:cNvPr id="5" name="Table Placeholder 4">
            <a:extLst>
              <a:ext uri="{FF2B5EF4-FFF2-40B4-BE49-F238E27FC236}">
                <a16:creationId xmlns:a16="http://schemas.microsoft.com/office/drawing/2014/main" id="{3C795D94-5539-48BC-9BB5-CFF1F5B071E0}"/>
              </a:ext>
            </a:extLst>
          </p:cNvPr>
          <p:cNvGraphicFramePr>
            <a:graphicFrameLocks noGrp="1"/>
          </p:cNvGraphicFramePr>
          <p:nvPr>
            <p:ph type="tbl" sz="quarter" idx="13"/>
            <p:extLst>
              <p:ext uri="{D42A27DB-BD31-4B8C-83A1-F6EECF244321}">
                <p14:modId xmlns:p14="http://schemas.microsoft.com/office/powerpoint/2010/main" val="4177197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96947645"/>
                    </a:ext>
                  </a:extLst>
                </a:gridCol>
                <a:gridCol w="987552">
                  <a:extLst>
                    <a:ext uri="{9D8B030D-6E8A-4147-A177-3AD203B41FA5}">
                      <a16:colId xmlns:a16="http://schemas.microsoft.com/office/drawing/2014/main" val="23019147"/>
                    </a:ext>
                  </a:extLst>
                </a:gridCol>
                <a:gridCol w="1234440">
                  <a:extLst>
                    <a:ext uri="{9D8B030D-6E8A-4147-A177-3AD203B41FA5}">
                      <a16:colId xmlns:a16="http://schemas.microsoft.com/office/drawing/2014/main" val="222870339"/>
                    </a:ext>
                  </a:extLst>
                </a:gridCol>
                <a:gridCol w="411480">
                  <a:extLst>
                    <a:ext uri="{9D8B030D-6E8A-4147-A177-3AD203B41FA5}">
                      <a16:colId xmlns:a16="http://schemas.microsoft.com/office/drawing/2014/main" val="3487992768"/>
                    </a:ext>
                  </a:extLst>
                </a:gridCol>
                <a:gridCol w="411480">
                  <a:extLst>
                    <a:ext uri="{9D8B030D-6E8A-4147-A177-3AD203B41FA5}">
                      <a16:colId xmlns:a16="http://schemas.microsoft.com/office/drawing/2014/main" val="2874524192"/>
                    </a:ext>
                  </a:extLst>
                </a:gridCol>
                <a:gridCol w="411480">
                  <a:extLst>
                    <a:ext uri="{9D8B030D-6E8A-4147-A177-3AD203B41FA5}">
                      <a16:colId xmlns:a16="http://schemas.microsoft.com/office/drawing/2014/main" val="1025913384"/>
                    </a:ext>
                  </a:extLst>
                </a:gridCol>
                <a:gridCol w="411480">
                  <a:extLst>
                    <a:ext uri="{9D8B030D-6E8A-4147-A177-3AD203B41FA5}">
                      <a16:colId xmlns:a16="http://schemas.microsoft.com/office/drawing/2014/main" val="1095155586"/>
                    </a:ext>
                  </a:extLst>
                </a:gridCol>
                <a:gridCol w="411480">
                  <a:extLst>
                    <a:ext uri="{9D8B030D-6E8A-4147-A177-3AD203B41FA5}">
                      <a16:colId xmlns:a16="http://schemas.microsoft.com/office/drawing/2014/main" val="4290169129"/>
                    </a:ext>
                  </a:extLst>
                </a:gridCol>
                <a:gridCol w="411480">
                  <a:extLst>
                    <a:ext uri="{9D8B030D-6E8A-4147-A177-3AD203B41FA5}">
                      <a16:colId xmlns:a16="http://schemas.microsoft.com/office/drawing/2014/main" val="782051901"/>
                    </a:ext>
                  </a:extLst>
                </a:gridCol>
                <a:gridCol w="411480">
                  <a:extLst>
                    <a:ext uri="{9D8B030D-6E8A-4147-A177-3AD203B41FA5}">
                      <a16:colId xmlns:a16="http://schemas.microsoft.com/office/drawing/2014/main" val="3292849586"/>
                    </a:ext>
                  </a:extLst>
                </a:gridCol>
                <a:gridCol w="411480">
                  <a:extLst>
                    <a:ext uri="{9D8B030D-6E8A-4147-A177-3AD203B41FA5}">
                      <a16:colId xmlns:a16="http://schemas.microsoft.com/office/drawing/2014/main" val="749986273"/>
                    </a:ext>
                  </a:extLst>
                </a:gridCol>
                <a:gridCol w="411480">
                  <a:extLst>
                    <a:ext uri="{9D8B030D-6E8A-4147-A177-3AD203B41FA5}">
                      <a16:colId xmlns:a16="http://schemas.microsoft.com/office/drawing/2014/main" val="1205524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748452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- 2023-12-11 15:25:42</a:t>
                      </a:r>
                      <a:r>
                        <a:rPr kumimoji="0" lang="fr-FR" sz="1000" b="0" i="0" u="none" strike="noStrike" kern="1200" cap="none" spc="0" normalizeH="0" baseline="0" noProof="0">
                          <a:ln>
                            <a:noFill/>
                          </a:ln>
                          <a:solidFill>
                            <a:prstClr val="black"/>
                          </a:solidFill>
                          <a:effectLst/>
                          <a:uLnTx/>
                          <a:uFillTx/>
                          <a:latin typeface="Calibri"/>
                          <a:ea typeface="+mn-ea"/>
                          <a:cs typeface="+mn-cs"/>
                        </a:rPr>
                        <a:t>
 ⚠️ TW : Cette vidéo parle de violences sexuelles. 
Roshni est une jeune Indienne qui a grandi dans l’une des régions les plus pauvres de l’Inde. Quand elle a 14 ans, elle est mariée de force à un homme de 45 ans. À partir de là pour Roshni, c’est le début d’un esclavage domestique et sexuel. 
Heureusement, elle réussit à se sortir de cette situation mais ce n’est pas le cas de milliers de jeunes filles dans le monde. Encore aujourd’hui, 1 enfant est mariée toutes les 3 secondes…
Tu peux retrouver l’épisode complet sur notre chaîne YouTube. Lien en bio.
Merci à Roshni pour son accueil et son combat. ❤️ 
#wearetataki #inde #mariageforcé #yadebat #yas #youngactivist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https://quintly-eu-image-storage.s3.amazonaws.com/9f2564be28ed5388bbcee95f15b6c290/35e3850449f4a911efd7003e6f63e4c5.jpg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71813113"/>
                  </a:ext>
                </a:extLst>
              </a:tr>
            </a:tbl>
          </a:graphicData>
        </a:graphic>
      </p:graphicFrame>
      <p:sp>
        <p:nvSpPr>
          <p:cNvPr id="4" name="Text Placeholder 3">
            <a:extLst>
              <a:ext uri="{FF2B5EF4-FFF2-40B4-BE49-F238E27FC236}">
                <a16:creationId xmlns:a16="http://schemas.microsoft.com/office/drawing/2014/main" id="{7F259764-551D-4BFD-924F-40347DC7EB33}"/>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34373766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4062C-1E24-48FE-9B12-C82347F833DC}"/>
              </a:ext>
            </a:extLst>
          </p:cNvPr>
          <p:cNvSpPr>
            <a:spLocks noGrp="1"/>
          </p:cNvSpPr>
          <p:nvPr>
            <p:ph type="title"/>
          </p:nvPr>
        </p:nvSpPr>
        <p:spPr/>
        <p:txBody>
          <a:bodyPr/>
          <a:lstStyle/>
          <a:p>
            <a:r>
              <a:rPr lang="sv-SE"/>
              <a:t>Instagram Videos Table | ta_ta_ki - 14 of 25</a:t>
            </a:r>
            <a:endParaRPr lang="en-US"/>
          </a:p>
        </p:txBody>
      </p:sp>
      <p:graphicFrame>
        <p:nvGraphicFramePr>
          <p:cNvPr id="5" name="Table Placeholder 4">
            <a:extLst>
              <a:ext uri="{FF2B5EF4-FFF2-40B4-BE49-F238E27FC236}">
                <a16:creationId xmlns:a16="http://schemas.microsoft.com/office/drawing/2014/main" id="{B6D17C2B-98CF-43F2-BB91-EAF10E814528}"/>
              </a:ext>
            </a:extLst>
          </p:cNvPr>
          <p:cNvGraphicFramePr>
            <a:graphicFrameLocks noGrp="1"/>
          </p:cNvGraphicFramePr>
          <p:nvPr>
            <p:ph type="tbl" sz="quarter" idx="13"/>
            <p:extLst>
              <p:ext uri="{D42A27DB-BD31-4B8C-83A1-F6EECF244321}">
                <p14:modId xmlns:p14="http://schemas.microsoft.com/office/powerpoint/2010/main" val="1233702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41954626"/>
                    </a:ext>
                  </a:extLst>
                </a:gridCol>
                <a:gridCol w="987552">
                  <a:extLst>
                    <a:ext uri="{9D8B030D-6E8A-4147-A177-3AD203B41FA5}">
                      <a16:colId xmlns:a16="http://schemas.microsoft.com/office/drawing/2014/main" val="351449022"/>
                    </a:ext>
                  </a:extLst>
                </a:gridCol>
                <a:gridCol w="1234440">
                  <a:extLst>
                    <a:ext uri="{9D8B030D-6E8A-4147-A177-3AD203B41FA5}">
                      <a16:colId xmlns:a16="http://schemas.microsoft.com/office/drawing/2014/main" val="1592242016"/>
                    </a:ext>
                  </a:extLst>
                </a:gridCol>
                <a:gridCol w="411480">
                  <a:extLst>
                    <a:ext uri="{9D8B030D-6E8A-4147-A177-3AD203B41FA5}">
                      <a16:colId xmlns:a16="http://schemas.microsoft.com/office/drawing/2014/main" val="2328216711"/>
                    </a:ext>
                  </a:extLst>
                </a:gridCol>
                <a:gridCol w="411480">
                  <a:extLst>
                    <a:ext uri="{9D8B030D-6E8A-4147-A177-3AD203B41FA5}">
                      <a16:colId xmlns:a16="http://schemas.microsoft.com/office/drawing/2014/main" val="472207086"/>
                    </a:ext>
                  </a:extLst>
                </a:gridCol>
                <a:gridCol w="411480">
                  <a:extLst>
                    <a:ext uri="{9D8B030D-6E8A-4147-A177-3AD203B41FA5}">
                      <a16:colId xmlns:a16="http://schemas.microsoft.com/office/drawing/2014/main" val="3194584893"/>
                    </a:ext>
                  </a:extLst>
                </a:gridCol>
                <a:gridCol w="411480">
                  <a:extLst>
                    <a:ext uri="{9D8B030D-6E8A-4147-A177-3AD203B41FA5}">
                      <a16:colId xmlns:a16="http://schemas.microsoft.com/office/drawing/2014/main" val="2436105811"/>
                    </a:ext>
                  </a:extLst>
                </a:gridCol>
                <a:gridCol w="411480">
                  <a:extLst>
                    <a:ext uri="{9D8B030D-6E8A-4147-A177-3AD203B41FA5}">
                      <a16:colId xmlns:a16="http://schemas.microsoft.com/office/drawing/2014/main" val="3616064690"/>
                    </a:ext>
                  </a:extLst>
                </a:gridCol>
                <a:gridCol w="411480">
                  <a:extLst>
                    <a:ext uri="{9D8B030D-6E8A-4147-A177-3AD203B41FA5}">
                      <a16:colId xmlns:a16="http://schemas.microsoft.com/office/drawing/2014/main" val="3504405384"/>
                    </a:ext>
                  </a:extLst>
                </a:gridCol>
                <a:gridCol w="411480">
                  <a:extLst>
                    <a:ext uri="{9D8B030D-6E8A-4147-A177-3AD203B41FA5}">
                      <a16:colId xmlns:a16="http://schemas.microsoft.com/office/drawing/2014/main" val="894756639"/>
                    </a:ext>
                  </a:extLst>
                </a:gridCol>
                <a:gridCol w="411480">
                  <a:extLst>
                    <a:ext uri="{9D8B030D-6E8A-4147-A177-3AD203B41FA5}">
                      <a16:colId xmlns:a16="http://schemas.microsoft.com/office/drawing/2014/main" val="3801227115"/>
                    </a:ext>
                  </a:extLst>
                </a:gridCol>
                <a:gridCol w="411480">
                  <a:extLst>
                    <a:ext uri="{9D8B030D-6E8A-4147-A177-3AD203B41FA5}">
                      <a16:colId xmlns:a16="http://schemas.microsoft.com/office/drawing/2014/main" val="2392784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401691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- 2023-12-08 15:00:07</a:t>
                      </a:r>
                      <a:r>
                        <a:rPr kumimoji="0" lang="fr-FR" sz="1000" b="0" i="0" u="none" strike="noStrike" kern="1200" cap="none" spc="0" normalizeH="0" baseline="0" noProof="0">
                          <a:ln>
                            <a:noFill/>
                          </a:ln>
                          <a:solidFill>
                            <a:prstClr val="black"/>
                          </a:solidFill>
                          <a:effectLst/>
                          <a:uLnTx/>
                          <a:uFillTx/>
                          <a:latin typeface="Calibri"/>
                          <a:ea typeface="+mn-ea"/>
                          <a:cs typeface="+mn-cs"/>
                        </a:rPr>
                        <a:t>
 Le mariage forcé d’enfants, un fléau bien trop présent encore 😔
Dans notre dernier épisode de Yadébat, Mélissa rencontre Roshni, une jeune Indienne qui a grandi dans l’une des régions les plus pauvres de l’Inde. 
Quand elle a 14 ans, elle est mariée de force à un homme de 45 ans. À partir de là pour Roshni, c’est le début d’un esclavage domestique et sexuel.
Tu peux aller voir l’épisode en entier via le lien dans notre bio Instagram.
#wearetataki #inde #mariage #yadebat #yas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https://quintly-eu-image-storage.s3.amazonaws.com/9f2564be28ed5388bbcee95f15b6c290/bcf26e4d68e6a5f4cfc9b4ee656a374c.jpg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988851276"/>
                  </a:ext>
                </a:extLst>
              </a:tr>
            </a:tbl>
          </a:graphicData>
        </a:graphic>
      </p:graphicFrame>
      <p:sp>
        <p:nvSpPr>
          <p:cNvPr id="4" name="Text Placeholder 3">
            <a:extLst>
              <a:ext uri="{FF2B5EF4-FFF2-40B4-BE49-F238E27FC236}">
                <a16:creationId xmlns:a16="http://schemas.microsoft.com/office/drawing/2014/main" id="{B50ABB27-30DD-45C6-997D-AA3A18575C38}"/>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33545387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6C2F7-3ECE-4573-9741-F8B741AAE7EF}"/>
              </a:ext>
            </a:extLst>
          </p:cNvPr>
          <p:cNvSpPr>
            <a:spLocks noGrp="1"/>
          </p:cNvSpPr>
          <p:nvPr>
            <p:ph type="title"/>
          </p:nvPr>
        </p:nvSpPr>
        <p:spPr/>
        <p:txBody>
          <a:bodyPr/>
          <a:lstStyle/>
          <a:p>
            <a:r>
              <a:rPr lang="sv-SE"/>
              <a:t>Instagram Videos Table | ta_ta_ki - 15 of 25</a:t>
            </a:r>
            <a:endParaRPr lang="en-US"/>
          </a:p>
        </p:txBody>
      </p:sp>
      <p:graphicFrame>
        <p:nvGraphicFramePr>
          <p:cNvPr id="5" name="Table Placeholder 4">
            <a:extLst>
              <a:ext uri="{FF2B5EF4-FFF2-40B4-BE49-F238E27FC236}">
                <a16:creationId xmlns:a16="http://schemas.microsoft.com/office/drawing/2014/main" id="{C3D2DE0B-6F72-4924-9E41-EF6C3970FBC9}"/>
              </a:ext>
            </a:extLst>
          </p:cNvPr>
          <p:cNvGraphicFramePr>
            <a:graphicFrameLocks noGrp="1"/>
          </p:cNvGraphicFramePr>
          <p:nvPr>
            <p:ph type="tbl" sz="quarter" idx="13"/>
            <p:extLst>
              <p:ext uri="{D42A27DB-BD31-4B8C-83A1-F6EECF244321}">
                <p14:modId xmlns:p14="http://schemas.microsoft.com/office/powerpoint/2010/main" val="1947956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09042327"/>
                    </a:ext>
                  </a:extLst>
                </a:gridCol>
                <a:gridCol w="987552">
                  <a:extLst>
                    <a:ext uri="{9D8B030D-6E8A-4147-A177-3AD203B41FA5}">
                      <a16:colId xmlns:a16="http://schemas.microsoft.com/office/drawing/2014/main" val="1096036229"/>
                    </a:ext>
                  </a:extLst>
                </a:gridCol>
                <a:gridCol w="1234440">
                  <a:extLst>
                    <a:ext uri="{9D8B030D-6E8A-4147-A177-3AD203B41FA5}">
                      <a16:colId xmlns:a16="http://schemas.microsoft.com/office/drawing/2014/main" val="3506537929"/>
                    </a:ext>
                  </a:extLst>
                </a:gridCol>
                <a:gridCol w="411480">
                  <a:extLst>
                    <a:ext uri="{9D8B030D-6E8A-4147-A177-3AD203B41FA5}">
                      <a16:colId xmlns:a16="http://schemas.microsoft.com/office/drawing/2014/main" val="240407085"/>
                    </a:ext>
                  </a:extLst>
                </a:gridCol>
                <a:gridCol w="411480">
                  <a:extLst>
                    <a:ext uri="{9D8B030D-6E8A-4147-A177-3AD203B41FA5}">
                      <a16:colId xmlns:a16="http://schemas.microsoft.com/office/drawing/2014/main" val="2444491490"/>
                    </a:ext>
                  </a:extLst>
                </a:gridCol>
                <a:gridCol w="411480">
                  <a:extLst>
                    <a:ext uri="{9D8B030D-6E8A-4147-A177-3AD203B41FA5}">
                      <a16:colId xmlns:a16="http://schemas.microsoft.com/office/drawing/2014/main" val="2109721415"/>
                    </a:ext>
                  </a:extLst>
                </a:gridCol>
                <a:gridCol w="411480">
                  <a:extLst>
                    <a:ext uri="{9D8B030D-6E8A-4147-A177-3AD203B41FA5}">
                      <a16:colId xmlns:a16="http://schemas.microsoft.com/office/drawing/2014/main" val="1312797949"/>
                    </a:ext>
                  </a:extLst>
                </a:gridCol>
                <a:gridCol w="411480">
                  <a:extLst>
                    <a:ext uri="{9D8B030D-6E8A-4147-A177-3AD203B41FA5}">
                      <a16:colId xmlns:a16="http://schemas.microsoft.com/office/drawing/2014/main" val="3004710118"/>
                    </a:ext>
                  </a:extLst>
                </a:gridCol>
                <a:gridCol w="411480">
                  <a:extLst>
                    <a:ext uri="{9D8B030D-6E8A-4147-A177-3AD203B41FA5}">
                      <a16:colId xmlns:a16="http://schemas.microsoft.com/office/drawing/2014/main" val="1892660700"/>
                    </a:ext>
                  </a:extLst>
                </a:gridCol>
                <a:gridCol w="411480">
                  <a:extLst>
                    <a:ext uri="{9D8B030D-6E8A-4147-A177-3AD203B41FA5}">
                      <a16:colId xmlns:a16="http://schemas.microsoft.com/office/drawing/2014/main" val="4085153785"/>
                    </a:ext>
                  </a:extLst>
                </a:gridCol>
                <a:gridCol w="411480">
                  <a:extLst>
                    <a:ext uri="{9D8B030D-6E8A-4147-A177-3AD203B41FA5}">
                      <a16:colId xmlns:a16="http://schemas.microsoft.com/office/drawing/2014/main" val="4281480707"/>
                    </a:ext>
                  </a:extLst>
                </a:gridCol>
                <a:gridCol w="411480">
                  <a:extLst>
                    <a:ext uri="{9D8B030D-6E8A-4147-A177-3AD203B41FA5}">
                      <a16:colId xmlns:a16="http://schemas.microsoft.com/office/drawing/2014/main" val="336769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804948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- 2023-12-07 10:00:00</a:t>
                      </a:r>
                      <a:r>
                        <a:rPr kumimoji="0" lang="fr-FR" sz="1000" b="0" i="0" u="none" strike="noStrike" kern="1200" cap="none" spc="0" normalizeH="0" baseline="0" noProof="0">
                          <a:ln>
                            <a:noFill/>
                          </a:ln>
                          <a:solidFill>
                            <a:prstClr val="black"/>
                          </a:solidFill>
                          <a:effectLst/>
                          <a:uLnTx/>
                          <a:uFillTx/>
                          <a:latin typeface="Calibri"/>
                          <a:ea typeface="+mn-ea"/>
                          <a:cs typeface="+mn-cs"/>
                        </a:rPr>
                        <a:t>
 Maïmouna est une jeune activiste de la région du Sahel au Burkina Faso. 🇧🇫 
Depuis quelques années, suite à un voyage inspirant, elle mène plusieurs actions pour construire la paix dans cette région où la violence fait des ravages. Elle lutte contre la précarité, le manque d’accès à l’éducation et aide les femmes déplacées à devenir indépendantes financièrement.
Le 16 novembre dernier, Maïmouna était présente à l’ONU à Genève, dans le cadre du @youngactivistssummit pour s’exprimer et partager son expérience.
« Si on n’arrive pas à avoir une masse critique de jeunes personnes qui sont conscientes de leur pouvoir de changement, on ne pourra rien changer chez nous. » Maïmouna 🤍
©️ Radio Télévision Suisse
#wearetataki #burkinafaso #iceberg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https://quintly-eu-image-storage.s3.amazonaws.com/9f2564be28ed5388bbcee95f15b6c290/ac7e85ac95c483d730df6ec4766fecf6.jpg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320584688"/>
                  </a:ext>
                </a:extLst>
              </a:tr>
            </a:tbl>
          </a:graphicData>
        </a:graphic>
      </p:graphicFrame>
      <p:sp>
        <p:nvSpPr>
          <p:cNvPr id="4" name="Text Placeholder 3">
            <a:extLst>
              <a:ext uri="{FF2B5EF4-FFF2-40B4-BE49-F238E27FC236}">
                <a16:creationId xmlns:a16="http://schemas.microsoft.com/office/drawing/2014/main" id="{2F2C9BF8-48CA-4BCC-9334-E40E72C763C3}"/>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32684769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19AA4-AEC3-48CF-BCC6-1F55DA8E5A7F}"/>
              </a:ext>
            </a:extLst>
          </p:cNvPr>
          <p:cNvSpPr>
            <a:spLocks noGrp="1"/>
          </p:cNvSpPr>
          <p:nvPr>
            <p:ph type="title"/>
          </p:nvPr>
        </p:nvSpPr>
        <p:spPr/>
        <p:txBody>
          <a:bodyPr/>
          <a:lstStyle/>
          <a:p>
            <a:r>
              <a:rPr lang="sv-SE"/>
              <a:t>Instagram Videos Table | ta_ta_ki - 16 of 25</a:t>
            </a:r>
            <a:endParaRPr lang="en-US"/>
          </a:p>
        </p:txBody>
      </p:sp>
      <p:graphicFrame>
        <p:nvGraphicFramePr>
          <p:cNvPr id="5" name="Table Placeholder 4">
            <a:extLst>
              <a:ext uri="{FF2B5EF4-FFF2-40B4-BE49-F238E27FC236}">
                <a16:creationId xmlns:a16="http://schemas.microsoft.com/office/drawing/2014/main" id="{EA2F649E-1A3C-4B5D-AA54-61FA1664697C}"/>
              </a:ext>
            </a:extLst>
          </p:cNvPr>
          <p:cNvGraphicFramePr>
            <a:graphicFrameLocks noGrp="1"/>
          </p:cNvGraphicFramePr>
          <p:nvPr>
            <p:ph type="tbl" sz="quarter" idx="13"/>
            <p:extLst>
              <p:ext uri="{D42A27DB-BD31-4B8C-83A1-F6EECF244321}">
                <p14:modId xmlns:p14="http://schemas.microsoft.com/office/powerpoint/2010/main" val="4264109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59360848"/>
                    </a:ext>
                  </a:extLst>
                </a:gridCol>
                <a:gridCol w="987552">
                  <a:extLst>
                    <a:ext uri="{9D8B030D-6E8A-4147-A177-3AD203B41FA5}">
                      <a16:colId xmlns:a16="http://schemas.microsoft.com/office/drawing/2014/main" val="1626381757"/>
                    </a:ext>
                  </a:extLst>
                </a:gridCol>
                <a:gridCol w="1234440">
                  <a:extLst>
                    <a:ext uri="{9D8B030D-6E8A-4147-A177-3AD203B41FA5}">
                      <a16:colId xmlns:a16="http://schemas.microsoft.com/office/drawing/2014/main" val="3967196182"/>
                    </a:ext>
                  </a:extLst>
                </a:gridCol>
                <a:gridCol w="411480">
                  <a:extLst>
                    <a:ext uri="{9D8B030D-6E8A-4147-A177-3AD203B41FA5}">
                      <a16:colId xmlns:a16="http://schemas.microsoft.com/office/drawing/2014/main" val="3759917891"/>
                    </a:ext>
                  </a:extLst>
                </a:gridCol>
                <a:gridCol w="411480">
                  <a:extLst>
                    <a:ext uri="{9D8B030D-6E8A-4147-A177-3AD203B41FA5}">
                      <a16:colId xmlns:a16="http://schemas.microsoft.com/office/drawing/2014/main" val="2099055833"/>
                    </a:ext>
                  </a:extLst>
                </a:gridCol>
                <a:gridCol w="411480">
                  <a:extLst>
                    <a:ext uri="{9D8B030D-6E8A-4147-A177-3AD203B41FA5}">
                      <a16:colId xmlns:a16="http://schemas.microsoft.com/office/drawing/2014/main" val="1358003559"/>
                    </a:ext>
                  </a:extLst>
                </a:gridCol>
                <a:gridCol w="411480">
                  <a:extLst>
                    <a:ext uri="{9D8B030D-6E8A-4147-A177-3AD203B41FA5}">
                      <a16:colId xmlns:a16="http://schemas.microsoft.com/office/drawing/2014/main" val="3719726014"/>
                    </a:ext>
                  </a:extLst>
                </a:gridCol>
                <a:gridCol w="411480">
                  <a:extLst>
                    <a:ext uri="{9D8B030D-6E8A-4147-A177-3AD203B41FA5}">
                      <a16:colId xmlns:a16="http://schemas.microsoft.com/office/drawing/2014/main" val="164663652"/>
                    </a:ext>
                  </a:extLst>
                </a:gridCol>
                <a:gridCol w="411480">
                  <a:extLst>
                    <a:ext uri="{9D8B030D-6E8A-4147-A177-3AD203B41FA5}">
                      <a16:colId xmlns:a16="http://schemas.microsoft.com/office/drawing/2014/main" val="170787879"/>
                    </a:ext>
                  </a:extLst>
                </a:gridCol>
                <a:gridCol w="411480">
                  <a:extLst>
                    <a:ext uri="{9D8B030D-6E8A-4147-A177-3AD203B41FA5}">
                      <a16:colId xmlns:a16="http://schemas.microsoft.com/office/drawing/2014/main" val="4105610298"/>
                    </a:ext>
                  </a:extLst>
                </a:gridCol>
                <a:gridCol w="411480">
                  <a:extLst>
                    <a:ext uri="{9D8B030D-6E8A-4147-A177-3AD203B41FA5}">
                      <a16:colId xmlns:a16="http://schemas.microsoft.com/office/drawing/2014/main" val="913368381"/>
                    </a:ext>
                  </a:extLst>
                </a:gridCol>
                <a:gridCol w="411480">
                  <a:extLst>
                    <a:ext uri="{9D8B030D-6E8A-4147-A177-3AD203B41FA5}">
                      <a16:colId xmlns:a16="http://schemas.microsoft.com/office/drawing/2014/main" val="4233122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356737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- 2023-12-06 11:16:49</a:t>
                      </a:r>
                      <a:r>
                        <a:rPr kumimoji="0" lang="fr-FR" sz="1000" b="0" i="0" u="none" strike="noStrike" kern="1200" cap="none" spc="0" normalizeH="0" baseline="0" noProof="0">
                          <a:ln>
                            <a:noFill/>
                          </a:ln>
                          <a:solidFill>
                            <a:prstClr val="black"/>
                          </a:solidFill>
                          <a:effectLst/>
                          <a:uLnTx/>
                          <a:uFillTx/>
                          <a:latin typeface="Calibri"/>
                          <a:ea typeface="+mn-ea"/>
                          <a:cs typeface="+mn-cs"/>
                        </a:rPr>
                        <a:t>
 Les créateur.trice.s de contenus présente.e.s au Royaume nous ont dévoilé LA SÉQUENCE qu’ils.elles ont bien fait de couper au montage 😅😂
Genre sucer un escargot… Attends quoi ?!
©️ Radio Télévision Suisse
#wearetataki #royaumeduweb #youtubeur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https://quintly-eu-image-storage.s3.amazonaws.com/9f2564be28ed5388bbcee95f15b6c290/92e18834db5bf09e81072ce50153e4ea.jpg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2697878"/>
                  </a:ext>
                </a:extLst>
              </a:tr>
            </a:tbl>
          </a:graphicData>
        </a:graphic>
      </p:graphicFrame>
      <p:sp>
        <p:nvSpPr>
          <p:cNvPr id="4" name="Text Placeholder 3">
            <a:extLst>
              <a:ext uri="{FF2B5EF4-FFF2-40B4-BE49-F238E27FC236}">
                <a16:creationId xmlns:a16="http://schemas.microsoft.com/office/drawing/2014/main" id="{1F3090FB-D77A-415D-970E-DDDE3DA16310}"/>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23157529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B322B-1D3E-4090-B89B-2430B393B6FD}"/>
              </a:ext>
            </a:extLst>
          </p:cNvPr>
          <p:cNvSpPr>
            <a:spLocks noGrp="1"/>
          </p:cNvSpPr>
          <p:nvPr>
            <p:ph type="title"/>
          </p:nvPr>
        </p:nvSpPr>
        <p:spPr/>
        <p:txBody>
          <a:bodyPr/>
          <a:lstStyle/>
          <a:p>
            <a:r>
              <a:rPr lang="sv-SE"/>
              <a:t>Instagram Videos Table | ta_ta_ki - 17 of 25</a:t>
            </a:r>
            <a:endParaRPr lang="en-US"/>
          </a:p>
        </p:txBody>
      </p:sp>
      <p:graphicFrame>
        <p:nvGraphicFramePr>
          <p:cNvPr id="5" name="Table Placeholder 4">
            <a:extLst>
              <a:ext uri="{FF2B5EF4-FFF2-40B4-BE49-F238E27FC236}">
                <a16:creationId xmlns:a16="http://schemas.microsoft.com/office/drawing/2014/main" id="{422F2FE7-918B-473F-90BE-B83AE3D82AB8}"/>
              </a:ext>
            </a:extLst>
          </p:cNvPr>
          <p:cNvGraphicFramePr>
            <a:graphicFrameLocks noGrp="1"/>
          </p:cNvGraphicFramePr>
          <p:nvPr>
            <p:ph type="tbl" sz="quarter" idx="13"/>
            <p:extLst>
              <p:ext uri="{D42A27DB-BD31-4B8C-83A1-F6EECF244321}">
                <p14:modId xmlns:p14="http://schemas.microsoft.com/office/powerpoint/2010/main" val="685326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0338322"/>
                    </a:ext>
                  </a:extLst>
                </a:gridCol>
                <a:gridCol w="987552">
                  <a:extLst>
                    <a:ext uri="{9D8B030D-6E8A-4147-A177-3AD203B41FA5}">
                      <a16:colId xmlns:a16="http://schemas.microsoft.com/office/drawing/2014/main" val="2129176260"/>
                    </a:ext>
                  </a:extLst>
                </a:gridCol>
                <a:gridCol w="1234440">
                  <a:extLst>
                    <a:ext uri="{9D8B030D-6E8A-4147-A177-3AD203B41FA5}">
                      <a16:colId xmlns:a16="http://schemas.microsoft.com/office/drawing/2014/main" val="1515442696"/>
                    </a:ext>
                  </a:extLst>
                </a:gridCol>
                <a:gridCol w="411480">
                  <a:extLst>
                    <a:ext uri="{9D8B030D-6E8A-4147-A177-3AD203B41FA5}">
                      <a16:colId xmlns:a16="http://schemas.microsoft.com/office/drawing/2014/main" val="2050909485"/>
                    </a:ext>
                  </a:extLst>
                </a:gridCol>
                <a:gridCol w="411480">
                  <a:extLst>
                    <a:ext uri="{9D8B030D-6E8A-4147-A177-3AD203B41FA5}">
                      <a16:colId xmlns:a16="http://schemas.microsoft.com/office/drawing/2014/main" val="3446134504"/>
                    </a:ext>
                  </a:extLst>
                </a:gridCol>
                <a:gridCol w="411480">
                  <a:extLst>
                    <a:ext uri="{9D8B030D-6E8A-4147-A177-3AD203B41FA5}">
                      <a16:colId xmlns:a16="http://schemas.microsoft.com/office/drawing/2014/main" val="2889553878"/>
                    </a:ext>
                  </a:extLst>
                </a:gridCol>
                <a:gridCol w="411480">
                  <a:extLst>
                    <a:ext uri="{9D8B030D-6E8A-4147-A177-3AD203B41FA5}">
                      <a16:colId xmlns:a16="http://schemas.microsoft.com/office/drawing/2014/main" val="3130746227"/>
                    </a:ext>
                  </a:extLst>
                </a:gridCol>
                <a:gridCol w="411480">
                  <a:extLst>
                    <a:ext uri="{9D8B030D-6E8A-4147-A177-3AD203B41FA5}">
                      <a16:colId xmlns:a16="http://schemas.microsoft.com/office/drawing/2014/main" val="4193866224"/>
                    </a:ext>
                  </a:extLst>
                </a:gridCol>
                <a:gridCol w="411480">
                  <a:extLst>
                    <a:ext uri="{9D8B030D-6E8A-4147-A177-3AD203B41FA5}">
                      <a16:colId xmlns:a16="http://schemas.microsoft.com/office/drawing/2014/main" val="1448095898"/>
                    </a:ext>
                  </a:extLst>
                </a:gridCol>
                <a:gridCol w="411480">
                  <a:extLst>
                    <a:ext uri="{9D8B030D-6E8A-4147-A177-3AD203B41FA5}">
                      <a16:colId xmlns:a16="http://schemas.microsoft.com/office/drawing/2014/main" val="864284316"/>
                    </a:ext>
                  </a:extLst>
                </a:gridCol>
                <a:gridCol w="411480">
                  <a:extLst>
                    <a:ext uri="{9D8B030D-6E8A-4147-A177-3AD203B41FA5}">
                      <a16:colId xmlns:a16="http://schemas.microsoft.com/office/drawing/2014/main" val="882075667"/>
                    </a:ext>
                  </a:extLst>
                </a:gridCol>
                <a:gridCol w="411480">
                  <a:extLst>
                    <a:ext uri="{9D8B030D-6E8A-4147-A177-3AD203B41FA5}">
                      <a16:colId xmlns:a16="http://schemas.microsoft.com/office/drawing/2014/main" val="996378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2213432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- 2023-12-05 17:05:38</a:t>
                      </a:r>
                      <a:r>
                        <a:rPr kumimoji="0" lang="fr-FR" sz="1000" b="0" i="0" u="none" strike="noStrike" kern="1200" cap="none" spc="0" normalizeH="0" baseline="0" noProof="0">
                          <a:ln>
                            <a:noFill/>
                          </a:ln>
                          <a:solidFill>
                            <a:prstClr val="black"/>
                          </a:solidFill>
                          <a:effectLst/>
                          <a:uLnTx/>
                          <a:uFillTx/>
                          <a:latin typeface="Calibri"/>
                          <a:ea typeface="+mn-ea"/>
                          <a:cs typeface="+mn-cs"/>
                        </a:rPr>
                        <a:t>
 DATTEBAYO ! 🍥
Après One Piece, c’est maintenant au tour de Naruto d’être adapté en live action. 🥷
🤯 Comme souvent avec les live action, le projet ne fait pas l’unanimité, d’autant plus que Masashi Kishimoto (l’auteur de Naruto) et son équipe ne devraient pas être impliqué.e.s.
Toi tu vas regarder l’adaptation ou tu veux rester sur l’anime ? 👀
©️ Radio Télévision Suisse
#wearetataki #naruto #liveaction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https://quintly-eu-image-storage.s3.amazonaws.com/9f2564be28ed5388bbcee95f15b6c290/3829902ea75c200b3a572fe6d5ecda15.jpg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85713792"/>
                  </a:ext>
                </a:extLst>
              </a:tr>
            </a:tbl>
          </a:graphicData>
        </a:graphic>
      </p:graphicFrame>
      <p:sp>
        <p:nvSpPr>
          <p:cNvPr id="4" name="Text Placeholder 3">
            <a:extLst>
              <a:ext uri="{FF2B5EF4-FFF2-40B4-BE49-F238E27FC236}">
                <a16:creationId xmlns:a16="http://schemas.microsoft.com/office/drawing/2014/main" id="{C49E9A81-1BD5-4301-B2EB-31EBD3508302}"/>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8422724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4C0E1-7031-4782-83B4-602C8131F81A}"/>
              </a:ext>
            </a:extLst>
          </p:cNvPr>
          <p:cNvSpPr>
            <a:spLocks noGrp="1"/>
          </p:cNvSpPr>
          <p:nvPr>
            <p:ph type="title"/>
          </p:nvPr>
        </p:nvSpPr>
        <p:spPr/>
        <p:txBody>
          <a:bodyPr/>
          <a:lstStyle/>
          <a:p>
            <a:r>
              <a:rPr lang="sv-SE"/>
              <a:t>Instagram Videos Table | ta_ta_ki - 18 of 25</a:t>
            </a:r>
            <a:endParaRPr lang="en-US"/>
          </a:p>
        </p:txBody>
      </p:sp>
      <p:graphicFrame>
        <p:nvGraphicFramePr>
          <p:cNvPr id="5" name="Table Placeholder 4">
            <a:extLst>
              <a:ext uri="{FF2B5EF4-FFF2-40B4-BE49-F238E27FC236}">
                <a16:creationId xmlns:a16="http://schemas.microsoft.com/office/drawing/2014/main" id="{795356A2-E565-43F0-85FF-9F4CF65474B0}"/>
              </a:ext>
            </a:extLst>
          </p:cNvPr>
          <p:cNvGraphicFramePr>
            <a:graphicFrameLocks noGrp="1"/>
          </p:cNvGraphicFramePr>
          <p:nvPr>
            <p:ph type="tbl" sz="quarter" idx="13"/>
            <p:extLst>
              <p:ext uri="{D42A27DB-BD31-4B8C-83A1-F6EECF244321}">
                <p14:modId xmlns:p14="http://schemas.microsoft.com/office/powerpoint/2010/main" val="3789305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61273368"/>
                    </a:ext>
                  </a:extLst>
                </a:gridCol>
                <a:gridCol w="987552">
                  <a:extLst>
                    <a:ext uri="{9D8B030D-6E8A-4147-A177-3AD203B41FA5}">
                      <a16:colId xmlns:a16="http://schemas.microsoft.com/office/drawing/2014/main" val="1125822219"/>
                    </a:ext>
                  </a:extLst>
                </a:gridCol>
                <a:gridCol w="1234440">
                  <a:extLst>
                    <a:ext uri="{9D8B030D-6E8A-4147-A177-3AD203B41FA5}">
                      <a16:colId xmlns:a16="http://schemas.microsoft.com/office/drawing/2014/main" val="1884539300"/>
                    </a:ext>
                  </a:extLst>
                </a:gridCol>
                <a:gridCol w="411480">
                  <a:extLst>
                    <a:ext uri="{9D8B030D-6E8A-4147-A177-3AD203B41FA5}">
                      <a16:colId xmlns:a16="http://schemas.microsoft.com/office/drawing/2014/main" val="482778436"/>
                    </a:ext>
                  </a:extLst>
                </a:gridCol>
                <a:gridCol w="411480">
                  <a:extLst>
                    <a:ext uri="{9D8B030D-6E8A-4147-A177-3AD203B41FA5}">
                      <a16:colId xmlns:a16="http://schemas.microsoft.com/office/drawing/2014/main" val="3720249121"/>
                    </a:ext>
                  </a:extLst>
                </a:gridCol>
                <a:gridCol w="411480">
                  <a:extLst>
                    <a:ext uri="{9D8B030D-6E8A-4147-A177-3AD203B41FA5}">
                      <a16:colId xmlns:a16="http://schemas.microsoft.com/office/drawing/2014/main" val="3712623988"/>
                    </a:ext>
                  </a:extLst>
                </a:gridCol>
                <a:gridCol w="411480">
                  <a:extLst>
                    <a:ext uri="{9D8B030D-6E8A-4147-A177-3AD203B41FA5}">
                      <a16:colId xmlns:a16="http://schemas.microsoft.com/office/drawing/2014/main" val="1048313185"/>
                    </a:ext>
                  </a:extLst>
                </a:gridCol>
                <a:gridCol w="411480">
                  <a:extLst>
                    <a:ext uri="{9D8B030D-6E8A-4147-A177-3AD203B41FA5}">
                      <a16:colId xmlns:a16="http://schemas.microsoft.com/office/drawing/2014/main" val="2324755831"/>
                    </a:ext>
                  </a:extLst>
                </a:gridCol>
                <a:gridCol w="411480">
                  <a:extLst>
                    <a:ext uri="{9D8B030D-6E8A-4147-A177-3AD203B41FA5}">
                      <a16:colId xmlns:a16="http://schemas.microsoft.com/office/drawing/2014/main" val="277526701"/>
                    </a:ext>
                  </a:extLst>
                </a:gridCol>
                <a:gridCol w="411480">
                  <a:extLst>
                    <a:ext uri="{9D8B030D-6E8A-4147-A177-3AD203B41FA5}">
                      <a16:colId xmlns:a16="http://schemas.microsoft.com/office/drawing/2014/main" val="1369200644"/>
                    </a:ext>
                  </a:extLst>
                </a:gridCol>
                <a:gridCol w="411480">
                  <a:extLst>
                    <a:ext uri="{9D8B030D-6E8A-4147-A177-3AD203B41FA5}">
                      <a16:colId xmlns:a16="http://schemas.microsoft.com/office/drawing/2014/main" val="2768508561"/>
                    </a:ext>
                  </a:extLst>
                </a:gridCol>
                <a:gridCol w="411480">
                  <a:extLst>
                    <a:ext uri="{9D8B030D-6E8A-4147-A177-3AD203B41FA5}">
                      <a16:colId xmlns:a16="http://schemas.microsoft.com/office/drawing/2014/main" val="1940582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1680732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- 2023-12-04 11:02:23</a:t>
                      </a:r>
                      <a:r>
                        <a:rPr kumimoji="0" lang="fr-FR" sz="1000" b="0" i="0" u="none" strike="noStrike" kern="1200" cap="none" spc="0" normalizeH="0" baseline="0" noProof="0">
                          <a:ln>
                            <a:noFill/>
                          </a:ln>
                          <a:solidFill>
                            <a:prstClr val="black"/>
                          </a:solidFill>
                          <a:effectLst/>
                          <a:uLnTx/>
                          <a:uFillTx/>
                          <a:latin typeface="Calibri"/>
                          <a:ea typeface="+mn-ea"/>
                          <a:cs typeface="+mn-cs"/>
                        </a:rPr>
                        <a:t>
 Est-ce que tu penses qu’il y a des youtubeurs.euses qui prennent la grosse tête ? 🫶🏼
Dans la dernière édition du Royaume, on a demandé aux créateurs.trices de contenus qu’est-ce qu’ils.elles en pensaient de ce sujet. 👑
©️ Radio Télévision Suisse
#wearetataki #youtubeur #influenceur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https://quintly-eu-image-storage.s3.amazonaws.com/9f2564be28ed5388bbcee95f15b6c290/9d3c53716d5ef48f35958a798ae63f85.jpg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886096081"/>
                  </a:ext>
                </a:extLst>
              </a:tr>
            </a:tbl>
          </a:graphicData>
        </a:graphic>
      </p:graphicFrame>
      <p:sp>
        <p:nvSpPr>
          <p:cNvPr id="4" name="Text Placeholder 3">
            <a:extLst>
              <a:ext uri="{FF2B5EF4-FFF2-40B4-BE49-F238E27FC236}">
                <a16:creationId xmlns:a16="http://schemas.microsoft.com/office/drawing/2014/main" id="{1A9170E0-B6FE-475E-9A94-043C4588B426}"/>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9122216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6C4DA-A3E6-4437-B4E8-D7DF5943D60A}"/>
              </a:ext>
            </a:extLst>
          </p:cNvPr>
          <p:cNvSpPr>
            <a:spLocks noGrp="1"/>
          </p:cNvSpPr>
          <p:nvPr>
            <p:ph type="title"/>
          </p:nvPr>
        </p:nvSpPr>
        <p:spPr/>
        <p:txBody>
          <a:bodyPr/>
          <a:lstStyle/>
          <a:p>
            <a:r>
              <a:rPr lang="sv-SE"/>
              <a:t>Instagram Videos Table | ta_ta_ki - 19 of 25</a:t>
            </a:r>
            <a:endParaRPr lang="en-US"/>
          </a:p>
        </p:txBody>
      </p:sp>
      <p:graphicFrame>
        <p:nvGraphicFramePr>
          <p:cNvPr id="5" name="Table Placeholder 4">
            <a:extLst>
              <a:ext uri="{FF2B5EF4-FFF2-40B4-BE49-F238E27FC236}">
                <a16:creationId xmlns:a16="http://schemas.microsoft.com/office/drawing/2014/main" id="{06D850EE-A65B-4A23-AD65-746012EBB018}"/>
              </a:ext>
            </a:extLst>
          </p:cNvPr>
          <p:cNvGraphicFramePr>
            <a:graphicFrameLocks noGrp="1"/>
          </p:cNvGraphicFramePr>
          <p:nvPr>
            <p:ph type="tbl" sz="quarter" idx="13"/>
            <p:extLst>
              <p:ext uri="{D42A27DB-BD31-4B8C-83A1-F6EECF244321}">
                <p14:modId xmlns:p14="http://schemas.microsoft.com/office/powerpoint/2010/main" val="2567002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01530820"/>
                    </a:ext>
                  </a:extLst>
                </a:gridCol>
                <a:gridCol w="987552">
                  <a:extLst>
                    <a:ext uri="{9D8B030D-6E8A-4147-A177-3AD203B41FA5}">
                      <a16:colId xmlns:a16="http://schemas.microsoft.com/office/drawing/2014/main" val="992107984"/>
                    </a:ext>
                  </a:extLst>
                </a:gridCol>
                <a:gridCol w="1234440">
                  <a:extLst>
                    <a:ext uri="{9D8B030D-6E8A-4147-A177-3AD203B41FA5}">
                      <a16:colId xmlns:a16="http://schemas.microsoft.com/office/drawing/2014/main" val="1015953695"/>
                    </a:ext>
                  </a:extLst>
                </a:gridCol>
                <a:gridCol w="411480">
                  <a:extLst>
                    <a:ext uri="{9D8B030D-6E8A-4147-A177-3AD203B41FA5}">
                      <a16:colId xmlns:a16="http://schemas.microsoft.com/office/drawing/2014/main" val="1218073468"/>
                    </a:ext>
                  </a:extLst>
                </a:gridCol>
                <a:gridCol w="411480">
                  <a:extLst>
                    <a:ext uri="{9D8B030D-6E8A-4147-A177-3AD203B41FA5}">
                      <a16:colId xmlns:a16="http://schemas.microsoft.com/office/drawing/2014/main" val="1801845800"/>
                    </a:ext>
                  </a:extLst>
                </a:gridCol>
                <a:gridCol w="411480">
                  <a:extLst>
                    <a:ext uri="{9D8B030D-6E8A-4147-A177-3AD203B41FA5}">
                      <a16:colId xmlns:a16="http://schemas.microsoft.com/office/drawing/2014/main" val="1807307387"/>
                    </a:ext>
                  </a:extLst>
                </a:gridCol>
                <a:gridCol w="411480">
                  <a:extLst>
                    <a:ext uri="{9D8B030D-6E8A-4147-A177-3AD203B41FA5}">
                      <a16:colId xmlns:a16="http://schemas.microsoft.com/office/drawing/2014/main" val="4253107654"/>
                    </a:ext>
                  </a:extLst>
                </a:gridCol>
                <a:gridCol w="411480">
                  <a:extLst>
                    <a:ext uri="{9D8B030D-6E8A-4147-A177-3AD203B41FA5}">
                      <a16:colId xmlns:a16="http://schemas.microsoft.com/office/drawing/2014/main" val="1983782554"/>
                    </a:ext>
                  </a:extLst>
                </a:gridCol>
                <a:gridCol w="411480">
                  <a:extLst>
                    <a:ext uri="{9D8B030D-6E8A-4147-A177-3AD203B41FA5}">
                      <a16:colId xmlns:a16="http://schemas.microsoft.com/office/drawing/2014/main" val="2104279500"/>
                    </a:ext>
                  </a:extLst>
                </a:gridCol>
                <a:gridCol w="411480">
                  <a:extLst>
                    <a:ext uri="{9D8B030D-6E8A-4147-A177-3AD203B41FA5}">
                      <a16:colId xmlns:a16="http://schemas.microsoft.com/office/drawing/2014/main" val="3523932017"/>
                    </a:ext>
                  </a:extLst>
                </a:gridCol>
                <a:gridCol w="411480">
                  <a:extLst>
                    <a:ext uri="{9D8B030D-6E8A-4147-A177-3AD203B41FA5}">
                      <a16:colId xmlns:a16="http://schemas.microsoft.com/office/drawing/2014/main" val="247768243"/>
                    </a:ext>
                  </a:extLst>
                </a:gridCol>
                <a:gridCol w="411480">
                  <a:extLst>
                    <a:ext uri="{9D8B030D-6E8A-4147-A177-3AD203B41FA5}">
                      <a16:colId xmlns:a16="http://schemas.microsoft.com/office/drawing/2014/main" val="1627875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1806446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- 2023-12-03 14:42:27</a:t>
                      </a:r>
                      <a:r>
                        <a:rPr kumimoji="0" lang="fr-FR" sz="1000" b="0" i="0" u="none" strike="noStrike" kern="1200" cap="none" spc="0" normalizeH="0" baseline="0" noProof="0">
                          <a:ln>
                            <a:noFill/>
                          </a:ln>
                          <a:solidFill>
                            <a:prstClr val="black"/>
                          </a:solidFill>
                          <a:effectLst/>
                          <a:uLnTx/>
                          <a:uFillTx/>
                          <a:latin typeface="Calibri"/>
                          <a:ea typeface="+mn-ea"/>
                          <a:cs typeface="+mn-cs"/>
                        </a:rPr>
                        <a:t>
 Maïmouna est une jeune activiste de la région du Sahel au Burkina Faso. 🇧🇫
Depuis quelques années, suite à un voyage inspirant, elle mène plusieurs actions pour construire la paix dans cette région où la violence fait des ravages. Elle lutte contre la précarité, le manque d’accès à l’éducation et aide les femmes déplacées à devenir indépendantes financièrement.
Le 16 novembre dernier, Maïmouna était présente à l’ONU à Genève, dans le cadre du @youngactivistssummit pour s’exprimer et partager son expérience.
« Si on n’arrive pas à avoir une masse critique de jeunes personnes qui sont conscientes de leur pouvoir de changement, on ne pourra rien changer chez nous. » Maïmouna 🤍
©️ Radio Télévision Suisse
#wearetataki #burkinafaso #iceberg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https://quintly-eu-image-storage.s3.amazonaws.com/9f2564be28ed5388bbcee95f15b6c290/ac7e85ac95c483d730df6ec4766fecf6.jpg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81095753"/>
                  </a:ext>
                </a:extLst>
              </a:tr>
            </a:tbl>
          </a:graphicData>
        </a:graphic>
      </p:graphicFrame>
      <p:sp>
        <p:nvSpPr>
          <p:cNvPr id="4" name="Text Placeholder 3">
            <a:extLst>
              <a:ext uri="{FF2B5EF4-FFF2-40B4-BE49-F238E27FC236}">
                <a16:creationId xmlns:a16="http://schemas.microsoft.com/office/drawing/2014/main" id="{D2679844-9F55-4200-8624-C6C8A712ECC5}"/>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4999633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BAA07-055A-4F6B-BA79-A62EE61F340D}"/>
              </a:ext>
            </a:extLst>
          </p:cNvPr>
          <p:cNvSpPr>
            <a:spLocks noGrp="1"/>
          </p:cNvSpPr>
          <p:nvPr>
            <p:ph type="title"/>
          </p:nvPr>
        </p:nvSpPr>
        <p:spPr/>
        <p:txBody>
          <a:bodyPr/>
          <a:lstStyle/>
          <a:p>
            <a:r>
              <a:rPr lang="sv-SE"/>
              <a:t>Instagram Videos Table | ta_ta_ki - 20 of 25</a:t>
            </a:r>
            <a:endParaRPr lang="en-US"/>
          </a:p>
        </p:txBody>
      </p:sp>
      <p:graphicFrame>
        <p:nvGraphicFramePr>
          <p:cNvPr id="5" name="Table Placeholder 4">
            <a:extLst>
              <a:ext uri="{FF2B5EF4-FFF2-40B4-BE49-F238E27FC236}">
                <a16:creationId xmlns:a16="http://schemas.microsoft.com/office/drawing/2014/main" id="{07ADCE31-F61B-4828-BBBF-41FFE88190D8}"/>
              </a:ext>
            </a:extLst>
          </p:cNvPr>
          <p:cNvGraphicFramePr>
            <a:graphicFrameLocks noGrp="1"/>
          </p:cNvGraphicFramePr>
          <p:nvPr>
            <p:ph type="tbl" sz="quarter" idx="13"/>
            <p:extLst>
              <p:ext uri="{D42A27DB-BD31-4B8C-83A1-F6EECF244321}">
                <p14:modId xmlns:p14="http://schemas.microsoft.com/office/powerpoint/2010/main" val="810038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34488865"/>
                    </a:ext>
                  </a:extLst>
                </a:gridCol>
                <a:gridCol w="987552">
                  <a:extLst>
                    <a:ext uri="{9D8B030D-6E8A-4147-A177-3AD203B41FA5}">
                      <a16:colId xmlns:a16="http://schemas.microsoft.com/office/drawing/2014/main" val="2671670084"/>
                    </a:ext>
                  </a:extLst>
                </a:gridCol>
                <a:gridCol w="1234440">
                  <a:extLst>
                    <a:ext uri="{9D8B030D-6E8A-4147-A177-3AD203B41FA5}">
                      <a16:colId xmlns:a16="http://schemas.microsoft.com/office/drawing/2014/main" val="3126378240"/>
                    </a:ext>
                  </a:extLst>
                </a:gridCol>
                <a:gridCol w="411480">
                  <a:extLst>
                    <a:ext uri="{9D8B030D-6E8A-4147-A177-3AD203B41FA5}">
                      <a16:colId xmlns:a16="http://schemas.microsoft.com/office/drawing/2014/main" val="1749399723"/>
                    </a:ext>
                  </a:extLst>
                </a:gridCol>
                <a:gridCol w="411480">
                  <a:extLst>
                    <a:ext uri="{9D8B030D-6E8A-4147-A177-3AD203B41FA5}">
                      <a16:colId xmlns:a16="http://schemas.microsoft.com/office/drawing/2014/main" val="1755659107"/>
                    </a:ext>
                  </a:extLst>
                </a:gridCol>
                <a:gridCol w="411480">
                  <a:extLst>
                    <a:ext uri="{9D8B030D-6E8A-4147-A177-3AD203B41FA5}">
                      <a16:colId xmlns:a16="http://schemas.microsoft.com/office/drawing/2014/main" val="138363385"/>
                    </a:ext>
                  </a:extLst>
                </a:gridCol>
                <a:gridCol w="411480">
                  <a:extLst>
                    <a:ext uri="{9D8B030D-6E8A-4147-A177-3AD203B41FA5}">
                      <a16:colId xmlns:a16="http://schemas.microsoft.com/office/drawing/2014/main" val="79312661"/>
                    </a:ext>
                  </a:extLst>
                </a:gridCol>
                <a:gridCol w="411480">
                  <a:extLst>
                    <a:ext uri="{9D8B030D-6E8A-4147-A177-3AD203B41FA5}">
                      <a16:colId xmlns:a16="http://schemas.microsoft.com/office/drawing/2014/main" val="524829149"/>
                    </a:ext>
                  </a:extLst>
                </a:gridCol>
                <a:gridCol w="411480">
                  <a:extLst>
                    <a:ext uri="{9D8B030D-6E8A-4147-A177-3AD203B41FA5}">
                      <a16:colId xmlns:a16="http://schemas.microsoft.com/office/drawing/2014/main" val="1968834702"/>
                    </a:ext>
                  </a:extLst>
                </a:gridCol>
                <a:gridCol w="411480">
                  <a:extLst>
                    <a:ext uri="{9D8B030D-6E8A-4147-A177-3AD203B41FA5}">
                      <a16:colId xmlns:a16="http://schemas.microsoft.com/office/drawing/2014/main" val="639026923"/>
                    </a:ext>
                  </a:extLst>
                </a:gridCol>
                <a:gridCol w="411480">
                  <a:extLst>
                    <a:ext uri="{9D8B030D-6E8A-4147-A177-3AD203B41FA5}">
                      <a16:colId xmlns:a16="http://schemas.microsoft.com/office/drawing/2014/main" val="4086496680"/>
                    </a:ext>
                  </a:extLst>
                </a:gridCol>
                <a:gridCol w="411480">
                  <a:extLst>
                    <a:ext uri="{9D8B030D-6E8A-4147-A177-3AD203B41FA5}">
                      <a16:colId xmlns:a16="http://schemas.microsoft.com/office/drawing/2014/main" val="1337044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2824517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- 2023-12-01 11:00:00</a:t>
                      </a:r>
                      <a:r>
                        <a:rPr kumimoji="0" lang="fr-FR" sz="1000" b="0" i="0" u="none" strike="noStrike" kern="1200" cap="none" spc="0" normalizeH="0" baseline="0" noProof="0">
                          <a:ln>
                            <a:noFill/>
                          </a:ln>
                          <a:solidFill>
                            <a:prstClr val="black"/>
                          </a:solidFill>
                          <a:effectLst/>
                          <a:uLnTx/>
                          <a:uFillTx/>
                          <a:latin typeface="Calibri"/>
                          <a:ea typeface="+mn-ea"/>
                          <a:cs typeface="+mn-cs"/>
                        </a:rPr>
                        <a:t>
 On a récemment demandé à certains de nos abonnés.es leurs avis sur le mois de décembre. ❄️
C’est quoi ton avis sur le sujet ? Dis-le nous en commentaire. 💭
©️ Radio Télévision Suisse
#wearetataki #décembre #hiver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https://quintly-eu-image-storage.s3.amazonaws.com/9f2564be28ed5388bbcee95f15b6c290/526bc314cf2f46e6e2993ff912979cbc.jpg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73505202"/>
                  </a:ext>
                </a:extLst>
              </a:tr>
            </a:tbl>
          </a:graphicData>
        </a:graphic>
      </p:graphicFrame>
      <p:sp>
        <p:nvSpPr>
          <p:cNvPr id="4" name="Text Placeholder 3">
            <a:extLst>
              <a:ext uri="{FF2B5EF4-FFF2-40B4-BE49-F238E27FC236}">
                <a16:creationId xmlns:a16="http://schemas.microsoft.com/office/drawing/2014/main" id="{8A4FBCE6-B0BB-4B9B-B433-3FE086281E05}"/>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7242631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761AF-A60F-4DF3-A16E-A8D0D06F76D6}"/>
              </a:ext>
            </a:extLst>
          </p:cNvPr>
          <p:cNvSpPr>
            <a:spLocks noGrp="1"/>
          </p:cNvSpPr>
          <p:nvPr>
            <p:ph type="title"/>
          </p:nvPr>
        </p:nvSpPr>
        <p:spPr/>
        <p:txBody>
          <a:bodyPr/>
          <a:lstStyle/>
          <a:p>
            <a:r>
              <a:rPr lang="sv-SE"/>
              <a:t>Instagram Videos Table | ta_ta_ki - 21 of 25</a:t>
            </a:r>
            <a:endParaRPr lang="en-US"/>
          </a:p>
        </p:txBody>
      </p:sp>
      <p:graphicFrame>
        <p:nvGraphicFramePr>
          <p:cNvPr id="5" name="Table Placeholder 4">
            <a:extLst>
              <a:ext uri="{FF2B5EF4-FFF2-40B4-BE49-F238E27FC236}">
                <a16:creationId xmlns:a16="http://schemas.microsoft.com/office/drawing/2014/main" id="{E1BBB69E-CC3E-42C1-9519-87D8F91A52F8}"/>
              </a:ext>
            </a:extLst>
          </p:cNvPr>
          <p:cNvGraphicFramePr>
            <a:graphicFrameLocks noGrp="1"/>
          </p:cNvGraphicFramePr>
          <p:nvPr>
            <p:ph type="tbl" sz="quarter" idx="13"/>
            <p:extLst>
              <p:ext uri="{D42A27DB-BD31-4B8C-83A1-F6EECF244321}">
                <p14:modId xmlns:p14="http://schemas.microsoft.com/office/powerpoint/2010/main" val="3765929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43129138"/>
                    </a:ext>
                  </a:extLst>
                </a:gridCol>
                <a:gridCol w="987552">
                  <a:extLst>
                    <a:ext uri="{9D8B030D-6E8A-4147-A177-3AD203B41FA5}">
                      <a16:colId xmlns:a16="http://schemas.microsoft.com/office/drawing/2014/main" val="4208771910"/>
                    </a:ext>
                  </a:extLst>
                </a:gridCol>
                <a:gridCol w="1234440">
                  <a:extLst>
                    <a:ext uri="{9D8B030D-6E8A-4147-A177-3AD203B41FA5}">
                      <a16:colId xmlns:a16="http://schemas.microsoft.com/office/drawing/2014/main" val="896696355"/>
                    </a:ext>
                  </a:extLst>
                </a:gridCol>
                <a:gridCol w="411480">
                  <a:extLst>
                    <a:ext uri="{9D8B030D-6E8A-4147-A177-3AD203B41FA5}">
                      <a16:colId xmlns:a16="http://schemas.microsoft.com/office/drawing/2014/main" val="1342418812"/>
                    </a:ext>
                  </a:extLst>
                </a:gridCol>
                <a:gridCol w="411480">
                  <a:extLst>
                    <a:ext uri="{9D8B030D-6E8A-4147-A177-3AD203B41FA5}">
                      <a16:colId xmlns:a16="http://schemas.microsoft.com/office/drawing/2014/main" val="3874315495"/>
                    </a:ext>
                  </a:extLst>
                </a:gridCol>
                <a:gridCol w="411480">
                  <a:extLst>
                    <a:ext uri="{9D8B030D-6E8A-4147-A177-3AD203B41FA5}">
                      <a16:colId xmlns:a16="http://schemas.microsoft.com/office/drawing/2014/main" val="2390281147"/>
                    </a:ext>
                  </a:extLst>
                </a:gridCol>
                <a:gridCol w="411480">
                  <a:extLst>
                    <a:ext uri="{9D8B030D-6E8A-4147-A177-3AD203B41FA5}">
                      <a16:colId xmlns:a16="http://schemas.microsoft.com/office/drawing/2014/main" val="4033544211"/>
                    </a:ext>
                  </a:extLst>
                </a:gridCol>
                <a:gridCol w="411480">
                  <a:extLst>
                    <a:ext uri="{9D8B030D-6E8A-4147-A177-3AD203B41FA5}">
                      <a16:colId xmlns:a16="http://schemas.microsoft.com/office/drawing/2014/main" val="494109561"/>
                    </a:ext>
                  </a:extLst>
                </a:gridCol>
                <a:gridCol w="411480">
                  <a:extLst>
                    <a:ext uri="{9D8B030D-6E8A-4147-A177-3AD203B41FA5}">
                      <a16:colId xmlns:a16="http://schemas.microsoft.com/office/drawing/2014/main" val="2240493785"/>
                    </a:ext>
                  </a:extLst>
                </a:gridCol>
                <a:gridCol w="411480">
                  <a:extLst>
                    <a:ext uri="{9D8B030D-6E8A-4147-A177-3AD203B41FA5}">
                      <a16:colId xmlns:a16="http://schemas.microsoft.com/office/drawing/2014/main" val="2607959041"/>
                    </a:ext>
                  </a:extLst>
                </a:gridCol>
                <a:gridCol w="411480">
                  <a:extLst>
                    <a:ext uri="{9D8B030D-6E8A-4147-A177-3AD203B41FA5}">
                      <a16:colId xmlns:a16="http://schemas.microsoft.com/office/drawing/2014/main" val="540154097"/>
                    </a:ext>
                  </a:extLst>
                </a:gridCol>
                <a:gridCol w="411480">
                  <a:extLst>
                    <a:ext uri="{9D8B030D-6E8A-4147-A177-3AD203B41FA5}">
                      <a16:colId xmlns:a16="http://schemas.microsoft.com/office/drawing/2014/main" val="3759918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1951681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- 2023-11-29 17:13:37</a:t>
                      </a:r>
                      <a:r>
                        <a:rPr kumimoji="0" lang="fr-FR" sz="1000" b="0" i="0" u="none" strike="noStrike" kern="1200" cap="none" spc="0" normalizeH="0" baseline="0" noProof="0">
                          <a:ln>
                            <a:noFill/>
                          </a:ln>
                          <a:solidFill>
                            <a:prstClr val="black"/>
                          </a:solidFill>
                          <a:effectLst/>
                          <a:uLnTx/>
                          <a:uFillTx/>
                          <a:latin typeface="Calibri"/>
                          <a:ea typeface="+mn-ea"/>
                          <a:cs typeface="+mn-cs"/>
                        </a:rPr>
                        <a:t>
 On était présents à la dernière édition du Royaume pour vous rencontrer ! 🫶🏼
On en a profité pour rencontrer des créateurs de contenus et leur demander s’ils pensent que YouTube était plus simple avant, voici leur meilleurs.es réponses. 😌
©️ Radio Télévision Suisse
#wearetataki #royaumeduweb #createur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https://quintly-eu-image-storage.s3.amazonaws.com/9f2564be28ed5388bbcee95f15b6c290/f9ebcf5359074098f68ab41fb833e659.jpg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46340083"/>
                  </a:ext>
                </a:extLst>
              </a:tr>
            </a:tbl>
          </a:graphicData>
        </a:graphic>
      </p:graphicFrame>
      <p:sp>
        <p:nvSpPr>
          <p:cNvPr id="4" name="Text Placeholder 3">
            <a:extLst>
              <a:ext uri="{FF2B5EF4-FFF2-40B4-BE49-F238E27FC236}">
                <a16:creationId xmlns:a16="http://schemas.microsoft.com/office/drawing/2014/main" id="{08DD5627-4783-4803-A064-759111CC22B8}"/>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35239388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0227B-2331-47A6-8779-F5B70EDF706D}"/>
              </a:ext>
            </a:extLst>
          </p:cNvPr>
          <p:cNvSpPr>
            <a:spLocks noGrp="1"/>
          </p:cNvSpPr>
          <p:nvPr>
            <p:ph type="title"/>
          </p:nvPr>
        </p:nvSpPr>
        <p:spPr/>
        <p:txBody>
          <a:bodyPr/>
          <a:lstStyle/>
          <a:p>
            <a:r>
              <a:rPr lang="sv-SE"/>
              <a:t>Instagram Videos Table | ta_ta_ki - 22 of 25</a:t>
            </a:r>
            <a:endParaRPr lang="en-US"/>
          </a:p>
        </p:txBody>
      </p:sp>
      <p:graphicFrame>
        <p:nvGraphicFramePr>
          <p:cNvPr id="5" name="Table Placeholder 4">
            <a:extLst>
              <a:ext uri="{FF2B5EF4-FFF2-40B4-BE49-F238E27FC236}">
                <a16:creationId xmlns:a16="http://schemas.microsoft.com/office/drawing/2014/main" id="{9A78C87B-9B04-47FE-AD52-F0B19B57E4E2}"/>
              </a:ext>
            </a:extLst>
          </p:cNvPr>
          <p:cNvGraphicFramePr>
            <a:graphicFrameLocks noGrp="1"/>
          </p:cNvGraphicFramePr>
          <p:nvPr>
            <p:ph type="tbl" sz="quarter" idx="13"/>
            <p:extLst>
              <p:ext uri="{D42A27DB-BD31-4B8C-83A1-F6EECF244321}">
                <p14:modId xmlns:p14="http://schemas.microsoft.com/office/powerpoint/2010/main" val="922531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45758247"/>
                    </a:ext>
                  </a:extLst>
                </a:gridCol>
                <a:gridCol w="987552">
                  <a:extLst>
                    <a:ext uri="{9D8B030D-6E8A-4147-A177-3AD203B41FA5}">
                      <a16:colId xmlns:a16="http://schemas.microsoft.com/office/drawing/2014/main" val="3778800784"/>
                    </a:ext>
                  </a:extLst>
                </a:gridCol>
                <a:gridCol w="1234440">
                  <a:extLst>
                    <a:ext uri="{9D8B030D-6E8A-4147-A177-3AD203B41FA5}">
                      <a16:colId xmlns:a16="http://schemas.microsoft.com/office/drawing/2014/main" val="3103520250"/>
                    </a:ext>
                  </a:extLst>
                </a:gridCol>
                <a:gridCol w="411480">
                  <a:extLst>
                    <a:ext uri="{9D8B030D-6E8A-4147-A177-3AD203B41FA5}">
                      <a16:colId xmlns:a16="http://schemas.microsoft.com/office/drawing/2014/main" val="1302778826"/>
                    </a:ext>
                  </a:extLst>
                </a:gridCol>
                <a:gridCol w="411480">
                  <a:extLst>
                    <a:ext uri="{9D8B030D-6E8A-4147-A177-3AD203B41FA5}">
                      <a16:colId xmlns:a16="http://schemas.microsoft.com/office/drawing/2014/main" val="2899519312"/>
                    </a:ext>
                  </a:extLst>
                </a:gridCol>
                <a:gridCol w="411480">
                  <a:extLst>
                    <a:ext uri="{9D8B030D-6E8A-4147-A177-3AD203B41FA5}">
                      <a16:colId xmlns:a16="http://schemas.microsoft.com/office/drawing/2014/main" val="623623972"/>
                    </a:ext>
                  </a:extLst>
                </a:gridCol>
                <a:gridCol w="411480">
                  <a:extLst>
                    <a:ext uri="{9D8B030D-6E8A-4147-A177-3AD203B41FA5}">
                      <a16:colId xmlns:a16="http://schemas.microsoft.com/office/drawing/2014/main" val="2764030679"/>
                    </a:ext>
                  </a:extLst>
                </a:gridCol>
                <a:gridCol w="411480">
                  <a:extLst>
                    <a:ext uri="{9D8B030D-6E8A-4147-A177-3AD203B41FA5}">
                      <a16:colId xmlns:a16="http://schemas.microsoft.com/office/drawing/2014/main" val="852676114"/>
                    </a:ext>
                  </a:extLst>
                </a:gridCol>
                <a:gridCol w="411480">
                  <a:extLst>
                    <a:ext uri="{9D8B030D-6E8A-4147-A177-3AD203B41FA5}">
                      <a16:colId xmlns:a16="http://schemas.microsoft.com/office/drawing/2014/main" val="2115122021"/>
                    </a:ext>
                  </a:extLst>
                </a:gridCol>
                <a:gridCol w="411480">
                  <a:extLst>
                    <a:ext uri="{9D8B030D-6E8A-4147-A177-3AD203B41FA5}">
                      <a16:colId xmlns:a16="http://schemas.microsoft.com/office/drawing/2014/main" val="3463165820"/>
                    </a:ext>
                  </a:extLst>
                </a:gridCol>
                <a:gridCol w="411480">
                  <a:extLst>
                    <a:ext uri="{9D8B030D-6E8A-4147-A177-3AD203B41FA5}">
                      <a16:colId xmlns:a16="http://schemas.microsoft.com/office/drawing/2014/main" val="949701433"/>
                    </a:ext>
                  </a:extLst>
                </a:gridCol>
                <a:gridCol w="411480">
                  <a:extLst>
                    <a:ext uri="{9D8B030D-6E8A-4147-A177-3AD203B41FA5}">
                      <a16:colId xmlns:a16="http://schemas.microsoft.com/office/drawing/2014/main" val="1352634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1541418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- 2023-11-28 18:20:11</a:t>
                      </a:r>
                      <a:r>
                        <a:rPr kumimoji="0" lang="fr-FR" sz="1000" b="0" i="0" u="none" strike="noStrike" kern="1200" cap="none" spc="0" normalizeH="0" baseline="0" noProof="0">
                          <a:ln>
                            <a:noFill/>
                          </a:ln>
                          <a:solidFill>
                            <a:prstClr val="black"/>
                          </a:solidFill>
                          <a:effectLst/>
                          <a:uLnTx/>
                          <a:uFillTx/>
                          <a:latin typeface="Calibri"/>
                          <a:ea typeface="+mn-ea"/>
                          <a:cs typeface="+mn-cs"/>
                        </a:rPr>
                        <a:t>
 T’as déjà traversé.e des moments compliqués ? 🤍
Dans cet épisode de Yadebat, Mélissa a rencontré Michèle et Melissa, deux meilleures amies. Melissa a connu une phase difficile dans sa vie où, pour soulager ses problèmes, elle se faisait du mal physiquement. Michèle était la personne à qui Melissa a osé en parler, et elle a toujours été là pour l’épauler sans la juger. Elles nous racontent comment elles ont vécu cette période.
Ciao.ch (anonyme et gratuit, site d’information, d’aide et d’échanges pour les 11-20 ans) - @ciao.ch
Pro Juventute (t’aide si tu as des questions ou des problèmes ou que tu as besoin d’une aide urgente) - tu peux appeler le 147 directement @projuventute_suisse
La Main Tendue (disponible 24h sur 24 pour les personnes qui ont besoin d’une aide et d’un soutien) - tu peux appeler le 143.
Stop Suicide : @stopsuicide.ch
©️ Radio Télévision Suisse
#wearetataki #yadebat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https://quintly-eu-image-storage.s3.amazonaws.com/9f2564be28ed5388bbcee95f15b6c290/40788ef6e80f9820214dd5ebc126c39c.jpg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07323855"/>
                  </a:ext>
                </a:extLst>
              </a:tr>
            </a:tbl>
          </a:graphicData>
        </a:graphic>
      </p:graphicFrame>
      <p:sp>
        <p:nvSpPr>
          <p:cNvPr id="4" name="Text Placeholder 3">
            <a:extLst>
              <a:ext uri="{FF2B5EF4-FFF2-40B4-BE49-F238E27FC236}">
                <a16:creationId xmlns:a16="http://schemas.microsoft.com/office/drawing/2014/main" id="{76D2DF0A-26E4-432E-9C17-60A3ED8E33EB}"/>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33040838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2A309-C245-4803-B427-1B6E44510C00}"/>
              </a:ext>
            </a:extLst>
          </p:cNvPr>
          <p:cNvSpPr>
            <a:spLocks noGrp="1"/>
          </p:cNvSpPr>
          <p:nvPr>
            <p:ph type="title"/>
          </p:nvPr>
        </p:nvSpPr>
        <p:spPr/>
        <p:txBody>
          <a:bodyPr/>
          <a:lstStyle/>
          <a:p>
            <a:r>
              <a:rPr lang="sv-SE"/>
              <a:t>Instagram Videos Table | ta_ta_ki - 23 of 25</a:t>
            </a:r>
            <a:endParaRPr lang="en-US"/>
          </a:p>
        </p:txBody>
      </p:sp>
      <p:graphicFrame>
        <p:nvGraphicFramePr>
          <p:cNvPr id="5" name="Table Placeholder 4">
            <a:extLst>
              <a:ext uri="{FF2B5EF4-FFF2-40B4-BE49-F238E27FC236}">
                <a16:creationId xmlns:a16="http://schemas.microsoft.com/office/drawing/2014/main" id="{975AA87A-F22F-41B0-B6A3-07B13E5DD9F1}"/>
              </a:ext>
            </a:extLst>
          </p:cNvPr>
          <p:cNvGraphicFramePr>
            <a:graphicFrameLocks noGrp="1"/>
          </p:cNvGraphicFramePr>
          <p:nvPr>
            <p:ph type="tbl" sz="quarter" idx="13"/>
            <p:extLst>
              <p:ext uri="{D42A27DB-BD31-4B8C-83A1-F6EECF244321}">
                <p14:modId xmlns:p14="http://schemas.microsoft.com/office/powerpoint/2010/main" val="3198221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86157406"/>
                    </a:ext>
                  </a:extLst>
                </a:gridCol>
                <a:gridCol w="987552">
                  <a:extLst>
                    <a:ext uri="{9D8B030D-6E8A-4147-A177-3AD203B41FA5}">
                      <a16:colId xmlns:a16="http://schemas.microsoft.com/office/drawing/2014/main" val="1338986534"/>
                    </a:ext>
                  </a:extLst>
                </a:gridCol>
                <a:gridCol w="1234440">
                  <a:extLst>
                    <a:ext uri="{9D8B030D-6E8A-4147-A177-3AD203B41FA5}">
                      <a16:colId xmlns:a16="http://schemas.microsoft.com/office/drawing/2014/main" val="418186860"/>
                    </a:ext>
                  </a:extLst>
                </a:gridCol>
                <a:gridCol w="411480">
                  <a:extLst>
                    <a:ext uri="{9D8B030D-6E8A-4147-A177-3AD203B41FA5}">
                      <a16:colId xmlns:a16="http://schemas.microsoft.com/office/drawing/2014/main" val="3955265574"/>
                    </a:ext>
                  </a:extLst>
                </a:gridCol>
                <a:gridCol w="411480">
                  <a:extLst>
                    <a:ext uri="{9D8B030D-6E8A-4147-A177-3AD203B41FA5}">
                      <a16:colId xmlns:a16="http://schemas.microsoft.com/office/drawing/2014/main" val="3198934803"/>
                    </a:ext>
                  </a:extLst>
                </a:gridCol>
                <a:gridCol w="411480">
                  <a:extLst>
                    <a:ext uri="{9D8B030D-6E8A-4147-A177-3AD203B41FA5}">
                      <a16:colId xmlns:a16="http://schemas.microsoft.com/office/drawing/2014/main" val="2385100985"/>
                    </a:ext>
                  </a:extLst>
                </a:gridCol>
                <a:gridCol w="411480">
                  <a:extLst>
                    <a:ext uri="{9D8B030D-6E8A-4147-A177-3AD203B41FA5}">
                      <a16:colId xmlns:a16="http://schemas.microsoft.com/office/drawing/2014/main" val="2408921092"/>
                    </a:ext>
                  </a:extLst>
                </a:gridCol>
                <a:gridCol w="411480">
                  <a:extLst>
                    <a:ext uri="{9D8B030D-6E8A-4147-A177-3AD203B41FA5}">
                      <a16:colId xmlns:a16="http://schemas.microsoft.com/office/drawing/2014/main" val="3825125585"/>
                    </a:ext>
                  </a:extLst>
                </a:gridCol>
                <a:gridCol w="411480">
                  <a:extLst>
                    <a:ext uri="{9D8B030D-6E8A-4147-A177-3AD203B41FA5}">
                      <a16:colId xmlns:a16="http://schemas.microsoft.com/office/drawing/2014/main" val="672378632"/>
                    </a:ext>
                  </a:extLst>
                </a:gridCol>
                <a:gridCol w="411480">
                  <a:extLst>
                    <a:ext uri="{9D8B030D-6E8A-4147-A177-3AD203B41FA5}">
                      <a16:colId xmlns:a16="http://schemas.microsoft.com/office/drawing/2014/main" val="3949689881"/>
                    </a:ext>
                  </a:extLst>
                </a:gridCol>
                <a:gridCol w="411480">
                  <a:extLst>
                    <a:ext uri="{9D8B030D-6E8A-4147-A177-3AD203B41FA5}">
                      <a16:colId xmlns:a16="http://schemas.microsoft.com/office/drawing/2014/main" val="1941754695"/>
                    </a:ext>
                  </a:extLst>
                </a:gridCol>
                <a:gridCol w="411480">
                  <a:extLst>
                    <a:ext uri="{9D8B030D-6E8A-4147-A177-3AD203B41FA5}">
                      <a16:colId xmlns:a16="http://schemas.microsoft.com/office/drawing/2014/main" val="4291246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122153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- 2023-11-27 17:09:31</a:t>
                      </a:r>
                      <a:r>
                        <a:rPr kumimoji="0" lang="fr-FR" sz="1000" b="0" i="0" u="none" strike="noStrike" kern="1200" cap="none" spc="0" normalizeH="0" baseline="0" noProof="0">
                          <a:ln>
                            <a:noFill/>
                          </a:ln>
                          <a:solidFill>
                            <a:prstClr val="black"/>
                          </a:solidFill>
                          <a:effectLst/>
                          <a:uLnTx/>
                          <a:uFillTx/>
                          <a:latin typeface="Calibri"/>
                          <a:ea typeface="+mn-ea"/>
                          <a:cs typeface="+mn-cs"/>
                        </a:rPr>
                        <a:t>
 Les 29, 30 septembre et 1er octobre derniers, nous étions au Royaume pour VOUS rencontrer. 🙏🏼
On a demandé aux créateurs de contenus c’était quoi leurs secrets pour percer, et voici leurs réponses ! 🔥
#wearetataki #royaumeduweb #createur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https://quintly-eu-image-storage.s3.amazonaws.com/9f2564be28ed5388bbcee95f15b6c290/38026eafe2ea8ff8adead8e17e6ef62c.jpg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90038105"/>
                  </a:ext>
                </a:extLst>
              </a:tr>
            </a:tbl>
          </a:graphicData>
        </a:graphic>
      </p:graphicFrame>
      <p:sp>
        <p:nvSpPr>
          <p:cNvPr id="4" name="Text Placeholder 3">
            <a:extLst>
              <a:ext uri="{FF2B5EF4-FFF2-40B4-BE49-F238E27FC236}">
                <a16:creationId xmlns:a16="http://schemas.microsoft.com/office/drawing/2014/main" id="{A7EF47A1-65F8-42A9-A4E4-176673D20040}"/>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14167183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0C74F-FE3F-4B86-9D89-CE07DE282F05}"/>
              </a:ext>
            </a:extLst>
          </p:cNvPr>
          <p:cNvSpPr>
            <a:spLocks noGrp="1"/>
          </p:cNvSpPr>
          <p:nvPr>
            <p:ph type="title"/>
          </p:nvPr>
        </p:nvSpPr>
        <p:spPr/>
        <p:txBody>
          <a:bodyPr/>
          <a:lstStyle/>
          <a:p>
            <a:r>
              <a:rPr lang="sv-SE"/>
              <a:t>Instagram Videos Table | ta_ta_ki - 24 of 25</a:t>
            </a:r>
            <a:endParaRPr lang="en-US"/>
          </a:p>
        </p:txBody>
      </p:sp>
      <p:graphicFrame>
        <p:nvGraphicFramePr>
          <p:cNvPr id="5" name="Table Placeholder 4">
            <a:extLst>
              <a:ext uri="{FF2B5EF4-FFF2-40B4-BE49-F238E27FC236}">
                <a16:creationId xmlns:a16="http://schemas.microsoft.com/office/drawing/2014/main" id="{EC0B9E5B-94C1-482C-A70E-36B0F6ADFCFC}"/>
              </a:ext>
            </a:extLst>
          </p:cNvPr>
          <p:cNvGraphicFramePr>
            <a:graphicFrameLocks noGrp="1"/>
          </p:cNvGraphicFramePr>
          <p:nvPr>
            <p:ph type="tbl" sz="quarter" idx="13"/>
            <p:extLst>
              <p:ext uri="{D42A27DB-BD31-4B8C-83A1-F6EECF244321}">
                <p14:modId xmlns:p14="http://schemas.microsoft.com/office/powerpoint/2010/main" val="192289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02658214"/>
                    </a:ext>
                  </a:extLst>
                </a:gridCol>
                <a:gridCol w="987552">
                  <a:extLst>
                    <a:ext uri="{9D8B030D-6E8A-4147-A177-3AD203B41FA5}">
                      <a16:colId xmlns:a16="http://schemas.microsoft.com/office/drawing/2014/main" val="1099712267"/>
                    </a:ext>
                  </a:extLst>
                </a:gridCol>
                <a:gridCol w="1234440">
                  <a:extLst>
                    <a:ext uri="{9D8B030D-6E8A-4147-A177-3AD203B41FA5}">
                      <a16:colId xmlns:a16="http://schemas.microsoft.com/office/drawing/2014/main" val="1816849439"/>
                    </a:ext>
                  </a:extLst>
                </a:gridCol>
                <a:gridCol w="411480">
                  <a:extLst>
                    <a:ext uri="{9D8B030D-6E8A-4147-A177-3AD203B41FA5}">
                      <a16:colId xmlns:a16="http://schemas.microsoft.com/office/drawing/2014/main" val="1102028750"/>
                    </a:ext>
                  </a:extLst>
                </a:gridCol>
                <a:gridCol w="411480">
                  <a:extLst>
                    <a:ext uri="{9D8B030D-6E8A-4147-A177-3AD203B41FA5}">
                      <a16:colId xmlns:a16="http://schemas.microsoft.com/office/drawing/2014/main" val="1592469123"/>
                    </a:ext>
                  </a:extLst>
                </a:gridCol>
                <a:gridCol w="411480">
                  <a:extLst>
                    <a:ext uri="{9D8B030D-6E8A-4147-A177-3AD203B41FA5}">
                      <a16:colId xmlns:a16="http://schemas.microsoft.com/office/drawing/2014/main" val="3309631589"/>
                    </a:ext>
                  </a:extLst>
                </a:gridCol>
                <a:gridCol w="411480">
                  <a:extLst>
                    <a:ext uri="{9D8B030D-6E8A-4147-A177-3AD203B41FA5}">
                      <a16:colId xmlns:a16="http://schemas.microsoft.com/office/drawing/2014/main" val="1965606727"/>
                    </a:ext>
                  </a:extLst>
                </a:gridCol>
                <a:gridCol w="411480">
                  <a:extLst>
                    <a:ext uri="{9D8B030D-6E8A-4147-A177-3AD203B41FA5}">
                      <a16:colId xmlns:a16="http://schemas.microsoft.com/office/drawing/2014/main" val="3626888871"/>
                    </a:ext>
                  </a:extLst>
                </a:gridCol>
                <a:gridCol w="411480">
                  <a:extLst>
                    <a:ext uri="{9D8B030D-6E8A-4147-A177-3AD203B41FA5}">
                      <a16:colId xmlns:a16="http://schemas.microsoft.com/office/drawing/2014/main" val="3565316990"/>
                    </a:ext>
                  </a:extLst>
                </a:gridCol>
                <a:gridCol w="411480">
                  <a:extLst>
                    <a:ext uri="{9D8B030D-6E8A-4147-A177-3AD203B41FA5}">
                      <a16:colId xmlns:a16="http://schemas.microsoft.com/office/drawing/2014/main" val="409620653"/>
                    </a:ext>
                  </a:extLst>
                </a:gridCol>
                <a:gridCol w="411480">
                  <a:extLst>
                    <a:ext uri="{9D8B030D-6E8A-4147-A177-3AD203B41FA5}">
                      <a16:colId xmlns:a16="http://schemas.microsoft.com/office/drawing/2014/main" val="239736800"/>
                    </a:ext>
                  </a:extLst>
                </a:gridCol>
                <a:gridCol w="411480">
                  <a:extLst>
                    <a:ext uri="{9D8B030D-6E8A-4147-A177-3AD203B41FA5}">
                      <a16:colId xmlns:a16="http://schemas.microsoft.com/office/drawing/2014/main" val="3210608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901591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- 2023-11-26 15:39:58</a:t>
                      </a:r>
                      <a:r>
                        <a:rPr kumimoji="0" lang="fr-FR" sz="1000" b="0" i="0" u="none" strike="noStrike" kern="1200" cap="none" spc="0" normalizeH="0" baseline="0" noProof="0">
                          <a:ln>
                            <a:noFill/>
                          </a:ln>
                          <a:solidFill>
                            <a:prstClr val="black"/>
                          </a:solidFill>
                          <a:effectLst/>
                          <a:uLnTx/>
                          <a:uFillTx/>
                          <a:latin typeface="Calibri"/>
                          <a:ea typeface="+mn-ea"/>
                          <a:cs typeface="+mn-cs"/>
                        </a:rPr>
                        <a:t>
 @maelachanteuse sera-t-elle la révélation suisse de l’année ? 🤩
Du dimanche 26 au au jeudi 30 novembre. 📌 Vote pour un des 9 artistes suisses sur la page @ta_ta_ki. C’est toi qui va élire la nouvelle révélation musicale de l’année! 🇨🇭🎤
🗳️ 1 like = 1 vote, 1 commentaire = 1 vote. Max 1 commentaire par personne. Par contre, ne sortez pas vos meilleurs bots, on ne les comptabilisera pas. 🚫
Les 3 artistes qui comptabilisent le plus de votes seront présent.e.s à la FINALE DES TATAKI AWARDS le 9 décembre à L’Usine à Gaz de Nyon. 🥇🥈🥉
Ils/elles sortiront leur meilleur show et vous voterez sur place pour élire LA révélation de l’année qui gagnera un soutien de 5’000 CHF pour un projet artistique ainsi qu’une scène sur le line-up gratuit du grand @montreuxjazzfestival ! ❤️‍🔥
C’EST PAS FINI !!! On aura aussi le droit à deux shows supplémentaires des big @dautoutseul et @makalaxtrm . 🔥
Cette année, @mehdimouse est le parrain des Tataki Awards et nous fera l’honneur de venir à la grande finale ! ✨
L’entrée est gratuite mais sur inscription. Fais attention les places sont limitées, tu peux déjà choper la tienne sur la billetterie de l’Usine à Gaz, le lien est en bio. 🎟️
Un immense s/o à @nightcall.studio pour le taff immense sur les clips ! 🎥✨
prods : @yorgosbenardos
*Ton billet est une inscription mais ne garantit pas l’entrée.
#wearetataki #tatakiawards #rap #rnb #rapsuisse #pop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https://quintly-eu-image-storage.s3.amazonaws.com/9f2564be28ed5388bbcee95f15b6c290/a394601d89b8efc049a90232cdd3d4be.jpg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TatakiAwards2023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836121388"/>
                  </a:ext>
                </a:extLst>
              </a:tr>
            </a:tbl>
          </a:graphicData>
        </a:graphic>
      </p:graphicFrame>
      <p:sp>
        <p:nvSpPr>
          <p:cNvPr id="4" name="Text Placeholder 3">
            <a:extLst>
              <a:ext uri="{FF2B5EF4-FFF2-40B4-BE49-F238E27FC236}">
                <a16:creationId xmlns:a16="http://schemas.microsoft.com/office/drawing/2014/main" id="{2208F722-80C6-4379-BF8D-367DA887A258}"/>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15968538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F3DFA-7478-4B6F-8459-FE89305D1E95}"/>
              </a:ext>
            </a:extLst>
          </p:cNvPr>
          <p:cNvSpPr>
            <a:spLocks noGrp="1"/>
          </p:cNvSpPr>
          <p:nvPr>
            <p:ph type="title"/>
          </p:nvPr>
        </p:nvSpPr>
        <p:spPr/>
        <p:txBody>
          <a:bodyPr/>
          <a:lstStyle/>
          <a:p>
            <a:r>
              <a:rPr lang="sv-SE"/>
              <a:t>Instagram Videos Table | ta_ta_ki - 25 of 25</a:t>
            </a:r>
            <a:endParaRPr lang="en-US"/>
          </a:p>
        </p:txBody>
      </p:sp>
      <p:graphicFrame>
        <p:nvGraphicFramePr>
          <p:cNvPr id="5" name="Table Placeholder 4">
            <a:extLst>
              <a:ext uri="{FF2B5EF4-FFF2-40B4-BE49-F238E27FC236}">
                <a16:creationId xmlns:a16="http://schemas.microsoft.com/office/drawing/2014/main" id="{961F9D90-AD43-40D9-8FA5-0922B7AF7060}"/>
              </a:ext>
            </a:extLst>
          </p:cNvPr>
          <p:cNvGraphicFramePr>
            <a:graphicFrameLocks noGrp="1"/>
          </p:cNvGraphicFramePr>
          <p:nvPr>
            <p:ph type="tbl" sz="quarter" idx="13"/>
            <p:extLst>
              <p:ext uri="{D42A27DB-BD31-4B8C-83A1-F6EECF244321}">
                <p14:modId xmlns:p14="http://schemas.microsoft.com/office/powerpoint/2010/main" val="1576057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87745214"/>
                    </a:ext>
                  </a:extLst>
                </a:gridCol>
                <a:gridCol w="987552">
                  <a:extLst>
                    <a:ext uri="{9D8B030D-6E8A-4147-A177-3AD203B41FA5}">
                      <a16:colId xmlns:a16="http://schemas.microsoft.com/office/drawing/2014/main" val="3912072282"/>
                    </a:ext>
                  </a:extLst>
                </a:gridCol>
                <a:gridCol w="1234440">
                  <a:extLst>
                    <a:ext uri="{9D8B030D-6E8A-4147-A177-3AD203B41FA5}">
                      <a16:colId xmlns:a16="http://schemas.microsoft.com/office/drawing/2014/main" val="347295650"/>
                    </a:ext>
                  </a:extLst>
                </a:gridCol>
                <a:gridCol w="411480">
                  <a:extLst>
                    <a:ext uri="{9D8B030D-6E8A-4147-A177-3AD203B41FA5}">
                      <a16:colId xmlns:a16="http://schemas.microsoft.com/office/drawing/2014/main" val="1418133449"/>
                    </a:ext>
                  </a:extLst>
                </a:gridCol>
                <a:gridCol w="411480">
                  <a:extLst>
                    <a:ext uri="{9D8B030D-6E8A-4147-A177-3AD203B41FA5}">
                      <a16:colId xmlns:a16="http://schemas.microsoft.com/office/drawing/2014/main" val="2473649717"/>
                    </a:ext>
                  </a:extLst>
                </a:gridCol>
                <a:gridCol w="411480">
                  <a:extLst>
                    <a:ext uri="{9D8B030D-6E8A-4147-A177-3AD203B41FA5}">
                      <a16:colId xmlns:a16="http://schemas.microsoft.com/office/drawing/2014/main" val="575349575"/>
                    </a:ext>
                  </a:extLst>
                </a:gridCol>
                <a:gridCol w="411480">
                  <a:extLst>
                    <a:ext uri="{9D8B030D-6E8A-4147-A177-3AD203B41FA5}">
                      <a16:colId xmlns:a16="http://schemas.microsoft.com/office/drawing/2014/main" val="2243580996"/>
                    </a:ext>
                  </a:extLst>
                </a:gridCol>
                <a:gridCol w="411480">
                  <a:extLst>
                    <a:ext uri="{9D8B030D-6E8A-4147-A177-3AD203B41FA5}">
                      <a16:colId xmlns:a16="http://schemas.microsoft.com/office/drawing/2014/main" val="964150876"/>
                    </a:ext>
                  </a:extLst>
                </a:gridCol>
                <a:gridCol w="411480">
                  <a:extLst>
                    <a:ext uri="{9D8B030D-6E8A-4147-A177-3AD203B41FA5}">
                      <a16:colId xmlns:a16="http://schemas.microsoft.com/office/drawing/2014/main" val="3916014875"/>
                    </a:ext>
                  </a:extLst>
                </a:gridCol>
                <a:gridCol w="411480">
                  <a:extLst>
                    <a:ext uri="{9D8B030D-6E8A-4147-A177-3AD203B41FA5}">
                      <a16:colId xmlns:a16="http://schemas.microsoft.com/office/drawing/2014/main" val="4286693291"/>
                    </a:ext>
                  </a:extLst>
                </a:gridCol>
                <a:gridCol w="411480">
                  <a:extLst>
                    <a:ext uri="{9D8B030D-6E8A-4147-A177-3AD203B41FA5}">
                      <a16:colId xmlns:a16="http://schemas.microsoft.com/office/drawing/2014/main" val="4083054662"/>
                    </a:ext>
                  </a:extLst>
                </a:gridCol>
                <a:gridCol w="411480">
                  <a:extLst>
                    <a:ext uri="{9D8B030D-6E8A-4147-A177-3AD203B41FA5}">
                      <a16:colId xmlns:a16="http://schemas.microsoft.com/office/drawing/2014/main" val="88308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1958637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- 2023-11-26 15:38:46</a:t>
                      </a:r>
                      <a:r>
                        <a:rPr kumimoji="0" lang="fr-FR" sz="1000" b="0" i="0" u="none" strike="noStrike" kern="1200" cap="none" spc="0" normalizeH="0" baseline="0" noProof="0">
                          <a:ln>
                            <a:noFill/>
                          </a:ln>
                          <a:solidFill>
                            <a:prstClr val="black"/>
                          </a:solidFill>
                          <a:effectLst/>
                          <a:uLnTx/>
                          <a:uFillTx/>
                          <a:latin typeface="Calibri"/>
                          <a:ea typeface="+mn-ea"/>
                          <a:cs typeface="+mn-cs"/>
                        </a:rPr>
                        <a:t>
 @shorty7g sera-t-il la révélation suisse de l’année ? 🤩
Du dimanche 26 au au jeudi 30 novembre. 📌 Vote pour un des 9 artistes suisses sur la page @ta_ta_ki. C’est toi qui va élire la nouvelle révélation musicale de l’année! 🇨🇭🎤
🗳️ 1 like = 1 vote, 1 commentaire = 1 vote. Max 1 commentaire par personne. Par contre, ne sortez pas vos meilleurs bots, on ne les comptabilisera pas. 🚫
Les 3 artistes qui comptabilisent le plus de votes seront présent.e.s à la FINALE DES TATAKI AWARDS le 9 décembre à L’Usine à Gaz de Nyon. 🥇🥈🥉
Ils/elles sortiront leur meilleur show et vous voterez sur place pour élire LA révélation de l’année qui gagnera un soutien de 5’000 CHF pour un projet artistique ainsi qu’une scène sur le line-up gratuit du grand @montreuxjazzfestival ! ❤️‍🔥
C’EST PAS FINI !!! On aura aussi le droit à deux shows supplémentaires des big @dautoutseul et @makalaxtrm . 🔥
Cette année, @mehdimouse est le parrain des Tataki Awards et nous fera l’honneur de venir à la grande finale ! ✨
L’entrée est gratuite mais sur inscription. Fais attention les places sont limitées, tu peux déjà choper la tienne sur la billetterie de l’Usine à Gaz, le lien est en bio. 🎟️
Un immense s/o à @nightcall.studio pour le taff immense sur les clips ! 🎥✨
prods : @tchayka_ / @ilvnbeats
*Ton billet est une inscription mais ne garantit pas l’entrée.
#wearetataki #tatakiawards #rap #rnb #rapsuisse #pop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https://quintly-eu-image-storage.s3.amazonaws.com/9f2564be28ed5388bbcee95f15b6c290/747f85ac2fbb7bc59c93270a550c2580.jpg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TatakiAwards2023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85631881"/>
                  </a:ext>
                </a:extLst>
              </a:tr>
            </a:tbl>
          </a:graphicData>
        </a:graphic>
      </p:graphicFrame>
      <p:sp>
        <p:nvSpPr>
          <p:cNvPr id="4" name="Text Placeholder 3">
            <a:extLst>
              <a:ext uri="{FF2B5EF4-FFF2-40B4-BE49-F238E27FC236}">
                <a16:creationId xmlns:a16="http://schemas.microsoft.com/office/drawing/2014/main" id="{0994D738-85BD-44C1-82F3-50B9C4CCB02D}"/>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48754438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5</TotalTime>
  <Words>4744</Words>
  <Application>Microsoft Office PowerPoint</Application>
  <PresentationFormat>On-screen Show (4:3)</PresentationFormat>
  <Paragraphs>627</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Calibri</vt:lpstr>
      <vt:lpstr>Arial</vt:lpstr>
      <vt:lpstr>quintly_template</vt:lpstr>
      <vt:lpstr>Instagram Videos Table | ta_ta_ki - 1 of 25</vt:lpstr>
      <vt:lpstr>Instagram Videos Table | ta_ta_ki - 2 of 25</vt:lpstr>
      <vt:lpstr>Instagram Videos Table | ta_ta_ki - 3 of 25</vt:lpstr>
      <vt:lpstr>Instagram Videos Table | ta_ta_ki - 4 of 25</vt:lpstr>
      <vt:lpstr>Instagram Videos Table | ta_ta_ki - 5 of 25</vt:lpstr>
      <vt:lpstr>Instagram Videos Table | ta_ta_ki - 6 of 25</vt:lpstr>
      <vt:lpstr>Instagram Videos Table | ta_ta_ki - 7 of 25</vt:lpstr>
      <vt:lpstr>Instagram Videos Table | ta_ta_ki - 8 of 25</vt:lpstr>
      <vt:lpstr>Instagram Videos Table | ta_ta_ki - 9 of 25</vt:lpstr>
      <vt:lpstr>Instagram Videos Table | ta_ta_ki - 10 of 25</vt:lpstr>
      <vt:lpstr>Instagram Videos Table | ta_ta_ki - 11 of 25</vt:lpstr>
      <vt:lpstr>Instagram Videos Table | ta_ta_ki - 12 of 25</vt:lpstr>
      <vt:lpstr>Instagram Videos Table | ta_ta_ki - 13 of 25</vt:lpstr>
      <vt:lpstr>Instagram Videos Table | ta_ta_ki - 14 of 25</vt:lpstr>
      <vt:lpstr>Instagram Videos Table | ta_ta_ki - 15 of 25</vt:lpstr>
      <vt:lpstr>Instagram Videos Table | ta_ta_ki - 16 of 25</vt:lpstr>
      <vt:lpstr>Instagram Videos Table | ta_ta_ki - 17 of 25</vt:lpstr>
      <vt:lpstr>Instagram Videos Table | ta_ta_ki - 18 of 25</vt:lpstr>
      <vt:lpstr>Instagram Videos Table | ta_ta_ki - 19 of 25</vt:lpstr>
      <vt:lpstr>Instagram Videos Table | ta_ta_ki - 20 of 25</vt:lpstr>
      <vt:lpstr>Instagram Videos Table | ta_ta_ki - 21 of 25</vt:lpstr>
      <vt:lpstr>Instagram Videos Table | ta_ta_ki - 22 of 25</vt:lpstr>
      <vt:lpstr>Instagram Videos Table | ta_ta_ki - 23 of 25</vt:lpstr>
      <vt:lpstr>Instagram Videos Table | ta_ta_ki - 24 of 25</vt:lpstr>
      <vt:lpstr>Instagram Videos Table | ta_ta_ki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Videos Table | ta_ta_ki - 1 of 25</dc:title>
  <dc:creator>Frederik Born</dc:creator>
  <cp:lastModifiedBy>Frederik Born</cp:lastModifiedBy>
  <cp:revision>1</cp:revision>
  <dcterms:created xsi:type="dcterms:W3CDTF">2024-01-03T10:45:08Z</dcterms:created>
  <dcterms:modified xsi:type="dcterms:W3CDTF">2024-01-03T10:50:09Z</dcterms:modified>
</cp:coreProperties>
</file>