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Lst>
  <p:sldSz cx="9144000" cy="6858000" type="screen4x3"/>
  <p:notesSz cx="6858000" cy="9144000"/>
  <p:embeddedFontLst>
    <p:embeddedFont>
      <p:font typeface="Calibri" panose="020F0502020204030204" pitchFamily="34"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12/15/2023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DCAD01-897A-4024-A2B5-723F0D47A8FD}"/>
              </a:ext>
            </a:extLst>
          </p:cNvPr>
          <p:cNvSpPr>
            <a:spLocks noGrp="1"/>
          </p:cNvSpPr>
          <p:nvPr>
            <p:ph type="title"/>
          </p:nvPr>
        </p:nvSpPr>
        <p:spPr/>
        <p:txBody>
          <a:bodyPr/>
          <a:lstStyle/>
          <a:p>
            <a:r>
              <a:rPr lang="en-US"/>
              <a:t>Instagram Posts Table | ta_ta_ki - 1 of 10</a:t>
            </a:r>
          </a:p>
        </p:txBody>
      </p:sp>
      <p:graphicFrame>
        <p:nvGraphicFramePr>
          <p:cNvPr id="5" name="Table Placeholder 4">
            <a:extLst>
              <a:ext uri="{FF2B5EF4-FFF2-40B4-BE49-F238E27FC236}">
                <a16:creationId xmlns:a16="http://schemas.microsoft.com/office/drawing/2014/main" id="{F27DEC5B-59E1-4863-BAA9-4A9DB0749970}"/>
              </a:ext>
            </a:extLst>
          </p:cNvPr>
          <p:cNvGraphicFramePr>
            <a:graphicFrameLocks noGrp="1"/>
          </p:cNvGraphicFramePr>
          <p:nvPr>
            <p:ph type="tbl" sz="quarter" idx="13"/>
            <p:extLst>
              <p:ext uri="{D42A27DB-BD31-4B8C-83A1-F6EECF244321}">
                <p14:modId xmlns:p14="http://schemas.microsoft.com/office/powerpoint/2010/main" val="3416625137"/>
              </p:ext>
            </p:extLst>
          </p:nvPr>
        </p:nvGraphicFramePr>
        <p:xfrm>
          <a:off x="457200" y="1731963"/>
          <a:ext cx="7818120" cy="1920240"/>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021910804"/>
                    </a:ext>
                  </a:extLst>
                </a:gridCol>
                <a:gridCol w="905256">
                  <a:extLst>
                    <a:ext uri="{9D8B030D-6E8A-4147-A177-3AD203B41FA5}">
                      <a16:colId xmlns:a16="http://schemas.microsoft.com/office/drawing/2014/main" val="1620833773"/>
                    </a:ext>
                  </a:extLst>
                </a:gridCol>
                <a:gridCol w="329184">
                  <a:extLst>
                    <a:ext uri="{9D8B030D-6E8A-4147-A177-3AD203B41FA5}">
                      <a16:colId xmlns:a16="http://schemas.microsoft.com/office/drawing/2014/main" val="526014830"/>
                    </a:ext>
                  </a:extLst>
                </a:gridCol>
                <a:gridCol w="329184">
                  <a:extLst>
                    <a:ext uri="{9D8B030D-6E8A-4147-A177-3AD203B41FA5}">
                      <a16:colId xmlns:a16="http://schemas.microsoft.com/office/drawing/2014/main" val="1819598109"/>
                    </a:ext>
                  </a:extLst>
                </a:gridCol>
                <a:gridCol w="329184">
                  <a:extLst>
                    <a:ext uri="{9D8B030D-6E8A-4147-A177-3AD203B41FA5}">
                      <a16:colId xmlns:a16="http://schemas.microsoft.com/office/drawing/2014/main" val="2725107975"/>
                    </a:ext>
                  </a:extLst>
                </a:gridCol>
                <a:gridCol w="329184">
                  <a:extLst>
                    <a:ext uri="{9D8B030D-6E8A-4147-A177-3AD203B41FA5}">
                      <a16:colId xmlns:a16="http://schemas.microsoft.com/office/drawing/2014/main" val="2200855777"/>
                    </a:ext>
                  </a:extLst>
                </a:gridCol>
                <a:gridCol w="329184">
                  <a:extLst>
                    <a:ext uri="{9D8B030D-6E8A-4147-A177-3AD203B41FA5}">
                      <a16:colId xmlns:a16="http://schemas.microsoft.com/office/drawing/2014/main" val="2643703993"/>
                    </a:ext>
                  </a:extLst>
                </a:gridCol>
                <a:gridCol w="329184">
                  <a:extLst>
                    <a:ext uri="{9D8B030D-6E8A-4147-A177-3AD203B41FA5}">
                      <a16:colId xmlns:a16="http://schemas.microsoft.com/office/drawing/2014/main" val="3508264355"/>
                    </a:ext>
                  </a:extLst>
                </a:gridCol>
                <a:gridCol w="329184">
                  <a:extLst>
                    <a:ext uri="{9D8B030D-6E8A-4147-A177-3AD203B41FA5}">
                      <a16:colId xmlns:a16="http://schemas.microsoft.com/office/drawing/2014/main" val="4168946386"/>
                    </a:ext>
                  </a:extLst>
                </a:gridCol>
                <a:gridCol w="329184">
                  <a:extLst>
                    <a:ext uri="{9D8B030D-6E8A-4147-A177-3AD203B41FA5}">
                      <a16:colId xmlns:a16="http://schemas.microsoft.com/office/drawing/2014/main" val="2621168609"/>
                    </a:ext>
                  </a:extLst>
                </a:gridCol>
                <a:gridCol w="329184">
                  <a:extLst>
                    <a:ext uri="{9D8B030D-6E8A-4147-A177-3AD203B41FA5}">
                      <a16:colId xmlns:a16="http://schemas.microsoft.com/office/drawing/2014/main" val="4154305433"/>
                    </a:ext>
                  </a:extLst>
                </a:gridCol>
                <a:gridCol w="329184">
                  <a:extLst>
                    <a:ext uri="{9D8B030D-6E8A-4147-A177-3AD203B41FA5}">
                      <a16:colId xmlns:a16="http://schemas.microsoft.com/office/drawing/2014/main" val="213972776"/>
                    </a:ext>
                  </a:extLst>
                </a:gridCol>
                <a:gridCol w="329184">
                  <a:extLst>
                    <a:ext uri="{9D8B030D-6E8A-4147-A177-3AD203B41FA5}">
                      <a16:colId xmlns:a16="http://schemas.microsoft.com/office/drawing/2014/main" val="177301493"/>
                    </a:ext>
                  </a:extLst>
                </a:gridCol>
                <a:gridCol w="329184">
                  <a:extLst>
                    <a:ext uri="{9D8B030D-6E8A-4147-A177-3AD203B41FA5}">
                      <a16:colId xmlns:a16="http://schemas.microsoft.com/office/drawing/2014/main" val="4042038821"/>
                    </a:ext>
                  </a:extLst>
                </a:gridCol>
                <a:gridCol w="329184">
                  <a:extLst>
                    <a:ext uri="{9D8B030D-6E8A-4147-A177-3AD203B41FA5}">
                      <a16:colId xmlns:a16="http://schemas.microsoft.com/office/drawing/2014/main" val="2315334887"/>
                    </a:ext>
                  </a:extLst>
                </a:gridCol>
                <a:gridCol w="329184">
                  <a:extLst>
                    <a:ext uri="{9D8B030D-6E8A-4147-A177-3AD203B41FA5}">
                      <a16:colId xmlns:a16="http://schemas.microsoft.com/office/drawing/2014/main" val="3569997598"/>
                    </a:ext>
                  </a:extLst>
                </a:gridCol>
                <a:gridCol w="329184">
                  <a:extLst>
                    <a:ext uri="{9D8B030D-6E8A-4147-A177-3AD203B41FA5}">
                      <a16:colId xmlns:a16="http://schemas.microsoft.com/office/drawing/2014/main" val="736862856"/>
                    </a:ext>
                  </a:extLst>
                </a:gridCol>
                <a:gridCol w="329184">
                  <a:extLst>
                    <a:ext uri="{9D8B030D-6E8A-4147-A177-3AD203B41FA5}">
                      <a16:colId xmlns:a16="http://schemas.microsoft.com/office/drawing/2014/main" val="3663437011"/>
                    </a:ext>
                  </a:extLst>
                </a:gridCol>
                <a:gridCol w="329184">
                  <a:extLst>
                    <a:ext uri="{9D8B030D-6E8A-4147-A177-3AD203B41FA5}">
                      <a16:colId xmlns:a16="http://schemas.microsoft.com/office/drawing/2014/main" val="1879934772"/>
                    </a:ext>
                  </a:extLst>
                </a:gridCol>
                <a:gridCol w="329184">
                  <a:extLst>
                    <a:ext uri="{9D8B030D-6E8A-4147-A177-3AD203B41FA5}">
                      <a16:colId xmlns:a16="http://schemas.microsoft.com/office/drawing/2014/main" val="3608412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732312969"/>
                  </a:ext>
                </a:extLst>
              </a:tr>
            </a:tbl>
          </a:graphicData>
        </a:graphic>
      </p:graphicFrame>
      <p:sp>
        <p:nvSpPr>
          <p:cNvPr id="4" name="Text Placeholder 3">
            <a:extLst>
              <a:ext uri="{FF2B5EF4-FFF2-40B4-BE49-F238E27FC236}">
                <a16:creationId xmlns:a16="http://schemas.microsoft.com/office/drawing/2014/main" id="{F576CE66-E2CF-4F28-8F8B-90CB1BCC3396}"/>
              </a:ext>
            </a:extLst>
          </p:cNvPr>
          <p:cNvSpPr>
            <a:spLocks noGrp="1"/>
          </p:cNvSpPr>
          <p:nvPr>
            <p:ph type="body" sz="quarter" idx="14"/>
          </p:nvPr>
        </p:nvSpPr>
        <p:spPr/>
        <p:txBody>
          <a:bodyPr/>
          <a:lstStyle/>
          <a:p>
            <a:r>
              <a:rPr lang="en-US"/>
              <a:t>10/20/2023 - 11/24/2023</a:t>
            </a:r>
          </a:p>
        </p:txBody>
      </p:sp>
    </p:spTree>
    <p:extLst>
      <p:ext uri="{BB962C8B-B14F-4D97-AF65-F5344CB8AC3E}">
        <p14:creationId xmlns:p14="http://schemas.microsoft.com/office/powerpoint/2010/main" val="354481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7786B-5EAC-41FE-886A-F7078894AD8A}"/>
              </a:ext>
            </a:extLst>
          </p:cNvPr>
          <p:cNvSpPr>
            <a:spLocks noGrp="1"/>
          </p:cNvSpPr>
          <p:nvPr>
            <p:ph type="title"/>
          </p:nvPr>
        </p:nvSpPr>
        <p:spPr/>
        <p:txBody>
          <a:bodyPr/>
          <a:lstStyle/>
          <a:p>
            <a:r>
              <a:rPr lang="en-US"/>
              <a:t>Instagram Posts Table | ta_ta_ki - 2 of 10</a:t>
            </a:r>
          </a:p>
        </p:txBody>
      </p:sp>
      <p:graphicFrame>
        <p:nvGraphicFramePr>
          <p:cNvPr id="5" name="Table Placeholder 4">
            <a:extLst>
              <a:ext uri="{FF2B5EF4-FFF2-40B4-BE49-F238E27FC236}">
                <a16:creationId xmlns:a16="http://schemas.microsoft.com/office/drawing/2014/main" id="{31C12559-6CE2-411B-8D6C-A257D4293FA9}"/>
              </a:ext>
            </a:extLst>
          </p:cNvPr>
          <p:cNvGraphicFramePr>
            <a:graphicFrameLocks noGrp="1"/>
          </p:cNvGraphicFramePr>
          <p:nvPr>
            <p:ph type="tbl" sz="quarter" idx="13"/>
            <p:extLst>
              <p:ext uri="{D42A27DB-BD31-4B8C-83A1-F6EECF244321}">
                <p14:modId xmlns:p14="http://schemas.microsoft.com/office/powerpoint/2010/main" val="3449720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890329507"/>
                    </a:ext>
                  </a:extLst>
                </a:gridCol>
                <a:gridCol w="905256">
                  <a:extLst>
                    <a:ext uri="{9D8B030D-6E8A-4147-A177-3AD203B41FA5}">
                      <a16:colId xmlns:a16="http://schemas.microsoft.com/office/drawing/2014/main" val="1049859902"/>
                    </a:ext>
                  </a:extLst>
                </a:gridCol>
                <a:gridCol w="329184">
                  <a:extLst>
                    <a:ext uri="{9D8B030D-6E8A-4147-A177-3AD203B41FA5}">
                      <a16:colId xmlns:a16="http://schemas.microsoft.com/office/drawing/2014/main" val="3786767950"/>
                    </a:ext>
                  </a:extLst>
                </a:gridCol>
                <a:gridCol w="329184">
                  <a:extLst>
                    <a:ext uri="{9D8B030D-6E8A-4147-A177-3AD203B41FA5}">
                      <a16:colId xmlns:a16="http://schemas.microsoft.com/office/drawing/2014/main" val="3740606527"/>
                    </a:ext>
                  </a:extLst>
                </a:gridCol>
                <a:gridCol w="329184">
                  <a:extLst>
                    <a:ext uri="{9D8B030D-6E8A-4147-A177-3AD203B41FA5}">
                      <a16:colId xmlns:a16="http://schemas.microsoft.com/office/drawing/2014/main" val="2692718641"/>
                    </a:ext>
                  </a:extLst>
                </a:gridCol>
                <a:gridCol w="329184">
                  <a:extLst>
                    <a:ext uri="{9D8B030D-6E8A-4147-A177-3AD203B41FA5}">
                      <a16:colId xmlns:a16="http://schemas.microsoft.com/office/drawing/2014/main" val="522352032"/>
                    </a:ext>
                  </a:extLst>
                </a:gridCol>
                <a:gridCol w="329184">
                  <a:extLst>
                    <a:ext uri="{9D8B030D-6E8A-4147-A177-3AD203B41FA5}">
                      <a16:colId xmlns:a16="http://schemas.microsoft.com/office/drawing/2014/main" val="1218428436"/>
                    </a:ext>
                  </a:extLst>
                </a:gridCol>
                <a:gridCol w="329184">
                  <a:extLst>
                    <a:ext uri="{9D8B030D-6E8A-4147-A177-3AD203B41FA5}">
                      <a16:colId xmlns:a16="http://schemas.microsoft.com/office/drawing/2014/main" val="2163276506"/>
                    </a:ext>
                  </a:extLst>
                </a:gridCol>
                <a:gridCol w="329184">
                  <a:extLst>
                    <a:ext uri="{9D8B030D-6E8A-4147-A177-3AD203B41FA5}">
                      <a16:colId xmlns:a16="http://schemas.microsoft.com/office/drawing/2014/main" val="3677157371"/>
                    </a:ext>
                  </a:extLst>
                </a:gridCol>
                <a:gridCol w="329184">
                  <a:extLst>
                    <a:ext uri="{9D8B030D-6E8A-4147-A177-3AD203B41FA5}">
                      <a16:colId xmlns:a16="http://schemas.microsoft.com/office/drawing/2014/main" val="1430908414"/>
                    </a:ext>
                  </a:extLst>
                </a:gridCol>
                <a:gridCol w="329184">
                  <a:extLst>
                    <a:ext uri="{9D8B030D-6E8A-4147-A177-3AD203B41FA5}">
                      <a16:colId xmlns:a16="http://schemas.microsoft.com/office/drawing/2014/main" val="3168172462"/>
                    </a:ext>
                  </a:extLst>
                </a:gridCol>
                <a:gridCol w="329184">
                  <a:extLst>
                    <a:ext uri="{9D8B030D-6E8A-4147-A177-3AD203B41FA5}">
                      <a16:colId xmlns:a16="http://schemas.microsoft.com/office/drawing/2014/main" val="2589867768"/>
                    </a:ext>
                  </a:extLst>
                </a:gridCol>
                <a:gridCol w="329184">
                  <a:extLst>
                    <a:ext uri="{9D8B030D-6E8A-4147-A177-3AD203B41FA5}">
                      <a16:colId xmlns:a16="http://schemas.microsoft.com/office/drawing/2014/main" val="941049242"/>
                    </a:ext>
                  </a:extLst>
                </a:gridCol>
                <a:gridCol w="329184">
                  <a:extLst>
                    <a:ext uri="{9D8B030D-6E8A-4147-A177-3AD203B41FA5}">
                      <a16:colId xmlns:a16="http://schemas.microsoft.com/office/drawing/2014/main" val="3121473505"/>
                    </a:ext>
                  </a:extLst>
                </a:gridCol>
                <a:gridCol w="329184">
                  <a:extLst>
                    <a:ext uri="{9D8B030D-6E8A-4147-A177-3AD203B41FA5}">
                      <a16:colId xmlns:a16="http://schemas.microsoft.com/office/drawing/2014/main" val="1021819456"/>
                    </a:ext>
                  </a:extLst>
                </a:gridCol>
                <a:gridCol w="329184">
                  <a:extLst>
                    <a:ext uri="{9D8B030D-6E8A-4147-A177-3AD203B41FA5}">
                      <a16:colId xmlns:a16="http://schemas.microsoft.com/office/drawing/2014/main" val="1084707455"/>
                    </a:ext>
                  </a:extLst>
                </a:gridCol>
                <a:gridCol w="329184">
                  <a:extLst>
                    <a:ext uri="{9D8B030D-6E8A-4147-A177-3AD203B41FA5}">
                      <a16:colId xmlns:a16="http://schemas.microsoft.com/office/drawing/2014/main" val="2496357862"/>
                    </a:ext>
                  </a:extLst>
                </a:gridCol>
                <a:gridCol w="329184">
                  <a:extLst>
                    <a:ext uri="{9D8B030D-6E8A-4147-A177-3AD203B41FA5}">
                      <a16:colId xmlns:a16="http://schemas.microsoft.com/office/drawing/2014/main" val="3870727598"/>
                    </a:ext>
                  </a:extLst>
                </a:gridCol>
                <a:gridCol w="329184">
                  <a:extLst>
                    <a:ext uri="{9D8B030D-6E8A-4147-A177-3AD203B41FA5}">
                      <a16:colId xmlns:a16="http://schemas.microsoft.com/office/drawing/2014/main" val="4007669975"/>
                    </a:ext>
                  </a:extLst>
                </a:gridCol>
                <a:gridCol w="329184">
                  <a:extLst>
                    <a:ext uri="{9D8B030D-6E8A-4147-A177-3AD203B41FA5}">
                      <a16:colId xmlns:a16="http://schemas.microsoft.com/office/drawing/2014/main" val="4071149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862864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- 2023-11-24 15:42:33</a:t>
                      </a:r>
                      <a:r>
                        <a:rPr kumimoji="0" lang="fr-FR" sz="1000" b="0" i="0" u="none" strike="noStrike" kern="1200" cap="none" spc="0" normalizeH="0" baseline="0" noProof="0">
                          <a:ln>
                            <a:noFill/>
                          </a:ln>
                          <a:solidFill>
                            <a:prstClr val="black"/>
                          </a:solidFill>
                          <a:effectLst/>
                          <a:uLnTx/>
                          <a:uFillTx/>
                          <a:latin typeface="Calibri"/>
                          <a:ea typeface="+mn-ea"/>
                          <a:cs typeface="+mn-cs"/>
                        </a:rPr>
                        <a:t>
 BKJ est nominé aux Tataki Awards pour le titre de révélation suisse de l’année ! 🤩
Avec sa voix atypique, BKJ nous a offert cette année le double projet Vivus divisé en deux parties, ☀️ &amp; 🌖.
Sur la première partie, le rappeur originaire de Morges, nous donne la recette pour rejoindre un monde merveilleux et sans problèmes, le « Dreamland ». La deuxième partie nous ramène à la réalité et nous fait affronter nos douleurs. 🫂
Sur tous les fronts, BKJ a aussi co-fondé le label Kronos Music afin de promouvoir et développer la musique suisse. Ils.elles ont récemment lancé une levée de fonds pour le développement du label et ont déjà récolté plus de 12’000 CHF. 🫡
Les votes pour élire la révélation suisse de l’année auront lieu du 26 au 30 novembre ! 📆
Pour voter c’est très simple :
Dès le dimanche 26 novembre, vous pourrez liker et/ou commenter le clip de l’artiste que vous soutenez. 1 like = 1 vote, 1 commentaire = 1 vote. 🗳️
Max 1 commentaire par personne. Par contre, ne sortez pas vos meilleurs bots, on ne les comptabilisera pas. 🚫
Les 3 artistes qui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est le parrain des Tataki Awards et nous fera l’honneur de venir à la grande finale ! ✨
L’entrée est gratuite mais sur inscription. Fais attention les places sont limitées, tu peux déjà choper la tienne sur la billetterie de l’Usine à Gaz, le lien est en bio. 🎟️
*Ton billet est une inscription mais ne garantit pas l’entrée.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58192999"/>
                  </a:ext>
                </a:extLst>
              </a:tr>
            </a:tbl>
          </a:graphicData>
        </a:graphic>
      </p:graphicFrame>
      <p:sp>
        <p:nvSpPr>
          <p:cNvPr id="4" name="Text Placeholder 3">
            <a:extLst>
              <a:ext uri="{FF2B5EF4-FFF2-40B4-BE49-F238E27FC236}">
                <a16:creationId xmlns:a16="http://schemas.microsoft.com/office/drawing/2014/main" id="{C9F037C5-11C0-4B6A-830E-3670CBFA0D50}"/>
              </a:ext>
            </a:extLst>
          </p:cNvPr>
          <p:cNvSpPr>
            <a:spLocks noGrp="1"/>
          </p:cNvSpPr>
          <p:nvPr>
            <p:ph type="body" sz="quarter" idx="14"/>
          </p:nvPr>
        </p:nvSpPr>
        <p:spPr/>
        <p:txBody>
          <a:bodyPr/>
          <a:lstStyle/>
          <a:p>
            <a:r>
              <a:rPr lang="en-US"/>
              <a:t>10/20/2023 - 11/24/2023</a:t>
            </a:r>
          </a:p>
        </p:txBody>
      </p:sp>
    </p:spTree>
    <p:extLst>
      <p:ext uri="{BB962C8B-B14F-4D97-AF65-F5344CB8AC3E}">
        <p14:creationId xmlns:p14="http://schemas.microsoft.com/office/powerpoint/2010/main" val="33939443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6A9ED-BD24-4EC9-9B9C-DEC817495BAF}"/>
              </a:ext>
            </a:extLst>
          </p:cNvPr>
          <p:cNvSpPr>
            <a:spLocks noGrp="1"/>
          </p:cNvSpPr>
          <p:nvPr>
            <p:ph type="title"/>
          </p:nvPr>
        </p:nvSpPr>
        <p:spPr/>
        <p:txBody>
          <a:bodyPr/>
          <a:lstStyle/>
          <a:p>
            <a:r>
              <a:rPr lang="en-US"/>
              <a:t>Instagram Posts Table | ta_ta_ki - 3 of 10</a:t>
            </a:r>
          </a:p>
        </p:txBody>
      </p:sp>
      <p:graphicFrame>
        <p:nvGraphicFramePr>
          <p:cNvPr id="5" name="Table Placeholder 4">
            <a:extLst>
              <a:ext uri="{FF2B5EF4-FFF2-40B4-BE49-F238E27FC236}">
                <a16:creationId xmlns:a16="http://schemas.microsoft.com/office/drawing/2014/main" id="{5B7139B6-935A-46DB-8CD0-8DFC0BA49356}"/>
              </a:ext>
            </a:extLst>
          </p:cNvPr>
          <p:cNvGraphicFramePr>
            <a:graphicFrameLocks noGrp="1"/>
          </p:cNvGraphicFramePr>
          <p:nvPr>
            <p:ph type="tbl" sz="quarter" idx="13"/>
            <p:extLst>
              <p:ext uri="{D42A27DB-BD31-4B8C-83A1-F6EECF244321}">
                <p14:modId xmlns:p14="http://schemas.microsoft.com/office/powerpoint/2010/main" val="14105228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85009044"/>
                    </a:ext>
                  </a:extLst>
                </a:gridCol>
                <a:gridCol w="905256">
                  <a:extLst>
                    <a:ext uri="{9D8B030D-6E8A-4147-A177-3AD203B41FA5}">
                      <a16:colId xmlns:a16="http://schemas.microsoft.com/office/drawing/2014/main" val="119108933"/>
                    </a:ext>
                  </a:extLst>
                </a:gridCol>
                <a:gridCol w="329184">
                  <a:extLst>
                    <a:ext uri="{9D8B030D-6E8A-4147-A177-3AD203B41FA5}">
                      <a16:colId xmlns:a16="http://schemas.microsoft.com/office/drawing/2014/main" val="3076323165"/>
                    </a:ext>
                  </a:extLst>
                </a:gridCol>
                <a:gridCol w="329184">
                  <a:extLst>
                    <a:ext uri="{9D8B030D-6E8A-4147-A177-3AD203B41FA5}">
                      <a16:colId xmlns:a16="http://schemas.microsoft.com/office/drawing/2014/main" val="51025803"/>
                    </a:ext>
                  </a:extLst>
                </a:gridCol>
                <a:gridCol w="329184">
                  <a:extLst>
                    <a:ext uri="{9D8B030D-6E8A-4147-A177-3AD203B41FA5}">
                      <a16:colId xmlns:a16="http://schemas.microsoft.com/office/drawing/2014/main" val="315793548"/>
                    </a:ext>
                  </a:extLst>
                </a:gridCol>
                <a:gridCol w="329184">
                  <a:extLst>
                    <a:ext uri="{9D8B030D-6E8A-4147-A177-3AD203B41FA5}">
                      <a16:colId xmlns:a16="http://schemas.microsoft.com/office/drawing/2014/main" val="215735703"/>
                    </a:ext>
                  </a:extLst>
                </a:gridCol>
                <a:gridCol w="329184">
                  <a:extLst>
                    <a:ext uri="{9D8B030D-6E8A-4147-A177-3AD203B41FA5}">
                      <a16:colId xmlns:a16="http://schemas.microsoft.com/office/drawing/2014/main" val="820546866"/>
                    </a:ext>
                  </a:extLst>
                </a:gridCol>
                <a:gridCol w="329184">
                  <a:extLst>
                    <a:ext uri="{9D8B030D-6E8A-4147-A177-3AD203B41FA5}">
                      <a16:colId xmlns:a16="http://schemas.microsoft.com/office/drawing/2014/main" val="3227963062"/>
                    </a:ext>
                  </a:extLst>
                </a:gridCol>
                <a:gridCol w="329184">
                  <a:extLst>
                    <a:ext uri="{9D8B030D-6E8A-4147-A177-3AD203B41FA5}">
                      <a16:colId xmlns:a16="http://schemas.microsoft.com/office/drawing/2014/main" val="3891121691"/>
                    </a:ext>
                  </a:extLst>
                </a:gridCol>
                <a:gridCol w="329184">
                  <a:extLst>
                    <a:ext uri="{9D8B030D-6E8A-4147-A177-3AD203B41FA5}">
                      <a16:colId xmlns:a16="http://schemas.microsoft.com/office/drawing/2014/main" val="3773346421"/>
                    </a:ext>
                  </a:extLst>
                </a:gridCol>
                <a:gridCol w="329184">
                  <a:extLst>
                    <a:ext uri="{9D8B030D-6E8A-4147-A177-3AD203B41FA5}">
                      <a16:colId xmlns:a16="http://schemas.microsoft.com/office/drawing/2014/main" val="4090362800"/>
                    </a:ext>
                  </a:extLst>
                </a:gridCol>
                <a:gridCol w="329184">
                  <a:extLst>
                    <a:ext uri="{9D8B030D-6E8A-4147-A177-3AD203B41FA5}">
                      <a16:colId xmlns:a16="http://schemas.microsoft.com/office/drawing/2014/main" val="3513240593"/>
                    </a:ext>
                  </a:extLst>
                </a:gridCol>
                <a:gridCol w="329184">
                  <a:extLst>
                    <a:ext uri="{9D8B030D-6E8A-4147-A177-3AD203B41FA5}">
                      <a16:colId xmlns:a16="http://schemas.microsoft.com/office/drawing/2014/main" val="1958125376"/>
                    </a:ext>
                  </a:extLst>
                </a:gridCol>
                <a:gridCol w="329184">
                  <a:extLst>
                    <a:ext uri="{9D8B030D-6E8A-4147-A177-3AD203B41FA5}">
                      <a16:colId xmlns:a16="http://schemas.microsoft.com/office/drawing/2014/main" val="383406582"/>
                    </a:ext>
                  </a:extLst>
                </a:gridCol>
                <a:gridCol w="329184">
                  <a:extLst>
                    <a:ext uri="{9D8B030D-6E8A-4147-A177-3AD203B41FA5}">
                      <a16:colId xmlns:a16="http://schemas.microsoft.com/office/drawing/2014/main" val="1737368893"/>
                    </a:ext>
                  </a:extLst>
                </a:gridCol>
                <a:gridCol w="329184">
                  <a:extLst>
                    <a:ext uri="{9D8B030D-6E8A-4147-A177-3AD203B41FA5}">
                      <a16:colId xmlns:a16="http://schemas.microsoft.com/office/drawing/2014/main" val="2543909072"/>
                    </a:ext>
                  </a:extLst>
                </a:gridCol>
                <a:gridCol w="329184">
                  <a:extLst>
                    <a:ext uri="{9D8B030D-6E8A-4147-A177-3AD203B41FA5}">
                      <a16:colId xmlns:a16="http://schemas.microsoft.com/office/drawing/2014/main" val="3079898244"/>
                    </a:ext>
                  </a:extLst>
                </a:gridCol>
                <a:gridCol w="329184">
                  <a:extLst>
                    <a:ext uri="{9D8B030D-6E8A-4147-A177-3AD203B41FA5}">
                      <a16:colId xmlns:a16="http://schemas.microsoft.com/office/drawing/2014/main" val="3262256912"/>
                    </a:ext>
                  </a:extLst>
                </a:gridCol>
                <a:gridCol w="329184">
                  <a:extLst>
                    <a:ext uri="{9D8B030D-6E8A-4147-A177-3AD203B41FA5}">
                      <a16:colId xmlns:a16="http://schemas.microsoft.com/office/drawing/2014/main" val="2243846720"/>
                    </a:ext>
                  </a:extLst>
                </a:gridCol>
                <a:gridCol w="329184">
                  <a:extLst>
                    <a:ext uri="{9D8B030D-6E8A-4147-A177-3AD203B41FA5}">
                      <a16:colId xmlns:a16="http://schemas.microsoft.com/office/drawing/2014/main" val="23041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10897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- 2023-11-24 15:39:56</a:t>
                      </a:r>
                      <a:r>
                        <a:rPr kumimoji="0" lang="fr-FR" sz="1000" b="0" i="0" u="none" strike="noStrike" kern="1200" cap="none" spc="0" normalizeH="0" baseline="0" noProof="0">
                          <a:ln>
                            <a:noFill/>
                          </a:ln>
                          <a:solidFill>
                            <a:prstClr val="black"/>
                          </a:solidFill>
                          <a:effectLst/>
                          <a:uLnTx/>
                          <a:uFillTx/>
                          <a:latin typeface="Calibri"/>
                          <a:ea typeface="+mn-ea"/>
                          <a:cs typeface="+mn-cs"/>
                        </a:rPr>
                        <a:t>
 Oslow est l'un des nominé.e.s aux Tataki Awards pour le titre de révélation suisse de l’année ! 🤩
Le rappeur maîtrise tout type de flow, passant de mélos plus élégantes à des flows incisifs, découpant les prods sur lesquelles il pose. Il porte une grande importance à son image, soignée et définie. ⚡️
Oslow est déjà présent depuis plusieurs années mais avec son premier album « Narita Station » (révélé cet été), il est clairement passé à un autre niveau. Dans cet album, il y a mis toute sa passion et ses émotions. On y retrouve un feat avec Nayana, la gagnante des Tataki Awards 2022. ✨
Les votes pour élire la révélation suisse de l’année auront lieu du 26 au 30 novembre ! 📆
Pour voter c’est très simple :
Dès le dimanche 26 novembre, vous pourrez liker et/ou commenter le clip de l’artiste que vous soutenez. 1 like = 1 vote, 1 commentaire = 1 vote. 🗳️
Max 1 commentaire par personne. Par contre, ne sortez pas vos meilleurs bots, on ne les comptabilisera pas. 🚫
Les 3 artistes qui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est le parrain des Tataki Awards et nous fera l’honneur de venir à la grande finale ! ✨
L’entrée est gratuite mais sur inscription. Fais attention les places sont limitées, tu peux déjà choper la tienne sur la billetterie de l’Usine à Gaz, le lien est en bio. 🎟️
*Ton billet est une inscription mais ne garantit pas l’entrée.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4733997"/>
                  </a:ext>
                </a:extLst>
              </a:tr>
            </a:tbl>
          </a:graphicData>
        </a:graphic>
      </p:graphicFrame>
      <p:sp>
        <p:nvSpPr>
          <p:cNvPr id="4" name="Text Placeholder 3">
            <a:extLst>
              <a:ext uri="{FF2B5EF4-FFF2-40B4-BE49-F238E27FC236}">
                <a16:creationId xmlns:a16="http://schemas.microsoft.com/office/drawing/2014/main" id="{C46CC621-6C40-4BC5-9F0D-C7C9B91B4F8D}"/>
              </a:ext>
            </a:extLst>
          </p:cNvPr>
          <p:cNvSpPr>
            <a:spLocks noGrp="1"/>
          </p:cNvSpPr>
          <p:nvPr>
            <p:ph type="body" sz="quarter" idx="14"/>
          </p:nvPr>
        </p:nvSpPr>
        <p:spPr/>
        <p:txBody>
          <a:bodyPr/>
          <a:lstStyle/>
          <a:p>
            <a:r>
              <a:rPr lang="en-US"/>
              <a:t>10/20/2023 - 11/24/2023</a:t>
            </a:r>
          </a:p>
        </p:txBody>
      </p:sp>
    </p:spTree>
    <p:extLst>
      <p:ext uri="{BB962C8B-B14F-4D97-AF65-F5344CB8AC3E}">
        <p14:creationId xmlns:p14="http://schemas.microsoft.com/office/powerpoint/2010/main" val="23411317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ED11D7-4C80-4A30-AE8A-5DA283BE2811}"/>
              </a:ext>
            </a:extLst>
          </p:cNvPr>
          <p:cNvSpPr>
            <a:spLocks noGrp="1"/>
          </p:cNvSpPr>
          <p:nvPr>
            <p:ph type="title"/>
          </p:nvPr>
        </p:nvSpPr>
        <p:spPr/>
        <p:txBody>
          <a:bodyPr/>
          <a:lstStyle/>
          <a:p>
            <a:r>
              <a:rPr lang="en-US"/>
              <a:t>Instagram Posts Table | ta_ta_ki - 4 of 10</a:t>
            </a:r>
          </a:p>
        </p:txBody>
      </p:sp>
      <p:graphicFrame>
        <p:nvGraphicFramePr>
          <p:cNvPr id="5" name="Table Placeholder 4">
            <a:extLst>
              <a:ext uri="{FF2B5EF4-FFF2-40B4-BE49-F238E27FC236}">
                <a16:creationId xmlns:a16="http://schemas.microsoft.com/office/drawing/2014/main" id="{FCE23CF1-BB77-4C5E-84A7-8FE2C20A3190}"/>
              </a:ext>
            </a:extLst>
          </p:cNvPr>
          <p:cNvGraphicFramePr>
            <a:graphicFrameLocks noGrp="1"/>
          </p:cNvGraphicFramePr>
          <p:nvPr>
            <p:ph type="tbl" sz="quarter" idx="13"/>
            <p:extLst>
              <p:ext uri="{D42A27DB-BD31-4B8C-83A1-F6EECF244321}">
                <p14:modId xmlns:p14="http://schemas.microsoft.com/office/powerpoint/2010/main" val="3160798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057401401"/>
                    </a:ext>
                  </a:extLst>
                </a:gridCol>
                <a:gridCol w="905256">
                  <a:extLst>
                    <a:ext uri="{9D8B030D-6E8A-4147-A177-3AD203B41FA5}">
                      <a16:colId xmlns:a16="http://schemas.microsoft.com/office/drawing/2014/main" val="962482086"/>
                    </a:ext>
                  </a:extLst>
                </a:gridCol>
                <a:gridCol w="329184">
                  <a:extLst>
                    <a:ext uri="{9D8B030D-6E8A-4147-A177-3AD203B41FA5}">
                      <a16:colId xmlns:a16="http://schemas.microsoft.com/office/drawing/2014/main" val="1196729135"/>
                    </a:ext>
                  </a:extLst>
                </a:gridCol>
                <a:gridCol w="329184">
                  <a:extLst>
                    <a:ext uri="{9D8B030D-6E8A-4147-A177-3AD203B41FA5}">
                      <a16:colId xmlns:a16="http://schemas.microsoft.com/office/drawing/2014/main" val="1262541381"/>
                    </a:ext>
                  </a:extLst>
                </a:gridCol>
                <a:gridCol w="329184">
                  <a:extLst>
                    <a:ext uri="{9D8B030D-6E8A-4147-A177-3AD203B41FA5}">
                      <a16:colId xmlns:a16="http://schemas.microsoft.com/office/drawing/2014/main" val="580332019"/>
                    </a:ext>
                  </a:extLst>
                </a:gridCol>
                <a:gridCol w="329184">
                  <a:extLst>
                    <a:ext uri="{9D8B030D-6E8A-4147-A177-3AD203B41FA5}">
                      <a16:colId xmlns:a16="http://schemas.microsoft.com/office/drawing/2014/main" val="2645803250"/>
                    </a:ext>
                  </a:extLst>
                </a:gridCol>
                <a:gridCol w="329184">
                  <a:extLst>
                    <a:ext uri="{9D8B030D-6E8A-4147-A177-3AD203B41FA5}">
                      <a16:colId xmlns:a16="http://schemas.microsoft.com/office/drawing/2014/main" val="3671990575"/>
                    </a:ext>
                  </a:extLst>
                </a:gridCol>
                <a:gridCol w="329184">
                  <a:extLst>
                    <a:ext uri="{9D8B030D-6E8A-4147-A177-3AD203B41FA5}">
                      <a16:colId xmlns:a16="http://schemas.microsoft.com/office/drawing/2014/main" val="945212438"/>
                    </a:ext>
                  </a:extLst>
                </a:gridCol>
                <a:gridCol w="329184">
                  <a:extLst>
                    <a:ext uri="{9D8B030D-6E8A-4147-A177-3AD203B41FA5}">
                      <a16:colId xmlns:a16="http://schemas.microsoft.com/office/drawing/2014/main" val="3529896459"/>
                    </a:ext>
                  </a:extLst>
                </a:gridCol>
                <a:gridCol w="329184">
                  <a:extLst>
                    <a:ext uri="{9D8B030D-6E8A-4147-A177-3AD203B41FA5}">
                      <a16:colId xmlns:a16="http://schemas.microsoft.com/office/drawing/2014/main" val="4135600205"/>
                    </a:ext>
                  </a:extLst>
                </a:gridCol>
                <a:gridCol w="329184">
                  <a:extLst>
                    <a:ext uri="{9D8B030D-6E8A-4147-A177-3AD203B41FA5}">
                      <a16:colId xmlns:a16="http://schemas.microsoft.com/office/drawing/2014/main" val="1670056688"/>
                    </a:ext>
                  </a:extLst>
                </a:gridCol>
                <a:gridCol w="329184">
                  <a:extLst>
                    <a:ext uri="{9D8B030D-6E8A-4147-A177-3AD203B41FA5}">
                      <a16:colId xmlns:a16="http://schemas.microsoft.com/office/drawing/2014/main" val="1344972369"/>
                    </a:ext>
                  </a:extLst>
                </a:gridCol>
                <a:gridCol w="329184">
                  <a:extLst>
                    <a:ext uri="{9D8B030D-6E8A-4147-A177-3AD203B41FA5}">
                      <a16:colId xmlns:a16="http://schemas.microsoft.com/office/drawing/2014/main" val="2353331990"/>
                    </a:ext>
                  </a:extLst>
                </a:gridCol>
                <a:gridCol w="329184">
                  <a:extLst>
                    <a:ext uri="{9D8B030D-6E8A-4147-A177-3AD203B41FA5}">
                      <a16:colId xmlns:a16="http://schemas.microsoft.com/office/drawing/2014/main" val="204927410"/>
                    </a:ext>
                  </a:extLst>
                </a:gridCol>
                <a:gridCol w="329184">
                  <a:extLst>
                    <a:ext uri="{9D8B030D-6E8A-4147-A177-3AD203B41FA5}">
                      <a16:colId xmlns:a16="http://schemas.microsoft.com/office/drawing/2014/main" val="3978465830"/>
                    </a:ext>
                  </a:extLst>
                </a:gridCol>
                <a:gridCol w="329184">
                  <a:extLst>
                    <a:ext uri="{9D8B030D-6E8A-4147-A177-3AD203B41FA5}">
                      <a16:colId xmlns:a16="http://schemas.microsoft.com/office/drawing/2014/main" val="3813416009"/>
                    </a:ext>
                  </a:extLst>
                </a:gridCol>
                <a:gridCol w="329184">
                  <a:extLst>
                    <a:ext uri="{9D8B030D-6E8A-4147-A177-3AD203B41FA5}">
                      <a16:colId xmlns:a16="http://schemas.microsoft.com/office/drawing/2014/main" val="2494868026"/>
                    </a:ext>
                  </a:extLst>
                </a:gridCol>
                <a:gridCol w="329184">
                  <a:extLst>
                    <a:ext uri="{9D8B030D-6E8A-4147-A177-3AD203B41FA5}">
                      <a16:colId xmlns:a16="http://schemas.microsoft.com/office/drawing/2014/main" val="3080694252"/>
                    </a:ext>
                  </a:extLst>
                </a:gridCol>
                <a:gridCol w="329184">
                  <a:extLst>
                    <a:ext uri="{9D8B030D-6E8A-4147-A177-3AD203B41FA5}">
                      <a16:colId xmlns:a16="http://schemas.microsoft.com/office/drawing/2014/main" val="2357338884"/>
                    </a:ext>
                  </a:extLst>
                </a:gridCol>
                <a:gridCol w="329184">
                  <a:extLst>
                    <a:ext uri="{9D8B030D-6E8A-4147-A177-3AD203B41FA5}">
                      <a16:colId xmlns:a16="http://schemas.microsoft.com/office/drawing/2014/main" val="687743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02650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- 2023-11-24 15:36:43</a:t>
                      </a:r>
                      <a:r>
                        <a:rPr kumimoji="0" lang="fr-FR" sz="1000" b="0" i="0" u="none" strike="noStrike" kern="1200" cap="none" spc="0" normalizeH="0" baseline="0" noProof="0">
                          <a:ln>
                            <a:noFill/>
                          </a:ln>
                          <a:solidFill>
                            <a:prstClr val="black"/>
                          </a:solidFill>
                          <a:effectLst/>
                          <a:uLnTx/>
                          <a:uFillTx/>
                          <a:latin typeface="Calibri"/>
                          <a:ea typeface="+mn-ea"/>
                          <a:cs typeface="+mn-cs"/>
                        </a:rPr>
                        <a:t>
 Mae est l'une des nominé.e.s aux Tataki Awards pour le titre de révélation suisse de l’année ! 🤩
Mae s’est faite un nom avec son titre « Danse avec moi » sorti en 2021 et qui cumule plus de 6,8M d’écoutes sur Spotify. Cette année, la chanteuse est revenue avec 3 singles, dont « Interdit » qu’elle a repris en version acoustique, une vraie douceur. 🥰
La Genevoise s’inspire de la pop avec des influences urbaines mais aussi électro. Sur les réseaux, grâce à sa voix réconfortante et ses berceuses, elle a su gagner le cœur de beaucoup de personnes et se créer une vraie commu ! ✨
Les votes pour élire la révélation suisse de l’année auront lieu du 26 au 30 novembre ! 📆
Pour voter c’est très simple :
Dès le dimanche 26 novembre, vous pourrez liker et/ou commenter le clip de l’artiste que vous soutenez. 1 like = 1 vote, 1 commentaire = 1 vote. 🗳️
Max 1 commentaire par personne. Par contre, ne sortez pas vos meilleurs bots, on ne les comptabilisera pas. 🚫
Les 3 artistes qui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est le parrain des Tataki Awards et nous fera l’honneur de venir à la grande finale ! ✨
L’entrée est gratuite mais sur inscription. Fais attention les places sont limitées, tu peux déjà choper la tienne sur la billetterie de l’Usine à Gaz, le lien est en bio. 🎟️
*Ton billet est une inscription mais ne garantit pas l’entrée.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415547848"/>
                  </a:ext>
                </a:extLst>
              </a:tr>
            </a:tbl>
          </a:graphicData>
        </a:graphic>
      </p:graphicFrame>
      <p:sp>
        <p:nvSpPr>
          <p:cNvPr id="4" name="Text Placeholder 3">
            <a:extLst>
              <a:ext uri="{FF2B5EF4-FFF2-40B4-BE49-F238E27FC236}">
                <a16:creationId xmlns:a16="http://schemas.microsoft.com/office/drawing/2014/main" id="{12C49F0A-5D08-454D-9CD5-780909C8B247}"/>
              </a:ext>
            </a:extLst>
          </p:cNvPr>
          <p:cNvSpPr>
            <a:spLocks noGrp="1"/>
          </p:cNvSpPr>
          <p:nvPr>
            <p:ph type="body" sz="quarter" idx="14"/>
          </p:nvPr>
        </p:nvSpPr>
        <p:spPr/>
        <p:txBody>
          <a:bodyPr/>
          <a:lstStyle/>
          <a:p>
            <a:r>
              <a:rPr lang="en-US"/>
              <a:t>10/20/2023 - 11/24/2023</a:t>
            </a:r>
          </a:p>
        </p:txBody>
      </p:sp>
    </p:spTree>
    <p:extLst>
      <p:ext uri="{BB962C8B-B14F-4D97-AF65-F5344CB8AC3E}">
        <p14:creationId xmlns:p14="http://schemas.microsoft.com/office/powerpoint/2010/main" val="2905469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DFDE0-5C8A-466B-A853-7612E35A4412}"/>
              </a:ext>
            </a:extLst>
          </p:cNvPr>
          <p:cNvSpPr>
            <a:spLocks noGrp="1"/>
          </p:cNvSpPr>
          <p:nvPr>
            <p:ph type="title"/>
          </p:nvPr>
        </p:nvSpPr>
        <p:spPr/>
        <p:txBody>
          <a:bodyPr/>
          <a:lstStyle/>
          <a:p>
            <a:r>
              <a:rPr lang="en-US"/>
              <a:t>Instagram Posts Table | ta_ta_ki - 5 of 10</a:t>
            </a:r>
          </a:p>
        </p:txBody>
      </p:sp>
      <p:graphicFrame>
        <p:nvGraphicFramePr>
          <p:cNvPr id="5" name="Table Placeholder 4">
            <a:extLst>
              <a:ext uri="{FF2B5EF4-FFF2-40B4-BE49-F238E27FC236}">
                <a16:creationId xmlns:a16="http://schemas.microsoft.com/office/drawing/2014/main" id="{3B91E97D-9EBE-4A92-8649-0E9A40BC5542}"/>
              </a:ext>
            </a:extLst>
          </p:cNvPr>
          <p:cNvGraphicFramePr>
            <a:graphicFrameLocks noGrp="1"/>
          </p:cNvGraphicFramePr>
          <p:nvPr>
            <p:ph type="tbl" sz="quarter" idx="13"/>
            <p:extLst>
              <p:ext uri="{D42A27DB-BD31-4B8C-83A1-F6EECF244321}">
                <p14:modId xmlns:p14="http://schemas.microsoft.com/office/powerpoint/2010/main" val="730049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07044872"/>
                    </a:ext>
                  </a:extLst>
                </a:gridCol>
                <a:gridCol w="905256">
                  <a:extLst>
                    <a:ext uri="{9D8B030D-6E8A-4147-A177-3AD203B41FA5}">
                      <a16:colId xmlns:a16="http://schemas.microsoft.com/office/drawing/2014/main" val="2723541807"/>
                    </a:ext>
                  </a:extLst>
                </a:gridCol>
                <a:gridCol w="329184">
                  <a:extLst>
                    <a:ext uri="{9D8B030D-6E8A-4147-A177-3AD203B41FA5}">
                      <a16:colId xmlns:a16="http://schemas.microsoft.com/office/drawing/2014/main" val="1218388198"/>
                    </a:ext>
                  </a:extLst>
                </a:gridCol>
                <a:gridCol w="329184">
                  <a:extLst>
                    <a:ext uri="{9D8B030D-6E8A-4147-A177-3AD203B41FA5}">
                      <a16:colId xmlns:a16="http://schemas.microsoft.com/office/drawing/2014/main" val="4101535376"/>
                    </a:ext>
                  </a:extLst>
                </a:gridCol>
                <a:gridCol w="329184">
                  <a:extLst>
                    <a:ext uri="{9D8B030D-6E8A-4147-A177-3AD203B41FA5}">
                      <a16:colId xmlns:a16="http://schemas.microsoft.com/office/drawing/2014/main" val="1129005357"/>
                    </a:ext>
                  </a:extLst>
                </a:gridCol>
                <a:gridCol w="329184">
                  <a:extLst>
                    <a:ext uri="{9D8B030D-6E8A-4147-A177-3AD203B41FA5}">
                      <a16:colId xmlns:a16="http://schemas.microsoft.com/office/drawing/2014/main" val="634135163"/>
                    </a:ext>
                  </a:extLst>
                </a:gridCol>
                <a:gridCol w="329184">
                  <a:extLst>
                    <a:ext uri="{9D8B030D-6E8A-4147-A177-3AD203B41FA5}">
                      <a16:colId xmlns:a16="http://schemas.microsoft.com/office/drawing/2014/main" val="1266128687"/>
                    </a:ext>
                  </a:extLst>
                </a:gridCol>
                <a:gridCol w="329184">
                  <a:extLst>
                    <a:ext uri="{9D8B030D-6E8A-4147-A177-3AD203B41FA5}">
                      <a16:colId xmlns:a16="http://schemas.microsoft.com/office/drawing/2014/main" val="2233334735"/>
                    </a:ext>
                  </a:extLst>
                </a:gridCol>
                <a:gridCol w="329184">
                  <a:extLst>
                    <a:ext uri="{9D8B030D-6E8A-4147-A177-3AD203B41FA5}">
                      <a16:colId xmlns:a16="http://schemas.microsoft.com/office/drawing/2014/main" val="4028988499"/>
                    </a:ext>
                  </a:extLst>
                </a:gridCol>
                <a:gridCol w="329184">
                  <a:extLst>
                    <a:ext uri="{9D8B030D-6E8A-4147-A177-3AD203B41FA5}">
                      <a16:colId xmlns:a16="http://schemas.microsoft.com/office/drawing/2014/main" val="3544164392"/>
                    </a:ext>
                  </a:extLst>
                </a:gridCol>
                <a:gridCol w="329184">
                  <a:extLst>
                    <a:ext uri="{9D8B030D-6E8A-4147-A177-3AD203B41FA5}">
                      <a16:colId xmlns:a16="http://schemas.microsoft.com/office/drawing/2014/main" val="4204417253"/>
                    </a:ext>
                  </a:extLst>
                </a:gridCol>
                <a:gridCol w="329184">
                  <a:extLst>
                    <a:ext uri="{9D8B030D-6E8A-4147-A177-3AD203B41FA5}">
                      <a16:colId xmlns:a16="http://schemas.microsoft.com/office/drawing/2014/main" val="1471558584"/>
                    </a:ext>
                  </a:extLst>
                </a:gridCol>
                <a:gridCol w="329184">
                  <a:extLst>
                    <a:ext uri="{9D8B030D-6E8A-4147-A177-3AD203B41FA5}">
                      <a16:colId xmlns:a16="http://schemas.microsoft.com/office/drawing/2014/main" val="1210557450"/>
                    </a:ext>
                  </a:extLst>
                </a:gridCol>
                <a:gridCol w="329184">
                  <a:extLst>
                    <a:ext uri="{9D8B030D-6E8A-4147-A177-3AD203B41FA5}">
                      <a16:colId xmlns:a16="http://schemas.microsoft.com/office/drawing/2014/main" val="3467432062"/>
                    </a:ext>
                  </a:extLst>
                </a:gridCol>
                <a:gridCol w="329184">
                  <a:extLst>
                    <a:ext uri="{9D8B030D-6E8A-4147-A177-3AD203B41FA5}">
                      <a16:colId xmlns:a16="http://schemas.microsoft.com/office/drawing/2014/main" val="2489912208"/>
                    </a:ext>
                  </a:extLst>
                </a:gridCol>
                <a:gridCol w="329184">
                  <a:extLst>
                    <a:ext uri="{9D8B030D-6E8A-4147-A177-3AD203B41FA5}">
                      <a16:colId xmlns:a16="http://schemas.microsoft.com/office/drawing/2014/main" val="3594184979"/>
                    </a:ext>
                  </a:extLst>
                </a:gridCol>
                <a:gridCol w="329184">
                  <a:extLst>
                    <a:ext uri="{9D8B030D-6E8A-4147-A177-3AD203B41FA5}">
                      <a16:colId xmlns:a16="http://schemas.microsoft.com/office/drawing/2014/main" val="358514428"/>
                    </a:ext>
                  </a:extLst>
                </a:gridCol>
                <a:gridCol w="329184">
                  <a:extLst>
                    <a:ext uri="{9D8B030D-6E8A-4147-A177-3AD203B41FA5}">
                      <a16:colId xmlns:a16="http://schemas.microsoft.com/office/drawing/2014/main" val="175456856"/>
                    </a:ext>
                  </a:extLst>
                </a:gridCol>
                <a:gridCol w="329184">
                  <a:extLst>
                    <a:ext uri="{9D8B030D-6E8A-4147-A177-3AD203B41FA5}">
                      <a16:colId xmlns:a16="http://schemas.microsoft.com/office/drawing/2014/main" val="1661537984"/>
                    </a:ext>
                  </a:extLst>
                </a:gridCol>
                <a:gridCol w="329184">
                  <a:extLst>
                    <a:ext uri="{9D8B030D-6E8A-4147-A177-3AD203B41FA5}">
                      <a16:colId xmlns:a16="http://schemas.microsoft.com/office/drawing/2014/main" val="1254633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649495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- 2023-11-22 15:34:06</a:t>
                      </a:r>
                      <a:r>
                        <a:rPr kumimoji="0" lang="fr-FR" sz="1000" b="0" i="0" u="none" strike="noStrike" kern="1200" cap="none" spc="0" normalizeH="0" baseline="0" noProof="0">
                          <a:ln>
                            <a:noFill/>
                          </a:ln>
                          <a:solidFill>
                            <a:prstClr val="black"/>
                          </a:solidFill>
                          <a:effectLst/>
                          <a:uLnTx/>
                          <a:uFillTx/>
                          <a:latin typeface="Calibri"/>
                          <a:ea typeface="+mn-ea"/>
                          <a:cs typeface="+mn-cs"/>
                        </a:rPr>
                        <a:t>
 Nnavy est l'une des nominé.e.s aux Tataki Awards pour le titre de révélation suisse de l’année ! 🤩
Avec sa voix puissante, Nnavy a une présence scénique captivante ! À travers ses sons, la chanteuse et compositrice suisse allie parfaitement ses différentes influences r&amp;b, soul et jazz, pour nous offrir un style unique et personnel. ✨
Cette année, la Lausannoise s’est produite sur de grandes scènes à travers l’Europe, notamment au Montreux Jazz Festival. Elle a révélé son EP « No Promises » et a interprété le single « Come and Get It » chez @colorsxstudios ! Elle est l’une des rares artistes suisses à avoir réalisé un Colors. ❤️‍🔥
Les votes pour élire la révélation suisse de l’année auront lieu du 26 au 30 novembre ! 📆
Pour voter c’est très simple :
Dès le dimanche 26 novembre, vous pourrez liker et/ou commenter le clip de l’artiste que vous soutenez. 1 like = 1 vote, 1 commentaire = 1 vote. 🗳️
Max 1 commentaire par personne. Par contre, ne sortez pas vos meilleurs bots, on ne les comptabilisera pas. 🚫
Les 3 artistes qui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est le parrain des Tataki Awards et nous fera l’honneur de venir à la grande finale ! ✨
L’entrée est gratuite mais sur inscription. Fais attention les places sont limitées, tu peux déjà choper la tienne sur la billetterie de l’Usine à Gaz, le lien est en bio. 🎟️
*Ton billet est une inscription mais ne garantit pas l’entrée.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99510625"/>
                  </a:ext>
                </a:extLst>
              </a:tr>
            </a:tbl>
          </a:graphicData>
        </a:graphic>
      </p:graphicFrame>
      <p:sp>
        <p:nvSpPr>
          <p:cNvPr id="4" name="Text Placeholder 3">
            <a:extLst>
              <a:ext uri="{FF2B5EF4-FFF2-40B4-BE49-F238E27FC236}">
                <a16:creationId xmlns:a16="http://schemas.microsoft.com/office/drawing/2014/main" id="{A37FCD15-A0A7-491B-ACD5-2DB66412F711}"/>
              </a:ext>
            </a:extLst>
          </p:cNvPr>
          <p:cNvSpPr>
            <a:spLocks noGrp="1"/>
          </p:cNvSpPr>
          <p:nvPr>
            <p:ph type="body" sz="quarter" idx="14"/>
          </p:nvPr>
        </p:nvSpPr>
        <p:spPr/>
        <p:txBody>
          <a:bodyPr/>
          <a:lstStyle/>
          <a:p>
            <a:r>
              <a:rPr lang="en-US"/>
              <a:t>10/20/2023 - 11/24/2023</a:t>
            </a:r>
          </a:p>
        </p:txBody>
      </p:sp>
    </p:spTree>
    <p:extLst>
      <p:ext uri="{BB962C8B-B14F-4D97-AF65-F5344CB8AC3E}">
        <p14:creationId xmlns:p14="http://schemas.microsoft.com/office/powerpoint/2010/main" val="4039262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CDCA9-57BC-4EC7-8BD5-2983ED9E7672}"/>
              </a:ext>
            </a:extLst>
          </p:cNvPr>
          <p:cNvSpPr>
            <a:spLocks noGrp="1"/>
          </p:cNvSpPr>
          <p:nvPr>
            <p:ph type="title"/>
          </p:nvPr>
        </p:nvSpPr>
        <p:spPr/>
        <p:txBody>
          <a:bodyPr/>
          <a:lstStyle/>
          <a:p>
            <a:r>
              <a:rPr lang="en-US"/>
              <a:t>Instagram Posts Table | ta_ta_ki - 6 of 10</a:t>
            </a:r>
          </a:p>
        </p:txBody>
      </p:sp>
      <p:graphicFrame>
        <p:nvGraphicFramePr>
          <p:cNvPr id="5" name="Table Placeholder 4">
            <a:extLst>
              <a:ext uri="{FF2B5EF4-FFF2-40B4-BE49-F238E27FC236}">
                <a16:creationId xmlns:a16="http://schemas.microsoft.com/office/drawing/2014/main" id="{B359CE24-A16A-4F84-B115-CEBB57895BB6}"/>
              </a:ext>
            </a:extLst>
          </p:cNvPr>
          <p:cNvGraphicFramePr>
            <a:graphicFrameLocks noGrp="1"/>
          </p:cNvGraphicFramePr>
          <p:nvPr>
            <p:ph type="tbl" sz="quarter" idx="13"/>
            <p:extLst>
              <p:ext uri="{D42A27DB-BD31-4B8C-83A1-F6EECF244321}">
                <p14:modId xmlns:p14="http://schemas.microsoft.com/office/powerpoint/2010/main" val="699504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8753459"/>
                    </a:ext>
                  </a:extLst>
                </a:gridCol>
                <a:gridCol w="905256">
                  <a:extLst>
                    <a:ext uri="{9D8B030D-6E8A-4147-A177-3AD203B41FA5}">
                      <a16:colId xmlns:a16="http://schemas.microsoft.com/office/drawing/2014/main" val="2384242061"/>
                    </a:ext>
                  </a:extLst>
                </a:gridCol>
                <a:gridCol w="329184">
                  <a:extLst>
                    <a:ext uri="{9D8B030D-6E8A-4147-A177-3AD203B41FA5}">
                      <a16:colId xmlns:a16="http://schemas.microsoft.com/office/drawing/2014/main" val="860289492"/>
                    </a:ext>
                  </a:extLst>
                </a:gridCol>
                <a:gridCol w="329184">
                  <a:extLst>
                    <a:ext uri="{9D8B030D-6E8A-4147-A177-3AD203B41FA5}">
                      <a16:colId xmlns:a16="http://schemas.microsoft.com/office/drawing/2014/main" val="4169037234"/>
                    </a:ext>
                  </a:extLst>
                </a:gridCol>
                <a:gridCol w="329184">
                  <a:extLst>
                    <a:ext uri="{9D8B030D-6E8A-4147-A177-3AD203B41FA5}">
                      <a16:colId xmlns:a16="http://schemas.microsoft.com/office/drawing/2014/main" val="2401657592"/>
                    </a:ext>
                  </a:extLst>
                </a:gridCol>
                <a:gridCol w="329184">
                  <a:extLst>
                    <a:ext uri="{9D8B030D-6E8A-4147-A177-3AD203B41FA5}">
                      <a16:colId xmlns:a16="http://schemas.microsoft.com/office/drawing/2014/main" val="50344278"/>
                    </a:ext>
                  </a:extLst>
                </a:gridCol>
                <a:gridCol w="329184">
                  <a:extLst>
                    <a:ext uri="{9D8B030D-6E8A-4147-A177-3AD203B41FA5}">
                      <a16:colId xmlns:a16="http://schemas.microsoft.com/office/drawing/2014/main" val="3876125396"/>
                    </a:ext>
                  </a:extLst>
                </a:gridCol>
                <a:gridCol w="329184">
                  <a:extLst>
                    <a:ext uri="{9D8B030D-6E8A-4147-A177-3AD203B41FA5}">
                      <a16:colId xmlns:a16="http://schemas.microsoft.com/office/drawing/2014/main" val="131172911"/>
                    </a:ext>
                  </a:extLst>
                </a:gridCol>
                <a:gridCol w="329184">
                  <a:extLst>
                    <a:ext uri="{9D8B030D-6E8A-4147-A177-3AD203B41FA5}">
                      <a16:colId xmlns:a16="http://schemas.microsoft.com/office/drawing/2014/main" val="1153355671"/>
                    </a:ext>
                  </a:extLst>
                </a:gridCol>
                <a:gridCol w="329184">
                  <a:extLst>
                    <a:ext uri="{9D8B030D-6E8A-4147-A177-3AD203B41FA5}">
                      <a16:colId xmlns:a16="http://schemas.microsoft.com/office/drawing/2014/main" val="2466251889"/>
                    </a:ext>
                  </a:extLst>
                </a:gridCol>
                <a:gridCol w="329184">
                  <a:extLst>
                    <a:ext uri="{9D8B030D-6E8A-4147-A177-3AD203B41FA5}">
                      <a16:colId xmlns:a16="http://schemas.microsoft.com/office/drawing/2014/main" val="823441481"/>
                    </a:ext>
                  </a:extLst>
                </a:gridCol>
                <a:gridCol w="329184">
                  <a:extLst>
                    <a:ext uri="{9D8B030D-6E8A-4147-A177-3AD203B41FA5}">
                      <a16:colId xmlns:a16="http://schemas.microsoft.com/office/drawing/2014/main" val="4201025559"/>
                    </a:ext>
                  </a:extLst>
                </a:gridCol>
                <a:gridCol w="329184">
                  <a:extLst>
                    <a:ext uri="{9D8B030D-6E8A-4147-A177-3AD203B41FA5}">
                      <a16:colId xmlns:a16="http://schemas.microsoft.com/office/drawing/2014/main" val="612088377"/>
                    </a:ext>
                  </a:extLst>
                </a:gridCol>
                <a:gridCol w="329184">
                  <a:extLst>
                    <a:ext uri="{9D8B030D-6E8A-4147-A177-3AD203B41FA5}">
                      <a16:colId xmlns:a16="http://schemas.microsoft.com/office/drawing/2014/main" val="3444245322"/>
                    </a:ext>
                  </a:extLst>
                </a:gridCol>
                <a:gridCol w="329184">
                  <a:extLst>
                    <a:ext uri="{9D8B030D-6E8A-4147-A177-3AD203B41FA5}">
                      <a16:colId xmlns:a16="http://schemas.microsoft.com/office/drawing/2014/main" val="1488565822"/>
                    </a:ext>
                  </a:extLst>
                </a:gridCol>
                <a:gridCol w="329184">
                  <a:extLst>
                    <a:ext uri="{9D8B030D-6E8A-4147-A177-3AD203B41FA5}">
                      <a16:colId xmlns:a16="http://schemas.microsoft.com/office/drawing/2014/main" val="1263099013"/>
                    </a:ext>
                  </a:extLst>
                </a:gridCol>
                <a:gridCol w="329184">
                  <a:extLst>
                    <a:ext uri="{9D8B030D-6E8A-4147-A177-3AD203B41FA5}">
                      <a16:colId xmlns:a16="http://schemas.microsoft.com/office/drawing/2014/main" val="1310040285"/>
                    </a:ext>
                  </a:extLst>
                </a:gridCol>
                <a:gridCol w="329184">
                  <a:extLst>
                    <a:ext uri="{9D8B030D-6E8A-4147-A177-3AD203B41FA5}">
                      <a16:colId xmlns:a16="http://schemas.microsoft.com/office/drawing/2014/main" val="4181820167"/>
                    </a:ext>
                  </a:extLst>
                </a:gridCol>
                <a:gridCol w="329184">
                  <a:extLst>
                    <a:ext uri="{9D8B030D-6E8A-4147-A177-3AD203B41FA5}">
                      <a16:colId xmlns:a16="http://schemas.microsoft.com/office/drawing/2014/main" val="4100510988"/>
                    </a:ext>
                  </a:extLst>
                </a:gridCol>
                <a:gridCol w="329184">
                  <a:extLst>
                    <a:ext uri="{9D8B030D-6E8A-4147-A177-3AD203B41FA5}">
                      <a16:colId xmlns:a16="http://schemas.microsoft.com/office/drawing/2014/main" val="1255405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6932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- 2023-11-22 15:33:02</a:t>
                      </a:r>
                      <a:r>
                        <a:rPr kumimoji="0" lang="fr-FR" sz="1000" b="0" i="0" u="none" strike="noStrike" kern="1200" cap="none" spc="0" normalizeH="0" baseline="0" noProof="0">
                          <a:ln>
                            <a:noFill/>
                          </a:ln>
                          <a:solidFill>
                            <a:prstClr val="black"/>
                          </a:solidFill>
                          <a:effectLst/>
                          <a:uLnTx/>
                          <a:uFillTx/>
                          <a:latin typeface="Calibri"/>
                          <a:ea typeface="+mn-ea"/>
                          <a:cs typeface="+mn-cs"/>
                        </a:rPr>
                        <a:t>
 Shorty7G est l'un des nominé.e.s aux Tataki Awards pour le titre de révélation suisse de l’année ! 🤩
Shorty a commencé à nous régaler avec ses sons il y a un peu plus d’un an. Le Genevois présente une palette variée d’influences musicales . Son titre « Fucked Up » dans lequel il rappe en portugais et français a été un vrai succès et lui a apporté un public nouveau. 🔥
Son premier projet « Sho » 🦋 est sorti vendredi dernier. Dans ce projet, Shorty se livre sur des thèmes universels tels que l'amour, la douleur, la persévérance, la recherche de soi et ce, avec une réelle authenticité. Cet EP dévoile un artiste qui ne se contente pas seulement de créer de la musique, mais qui partage son essence avec le monde. ✨
Les votes pour élire la révélation suisse de l’année auront lieu du 26 au 30 novembre ! 📆
Pour voter c’est très simple :
Dès le dimanche 26 novembre, vous pourrez liker et/ou commenter le clip de l’artiste que vous soutenez. 1 like = 1 vote, 1 commentaire = 1 vote. 🗳️
Max 1 commentaire par personne. Par contre, ne sortez pas vos meilleurs bots, on ne les comptabilisera pas. 🚫
Les 3 artistes qui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est le parrain des Tataki Awards et nous fera l’honneur de venir à la grande finale ! ✨
L’entrée est gratuite mais sur inscription. Fais attention les places sont limitées, tu peux déjà choper la tienne sur la billetterie de l’Usine à Gaz, le lien est en bio. 🎟️
*Ton billet est une inscription mais ne garantit pas l’entrée.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29853589"/>
                  </a:ext>
                </a:extLst>
              </a:tr>
            </a:tbl>
          </a:graphicData>
        </a:graphic>
      </p:graphicFrame>
      <p:sp>
        <p:nvSpPr>
          <p:cNvPr id="4" name="Text Placeholder 3">
            <a:extLst>
              <a:ext uri="{FF2B5EF4-FFF2-40B4-BE49-F238E27FC236}">
                <a16:creationId xmlns:a16="http://schemas.microsoft.com/office/drawing/2014/main" id="{004F0B84-64F8-4815-9187-E5084441BE0E}"/>
              </a:ext>
            </a:extLst>
          </p:cNvPr>
          <p:cNvSpPr>
            <a:spLocks noGrp="1"/>
          </p:cNvSpPr>
          <p:nvPr>
            <p:ph type="body" sz="quarter" idx="14"/>
          </p:nvPr>
        </p:nvSpPr>
        <p:spPr/>
        <p:txBody>
          <a:bodyPr/>
          <a:lstStyle/>
          <a:p>
            <a:r>
              <a:rPr lang="en-US"/>
              <a:t>10/20/2023 - 11/24/2023</a:t>
            </a:r>
          </a:p>
        </p:txBody>
      </p:sp>
    </p:spTree>
    <p:extLst>
      <p:ext uri="{BB962C8B-B14F-4D97-AF65-F5344CB8AC3E}">
        <p14:creationId xmlns:p14="http://schemas.microsoft.com/office/powerpoint/2010/main" val="1483580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B7ED6-7CB1-4AE7-9F6C-1511A6F081B6}"/>
              </a:ext>
            </a:extLst>
          </p:cNvPr>
          <p:cNvSpPr>
            <a:spLocks noGrp="1"/>
          </p:cNvSpPr>
          <p:nvPr>
            <p:ph type="title"/>
          </p:nvPr>
        </p:nvSpPr>
        <p:spPr/>
        <p:txBody>
          <a:bodyPr/>
          <a:lstStyle/>
          <a:p>
            <a:r>
              <a:rPr lang="en-US"/>
              <a:t>Instagram Posts Table | ta_ta_ki - 7 of 10</a:t>
            </a:r>
          </a:p>
        </p:txBody>
      </p:sp>
      <p:graphicFrame>
        <p:nvGraphicFramePr>
          <p:cNvPr id="5" name="Table Placeholder 4">
            <a:extLst>
              <a:ext uri="{FF2B5EF4-FFF2-40B4-BE49-F238E27FC236}">
                <a16:creationId xmlns:a16="http://schemas.microsoft.com/office/drawing/2014/main" id="{806D1A5A-16ED-4F3C-877B-95F20C1FAF9B}"/>
              </a:ext>
            </a:extLst>
          </p:cNvPr>
          <p:cNvGraphicFramePr>
            <a:graphicFrameLocks noGrp="1"/>
          </p:cNvGraphicFramePr>
          <p:nvPr>
            <p:ph type="tbl" sz="quarter" idx="13"/>
            <p:extLst>
              <p:ext uri="{D42A27DB-BD31-4B8C-83A1-F6EECF244321}">
                <p14:modId xmlns:p14="http://schemas.microsoft.com/office/powerpoint/2010/main" val="4194919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08122882"/>
                    </a:ext>
                  </a:extLst>
                </a:gridCol>
                <a:gridCol w="905256">
                  <a:extLst>
                    <a:ext uri="{9D8B030D-6E8A-4147-A177-3AD203B41FA5}">
                      <a16:colId xmlns:a16="http://schemas.microsoft.com/office/drawing/2014/main" val="2152438360"/>
                    </a:ext>
                  </a:extLst>
                </a:gridCol>
                <a:gridCol w="329184">
                  <a:extLst>
                    <a:ext uri="{9D8B030D-6E8A-4147-A177-3AD203B41FA5}">
                      <a16:colId xmlns:a16="http://schemas.microsoft.com/office/drawing/2014/main" val="1345398933"/>
                    </a:ext>
                  </a:extLst>
                </a:gridCol>
                <a:gridCol w="329184">
                  <a:extLst>
                    <a:ext uri="{9D8B030D-6E8A-4147-A177-3AD203B41FA5}">
                      <a16:colId xmlns:a16="http://schemas.microsoft.com/office/drawing/2014/main" val="2537457843"/>
                    </a:ext>
                  </a:extLst>
                </a:gridCol>
                <a:gridCol w="329184">
                  <a:extLst>
                    <a:ext uri="{9D8B030D-6E8A-4147-A177-3AD203B41FA5}">
                      <a16:colId xmlns:a16="http://schemas.microsoft.com/office/drawing/2014/main" val="3156348164"/>
                    </a:ext>
                  </a:extLst>
                </a:gridCol>
                <a:gridCol w="329184">
                  <a:extLst>
                    <a:ext uri="{9D8B030D-6E8A-4147-A177-3AD203B41FA5}">
                      <a16:colId xmlns:a16="http://schemas.microsoft.com/office/drawing/2014/main" val="1471699108"/>
                    </a:ext>
                  </a:extLst>
                </a:gridCol>
                <a:gridCol w="329184">
                  <a:extLst>
                    <a:ext uri="{9D8B030D-6E8A-4147-A177-3AD203B41FA5}">
                      <a16:colId xmlns:a16="http://schemas.microsoft.com/office/drawing/2014/main" val="1563628163"/>
                    </a:ext>
                  </a:extLst>
                </a:gridCol>
                <a:gridCol w="329184">
                  <a:extLst>
                    <a:ext uri="{9D8B030D-6E8A-4147-A177-3AD203B41FA5}">
                      <a16:colId xmlns:a16="http://schemas.microsoft.com/office/drawing/2014/main" val="2930443275"/>
                    </a:ext>
                  </a:extLst>
                </a:gridCol>
                <a:gridCol w="329184">
                  <a:extLst>
                    <a:ext uri="{9D8B030D-6E8A-4147-A177-3AD203B41FA5}">
                      <a16:colId xmlns:a16="http://schemas.microsoft.com/office/drawing/2014/main" val="457253853"/>
                    </a:ext>
                  </a:extLst>
                </a:gridCol>
                <a:gridCol w="329184">
                  <a:extLst>
                    <a:ext uri="{9D8B030D-6E8A-4147-A177-3AD203B41FA5}">
                      <a16:colId xmlns:a16="http://schemas.microsoft.com/office/drawing/2014/main" val="4222749740"/>
                    </a:ext>
                  </a:extLst>
                </a:gridCol>
                <a:gridCol w="329184">
                  <a:extLst>
                    <a:ext uri="{9D8B030D-6E8A-4147-A177-3AD203B41FA5}">
                      <a16:colId xmlns:a16="http://schemas.microsoft.com/office/drawing/2014/main" val="3300981733"/>
                    </a:ext>
                  </a:extLst>
                </a:gridCol>
                <a:gridCol w="329184">
                  <a:extLst>
                    <a:ext uri="{9D8B030D-6E8A-4147-A177-3AD203B41FA5}">
                      <a16:colId xmlns:a16="http://schemas.microsoft.com/office/drawing/2014/main" val="3518049311"/>
                    </a:ext>
                  </a:extLst>
                </a:gridCol>
                <a:gridCol w="329184">
                  <a:extLst>
                    <a:ext uri="{9D8B030D-6E8A-4147-A177-3AD203B41FA5}">
                      <a16:colId xmlns:a16="http://schemas.microsoft.com/office/drawing/2014/main" val="658538292"/>
                    </a:ext>
                  </a:extLst>
                </a:gridCol>
                <a:gridCol w="329184">
                  <a:extLst>
                    <a:ext uri="{9D8B030D-6E8A-4147-A177-3AD203B41FA5}">
                      <a16:colId xmlns:a16="http://schemas.microsoft.com/office/drawing/2014/main" val="3143331157"/>
                    </a:ext>
                  </a:extLst>
                </a:gridCol>
                <a:gridCol w="329184">
                  <a:extLst>
                    <a:ext uri="{9D8B030D-6E8A-4147-A177-3AD203B41FA5}">
                      <a16:colId xmlns:a16="http://schemas.microsoft.com/office/drawing/2014/main" val="2567798299"/>
                    </a:ext>
                  </a:extLst>
                </a:gridCol>
                <a:gridCol w="329184">
                  <a:extLst>
                    <a:ext uri="{9D8B030D-6E8A-4147-A177-3AD203B41FA5}">
                      <a16:colId xmlns:a16="http://schemas.microsoft.com/office/drawing/2014/main" val="1840959535"/>
                    </a:ext>
                  </a:extLst>
                </a:gridCol>
                <a:gridCol w="329184">
                  <a:extLst>
                    <a:ext uri="{9D8B030D-6E8A-4147-A177-3AD203B41FA5}">
                      <a16:colId xmlns:a16="http://schemas.microsoft.com/office/drawing/2014/main" val="380457619"/>
                    </a:ext>
                  </a:extLst>
                </a:gridCol>
                <a:gridCol w="329184">
                  <a:extLst>
                    <a:ext uri="{9D8B030D-6E8A-4147-A177-3AD203B41FA5}">
                      <a16:colId xmlns:a16="http://schemas.microsoft.com/office/drawing/2014/main" val="107582836"/>
                    </a:ext>
                  </a:extLst>
                </a:gridCol>
                <a:gridCol w="329184">
                  <a:extLst>
                    <a:ext uri="{9D8B030D-6E8A-4147-A177-3AD203B41FA5}">
                      <a16:colId xmlns:a16="http://schemas.microsoft.com/office/drawing/2014/main" val="411003043"/>
                    </a:ext>
                  </a:extLst>
                </a:gridCol>
                <a:gridCol w="329184">
                  <a:extLst>
                    <a:ext uri="{9D8B030D-6E8A-4147-A177-3AD203B41FA5}">
                      <a16:colId xmlns:a16="http://schemas.microsoft.com/office/drawing/2014/main" val="4206540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41193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- 2023-11-22 15:31:44</a:t>
                      </a:r>
                      <a:r>
                        <a:rPr kumimoji="0" lang="fr-FR" sz="1000" b="0" i="0" u="none" strike="noStrike" kern="1200" cap="none" spc="0" normalizeH="0" baseline="0" noProof="0">
                          <a:ln>
                            <a:noFill/>
                          </a:ln>
                          <a:solidFill>
                            <a:prstClr val="black"/>
                          </a:solidFill>
                          <a:effectLst/>
                          <a:uLnTx/>
                          <a:uFillTx/>
                          <a:latin typeface="Calibri"/>
                          <a:ea typeface="+mn-ea"/>
                          <a:cs typeface="+mn-cs"/>
                        </a:rPr>
                        <a:t>
 Beka est l'un des nominé.e.s aux Tataki Awards pour le titre de révélation suisse de l’année ! 🤩
Présent depuis un certain temps dans le paysage romand, 2023 a été l’année de la confirmation pour Beka, membre du collectif 247. Le Lausannois a sorti « Away from me », un projet qui démontre le talent de l’artiste, où l’on retrouve des feats avec d’autres Romands tels que Empty7 et Jeune Hustler. 🔥
Il articule sa musique autour de l’ambition, la nostalgie et les déceptions amoureuses, le tout amené par des sonorités hyperpop et électro. Associant vibe mélancolique à une attitude dessinée, Beka s’inspire de son vécu, des réfs de jeux-vidéo et des films de son enfance. ✨
Les votes pour élire la révélation suisse de l’année auront lieu du 26 au 30 novembre ! 📆
Pour voter c’est très simple :
Dès le dimanche 26 novembre, vous pourrez liker et/ou commenter le clip de l’artiste que vous soutenez. 1 like = 1 vote, 1 commentaire = 1 vote. 🗳️
Max 1 commentaire par personne. Par contre, ne sortez pas vos meilleurs bots, on ne les comptabilisera pas. 🚫
Les 3 artistes qui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est le parrain des Tataki Awards et nous fera l’honneur de venir à la grande finale ! ✨
L’entrée est gratuite mais sur inscription. Fais attention les places sont limitées, tu peux déjà choper la tienne sur la billetterie de l’Usine à Gaz, le lien est en bio. 🎟️
*Ton billet est une inscription mais ne garantit pas l’entrée.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95823586"/>
                  </a:ext>
                </a:extLst>
              </a:tr>
            </a:tbl>
          </a:graphicData>
        </a:graphic>
      </p:graphicFrame>
      <p:sp>
        <p:nvSpPr>
          <p:cNvPr id="4" name="Text Placeholder 3">
            <a:extLst>
              <a:ext uri="{FF2B5EF4-FFF2-40B4-BE49-F238E27FC236}">
                <a16:creationId xmlns:a16="http://schemas.microsoft.com/office/drawing/2014/main" id="{91093D3D-3110-472F-849F-2FFFF0B0CEC8}"/>
              </a:ext>
            </a:extLst>
          </p:cNvPr>
          <p:cNvSpPr>
            <a:spLocks noGrp="1"/>
          </p:cNvSpPr>
          <p:nvPr>
            <p:ph type="body" sz="quarter" idx="14"/>
          </p:nvPr>
        </p:nvSpPr>
        <p:spPr/>
        <p:txBody>
          <a:bodyPr/>
          <a:lstStyle/>
          <a:p>
            <a:r>
              <a:rPr lang="en-US"/>
              <a:t>10/20/2023 - 11/24/2023</a:t>
            </a:r>
          </a:p>
        </p:txBody>
      </p:sp>
    </p:spTree>
    <p:extLst>
      <p:ext uri="{BB962C8B-B14F-4D97-AF65-F5344CB8AC3E}">
        <p14:creationId xmlns:p14="http://schemas.microsoft.com/office/powerpoint/2010/main" val="2056707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5F2A5-883D-4F27-8AE4-B63E9447EF01}"/>
              </a:ext>
            </a:extLst>
          </p:cNvPr>
          <p:cNvSpPr>
            <a:spLocks noGrp="1"/>
          </p:cNvSpPr>
          <p:nvPr>
            <p:ph type="title"/>
          </p:nvPr>
        </p:nvSpPr>
        <p:spPr/>
        <p:txBody>
          <a:bodyPr/>
          <a:lstStyle/>
          <a:p>
            <a:r>
              <a:rPr lang="en-US"/>
              <a:t>Instagram Posts Table | ta_ta_ki - 8 of 10</a:t>
            </a:r>
          </a:p>
        </p:txBody>
      </p:sp>
      <p:graphicFrame>
        <p:nvGraphicFramePr>
          <p:cNvPr id="5" name="Table Placeholder 4">
            <a:extLst>
              <a:ext uri="{FF2B5EF4-FFF2-40B4-BE49-F238E27FC236}">
                <a16:creationId xmlns:a16="http://schemas.microsoft.com/office/drawing/2014/main" id="{8F4CB323-0861-41AD-8E39-7D50A7C6EEA4}"/>
              </a:ext>
            </a:extLst>
          </p:cNvPr>
          <p:cNvGraphicFramePr>
            <a:graphicFrameLocks noGrp="1"/>
          </p:cNvGraphicFramePr>
          <p:nvPr>
            <p:ph type="tbl" sz="quarter" idx="13"/>
            <p:extLst>
              <p:ext uri="{D42A27DB-BD31-4B8C-83A1-F6EECF244321}">
                <p14:modId xmlns:p14="http://schemas.microsoft.com/office/powerpoint/2010/main" val="2926224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565437940"/>
                    </a:ext>
                  </a:extLst>
                </a:gridCol>
                <a:gridCol w="905256">
                  <a:extLst>
                    <a:ext uri="{9D8B030D-6E8A-4147-A177-3AD203B41FA5}">
                      <a16:colId xmlns:a16="http://schemas.microsoft.com/office/drawing/2014/main" val="3323518766"/>
                    </a:ext>
                  </a:extLst>
                </a:gridCol>
                <a:gridCol w="329184">
                  <a:extLst>
                    <a:ext uri="{9D8B030D-6E8A-4147-A177-3AD203B41FA5}">
                      <a16:colId xmlns:a16="http://schemas.microsoft.com/office/drawing/2014/main" val="2509574875"/>
                    </a:ext>
                  </a:extLst>
                </a:gridCol>
                <a:gridCol w="329184">
                  <a:extLst>
                    <a:ext uri="{9D8B030D-6E8A-4147-A177-3AD203B41FA5}">
                      <a16:colId xmlns:a16="http://schemas.microsoft.com/office/drawing/2014/main" val="915674822"/>
                    </a:ext>
                  </a:extLst>
                </a:gridCol>
                <a:gridCol w="329184">
                  <a:extLst>
                    <a:ext uri="{9D8B030D-6E8A-4147-A177-3AD203B41FA5}">
                      <a16:colId xmlns:a16="http://schemas.microsoft.com/office/drawing/2014/main" val="144080598"/>
                    </a:ext>
                  </a:extLst>
                </a:gridCol>
                <a:gridCol w="329184">
                  <a:extLst>
                    <a:ext uri="{9D8B030D-6E8A-4147-A177-3AD203B41FA5}">
                      <a16:colId xmlns:a16="http://schemas.microsoft.com/office/drawing/2014/main" val="2749285368"/>
                    </a:ext>
                  </a:extLst>
                </a:gridCol>
                <a:gridCol w="329184">
                  <a:extLst>
                    <a:ext uri="{9D8B030D-6E8A-4147-A177-3AD203B41FA5}">
                      <a16:colId xmlns:a16="http://schemas.microsoft.com/office/drawing/2014/main" val="2448235384"/>
                    </a:ext>
                  </a:extLst>
                </a:gridCol>
                <a:gridCol w="329184">
                  <a:extLst>
                    <a:ext uri="{9D8B030D-6E8A-4147-A177-3AD203B41FA5}">
                      <a16:colId xmlns:a16="http://schemas.microsoft.com/office/drawing/2014/main" val="1652620714"/>
                    </a:ext>
                  </a:extLst>
                </a:gridCol>
                <a:gridCol w="329184">
                  <a:extLst>
                    <a:ext uri="{9D8B030D-6E8A-4147-A177-3AD203B41FA5}">
                      <a16:colId xmlns:a16="http://schemas.microsoft.com/office/drawing/2014/main" val="2400802336"/>
                    </a:ext>
                  </a:extLst>
                </a:gridCol>
                <a:gridCol w="329184">
                  <a:extLst>
                    <a:ext uri="{9D8B030D-6E8A-4147-A177-3AD203B41FA5}">
                      <a16:colId xmlns:a16="http://schemas.microsoft.com/office/drawing/2014/main" val="872703960"/>
                    </a:ext>
                  </a:extLst>
                </a:gridCol>
                <a:gridCol w="329184">
                  <a:extLst>
                    <a:ext uri="{9D8B030D-6E8A-4147-A177-3AD203B41FA5}">
                      <a16:colId xmlns:a16="http://schemas.microsoft.com/office/drawing/2014/main" val="90452357"/>
                    </a:ext>
                  </a:extLst>
                </a:gridCol>
                <a:gridCol w="329184">
                  <a:extLst>
                    <a:ext uri="{9D8B030D-6E8A-4147-A177-3AD203B41FA5}">
                      <a16:colId xmlns:a16="http://schemas.microsoft.com/office/drawing/2014/main" val="1502506491"/>
                    </a:ext>
                  </a:extLst>
                </a:gridCol>
                <a:gridCol w="329184">
                  <a:extLst>
                    <a:ext uri="{9D8B030D-6E8A-4147-A177-3AD203B41FA5}">
                      <a16:colId xmlns:a16="http://schemas.microsoft.com/office/drawing/2014/main" val="876401459"/>
                    </a:ext>
                  </a:extLst>
                </a:gridCol>
                <a:gridCol w="329184">
                  <a:extLst>
                    <a:ext uri="{9D8B030D-6E8A-4147-A177-3AD203B41FA5}">
                      <a16:colId xmlns:a16="http://schemas.microsoft.com/office/drawing/2014/main" val="2146715849"/>
                    </a:ext>
                  </a:extLst>
                </a:gridCol>
                <a:gridCol w="329184">
                  <a:extLst>
                    <a:ext uri="{9D8B030D-6E8A-4147-A177-3AD203B41FA5}">
                      <a16:colId xmlns:a16="http://schemas.microsoft.com/office/drawing/2014/main" val="2696388581"/>
                    </a:ext>
                  </a:extLst>
                </a:gridCol>
                <a:gridCol w="329184">
                  <a:extLst>
                    <a:ext uri="{9D8B030D-6E8A-4147-A177-3AD203B41FA5}">
                      <a16:colId xmlns:a16="http://schemas.microsoft.com/office/drawing/2014/main" val="2021720923"/>
                    </a:ext>
                  </a:extLst>
                </a:gridCol>
                <a:gridCol w="329184">
                  <a:extLst>
                    <a:ext uri="{9D8B030D-6E8A-4147-A177-3AD203B41FA5}">
                      <a16:colId xmlns:a16="http://schemas.microsoft.com/office/drawing/2014/main" val="3991551456"/>
                    </a:ext>
                  </a:extLst>
                </a:gridCol>
                <a:gridCol w="329184">
                  <a:extLst>
                    <a:ext uri="{9D8B030D-6E8A-4147-A177-3AD203B41FA5}">
                      <a16:colId xmlns:a16="http://schemas.microsoft.com/office/drawing/2014/main" val="1674324447"/>
                    </a:ext>
                  </a:extLst>
                </a:gridCol>
                <a:gridCol w="329184">
                  <a:extLst>
                    <a:ext uri="{9D8B030D-6E8A-4147-A177-3AD203B41FA5}">
                      <a16:colId xmlns:a16="http://schemas.microsoft.com/office/drawing/2014/main" val="3081828062"/>
                    </a:ext>
                  </a:extLst>
                </a:gridCol>
                <a:gridCol w="329184">
                  <a:extLst>
                    <a:ext uri="{9D8B030D-6E8A-4147-A177-3AD203B41FA5}">
                      <a16:colId xmlns:a16="http://schemas.microsoft.com/office/drawing/2014/main" val="590600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663833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- 2023-11-20 15:35:59</a:t>
                      </a:r>
                      <a:r>
                        <a:rPr kumimoji="0" lang="fr-FR" sz="1000" b="0" i="0" u="none" strike="noStrike" kern="1200" cap="none" spc="0" normalizeH="0" baseline="0" noProof="0">
                          <a:ln>
                            <a:noFill/>
                          </a:ln>
                          <a:solidFill>
                            <a:prstClr val="black"/>
                          </a:solidFill>
                          <a:effectLst/>
                          <a:uLnTx/>
                          <a:uFillTx/>
                          <a:latin typeface="Calibri"/>
                          <a:ea typeface="+mn-ea"/>
                          <a:cs typeface="+mn-cs"/>
                        </a:rPr>
                        <a:t>
 @nom3lo est un des 9 nominé.e.s aux Tataki Awards pour le titre de révélation suisse de l’année ! 🤩
Originaire du Valais, Nomelo a.k.a le « Golden Boy » maîtrise toute sorte de mélo. En 2022, il partage sur son Insta une série de créations « Les MeloVerse » et commence à publier ses sons sur les plateformes de streaming. 🎶
Il continue de nous régaler cette année avec plusieurs sons à son image ensoleillée. Son prochain projet, en commun avec @noaryabish , arrive tout bientôt et lie deux artistes aux styles variés. On se réjouit de découvrir ça ! 👀🔥
Les votes pour élire la révélation suisse de l’année auront lieu du 26 au 30 novembre ! 📆
Pour voter c’est très simple :
Dès le dimanche 26 novembre, vous pourrez liker et/ou commenter le clip de l’artiste que vous soutenez. 1 like = 1 vote, 1 commentaire = 1 vote. 🗳️
Max 1 commentaire par personne. Par contre, ne sortez pas vos meilleurs bots, on ne les comptabilisera pas. 🚫
Les 3 artistes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est le parrain des Tataki Awards et nous fera l’honneur de venir à la grande finale ! ✨
L’entrée est gratuite mais sur inscription. Fais attention les places sont limitées, tu peux déjà choper la tienne sur la billetterie de l’Usine à Gaz, le lien est en bio. 🎟️
*Ton billet est une inscription mais ne garantit pas l’entrée.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27487489"/>
                  </a:ext>
                </a:extLst>
              </a:tr>
            </a:tbl>
          </a:graphicData>
        </a:graphic>
      </p:graphicFrame>
      <p:sp>
        <p:nvSpPr>
          <p:cNvPr id="4" name="Text Placeholder 3">
            <a:extLst>
              <a:ext uri="{FF2B5EF4-FFF2-40B4-BE49-F238E27FC236}">
                <a16:creationId xmlns:a16="http://schemas.microsoft.com/office/drawing/2014/main" id="{59F56859-0B2A-4E4E-A07A-0CE85D29197F}"/>
              </a:ext>
            </a:extLst>
          </p:cNvPr>
          <p:cNvSpPr>
            <a:spLocks noGrp="1"/>
          </p:cNvSpPr>
          <p:nvPr>
            <p:ph type="body" sz="quarter" idx="14"/>
          </p:nvPr>
        </p:nvSpPr>
        <p:spPr/>
        <p:txBody>
          <a:bodyPr/>
          <a:lstStyle/>
          <a:p>
            <a:r>
              <a:rPr lang="en-US"/>
              <a:t>10/20/2023 - 11/24/2023</a:t>
            </a:r>
          </a:p>
        </p:txBody>
      </p:sp>
    </p:spTree>
    <p:extLst>
      <p:ext uri="{BB962C8B-B14F-4D97-AF65-F5344CB8AC3E}">
        <p14:creationId xmlns:p14="http://schemas.microsoft.com/office/powerpoint/2010/main" val="1317106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77AD6-3B3B-4AC1-A778-651E56F36067}"/>
              </a:ext>
            </a:extLst>
          </p:cNvPr>
          <p:cNvSpPr>
            <a:spLocks noGrp="1"/>
          </p:cNvSpPr>
          <p:nvPr>
            <p:ph type="title"/>
          </p:nvPr>
        </p:nvSpPr>
        <p:spPr/>
        <p:txBody>
          <a:bodyPr/>
          <a:lstStyle/>
          <a:p>
            <a:r>
              <a:rPr lang="en-US"/>
              <a:t>Instagram Posts Table | ta_ta_ki - 9 of 10</a:t>
            </a:r>
          </a:p>
        </p:txBody>
      </p:sp>
      <p:graphicFrame>
        <p:nvGraphicFramePr>
          <p:cNvPr id="5" name="Table Placeholder 4">
            <a:extLst>
              <a:ext uri="{FF2B5EF4-FFF2-40B4-BE49-F238E27FC236}">
                <a16:creationId xmlns:a16="http://schemas.microsoft.com/office/drawing/2014/main" id="{3BC397C5-076B-4E97-BF32-7BD27A8632B2}"/>
              </a:ext>
            </a:extLst>
          </p:cNvPr>
          <p:cNvGraphicFramePr>
            <a:graphicFrameLocks noGrp="1"/>
          </p:cNvGraphicFramePr>
          <p:nvPr>
            <p:ph type="tbl" sz="quarter" idx="13"/>
            <p:extLst>
              <p:ext uri="{D42A27DB-BD31-4B8C-83A1-F6EECF244321}">
                <p14:modId xmlns:p14="http://schemas.microsoft.com/office/powerpoint/2010/main" val="2833834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396285649"/>
                    </a:ext>
                  </a:extLst>
                </a:gridCol>
                <a:gridCol w="905256">
                  <a:extLst>
                    <a:ext uri="{9D8B030D-6E8A-4147-A177-3AD203B41FA5}">
                      <a16:colId xmlns:a16="http://schemas.microsoft.com/office/drawing/2014/main" val="2890617217"/>
                    </a:ext>
                  </a:extLst>
                </a:gridCol>
                <a:gridCol w="329184">
                  <a:extLst>
                    <a:ext uri="{9D8B030D-6E8A-4147-A177-3AD203B41FA5}">
                      <a16:colId xmlns:a16="http://schemas.microsoft.com/office/drawing/2014/main" val="1897126701"/>
                    </a:ext>
                  </a:extLst>
                </a:gridCol>
                <a:gridCol w="329184">
                  <a:extLst>
                    <a:ext uri="{9D8B030D-6E8A-4147-A177-3AD203B41FA5}">
                      <a16:colId xmlns:a16="http://schemas.microsoft.com/office/drawing/2014/main" val="473599981"/>
                    </a:ext>
                  </a:extLst>
                </a:gridCol>
                <a:gridCol w="329184">
                  <a:extLst>
                    <a:ext uri="{9D8B030D-6E8A-4147-A177-3AD203B41FA5}">
                      <a16:colId xmlns:a16="http://schemas.microsoft.com/office/drawing/2014/main" val="2243843144"/>
                    </a:ext>
                  </a:extLst>
                </a:gridCol>
                <a:gridCol w="329184">
                  <a:extLst>
                    <a:ext uri="{9D8B030D-6E8A-4147-A177-3AD203B41FA5}">
                      <a16:colId xmlns:a16="http://schemas.microsoft.com/office/drawing/2014/main" val="2918006796"/>
                    </a:ext>
                  </a:extLst>
                </a:gridCol>
                <a:gridCol w="329184">
                  <a:extLst>
                    <a:ext uri="{9D8B030D-6E8A-4147-A177-3AD203B41FA5}">
                      <a16:colId xmlns:a16="http://schemas.microsoft.com/office/drawing/2014/main" val="786676111"/>
                    </a:ext>
                  </a:extLst>
                </a:gridCol>
                <a:gridCol w="329184">
                  <a:extLst>
                    <a:ext uri="{9D8B030D-6E8A-4147-A177-3AD203B41FA5}">
                      <a16:colId xmlns:a16="http://schemas.microsoft.com/office/drawing/2014/main" val="3515332071"/>
                    </a:ext>
                  </a:extLst>
                </a:gridCol>
                <a:gridCol w="329184">
                  <a:extLst>
                    <a:ext uri="{9D8B030D-6E8A-4147-A177-3AD203B41FA5}">
                      <a16:colId xmlns:a16="http://schemas.microsoft.com/office/drawing/2014/main" val="3108091631"/>
                    </a:ext>
                  </a:extLst>
                </a:gridCol>
                <a:gridCol w="329184">
                  <a:extLst>
                    <a:ext uri="{9D8B030D-6E8A-4147-A177-3AD203B41FA5}">
                      <a16:colId xmlns:a16="http://schemas.microsoft.com/office/drawing/2014/main" val="1595124222"/>
                    </a:ext>
                  </a:extLst>
                </a:gridCol>
                <a:gridCol w="329184">
                  <a:extLst>
                    <a:ext uri="{9D8B030D-6E8A-4147-A177-3AD203B41FA5}">
                      <a16:colId xmlns:a16="http://schemas.microsoft.com/office/drawing/2014/main" val="560271299"/>
                    </a:ext>
                  </a:extLst>
                </a:gridCol>
                <a:gridCol w="329184">
                  <a:extLst>
                    <a:ext uri="{9D8B030D-6E8A-4147-A177-3AD203B41FA5}">
                      <a16:colId xmlns:a16="http://schemas.microsoft.com/office/drawing/2014/main" val="3705603677"/>
                    </a:ext>
                  </a:extLst>
                </a:gridCol>
                <a:gridCol w="329184">
                  <a:extLst>
                    <a:ext uri="{9D8B030D-6E8A-4147-A177-3AD203B41FA5}">
                      <a16:colId xmlns:a16="http://schemas.microsoft.com/office/drawing/2014/main" val="3665904056"/>
                    </a:ext>
                  </a:extLst>
                </a:gridCol>
                <a:gridCol w="329184">
                  <a:extLst>
                    <a:ext uri="{9D8B030D-6E8A-4147-A177-3AD203B41FA5}">
                      <a16:colId xmlns:a16="http://schemas.microsoft.com/office/drawing/2014/main" val="213538461"/>
                    </a:ext>
                  </a:extLst>
                </a:gridCol>
                <a:gridCol w="329184">
                  <a:extLst>
                    <a:ext uri="{9D8B030D-6E8A-4147-A177-3AD203B41FA5}">
                      <a16:colId xmlns:a16="http://schemas.microsoft.com/office/drawing/2014/main" val="2311978723"/>
                    </a:ext>
                  </a:extLst>
                </a:gridCol>
                <a:gridCol w="329184">
                  <a:extLst>
                    <a:ext uri="{9D8B030D-6E8A-4147-A177-3AD203B41FA5}">
                      <a16:colId xmlns:a16="http://schemas.microsoft.com/office/drawing/2014/main" val="4041948516"/>
                    </a:ext>
                  </a:extLst>
                </a:gridCol>
                <a:gridCol w="329184">
                  <a:extLst>
                    <a:ext uri="{9D8B030D-6E8A-4147-A177-3AD203B41FA5}">
                      <a16:colId xmlns:a16="http://schemas.microsoft.com/office/drawing/2014/main" val="3286583590"/>
                    </a:ext>
                  </a:extLst>
                </a:gridCol>
                <a:gridCol w="329184">
                  <a:extLst>
                    <a:ext uri="{9D8B030D-6E8A-4147-A177-3AD203B41FA5}">
                      <a16:colId xmlns:a16="http://schemas.microsoft.com/office/drawing/2014/main" val="1440815539"/>
                    </a:ext>
                  </a:extLst>
                </a:gridCol>
                <a:gridCol w="329184">
                  <a:extLst>
                    <a:ext uri="{9D8B030D-6E8A-4147-A177-3AD203B41FA5}">
                      <a16:colId xmlns:a16="http://schemas.microsoft.com/office/drawing/2014/main" val="3803852969"/>
                    </a:ext>
                  </a:extLst>
                </a:gridCol>
                <a:gridCol w="329184">
                  <a:extLst>
                    <a:ext uri="{9D8B030D-6E8A-4147-A177-3AD203B41FA5}">
                      <a16:colId xmlns:a16="http://schemas.microsoft.com/office/drawing/2014/main" val="2969929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657384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- 2023-11-20 15:34:03</a:t>
                      </a:r>
                      <a:r>
                        <a:rPr kumimoji="0" lang="fr-FR" sz="1000" b="0" i="0" u="none" strike="noStrike" kern="1200" cap="none" spc="0" normalizeH="0" baseline="0" noProof="0">
                          <a:ln>
                            <a:noFill/>
                          </a:ln>
                          <a:solidFill>
                            <a:prstClr val="black"/>
                          </a:solidFill>
                          <a:effectLst/>
                          <a:uLnTx/>
                          <a:uFillTx/>
                          <a:latin typeface="Calibri"/>
                          <a:ea typeface="+mn-ea"/>
                          <a:cs typeface="+mn-cs"/>
                        </a:rPr>
                        <a:t>
 @supremnova est une des 9 nominé.e.s aux Tataki Awards pour le titre de révélation suisse de l’année ! 🤩
La Lausannoise Supremnova arrive dans le game de la trap en début d’année et enchaîne depuis les bangers. Elle se fait ainsi remarquer et performe à la Fashion Week de Paris lors du défilé de @lafripeajo . 💥
Elle nous partage sa passion à travers un univers musical influencé par les US. Sûre d’elle, elle découpe les prods comme personne, pose sur de grosses 808 et n’a pas peur d’envoyer fort avec un rap dynamique et incisif. On est qu’au début de sa carrière et ça promet déjà ! 🔥
Les votes pour élire la révélation suisse de l’année auront lieu du 26 au 30 novembre ! 📆
Pour voter c’est très simple :
Dès le dimanche 26 novembre, vous pourrez liker et/ou commenter le clip de l’artiste que vous soutenez. 1 like = 1 vote, 1 commentaire = 1 vote. 🗳️
Max 1 commentaire par personne. Par contre, ne sortez pas vos meilleurs bots, on ne les comptabilisera pas. 🚫
Les 3 artistes qui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est le parrain des Tataki Awards et nous fera l’honneur de venir à la grande finale ! ✨
L’entrée est gratuite mais sur inscription. Fais attention les places sont limitées, tu peux déjà choper la tienne sur la billetterie de l’Usine à Gaz, le lien est en bio. 🎟️
*Ton billet est une inscription mais ne garantit pas l’entrée.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726495617"/>
                  </a:ext>
                </a:extLst>
              </a:tr>
            </a:tbl>
          </a:graphicData>
        </a:graphic>
      </p:graphicFrame>
      <p:sp>
        <p:nvSpPr>
          <p:cNvPr id="4" name="Text Placeholder 3">
            <a:extLst>
              <a:ext uri="{FF2B5EF4-FFF2-40B4-BE49-F238E27FC236}">
                <a16:creationId xmlns:a16="http://schemas.microsoft.com/office/drawing/2014/main" id="{E0471C45-EAE6-47D2-B0B3-A23FA01A48C1}"/>
              </a:ext>
            </a:extLst>
          </p:cNvPr>
          <p:cNvSpPr>
            <a:spLocks noGrp="1"/>
          </p:cNvSpPr>
          <p:nvPr>
            <p:ph type="body" sz="quarter" idx="14"/>
          </p:nvPr>
        </p:nvSpPr>
        <p:spPr/>
        <p:txBody>
          <a:bodyPr/>
          <a:lstStyle/>
          <a:p>
            <a:r>
              <a:rPr lang="en-US"/>
              <a:t>10/20/2023 - 11/24/2023</a:t>
            </a:r>
          </a:p>
        </p:txBody>
      </p:sp>
    </p:spTree>
    <p:extLst>
      <p:ext uri="{BB962C8B-B14F-4D97-AF65-F5344CB8AC3E}">
        <p14:creationId xmlns:p14="http://schemas.microsoft.com/office/powerpoint/2010/main" val="2066164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1E33E-2D94-4777-AC59-4B60CB655FC7}"/>
              </a:ext>
            </a:extLst>
          </p:cNvPr>
          <p:cNvSpPr>
            <a:spLocks noGrp="1"/>
          </p:cNvSpPr>
          <p:nvPr>
            <p:ph type="title"/>
          </p:nvPr>
        </p:nvSpPr>
        <p:spPr/>
        <p:txBody>
          <a:bodyPr/>
          <a:lstStyle/>
          <a:p>
            <a:r>
              <a:rPr lang="en-US"/>
              <a:t>Instagram Posts Table | ta_ta_ki - 10 of 10</a:t>
            </a:r>
          </a:p>
        </p:txBody>
      </p:sp>
      <p:graphicFrame>
        <p:nvGraphicFramePr>
          <p:cNvPr id="5" name="Table Placeholder 4">
            <a:extLst>
              <a:ext uri="{FF2B5EF4-FFF2-40B4-BE49-F238E27FC236}">
                <a16:creationId xmlns:a16="http://schemas.microsoft.com/office/drawing/2014/main" id="{79FC06A2-43DC-4355-ABDE-A9FBFE7808D1}"/>
              </a:ext>
            </a:extLst>
          </p:cNvPr>
          <p:cNvGraphicFramePr>
            <a:graphicFrameLocks noGrp="1"/>
          </p:cNvGraphicFramePr>
          <p:nvPr>
            <p:ph type="tbl" sz="quarter" idx="13"/>
            <p:extLst>
              <p:ext uri="{D42A27DB-BD31-4B8C-83A1-F6EECF244321}">
                <p14:modId xmlns:p14="http://schemas.microsoft.com/office/powerpoint/2010/main" val="384569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991745603"/>
                    </a:ext>
                  </a:extLst>
                </a:gridCol>
                <a:gridCol w="905256">
                  <a:extLst>
                    <a:ext uri="{9D8B030D-6E8A-4147-A177-3AD203B41FA5}">
                      <a16:colId xmlns:a16="http://schemas.microsoft.com/office/drawing/2014/main" val="1130983962"/>
                    </a:ext>
                  </a:extLst>
                </a:gridCol>
                <a:gridCol w="329184">
                  <a:extLst>
                    <a:ext uri="{9D8B030D-6E8A-4147-A177-3AD203B41FA5}">
                      <a16:colId xmlns:a16="http://schemas.microsoft.com/office/drawing/2014/main" val="68505516"/>
                    </a:ext>
                  </a:extLst>
                </a:gridCol>
                <a:gridCol w="329184">
                  <a:extLst>
                    <a:ext uri="{9D8B030D-6E8A-4147-A177-3AD203B41FA5}">
                      <a16:colId xmlns:a16="http://schemas.microsoft.com/office/drawing/2014/main" val="181565723"/>
                    </a:ext>
                  </a:extLst>
                </a:gridCol>
                <a:gridCol w="329184">
                  <a:extLst>
                    <a:ext uri="{9D8B030D-6E8A-4147-A177-3AD203B41FA5}">
                      <a16:colId xmlns:a16="http://schemas.microsoft.com/office/drawing/2014/main" val="2795717354"/>
                    </a:ext>
                  </a:extLst>
                </a:gridCol>
                <a:gridCol w="329184">
                  <a:extLst>
                    <a:ext uri="{9D8B030D-6E8A-4147-A177-3AD203B41FA5}">
                      <a16:colId xmlns:a16="http://schemas.microsoft.com/office/drawing/2014/main" val="2747824272"/>
                    </a:ext>
                  </a:extLst>
                </a:gridCol>
                <a:gridCol w="329184">
                  <a:extLst>
                    <a:ext uri="{9D8B030D-6E8A-4147-A177-3AD203B41FA5}">
                      <a16:colId xmlns:a16="http://schemas.microsoft.com/office/drawing/2014/main" val="1306139575"/>
                    </a:ext>
                  </a:extLst>
                </a:gridCol>
                <a:gridCol w="329184">
                  <a:extLst>
                    <a:ext uri="{9D8B030D-6E8A-4147-A177-3AD203B41FA5}">
                      <a16:colId xmlns:a16="http://schemas.microsoft.com/office/drawing/2014/main" val="3099130075"/>
                    </a:ext>
                  </a:extLst>
                </a:gridCol>
                <a:gridCol w="329184">
                  <a:extLst>
                    <a:ext uri="{9D8B030D-6E8A-4147-A177-3AD203B41FA5}">
                      <a16:colId xmlns:a16="http://schemas.microsoft.com/office/drawing/2014/main" val="2479324931"/>
                    </a:ext>
                  </a:extLst>
                </a:gridCol>
                <a:gridCol w="329184">
                  <a:extLst>
                    <a:ext uri="{9D8B030D-6E8A-4147-A177-3AD203B41FA5}">
                      <a16:colId xmlns:a16="http://schemas.microsoft.com/office/drawing/2014/main" val="891823947"/>
                    </a:ext>
                  </a:extLst>
                </a:gridCol>
                <a:gridCol w="329184">
                  <a:extLst>
                    <a:ext uri="{9D8B030D-6E8A-4147-A177-3AD203B41FA5}">
                      <a16:colId xmlns:a16="http://schemas.microsoft.com/office/drawing/2014/main" val="3791920419"/>
                    </a:ext>
                  </a:extLst>
                </a:gridCol>
                <a:gridCol w="329184">
                  <a:extLst>
                    <a:ext uri="{9D8B030D-6E8A-4147-A177-3AD203B41FA5}">
                      <a16:colId xmlns:a16="http://schemas.microsoft.com/office/drawing/2014/main" val="1823281219"/>
                    </a:ext>
                  </a:extLst>
                </a:gridCol>
                <a:gridCol w="329184">
                  <a:extLst>
                    <a:ext uri="{9D8B030D-6E8A-4147-A177-3AD203B41FA5}">
                      <a16:colId xmlns:a16="http://schemas.microsoft.com/office/drawing/2014/main" val="2152784862"/>
                    </a:ext>
                  </a:extLst>
                </a:gridCol>
                <a:gridCol w="329184">
                  <a:extLst>
                    <a:ext uri="{9D8B030D-6E8A-4147-A177-3AD203B41FA5}">
                      <a16:colId xmlns:a16="http://schemas.microsoft.com/office/drawing/2014/main" val="3456213556"/>
                    </a:ext>
                  </a:extLst>
                </a:gridCol>
                <a:gridCol w="329184">
                  <a:extLst>
                    <a:ext uri="{9D8B030D-6E8A-4147-A177-3AD203B41FA5}">
                      <a16:colId xmlns:a16="http://schemas.microsoft.com/office/drawing/2014/main" val="1218180266"/>
                    </a:ext>
                  </a:extLst>
                </a:gridCol>
                <a:gridCol w="329184">
                  <a:extLst>
                    <a:ext uri="{9D8B030D-6E8A-4147-A177-3AD203B41FA5}">
                      <a16:colId xmlns:a16="http://schemas.microsoft.com/office/drawing/2014/main" val="927296649"/>
                    </a:ext>
                  </a:extLst>
                </a:gridCol>
                <a:gridCol w="329184">
                  <a:extLst>
                    <a:ext uri="{9D8B030D-6E8A-4147-A177-3AD203B41FA5}">
                      <a16:colId xmlns:a16="http://schemas.microsoft.com/office/drawing/2014/main" val="2991278314"/>
                    </a:ext>
                  </a:extLst>
                </a:gridCol>
                <a:gridCol w="329184">
                  <a:extLst>
                    <a:ext uri="{9D8B030D-6E8A-4147-A177-3AD203B41FA5}">
                      <a16:colId xmlns:a16="http://schemas.microsoft.com/office/drawing/2014/main" val="3506175238"/>
                    </a:ext>
                  </a:extLst>
                </a:gridCol>
                <a:gridCol w="329184">
                  <a:extLst>
                    <a:ext uri="{9D8B030D-6E8A-4147-A177-3AD203B41FA5}">
                      <a16:colId xmlns:a16="http://schemas.microsoft.com/office/drawing/2014/main" val="839078111"/>
                    </a:ext>
                  </a:extLst>
                </a:gridCol>
                <a:gridCol w="329184">
                  <a:extLst>
                    <a:ext uri="{9D8B030D-6E8A-4147-A177-3AD203B41FA5}">
                      <a16:colId xmlns:a16="http://schemas.microsoft.com/office/drawing/2014/main" val="29205228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30495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Calibri"/>
                          <a:ea typeface="+mn-ea"/>
                          <a:cs typeface="+mn-cs"/>
                        </a:rPr>
                        <a:t>ta_ta_ki - 2023-11-20 15:31:26</a:t>
                      </a:r>
                      <a:r>
                        <a:rPr kumimoji="0" lang="fr-FR" sz="1000" b="0" i="0" u="none" strike="noStrike" kern="1200" cap="none" spc="0" normalizeH="0" baseline="0" noProof="0">
                          <a:ln>
                            <a:noFill/>
                          </a:ln>
                          <a:solidFill>
                            <a:prstClr val="black"/>
                          </a:solidFill>
                          <a:effectLst/>
                          <a:uLnTx/>
                          <a:uFillTx/>
                          <a:latin typeface="Calibri"/>
                          <a:ea typeface="+mn-ea"/>
                          <a:cs typeface="+mn-cs"/>
                        </a:rPr>
                        <a:t>
 @poissonchat.wav est un des 9 nominé.e.s aux Tataki Awards pour le titre de révélation suisse de l’année ! 🤩
Originaire du canton de Vaud, PoissonChat est le plus jeune des participant.e.s aux Tataki Awards. À seulement 15 ans, il présente déjà un potentiel énorme ! Le Vaudois a commencé à enregistrer ses premiers sons dans sa cave et le talent était déjà présent. 🤯
Surproductif, PoissonChat nous offre 4 projets cette année. En utilisant les réseaux à sa faveur, il se crée une fanbase solide. Actuellement, PoissonChat se réinvente et supprime pas mal de ses projets des plateformes car ils ne sont selon lui plus représentatifs de son travail actuel. Son prochain projet arrive tout bientôt ! 👀🔥
Les votes pour élire la révélation suisse de l’année auront lieu du 26 au 30 novembre ! 📆
Pour voter c’est très simple :
Dès le dimanche 26 novembre, vous pourrez liker et/ou commenter le clip de l’artiste que vous soutenez. 1 like = 1 vote, 1 commentaire = 1 vote. 🗳️
Max 1 commentaire par personne. Par contre, ne sortez pas vos meilleurs bots, on ne les comptabilisera pas. 🚫
Les 3 artistes qui comptabilisent le plus de votes seront présent.e.s à la FINALE DES TATAKI AWARDS le 9 décembre à L’Usine à Gaz de Nyon. 🥇🥈🥉
Ils/elles sortiront leur meilleur show et vous voterez sur place pour élire LA révélation de l'année qui gagnera un soutien de 5’000 CHF pour un projet artistique ainsi qu’une scène sur le line-up gratuit du grand @montreuxjazzfestival ! ❤️‍🔥
C'EST PAS FINI !!! On aura aussi le droit à deux shows supplémentaires des big @dautoutseul et @makalaxtrm . 🔥
Cette année, @mehdimouse sera le parrain des Tataki Awards et nous fera l’honneur de venir à la grande finale ! ✨
L’entrée est gratuite mais sur inscription. Fais attention les places sont limitées, tu peux déjà choper la tienne sur la billetterie de l’Usine à Gaz, le lien est en bio. 🎟️
#wearetataki #tatakiawards #rap #rnb #rapsuisse #pop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TatakiAwards2023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84490648"/>
                  </a:ext>
                </a:extLst>
              </a:tr>
            </a:tbl>
          </a:graphicData>
        </a:graphic>
      </p:graphicFrame>
      <p:sp>
        <p:nvSpPr>
          <p:cNvPr id="4" name="Text Placeholder 3">
            <a:extLst>
              <a:ext uri="{FF2B5EF4-FFF2-40B4-BE49-F238E27FC236}">
                <a16:creationId xmlns:a16="http://schemas.microsoft.com/office/drawing/2014/main" id="{84214ADF-A447-411A-82AF-D2F0BA8F6400}"/>
              </a:ext>
            </a:extLst>
          </p:cNvPr>
          <p:cNvSpPr>
            <a:spLocks noGrp="1"/>
          </p:cNvSpPr>
          <p:nvPr>
            <p:ph type="body" sz="quarter" idx="14"/>
          </p:nvPr>
        </p:nvSpPr>
        <p:spPr/>
        <p:txBody>
          <a:bodyPr/>
          <a:lstStyle/>
          <a:p>
            <a:r>
              <a:rPr lang="en-US"/>
              <a:t>10/20/2023 - 11/24/2023</a:t>
            </a:r>
          </a:p>
        </p:txBody>
      </p:sp>
    </p:spTree>
    <p:extLst>
      <p:ext uri="{BB962C8B-B14F-4D97-AF65-F5344CB8AC3E}">
        <p14:creationId xmlns:p14="http://schemas.microsoft.com/office/powerpoint/2010/main" val="35949385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4903</Words>
  <Application>Microsoft Office PowerPoint</Application>
  <PresentationFormat>On-screen Show (4:3)</PresentationFormat>
  <Paragraphs>400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Calibri</vt:lpstr>
      <vt:lpstr>Arial</vt:lpstr>
      <vt:lpstr>quintly_template</vt:lpstr>
      <vt:lpstr>Instagram Posts Table | ta_ta_ki - 1 of 10</vt:lpstr>
      <vt:lpstr>Instagram Posts Table | ta_ta_ki - 2 of 10</vt:lpstr>
      <vt:lpstr>Instagram Posts Table | ta_ta_ki - 3 of 10</vt:lpstr>
      <vt:lpstr>Instagram Posts Table | ta_ta_ki - 4 of 10</vt:lpstr>
      <vt:lpstr>Instagram Posts Table | ta_ta_ki - 5 of 10</vt:lpstr>
      <vt:lpstr>Instagram Posts Table | ta_ta_ki - 6 of 10</vt:lpstr>
      <vt:lpstr>Instagram Posts Table | ta_ta_ki - 7 of 10</vt:lpstr>
      <vt:lpstr>Instagram Posts Table | ta_ta_ki - 8 of 10</vt:lpstr>
      <vt:lpstr>Instagram Posts Table | ta_ta_ki - 9 of 10</vt:lpstr>
      <vt:lpstr>Instagram Posts Table | ta_ta_ki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ta_ta_ki - 1 of 10</dc:title>
  <dc:creator>Frederik Born</dc:creator>
  <cp:lastModifiedBy>Frederik Born</cp:lastModifiedBy>
  <cp:revision>1</cp:revision>
  <dcterms:created xsi:type="dcterms:W3CDTF">2023-12-15T15:12:11Z</dcterms:created>
  <dcterms:modified xsi:type="dcterms:W3CDTF">2023-12-15T15:17:27Z</dcterms:modified>
</cp:coreProperties>
</file>