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A3114-403E-4E14-BC0A-EB68377D660F}"/>
              </a:ext>
            </a:extLst>
          </p:cNvPr>
          <p:cNvSpPr>
            <a:spLocks noGrp="1"/>
          </p:cNvSpPr>
          <p:nvPr>
            <p:ph type="title"/>
          </p:nvPr>
        </p:nvSpPr>
        <p:spPr/>
        <p:txBody>
          <a:bodyPr/>
          <a:lstStyle/>
          <a:p>
            <a:r>
              <a:rPr lang="en-US"/>
              <a:t>Instagram Posts Table  - Reels | rtssport - 1 of 6</a:t>
            </a:r>
          </a:p>
        </p:txBody>
      </p:sp>
      <p:graphicFrame>
        <p:nvGraphicFramePr>
          <p:cNvPr id="5" name="Table Placeholder 4">
            <a:extLst>
              <a:ext uri="{FF2B5EF4-FFF2-40B4-BE49-F238E27FC236}">
                <a16:creationId xmlns:a16="http://schemas.microsoft.com/office/drawing/2014/main" id="{6B727901-9175-4AB4-8C03-2047F75665BB}"/>
              </a:ext>
            </a:extLst>
          </p:cNvPr>
          <p:cNvGraphicFramePr>
            <a:graphicFrameLocks noGrp="1"/>
          </p:cNvGraphicFramePr>
          <p:nvPr>
            <p:ph type="tbl" sz="quarter" idx="13"/>
            <p:extLst>
              <p:ext uri="{D42A27DB-BD31-4B8C-83A1-F6EECF244321}">
                <p14:modId xmlns:p14="http://schemas.microsoft.com/office/powerpoint/2010/main" val="3912598624"/>
              </p:ext>
            </p:extLst>
          </p:nvPr>
        </p:nvGraphicFramePr>
        <p:xfrm>
          <a:off x="457200" y="1731963"/>
          <a:ext cx="7488936" cy="1463040"/>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95084237"/>
                    </a:ext>
                  </a:extLst>
                </a:gridCol>
                <a:gridCol w="987552">
                  <a:extLst>
                    <a:ext uri="{9D8B030D-6E8A-4147-A177-3AD203B41FA5}">
                      <a16:colId xmlns:a16="http://schemas.microsoft.com/office/drawing/2014/main" val="679365638"/>
                    </a:ext>
                  </a:extLst>
                </a:gridCol>
                <a:gridCol w="1316736">
                  <a:extLst>
                    <a:ext uri="{9D8B030D-6E8A-4147-A177-3AD203B41FA5}">
                      <a16:colId xmlns:a16="http://schemas.microsoft.com/office/drawing/2014/main" val="1647054331"/>
                    </a:ext>
                  </a:extLst>
                </a:gridCol>
                <a:gridCol w="411480">
                  <a:extLst>
                    <a:ext uri="{9D8B030D-6E8A-4147-A177-3AD203B41FA5}">
                      <a16:colId xmlns:a16="http://schemas.microsoft.com/office/drawing/2014/main" val="1758858907"/>
                    </a:ext>
                  </a:extLst>
                </a:gridCol>
                <a:gridCol w="411480">
                  <a:extLst>
                    <a:ext uri="{9D8B030D-6E8A-4147-A177-3AD203B41FA5}">
                      <a16:colId xmlns:a16="http://schemas.microsoft.com/office/drawing/2014/main" val="50668727"/>
                    </a:ext>
                  </a:extLst>
                </a:gridCol>
                <a:gridCol w="411480">
                  <a:extLst>
                    <a:ext uri="{9D8B030D-6E8A-4147-A177-3AD203B41FA5}">
                      <a16:colId xmlns:a16="http://schemas.microsoft.com/office/drawing/2014/main" val="3471578845"/>
                    </a:ext>
                  </a:extLst>
                </a:gridCol>
                <a:gridCol w="411480">
                  <a:extLst>
                    <a:ext uri="{9D8B030D-6E8A-4147-A177-3AD203B41FA5}">
                      <a16:colId xmlns:a16="http://schemas.microsoft.com/office/drawing/2014/main" val="824506914"/>
                    </a:ext>
                  </a:extLst>
                </a:gridCol>
                <a:gridCol w="411480">
                  <a:extLst>
                    <a:ext uri="{9D8B030D-6E8A-4147-A177-3AD203B41FA5}">
                      <a16:colId xmlns:a16="http://schemas.microsoft.com/office/drawing/2014/main" val="245062142"/>
                    </a:ext>
                  </a:extLst>
                </a:gridCol>
                <a:gridCol w="411480">
                  <a:extLst>
                    <a:ext uri="{9D8B030D-6E8A-4147-A177-3AD203B41FA5}">
                      <a16:colId xmlns:a16="http://schemas.microsoft.com/office/drawing/2014/main" val="2132395584"/>
                    </a:ext>
                  </a:extLst>
                </a:gridCol>
                <a:gridCol w="411480">
                  <a:extLst>
                    <a:ext uri="{9D8B030D-6E8A-4147-A177-3AD203B41FA5}">
                      <a16:colId xmlns:a16="http://schemas.microsoft.com/office/drawing/2014/main" val="915949287"/>
                    </a:ext>
                  </a:extLst>
                </a:gridCol>
                <a:gridCol w="411480">
                  <a:extLst>
                    <a:ext uri="{9D8B030D-6E8A-4147-A177-3AD203B41FA5}">
                      <a16:colId xmlns:a16="http://schemas.microsoft.com/office/drawing/2014/main" val="3712967125"/>
                    </a:ext>
                  </a:extLst>
                </a:gridCol>
                <a:gridCol w="411480">
                  <a:extLst>
                    <a:ext uri="{9D8B030D-6E8A-4147-A177-3AD203B41FA5}">
                      <a16:colId xmlns:a16="http://schemas.microsoft.com/office/drawing/2014/main" val="4205868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894535673"/>
                  </a:ext>
                </a:extLst>
              </a:tr>
            </a:tbl>
          </a:graphicData>
        </a:graphic>
      </p:graphicFrame>
      <p:sp>
        <p:nvSpPr>
          <p:cNvPr id="4" name="Text Placeholder 3">
            <a:extLst>
              <a:ext uri="{FF2B5EF4-FFF2-40B4-BE49-F238E27FC236}">
                <a16:creationId xmlns:a16="http://schemas.microsoft.com/office/drawing/2014/main" id="{321CE1A8-ECEE-4302-9C80-FC66942F6294}"/>
              </a:ext>
            </a:extLst>
          </p:cNvPr>
          <p:cNvSpPr>
            <a:spLocks noGrp="1"/>
          </p:cNvSpPr>
          <p:nvPr>
            <p:ph type="body" sz="quarter" idx="14"/>
          </p:nvPr>
        </p:nvSpPr>
        <p:spPr/>
        <p:txBody>
          <a:bodyPr/>
          <a:lstStyle/>
          <a:p>
            <a:r>
              <a:rPr lang="en-US"/>
              <a:t>06/01/2022 - 12/31/2022</a:t>
            </a:r>
          </a:p>
        </p:txBody>
      </p:sp>
    </p:spTree>
    <p:extLst>
      <p:ext uri="{BB962C8B-B14F-4D97-AF65-F5344CB8AC3E}">
        <p14:creationId xmlns:p14="http://schemas.microsoft.com/office/powerpoint/2010/main" val="39999162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ED53F-D092-40DB-A365-CED2F43CE9E6}"/>
              </a:ext>
            </a:extLst>
          </p:cNvPr>
          <p:cNvSpPr>
            <a:spLocks noGrp="1"/>
          </p:cNvSpPr>
          <p:nvPr>
            <p:ph type="title"/>
          </p:nvPr>
        </p:nvSpPr>
        <p:spPr/>
        <p:txBody>
          <a:bodyPr/>
          <a:lstStyle/>
          <a:p>
            <a:r>
              <a:rPr lang="en-US"/>
              <a:t>Instagram Posts Table  - Reels | rtssport - 2 of 6</a:t>
            </a:r>
          </a:p>
        </p:txBody>
      </p:sp>
      <p:graphicFrame>
        <p:nvGraphicFramePr>
          <p:cNvPr id="5" name="Table Placeholder 4">
            <a:extLst>
              <a:ext uri="{FF2B5EF4-FFF2-40B4-BE49-F238E27FC236}">
                <a16:creationId xmlns:a16="http://schemas.microsoft.com/office/drawing/2014/main" id="{4B45A6D8-E4BB-4B51-8A3E-D74E82E4D4AF}"/>
              </a:ext>
            </a:extLst>
          </p:cNvPr>
          <p:cNvGraphicFramePr>
            <a:graphicFrameLocks noGrp="1"/>
          </p:cNvGraphicFramePr>
          <p:nvPr>
            <p:ph type="tbl" sz="quarter" idx="13"/>
            <p:extLst>
              <p:ext uri="{D42A27DB-BD31-4B8C-83A1-F6EECF244321}">
                <p14:modId xmlns:p14="http://schemas.microsoft.com/office/powerpoint/2010/main" val="29105651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88605755"/>
                    </a:ext>
                  </a:extLst>
                </a:gridCol>
                <a:gridCol w="987552">
                  <a:extLst>
                    <a:ext uri="{9D8B030D-6E8A-4147-A177-3AD203B41FA5}">
                      <a16:colId xmlns:a16="http://schemas.microsoft.com/office/drawing/2014/main" val="510272143"/>
                    </a:ext>
                  </a:extLst>
                </a:gridCol>
                <a:gridCol w="1316736">
                  <a:extLst>
                    <a:ext uri="{9D8B030D-6E8A-4147-A177-3AD203B41FA5}">
                      <a16:colId xmlns:a16="http://schemas.microsoft.com/office/drawing/2014/main" val="3934753228"/>
                    </a:ext>
                  </a:extLst>
                </a:gridCol>
                <a:gridCol w="411480">
                  <a:extLst>
                    <a:ext uri="{9D8B030D-6E8A-4147-A177-3AD203B41FA5}">
                      <a16:colId xmlns:a16="http://schemas.microsoft.com/office/drawing/2014/main" val="1928529210"/>
                    </a:ext>
                  </a:extLst>
                </a:gridCol>
                <a:gridCol w="411480">
                  <a:extLst>
                    <a:ext uri="{9D8B030D-6E8A-4147-A177-3AD203B41FA5}">
                      <a16:colId xmlns:a16="http://schemas.microsoft.com/office/drawing/2014/main" val="2076149818"/>
                    </a:ext>
                  </a:extLst>
                </a:gridCol>
                <a:gridCol w="411480">
                  <a:extLst>
                    <a:ext uri="{9D8B030D-6E8A-4147-A177-3AD203B41FA5}">
                      <a16:colId xmlns:a16="http://schemas.microsoft.com/office/drawing/2014/main" val="1438637684"/>
                    </a:ext>
                  </a:extLst>
                </a:gridCol>
                <a:gridCol w="411480">
                  <a:extLst>
                    <a:ext uri="{9D8B030D-6E8A-4147-A177-3AD203B41FA5}">
                      <a16:colId xmlns:a16="http://schemas.microsoft.com/office/drawing/2014/main" val="844221067"/>
                    </a:ext>
                  </a:extLst>
                </a:gridCol>
                <a:gridCol w="411480">
                  <a:extLst>
                    <a:ext uri="{9D8B030D-6E8A-4147-A177-3AD203B41FA5}">
                      <a16:colId xmlns:a16="http://schemas.microsoft.com/office/drawing/2014/main" val="771772539"/>
                    </a:ext>
                  </a:extLst>
                </a:gridCol>
                <a:gridCol w="411480">
                  <a:extLst>
                    <a:ext uri="{9D8B030D-6E8A-4147-A177-3AD203B41FA5}">
                      <a16:colId xmlns:a16="http://schemas.microsoft.com/office/drawing/2014/main" val="1126657124"/>
                    </a:ext>
                  </a:extLst>
                </a:gridCol>
                <a:gridCol w="411480">
                  <a:extLst>
                    <a:ext uri="{9D8B030D-6E8A-4147-A177-3AD203B41FA5}">
                      <a16:colId xmlns:a16="http://schemas.microsoft.com/office/drawing/2014/main" val="289874007"/>
                    </a:ext>
                  </a:extLst>
                </a:gridCol>
                <a:gridCol w="411480">
                  <a:extLst>
                    <a:ext uri="{9D8B030D-6E8A-4147-A177-3AD203B41FA5}">
                      <a16:colId xmlns:a16="http://schemas.microsoft.com/office/drawing/2014/main" val="3978533577"/>
                    </a:ext>
                  </a:extLst>
                </a:gridCol>
                <a:gridCol w="411480">
                  <a:extLst>
                    <a:ext uri="{9D8B030D-6E8A-4147-A177-3AD203B41FA5}">
                      <a16:colId xmlns:a16="http://schemas.microsoft.com/office/drawing/2014/main" val="2746032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256365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rtssport - 2022-12-31 15:44:01</a:t>
                      </a:r>
                      <a:r>
                        <a:rPr kumimoji="0" lang="fr-FR" sz="1000" b="0" i="0" u="none" strike="noStrike" kern="1200" cap="none" spc="0" normalizeH="0" baseline="0" noProof="0">
                          <a:ln>
                            <a:noFill/>
                          </a:ln>
                          <a:solidFill>
                            <a:prstClr val="black"/>
                          </a:solidFill>
                          <a:effectLst/>
                          <a:uLnTx/>
                          <a:uFillTx/>
                          <a:latin typeface="+mn-lt"/>
                          <a:ea typeface="+mn-ea"/>
                          <a:cs typeface="+mn-cs"/>
                        </a:rPr>
                        <a:t>
 🏒 Ambri-Piotta s’est imposé aux tirs aux buts face au Sparta Prague (@hcspartapraha) (3-2) en finale de la @spenglercupdavos et remporte la compétition pour la première fois de son histoire.
🏆 C'est Inti Pestoni, sans doute le joueur le plus emblématique du club, qui a donné la victoire à son équipe. Cinquième et dernier tireur de la série, il a trompé d'une manière imparable le portier Jakub Kovar. L'éternel Dario Bürgler a également marqué lors de cette séance qui a vu Janne Juvonen réussir des prouesses dans la cage tessinoise.
Jamais menés au score, notamment grâce à un doublé d'Alex Formenton, les Tessinois auraient mérité de conclure cette finale avant les tirs aux buts. Mais ils sont tombés sur un Kovar en état de grâce. L'ancien gardien de Zurich vraiment été à la hauteur de l'événement.
🔵 @hcap_official est la 31e équipe à inscrire son nom au palmarès du tournoi davosien et la première équipe suisse aussi à s'imposer depuis Genève-Servette en 2014.
✍️ ATS
📷 Keystone / Melanie Duchene
#ambri #prague #coupespengler #davos #pestoni #hockey #sport #rtssport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https://quintly-image-storage.s3.amazonaws.com/201df2a9821236514e820ec0777ccad8/55077638c8fe05555710251feb5e0e35.jpg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8378</a:t>
                      </a:r>
                    </a:p>
                  </a:txBody>
                  <a:tcPr/>
                </a:tc>
                <a:extLst>
                  <a:ext uri="{0D108BD9-81ED-4DB2-BD59-A6C34878D82A}">
                    <a16:rowId xmlns:a16="http://schemas.microsoft.com/office/drawing/2014/main" val="574967030"/>
                  </a:ext>
                </a:extLst>
              </a:tr>
            </a:tbl>
          </a:graphicData>
        </a:graphic>
      </p:graphicFrame>
      <p:sp>
        <p:nvSpPr>
          <p:cNvPr id="4" name="Text Placeholder 3">
            <a:extLst>
              <a:ext uri="{FF2B5EF4-FFF2-40B4-BE49-F238E27FC236}">
                <a16:creationId xmlns:a16="http://schemas.microsoft.com/office/drawing/2014/main" id="{09220859-876E-4AB3-A3DB-DD830E2008D5}"/>
              </a:ext>
            </a:extLst>
          </p:cNvPr>
          <p:cNvSpPr>
            <a:spLocks noGrp="1"/>
          </p:cNvSpPr>
          <p:nvPr>
            <p:ph type="body" sz="quarter" idx="14"/>
          </p:nvPr>
        </p:nvSpPr>
        <p:spPr/>
        <p:txBody>
          <a:bodyPr/>
          <a:lstStyle/>
          <a:p>
            <a:r>
              <a:rPr lang="en-US"/>
              <a:t>06/01/2022 - 12/31/2022</a:t>
            </a:r>
          </a:p>
        </p:txBody>
      </p:sp>
    </p:spTree>
    <p:extLst>
      <p:ext uri="{BB962C8B-B14F-4D97-AF65-F5344CB8AC3E}">
        <p14:creationId xmlns:p14="http://schemas.microsoft.com/office/powerpoint/2010/main" val="4454736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24193-5C2E-485C-9C6F-857F653DA0D5}"/>
              </a:ext>
            </a:extLst>
          </p:cNvPr>
          <p:cNvSpPr>
            <a:spLocks noGrp="1"/>
          </p:cNvSpPr>
          <p:nvPr>
            <p:ph type="title"/>
          </p:nvPr>
        </p:nvSpPr>
        <p:spPr/>
        <p:txBody>
          <a:bodyPr/>
          <a:lstStyle/>
          <a:p>
            <a:r>
              <a:rPr lang="en-US"/>
              <a:t>Instagram Posts Table  - Reels | rtssport - 3 of 6</a:t>
            </a:r>
          </a:p>
        </p:txBody>
      </p:sp>
      <p:graphicFrame>
        <p:nvGraphicFramePr>
          <p:cNvPr id="5" name="Table Placeholder 4">
            <a:extLst>
              <a:ext uri="{FF2B5EF4-FFF2-40B4-BE49-F238E27FC236}">
                <a16:creationId xmlns:a16="http://schemas.microsoft.com/office/drawing/2014/main" id="{FC336866-68FD-4DC0-9F8F-A14EECC00A70}"/>
              </a:ext>
            </a:extLst>
          </p:cNvPr>
          <p:cNvGraphicFramePr>
            <a:graphicFrameLocks noGrp="1"/>
          </p:cNvGraphicFramePr>
          <p:nvPr>
            <p:ph type="tbl" sz="quarter" idx="13"/>
            <p:extLst>
              <p:ext uri="{D42A27DB-BD31-4B8C-83A1-F6EECF244321}">
                <p14:modId xmlns:p14="http://schemas.microsoft.com/office/powerpoint/2010/main" val="1027210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20372766"/>
                    </a:ext>
                  </a:extLst>
                </a:gridCol>
                <a:gridCol w="987552">
                  <a:extLst>
                    <a:ext uri="{9D8B030D-6E8A-4147-A177-3AD203B41FA5}">
                      <a16:colId xmlns:a16="http://schemas.microsoft.com/office/drawing/2014/main" val="483049804"/>
                    </a:ext>
                  </a:extLst>
                </a:gridCol>
                <a:gridCol w="1316736">
                  <a:extLst>
                    <a:ext uri="{9D8B030D-6E8A-4147-A177-3AD203B41FA5}">
                      <a16:colId xmlns:a16="http://schemas.microsoft.com/office/drawing/2014/main" val="928675756"/>
                    </a:ext>
                  </a:extLst>
                </a:gridCol>
                <a:gridCol w="411480">
                  <a:extLst>
                    <a:ext uri="{9D8B030D-6E8A-4147-A177-3AD203B41FA5}">
                      <a16:colId xmlns:a16="http://schemas.microsoft.com/office/drawing/2014/main" val="4198035879"/>
                    </a:ext>
                  </a:extLst>
                </a:gridCol>
                <a:gridCol w="411480">
                  <a:extLst>
                    <a:ext uri="{9D8B030D-6E8A-4147-A177-3AD203B41FA5}">
                      <a16:colId xmlns:a16="http://schemas.microsoft.com/office/drawing/2014/main" val="1660843599"/>
                    </a:ext>
                  </a:extLst>
                </a:gridCol>
                <a:gridCol w="411480">
                  <a:extLst>
                    <a:ext uri="{9D8B030D-6E8A-4147-A177-3AD203B41FA5}">
                      <a16:colId xmlns:a16="http://schemas.microsoft.com/office/drawing/2014/main" val="3990182700"/>
                    </a:ext>
                  </a:extLst>
                </a:gridCol>
                <a:gridCol w="411480">
                  <a:extLst>
                    <a:ext uri="{9D8B030D-6E8A-4147-A177-3AD203B41FA5}">
                      <a16:colId xmlns:a16="http://schemas.microsoft.com/office/drawing/2014/main" val="3386059888"/>
                    </a:ext>
                  </a:extLst>
                </a:gridCol>
                <a:gridCol w="411480">
                  <a:extLst>
                    <a:ext uri="{9D8B030D-6E8A-4147-A177-3AD203B41FA5}">
                      <a16:colId xmlns:a16="http://schemas.microsoft.com/office/drawing/2014/main" val="1098017933"/>
                    </a:ext>
                  </a:extLst>
                </a:gridCol>
                <a:gridCol w="411480">
                  <a:extLst>
                    <a:ext uri="{9D8B030D-6E8A-4147-A177-3AD203B41FA5}">
                      <a16:colId xmlns:a16="http://schemas.microsoft.com/office/drawing/2014/main" val="2203488813"/>
                    </a:ext>
                  </a:extLst>
                </a:gridCol>
                <a:gridCol w="411480">
                  <a:extLst>
                    <a:ext uri="{9D8B030D-6E8A-4147-A177-3AD203B41FA5}">
                      <a16:colId xmlns:a16="http://schemas.microsoft.com/office/drawing/2014/main" val="3985548296"/>
                    </a:ext>
                  </a:extLst>
                </a:gridCol>
                <a:gridCol w="411480">
                  <a:extLst>
                    <a:ext uri="{9D8B030D-6E8A-4147-A177-3AD203B41FA5}">
                      <a16:colId xmlns:a16="http://schemas.microsoft.com/office/drawing/2014/main" val="1393681626"/>
                    </a:ext>
                  </a:extLst>
                </a:gridCol>
                <a:gridCol w="411480">
                  <a:extLst>
                    <a:ext uri="{9D8B030D-6E8A-4147-A177-3AD203B41FA5}">
                      <a16:colId xmlns:a16="http://schemas.microsoft.com/office/drawing/2014/main" val="3387887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98132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rtssport - 2022-12-30 17:05:38</a:t>
                      </a:r>
                      <a:r>
                        <a:rPr kumimoji="0" lang="en-US" sz="1000" b="0" i="0" u="none" strike="noStrike" kern="1200" cap="none" spc="0" normalizeH="0" baseline="0" noProof="0">
                          <a:ln>
                            <a:noFill/>
                          </a:ln>
                          <a:solidFill>
                            <a:prstClr val="black"/>
                          </a:solidFill>
                          <a:effectLst/>
                          <a:uLnTx/>
                          <a:uFillTx/>
                          <a:latin typeface="+mn-lt"/>
                          <a:ea typeface="+mn-ea"/>
                          <a:cs typeface="+mn-cs"/>
                        </a:rPr>
                        <a:t>
 😍 La rencontre entre deux légendes. En 2012, Roger Federer a pu faire la connaissance de Pelé, chez lui au Brésil.
Alors actif sur YouTube, le "Maître" n’a pas pu cacher son excitation avant d’aller échanger un moment et des souvenirs avec le "Roi".
📷 Instagram / @rogerfederer 
🎥 YouTube / Roger Federer
#pele #federer #bresil #brasil #suisse #switzerland #tennis #football #sport #rtssport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https://quintly-image-storage.s3.amazonaws.com/201df2a9821236514e820ec0777ccad8/bea0ada38e234e60ae3084a0db70cde2.jpg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RTS - test federer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24052</a:t>
                      </a:r>
                    </a:p>
                  </a:txBody>
                  <a:tcPr/>
                </a:tc>
                <a:extLst>
                  <a:ext uri="{0D108BD9-81ED-4DB2-BD59-A6C34878D82A}">
                    <a16:rowId xmlns:a16="http://schemas.microsoft.com/office/drawing/2014/main" val="2691310814"/>
                  </a:ext>
                </a:extLst>
              </a:tr>
            </a:tbl>
          </a:graphicData>
        </a:graphic>
      </p:graphicFrame>
      <p:sp>
        <p:nvSpPr>
          <p:cNvPr id="4" name="Text Placeholder 3">
            <a:extLst>
              <a:ext uri="{FF2B5EF4-FFF2-40B4-BE49-F238E27FC236}">
                <a16:creationId xmlns:a16="http://schemas.microsoft.com/office/drawing/2014/main" id="{D4A6738A-5C76-4ED3-86DE-F9DC699E20D8}"/>
              </a:ext>
            </a:extLst>
          </p:cNvPr>
          <p:cNvSpPr>
            <a:spLocks noGrp="1"/>
          </p:cNvSpPr>
          <p:nvPr>
            <p:ph type="body" sz="quarter" idx="14"/>
          </p:nvPr>
        </p:nvSpPr>
        <p:spPr/>
        <p:txBody>
          <a:bodyPr/>
          <a:lstStyle/>
          <a:p>
            <a:r>
              <a:rPr lang="en-US"/>
              <a:t>06/01/2022 - 12/31/2022</a:t>
            </a:r>
          </a:p>
        </p:txBody>
      </p:sp>
    </p:spTree>
    <p:extLst>
      <p:ext uri="{BB962C8B-B14F-4D97-AF65-F5344CB8AC3E}">
        <p14:creationId xmlns:p14="http://schemas.microsoft.com/office/powerpoint/2010/main" val="41970243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47859-BBD9-4DC6-AF75-C50FB1D9296F}"/>
              </a:ext>
            </a:extLst>
          </p:cNvPr>
          <p:cNvSpPr>
            <a:spLocks noGrp="1"/>
          </p:cNvSpPr>
          <p:nvPr>
            <p:ph type="title"/>
          </p:nvPr>
        </p:nvSpPr>
        <p:spPr/>
        <p:txBody>
          <a:bodyPr/>
          <a:lstStyle/>
          <a:p>
            <a:r>
              <a:rPr lang="en-US"/>
              <a:t>Instagram Posts Table  - Reels | rtssport - 4 of 6</a:t>
            </a:r>
          </a:p>
        </p:txBody>
      </p:sp>
      <p:graphicFrame>
        <p:nvGraphicFramePr>
          <p:cNvPr id="5" name="Table Placeholder 4">
            <a:extLst>
              <a:ext uri="{FF2B5EF4-FFF2-40B4-BE49-F238E27FC236}">
                <a16:creationId xmlns:a16="http://schemas.microsoft.com/office/drawing/2014/main" id="{0053EB8D-4B75-452F-B2DE-6467B188FD65}"/>
              </a:ext>
            </a:extLst>
          </p:cNvPr>
          <p:cNvGraphicFramePr>
            <a:graphicFrameLocks noGrp="1"/>
          </p:cNvGraphicFramePr>
          <p:nvPr>
            <p:ph type="tbl" sz="quarter" idx="13"/>
            <p:extLst>
              <p:ext uri="{D42A27DB-BD31-4B8C-83A1-F6EECF244321}">
                <p14:modId xmlns:p14="http://schemas.microsoft.com/office/powerpoint/2010/main" val="4161828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90141628"/>
                    </a:ext>
                  </a:extLst>
                </a:gridCol>
                <a:gridCol w="987552">
                  <a:extLst>
                    <a:ext uri="{9D8B030D-6E8A-4147-A177-3AD203B41FA5}">
                      <a16:colId xmlns:a16="http://schemas.microsoft.com/office/drawing/2014/main" val="1883518093"/>
                    </a:ext>
                  </a:extLst>
                </a:gridCol>
                <a:gridCol w="1316736">
                  <a:extLst>
                    <a:ext uri="{9D8B030D-6E8A-4147-A177-3AD203B41FA5}">
                      <a16:colId xmlns:a16="http://schemas.microsoft.com/office/drawing/2014/main" val="181858094"/>
                    </a:ext>
                  </a:extLst>
                </a:gridCol>
                <a:gridCol w="411480">
                  <a:extLst>
                    <a:ext uri="{9D8B030D-6E8A-4147-A177-3AD203B41FA5}">
                      <a16:colId xmlns:a16="http://schemas.microsoft.com/office/drawing/2014/main" val="3781498176"/>
                    </a:ext>
                  </a:extLst>
                </a:gridCol>
                <a:gridCol w="411480">
                  <a:extLst>
                    <a:ext uri="{9D8B030D-6E8A-4147-A177-3AD203B41FA5}">
                      <a16:colId xmlns:a16="http://schemas.microsoft.com/office/drawing/2014/main" val="1295492755"/>
                    </a:ext>
                  </a:extLst>
                </a:gridCol>
                <a:gridCol w="411480">
                  <a:extLst>
                    <a:ext uri="{9D8B030D-6E8A-4147-A177-3AD203B41FA5}">
                      <a16:colId xmlns:a16="http://schemas.microsoft.com/office/drawing/2014/main" val="3529909547"/>
                    </a:ext>
                  </a:extLst>
                </a:gridCol>
                <a:gridCol w="411480">
                  <a:extLst>
                    <a:ext uri="{9D8B030D-6E8A-4147-A177-3AD203B41FA5}">
                      <a16:colId xmlns:a16="http://schemas.microsoft.com/office/drawing/2014/main" val="4197493414"/>
                    </a:ext>
                  </a:extLst>
                </a:gridCol>
                <a:gridCol w="411480">
                  <a:extLst>
                    <a:ext uri="{9D8B030D-6E8A-4147-A177-3AD203B41FA5}">
                      <a16:colId xmlns:a16="http://schemas.microsoft.com/office/drawing/2014/main" val="1612872958"/>
                    </a:ext>
                  </a:extLst>
                </a:gridCol>
                <a:gridCol w="411480">
                  <a:extLst>
                    <a:ext uri="{9D8B030D-6E8A-4147-A177-3AD203B41FA5}">
                      <a16:colId xmlns:a16="http://schemas.microsoft.com/office/drawing/2014/main" val="3161558313"/>
                    </a:ext>
                  </a:extLst>
                </a:gridCol>
                <a:gridCol w="411480">
                  <a:extLst>
                    <a:ext uri="{9D8B030D-6E8A-4147-A177-3AD203B41FA5}">
                      <a16:colId xmlns:a16="http://schemas.microsoft.com/office/drawing/2014/main" val="2831255224"/>
                    </a:ext>
                  </a:extLst>
                </a:gridCol>
                <a:gridCol w="411480">
                  <a:extLst>
                    <a:ext uri="{9D8B030D-6E8A-4147-A177-3AD203B41FA5}">
                      <a16:colId xmlns:a16="http://schemas.microsoft.com/office/drawing/2014/main" val="3367729016"/>
                    </a:ext>
                  </a:extLst>
                </a:gridCol>
                <a:gridCol w="411480">
                  <a:extLst>
                    <a:ext uri="{9D8B030D-6E8A-4147-A177-3AD203B41FA5}">
                      <a16:colId xmlns:a16="http://schemas.microsoft.com/office/drawing/2014/main" val="2239175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796574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rtssport - 2022-12-29 20:33:37</a:t>
                      </a:r>
                      <a:r>
                        <a:rPr kumimoji="0" lang="fr-FR" sz="1000" b="0" i="0" u="none" strike="noStrike" kern="1200" cap="none" spc="0" normalizeH="0" baseline="0" noProof="0">
                          <a:ln>
                            <a:noFill/>
                          </a:ln>
                          <a:solidFill>
                            <a:prstClr val="black"/>
                          </a:solidFill>
                          <a:effectLst/>
                          <a:uLnTx/>
                          <a:uFillTx/>
                          <a:latin typeface="+mn-lt"/>
                          <a:ea typeface="+mn-ea"/>
                          <a:cs typeface="+mn-cs"/>
                        </a:rPr>
                        <a:t>
 👑 Considéré par beaucoup comme le plus grand joueur de l’histoire du football, Pelé était un attaquant hors normes. 
Le "Roi" a été un dribbleur de génie et un précurseur du foot moderne, avec une qualité technique exceptionnelle et une élégance folle.
⭐ Retour en vidéo sur les talents de virtuoses du numéro 10 brésilien.
✍️ AFP
🎞️ Cailen Hughes
#pele #roi #rei #roipele #foot #football #sport #rtssport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https://quintly-image-storage.s3.amazonaws.com/201df2a9821236514e820ec0777ccad8/d504293d3c319839639604a60e5229c8.jpg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13423</a:t>
                      </a:r>
                    </a:p>
                  </a:txBody>
                  <a:tcPr/>
                </a:tc>
                <a:extLst>
                  <a:ext uri="{0D108BD9-81ED-4DB2-BD59-A6C34878D82A}">
                    <a16:rowId xmlns:a16="http://schemas.microsoft.com/office/drawing/2014/main" val="3431304314"/>
                  </a:ext>
                </a:extLst>
              </a:tr>
            </a:tbl>
          </a:graphicData>
        </a:graphic>
      </p:graphicFrame>
      <p:sp>
        <p:nvSpPr>
          <p:cNvPr id="4" name="Text Placeholder 3">
            <a:extLst>
              <a:ext uri="{FF2B5EF4-FFF2-40B4-BE49-F238E27FC236}">
                <a16:creationId xmlns:a16="http://schemas.microsoft.com/office/drawing/2014/main" id="{0EBF795D-DDFF-429D-BF49-125B2C14D28E}"/>
              </a:ext>
            </a:extLst>
          </p:cNvPr>
          <p:cNvSpPr>
            <a:spLocks noGrp="1"/>
          </p:cNvSpPr>
          <p:nvPr>
            <p:ph type="body" sz="quarter" idx="14"/>
          </p:nvPr>
        </p:nvSpPr>
        <p:spPr/>
        <p:txBody>
          <a:bodyPr/>
          <a:lstStyle/>
          <a:p>
            <a:r>
              <a:rPr lang="en-US"/>
              <a:t>06/01/2022 - 12/31/2022</a:t>
            </a:r>
          </a:p>
        </p:txBody>
      </p:sp>
    </p:spTree>
    <p:extLst>
      <p:ext uri="{BB962C8B-B14F-4D97-AF65-F5344CB8AC3E}">
        <p14:creationId xmlns:p14="http://schemas.microsoft.com/office/powerpoint/2010/main" val="35187651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108EC-2EE9-4244-A5F1-8E1FE5C783BA}"/>
              </a:ext>
            </a:extLst>
          </p:cNvPr>
          <p:cNvSpPr>
            <a:spLocks noGrp="1"/>
          </p:cNvSpPr>
          <p:nvPr>
            <p:ph type="title"/>
          </p:nvPr>
        </p:nvSpPr>
        <p:spPr/>
        <p:txBody>
          <a:bodyPr/>
          <a:lstStyle/>
          <a:p>
            <a:r>
              <a:rPr lang="en-US"/>
              <a:t>Instagram Posts Table  - Reels | rtssport - 5 of 6</a:t>
            </a:r>
          </a:p>
        </p:txBody>
      </p:sp>
      <p:graphicFrame>
        <p:nvGraphicFramePr>
          <p:cNvPr id="5" name="Table Placeholder 4">
            <a:extLst>
              <a:ext uri="{FF2B5EF4-FFF2-40B4-BE49-F238E27FC236}">
                <a16:creationId xmlns:a16="http://schemas.microsoft.com/office/drawing/2014/main" id="{DF7FCA1F-FD1B-4048-8F0F-A71A1B2E755A}"/>
              </a:ext>
            </a:extLst>
          </p:cNvPr>
          <p:cNvGraphicFramePr>
            <a:graphicFrameLocks noGrp="1"/>
          </p:cNvGraphicFramePr>
          <p:nvPr>
            <p:ph type="tbl" sz="quarter" idx="13"/>
            <p:extLst>
              <p:ext uri="{D42A27DB-BD31-4B8C-83A1-F6EECF244321}">
                <p14:modId xmlns:p14="http://schemas.microsoft.com/office/powerpoint/2010/main" val="864951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09497029"/>
                    </a:ext>
                  </a:extLst>
                </a:gridCol>
                <a:gridCol w="987552">
                  <a:extLst>
                    <a:ext uri="{9D8B030D-6E8A-4147-A177-3AD203B41FA5}">
                      <a16:colId xmlns:a16="http://schemas.microsoft.com/office/drawing/2014/main" val="965814948"/>
                    </a:ext>
                  </a:extLst>
                </a:gridCol>
                <a:gridCol w="1316736">
                  <a:extLst>
                    <a:ext uri="{9D8B030D-6E8A-4147-A177-3AD203B41FA5}">
                      <a16:colId xmlns:a16="http://schemas.microsoft.com/office/drawing/2014/main" val="4040620764"/>
                    </a:ext>
                  </a:extLst>
                </a:gridCol>
                <a:gridCol w="411480">
                  <a:extLst>
                    <a:ext uri="{9D8B030D-6E8A-4147-A177-3AD203B41FA5}">
                      <a16:colId xmlns:a16="http://schemas.microsoft.com/office/drawing/2014/main" val="100267580"/>
                    </a:ext>
                  </a:extLst>
                </a:gridCol>
                <a:gridCol w="411480">
                  <a:extLst>
                    <a:ext uri="{9D8B030D-6E8A-4147-A177-3AD203B41FA5}">
                      <a16:colId xmlns:a16="http://schemas.microsoft.com/office/drawing/2014/main" val="2145365657"/>
                    </a:ext>
                  </a:extLst>
                </a:gridCol>
                <a:gridCol w="411480">
                  <a:extLst>
                    <a:ext uri="{9D8B030D-6E8A-4147-A177-3AD203B41FA5}">
                      <a16:colId xmlns:a16="http://schemas.microsoft.com/office/drawing/2014/main" val="2462739667"/>
                    </a:ext>
                  </a:extLst>
                </a:gridCol>
                <a:gridCol w="411480">
                  <a:extLst>
                    <a:ext uri="{9D8B030D-6E8A-4147-A177-3AD203B41FA5}">
                      <a16:colId xmlns:a16="http://schemas.microsoft.com/office/drawing/2014/main" val="1768487322"/>
                    </a:ext>
                  </a:extLst>
                </a:gridCol>
                <a:gridCol w="411480">
                  <a:extLst>
                    <a:ext uri="{9D8B030D-6E8A-4147-A177-3AD203B41FA5}">
                      <a16:colId xmlns:a16="http://schemas.microsoft.com/office/drawing/2014/main" val="114938981"/>
                    </a:ext>
                  </a:extLst>
                </a:gridCol>
                <a:gridCol w="411480">
                  <a:extLst>
                    <a:ext uri="{9D8B030D-6E8A-4147-A177-3AD203B41FA5}">
                      <a16:colId xmlns:a16="http://schemas.microsoft.com/office/drawing/2014/main" val="1435410408"/>
                    </a:ext>
                  </a:extLst>
                </a:gridCol>
                <a:gridCol w="411480">
                  <a:extLst>
                    <a:ext uri="{9D8B030D-6E8A-4147-A177-3AD203B41FA5}">
                      <a16:colId xmlns:a16="http://schemas.microsoft.com/office/drawing/2014/main" val="3309011408"/>
                    </a:ext>
                  </a:extLst>
                </a:gridCol>
                <a:gridCol w="411480">
                  <a:extLst>
                    <a:ext uri="{9D8B030D-6E8A-4147-A177-3AD203B41FA5}">
                      <a16:colId xmlns:a16="http://schemas.microsoft.com/office/drawing/2014/main" val="2540727375"/>
                    </a:ext>
                  </a:extLst>
                </a:gridCol>
                <a:gridCol w="411480">
                  <a:extLst>
                    <a:ext uri="{9D8B030D-6E8A-4147-A177-3AD203B41FA5}">
                      <a16:colId xmlns:a16="http://schemas.microsoft.com/office/drawing/2014/main" val="2710830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785005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rtssport - 2022-12-23 05:37:27</a:t>
                      </a:r>
                      <a:r>
                        <a:rPr kumimoji="0" lang="en-US" sz="1000" b="0" i="0" u="none" strike="noStrike" kern="1200" cap="none" spc="0" normalizeH="0" baseline="0" noProof="0">
                          <a:ln>
                            <a:noFill/>
                          </a:ln>
                          <a:solidFill>
                            <a:prstClr val="black"/>
                          </a:solidFill>
                          <a:effectLst/>
                          <a:uLnTx/>
                          <a:uFillTx/>
                          <a:latin typeface="+mn-lt"/>
                          <a:ea typeface="+mn-ea"/>
                          <a:cs typeface="+mn-cs"/>
                        </a:rPr>
                        <a:t>
 🏈 Malgré son départ à la retraite, @waynerooney continue d’inspirer les autres sportifs, et pas forcément de la manière qu’on imagine.
En NFL, @juju Smith-Schuster, le wide receiver des Kansas City Chiefs, a imité la mythique célébration de l’ancien joueur de Manchester United après avoir inscrit un touchdown.
😂 Et ça a bien fait marrer Rooney, qui a repost la vidéo de Juju sur Twitter.
✍️ Cailen Hughes
📷 Imago
🎥 NFL
#juju #smithschuster #wayne #rooney #boxe #nfl #foot #football #sport #rtssport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https://quintly-image-storage.s3.amazonaws.com/201df2a9821236514e820ec0777ccad8/6912bc3735b6e38c66a7cea5224c33e4.jpg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13799</a:t>
                      </a:r>
                    </a:p>
                  </a:txBody>
                  <a:tcPr/>
                </a:tc>
                <a:extLst>
                  <a:ext uri="{0D108BD9-81ED-4DB2-BD59-A6C34878D82A}">
                    <a16:rowId xmlns:a16="http://schemas.microsoft.com/office/drawing/2014/main" val="3740560936"/>
                  </a:ext>
                </a:extLst>
              </a:tr>
            </a:tbl>
          </a:graphicData>
        </a:graphic>
      </p:graphicFrame>
      <p:sp>
        <p:nvSpPr>
          <p:cNvPr id="4" name="Text Placeholder 3">
            <a:extLst>
              <a:ext uri="{FF2B5EF4-FFF2-40B4-BE49-F238E27FC236}">
                <a16:creationId xmlns:a16="http://schemas.microsoft.com/office/drawing/2014/main" id="{88F252B3-70F5-4675-AF77-72C7FF73F2FE}"/>
              </a:ext>
            </a:extLst>
          </p:cNvPr>
          <p:cNvSpPr>
            <a:spLocks noGrp="1"/>
          </p:cNvSpPr>
          <p:nvPr>
            <p:ph type="body" sz="quarter" idx="14"/>
          </p:nvPr>
        </p:nvSpPr>
        <p:spPr/>
        <p:txBody>
          <a:bodyPr/>
          <a:lstStyle/>
          <a:p>
            <a:r>
              <a:rPr lang="en-US"/>
              <a:t>06/01/2022 - 12/31/2022</a:t>
            </a:r>
          </a:p>
        </p:txBody>
      </p:sp>
    </p:spTree>
    <p:extLst>
      <p:ext uri="{BB962C8B-B14F-4D97-AF65-F5344CB8AC3E}">
        <p14:creationId xmlns:p14="http://schemas.microsoft.com/office/powerpoint/2010/main" val="10571778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BF8A2-6C81-44D9-8F7B-3262D8F85466}"/>
              </a:ext>
            </a:extLst>
          </p:cNvPr>
          <p:cNvSpPr>
            <a:spLocks noGrp="1"/>
          </p:cNvSpPr>
          <p:nvPr>
            <p:ph type="title"/>
          </p:nvPr>
        </p:nvSpPr>
        <p:spPr/>
        <p:txBody>
          <a:bodyPr/>
          <a:lstStyle/>
          <a:p>
            <a:r>
              <a:rPr lang="en-US"/>
              <a:t>Instagram Posts Table  - Reels | rtssport - 6 of 6</a:t>
            </a:r>
          </a:p>
        </p:txBody>
      </p:sp>
      <p:graphicFrame>
        <p:nvGraphicFramePr>
          <p:cNvPr id="5" name="Table Placeholder 4">
            <a:extLst>
              <a:ext uri="{FF2B5EF4-FFF2-40B4-BE49-F238E27FC236}">
                <a16:creationId xmlns:a16="http://schemas.microsoft.com/office/drawing/2014/main" id="{A4F07BF8-AD9B-4157-A905-9D2FAB5DC5E7}"/>
              </a:ext>
            </a:extLst>
          </p:cNvPr>
          <p:cNvGraphicFramePr>
            <a:graphicFrameLocks noGrp="1"/>
          </p:cNvGraphicFramePr>
          <p:nvPr>
            <p:ph type="tbl" sz="quarter" idx="13"/>
            <p:extLst>
              <p:ext uri="{D42A27DB-BD31-4B8C-83A1-F6EECF244321}">
                <p14:modId xmlns:p14="http://schemas.microsoft.com/office/powerpoint/2010/main" val="4045583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244862605"/>
                    </a:ext>
                  </a:extLst>
                </a:gridCol>
                <a:gridCol w="987552">
                  <a:extLst>
                    <a:ext uri="{9D8B030D-6E8A-4147-A177-3AD203B41FA5}">
                      <a16:colId xmlns:a16="http://schemas.microsoft.com/office/drawing/2014/main" val="645312461"/>
                    </a:ext>
                  </a:extLst>
                </a:gridCol>
                <a:gridCol w="1316736">
                  <a:extLst>
                    <a:ext uri="{9D8B030D-6E8A-4147-A177-3AD203B41FA5}">
                      <a16:colId xmlns:a16="http://schemas.microsoft.com/office/drawing/2014/main" val="705898716"/>
                    </a:ext>
                  </a:extLst>
                </a:gridCol>
                <a:gridCol w="411480">
                  <a:extLst>
                    <a:ext uri="{9D8B030D-6E8A-4147-A177-3AD203B41FA5}">
                      <a16:colId xmlns:a16="http://schemas.microsoft.com/office/drawing/2014/main" val="2725816542"/>
                    </a:ext>
                  </a:extLst>
                </a:gridCol>
                <a:gridCol w="411480">
                  <a:extLst>
                    <a:ext uri="{9D8B030D-6E8A-4147-A177-3AD203B41FA5}">
                      <a16:colId xmlns:a16="http://schemas.microsoft.com/office/drawing/2014/main" val="3836995718"/>
                    </a:ext>
                  </a:extLst>
                </a:gridCol>
                <a:gridCol w="411480">
                  <a:extLst>
                    <a:ext uri="{9D8B030D-6E8A-4147-A177-3AD203B41FA5}">
                      <a16:colId xmlns:a16="http://schemas.microsoft.com/office/drawing/2014/main" val="2662445291"/>
                    </a:ext>
                  </a:extLst>
                </a:gridCol>
                <a:gridCol w="411480">
                  <a:extLst>
                    <a:ext uri="{9D8B030D-6E8A-4147-A177-3AD203B41FA5}">
                      <a16:colId xmlns:a16="http://schemas.microsoft.com/office/drawing/2014/main" val="1995733942"/>
                    </a:ext>
                  </a:extLst>
                </a:gridCol>
                <a:gridCol w="411480">
                  <a:extLst>
                    <a:ext uri="{9D8B030D-6E8A-4147-A177-3AD203B41FA5}">
                      <a16:colId xmlns:a16="http://schemas.microsoft.com/office/drawing/2014/main" val="3872383515"/>
                    </a:ext>
                  </a:extLst>
                </a:gridCol>
                <a:gridCol w="411480">
                  <a:extLst>
                    <a:ext uri="{9D8B030D-6E8A-4147-A177-3AD203B41FA5}">
                      <a16:colId xmlns:a16="http://schemas.microsoft.com/office/drawing/2014/main" val="2860882956"/>
                    </a:ext>
                  </a:extLst>
                </a:gridCol>
                <a:gridCol w="411480">
                  <a:extLst>
                    <a:ext uri="{9D8B030D-6E8A-4147-A177-3AD203B41FA5}">
                      <a16:colId xmlns:a16="http://schemas.microsoft.com/office/drawing/2014/main" val="1573622087"/>
                    </a:ext>
                  </a:extLst>
                </a:gridCol>
                <a:gridCol w="411480">
                  <a:extLst>
                    <a:ext uri="{9D8B030D-6E8A-4147-A177-3AD203B41FA5}">
                      <a16:colId xmlns:a16="http://schemas.microsoft.com/office/drawing/2014/main" val="3143196580"/>
                    </a:ext>
                  </a:extLst>
                </a:gridCol>
                <a:gridCol w="411480">
                  <a:extLst>
                    <a:ext uri="{9D8B030D-6E8A-4147-A177-3AD203B41FA5}">
                      <a16:colId xmlns:a16="http://schemas.microsoft.com/office/drawing/2014/main" val="3251587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109133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rtssport - 2022-12-21 17:59:53</a:t>
                      </a:r>
                      <a:r>
                        <a:rPr kumimoji="0" lang="fr-FR" sz="1000" b="0" i="0" u="none" strike="noStrike" kern="1200" cap="none" spc="0" normalizeH="0" baseline="0" noProof="0">
                          <a:ln>
                            <a:noFill/>
                          </a:ln>
                          <a:solidFill>
                            <a:prstClr val="black"/>
                          </a:solidFill>
                          <a:effectLst/>
                          <a:uLnTx/>
                          <a:uFillTx/>
                          <a:latin typeface="+mn-lt"/>
                          <a:ea typeface="+mn-ea"/>
                          <a:cs typeface="+mn-cs"/>
                        </a:rPr>
                        <a:t>
 🇶🇦 Symbole de la gloire et des émotions footballistiques de la Coupe du monde 2022, le stade de Lusail a aussi été un lieu de drames et de larmes lors de sa construction. Dans ce 4e et dernier épisode de notre série de reportages, Stefan et Julien ont recueilli les témoignages du Népalais Anish et du Bangladais Nur. Ils ont travaillé pendant plusieurs années, dans des conditions indignes, pour que ce Mondial ne soit pas un mirage pour le Qatar, mais qu’il devienne une réalité.
Avant le début de la compétition, comme des dizaines d’autres travailleurs migrants, Anish et Nur ont dû retourner dans leur pays après avoir été exploités sur les chantiers de la Coupe du monde où ils ont été témoins d’accidents mortels.
D’autres travailleurs migrants sont restés au Qatar, mais comme Stefan et Julien ont pu le constater dans cet épisode, leur sort n’est pas plus enviable, malgré les campagnes de communication de la FIFA et du Comité suprême qatari pour les « remercier ». Des organisateurs qui vantent l’organisation parfaite de cette Coupe du monde. Certes, on peut nous-mêmes en témoigner, mais à quel prix? Rendez-vous sur YouTube pour découvrir l’ensemble du reportage.
✍️ Stefan Renna
🎞️ Julien Garnier
#qatar #qatar2022 #coupedumonde #worldcup #foot #sport #rtssport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https://quintly-image-storage.s3.amazonaws.com/201df2a9821236514e820ec0777ccad8/9165c9b9a5adf57cc4ac331220f46483.jpg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RTS - qatar2022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12958</a:t>
                      </a:r>
                    </a:p>
                  </a:txBody>
                  <a:tcPr/>
                </a:tc>
                <a:extLst>
                  <a:ext uri="{0D108BD9-81ED-4DB2-BD59-A6C34878D82A}">
                    <a16:rowId xmlns:a16="http://schemas.microsoft.com/office/drawing/2014/main" val="3186997165"/>
                  </a:ext>
                </a:extLst>
              </a:tr>
            </a:tbl>
          </a:graphicData>
        </a:graphic>
      </p:graphicFrame>
      <p:sp>
        <p:nvSpPr>
          <p:cNvPr id="4" name="Text Placeholder 3">
            <a:extLst>
              <a:ext uri="{FF2B5EF4-FFF2-40B4-BE49-F238E27FC236}">
                <a16:creationId xmlns:a16="http://schemas.microsoft.com/office/drawing/2014/main" id="{22AFC78E-43BB-4D04-AD2F-D5D2B49C100E}"/>
              </a:ext>
            </a:extLst>
          </p:cNvPr>
          <p:cNvSpPr>
            <a:spLocks noGrp="1"/>
          </p:cNvSpPr>
          <p:nvPr>
            <p:ph type="body" sz="quarter" idx="14"/>
          </p:nvPr>
        </p:nvSpPr>
        <p:spPr/>
        <p:txBody>
          <a:bodyPr/>
          <a:lstStyle/>
          <a:p>
            <a:r>
              <a:rPr lang="en-US"/>
              <a:t>06/01/2022 - 12/31/2022</a:t>
            </a:r>
          </a:p>
        </p:txBody>
      </p:sp>
    </p:spTree>
    <p:extLst>
      <p:ext uri="{BB962C8B-B14F-4D97-AF65-F5344CB8AC3E}">
        <p14:creationId xmlns:p14="http://schemas.microsoft.com/office/powerpoint/2010/main" val="159712693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468</Words>
  <Application>Microsoft Office PowerPoint</Application>
  <PresentationFormat>On-screen Show (4:3)</PresentationFormat>
  <Paragraphs>141</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Instagram Posts Table  - Reels | rtssport - 1 of 6</vt:lpstr>
      <vt:lpstr>Instagram Posts Table  - Reels | rtssport - 2 of 6</vt:lpstr>
      <vt:lpstr>Instagram Posts Table  - Reels | rtssport - 3 of 6</vt:lpstr>
      <vt:lpstr>Instagram Posts Table  - Reels | rtssport - 4 of 6</vt:lpstr>
      <vt:lpstr>Instagram Posts Table  - Reels | rtssport - 5 of 6</vt:lpstr>
      <vt:lpstr>Instagram Posts Table  - Reels | rtssport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Reels | rtssport - 1 of 6</dc:title>
  <dc:creator>Administrator</dc:creator>
  <cp:lastModifiedBy>Administrator</cp:lastModifiedBy>
  <cp:revision>1</cp:revision>
  <dcterms:created xsi:type="dcterms:W3CDTF">2023-01-16T06:33:25Z</dcterms:created>
  <dcterms:modified xsi:type="dcterms:W3CDTF">2023-01-16T06:33:57Z</dcterms:modified>
</cp:coreProperties>
</file>