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18E7E-2012-414F-BE26-448D26584681}"/>
              </a:ext>
            </a:extLst>
          </p:cNvPr>
          <p:cNvSpPr>
            <a:spLocks noGrp="1"/>
          </p:cNvSpPr>
          <p:nvPr>
            <p:ph type="title"/>
          </p:nvPr>
        </p:nvSpPr>
        <p:spPr/>
        <p:txBody>
          <a:bodyPr/>
          <a:lstStyle/>
          <a:p>
            <a:r>
              <a:rPr lang="en-US"/>
              <a:t>Instagram Posts Table  - Video | rtssport - 1 of 5</a:t>
            </a:r>
          </a:p>
        </p:txBody>
      </p:sp>
      <p:graphicFrame>
        <p:nvGraphicFramePr>
          <p:cNvPr id="5" name="Table Placeholder 4">
            <a:extLst>
              <a:ext uri="{FF2B5EF4-FFF2-40B4-BE49-F238E27FC236}">
                <a16:creationId xmlns:a16="http://schemas.microsoft.com/office/drawing/2014/main" id="{058622E6-5234-435C-B196-B12A1F79708D}"/>
              </a:ext>
            </a:extLst>
          </p:cNvPr>
          <p:cNvGraphicFramePr>
            <a:graphicFrameLocks noGrp="1"/>
          </p:cNvGraphicFramePr>
          <p:nvPr>
            <p:ph type="tbl" sz="quarter" idx="13"/>
            <p:extLst>
              <p:ext uri="{D42A27DB-BD31-4B8C-83A1-F6EECF244321}">
                <p14:modId xmlns:p14="http://schemas.microsoft.com/office/powerpoint/2010/main" val="2112771856"/>
              </p:ext>
            </p:extLst>
          </p:nvPr>
        </p:nvGraphicFramePr>
        <p:xfrm>
          <a:off x="457200" y="1731963"/>
          <a:ext cx="8065008" cy="368808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18852759"/>
                    </a:ext>
                  </a:extLst>
                </a:gridCol>
                <a:gridCol w="1399032">
                  <a:extLst>
                    <a:ext uri="{9D8B030D-6E8A-4147-A177-3AD203B41FA5}">
                      <a16:colId xmlns:a16="http://schemas.microsoft.com/office/drawing/2014/main" val="2364093271"/>
                    </a:ext>
                  </a:extLst>
                </a:gridCol>
                <a:gridCol w="658368">
                  <a:extLst>
                    <a:ext uri="{9D8B030D-6E8A-4147-A177-3AD203B41FA5}">
                      <a16:colId xmlns:a16="http://schemas.microsoft.com/office/drawing/2014/main" val="3157677254"/>
                    </a:ext>
                  </a:extLst>
                </a:gridCol>
                <a:gridCol w="658368">
                  <a:extLst>
                    <a:ext uri="{9D8B030D-6E8A-4147-A177-3AD203B41FA5}">
                      <a16:colId xmlns:a16="http://schemas.microsoft.com/office/drawing/2014/main" val="1970528299"/>
                    </a:ext>
                  </a:extLst>
                </a:gridCol>
                <a:gridCol w="658368">
                  <a:extLst>
                    <a:ext uri="{9D8B030D-6E8A-4147-A177-3AD203B41FA5}">
                      <a16:colId xmlns:a16="http://schemas.microsoft.com/office/drawing/2014/main" val="2880348873"/>
                    </a:ext>
                  </a:extLst>
                </a:gridCol>
                <a:gridCol w="658368">
                  <a:extLst>
                    <a:ext uri="{9D8B030D-6E8A-4147-A177-3AD203B41FA5}">
                      <a16:colId xmlns:a16="http://schemas.microsoft.com/office/drawing/2014/main" val="2413829631"/>
                    </a:ext>
                  </a:extLst>
                </a:gridCol>
                <a:gridCol w="658368">
                  <a:extLst>
                    <a:ext uri="{9D8B030D-6E8A-4147-A177-3AD203B41FA5}">
                      <a16:colId xmlns:a16="http://schemas.microsoft.com/office/drawing/2014/main" val="2775843461"/>
                    </a:ext>
                  </a:extLst>
                </a:gridCol>
                <a:gridCol w="658368">
                  <a:extLst>
                    <a:ext uri="{9D8B030D-6E8A-4147-A177-3AD203B41FA5}">
                      <a16:colId xmlns:a16="http://schemas.microsoft.com/office/drawing/2014/main" val="2108165560"/>
                    </a:ext>
                  </a:extLst>
                </a:gridCol>
                <a:gridCol w="658368">
                  <a:extLst>
                    <a:ext uri="{9D8B030D-6E8A-4147-A177-3AD203B41FA5}">
                      <a16:colId xmlns:a16="http://schemas.microsoft.com/office/drawing/2014/main" val="2133153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290677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rtssport - 2022-06-28 04:23:52</a:t>
                      </a:r>
                      <a:r>
                        <a:rPr kumimoji="0" lang="fr-FR" sz="1000" b="0" i="0" u="none" strike="noStrike" kern="1200" cap="none" spc="0" normalizeH="0" baseline="0" noProof="0">
                          <a:ln>
                            <a:noFill/>
                          </a:ln>
                          <a:solidFill>
                            <a:prstClr val="black"/>
                          </a:solidFill>
                          <a:effectLst/>
                          <a:uLnTx/>
                          <a:uFillTx/>
                          <a:latin typeface="+mn-lt"/>
                          <a:ea typeface="+mn-ea"/>
                          <a:cs typeface="+mn-cs"/>
                        </a:rPr>
                        <a:t>
 ⚽️ C’est le plus grand exploit du football suisse! Il y a un an, le 28 juin 2021, la Nati sortait la France, championne du monde en titre, en 8e de finale de l’Euro à Bucarest. Scénario de fou: menée 3-1, la Suisse égalise à la 90e minute grâce à Mario Gavranovic, avant de remporter la séance de tir aux buts sur un arrêt décisif de Yann Sommer face à Kylian Mbappé. 🙌
Décris ce match en un émoji ⬇️
📷 Reuters / Pool / Justin Setterfield
#euro2020 #suissefrance #suisse #france #football #sport #rtssport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https://quintly-image-storage.s3.amazonaws.com/201df2a9821236514e820ec0777ccad8/9147f977efaa86cbf0fd8824059c62ea.jpg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29553</a:t>
                      </a:r>
                    </a:p>
                  </a:txBody>
                  <a:tcPr/>
                </a:tc>
                <a:extLst>
                  <a:ext uri="{0D108BD9-81ED-4DB2-BD59-A6C34878D82A}">
                    <a16:rowId xmlns:a16="http://schemas.microsoft.com/office/drawing/2014/main" val="1137956572"/>
                  </a:ext>
                </a:extLst>
              </a:tr>
            </a:tbl>
          </a:graphicData>
        </a:graphic>
      </p:graphicFrame>
      <p:sp>
        <p:nvSpPr>
          <p:cNvPr id="4" name="Text Placeholder 3">
            <a:extLst>
              <a:ext uri="{FF2B5EF4-FFF2-40B4-BE49-F238E27FC236}">
                <a16:creationId xmlns:a16="http://schemas.microsoft.com/office/drawing/2014/main" id="{C51E63E3-2D89-45D5-8B29-CB8502B08F10}"/>
              </a:ext>
            </a:extLst>
          </p:cNvPr>
          <p:cNvSpPr>
            <a:spLocks noGrp="1"/>
          </p:cNvSpPr>
          <p:nvPr>
            <p:ph type="body" sz="quarter" idx="14"/>
          </p:nvPr>
        </p:nvSpPr>
        <p:spPr/>
        <p:txBody>
          <a:bodyPr/>
          <a:lstStyle/>
          <a:p>
            <a:r>
              <a:rPr lang="en-US"/>
              <a:t>06/01/2022 - 12/31/2022</a:t>
            </a:r>
          </a:p>
        </p:txBody>
      </p:sp>
    </p:spTree>
    <p:extLst>
      <p:ext uri="{BB962C8B-B14F-4D97-AF65-F5344CB8AC3E}">
        <p14:creationId xmlns:p14="http://schemas.microsoft.com/office/powerpoint/2010/main" val="3569764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FA6BB-33EA-483C-8E57-880F0B2B7D4F}"/>
              </a:ext>
            </a:extLst>
          </p:cNvPr>
          <p:cNvSpPr>
            <a:spLocks noGrp="1"/>
          </p:cNvSpPr>
          <p:nvPr>
            <p:ph type="title"/>
          </p:nvPr>
        </p:nvSpPr>
        <p:spPr/>
        <p:txBody>
          <a:bodyPr/>
          <a:lstStyle/>
          <a:p>
            <a:r>
              <a:rPr lang="en-US"/>
              <a:t>Instagram Posts Table  - Video | rtssport - 2 of 5</a:t>
            </a:r>
          </a:p>
        </p:txBody>
      </p:sp>
      <p:graphicFrame>
        <p:nvGraphicFramePr>
          <p:cNvPr id="5" name="Table Placeholder 4">
            <a:extLst>
              <a:ext uri="{FF2B5EF4-FFF2-40B4-BE49-F238E27FC236}">
                <a16:creationId xmlns:a16="http://schemas.microsoft.com/office/drawing/2014/main" id="{85BFC1B5-C9D5-4BA5-8848-F81554360A57}"/>
              </a:ext>
            </a:extLst>
          </p:cNvPr>
          <p:cNvGraphicFramePr>
            <a:graphicFrameLocks noGrp="1"/>
          </p:cNvGraphicFramePr>
          <p:nvPr>
            <p:ph type="tbl" sz="quarter" idx="13"/>
            <p:extLst>
              <p:ext uri="{D42A27DB-BD31-4B8C-83A1-F6EECF244321}">
                <p14:modId xmlns:p14="http://schemas.microsoft.com/office/powerpoint/2010/main" val="1157944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38354271"/>
                    </a:ext>
                  </a:extLst>
                </a:gridCol>
                <a:gridCol w="1399032">
                  <a:extLst>
                    <a:ext uri="{9D8B030D-6E8A-4147-A177-3AD203B41FA5}">
                      <a16:colId xmlns:a16="http://schemas.microsoft.com/office/drawing/2014/main" val="98421195"/>
                    </a:ext>
                  </a:extLst>
                </a:gridCol>
                <a:gridCol w="658368">
                  <a:extLst>
                    <a:ext uri="{9D8B030D-6E8A-4147-A177-3AD203B41FA5}">
                      <a16:colId xmlns:a16="http://schemas.microsoft.com/office/drawing/2014/main" val="2268278121"/>
                    </a:ext>
                  </a:extLst>
                </a:gridCol>
                <a:gridCol w="658368">
                  <a:extLst>
                    <a:ext uri="{9D8B030D-6E8A-4147-A177-3AD203B41FA5}">
                      <a16:colId xmlns:a16="http://schemas.microsoft.com/office/drawing/2014/main" val="1974088650"/>
                    </a:ext>
                  </a:extLst>
                </a:gridCol>
                <a:gridCol w="658368">
                  <a:extLst>
                    <a:ext uri="{9D8B030D-6E8A-4147-A177-3AD203B41FA5}">
                      <a16:colId xmlns:a16="http://schemas.microsoft.com/office/drawing/2014/main" val="3940446639"/>
                    </a:ext>
                  </a:extLst>
                </a:gridCol>
                <a:gridCol w="658368">
                  <a:extLst>
                    <a:ext uri="{9D8B030D-6E8A-4147-A177-3AD203B41FA5}">
                      <a16:colId xmlns:a16="http://schemas.microsoft.com/office/drawing/2014/main" val="4173281600"/>
                    </a:ext>
                  </a:extLst>
                </a:gridCol>
                <a:gridCol w="658368">
                  <a:extLst>
                    <a:ext uri="{9D8B030D-6E8A-4147-A177-3AD203B41FA5}">
                      <a16:colId xmlns:a16="http://schemas.microsoft.com/office/drawing/2014/main" val="1893567082"/>
                    </a:ext>
                  </a:extLst>
                </a:gridCol>
                <a:gridCol w="658368">
                  <a:extLst>
                    <a:ext uri="{9D8B030D-6E8A-4147-A177-3AD203B41FA5}">
                      <a16:colId xmlns:a16="http://schemas.microsoft.com/office/drawing/2014/main" val="252795903"/>
                    </a:ext>
                  </a:extLst>
                </a:gridCol>
                <a:gridCol w="658368">
                  <a:extLst>
                    <a:ext uri="{9D8B030D-6E8A-4147-A177-3AD203B41FA5}">
                      <a16:colId xmlns:a16="http://schemas.microsoft.com/office/drawing/2014/main" val="772432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818415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rtssport - 2022-12-15 05:38:08</a:t>
                      </a:r>
                      <a:r>
                        <a:rPr kumimoji="0" lang="fr-FR" sz="1000" b="0" i="0" u="none" strike="noStrike" kern="1200" cap="none" spc="0" normalizeH="0" baseline="0" noProof="0">
                          <a:ln>
                            <a:noFill/>
                          </a:ln>
                          <a:solidFill>
                            <a:prstClr val="black"/>
                          </a:solidFill>
                          <a:effectLst/>
                          <a:uLnTx/>
                          <a:uFillTx/>
                          <a:latin typeface="+mn-lt"/>
                          <a:ea typeface="+mn-ea"/>
                          <a:cs typeface="+mn-cs"/>
                        </a:rPr>
                        <a:t>
 🤯 Le geste fou de Jawad El-Yamiq qui aurait pu tout changer pour le Maroc. Le défenseur est passé tout près d’inscrire un des plus beaux buts du Mondial lors de la défaite en demi-finale des siens face à la France (2-0). 
⚽ Mené depuis la 5e minute, le Maroc pousse pour égaliser alors que la mi-temps approche. Les Lions de l’Atlas obtiennent un corner tiré par Hakim Ziyech. Le centre est repoussé de la tête par Olivier Giroud, mais le ballon revient sur @jawadelyamiq qui tente un retourné acrobatique magnifique, dévié in-extremis par Hugo Lloris sur son poteau. 
🇲🇦 Un dénouement cruel pour ce geste de grande classe qui aurait pu offrir l'égalisation au Maroc à quelques minutes de la mi-temps.
💬 Walid Regragui, le sélectionneur marocain, s'est montré très fier de ses joueurs après la rencontre: "On a donné le maximum, c’est le plus important, en plus d'avoir donné une bonne image, d'avoir montré au monde que le football marocain existait, qu'on avait des beaux supporters". 
"Pour atteindre le très, très haut niveau, aller gagner une Coupe du monde, il faudra encore travailler mais on n'est pas très loin", a-t-il conclu.
✍️ Wissam Berjawi / ATS
📷 Imago / Nordphoto / Bratic
#maroc #morocco #lionsdelatlas #france #bleus #coupedumonde #worldcup #fifa #foot #football #sport #rtssport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https://quintly-image-storage.s3.amazonaws.com/201df2a9821236514e820ec0777ccad8/2a46d1a18152503636b8949a5165b527.jpg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8299</a:t>
                      </a:r>
                    </a:p>
                  </a:txBody>
                  <a:tcPr/>
                </a:tc>
                <a:extLst>
                  <a:ext uri="{0D108BD9-81ED-4DB2-BD59-A6C34878D82A}">
                    <a16:rowId xmlns:a16="http://schemas.microsoft.com/office/drawing/2014/main" val="3933842511"/>
                  </a:ext>
                </a:extLst>
              </a:tr>
            </a:tbl>
          </a:graphicData>
        </a:graphic>
      </p:graphicFrame>
      <p:sp>
        <p:nvSpPr>
          <p:cNvPr id="4" name="Text Placeholder 3">
            <a:extLst>
              <a:ext uri="{FF2B5EF4-FFF2-40B4-BE49-F238E27FC236}">
                <a16:creationId xmlns:a16="http://schemas.microsoft.com/office/drawing/2014/main" id="{A778643E-4C6D-4CB0-BDA7-955ECC741BCC}"/>
              </a:ext>
            </a:extLst>
          </p:cNvPr>
          <p:cNvSpPr>
            <a:spLocks noGrp="1"/>
          </p:cNvSpPr>
          <p:nvPr>
            <p:ph type="body" sz="quarter" idx="14"/>
          </p:nvPr>
        </p:nvSpPr>
        <p:spPr/>
        <p:txBody>
          <a:bodyPr/>
          <a:lstStyle/>
          <a:p>
            <a:r>
              <a:rPr lang="en-US"/>
              <a:t>06/01/2022 - 12/31/2022</a:t>
            </a:r>
          </a:p>
        </p:txBody>
      </p:sp>
    </p:spTree>
    <p:extLst>
      <p:ext uri="{BB962C8B-B14F-4D97-AF65-F5344CB8AC3E}">
        <p14:creationId xmlns:p14="http://schemas.microsoft.com/office/powerpoint/2010/main" val="29405383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24206-85BD-4E23-9D0F-A970AC1A26EF}"/>
              </a:ext>
            </a:extLst>
          </p:cNvPr>
          <p:cNvSpPr>
            <a:spLocks noGrp="1"/>
          </p:cNvSpPr>
          <p:nvPr>
            <p:ph type="title"/>
          </p:nvPr>
        </p:nvSpPr>
        <p:spPr/>
        <p:txBody>
          <a:bodyPr/>
          <a:lstStyle/>
          <a:p>
            <a:r>
              <a:rPr lang="en-US"/>
              <a:t>Instagram Posts Table  - Video | rtssport - 3 of 5</a:t>
            </a:r>
          </a:p>
        </p:txBody>
      </p:sp>
      <p:graphicFrame>
        <p:nvGraphicFramePr>
          <p:cNvPr id="5" name="Table Placeholder 4">
            <a:extLst>
              <a:ext uri="{FF2B5EF4-FFF2-40B4-BE49-F238E27FC236}">
                <a16:creationId xmlns:a16="http://schemas.microsoft.com/office/drawing/2014/main" id="{F7AD04A8-B969-42DB-9DCA-E333FC1A8C42}"/>
              </a:ext>
            </a:extLst>
          </p:cNvPr>
          <p:cNvGraphicFramePr>
            <a:graphicFrameLocks noGrp="1"/>
          </p:cNvGraphicFramePr>
          <p:nvPr>
            <p:ph type="tbl" sz="quarter" idx="13"/>
            <p:extLst>
              <p:ext uri="{D42A27DB-BD31-4B8C-83A1-F6EECF244321}">
                <p14:modId xmlns:p14="http://schemas.microsoft.com/office/powerpoint/2010/main" val="3189243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87498290"/>
                    </a:ext>
                  </a:extLst>
                </a:gridCol>
                <a:gridCol w="1399032">
                  <a:extLst>
                    <a:ext uri="{9D8B030D-6E8A-4147-A177-3AD203B41FA5}">
                      <a16:colId xmlns:a16="http://schemas.microsoft.com/office/drawing/2014/main" val="4242708292"/>
                    </a:ext>
                  </a:extLst>
                </a:gridCol>
                <a:gridCol w="658368">
                  <a:extLst>
                    <a:ext uri="{9D8B030D-6E8A-4147-A177-3AD203B41FA5}">
                      <a16:colId xmlns:a16="http://schemas.microsoft.com/office/drawing/2014/main" val="736593938"/>
                    </a:ext>
                  </a:extLst>
                </a:gridCol>
                <a:gridCol w="658368">
                  <a:extLst>
                    <a:ext uri="{9D8B030D-6E8A-4147-A177-3AD203B41FA5}">
                      <a16:colId xmlns:a16="http://schemas.microsoft.com/office/drawing/2014/main" val="358750461"/>
                    </a:ext>
                  </a:extLst>
                </a:gridCol>
                <a:gridCol w="658368">
                  <a:extLst>
                    <a:ext uri="{9D8B030D-6E8A-4147-A177-3AD203B41FA5}">
                      <a16:colId xmlns:a16="http://schemas.microsoft.com/office/drawing/2014/main" val="1409065822"/>
                    </a:ext>
                  </a:extLst>
                </a:gridCol>
                <a:gridCol w="658368">
                  <a:extLst>
                    <a:ext uri="{9D8B030D-6E8A-4147-A177-3AD203B41FA5}">
                      <a16:colId xmlns:a16="http://schemas.microsoft.com/office/drawing/2014/main" val="234551191"/>
                    </a:ext>
                  </a:extLst>
                </a:gridCol>
                <a:gridCol w="658368">
                  <a:extLst>
                    <a:ext uri="{9D8B030D-6E8A-4147-A177-3AD203B41FA5}">
                      <a16:colId xmlns:a16="http://schemas.microsoft.com/office/drawing/2014/main" val="1976472659"/>
                    </a:ext>
                  </a:extLst>
                </a:gridCol>
                <a:gridCol w="658368">
                  <a:extLst>
                    <a:ext uri="{9D8B030D-6E8A-4147-A177-3AD203B41FA5}">
                      <a16:colId xmlns:a16="http://schemas.microsoft.com/office/drawing/2014/main" val="1564349203"/>
                    </a:ext>
                  </a:extLst>
                </a:gridCol>
                <a:gridCol w="658368">
                  <a:extLst>
                    <a:ext uri="{9D8B030D-6E8A-4147-A177-3AD203B41FA5}">
                      <a16:colId xmlns:a16="http://schemas.microsoft.com/office/drawing/2014/main" val="2499056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538160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rtssport - 2022-11-26 17:31:20</a:t>
                      </a:r>
                      <a:r>
                        <a:rPr kumimoji="0" lang="en-US" sz="1000" b="0" i="0" u="none" strike="noStrike" kern="1200" cap="none" spc="0" normalizeH="0" baseline="0" noProof="0">
                          <a:ln>
                            <a:noFill/>
                          </a:ln>
                          <a:solidFill>
                            <a:prstClr val="black"/>
                          </a:solidFill>
                          <a:effectLst/>
                          <a:uLnTx/>
                          <a:uFillTx/>
                          <a:latin typeface="+mn-lt"/>
                          <a:ea typeface="+mn-ea"/>
                          <a:cs typeface="+mn-cs"/>
                        </a:rPr>
                        <a:t>
 ⚽ Comment ne jamais être dans le camp des perdants? Lors du match opposant la Pologne et l’Arabie saoudite (2-0), un homme a fait sensation en tribune.
🔀 T-shirt saoudien sur le dos, le supporter a décidé de fêter un but polonais en retirant soudainement son maillot, faisant place à celui de…Lewandowski !
✅ LA technique pour ne jamais repartir déçu d’un stade.
✍️ Tiago Lourenço
🎥 Twitter / 50grampus_tmj
#lewandowski #pologne #arabiesaoudite #fifa #coupedumonde #worldcup #qatar #qatar2022 #foot #football #sport #rtssport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https://quintly-image-storage.s3.amazonaws.com/201df2a9821236514e820ec0777ccad8/5f221841c5bd848d7cf1f0bc8fa2d41c.jpg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7899</a:t>
                      </a:r>
                    </a:p>
                  </a:txBody>
                  <a:tcPr/>
                </a:tc>
                <a:extLst>
                  <a:ext uri="{0D108BD9-81ED-4DB2-BD59-A6C34878D82A}">
                    <a16:rowId xmlns:a16="http://schemas.microsoft.com/office/drawing/2014/main" val="4137040973"/>
                  </a:ext>
                </a:extLst>
              </a:tr>
            </a:tbl>
          </a:graphicData>
        </a:graphic>
      </p:graphicFrame>
      <p:sp>
        <p:nvSpPr>
          <p:cNvPr id="4" name="Text Placeholder 3">
            <a:extLst>
              <a:ext uri="{FF2B5EF4-FFF2-40B4-BE49-F238E27FC236}">
                <a16:creationId xmlns:a16="http://schemas.microsoft.com/office/drawing/2014/main" id="{75D881D6-9093-43C1-BD03-344DA6E1D211}"/>
              </a:ext>
            </a:extLst>
          </p:cNvPr>
          <p:cNvSpPr>
            <a:spLocks noGrp="1"/>
          </p:cNvSpPr>
          <p:nvPr>
            <p:ph type="body" sz="quarter" idx="14"/>
          </p:nvPr>
        </p:nvSpPr>
        <p:spPr/>
        <p:txBody>
          <a:bodyPr/>
          <a:lstStyle/>
          <a:p>
            <a:r>
              <a:rPr lang="en-US"/>
              <a:t>06/01/2022 - 12/31/2022</a:t>
            </a:r>
          </a:p>
        </p:txBody>
      </p:sp>
    </p:spTree>
    <p:extLst>
      <p:ext uri="{BB962C8B-B14F-4D97-AF65-F5344CB8AC3E}">
        <p14:creationId xmlns:p14="http://schemas.microsoft.com/office/powerpoint/2010/main" val="4219692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975E9-4DA9-4E90-8CB5-7A7FF3B56F41}"/>
              </a:ext>
            </a:extLst>
          </p:cNvPr>
          <p:cNvSpPr>
            <a:spLocks noGrp="1"/>
          </p:cNvSpPr>
          <p:nvPr>
            <p:ph type="title"/>
          </p:nvPr>
        </p:nvSpPr>
        <p:spPr/>
        <p:txBody>
          <a:bodyPr/>
          <a:lstStyle/>
          <a:p>
            <a:r>
              <a:rPr lang="en-US"/>
              <a:t>Instagram Posts Table  - Video | rtssport - 4 of 5</a:t>
            </a:r>
          </a:p>
        </p:txBody>
      </p:sp>
      <p:graphicFrame>
        <p:nvGraphicFramePr>
          <p:cNvPr id="5" name="Table Placeholder 4">
            <a:extLst>
              <a:ext uri="{FF2B5EF4-FFF2-40B4-BE49-F238E27FC236}">
                <a16:creationId xmlns:a16="http://schemas.microsoft.com/office/drawing/2014/main" id="{8E8BE55B-A49A-4FB5-B1CC-98A1B67B5AD4}"/>
              </a:ext>
            </a:extLst>
          </p:cNvPr>
          <p:cNvGraphicFramePr>
            <a:graphicFrameLocks noGrp="1"/>
          </p:cNvGraphicFramePr>
          <p:nvPr>
            <p:ph type="tbl" sz="quarter" idx="13"/>
            <p:extLst>
              <p:ext uri="{D42A27DB-BD31-4B8C-83A1-F6EECF244321}">
                <p14:modId xmlns:p14="http://schemas.microsoft.com/office/powerpoint/2010/main" val="2045258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75018284"/>
                    </a:ext>
                  </a:extLst>
                </a:gridCol>
                <a:gridCol w="1399032">
                  <a:extLst>
                    <a:ext uri="{9D8B030D-6E8A-4147-A177-3AD203B41FA5}">
                      <a16:colId xmlns:a16="http://schemas.microsoft.com/office/drawing/2014/main" val="3490658140"/>
                    </a:ext>
                  </a:extLst>
                </a:gridCol>
                <a:gridCol w="658368">
                  <a:extLst>
                    <a:ext uri="{9D8B030D-6E8A-4147-A177-3AD203B41FA5}">
                      <a16:colId xmlns:a16="http://schemas.microsoft.com/office/drawing/2014/main" val="1928047722"/>
                    </a:ext>
                  </a:extLst>
                </a:gridCol>
                <a:gridCol w="658368">
                  <a:extLst>
                    <a:ext uri="{9D8B030D-6E8A-4147-A177-3AD203B41FA5}">
                      <a16:colId xmlns:a16="http://schemas.microsoft.com/office/drawing/2014/main" val="1387654940"/>
                    </a:ext>
                  </a:extLst>
                </a:gridCol>
                <a:gridCol w="658368">
                  <a:extLst>
                    <a:ext uri="{9D8B030D-6E8A-4147-A177-3AD203B41FA5}">
                      <a16:colId xmlns:a16="http://schemas.microsoft.com/office/drawing/2014/main" val="3633369694"/>
                    </a:ext>
                  </a:extLst>
                </a:gridCol>
                <a:gridCol w="658368">
                  <a:extLst>
                    <a:ext uri="{9D8B030D-6E8A-4147-A177-3AD203B41FA5}">
                      <a16:colId xmlns:a16="http://schemas.microsoft.com/office/drawing/2014/main" val="875116352"/>
                    </a:ext>
                  </a:extLst>
                </a:gridCol>
                <a:gridCol w="658368">
                  <a:extLst>
                    <a:ext uri="{9D8B030D-6E8A-4147-A177-3AD203B41FA5}">
                      <a16:colId xmlns:a16="http://schemas.microsoft.com/office/drawing/2014/main" val="2772512044"/>
                    </a:ext>
                  </a:extLst>
                </a:gridCol>
                <a:gridCol w="658368">
                  <a:extLst>
                    <a:ext uri="{9D8B030D-6E8A-4147-A177-3AD203B41FA5}">
                      <a16:colId xmlns:a16="http://schemas.microsoft.com/office/drawing/2014/main" val="758976133"/>
                    </a:ext>
                  </a:extLst>
                </a:gridCol>
                <a:gridCol w="658368">
                  <a:extLst>
                    <a:ext uri="{9D8B030D-6E8A-4147-A177-3AD203B41FA5}">
                      <a16:colId xmlns:a16="http://schemas.microsoft.com/office/drawing/2014/main" val="4244185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192088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rtssport - 2022-11-10 05:39:32</a:t>
                      </a:r>
                      <a:r>
                        <a:rPr kumimoji="0" lang="fr-FR" sz="1000" b="0" i="0" u="none" strike="noStrike" kern="1200" cap="none" spc="0" normalizeH="0" baseline="0" noProof="0">
                          <a:ln>
                            <a:noFill/>
                          </a:ln>
                          <a:solidFill>
                            <a:prstClr val="black"/>
                          </a:solidFill>
                          <a:effectLst/>
                          <a:uLnTx/>
                          <a:uFillTx/>
                          <a:latin typeface="+mn-lt"/>
                          <a:ea typeface="+mn-ea"/>
                          <a:cs typeface="+mn-cs"/>
                        </a:rPr>
                        <a:t>
 ⚽ Scène insolite lundi soir dans le pittoresque stade de Vallecas lors du derby madrilène entre le Rayo Vallecano et le Real Madrid. À la suite d’un corner, Federico Valverde, le milieu des Merengue, a envoyé une mine qui est passée largement au-dessus des buts défendus par le Nord-Macédonien Stole Dimitrievski et qui a terminé… directement dans l’appartement d’un voisin du stade!
🪟 Dans cette vidéo tournée par un spectateur présent lors du match, on aperçoit le ballon envoyé par @fedevalverde passer par la fenêtre d’un balcon où trois personnes profitaient tout tranquillement du spectacle de cette 13e journée de @laliga.
🤩 Une belle soirée pour le @rayovallecano et ses fans puisque le club de la banlieue madrilène s’est imposé 3-2 contre son puissant voisin. Le @realmadrid a ainsi concédé sa première défaite de la saison en championnat et cède pour la première fois son trône au profit du @fcbarcelona.
✍️ Stefan Renna
📷 Imago / NurPhoto / De la Fuente Perez
🎥 Twitter / carracuki
#liga #valverde #rayovallecano #vallecas #realmadrid #madrid #football #sport #rtssport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https://quintly-image-storage.s3.amazonaws.com/201df2a9821236514e820ec0777ccad8/d35e263d537c3b59a141112a329af546.jpg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7660</a:t>
                      </a:r>
                    </a:p>
                  </a:txBody>
                  <a:tcPr/>
                </a:tc>
                <a:extLst>
                  <a:ext uri="{0D108BD9-81ED-4DB2-BD59-A6C34878D82A}">
                    <a16:rowId xmlns:a16="http://schemas.microsoft.com/office/drawing/2014/main" val="1001167505"/>
                  </a:ext>
                </a:extLst>
              </a:tr>
            </a:tbl>
          </a:graphicData>
        </a:graphic>
      </p:graphicFrame>
      <p:sp>
        <p:nvSpPr>
          <p:cNvPr id="4" name="Text Placeholder 3">
            <a:extLst>
              <a:ext uri="{FF2B5EF4-FFF2-40B4-BE49-F238E27FC236}">
                <a16:creationId xmlns:a16="http://schemas.microsoft.com/office/drawing/2014/main" id="{9B6A9591-50F8-4729-88B1-98EDA468B922}"/>
              </a:ext>
            </a:extLst>
          </p:cNvPr>
          <p:cNvSpPr>
            <a:spLocks noGrp="1"/>
          </p:cNvSpPr>
          <p:nvPr>
            <p:ph type="body" sz="quarter" idx="14"/>
          </p:nvPr>
        </p:nvSpPr>
        <p:spPr/>
        <p:txBody>
          <a:bodyPr/>
          <a:lstStyle/>
          <a:p>
            <a:r>
              <a:rPr lang="en-US"/>
              <a:t>06/01/2022 - 12/31/2022</a:t>
            </a:r>
          </a:p>
        </p:txBody>
      </p:sp>
    </p:spTree>
    <p:extLst>
      <p:ext uri="{BB962C8B-B14F-4D97-AF65-F5344CB8AC3E}">
        <p14:creationId xmlns:p14="http://schemas.microsoft.com/office/powerpoint/2010/main" val="387136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9FD52-9842-4F15-8244-44415F653180}"/>
              </a:ext>
            </a:extLst>
          </p:cNvPr>
          <p:cNvSpPr>
            <a:spLocks noGrp="1"/>
          </p:cNvSpPr>
          <p:nvPr>
            <p:ph type="title"/>
          </p:nvPr>
        </p:nvSpPr>
        <p:spPr/>
        <p:txBody>
          <a:bodyPr/>
          <a:lstStyle/>
          <a:p>
            <a:r>
              <a:rPr lang="en-US"/>
              <a:t>Instagram Posts Table  - Video | rtssport - 5 of 5</a:t>
            </a:r>
          </a:p>
        </p:txBody>
      </p:sp>
      <p:graphicFrame>
        <p:nvGraphicFramePr>
          <p:cNvPr id="5" name="Table Placeholder 4">
            <a:extLst>
              <a:ext uri="{FF2B5EF4-FFF2-40B4-BE49-F238E27FC236}">
                <a16:creationId xmlns:a16="http://schemas.microsoft.com/office/drawing/2014/main" id="{D1AFBE17-8D47-47FC-B74E-EC02A34B5B0E}"/>
              </a:ext>
            </a:extLst>
          </p:cNvPr>
          <p:cNvGraphicFramePr>
            <a:graphicFrameLocks noGrp="1"/>
          </p:cNvGraphicFramePr>
          <p:nvPr>
            <p:ph type="tbl" sz="quarter" idx="13"/>
            <p:extLst>
              <p:ext uri="{D42A27DB-BD31-4B8C-83A1-F6EECF244321}">
                <p14:modId xmlns:p14="http://schemas.microsoft.com/office/powerpoint/2010/main" val="234188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43441986"/>
                    </a:ext>
                  </a:extLst>
                </a:gridCol>
                <a:gridCol w="1399032">
                  <a:extLst>
                    <a:ext uri="{9D8B030D-6E8A-4147-A177-3AD203B41FA5}">
                      <a16:colId xmlns:a16="http://schemas.microsoft.com/office/drawing/2014/main" val="2585904410"/>
                    </a:ext>
                  </a:extLst>
                </a:gridCol>
                <a:gridCol w="658368">
                  <a:extLst>
                    <a:ext uri="{9D8B030D-6E8A-4147-A177-3AD203B41FA5}">
                      <a16:colId xmlns:a16="http://schemas.microsoft.com/office/drawing/2014/main" val="1247554710"/>
                    </a:ext>
                  </a:extLst>
                </a:gridCol>
                <a:gridCol w="658368">
                  <a:extLst>
                    <a:ext uri="{9D8B030D-6E8A-4147-A177-3AD203B41FA5}">
                      <a16:colId xmlns:a16="http://schemas.microsoft.com/office/drawing/2014/main" val="722619796"/>
                    </a:ext>
                  </a:extLst>
                </a:gridCol>
                <a:gridCol w="658368">
                  <a:extLst>
                    <a:ext uri="{9D8B030D-6E8A-4147-A177-3AD203B41FA5}">
                      <a16:colId xmlns:a16="http://schemas.microsoft.com/office/drawing/2014/main" val="3478053708"/>
                    </a:ext>
                  </a:extLst>
                </a:gridCol>
                <a:gridCol w="658368">
                  <a:extLst>
                    <a:ext uri="{9D8B030D-6E8A-4147-A177-3AD203B41FA5}">
                      <a16:colId xmlns:a16="http://schemas.microsoft.com/office/drawing/2014/main" val="1539739227"/>
                    </a:ext>
                  </a:extLst>
                </a:gridCol>
                <a:gridCol w="658368">
                  <a:extLst>
                    <a:ext uri="{9D8B030D-6E8A-4147-A177-3AD203B41FA5}">
                      <a16:colId xmlns:a16="http://schemas.microsoft.com/office/drawing/2014/main" val="3285901426"/>
                    </a:ext>
                  </a:extLst>
                </a:gridCol>
                <a:gridCol w="658368">
                  <a:extLst>
                    <a:ext uri="{9D8B030D-6E8A-4147-A177-3AD203B41FA5}">
                      <a16:colId xmlns:a16="http://schemas.microsoft.com/office/drawing/2014/main" val="34256417"/>
                    </a:ext>
                  </a:extLst>
                </a:gridCol>
                <a:gridCol w="658368">
                  <a:extLst>
                    <a:ext uri="{9D8B030D-6E8A-4147-A177-3AD203B41FA5}">
                      <a16:colId xmlns:a16="http://schemas.microsoft.com/office/drawing/2014/main" val="2251395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489187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rtssport - 2022-07-21 17:57:59</a:t>
                      </a:r>
                      <a:r>
                        <a:rPr kumimoji="0" lang="fr-FR" sz="1000" b="0" i="0" u="none" strike="noStrike" kern="1200" cap="none" spc="0" normalizeH="0" baseline="0" noProof="0">
                          <a:ln>
                            <a:noFill/>
                          </a:ln>
                          <a:solidFill>
                            <a:prstClr val="black"/>
                          </a:solidFill>
                          <a:effectLst/>
                          <a:uLnTx/>
                          <a:uFillTx/>
                          <a:latin typeface="+mn-lt"/>
                          <a:ea typeface="+mn-ea"/>
                          <a:cs typeface="+mn-cs"/>
                        </a:rPr>
                        <a:t>
 🚴 C'est la belle image du jour sur le Tour de France. Le maillot jaune Jonas Vingegaard a attendu son rival Tadej Pogacar après une chute dans la descente du col des Spandelles. @jonasvingegaard a ensuite remporté l'étape à Hautacam et renforcé sa position de leader au classement général.
Le Danois compte désormais 3'26 d'avance sur @tadejpogacar et 8'00 sur le Britannique Geraint Thomas. De quoi voir venir avec sérénité les trois dernières étapes avant les Champs-Elysées.
✍️ Sébastien Schorderet
📷 Imago / Zuma Wire / A.O.S
#pogacar #vingegaard #tourdefrance #tdf #france #cyclisme #sport #rtssport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https://quintly-image-storage.s3.amazonaws.com/201df2a9821236514e820ec0777ccad8/1224ebc5f872c47bb955d95373d252fa.jpg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6130</a:t>
                      </a:r>
                    </a:p>
                  </a:txBody>
                  <a:tcPr/>
                </a:tc>
                <a:extLst>
                  <a:ext uri="{0D108BD9-81ED-4DB2-BD59-A6C34878D82A}">
                    <a16:rowId xmlns:a16="http://schemas.microsoft.com/office/drawing/2014/main" val="2597330980"/>
                  </a:ext>
                </a:extLst>
              </a:tr>
            </a:tbl>
          </a:graphicData>
        </a:graphic>
      </p:graphicFrame>
      <p:sp>
        <p:nvSpPr>
          <p:cNvPr id="4" name="Text Placeholder 3">
            <a:extLst>
              <a:ext uri="{FF2B5EF4-FFF2-40B4-BE49-F238E27FC236}">
                <a16:creationId xmlns:a16="http://schemas.microsoft.com/office/drawing/2014/main" id="{41F5511D-39AF-4E39-8DF7-65DDAABC2BBD}"/>
              </a:ext>
            </a:extLst>
          </p:cNvPr>
          <p:cNvSpPr>
            <a:spLocks noGrp="1"/>
          </p:cNvSpPr>
          <p:nvPr>
            <p:ph type="body" sz="quarter" idx="14"/>
          </p:nvPr>
        </p:nvSpPr>
        <p:spPr/>
        <p:txBody>
          <a:bodyPr/>
          <a:lstStyle/>
          <a:p>
            <a:r>
              <a:rPr lang="en-US"/>
              <a:t>06/01/2022 - 12/31/2022</a:t>
            </a:r>
          </a:p>
        </p:txBody>
      </p:sp>
    </p:spTree>
    <p:extLst>
      <p:ext uri="{BB962C8B-B14F-4D97-AF65-F5344CB8AC3E}">
        <p14:creationId xmlns:p14="http://schemas.microsoft.com/office/powerpoint/2010/main" val="38006587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347</Words>
  <Application>Microsoft Office PowerPoint</Application>
  <PresentationFormat>On-screen Show (4:3)</PresentationFormat>
  <Paragraphs>100</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quintly_template</vt:lpstr>
      <vt:lpstr>Instagram Posts Table  - Video | rtssport - 1 of 5</vt:lpstr>
      <vt:lpstr>Instagram Posts Table  - Video | rtssport - 2 of 5</vt:lpstr>
      <vt:lpstr>Instagram Posts Table  - Video | rtssport - 3 of 5</vt:lpstr>
      <vt:lpstr>Instagram Posts Table  - Video | rtssport - 4 of 5</vt:lpstr>
      <vt:lpstr>Instagram Posts Table  - Video | rtssport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Video | rtssport - 1 of 5</dc:title>
  <dc:creator>Administrator</dc:creator>
  <cp:lastModifiedBy>Administrator</cp:lastModifiedBy>
  <cp:revision>1</cp:revision>
  <dcterms:created xsi:type="dcterms:W3CDTF">2023-01-15T20:05:45Z</dcterms:created>
  <dcterms:modified xsi:type="dcterms:W3CDTF">2023-01-15T20:06:12Z</dcterms:modified>
</cp:coreProperties>
</file>