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0D8A-255C-4893-ABC5-3F55A3ED4800}"/>
              </a:ext>
            </a:extLst>
          </p:cNvPr>
          <p:cNvSpPr>
            <a:spLocks noGrp="1"/>
          </p:cNvSpPr>
          <p:nvPr>
            <p:ph type="title"/>
          </p:nvPr>
        </p:nvSpPr>
        <p:spPr/>
        <p:txBody>
          <a:bodyPr/>
          <a:lstStyle/>
          <a:p>
            <a:r>
              <a:rPr lang="en-US"/>
              <a:t>Instagram Posts Table | @ta_ta_ki - 1 of 21</a:t>
            </a:r>
          </a:p>
        </p:txBody>
      </p:sp>
      <p:graphicFrame>
        <p:nvGraphicFramePr>
          <p:cNvPr id="5" name="Table Placeholder 4">
            <a:extLst>
              <a:ext uri="{FF2B5EF4-FFF2-40B4-BE49-F238E27FC236}">
                <a16:creationId xmlns:a16="http://schemas.microsoft.com/office/drawing/2014/main" id="{2903D609-AB4C-4CE3-8E57-888AAEFCD54A}"/>
              </a:ext>
            </a:extLst>
          </p:cNvPr>
          <p:cNvGraphicFramePr>
            <a:graphicFrameLocks noGrp="1"/>
          </p:cNvGraphicFramePr>
          <p:nvPr>
            <p:ph type="tbl" sz="quarter" idx="13"/>
            <p:extLst>
              <p:ext uri="{D42A27DB-BD31-4B8C-83A1-F6EECF244321}">
                <p14:modId xmlns:p14="http://schemas.microsoft.com/office/powerpoint/2010/main" val="2626940924"/>
              </p:ext>
            </p:extLst>
          </p:nvPr>
        </p:nvGraphicFramePr>
        <p:xfrm>
          <a:off x="457200" y="1731963"/>
          <a:ext cx="7571230" cy="30784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77859802"/>
                    </a:ext>
                  </a:extLst>
                </a:gridCol>
                <a:gridCol w="1481327">
                  <a:extLst>
                    <a:ext uri="{9D8B030D-6E8A-4147-A177-3AD203B41FA5}">
                      <a16:colId xmlns:a16="http://schemas.microsoft.com/office/drawing/2014/main" val="936459630"/>
                    </a:ext>
                  </a:extLst>
                </a:gridCol>
                <a:gridCol w="493776">
                  <a:extLst>
                    <a:ext uri="{9D8B030D-6E8A-4147-A177-3AD203B41FA5}">
                      <a16:colId xmlns:a16="http://schemas.microsoft.com/office/drawing/2014/main" val="3034532233"/>
                    </a:ext>
                  </a:extLst>
                </a:gridCol>
                <a:gridCol w="493776">
                  <a:extLst>
                    <a:ext uri="{9D8B030D-6E8A-4147-A177-3AD203B41FA5}">
                      <a16:colId xmlns:a16="http://schemas.microsoft.com/office/drawing/2014/main" val="3065632864"/>
                    </a:ext>
                  </a:extLst>
                </a:gridCol>
                <a:gridCol w="493776">
                  <a:extLst>
                    <a:ext uri="{9D8B030D-6E8A-4147-A177-3AD203B41FA5}">
                      <a16:colId xmlns:a16="http://schemas.microsoft.com/office/drawing/2014/main" val="3450114741"/>
                    </a:ext>
                  </a:extLst>
                </a:gridCol>
                <a:gridCol w="493776">
                  <a:extLst>
                    <a:ext uri="{9D8B030D-6E8A-4147-A177-3AD203B41FA5}">
                      <a16:colId xmlns:a16="http://schemas.microsoft.com/office/drawing/2014/main" val="256588055"/>
                    </a:ext>
                  </a:extLst>
                </a:gridCol>
                <a:gridCol w="493776">
                  <a:extLst>
                    <a:ext uri="{9D8B030D-6E8A-4147-A177-3AD203B41FA5}">
                      <a16:colId xmlns:a16="http://schemas.microsoft.com/office/drawing/2014/main" val="798403039"/>
                    </a:ext>
                  </a:extLst>
                </a:gridCol>
                <a:gridCol w="493776">
                  <a:extLst>
                    <a:ext uri="{9D8B030D-6E8A-4147-A177-3AD203B41FA5}">
                      <a16:colId xmlns:a16="http://schemas.microsoft.com/office/drawing/2014/main" val="2477634384"/>
                    </a:ext>
                  </a:extLst>
                </a:gridCol>
                <a:gridCol w="493776">
                  <a:extLst>
                    <a:ext uri="{9D8B030D-6E8A-4147-A177-3AD203B41FA5}">
                      <a16:colId xmlns:a16="http://schemas.microsoft.com/office/drawing/2014/main" val="1158593120"/>
                    </a:ext>
                  </a:extLst>
                </a:gridCol>
                <a:gridCol w="493776">
                  <a:extLst>
                    <a:ext uri="{9D8B030D-6E8A-4147-A177-3AD203B41FA5}">
                      <a16:colId xmlns:a16="http://schemas.microsoft.com/office/drawing/2014/main" val="2158873089"/>
                    </a:ext>
                  </a:extLst>
                </a:gridCol>
                <a:gridCol w="493776">
                  <a:extLst>
                    <a:ext uri="{9D8B030D-6E8A-4147-A177-3AD203B41FA5}">
                      <a16:colId xmlns:a16="http://schemas.microsoft.com/office/drawing/2014/main" val="421501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2086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- 2019-12-31 10:22:12</a:t>
                      </a:r>
                      <a:r>
                        <a:rPr kumimoji="0" lang="fr-FR" sz="1000" b="0" i="0" u="none" strike="noStrike" kern="1200" cap="none" spc="0" normalizeH="0" baseline="0" noProof="0">
                          <a:ln>
                            <a:noFill/>
                          </a:ln>
                          <a:solidFill>
                            <a:prstClr val="black"/>
                          </a:solidFill>
                          <a:effectLst/>
                          <a:uLnTx/>
                          <a:uFillTx/>
                          <a:latin typeface="+mn-lt"/>
                          <a:ea typeface="+mn-ea"/>
                          <a:cs typeface="+mn-cs"/>
                        </a:rPr>
                        <a:t>
 En 2019, on découvrait que Donald Trump était un "very stable genius", que Macron était gilet jaune, que Bolsonaro était lucide sur ses surnoms, que Ueli Maurer avait une passion... atypique et que Boris Johnson ne devrait pas faire de discours ! On se réjouit de 2020 hein…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6922594"/>
                  </a:ext>
                </a:extLst>
              </a:tr>
            </a:tbl>
          </a:graphicData>
        </a:graphic>
      </p:graphicFrame>
      <p:sp>
        <p:nvSpPr>
          <p:cNvPr id="4" name="Text Placeholder 3">
            <a:extLst>
              <a:ext uri="{FF2B5EF4-FFF2-40B4-BE49-F238E27FC236}">
                <a16:creationId xmlns:a16="http://schemas.microsoft.com/office/drawing/2014/main" id="{D6928AC8-1904-4D7C-BDDE-86B04BF8623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88184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D5DD1-704E-4C9C-928E-3E01AF5047D4}"/>
              </a:ext>
            </a:extLst>
          </p:cNvPr>
          <p:cNvSpPr>
            <a:spLocks noGrp="1"/>
          </p:cNvSpPr>
          <p:nvPr>
            <p:ph type="title"/>
          </p:nvPr>
        </p:nvSpPr>
        <p:spPr/>
        <p:txBody>
          <a:bodyPr/>
          <a:lstStyle/>
          <a:p>
            <a:r>
              <a:rPr lang="en-US"/>
              <a:t>Instagram Posts Table | @ta_ta_ki - 2 of 21</a:t>
            </a:r>
          </a:p>
        </p:txBody>
      </p:sp>
      <p:graphicFrame>
        <p:nvGraphicFramePr>
          <p:cNvPr id="5" name="Table Placeholder 4">
            <a:extLst>
              <a:ext uri="{FF2B5EF4-FFF2-40B4-BE49-F238E27FC236}">
                <a16:creationId xmlns:a16="http://schemas.microsoft.com/office/drawing/2014/main" id="{9FE7C31B-ED61-46E7-B6B0-9534AAF63BED}"/>
              </a:ext>
            </a:extLst>
          </p:cNvPr>
          <p:cNvGraphicFramePr>
            <a:graphicFrameLocks noGrp="1"/>
          </p:cNvGraphicFramePr>
          <p:nvPr>
            <p:ph type="tbl" sz="quarter" idx="13"/>
            <p:extLst>
              <p:ext uri="{D42A27DB-BD31-4B8C-83A1-F6EECF244321}">
                <p14:modId xmlns:p14="http://schemas.microsoft.com/office/powerpoint/2010/main" val="134024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66006308"/>
                    </a:ext>
                  </a:extLst>
                </a:gridCol>
                <a:gridCol w="1481327">
                  <a:extLst>
                    <a:ext uri="{9D8B030D-6E8A-4147-A177-3AD203B41FA5}">
                      <a16:colId xmlns:a16="http://schemas.microsoft.com/office/drawing/2014/main" val="2050226270"/>
                    </a:ext>
                  </a:extLst>
                </a:gridCol>
                <a:gridCol w="493776">
                  <a:extLst>
                    <a:ext uri="{9D8B030D-6E8A-4147-A177-3AD203B41FA5}">
                      <a16:colId xmlns:a16="http://schemas.microsoft.com/office/drawing/2014/main" val="1905102768"/>
                    </a:ext>
                  </a:extLst>
                </a:gridCol>
                <a:gridCol w="493776">
                  <a:extLst>
                    <a:ext uri="{9D8B030D-6E8A-4147-A177-3AD203B41FA5}">
                      <a16:colId xmlns:a16="http://schemas.microsoft.com/office/drawing/2014/main" val="2549743041"/>
                    </a:ext>
                  </a:extLst>
                </a:gridCol>
                <a:gridCol w="493776">
                  <a:extLst>
                    <a:ext uri="{9D8B030D-6E8A-4147-A177-3AD203B41FA5}">
                      <a16:colId xmlns:a16="http://schemas.microsoft.com/office/drawing/2014/main" val="3906880005"/>
                    </a:ext>
                  </a:extLst>
                </a:gridCol>
                <a:gridCol w="493776">
                  <a:extLst>
                    <a:ext uri="{9D8B030D-6E8A-4147-A177-3AD203B41FA5}">
                      <a16:colId xmlns:a16="http://schemas.microsoft.com/office/drawing/2014/main" val="2768411188"/>
                    </a:ext>
                  </a:extLst>
                </a:gridCol>
                <a:gridCol w="493776">
                  <a:extLst>
                    <a:ext uri="{9D8B030D-6E8A-4147-A177-3AD203B41FA5}">
                      <a16:colId xmlns:a16="http://schemas.microsoft.com/office/drawing/2014/main" val="1892353038"/>
                    </a:ext>
                  </a:extLst>
                </a:gridCol>
                <a:gridCol w="493776">
                  <a:extLst>
                    <a:ext uri="{9D8B030D-6E8A-4147-A177-3AD203B41FA5}">
                      <a16:colId xmlns:a16="http://schemas.microsoft.com/office/drawing/2014/main" val="3338846918"/>
                    </a:ext>
                  </a:extLst>
                </a:gridCol>
                <a:gridCol w="493776">
                  <a:extLst>
                    <a:ext uri="{9D8B030D-6E8A-4147-A177-3AD203B41FA5}">
                      <a16:colId xmlns:a16="http://schemas.microsoft.com/office/drawing/2014/main" val="4166434925"/>
                    </a:ext>
                  </a:extLst>
                </a:gridCol>
                <a:gridCol w="493776">
                  <a:extLst>
                    <a:ext uri="{9D8B030D-6E8A-4147-A177-3AD203B41FA5}">
                      <a16:colId xmlns:a16="http://schemas.microsoft.com/office/drawing/2014/main" val="1226005477"/>
                    </a:ext>
                  </a:extLst>
                </a:gridCol>
                <a:gridCol w="493776">
                  <a:extLst>
                    <a:ext uri="{9D8B030D-6E8A-4147-A177-3AD203B41FA5}">
                      <a16:colId xmlns:a16="http://schemas.microsoft.com/office/drawing/2014/main" val="390081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7313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- 2019-12-30 15:25:45</a:t>
                      </a:r>
                      <a:r>
                        <a:rPr kumimoji="0" lang="fr-FR" sz="1000" b="0" i="0" u="none" strike="noStrike" kern="1200" cap="none" spc="0" normalizeH="0" baseline="0" noProof="0">
                          <a:ln>
                            <a:noFill/>
                          </a:ln>
                          <a:solidFill>
                            <a:prstClr val="black"/>
                          </a:solidFill>
                          <a:effectLst/>
                          <a:uLnTx/>
                          <a:uFillTx/>
                          <a:latin typeface="+mn-lt"/>
                          <a:ea typeface="+mn-ea"/>
                          <a:cs typeface="+mn-cs"/>
                        </a:rPr>
                        <a:t>
 2019 c'était aussi "whatever-plateforme-de-streaming" and chill ! On t'a préparé une petite sélection des séries qui ont marqué notre année. Partage-nous tes bests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54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- 2019-12-27 13:33:12</a:t>
                      </a:r>
                      <a:r>
                        <a:rPr kumimoji="0" lang="fr-FR" sz="1000" b="0" i="0" u="none" strike="noStrike" kern="1200" cap="none" spc="0" normalizeH="0" baseline="0" noProof="0">
                          <a:ln>
                            <a:noFill/>
                          </a:ln>
                          <a:solidFill>
                            <a:prstClr val="black"/>
                          </a:solidFill>
                          <a:effectLst/>
                          <a:uLnTx/>
                          <a:uFillTx/>
                          <a:latin typeface="+mn-lt"/>
                          <a:ea typeface="+mn-ea"/>
                          <a:cs typeface="+mn-cs"/>
                        </a:rPr>
                        <a:t>
 Voici les films qui ont marqué notre année 2019. Et toi, d'autres meilleurs films 2019 ? 🎞 Balance en commentaire.👇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1682506"/>
                  </a:ext>
                </a:extLst>
              </a:tr>
            </a:tbl>
          </a:graphicData>
        </a:graphic>
      </p:graphicFrame>
      <p:sp>
        <p:nvSpPr>
          <p:cNvPr id="4" name="Text Placeholder 3">
            <a:extLst>
              <a:ext uri="{FF2B5EF4-FFF2-40B4-BE49-F238E27FC236}">
                <a16:creationId xmlns:a16="http://schemas.microsoft.com/office/drawing/2014/main" id="{9D893784-31DC-48FD-AB7E-C0335E2590F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914933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CEDEC-FC68-4D80-ACC9-0BF38CC64378}"/>
              </a:ext>
            </a:extLst>
          </p:cNvPr>
          <p:cNvSpPr>
            <a:spLocks noGrp="1"/>
          </p:cNvSpPr>
          <p:nvPr>
            <p:ph type="title"/>
          </p:nvPr>
        </p:nvSpPr>
        <p:spPr/>
        <p:txBody>
          <a:bodyPr/>
          <a:lstStyle/>
          <a:p>
            <a:r>
              <a:rPr lang="en-US"/>
              <a:t>Instagram Posts Table | @ta_ta_ki - 3 of 21</a:t>
            </a:r>
          </a:p>
        </p:txBody>
      </p:sp>
      <p:graphicFrame>
        <p:nvGraphicFramePr>
          <p:cNvPr id="5" name="Table Placeholder 4">
            <a:extLst>
              <a:ext uri="{FF2B5EF4-FFF2-40B4-BE49-F238E27FC236}">
                <a16:creationId xmlns:a16="http://schemas.microsoft.com/office/drawing/2014/main" id="{17E3ADC5-53F8-46A4-9650-40C34D9FD6DA}"/>
              </a:ext>
            </a:extLst>
          </p:cNvPr>
          <p:cNvGraphicFramePr>
            <a:graphicFrameLocks noGrp="1"/>
          </p:cNvGraphicFramePr>
          <p:nvPr>
            <p:ph type="tbl" sz="quarter" idx="13"/>
            <p:extLst>
              <p:ext uri="{D42A27DB-BD31-4B8C-83A1-F6EECF244321}">
                <p14:modId xmlns:p14="http://schemas.microsoft.com/office/powerpoint/2010/main" val="223388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11416541"/>
                    </a:ext>
                  </a:extLst>
                </a:gridCol>
                <a:gridCol w="1481327">
                  <a:extLst>
                    <a:ext uri="{9D8B030D-6E8A-4147-A177-3AD203B41FA5}">
                      <a16:colId xmlns:a16="http://schemas.microsoft.com/office/drawing/2014/main" val="922230166"/>
                    </a:ext>
                  </a:extLst>
                </a:gridCol>
                <a:gridCol w="493776">
                  <a:extLst>
                    <a:ext uri="{9D8B030D-6E8A-4147-A177-3AD203B41FA5}">
                      <a16:colId xmlns:a16="http://schemas.microsoft.com/office/drawing/2014/main" val="395558719"/>
                    </a:ext>
                  </a:extLst>
                </a:gridCol>
                <a:gridCol w="493776">
                  <a:extLst>
                    <a:ext uri="{9D8B030D-6E8A-4147-A177-3AD203B41FA5}">
                      <a16:colId xmlns:a16="http://schemas.microsoft.com/office/drawing/2014/main" val="98822358"/>
                    </a:ext>
                  </a:extLst>
                </a:gridCol>
                <a:gridCol w="493776">
                  <a:extLst>
                    <a:ext uri="{9D8B030D-6E8A-4147-A177-3AD203B41FA5}">
                      <a16:colId xmlns:a16="http://schemas.microsoft.com/office/drawing/2014/main" val="1312579081"/>
                    </a:ext>
                  </a:extLst>
                </a:gridCol>
                <a:gridCol w="493776">
                  <a:extLst>
                    <a:ext uri="{9D8B030D-6E8A-4147-A177-3AD203B41FA5}">
                      <a16:colId xmlns:a16="http://schemas.microsoft.com/office/drawing/2014/main" val="2529622005"/>
                    </a:ext>
                  </a:extLst>
                </a:gridCol>
                <a:gridCol w="493776">
                  <a:extLst>
                    <a:ext uri="{9D8B030D-6E8A-4147-A177-3AD203B41FA5}">
                      <a16:colId xmlns:a16="http://schemas.microsoft.com/office/drawing/2014/main" val="2627959194"/>
                    </a:ext>
                  </a:extLst>
                </a:gridCol>
                <a:gridCol w="493776">
                  <a:extLst>
                    <a:ext uri="{9D8B030D-6E8A-4147-A177-3AD203B41FA5}">
                      <a16:colId xmlns:a16="http://schemas.microsoft.com/office/drawing/2014/main" val="1535331977"/>
                    </a:ext>
                  </a:extLst>
                </a:gridCol>
                <a:gridCol w="493776">
                  <a:extLst>
                    <a:ext uri="{9D8B030D-6E8A-4147-A177-3AD203B41FA5}">
                      <a16:colId xmlns:a16="http://schemas.microsoft.com/office/drawing/2014/main" val="1502033087"/>
                    </a:ext>
                  </a:extLst>
                </a:gridCol>
                <a:gridCol w="493776">
                  <a:extLst>
                    <a:ext uri="{9D8B030D-6E8A-4147-A177-3AD203B41FA5}">
                      <a16:colId xmlns:a16="http://schemas.microsoft.com/office/drawing/2014/main" val="737194080"/>
                    </a:ext>
                  </a:extLst>
                </a:gridCol>
                <a:gridCol w="493776">
                  <a:extLst>
                    <a:ext uri="{9D8B030D-6E8A-4147-A177-3AD203B41FA5}">
                      <a16:colId xmlns:a16="http://schemas.microsoft.com/office/drawing/2014/main" val="589780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6853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- 2019-12-26 15:29:36</a:t>
                      </a:r>
                      <a:r>
                        <a:rPr kumimoji="0" lang="fr-FR" sz="1000" b="0" i="0" u="none" strike="noStrike" kern="1200" cap="none" spc="0" normalizeH="0" baseline="0" noProof="0">
                          <a:ln>
                            <a:noFill/>
                          </a:ln>
                          <a:solidFill>
                            <a:prstClr val="black"/>
                          </a:solidFill>
                          <a:effectLst/>
                          <a:uLnTx/>
                          <a:uFillTx/>
                          <a:latin typeface="+mn-lt"/>
                          <a:ea typeface="+mn-ea"/>
                          <a:cs typeface="+mn-cs"/>
                        </a:rPr>
                        <a:t>
 2019, il était temps qu'on parle des danseurs•euses suisses avec notre série Moves (dispo sur notre chaine Youtube). Brochette de talents de ouf en Suisse, tous super inspirant(e)s ❤️ // Stylez’c 📸 @nadiatarra_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420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- 2019-12-25 15:50:01</a:t>
                      </a:r>
                      <a:r>
                        <a:rPr kumimoji="0" lang="fr-FR" sz="1000" b="0" i="0" u="none" strike="noStrike" kern="1200" cap="none" spc="0" normalizeH="0" baseline="0" noProof="0">
                          <a:ln>
                            <a:noFill/>
                          </a:ln>
                          <a:solidFill>
                            <a:prstClr val="black"/>
                          </a:solidFill>
                          <a:effectLst/>
                          <a:uLnTx/>
                          <a:uFillTx/>
                          <a:latin typeface="+mn-lt"/>
                          <a:ea typeface="+mn-ea"/>
                          <a:cs typeface="+mn-cs"/>
                        </a:rPr>
                        <a:t>
 2019 c'est aussi une grande année pour le rap game suisse. On félicite encore @daej_phantom pour avoir gagné le prix de la communauté des "Tataki Awards" ! Et toi, c'est qui les artistes suisses qui te rendent fier.e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0621112"/>
                  </a:ext>
                </a:extLst>
              </a:tr>
            </a:tbl>
          </a:graphicData>
        </a:graphic>
      </p:graphicFrame>
      <p:sp>
        <p:nvSpPr>
          <p:cNvPr id="4" name="Text Placeholder 3">
            <a:extLst>
              <a:ext uri="{FF2B5EF4-FFF2-40B4-BE49-F238E27FC236}">
                <a16:creationId xmlns:a16="http://schemas.microsoft.com/office/drawing/2014/main" id="{4C8A977E-9A37-4028-A1BD-61D934C00AE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9007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F47E-66EB-4B73-B751-CE09135B866E}"/>
              </a:ext>
            </a:extLst>
          </p:cNvPr>
          <p:cNvSpPr>
            <a:spLocks noGrp="1"/>
          </p:cNvSpPr>
          <p:nvPr>
            <p:ph type="title"/>
          </p:nvPr>
        </p:nvSpPr>
        <p:spPr/>
        <p:txBody>
          <a:bodyPr/>
          <a:lstStyle/>
          <a:p>
            <a:r>
              <a:rPr lang="en-US"/>
              <a:t>Instagram Posts Table | @ta_ta_ki - 4 of 21</a:t>
            </a:r>
          </a:p>
        </p:txBody>
      </p:sp>
      <p:graphicFrame>
        <p:nvGraphicFramePr>
          <p:cNvPr id="5" name="Table Placeholder 4">
            <a:extLst>
              <a:ext uri="{FF2B5EF4-FFF2-40B4-BE49-F238E27FC236}">
                <a16:creationId xmlns:a16="http://schemas.microsoft.com/office/drawing/2014/main" id="{9104E3B8-64C0-4FCB-B22D-D50402AFF1D0}"/>
              </a:ext>
            </a:extLst>
          </p:cNvPr>
          <p:cNvGraphicFramePr>
            <a:graphicFrameLocks noGrp="1"/>
          </p:cNvGraphicFramePr>
          <p:nvPr>
            <p:ph type="tbl" sz="quarter" idx="13"/>
            <p:extLst>
              <p:ext uri="{D42A27DB-BD31-4B8C-83A1-F6EECF244321}">
                <p14:modId xmlns:p14="http://schemas.microsoft.com/office/powerpoint/2010/main" val="2479184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17147335"/>
                    </a:ext>
                  </a:extLst>
                </a:gridCol>
                <a:gridCol w="1481327">
                  <a:extLst>
                    <a:ext uri="{9D8B030D-6E8A-4147-A177-3AD203B41FA5}">
                      <a16:colId xmlns:a16="http://schemas.microsoft.com/office/drawing/2014/main" val="2485298088"/>
                    </a:ext>
                  </a:extLst>
                </a:gridCol>
                <a:gridCol w="493776">
                  <a:extLst>
                    <a:ext uri="{9D8B030D-6E8A-4147-A177-3AD203B41FA5}">
                      <a16:colId xmlns:a16="http://schemas.microsoft.com/office/drawing/2014/main" val="1633791109"/>
                    </a:ext>
                  </a:extLst>
                </a:gridCol>
                <a:gridCol w="493776">
                  <a:extLst>
                    <a:ext uri="{9D8B030D-6E8A-4147-A177-3AD203B41FA5}">
                      <a16:colId xmlns:a16="http://schemas.microsoft.com/office/drawing/2014/main" val="1221062374"/>
                    </a:ext>
                  </a:extLst>
                </a:gridCol>
                <a:gridCol w="493776">
                  <a:extLst>
                    <a:ext uri="{9D8B030D-6E8A-4147-A177-3AD203B41FA5}">
                      <a16:colId xmlns:a16="http://schemas.microsoft.com/office/drawing/2014/main" val="707083801"/>
                    </a:ext>
                  </a:extLst>
                </a:gridCol>
                <a:gridCol w="493776">
                  <a:extLst>
                    <a:ext uri="{9D8B030D-6E8A-4147-A177-3AD203B41FA5}">
                      <a16:colId xmlns:a16="http://schemas.microsoft.com/office/drawing/2014/main" val="1749216102"/>
                    </a:ext>
                  </a:extLst>
                </a:gridCol>
                <a:gridCol w="493776">
                  <a:extLst>
                    <a:ext uri="{9D8B030D-6E8A-4147-A177-3AD203B41FA5}">
                      <a16:colId xmlns:a16="http://schemas.microsoft.com/office/drawing/2014/main" val="3589040007"/>
                    </a:ext>
                  </a:extLst>
                </a:gridCol>
                <a:gridCol w="493776">
                  <a:extLst>
                    <a:ext uri="{9D8B030D-6E8A-4147-A177-3AD203B41FA5}">
                      <a16:colId xmlns:a16="http://schemas.microsoft.com/office/drawing/2014/main" val="3732820613"/>
                    </a:ext>
                  </a:extLst>
                </a:gridCol>
                <a:gridCol w="493776">
                  <a:extLst>
                    <a:ext uri="{9D8B030D-6E8A-4147-A177-3AD203B41FA5}">
                      <a16:colId xmlns:a16="http://schemas.microsoft.com/office/drawing/2014/main" val="4016792640"/>
                    </a:ext>
                  </a:extLst>
                </a:gridCol>
                <a:gridCol w="493776">
                  <a:extLst>
                    <a:ext uri="{9D8B030D-6E8A-4147-A177-3AD203B41FA5}">
                      <a16:colId xmlns:a16="http://schemas.microsoft.com/office/drawing/2014/main" val="548332354"/>
                    </a:ext>
                  </a:extLst>
                </a:gridCol>
                <a:gridCol w="493776">
                  <a:extLst>
                    <a:ext uri="{9D8B030D-6E8A-4147-A177-3AD203B41FA5}">
                      <a16:colId xmlns:a16="http://schemas.microsoft.com/office/drawing/2014/main" val="64359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7798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- 2019-12-24 15:30:02</a:t>
                      </a:r>
                      <a:r>
                        <a:rPr kumimoji="0" lang="fr-FR" sz="1000" b="0" i="0" u="none" strike="noStrike" kern="1200" cap="none" spc="0" normalizeH="0" baseline="0" noProof="0">
                          <a:ln>
                            <a:noFill/>
                          </a:ln>
                          <a:solidFill>
                            <a:prstClr val="black"/>
                          </a:solidFill>
                          <a:effectLst/>
                          <a:uLnTx/>
                          <a:uFillTx/>
                          <a:latin typeface="+mn-lt"/>
                          <a:ea typeface="+mn-ea"/>
                          <a:cs typeface="+mn-cs"/>
                        </a:rPr>
                        <a:t>
 Piqûre de rappel 😉 Love sur vous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18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- 2019-12-23 15:30:03</a:t>
                      </a:r>
                      <a:r>
                        <a:rPr kumimoji="0" lang="fr-FR" sz="1000" b="0" i="0" u="none" strike="noStrike" kern="1200" cap="none" spc="0" normalizeH="0" baseline="0" noProof="0">
                          <a:ln>
                            <a:noFill/>
                          </a:ln>
                          <a:solidFill>
                            <a:prstClr val="black"/>
                          </a:solidFill>
                          <a:effectLst/>
                          <a:uLnTx/>
                          <a:uFillTx/>
                          <a:latin typeface="+mn-lt"/>
                          <a:ea typeface="+mn-ea"/>
                          <a:cs typeface="+mn-cs"/>
                        </a:rPr>
                        <a:t>
 On a lu tout Twitter pour vous faire cette sélection des meilleurs tweets de l'année 2019. Qui a d'autres bijoux à partager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1759056"/>
                  </a:ext>
                </a:extLst>
              </a:tr>
            </a:tbl>
          </a:graphicData>
        </a:graphic>
      </p:graphicFrame>
      <p:sp>
        <p:nvSpPr>
          <p:cNvPr id="4" name="Text Placeholder 3">
            <a:extLst>
              <a:ext uri="{FF2B5EF4-FFF2-40B4-BE49-F238E27FC236}">
                <a16:creationId xmlns:a16="http://schemas.microsoft.com/office/drawing/2014/main" id="{73679C89-C0EE-4FDA-96D7-01A9DB110C7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243488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AB56-04FE-4391-9DBE-AD5F4E01DF98}"/>
              </a:ext>
            </a:extLst>
          </p:cNvPr>
          <p:cNvSpPr>
            <a:spLocks noGrp="1"/>
          </p:cNvSpPr>
          <p:nvPr>
            <p:ph type="title"/>
          </p:nvPr>
        </p:nvSpPr>
        <p:spPr/>
        <p:txBody>
          <a:bodyPr/>
          <a:lstStyle/>
          <a:p>
            <a:r>
              <a:rPr lang="en-US"/>
              <a:t>Instagram Posts Table | @ta_ta_ki - 5 of 21</a:t>
            </a:r>
          </a:p>
        </p:txBody>
      </p:sp>
      <p:graphicFrame>
        <p:nvGraphicFramePr>
          <p:cNvPr id="5" name="Table Placeholder 4">
            <a:extLst>
              <a:ext uri="{FF2B5EF4-FFF2-40B4-BE49-F238E27FC236}">
                <a16:creationId xmlns:a16="http://schemas.microsoft.com/office/drawing/2014/main" id="{525CE64A-5906-4D4A-870D-A918B1FD3CCB}"/>
              </a:ext>
            </a:extLst>
          </p:cNvPr>
          <p:cNvGraphicFramePr>
            <a:graphicFrameLocks noGrp="1"/>
          </p:cNvGraphicFramePr>
          <p:nvPr>
            <p:ph type="tbl" sz="quarter" idx="13"/>
            <p:extLst>
              <p:ext uri="{D42A27DB-BD31-4B8C-83A1-F6EECF244321}">
                <p14:modId xmlns:p14="http://schemas.microsoft.com/office/powerpoint/2010/main" val="41634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05389059"/>
                    </a:ext>
                  </a:extLst>
                </a:gridCol>
                <a:gridCol w="1481327">
                  <a:extLst>
                    <a:ext uri="{9D8B030D-6E8A-4147-A177-3AD203B41FA5}">
                      <a16:colId xmlns:a16="http://schemas.microsoft.com/office/drawing/2014/main" val="1386187390"/>
                    </a:ext>
                  </a:extLst>
                </a:gridCol>
                <a:gridCol w="493776">
                  <a:extLst>
                    <a:ext uri="{9D8B030D-6E8A-4147-A177-3AD203B41FA5}">
                      <a16:colId xmlns:a16="http://schemas.microsoft.com/office/drawing/2014/main" val="270403219"/>
                    </a:ext>
                  </a:extLst>
                </a:gridCol>
                <a:gridCol w="493776">
                  <a:extLst>
                    <a:ext uri="{9D8B030D-6E8A-4147-A177-3AD203B41FA5}">
                      <a16:colId xmlns:a16="http://schemas.microsoft.com/office/drawing/2014/main" val="688864326"/>
                    </a:ext>
                  </a:extLst>
                </a:gridCol>
                <a:gridCol w="493776">
                  <a:extLst>
                    <a:ext uri="{9D8B030D-6E8A-4147-A177-3AD203B41FA5}">
                      <a16:colId xmlns:a16="http://schemas.microsoft.com/office/drawing/2014/main" val="3584375914"/>
                    </a:ext>
                  </a:extLst>
                </a:gridCol>
                <a:gridCol w="493776">
                  <a:extLst>
                    <a:ext uri="{9D8B030D-6E8A-4147-A177-3AD203B41FA5}">
                      <a16:colId xmlns:a16="http://schemas.microsoft.com/office/drawing/2014/main" val="200914492"/>
                    </a:ext>
                  </a:extLst>
                </a:gridCol>
                <a:gridCol w="493776">
                  <a:extLst>
                    <a:ext uri="{9D8B030D-6E8A-4147-A177-3AD203B41FA5}">
                      <a16:colId xmlns:a16="http://schemas.microsoft.com/office/drawing/2014/main" val="576228861"/>
                    </a:ext>
                  </a:extLst>
                </a:gridCol>
                <a:gridCol w="493776">
                  <a:extLst>
                    <a:ext uri="{9D8B030D-6E8A-4147-A177-3AD203B41FA5}">
                      <a16:colId xmlns:a16="http://schemas.microsoft.com/office/drawing/2014/main" val="359998291"/>
                    </a:ext>
                  </a:extLst>
                </a:gridCol>
                <a:gridCol w="493776">
                  <a:extLst>
                    <a:ext uri="{9D8B030D-6E8A-4147-A177-3AD203B41FA5}">
                      <a16:colId xmlns:a16="http://schemas.microsoft.com/office/drawing/2014/main" val="3684745816"/>
                    </a:ext>
                  </a:extLst>
                </a:gridCol>
                <a:gridCol w="493776">
                  <a:extLst>
                    <a:ext uri="{9D8B030D-6E8A-4147-A177-3AD203B41FA5}">
                      <a16:colId xmlns:a16="http://schemas.microsoft.com/office/drawing/2014/main" val="1893341970"/>
                    </a:ext>
                  </a:extLst>
                </a:gridCol>
                <a:gridCol w="493776">
                  <a:extLst>
                    <a:ext uri="{9D8B030D-6E8A-4147-A177-3AD203B41FA5}">
                      <a16:colId xmlns:a16="http://schemas.microsoft.com/office/drawing/2014/main" val="424959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1797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- 2019-12-22 18:25:45</a:t>
                      </a:r>
                      <a:r>
                        <a:rPr kumimoji="0" lang="fr-FR" sz="1000" b="0" i="0" u="none" strike="noStrike" kern="1200" cap="none" spc="0" normalizeH="0" baseline="0" noProof="0">
                          <a:ln>
                            <a:noFill/>
                          </a:ln>
                          <a:solidFill>
                            <a:prstClr val="black"/>
                          </a:solidFill>
                          <a:effectLst/>
                          <a:uLnTx/>
                          <a:uFillTx/>
                          <a:latin typeface="+mn-lt"/>
                          <a:ea typeface="+mn-ea"/>
                          <a:cs typeface="+mn-cs"/>
                        </a:rPr>
                        <a:t>
 🥇Félicitations au talentueux @daej_phantom qui a été élu NOUVELLE RÉVÉLATION 2019 DE MUSIQUE URBAINE par le public. 
La Finale s’est jouée à rien, vous vous êtes mobilisés.ées comme jamais !😍
-
On se réjouit de le retrouver dans la line-up de notre prochain event, mais également de réaliser son prochain clip freestyle. 🎞
-
Énorme merci aux 8 jeunes artistes sélectionnés.ées ainsi qu’à vous public! Vous avez créé un réel engouement et valorisé la culture urbaine de notre région.
-
Les #TATAKIAWARDS 2019 sont maintenant terminés mais n’oubliez pas que l’ensemble des artistes de Suisse romande sont présents tout au long de l’année. Alors, allez leur donner un max de force, parce qu’on peut être fiers de nos talents! #swissproud
-
❤ by Tataki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9160867"/>
                  </a:ext>
                </a:extLst>
              </a:tr>
            </a:tbl>
          </a:graphicData>
        </a:graphic>
      </p:graphicFrame>
      <p:sp>
        <p:nvSpPr>
          <p:cNvPr id="4" name="Text Placeholder 3">
            <a:extLst>
              <a:ext uri="{FF2B5EF4-FFF2-40B4-BE49-F238E27FC236}">
                <a16:creationId xmlns:a16="http://schemas.microsoft.com/office/drawing/2014/main" id="{F8048A8D-A8C1-4AD8-8D29-7A07B2D12EB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02528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EB86-2B4F-4BA2-9D62-A7404F6E6FA7}"/>
              </a:ext>
            </a:extLst>
          </p:cNvPr>
          <p:cNvSpPr>
            <a:spLocks noGrp="1"/>
          </p:cNvSpPr>
          <p:nvPr>
            <p:ph type="title"/>
          </p:nvPr>
        </p:nvSpPr>
        <p:spPr/>
        <p:txBody>
          <a:bodyPr/>
          <a:lstStyle/>
          <a:p>
            <a:r>
              <a:rPr lang="en-US"/>
              <a:t>Instagram Posts Table | @ta_ta_ki - 6 of 21</a:t>
            </a:r>
          </a:p>
        </p:txBody>
      </p:sp>
      <p:graphicFrame>
        <p:nvGraphicFramePr>
          <p:cNvPr id="5" name="Table Placeholder 4">
            <a:extLst>
              <a:ext uri="{FF2B5EF4-FFF2-40B4-BE49-F238E27FC236}">
                <a16:creationId xmlns:a16="http://schemas.microsoft.com/office/drawing/2014/main" id="{95A5E486-4D26-4F74-8636-10341F816A1A}"/>
              </a:ext>
            </a:extLst>
          </p:cNvPr>
          <p:cNvGraphicFramePr>
            <a:graphicFrameLocks noGrp="1"/>
          </p:cNvGraphicFramePr>
          <p:nvPr>
            <p:ph type="tbl" sz="quarter" idx="13"/>
            <p:extLst>
              <p:ext uri="{D42A27DB-BD31-4B8C-83A1-F6EECF244321}">
                <p14:modId xmlns:p14="http://schemas.microsoft.com/office/powerpoint/2010/main" val="134762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3522131"/>
                    </a:ext>
                  </a:extLst>
                </a:gridCol>
                <a:gridCol w="1481327">
                  <a:extLst>
                    <a:ext uri="{9D8B030D-6E8A-4147-A177-3AD203B41FA5}">
                      <a16:colId xmlns:a16="http://schemas.microsoft.com/office/drawing/2014/main" val="1265002863"/>
                    </a:ext>
                  </a:extLst>
                </a:gridCol>
                <a:gridCol w="493776">
                  <a:extLst>
                    <a:ext uri="{9D8B030D-6E8A-4147-A177-3AD203B41FA5}">
                      <a16:colId xmlns:a16="http://schemas.microsoft.com/office/drawing/2014/main" val="2898534787"/>
                    </a:ext>
                  </a:extLst>
                </a:gridCol>
                <a:gridCol w="493776">
                  <a:extLst>
                    <a:ext uri="{9D8B030D-6E8A-4147-A177-3AD203B41FA5}">
                      <a16:colId xmlns:a16="http://schemas.microsoft.com/office/drawing/2014/main" val="2115995979"/>
                    </a:ext>
                  </a:extLst>
                </a:gridCol>
                <a:gridCol w="493776">
                  <a:extLst>
                    <a:ext uri="{9D8B030D-6E8A-4147-A177-3AD203B41FA5}">
                      <a16:colId xmlns:a16="http://schemas.microsoft.com/office/drawing/2014/main" val="2658854604"/>
                    </a:ext>
                  </a:extLst>
                </a:gridCol>
                <a:gridCol w="493776">
                  <a:extLst>
                    <a:ext uri="{9D8B030D-6E8A-4147-A177-3AD203B41FA5}">
                      <a16:colId xmlns:a16="http://schemas.microsoft.com/office/drawing/2014/main" val="3136099902"/>
                    </a:ext>
                  </a:extLst>
                </a:gridCol>
                <a:gridCol w="493776">
                  <a:extLst>
                    <a:ext uri="{9D8B030D-6E8A-4147-A177-3AD203B41FA5}">
                      <a16:colId xmlns:a16="http://schemas.microsoft.com/office/drawing/2014/main" val="3196131172"/>
                    </a:ext>
                  </a:extLst>
                </a:gridCol>
                <a:gridCol w="493776">
                  <a:extLst>
                    <a:ext uri="{9D8B030D-6E8A-4147-A177-3AD203B41FA5}">
                      <a16:colId xmlns:a16="http://schemas.microsoft.com/office/drawing/2014/main" val="508647141"/>
                    </a:ext>
                  </a:extLst>
                </a:gridCol>
                <a:gridCol w="493776">
                  <a:extLst>
                    <a:ext uri="{9D8B030D-6E8A-4147-A177-3AD203B41FA5}">
                      <a16:colId xmlns:a16="http://schemas.microsoft.com/office/drawing/2014/main" val="861904238"/>
                    </a:ext>
                  </a:extLst>
                </a:gridCol>
                <a:gridCol w="493776">
                  <a:extLst>
                    <a:ext uri="{9D8B030D-6E8A-4147-A177-3AD203B41FA5}">
                      <a16:colId xmlns:a16="http://schemas.microsoft.com/office/drawing/2014/main" val="310966450"/>
                    </a:ext>
                  </a:extLst>
                </a:gridCol>
                <a:gridCol w="493776">
                  <a:extLst>
                    <a:ext uri="{9D8B030D-6E8A-4147-A177-3AD203B41FA5}">
                      <a16:colId xmlns:a16="http://schemas.microsoft.com/office/drawing/2014/main" val="2055786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2971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- 2019-12-22 18:23:16</a:t>
                      </a:r>
                      <a:r>
                        <a:rPr kumimoji="0" lang="fr-FR" sz="1000" b="0" i="0" u="none" strike="noStrike" kern="1200" cap="none" spc="0" normalizeH="0" baseline="0" noProof="0">
                          <a:ln>
                            <a:noFill/>
                          </a:ln>
                          <a:solidFill>
                            <a:prstClr val="black"/>
                          </a:solidFill>
                          <a:effectLst/>
                          <a:uLnTx/>
                          <a:uFillTx/>
                          <a:latin typeface="+mn-lt"/>
                          <a:ea typeface="+mn-ea"/>
                          <a:cs typeface="+mn-cs"/>
                        </a:rPr>
                        <a:t>
 🥈Félicitations au talentueux @momsbzbf qui fini à la 2ème place des #TATAKIAWARDS 2019 👏🏽🔥
-
On se réjouit de réaliser son prochain clip freestyle. 🎞
-
Énorme merci aux 8 artistes sélectionnés.ées ainsi qu’à vous public ! Vous avez créé un réel engouement et valorisé la culture urbaine de notre région.
-
Les #TATAKIAWARDS 2019 sont maintenant terminés mais n’oubliez pas que l’ensemble des artistes de Suisse romande sont présents tout au long de l’année. Alors, allez leur donner un max de force, parce qu’on peut être fiers de nos talents! #SwissProud
-
❤ by Tataki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1493234"/>
                  </a:ext>
                </a:extLst>
              </a:tr>
            </a:tbl>
          </a:graphicData>
        </a:graphic>
      </p:graphicFrame>
      <p:sp>
        <p:nvSpPr>
          <p:cNvPr id="4" name="Text Placeholder 3">
            <a:extLst>
              <a:ext uri="{FF2B5EF4-FFF2-40B4-BE49-F238E27FC236}">
                <a16:creationId xmlns:a16="http://schemas.microsoft.com/office/drawing/2014/main" id="{1DFDF3FB-DC7A-4F65-8293-D708652B869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8445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9195-358E-40B9-BA56-87188D4CEC88}"/>
              </a:ext>
            </a:extLst>
          </p:cNvPr>
          <p:cNvSpPr>
            <a:spLocks noGrp="1"/>
          </p:cNvSpPr>
          <p:nvPr>
            <p:ph type="title"/>
          </p:nvPr>
        </p:nvSpPr>
        <p:spPr/>
        <p:txBody>
          <a:bodyPr/>
          <a:lstStyle/>
          <a:p>
            <a:r>
              <a:rPr lang="en-US"/>
              <a:t>Instagram Posts Table | @ta_ta_ki - 7 of 21</a:t>
            </a:r>
          </a:p>
        </p:txBody>
      </p:sp>
      <p:graphicFrame>
        <p:nvGraphicFramePr>
          <p:cNvPr id="5" name="Table Placeholder 4">
            <a:extLst>
              <a:ext uri="{FF2B5EF4-FFF2-40B4-BE49-F238E27FC236}">
                <a16:creationId xmlns:a16="http://schemas.microsoft.com/office/drawing/2014/main" id="{CAE4082F-A7B3-4F8D-8BB7-861903C93380}"/>
              </a:ext>
            </a:extLst>
          </p:cNvPr>
          <p:cNvGraphicFramePr>
            <a:graphicFrameLocks noGrp="1"/>
          </p:cNvGraphicFramePr>
          <p:nvPr>
            <p:ph type="tbl" sz="quarter" idx="13"/>
            <p:extLst>
              <p:ext uri="{D42A27DB-BD31-4B8C-83A1-F6EECF244321}">
                <p14:modId xmlns:p14="http://schemas.microsoft.com/office/powerpoint/2010/main" val="379455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05053368"/>
                    </a:ext>
                  </a:extLst>
                </a:gridCol>
                <a:gridCol w="1481327">
                  <a:extLst>
                    <a:ext uri="{9D8B030D-6E8A-4147-A177-3AD203B41FA5}">
                      <a16:colId xmlns:a16="http://schemas.microsoft.com/office/drawing/2014/main" val="446769467"/>
                    </a:ext>
                  </a:extLst>
                </a:gridCol>
                <a:gridCol w="493776">
                  <a:extLst>
                    <a:ext uri="{9D8B030D-6E8A-4147-A177-3AD203B41FA5}">
                      <a16:colId xmlns:a16="http://schemas.microsoft.com/office/drawing/2014/main" val="2396270729"/>
                    </a:ext>
                  </a:extLst>
                </a:gridCol>
                <a:gridCol w="493776">
                  <a:extLst>
                    <a:ext uri="{9D8B030D-6E8A-4147-A177-3AD203B41FA5}">
                      <a16:colId xmlns:a16="http://schemas.microsoft.com/office/drawing/2014/main" val="2695499987"/>
                    </a:ext>
                  </a:extLst>
                </a:gridCol>
                <a:gridCol w="493776">
                  <a:extLst>
                    <a:ext uri="{9D8B030D-6E8A-4147-A177-3AD203B41FA5}">
                      <a16:colId xmlns:a16="http://schemas.microsoft.com/office/drawing/2014/main" val="2059861423"/>
                    </a:ext>
                  </a:extLst>
                </a:gridCol>
                <a:gridCol w="493776">
                  <a:extLst>
                    <a:ext uri="{9D8B030D-6E8A-4147-A177-3AD203B41FA5}">
                      <a16:colId xmlns:a16="http://schemas.microsoft.com/office/drawing/2014/main" val="373342146"/>
                    </a:ext>
                  </a:extLst>
                </a:gridCol>
                <a:gridCol w="493776">
                  <a:extLst>
                    <a:ext uri="{9D8B030D-6E8A-4147-A177-3AD203B41FA5}">
                      <a16:colId xmlns:a16="http://schemas.microsoft.com/office/drawing/2014/main" val="1464986746"/>
                    </a:ext>
                  </a:extLst>
                </a:gridCol>
                <a:gridCol w="493776">
                  <a:extLst>
                    <a:ext uri="{9D8B030D-6E8A-4147-A177-3AD203B41FA5}">
                      <a16:colId xmlns:a16="http://schemas.microsoft.com/office/drawing/2014/main" val="564496248"/>
                    </a:ext>
                  </a:extLst>
                </a:gridCol>
                <a:gridCol w="493776">
                  <a:extLst>
                    <a:ext uri="{9D8B030D-6E8A-4147-A177-3AD203B41FA5}">
                      <a16:colId xmlns:a16="http://schemas.microsoft.com/office/drawing/2014/main" val="1399794566"/>
                    </a:ext>
                  </a:extLst>
                </a:gridCol>
                <a:gridCol w="493776">
                  <a:extLst>
                    <a:ext uri="{9D8B030D-6E8A-4147-A177-3AD203B41FA5}">
                      <a16:colId xmlns:a16="http://schemas.microsoft.com/office/drawing/2014/main" val="3246843348"/>
                    </a:ext>
                  </a:extLst>
                </a:gridCol>
                <a:gridCol w="493776">
                  <a:extLst>
                    <a:ext uri="{9D8B030D-6E8A-4147-A177-3AD203B41FA5}">
                      <a16:colId xmlns:a16="http://schemas.microsoft.com/office/drawing/2014/main" val="295363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2751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- 2019-12-22 18:19:28</a:t>
                      </a:r>
                      <a:r>
                        <a:rPr kumimoji="0" lang="fr-FR" sz="1000" b="0" i="0" u="none" strike="noStrike" kern="1200" cap="none" spc="0" normalizeH="0" baseline="0" noProof="0">
                          <a:ln>
                            <a:noFill/>
                          </a:ln>
                          <a:solidFill>
                            <a:prstClr val="black"/>
                          </a:solidFill>
                          <a:effectLst/>
                          <a:uLnTx/>
                          <a:uFillTx/>
                          <a:latin typeface="+mn-lt"/>
                          <a:ea typeface="+mn-ea"/>
                          <a:cs typeface="+mn-cs"/>
                        </a:rPr>
                        <a:t>
 🥉 Félicitations à la talentueuse @laknamusic qui fini à la 3ème place des #TATAKIAWARDS 2019 👏🏽🔥
-
On se réjouit de réaliser son prochain clip freestyle. 🎞
-
Énorme merci aux 8 artistes sélectionnés.ées ainsi qu’à vous public ! Vous avez créé un réel engouement et valorisé la culture urbaine de notre région.
-
Les #TATAKIAWARDS 2019 sont maintenant terminés mais n’oubliez pas que l’ensemble des artistes de Suisse romande sont présents tout au long de l’année. Alors, allez leur donner un max de force, parce qu’on peut être fiers de nos talents! #SwissProud
-
❤ by Tataki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2007438"/>
                  </a:ext>
                </a:extLst>
              </a:tr>
            </a:tbl>
          </a:graphicData>
        </a:graphic>
      </p:graphicFrame>
      <p:sp>
        <p:nvSpPr>
          <p:cNvPr id="4" name="Text Placeholder 3">
            <a:extLst>
              <a:ext uri="{FF2B5EF4-FFF2-40B4-BE49-F238E27FC236}">
                <a16:creationId xmlns:a16="http://schemas.microsoft.com/office/drawing/2014/main" id="{46029AD2-F596-46FB-B05B-CEF1FDF2113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18301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3414-0504-4F15-A7EE-C65F95E80B05}"/>
              </a:ext>
            </a:extLst>
          </p:cNvPr>
          <p:cNvSpPr>
            <a:spLocks noGrp="1"/>
          </p:cNvSpPr>
          <p:nvPr>
            <p:ph type="title"/>
          </p:nvPr>
        </p:nvSpPr>
        <p:spPr/>
        <p:txBody>
          <a:bodyPr/>
          <a:lstStyle/>
          <a:p>
            <a:r>
              <a:rPr lang="en-US"/>
              <a:t>Instagram Posts Table | @ta_ta_ki - 8 of 21</a:t>
            </a:r>
          </a:p>
        </p:txBody>
      </p:sp>
      <p:graphicFrame>
        <p:nvGraphicFramePr>
          <p:cNvPr id="5" name="Table Placeholder 4">
            <a:extLst>
              <a:ext uri="{FF2B5EF4-FFF2-40B4-BE49-F238E27FC236}">
                <a16:creationId xmlns:a16="http://schemas.microsoft.com/office/drawing/2014/main" id="{95035DA8-3052-424F-809F-7A3747B93684}"/>
              </a:ext>
            </a:extLst>
          </p:cNvPr>
          <p:cNvGraphicFramePr>
            <a:graphicFrameLocks noGrp="1"/>
          </p:cNvGraphicFramePr>
          <p:nvPr>
            <p:ph type="tbl" sz="quarter" idx="13"/>
            <p:extLst>
              <p:ext uri="{D42A27DB-BD31-4B8C-83A1-F6EECF244321}">
                <p14:modId xmlns:p14="http://schemas.microsoft.com/office/powerpoint/2010/main" val="228480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1203173"/>
                    </a:ext>
                  </a:extLst>
                </a:gridCol>
                <a:gridCol w="1481327">
                  <a:extLst>
                    <a:ext uri="{9D8B030D-6E8A-4147-A177-3AD203B41FA5}">
                      <a16:colId xmlns:a16="http://schemas.microsoft.com/office/drawing/2014/main" val="3378940122"/>
                    </a:ext>
                  </a:extLst>
                </a:gridCol>
                <a:gridCol w="493776">
                  <a:extLst>
                    <a:ext uri="{9D8B030D-6E8A-4147-A177-3AD203B41FA5}">
                      <a16:colId xmlns:a16="http://schemas.microsoft.com/office/drawing/2014/main" val="4270426219"/>
                    </a:ext>
                  </a:extLst>
                </a:gridCol>
                <a:gridCol w="493776">
                  <a:extLst>
                    <a:ext uri="{9D8B030D-6E8A-4147-A177-3AD203B41FA5}">
                      <a16:colId xmlns:a16="http://schemas.microsoft.com/office/drawing/2014/main" val="1194374001"/>
                    </a:ext>
                  </a:extLst>
                </a:gridCol>
                <a:gridCol w="493776">
                  <a:extLst>
                    <a:ext uri="{9D8B030D-6E8A-4147-A177-3AD203B41FA5}">
                      <a16:colId xmlns:a16="http://schemas.microsoft.com/office/drawing/2014/main" val="2825036614"/>
                    </a:ext>
                  </a:extLst>
                </a:gridCol>
                <a:gridCol w="493776">
                  <a:extLst>
                    <a:ext uri="{9D8B030D-6E8A-4147-A177-3AD203B41FA5}">
                      <a16:colId xmlns:a16="http://schemas.microsoft.com/office/drawing/2014/main" val="2847200286"/>
                    </a:ext>
                  </a:extLst>
                </a:gridCol>
                <a:gridCol w="493776">
                  <a:extLst>
                    <a:ext uri="{9D8B030D-6E8A-4147-A177-3AD203B41FA5}">
                      <a16:colId xmlns:a16="http://schemas.microsoft.com/office/drawing/2014/main" val="3331557565"/>
                    </a:ext>
                  </a:extLst>
                </a:gridCol>
                <a:gridCol w="493776">
                  <a:extLst>
                    <a:ext uri="{9D8B030D-6E8A-4147-A177-3AD203B41FA5}">
                      <a16:colId xmlns:a16="http://schemas.microsoft.com/office/drawing/2014/main" val="2452811410"/>
                    </a:ext>
                  </a:extLst>
                </a:gridCol>
                <a:gridCol w="493776">
                  <a:extLst>
                    <a:ext uri="{9D8B030D-6E8A-4147-A177-3AD203B41FA5}">
                      <a16:colId xmlns:a16="http://schemas.microsoft.com/office/drawing/2014/main" val="3586665691"/>
                    </a:ext>
                  </a:extLst>
                </a:gridCol>
                <a:gridCol w="493776">
                  <a:extLst>
                    <a:ext uri="{9D8B030D-6E8A-4147-A177-3AD203B41FA5}">
                      <a16:colId xmlns:a16="http://schemas.microsoft.com/office/drawing/2014/main" val="3439045828"/>
                    </a:ext>
                  </a:extLst>
                </a:gridCol>
                <a:gridCol w="493776">
                  <a:extLst>
                    <a:ext uri="{9D8B030D-6E8A-4147-A177-3AD203B41FA5}">
                      <a16:colId xmlns:a16="http://schemas.microsoft.com/office/drawing/2014/main" val="232833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9966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- 2019-12-19 16:55:42</a:t>
                      </a:r>
                      <a:r>
                        <a:rPr kumimoji="0" lang="fr-FR" sz="1000" b="0" i="0" u="none" strike="noStrike" kern="1200" cap="none" spc="0" normalizeH="0" baseline="0" noProof="0">
                          <a:ln>
                            <a:noFill/>
                          </a:ln>
                          <a:solidFill>
                            <a:prstClr val="black"/>
                          </a:solidFill>
                          <a:effectLst/>
                          <a:uLnTx/>
                          <a:uFillTx/>
                          <a:latin typeface="+mn-lt"/>
                          <a:ea typeface="+mn-ea"/>
                          <a:cs typeface="+mn-cs"/>
                        </a:rPr>
                        <a:t>
 On a decidé de faire un petit quizz pour tester les connaissances de jeunes arméniens sur la Suisse ! Et RÉVÉLATION : @darius_rochebin est le père de @sachaporchet ! Si tu en sais aussi peu sur l’Arménie que nos participants sur la Suisse, viens check le nouvel épisode de MON PAYS avec @sachaporchet et @pablo_delpedro  sur notre chaîne YouTube (lien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6980</a:t>
                      </a:r>
                    </a:p>
                  </a:txBody>
                  <a:tcPr/>
                </a:tc>
                <a:extLst>
                  <a:ext uri="{0D108BD9-81ED-4DB2-BD59-A6C34878D82A}">
                    <a16:rowId xmlns:a16="http://schemas.microsoft.com/office/drawing/2014/main" val="2380014945"/>
                  </a:ext>
                </a:extLst>
              </a:tr>
            </a:tbl>
          </a:graphicData>
        </a:graphic>
      </p:graphicFrame>
      <p:sp>
        <p:nvSpPr>
          <p:cNvPr id="4" name="Text Placeholder 3">
            <a:extLst>
              <a:ext uri="{FF2B5EF4-FFF2-40B4-BE49-F238E27FC236}">
                <a16:creationId xmlns:a16="http://schemas.microsoft.com/office/drawing/2014/main" id="{6726AD4D-7F08-40B6-BB54-FE85A639732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08627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19FD2-9D2B-4810-A3D1-F8FB6E349952}"/>
              </a:ext>
            </a:extLst>
          </p:cNvPr>
          <p:cNvSpPr>
            <a:spLocks noGrp="1"/>
          </p:cNvSpPr>
          <p:nvPr>
            <p:ph type="title"/>
          </p:nvPr>
        </p:nvSpPr>
        <p:spPr/>
        <p:txBody>
          <a:bodyPr/>
          <a:lstStyle/>
          <a:p>
            <a:r>
              <a:rPr lang="en-US"/>
              <a:t>Instagram Posts Table | @ta_ta_ki - 9 of 21</a:t>
            </a:r>
          </a:p>
        </p:txBody>
      </p:sp>
      <p:graphicFrame>
        <p:nvGraphicFramePr>
          <p:cNvPr id="5" name="Table Placeholder 4">
            <a:extLst>
              <a:ext uri="{FF2B5EF4-FFF2-40B4-BE49-F238E27FC236}">
                <a16:creationId xmlns:a16="http://schemas.microsoft.com/office/drawing/2014/main" id="{64838A29-0B81-4FBF-B522-F27ECCAFB792}"/>
              </a:ext>
            </a:extLst>
          </p:cNvPr>
          <p:cNvGraphicFramePr>
            <a:graphicFrameLocks noGrp="1"/>
          </p:cNvGraphicFramePr>
          <p:nvPr>
            <p:ph type="tbl" sz="quarter" idx="13"/>
            <p:extLst>
              <p:ext uri="{D42A27DB-BD31-4B8C-83A1-F6EECF244321}">
                <p14:modId xmlns:p14="http://schemas.microsoft.com/office/powerpoint/2010/main" val="110908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61879063"/>
                    </a:ext>
                  </a:extLst>
                </a:gridCol>
                <a:gridCol w="1481327">
                  <a:extLst>
                    <a:ext uri="{9D8B030D-6E8A-4147-A177-3AD203B41FA5}">
                      <a16:colId xmlns:a16="http://schemas.microsoft.com/office/drawing/2014/main" val="1300196801"/>
                    </a:ext>
                  </a:extLst>
                </a:gridCol>
                <a:gridCol w="493776">
                  <a:extLst>
                    <a:ext uri="{9D8B030D-6E8A-4147-A177-3AD203B41FA5}">
                      <a16:colId xmlns:a16="http://schemas.microsoft.com/office/drawing/2014/main" val="600998868"/>
                    </a:ext>
                  </a:extLst>
                </a:gridCol>
                <a:gridCol w="493776">
                  <a:extLst>
                    <a:ext uri="{9D8B030D-6E8A-4147-A177-3AD203B41FA5}">
                      <a16:colId xmlns:a16="http://schemas.microsoft.com/office/drawing/2014/main" val="3488420820"/>
                    </a:ext>
                  </a:extLst>
                </a:gridCol>
                <a:gridCol w="493776">
                  <a:extLst>
                    <a:ext uri="{9D8B030D-6E8A-4147-A177-3AD203B41FA5}">
                      <a16:colId xmlns:a16="http://schemas.microsoft.com/office/drawing/2014/main" val="2827452533"/>
                    </a:ext>
                  </a:extLst>
                </a:gridCol>
                <a:gridCol w="493776">
                  <a:extLst>
                    <a:ext uri="{9D8B030D-6E8A-4147-A177-3AD203B41FA5}">
                      <a16:colId xmlns:a16="http://schemas.microsoft.com/office/drawing/2014/main" val="1221173709"/>
                    </a:ext>
                  </a:extLst>
                </a:gridCol>
                <a:gridCol w="493776">
                  <a:extLst>
                    <a:ext uri="{9D8B030D-6E8A-4147-A177-3AD203B41FA5}">
                      <a16:colId xmlns:a16="http://schemas.microsoft.com/office/drawing/2014/main" val="650335914"/>
                    </a:ext>
                  </a:extLst>
                </a:gridCol>
                <a:gridCol w="493776">
                  <a:extLst>
                    <a:ext uri="{9D8B030D-6E8A-4147-A177-3AD203B41FA5}">
                      <a16:colId xmlns:a16="http://schemas.microsoft.com/office/drawing/2014/main" val="4199552004"/>
                    </a:ext>
                  </a:extLst>
                </a:gridCol>
                <a:gridCol w="493776">
                  <a:extLst>
                    <a:ext uri="{9D8B030D-6E8A-4147-A177-3AD203B41FA5}">
                      <a16:colId xmlns:a16="http://schemas.microsoft.com/office/drawing/2014/main" val="3902585876"/>
                    </a:ext>
                  </a:extLst>
                </a:gridCol>
                <a:gridCol w="493776">
                  <a:extLst>
                    <a:ext uri="{9D8B030D-6E8A-4147-A177-3AD203B41FA5}">
                      <a16:colId xmlns:a16="http://schemas.microsoft.com/office/drawing/2014/main" val="2869126603"/>
                    </a:ext>
                  </a:extLst>
                </a:gridCol>
                <a:gridCol w="493776">
                  <a:extLst>
                    <a:ext uri="{9D8B030D-6E8A-4147-A177-3AD203B41FA5}">
                      <a16:colId xmlns:a16="http://schemas.microsoft.com/office/drawing/2014/main" val="2280570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4664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- 2019-12-18 15:06:30</a:t>
                      </a:r>
                      <a:r>
                        <a:rPr kumimoji="0" lang="fr-FR" sz="1000" b="0" i="0" u="none" strike="noStrike" kern="1200" cap="none" spc="0" normalizeH="0" baseline="0" noProof="0">
                          <a:ln>
                            <a:noFill/>
                          </a:ln>
                          <a:solidFill>
                            <a:prstClr val="black"/>
                          </a:solidFill>
                          <a:effectLst/>
                          <a:uLnTx/>
                          <a:uFillTx/>
                          <a:latin typeface="+mn-lt"/>
                          <a:ea typeface="+mn-ea"/>
                          <a:cs typeface="+mn-cs"/>
                        </a:rPr>
                        <a:t>
 Les seuls bâtiments survivant aux catastrophes climatiques sont les châteaux. Chillon domine la gigantesque déchetterie à ciel ouvert du Léman, le nouveau business de la Suisse. Le métier le plus demandé est maintenant chauffeur de bulldozer. .
Tu vas starter un royaume et devenir premier dictateur autoproclamé ou changer de carrière pour te lancer comme chauffeur de bulldozer ? .
Suite de notre série photo "Suisse 2050" qui illustre l'incapacité qu'auraient eu les gouvernements mondiaux à trouver des solutions pour le climat.
.
réal. Michel Dufour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9340598"/>
                  </a:ext>
                </a:extLst>
              </a:tr>
            </a:tbl>
          </a:graphicData>
        </a:graphic>
      </p:graphicFrame>
      <p:sp>
        <p:nvSpPr>
          <p:cNvPr id="4" name="Text Placeholder 3">
            <a:extLst>
              <a:ext uri="{FF2B5EF4-FFF2-40B4-BE49-F238E27FC236}">
                <a16:creationId xmlns:a16="http://schemas.microsoft.com/office/drawing/2014/main" id="{C21E8B94-3CAB-497B-B2AC-C3E725496BF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39344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0FC1-0D10-4151-833D-1431188944DE}"/>
              </a:ext>
            </a:extLst>
          </p:cNvPr>
          <p:cNvSpPr>
            <a:spLocks noGrp="1"/>
          </p:cNvSpPr>
          <p:nvPr>
            <p:ph type="title"/>
          </p:nvPr>
        </p:nvSpPr>
        <p:spPr/>
        <p:txBody>
          <a:bodyPr/>
          <a:lstStyle/>
          <a:p>
            <a:r>
              <a:rPr lang="en-US"/>
              <a:t>Instagram Posts Table | @ta_ta_ki - 10 of 21</a:t>
            </a:r>
          </a:p>
        </p:txBody>
      </p:sp>
      <p:graphicFrame>
        <p:nvGraphicFramePr>
          <p:cNvPr id="5" name="Table Placeholder 4">
            <a:extLst>
              <a:ext uri="{FF2B5EF4-FFF2-40B4-BE49-F238E27FC236}">
                <a16:creationId xmlns:a16="http://schemas.microsoft.com/office/drawing/2014/main" id="{A777ABAB-88E9-4493-8D31-70B88BA81BC5}"/>
              </a:ext>
            </a:extLst>
          </p:cNvPr>
          <p:cNvGraphicFramePr>
            <a:graphicFrameLocks noGrp="1"/>
          </p:cNvGraphicFramePr>
          <p:nvPr>
            <p:ph type="tbl" sz="quarter" idx="13"/>
            <p:extLst>
              <p:ext uri="{D42A27DB-BD31-4B8C-83A1-F6EECF244321}">
                <p14:modId xmlns:p14="http://schemas.microsoft.com/office/powerpoint/2010/main" val="3440385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94861224"/>
                    </a:ext>
                  </a:extLst>
                </a:gridCol>
                <a:gridCol w="1481327">
                  <a:extLst>
                    <a:ext uri="{9D8B030D-6E8A-4147-A177-3AD203B41FA5}">
                      <a16:colId xmlns:a16="http://schemas.microsoft.com/office/drawing/2014/main" val="205332667"/>
                    </a:ext>
                  </a:extLst>
                </a:gridCol>
                <a:gridCol w="493776">
                  <a:extLst>
                    <a:ext uri="{9D8B030D-6E8A-4147-A177-3AD203B41FA5}">
                      <a16:colId xmlns:a16="http://schemas.microsoft.com/office/drawing/2014/main" val="1782973348"/>
                    </a:ext>
                  </a:extLst>
                </a:gridCol>
                <a:gridCol w="493776">
                  <a:extLst>
                    <a:ext uri="{9D8B030D-6E8A-4147-A177-3AD203B41FA5}">
                      <a16:colId xmlns:a16="http://schemas.microsoft.com/office/drawing/2014/main" val="934983894"/>
                    </a:ext>
                  </a:extLst>
                </a:gridCol>
                <a:gridCol w="493776">
                  <a:extLst>
                    <a:ext uri="{9D8B030D-6E8A-4147-A177-3AD203B41FA5}">
                      <a16:colId xmlns:a16="http://schemas.microsoft.com/office/drawing/2014/main" val="3521023060"/>
                    </a:ext>
                  </a:extLst>
                </a:gridCol>
                <a:gridCol w="493776">
                  <a:extLst>
                    <a:ext uri="{9D8B030D-6E8A-4147-A177-3AD203B41FA5}">
                      <a16:colId xmlns:a16="http://schemas.microsoft.com/office/drawing/2014/main" val="619757622"/>
                    </a:ext>
                  </a:extLst>
                </a:gridCol>
                <a:gridCol w="493776">
                  <a:extLst>
                    <a:ext uri="{9D8B030D-6E8A-4147-A177-3AD203B41FA5}">
                      <a16:colId xmlns:a16="http://schemas.microsoft.com/office/drawing/2014/main" val="2273827129"/>
                    </a:ext>
                  </a:extLst>
                </a:gridCol>
                <a:gridCol w="493776">
                  <a:extLst>
                    <a:ext uri="{9D8B030D-6E8A-4147-A177-3AD203B41FA5}">
                      <a16:colId xmlns:a16="http://schemas.microsoft.com/office/drawing/2014/main" val="2497620460"/>
                    </a:ext>
                  </a:extLst>
                </a:gridCol>
                <a:gridCol w="493776">
                  <a:extLst>
                    <a:ext uri="{9D8B030D-6E8A-4147-A177-3AD203B41FA5}">
                      <a16:colId xmlns:a16="http://schemas.microsoft.com/office/drawing/2014/main" val="2023620750"/>
                    </a:ext>
                  </a:extLst>
                </a:gridCol>
                <a:gridCol w="493776">
                  <a:extLst>
                    <a:ext uri="{9D8B030D-6E8A-4147-A177-3AD203B41FA5}">
                      <a16:colId xmlns:a16="http://schemas.microsoft.com/office/drawing/2014/main" val="92660909"/>
                    </a:ext>
                  </a:extLst>
                </a:gridCol>
                <a:gridCol w="493776">
                  <a:extLst>
                    <a:ext uri="{9D8B030D-6E8A-4147-A177-3AD203B41FA5}">
                      <a16:colId xmlns:a16="http://schemas.microsoft.com/office/drawing/2014/main" val="86767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2254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- 2019-12-18 10:17:02</a:t>
                      </a:r>
                      <a:r>
                        <a:rPr kumimoji="0" lang="fr-FR" sz="1000" b="0" i="0" u="none" strike="noStrike" kern="1200" cap="none" spc="0" normalizeH="0" baseline="0" noProof="0">
                          <a:ln>
                            <a:noFill/>
                          </a:ln>
                          <a:solidFill>
                            <a:prstClr val="black"/>
                          </a:solidFill>
                          <a:effectLst/>
                          <a:uLnTx/>
                          <a:uFillTx/>
                          <a:latin typeface="+mn-lt"/>
                          <a:ea typeface="+mn-ea"/>
                          <a:cs typeface="+mn-cs"/>
                        </a:rPr>
                        <a:t>
 @borisjohnsonuk monte le nouvel empire pile pour la sortie du nouveau @starwars ! Ça serait quoi le nom de ce nouvel épisode ? « Brexit : Le Retour du No Deal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3046508"/>
                  </a:ext>
                </a:extLst>
              </a:tr>
            </a:tbl>
          </a:graphicData>
        </a:graphic>
      </p:graphicFrame>
      <p:sp>
        <p:nvSpPr>
          <p:cNvPr id="4" name="Text Placeholder 3">
            <a:extLst>
              <a:ext uri="{FF2B5EF4-FFF2-40B4-BE49-F238E27FC236}">
                <a16:creationId xmlns:a16="http://schemas.microsoft.com/office/drawing/2014/main" id="{49442C24-8FA6-47F6-B482-D6BB1917372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3651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CF61A-F6E5-4133-A7BE-B28123688FA1}"/>
              </a:ext>
            </a:extLst>
          </p:cNvPr>
          <p:cNvSpPr>
            <a:spLocks noGrp="1"/>
          </p:cNvSpPr>
          <p:nvPr>
            <p:ph type="title"/>
          </p:nvPr>
        </p:nvSpPr>
        <p:spPr/>
        <p:txBody>
          <a:bodyPr/>
          <a:lstStyle/>
          <a:p>
            <a:r>
              <a:rPr lang="en-US"/>
              <a:t>Instagram Posts Table | @ta_ta_ki - 11 of 21</a:t>
            </a:r>
          </a:p>
        </p:txBody>
      </p:sp>
      <p:graphicFrame>
        <p:nvGraphicFramePr>
          <p:cNvPr id="5" name="Table Placeholder 4">
            <a:extLst>
              <a:ext uri="{FF2B5EF4-FFF2-40B4-BE49-F238E27FC236}">
                <a16:creationId xmlns:a16="http://schemas.microsoft.com/office/drawing/2014/main" id="{ADA33037-727F-4D76-92F5-670EF5DD84A3}"/>
              </a:ext>
            </a:extLst>
          </p:cNvPr>
          <p:cNvGraphicFramePr>
            <a:graphicFrameLocks noGrp="1"/>
          </p:cNvGraphicFramePr>
          <p:nvPr>
            <p:ph type="tbl" sz="quarter" idx="13"/>
            <p:extLst>
              <p:ext uri="{D42A27DB-BD31-4B8C-83A1-F6EECF244321}">
                <p14:modId xmlns:p14="http://schemas.microsoft.com/office/powerpoint/2010/main" val="225741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5220463"/>
                    </a:ext>
                  </a:extLst>
                </a:gridCol>
                <a:gridCol w="1481327">
                  <a:extLst>
                    <a:ext uri="{9D8B030D-6E8A-4147-A177-3AD203B41FA5}">
                      <a16:colId xmlns:a16="http://schemas.microsoft.com/office/drawing/2014/main" val="2982173373"/>
                    </a:ext>
                  </a:extLst>
                </a:gridCol>
                <a:gridCol w="493776">
                  <a:extLst>
                    <a:ext uri="{9D8B030D-6E8A-4147-A177-3AD203B41FA5}">
                      <a16:colId xmlns:a16="http://schemas.microsoft.com/office/drawing/2014/main" val="2758609583"/>
                    </a:ext>
                  </a:extLst>
                </a:gridCol>
                <a:gridCol w="493776">
                  <a:extLst>
                    <a:ext uri="{9D8B030D-6E8A-4147-A177-3AD203B41FA5}">
                      <a16:colId xmlns:a16="http://schemas.microsoft.com/office/drawing/2014/main" val="3937393549"/>
                    </a:ext>
                  </a:extLst>
                </a:gridCol>
                <a:gridCol w="493776">
                  <a:extLst>
                    <a:ext uri="{9D8B030D-6E8A-4147-A177-3AD203B41FA5}">
                      <a16:colId xmlns:a16="http://schemas.microsoft.com/office/drawing/2014/main" val="829870349"/>
                    </a:ext>
                  </a:extLst>
                </a:gridCol>
                <a:gridCol w="493776">
                  <a:extLst>
                    <a:ext uri="{9D8B030D-6E8A-4147-A177-3AD203B41FA5}">
                      <a16:colId xmlns:a16="http://schemas.microsoft.com/office/drawing/2014/main" val="4277648596"/>
                    </a:ext>
                  </a:extLst>
                </a:gridCol>
                <a:gridCol w="493776">
                  <a:extLst>
                    <a:ext uri="{9D8B030D-6E8A-4147-A177-3AD203B41FA5}">
                      <a16:colId xmlns:a16="http://schemas.microsoft.com/office/drawing/2014/main" val="4050680101"/>
                    </a:ext>
                  </a:extLst>
                </a:gridCol>
                <a:gridCol w="493776">
                  <a:extLst>
                    <a:ext uri="{9D8B030D-6E8A-4147-A177-3AD203B41FA5}">
                      <a16:colId xmlns:a16="http://schemas.microsoft.com/office/drawing/2014/main" val="2015781944"/>
                    </a:ext>
                  </a:extLst>
                </a:gridCol>
                <a:gridCol w="493776">
                  <a:extLst>
                    <a:ext uri="{9D8B030D-6E8A-4147-A177-3AD203B41FA5}">
                      <a16:colId xmlns:a16="http://schemas.microsoft.com/office/drawing/2014/main" val="1107906067"/>
                    </a:ext>
                  </a:extLst>
                </a:gridCol>
                <a:gridCol w="493776">
                  <a:extLst>
                    <a:ext uri="{9D8B030D-6E8A-4147-A177-3AD203B41FA5}">
                      <a16:colId xmlns:a16="http://schemas.microsoft.com/office/drawing/2014/main" val="3164064667"/>
                    </a:ext>
                  </a:extLst>
                </a:gridCol>
                <a:gridCol w="493776">
                  <a:extLst>
                    <a:ext uri="{9D8B030D-6E8A-4147-A177-3AD203B41FA5}">
                      <a16:colId xmlns:a16="http://schemas.microsoft.com/office/drawing/2014/main" val="1379180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1553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- 2019-12-15 15:23:15</a:t>
                      </a:r>
                      <a:r>
                        <a:rPr kumimoji="0" lang="fr-FR" sz="1000" b="0" i="0" u="none" strike="noStrike" kern="1200" cap="none" spc="0" normalizeH="0" baseline="0" noProof="0">
                          <a:ln>
                            <a:noFill/>
                          </a:ln>
                          <a:solidFill>
                            <a:prstClr val="black"/>
                          </a:solidFill>
                          <a:effectLst/>
                          <a:uLnTx/>
                          <a:uFillTx/>
                          <a:latin typeface="+mn-lt"/>
                          <a:ea typeface="+mn-ea"/>
                          <a:cs typeface="+mn-cs"/>
                        </a:rPr>
                        <a:t>
 On vous annonce aujourd’hui les artistes que vous avez sélectionné pour faire partie des #TATAKIAWARDS.
L’objectif ? Choisir lequel/laquelle de ces 8 jeunes mérite le titre de nouvelle révélation de musique urbaine en Suisse romande.
-
Comment ça marche ? Les #TATAKIAWARDS se dérouleront intégralement dans notre story et débuteront par les 1/4 de Finales (Mardi et Mercredi). Ça sera alors à vous de voter pour savoir quels/quelles artistes méritent de poursuivre la compétition pour rejoindre les demi-finales (Jeudi) et la grande finale (Samedi).
-
Le gagnant remportera une place dans le line-up du prochain event Tataki en 2020 et un clip freestyle réalisé par nos équipes.
-
Les candidats(tes) que vous avez choisis:
@badnaiy
@daej_phantom
@shaimlemagnifik
@laknamusic
@jarpacino
@rounhaa
@jeune.hustler
@momsbzbf
-
Il faudra être vif car rien n’est joué ! Tu auras à chaque fois seulement 24h pour soutenir ton artiste préféré, donc ils comptent sur toi pour partager un max autour de toi !
-
À mardi dans notre story la famille🔥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2172062"/>
                  </a:ext>
                </a:extLst>
              </a:tr>
            </a:tbl>
          </a:graphicData>
        </a:graphic>
      </p:graphicFrame>
      <p:sp>
        <p:nvSpPr>
          <p:cNvPr id="4" name="Text Placeholder 3">
            <a:extLst>
              <a:ext uri="{FF2B5EF4-FFF2-40B4-BE49-F238E27FC236}">
                <a16:creationId xmlns:a16="http://schemas.microsoft.com/office/drawing/2014/main" id="{77B705A0-93DE-4773-9F70-E2C941565B4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32675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DF8-3B3F-47C5-882F-4EED54F1E5A0}"/>
              </a:ext>
            </a:extLst>
          </p:cNvPr>
          <p:cNvSpPr>
            <a:spLocks noGrp="1"/>
          </p:cNvSpPr>
          <p:nvPr>
            <p:ph type="title"/>
          </p:nvPr>
        </p:nvSpPr>
        <p:spPr/>
        <p:txBody>
          <a:bodyPr/>
          <a:lstStyle/>
          <a:p>
            <a:r>
              <a:rPr lang="en-US"/>
              <a:t>Instagram Posts Table | @ta_ta_ki - 12 of 21</a:t>
            </a:r>
          </a:p>
        </p:txBody>
      </p:sp>
      <p:graphicFrame>
        <p:nvGraphicFramePr>
          <p:cNvPr id="5" name="Table Placeholder 4">
            <a:extLst>
              <a:ext uri="{FF2B5EF4-FFF2-40B4-BE49-F238E27FC236}">
                <a16:creationId xmlns:a16="http://schemas.microsoft.com/office/drawing/2014/main" id="{ECD97B48-6078-462D-B767-677C49AD0678}"/>
              </a:ext>
            </a:extLst>
          </p:cNvPr>
          <p:cNvGraphicFramePr>
            <a:graphicFrameLocks noGrp="1"/>
          </p:cNvGraphicFramePr>
          <p:nvPr>
            <p:ph type="tbl" sz="quarter" idx="13"/>
            <p:extLst>
              <p:ext uri="{D42A27DB-BD31-4B8C-83A1-F6EECF244321}">
                <p14:modId xmlns:p14="http://schemas.microsoft.com/office/powerpoint/2010/main" val="299527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031652"/>
                    </a:ext>
                  </a:extLst>
                </a:gridCol>
                <a:gridCol w="1481327">
                  <a:extLst>
                    <a:ext uri="{9D8B030D-6E8A-4147-A177-3AD203B41FA5}">
                      <a16:colId xmlns:a16="http://schemas.microsoft.com/office/drawing/2014/main" val="3175436382"/>
                    </a:ext>
                  </a:extLst>
                </a:gridCol>
                <a:gridCol w="493776">
                  <a:extLst>
                    <a:ext uri="{9D8B030D-6E8A-4147-A177-3AD203B41FA5}">
                      <a16:colId xmlns:a16="http://schemas.microsoft.com/office/drawing/2014/main" val="854163102"/>
                    </a:ext>
                  </a:extLst>
                </a:gridCol>
                <a:gridCol w="493776">
                  <a:extLst>
                    <a:ext uri="{9D8B030D-6E8A-4147-A177-3AD203B41FA5}">
                      <a16:colId xmlns:a16="http://schemas.microsoft.com/office/drawing/2014/main" val="3401101006"/>
                    </a:ext>
                  </a:extLst>
                </a:gridCol>
                <a:gridCol w="493776">
                  <a:extLst>
                    <a:ext uri="{9D8B030D-6E8A-4147-A177-3AD203B41FA5}">
                      <a16:colId xmlns:a16="http://schemas.microsoft.com/office/drawing/2014/main" val="3129745899"/>
                    </a:ext>
                  </a:extLst>
                </a:gridCol>
                <a:gridCol w="493776">
                  <a:extLst>
                    <a:ext uri="{9D8B030D-6E8A-4147-A177-3AD203B41FA5}">
                      <a16:colId xmlns:a16="http://schemas.microsoft.com/office/drawing/2014/main" val="3546287213"/>
                    </a:ext>
                  </a:extLst>
                </a:gridCol>
                <a:gridCol w="493776">
                  <a:extLst>
                    <a:ext uri="{9D8B030D-6E8A-4147-A177-3AD203B41FA5}">
                      <a16:colId xmlns:a16="http://schemas.microsoft.com/office/drawing/2014/main" val="230507347"/>
                    </a:ext>
                  </a:extLst>
                </a:gridCol>
                <a:gridCol w="493776">
                  <a:extLst>
                    <a:ext uri="{9D8B030D-6E8A-4147-A177-3AD203B41FA5}">
                      <a16:colId xmlns:a16="http://schemas.microsoft.com/office/drawing/2014/main" val="130370035"/>
                    </a:ext>
                  </a:extLst>
                </a:gridCol>
                <a:gridCol w="493776">
                  <a:extLst>
                    <a:ext uri="{9D8B030D-6E8A-4147-A177-3AD203B41FA5}">
                      <a16:colId xmlns:a16="http://schemas.microsoft.com/office/drawing/2014/main" val="3990118981"/>
                    </a:ext>
                  </a:extLst>
                </a:gridCol>
                <a:gridCol w="493776">
                  <a:extLst>
                    <a:ext uri="{9D8B030D-6E8A-4147-A177-3AD203B41FA5}">
                      <a16:colId xmlns:a16="http://schemas.microsoft.com/office/drawing/2014/main" val="2009296702"/>
                    </a:ext>
                  </a:extLst>
                </a:gridCol>
                <a:gridCol w="493776">
                  <a:extLst>
                    <a:ext uri="{9D8B030D-6E8A-4147-A177-3AD203B41FA5}">
                      <a16:colId xmlns:a16="http://schemas.microsoft.com/office/drawing/2014/main" val="167759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3596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- 2019-12-15 10:31:57</a:t>
                      </a:r>
                      <a:r>
                        <a:rPr kumimoji="0" lang="fr-FR" sz="1000" b="0" i="0" u="none" strike="noStrike" kern="1200" cap="none" spc="0" normalizeH="0" baseline="0" noProof="0">
                          <a:ln>
                            <a:noFill/>
                          </a:ln>
                          <a:solidFill>
                            <a:prstClr val="black"/>
                          </a:solidFill>
                          <a:effectLst/>
                          <a:uLnTx/>
                          <a:uFillTx/>
                          <a:latin typeface="+mn-lt"/>
                          <a:ea typeface="+mn-ea"/>
                          <a:cs typeface="+mn-cs"/>
                        </a:rPr>
                        <a:t>
 Les montagnes se déversent progressivement dans la vallée du Rhônes et ce qui était Sion. La faute aux coulées de boues incessantes. On ne dit plus « t’as où les vignes? » puisqu’il n’y en a plus. 
Et toi, tu es confiant pour l’avenir où tu vas migrer sur Genève? 😌  On trouve quelle expression pour remplacer "t'as où les vignes" ?
Suite de notre série photo "Suisse 2050" qui illustre l'incapacité qu'auraient eu les gouvernements mondiaux à trouver des solutions pour le climat.
.
réal. Anne-Marie Camail-Andrivet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6423797"/>
                  </a:ext>
                </a:extLst>
              </a:tr>
            </a:tbl>
          </a:graphicData>
        </a:graphic>
      </p:graphicFrame>
      <p:sp>
        <p:nvSpPr>
          <p:cNvPr id="4" name="Text Placeholder 3">
            <a:extLst>
              <a:ext uri="{FF2B5EF4-FFF2-40B4-BE49-F238E27FC236}">
                <a16:creationId xmlns:a16="http://schemas.microsoft.com/office/drawing/2014/main" id="{F7991938-A9EC-402F-B666-DA91D902E19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023477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C8FE-E7EA-4E21-A29F-679AA5E5A0D4}"/>
              </a:ext>
            </a:extLst>
          </p:cNvPr>
          <p:cNvSpPr>
            <a:spLocks noGrp="1"/>
          </p:cNvSpPr>
          <p:nvPr>
            <p:ph type="title"/>
          </p:nvPr>
        </p:nvSpPr>
        <p:spPr/>
        <p:txBody>
          <a:bodyPr/>
          <a:lstStyle/>
          <a:p>
            <a:r>
              <a:rPr lang="en-US"/>
              <a:t>Instagram Posts Table | @ta_ta_ki - 13 of 21</a:t>
            </a:r>
          </a:p>
        </p:txBody>
      </p:sp>
      <p:graphicFrame>
        <p:nvGraphicFramePr>
          <p:cNvPr id="5" name="Table Placeholder 4">
            <a:extLst>
              <a:ext uri="{FF2B5EF4-FFF2-40B4-BE49-F238E27FC236}">
                <a16:creationId xmlns:a16="http://schemas.microsoft.com/office/drawing/2014/main" id="{B562D892-C3CE-4756-AA60-BF04C622C317}"/>
              </a:ext>
            </a:extLst>
          </p:cNvPr>
          <p:cNvGraphicFramePr>
            <a:graphicFrameLocks noGrp="1"/>
          </p:cNvGraphicFramePr>
          <p:nvPr>
            <p:ph type="tbl" sz="quarter" idx="13"/>
            <p:extLst>
              <p:ext uri="{D42A27DB-BD31-4B8C-83A1-F6EECF244321}">
                <p14:modId xmlns:p14="http://schemas.microsoft.com/office/powerpoint/2010/main" val="162255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46978149"/>
                    </a:ext>
                  </a:extLst>
                </a:gridCol>
                <a:gridCol w="1481327">
                  <a:extLst>
                    <a:ext uri="{9D8B030D-6E8A-4147-A177-3AD203B41FA5}">
                      <a16:colId xmlns:a16="http://schemas.microsoft.com/office/drawing/2014/main" val="3527162195"/>
                    </a:ext>
                  </a:extLst>
                </a:gridCol>
                <a:gridCol w="493776">
                  <a:extLst>
                    <a:ext uri="{9D8B030D-6E8A-4147-A177-3AD203B41FA5}">
                      <a16:colId xmlns:a16="http://schemas.microsoft.com/office/drawing/2014/main" val="1245292883"/>
                    </a:ext>
                  </a:extLst>
                </a:gridCol>
                <a:gridCol w="493776">
                  <a:extLst>
                    <a:ext uri="{9D8B030D-6E8A-4147-A177-3AD203B41FA5}">
                      <a16:colId xmlns:a16="http://schemas.microsoft.com/office/drawing/2014/main" val="3697293410"/>
                    </a:ext>
                  </a:extLst>
                </a:gridCol>
                <a:gridCol w="493776">
                  <a:extLst>
                    <a:ext uri="{9D8B030D-6E8A-4147-A177-3AD203B41FA5}">
                      <a16:colId xmlns:a16="http://schemas.microsoft.com/office/drawing/2014/main" val="1833741965"/>
                    </a:ext>
                  </a:extLst>
                </a:gridCol>
                <a:gridCol w="493776">
                  <a:extLst>
                    <a:ext uri="{9D8B030D-6E8A-4147-A177-3AD203B41FA5}">
                      <a16:colId xmlns:a16="http://schemas.microsoft.com/office/drawing/2014/main" val="1380563513"/>
                    </a:ext>
                  </a:extLst>
                </a:gridCol>
                <a:gridCol w="493776">
                  <a:extLst>
                    <a:ext uri="{9D8B030D-6E8A-4147-A177-3AD203B41FA5}">
                      <a16:colId xmlns:a16="http://schemas.microsoft.com/office/drawing/2014/main" val="1827093622"/>
                    </a:ext>
                  </a:extLst>
                </a:gridCol>
                <a:gridCol w="493776">
                  <a:extLst>
                    <a:ext uri="{9D8B030D-6E8A-4147-A177-3AD203B41FA5}">
                      <a16:colId xmlns:a16="http://schemas.microsoft.com/office/drawing/2014/main" val="2589969158"/>
                    </a:ext>
                  </a:extLst>
                </a:gridCol>
                <a:gridCol w="493776">
                  <a:extLst>
                    <a:ext uri="{9D8B030D-6E8A-4147-A177-3AD203B41FA5}">
                      <a16:colId xmlns:a16="http://schemas.microsoft.com/office/drawing/2014/main" val="434101141"/>
                    </a:ext>
                  </a:extLst>
                </a:gridCol>
                <a:gridCol w="493776">
                  <a:extLst>
                    <a:ext uri="{9D8B030D-6E8A-4147-A177-3AD203B41FA5}">
                      <a16:colId xmlns:a16="http://schemas.microsoft.com/office/drawing/2014/main" val="1016740632"/>
                    </a:ext>
                  </a:extLst>
                </a:gridCol>
                <a:gridCol w="493776">
                  <a:extLst>
                    <a:ext uri="{9D8B030D-6E8A-4147-A177-3AD203B41FA5}">
                      <a16:colId xmlns:a16="http://schemas.microsoft.com/office/drawing/2014/main" val="318097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0393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- 2019-12-13 19:51:10</a:t>
                      </a:r>
                      <a:r>
                        <a:rPr kumimoji="0" lang="fr-FR" sz="1000" b="0" i="0" u="none" strike="noStrike" kern="1200" cap="none" spc="0" normalizeH="0" baseline="0" noProof="0">
                          <a:ln>
                            <a:noFill/>
                          </a:ln>
                          <a:solidFill>
                            <a:prstClr val="black"/>
                          </a:solidFill>
                          <a:effectLst/>
                          <a:uLnTx/>
                          <a:uFillTx/>
                          <a:latin typeface="+mn-lt"/>
                          <a:ea typeface="+mn-ea"/>
                          <a:cs typeface="+mn-cs"/>
                        </a:rPr>
                        <a:t>
 Ce mardi, le premier Young Activists Summit a eu lieu à l’ONU de Genève. Six jeunes femmes activistes nous ont partagé leurs causes et leurs combats ✊🏼 Mélissa les a suivi de leur arrivée à leur départ de Genève, en immersion, pendant 3 jours pour un YADEBAT spécial. Dispo dès maintenant sur notre chaîne YouTube (lien en bio). .
.
.
@nadia_murad_taha @hamangai_pataxo @vbmemory @rebeccakabugho @kidsagainstplastic @youngactivists_summit @ungeneva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7773463"/>
                  </a:ext>
                </a:extLst>
              </a:tr>
            </a:tbl>
          </a:graphicData>
        </a:graphic>
      </p:graphicFrame>
      <p:sp>
        <p:nvSpPr>
          <p:cNvPr id="4" name="Text Placeholder 3">
            <a:extLst>
              <a:ext uri="{FF2B5EF4-FFF2-40B4-BE49-F238E27FC236}">
                <a16:creationId xmlns:a16="http://schemas.microsoft.com/office/drawing/2014/main" id="{26524984-0C6C-47BE-93C7-8382446B8D9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610756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7E153-5877-4A02-A986-1BB13D56A632}"/>
              </a:ext>
            </a:extLst>
          </p:cNvPr>
          <p:cNvSpPr>
            <a:spLocks noGrp="1"/>
          </p:cNvSpPr>
          <p:nvPr>
            <p:ph type="title"/>
          </p:nvPr>
        </p:nvSpPr>
        <p:spPr/>
        <p:txBody>
          <a:bodyPr/>
          <a:lstStyle/>
          <a:p>
            <a:r>
              <a:rPr lang="en-US"/>
              <a:t>Instagram Posts Table | @ta_ta_ki - 14 of 21</a:t>
            </a:r>
          </a:p>
        </p:txBody>
      </p:sp>
      <p:graphicFrame>
        <p:nvGraphicFramePr>
          <p:cNvPr id="5" name="Table Placeholder 4">
            <a:extLst>
              <a:ext uri="{FF2B5EF4-FFF2-40B4-BE49-F238E27FC236}">
                <a16:creationId xmlns:a16="http://schemas.microsoft.com/office/drawing/2014/main" id="{B69BC1DA-F941-4217-B03A-4EC8E007FC3D}"/>
              </a:ext>
            </a:extLst>
          </p:cNvPr>
          <p:cNvGraphicFramePr>
            <a:graphicFrameLocks noGrp="1"/>
          </p:cNvGraphicFramePr>
          <p:nvPr>
            <p:ph type="tbl" sz="quarter" idx="13"/>
            <p:extLst>
              <p:ext uri="{D42A27DB-BD31-4B8C-83A1-F6EECF244321}">
                <p14:modId xmlns:p14="http://schemas.microsoft.com/office/powerpoint/2010/main" val="164033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8540695"/>
                    </a:ext>
                  </a:extLst>
                </a:gridCol>
                <a:gridCol w="1481327">
                  <a:extLst>
                    <a:ext uri="{9D8B030D-6E8A-4147-A177-3AD203B41FA5}">
                      <a16:colId xmlns:a16="http://schemas.microsoft.com/office/drawing/2014/main" val="1531152633"/>
                    </a:ext>
                  </a:extLst>
                </a:gridCol>
                <a:gridCol w="493776">
                  <a:extLst>
                    <a:ext uri="{9D8B030D-6E8A-4147-A177-3AD203B41FA5}">
                      <a16:colId xmlns:a16="http://schemas.microsoft.com/office/drawing/2014/main" val="1065074877"/>
                    </a:ext>
                  </a:extLst>
                </a:gridCol>
                <a:gridCol w="493776">
                  <a:extLst>
                    <a:ext uri="{9D8B030D-6E8A-4147-A177-3AD203B41FA5}">
                      <a16:colId xmlns:a16="http://schemas.microsoft.com/office/drawing/2014/main" val="3726266697"/>
                    </a:ext>
                  </a:extLst>
                </a:gridCol>
                <a:gridCol w="493776">
                  <a:extLst>
                    <a:ext uri="{9D8B030D-6E8A-4147-A177-3AD203B41FA5}">
                      <a16:colId xmlns:a16="http://schemas.microsoft.com/office/drawing/2014/main" val="1435638228"/>
                    </a:ext>
                  </a:extLst>
                </a:gridCol>
                <a:gridCol w="493776">
                  <a:extLst>
                    <a:ext uri="{9D8B030D-6E8A-4147-A177-3AD203B41FA5}">
                      <a16:colId xmlns:a16="http://schemas.microsoft.com/office/drawing/2014/main" val="2897487098"/>
                    </a:ext>
                  </a:extLst>
                </a:gridCol>
                <a:gridCol w="493776">
                  <a:extLst>
                    <a:ext uri="{9D8B030D-6E8A-4147-A177-3AD203B41FA5}">
                      <a16:colId xmlns:a16="http://schemas.microsoft.com/office/drawing/2014/main" val="2912770643"/>
                    </a:ext>
                  </a:extLst>
                </a:gridCol>
                <a:gridCol w="493776">
                  <a:extLst>
                    <a:ext uri="{9D8B030D-6E8A-4147-A177-3AD203B41FA5}">
                      <a16:colId xmlns:a16="http://schemas.microsoft.com/office/drawing/2014/main" val="3693589542"/>
                    </a:ext>
                  </a:extLst>
                </a:gridCol>
                <a:gridCol w="493776">
                  <a:extLst>
                    <a:ext uri="{9D8B030D-6E8A-4147-A177-3AD203B41FA5}">
                      <a16:colId xmlns:a16="http://schemas.microsoft.com/office/drawing/2014/main" val="18716291"/>
                    </a:ext>
                  </a:extLst>
                </a:gridCol>
                <a:gridCol w="493776">
                  <a:extLst>
                    <a:ext uri="{9D8B030D-6E8A-4147-A177-3AD203B41FA5}">
                      <a16:colId xmlns:a16="http://schemas.microsoft.com/office/drawing/2014/main" val="3121807251"/>
                    </a:ext>
                  </a:extLst>
                </a:gridCol>
                <a:gridCol w="493776">
                  <a:extLst>
                    <a:ext uri="{9D8B030D-6E8A-4147-A177-3AD203B41FA5}">
                      <a16:colId xmlns:a16="http://schemas.microsoft.com/office/drawing/2014/main" val="337074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6993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- 2019-12-10 15:33:08</a:t>
                      </a:r>
                      <a:r>
                        <a:rPr kumimoji="0" lang="fr-FR" sz="1000" b="0" i="0" u="none" strike="noStrike" kern="1200" cap="none" spc="0" normalizeH="0" baseline="0" noProof="0">
                          <a:ln>
                            <a:noFill/>
                          </a:ln>
                          <a:solidFill>
                            <a:prstClr val="black"/>
                          </a:solidFill>
                          <a:effectLst/>
                          <a:uLnTx/>
                          <a:uFillTx/>
                          <a:latin typeface="+mn-lt"/>
                          <a:ea typeface="+mn-ea"/>
                          <a:cs typeface="+mn-cs"/>
                        </a:rPr>
                        <a:t>
 Suisse 2050. Le pays subit une vague de froid qui gèle toute la vie et les infrastructures. Les populations cherchent à fuir vers le sud. 
C'est le début de la COP25, tu es confiant pour l'avenir 😌 ? Tu es prêt à migrer à pied au Tessin pour survivre ? 
Suite de notre série photo "Suisse 2050" qui illustre l'incapacité qu'auraient eu les gouvernements mondiaux à trouver des solutions pour le climat.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8457211"/>
                  </a:ext>
                </a:extLst>
              </a:tr>
            </a:tbl>
          </a:graphicData>
        </a:graphic>
      </p:graphicFrame>
      <p:sp>
        <p:nvSpPr>
          <p:cNvPr id="4" name="Text Placeholder 3">
            <a:extLst>
              <a:ext uri="{FF2B5EF4-FFF2-40B4-BE49-F238E27FC236}">
                <a16:creationId xmlns:a16="http://schemas.microsoft.com/office/drawing/2014/main" id="{2DEF1E10-2DBF-4D72-8DB9-E3FBACB9FBC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739525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A73A1-D698-4E26-B480-40AAD78C953E}"/>
              </a:ext>
            </a:extLst>
          </p:cNvPr>
          <p:cNvSpPr>
            <a:spLocks noGrp="1"/>
          </p:cNvSpPr>
          <p:nvPr>
            <p:ph type="title"/>
          </p:nvPr>
        </p:nvSpPr>
        <p:spPr/>
        <p:txBody>
          <a:bodyPr/>
          <a:lstStyle/>
          <a:p>
            <a:r>
              <a:rPr lang="en-US"/>
              <a:t>Instagram Posts Table | @ta_ta_ki - 15 of 21</a:t>
            </a:r>
          </a:p>
        </p:txBody>
      </p:sp>
      <p:graphicFrame>
        <p:nvGraphicFramePr>
          <p:cNvPr id="5" name="Table Placeholder 4">
            <a:extLst>
              <a:ext uri="{FF2B5EF4-FFF2-40B4-BE49-F238E27FC236}">
                <a16:creationId xmlns:a16="http://schemas.microsoft.com/office/drawing/2014/main" id="{885E1AB0-8589-48AF-9CE5-6DD1DEF843DB}"/>
              </a:ext>
            </a:extLst>
          </p:cNvPr>
          <p:cNvGraphicFramePr>
            <a:graphicFrameLocks noGrp="1"/>
          </p:cNvGraphicFramePr>
          <p:nvPr>
            <p:ph type="tbl" sz="quarter" idx="13"/>
            <p:extLst>
              <p:ext uri="{D42A27DB-BD31-4B8C-83A1-F6EECF244321}">
                <p14:modId xmlns:p14="http://schemas.microsoft.com/office/powerpoint/2010/main" val="200211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15078292"/>
                    </a:ext>
                  </a:extLst>
                </a:gridCol>
                <a:gridCol w="1481327">
                  <a:extLst>
                    <a:ext uri="{9D8B030D-6E8A-4147-A177-3AD203B41FA5}">
                      <a16:colId xmlns:a16="http://schemas.microsoft.com/office/drawing/2014/main" val="2186416034"/>
                    </a:ext>
                  </a:extLst>
                </a:gridCol>
                <a:gridCol w="493776">
                  <a:extLst>
                    <a:ext uri="{9D8B030D-6E8A-4147-A177-3AD203B41FA5}">
                      <a16:colId xmlns:a16="http://schemas.microsoft.com/office/drawing/2014/main" val="673529764"/>
                    </a:ext>
                  </a:extLst>
                </a:gridCol>
                <a:gridCol w="493776">
                  <a:extLst>
                    <a:ext uri="{9D8B030D-6E8A-4147-A177-3AD203B41FA5}">
                      <a16:colId xmlns:a16="http://schemas.microsoft.com/office/drawing/2014/main" val="543671860"/>
                    </a:ext>
                  </a:extLst>
                </a:gridCol>
                <a:gridCol w="493776">
                  <a:extLst>
                    <a:ext uri="{9D8B030D-6E8A-4147-A177-3AD203B41FA5}">
                      <a16:colId xmlns:a16="http://schemas.microsoft.com/office/drawing/2014/main" val="2367704453"/>
                    </a:ext>
                  </a:extLst>
                </a:gridCol>
                <a:gridCol w="493776">
                  <a:extLst>
                    <a:ext uri="{9D8B030D-6E8A-4147-A177-3AD203B41FA5}">
                      <a16:colId xmlns:a16="http://schemas.microsoft.com/office/drawing/2014/main" val="1128695067"/>
                    </a:ext>
                  </a:extLst>
                </a:gridCol>
                <a:gridCol w="493776">
                  <a:extLst>
                    <a:ext uri="{9D8B030D-6E8A-4147-A177-3AD203B41FA5}">
                      <a16:colId xmlns:a16="http://schemas.microsoft.com/office/drawing/2014/main" val="1263254523"/>
                    </a:ext>
                  </a:extLst>
                </a:gridCol>
                <a:gridCol w="493776">
                  <a:extLst>
                    <a:ext uri="{9D8B030D-6E8A-4147-A177-3AD203B41FA5}">
                      <a16:colId xmlns:a16="http://schemas.microsoft.com/office/drawing/2014/main" val="831594563"/>
                    </a:ext>
                  </a:extLst>
                </a:gridCol>
                <a:gridCol w="493776">
                  <a:extLst>
                    <a:ext uri="{9D8B030D-6E8A-4147-A177-3AD203B41FA5}">
                      <a16:colId xmlns:a16="http://schemas.microsoft.com/office/drawing/2014/main" val="56444806"/>
                    </a:ext>
                  </a:extLst>
                </a:gridCol>
                <a:gridCol w="493776">
                  <a:extLst>
                    <a:ext uri="{9D8B030D-6E8A-4147-A177-3AD203B41FA5}">
                      <a16:colId xmlns:a16="http://schemas.microsoft.com/office/drawing/2014/main" val="2667518160"/>
                    </a:ext>
                  </a:extLst>
                </a:gridCol>
                <a:gridCol w="493776">
                  <a:extLst>
                    <a:ext uri="{9D8B030D-6E8A-4147-A177-3AD203B41FA5}">
                      <a16:colId xmlns:a16="http://schemas.microsoft.com/office/drawing/2014/main" val="3065656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8714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- 2019-12-09 17:10:32</a:t>
                      </a:r>
                      <a:r>
                        <a:rPr kumimoji="0" lang="fr-FR" sz="1000" b="0" i="0" u="none" strike="noStrike" kern="1200" cap="none" spc="0" normalizeH="0" baseline="0" noProof="0">
                          <a:ln>
                            <a:noFill/>
                          </a:ln>
                          <a:solidFill>
                            <a:prstClr val="black"/>
                          </a:solidFill>
                          <a:effectLst/>
                          <a:uLnTx/>
                          <a:uFillTx/>
                          <a:latin typeface="+mn-lt"/>
                          <a:ea typeface="+mn-ea"/>
                          <a:cs typeface="+mn-cs"/>
                        </a:rPr>
                        <a:t>
 Bon, je crois que tout le monde a partagé son Top Artist Spotify maintenant! Alors, c’est qui ton artiste 2019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3352282"/>
                  </a:ext>
                </a:extLst>
              </a:tr>
            </a:tbl>
          </a:graphicData>
        </a:graphic>
      </p:graphicFrame>
      <p:sp>
        <p:nvSpPr>
          <p:cNvPr id="4" name="Text Placeholder 3">
            <a:extLst>
              <a:ext uri="{FF2B5EF4-FFF2-40B4-BE49-F238E27FC236}">
                <a16:creationId xmlns:a16="http://schemas.microsoft.com/office/drawing/2014/main" id="{7596D7C3-D614-414E-8452-DBD8363C5A2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43629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90CA-237D-4D06-BC88-6BE598C0DEB8}"/>
              </a:ext>
            </a:extLst>
          </p:cNvPr>
          <p:cNvSpPr>
            <a:spLocks noGrp="1"/>
          </p:cNvSpPr>
          <p:nvPr>
            <p:ph type="title"/>
          </p:nvPr>
        </p:nvSpPr>
        <p:spPr/>
        <p:txBody>
          <a:bodyPr/>
          <a:lstStyle/>
          <a:p>
            <a:r>
              <a:rPr lang="en-US"/>
              <a:t>Instagram Posts Table | @ta_ta_ki - 16 of 21</a:t>
            </a:r>
          </a:p>
        </p:txBody>
      </p:sp>
      <p:graphicFrame>
        <p:nvGraphicFramePr>
          <p:cNvPr id="5" name="Table Placeholder 4">
            <a:extLst>
              <a:ext uri="{FF2B5EF4-FFF2-40B4-BE49-F238E27FC236}">
                <a16:creationId xmlns:a16="http://schemas.microsoft.com/office/drawing/2014/main" id="{D76D1735-5223-49CF-B016-CD1D24867050}"/>
              </a:ext>
            </a:extLst>
          </p:cNvPr>
          <p:cNvGraphicFramePr>
            <a:graphicFrameLocks noGrp="1"/>
          </p:cNvGraphicFramePr>
          <p:nvPr>
            <p:ph type="tbl" sz="quarter" idx="13"/>
            <p:extLst>
              <p:ext uri="{D42A27DB-BD31-4B8C-83A1-F6EECF244321}">
                <p14:modId xmlns:p14="http://schemas.microsoft.com/office/powerpoint/2010/main" val="382951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93568544"/>
                    </a:ext>
                  </a:extLst>
                </a:gridCol>
                <a:gridCol w="1481327">
                  <a:extLst>
                    <a:ext uri="{9D8B030D-6E8A-4147-A177-3AD203B41FA5}">
                      <a16:colId xmlns:a16="http://schemas.microsoft.com/office/drawing/2014/main" val="1016548306"/>
                    </a:ext>
                  </a:extLst>
                </a:gridCol>
                <a:gridCol w="493776">
                  <a:extLst>
                    <a:ext uri="{9D8B030D-6E8A-4147-A177-3AD203B41FA5}">
                      <a16:colId xmlns:a16="http://schemas.microsoft.com/office/drawing/2014/main" val="2949497519"/>
                    </a:ext>
                  </a:extLst>
                </a:gridCol>
                <a:gridCol w="493776">
                  <a:extLst>
                    <a:ext uri="{9D8B030D-6E8A-4147-A177-3AD203B41FA5}">
                      <a16:colId xmlns:a16="http://schemas.microsoft.com/office/drawing/2014/main" val="1414853955"/>
                    </a:ext>
                  </a:extLst>
                </a:gridCol>
                <a:gridCol w="493776">
                  <a:extLst>
                    <a:ext uri="{9D8B030D-6E8A-4147-A177-3AD203B41FA5}">
                      <a16:colId xmlns:a16="http://schemas.microsoft.com/office/drawing/2014/main" val="4088745833"/>
                    </a:ext>
                  </a:extLst>
                </a:gridCol>
                <a:gridCol w="493776">
                  <a:extLst>
                    <a:ext uri="{9D8B030D-6E8A-4147-A177-3AD203B41FA5}">
                      <a16:colId xmlns:a16="http://schemas.microsoft.com/office/drawing/2014/main" val="3058148077"/>
                    </a:ext>
                  </a:extLst>
                </a:gridCol>
                <a:gridCol w="493776">
                  <a:extLst>
                    <a:ext uri="{9D8B030D-6E8A-4147-A177-3AD203B41FA5}">
                      <a16:colId xmlns:a16="http://schemas.microsoft.com/office/drawing/2014/main" val="2416286302"/>
                    </a:ext>
                  </a:extLst>
                </a:gridCol>
                <a:gridCol w="493776">
                  <a:extLst>
                    <a:ext uri="{9D8B030D-6E8A-4147-A177-3AD203B41FA5}">
                      <a16:colId xmlns:a16="http://schemas.microsoft.com/office/drawing/2014/main" val="1128510258"/>
                    </a:ext>
                  </a:extLst>
                </a:gridCol>
                <a:gridCol w="493776">
                  <a:extLst>
                    <a:ext uri="{9D8B030D-6E8A-4147-A177-3AD203B41FA5}">
                      <a16:colId xmlns:a16="http://schemas.microsoft.com/office/drawing/2014/main" val="3090953849"/>
                    </a:ext>
                  </a:extLst>
                </a:gridCol>
                <a:gridCol w="493776">
                  <a:extLst>
                    <a:ext uri="{9D8B030D-6E8A-4147-A177-3AD203B41FA5}">
                      <a16:colId xmlns:a16="http://schemas.microsoft.com/office/drawing/2014/main" val="376004634"/>
                    </a:ext>
                  </a:extLst>
                </a:gridCol>
                <a:gridCol w="493776">
                  <a:extLst>
                    <a:ext uri="{9D8B030D-6E8A-4147-A177-3AD203B41FA5}">
                      <a16:colId xmlns:a16="http://schemas.microsoft.com/office/drawing/2014/main" val="30411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5201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- 2019-12-09 14:35:59</a:t>
                      </a:r>
                      <a:r>
                        <a:rPr kumimoji="0" lang="fr-FR" sz="1000" b="0" i="0" u="none" strike="noStrike" kern="1200" cap="none" spc="0" normalizeH="0" baseline="0" noProof="0">
                          <a:ln>
                            <a:noFill/>
                          </a:ln>
                          <a:solidFill>
                            <a:prstClr val="black"/>
                          </a:solidFill>
                          <a:effectLst/>
                          <a:uLnTx/>
                          <a:uFillTx/>
                          <a:latin typeface="+mn-lt"/>
                          <a:ea typeface="+mn-ea"/>
                          <a:cs typeface="+mn-cs"/>
                        </a:rPr>
                        <a:t>
 ART TO GO - Série sur des jeunes artistes romands 🇨🇭 qui nous font découvrir leurs univers artistiques. Cette semaine, on part à la rencontre de @dextermaurer. .
@dextermaurer est un jeune illustrateur de Delémont. Il a notamment travaillé pour la marque Nike pour réaliser une illustration publicitaire pour de nouvelles sneakers. Retrouve son travail sur son insta 🔥
.
Merci à @pictobellovevey pour l’accueil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extLst>
                  <a:ext uri="{0D108BD9-81ED-4DB2-BD59-A6C34878D82A}">
                    <a16:rowId xmlns:a16="http://schemas.microsoft.com/office/drawing/2014/main" val="3085407896"/>
                  </a:ext>
                </a:extLst>
              </a:tr>
            </a:tbl>
          </a:graphicData>
        </a:graphic>
      </p:graphicFrame>
      <p:sp>
        <p:nvSpPr>
          <p:cNvPr id="4" name="Text Placeholder 3">
            <a:extLst>
              <a:ext uri="{FF2B5EF4-FFF2-40B4-BE49-F238E27FC236}">
                <a16:creationId xmlns:a16="http://schemas.microsoft.com/office/drawing/2014/main" id="{A2CD7D51-43BE-4226-A202-0E8174CAAA5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40565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E1C62-6D89-4B9A-80F0-0D4A108BE21F}"/>
              </a:ext>
            </a:extLst>
          </p:cNvPr>
          <p:cNvSpPr>
            <a:spLocks noGrp="1"/>
          </p:cNvSpPr>
          <p:nvPr>
            <p:ph type="title"/>
          </p:nvPr>
        </p:nvSpPr>
        <p:spPr/>
        <p:txBody>
          <a:bodyPr/>
          <a:lstStyle/>
          <a:p>
            <a:r>
              <a:rPr lang="en-US"/>
              <a:t>Instagram Posts Table | @ta_ta_ki - 17 of 21</a:t>
            </a:r>
          </a:p>
        </p:txBody>
      </p:sp>
      <p:graphicFrame>
        <p:nvGraphicFramePr>
          <p:cNvPr id="5" name="Table Placeholder 4">
            <a:extLst>
              <a:ext uri="{FF2B5EF4-FFF2-40B4-BE49-F238E27FC236}">
                <a16:creationId xmlns:a16="http://schemas.microsoft.com/office/drawing/2014/main" id="{721FE56E-FFC1-4B5F-9D7F-4C44507A6063}"/>
              </a:ext>
            </a:extLst>
          </p:cNvPr>
          <p:cNvGraphicFramePr>
            <a:graphicFrameLocks noGrp="1"/>
          </p:cNvGraphicFramePr>
          <p:nvPr>
            <p:ph type="tbl" sz="quarter" idx="13"/>
            <p:extLst>
              <p:ext uri="{D42A27DB-BD31-4B8C-83A1-F6EECF244321}">
                <p14:modId xmlns:p14="http://schemas.microsoft.com/office/powerpoint/2010/main" val="212898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76467999"/>
                    </a:ext>
                  </a:extLst>
                </a:gridCol>
                <a:gridCol w="1481327">
                  <a:extLst>
                    <a:ext uri="{9D8B030D-6E8A-4147-A177-3AD203B41FA5}">
                      <a16:colId xmlns:a16="http://schemas.microsoft.com/office/drawing/2014/main" val="2630197288"/>
                    </a:ext>
                  </a:extLst>
                </a:gridCol>
                <a:gridCol w="493776">
                  <a:extLst>
                    <a:ext uri="{9D8B030D-6E8A-4147-A177-3AD203B41FA5}">
                      <a16:colId xmlns:a16="http://schemas.microsoft.com/office/drawing/2014/main" val="1974780222"/>
                    </a:ext>
                  </a:extLst>
                </a:gridCol>
                <a:gridCol w="493776">
                  <a:extLst>
                    <a:ext uri="{9D8B030D-6E8A-4147-A177-3AD203B41FA5}">
                      <a16:colId xmlns:a16="http://schemas.microsoft.com/office/drawing/2014/main" val="2727974943"/>
                    </a:ext>
                  </a:extLst>
                </a:gridCol>
                <a:gridCol w="493776">
                  <a:extLst>
                    <a:ext uri="{9D8B030D-6E8A-4147-A177-3AD203B41FA5}">
                      <a16:colId xmlns:a16="http://schemas.microsoft.com/office/drawing/2014/main" val="3411701249"/>
                    </a:ext>
                  </a:extLst>
                </a:gridCol>
                <a:gridCol w="493776">
                  <a:extLst>
                    <a:ext uri="{9D8B030D-6E8A-4147-A177-3AD203B41FA5}">
                      <a16:colId xmlns:a16="http://schemas.microsoft.com/office/drawing/2014/main" val="4045072737"/>
                    </a:ext>
                  </a:extLst>
                </a:gridCol>
                <a:gridCol w="493776">
                  <a:extLst>
                    <a:ext uri="{9D8B030D-6E8A-4147-A177-3AD203B41FA5}">
                      <a16:colId xmlns:a16="http://schemas.microsoft.com/office/drawing/2014/main" val="3656409465"/>
                    </a:ext>
                  </a:extLst>
                </a:gridCol>
                <a:gridCol w="493776">
                  <a:extLst>
                    <a:ext uri="{9D8B030D-6E8A-4147-A177-3AD203B41FA5}">
                      <a16:colId xmlns:a16="http://schemas.microsoft.com/office/drawing/2014/main" val="2355131943"/>
                    </a:ext>
                  </a:extLst>
                </a:gridCol>
                <a:gridCol w="493776">
                  <a:extLst>
                    <a:ext uri="{9D8B030D-6E8A-4147-A177-3AD203B41FA5}">
                      <a16:colId xmlns:a16="http://schemas.microsoft.com/office/drawing/2014/main" val="2570427711"/>
                    </a:ext>
                  </a:extLst>
                </a:gridCol>
                <a:gridCol w="493776">
                  <a:extLst>
                    <a:ext uri="{9D8B030D-6E8A-4147-A177-3AD203B41FA5}">
                      <a16:colId xmlns:a16="http://schemas.microsoft.com/office/drawing/2014/main" val="1496191938"/>
                    </a:ext>
                  </a:extLst>
                </a:gridCol>
                <a:gridCol w="493776">
                  <a:extLst>
                    <a:ext uri="{9D8B030D-6E8A-4147-A177-3AD203B41FA5}">
                      <a16:colId xmlns:a16="http://schemas.microsoft.com/office/drawing/2014/main" val="139155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2402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- 2019-12-08 17:10:29</a:t>
                      </a:r>
                      <a:r>
                        <a:rPr kumimoji="0" lang="fr-FR" sz="1000" b="0" i="0" u="none" strike="noStrike" kern="1200" cap="none" spc="0" normalizeH="0" baseline="0" noProof="0">
                          <a:ln>
                            <a:noFill/>
                          </a:ln>
                          <a:solidFill>
                            <a:prstClr val="black"/>
                          </a:solidFill>
                          <a:effectLst/>
                          <a:uLnTx/>
                          <a:uFillTx/>
                          <a:latin typeface="+mn-lt"/>
                          <a:ea typeface="+mn-ea"/>
                          <a:cs typeface="+mn-cs"/>
                        </a:rPr>
                        <a:t>
 Suisse 2050. Les ouragans traversent l'Europe par vagues successives. Le Palais des Congrès de Bienne n'a pas résisté. La Coupole, rénovée, est devenu le refuge des derniers activistes romands. 
C'est le début de la COP25, tu es confiant pour l'avenir 😌 ? Toi, tu squattes en mode survie le Palais des Congrès ou tu lances un bastion de résistance en vieille ville ?
Suite de notre série photo "Suisse 2050" qui illustre l'incapacité qu'auraient eu les gouvernements mondiaux à trouver des solutions au dérèglement climatique.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0239281"/>
                  </a:ext>
                </a:extLst>
              </a:tr>
            </a:tbl>
          </a:graphicData>
        </a:graphic>
      </p:graphicFrame>
      <p:sp>
        <p:nvSpPr>
          <p:cNvPr id="4" name="Text Placeholder 3">
            <a:extLst>
              <a:ext uri="{FF2B5EF4-FFF2-40B4-BE49-F238E27FC236}">
                <a16:creationId xmlns:a16="http://schemas.microsoft.com/office/drawing/2014/main" id="{D220835F-4D0C-43A9-84C8-F2E5BB0C84D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95721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F920-2A93-4EA4-9039-2E2F7600FEF0}"/>
              </a:ext>
            </a:extLst>
          </p:cNvPr>
          <p:cNvSpPr>
            <a:spLocks noGrp="1"/>
          </p:cNvSpPr>
          <p:nvPr>
            <p:ph type="title"/>
          </p:nvPr>
        </p:nvSpPr>
        <p:spPr/>
        <p:txBody>
          <a:bodyPr/>
          <a:lstStyle/>
          <a:p>
            <a:r>
              <a:rPr lang="en-US"/>
              <a:t>Instagram Posts Table | @ta_ta_ki - 18 of 21</a:t>
            </a:r>
          </a:p>
        </p:txBody>
      </p:sp>
      <p:graphicFrame>
        <p:nvGraphicFramePr>
          <p:cNvPr id="5" name="Table Placeholder 4">
            <a:extLst>
              <a:ext uri="{FF2B5EF4-FFF2-40B4-BE49-F238E27FC236}">
                <a16:creationId xmlns:a16="http://schemas.microsoft.com/office/drawing/2014/main" id="{B6DC61E5-C3A4-41CD-B4FD-0549FBDCC5C6}"/>
              </a:ext>
            </a:extLst>
          </p:cNvPr>
          <p:cNvGraphicFramePr>
            <a:graphicFrameLocks noGrp="1"/>
          </p:cNvGraphicFramePr>
          <p:nvPr>
            <p:ph type="tbl" sz="quarter" idx="13"/>
            <p:extLst>
              <p:ext uri="{D42A27DB-BD31-4B8C-83A1-F6EECF244321}">
                <p14:modId xmlns:p14="http://schemas.microsoft.com/office/powerpoint/2010/main" val="114438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51266595"/>
                    </a:ext>
                  </a:extLst>
                </a:gridCol>
                <a:gridCol w="1481327">
                  <a:extLst>
                    <a:ext uri="{9D8B030D-6E8A-4147-A177-3AD203B41FA5}">
                      <a16:colId xmlns:a16="http://schemas.microsoft.com/office/drawing/2014/main" val="2519461529"/>
                    </a:ext>
                  </a:extLst>
                </a:gridCol>
                <a:gridCol w="493776">
                  <a:extLst>
                    <a:ext uri="{9D8B030D-6E8A-4147-A177-3AD203B41FA5}">
                      <a16:colId xmlns:a16="http://schemas.microsoft.com/office/drawing/2014/main" val="1209684616"/>
                    </a:ext>
                  </a:extLst>
                </a:gridCol>
                <a:gridCol w="493776">
                  <a:extLst>
                    <a:ext uri="{9D8B030D-6E8A-4147-A177-3AD203B41FA5}">
                      <a16:colId xmlns:a16="http://schemas.microsoft.com/office/drawing/2014/main" val="2661219877"/>
                    </a:ext>
                  </a:extLst>
                </a:gridCol>
                <a:gridCol w="493776">
                  <a:extLst>
                    <a:ext uri="{9D8B030D-6E8A-4147-A177-3AD203B41FA5}">
                      <a16:colId xmlns:a16="http://schemas.microsoft.com/office/drawing/2014/main" val="3093354978"/>
                    </a:ext>
                  </a:extLst>
                </a:gridCol>
                <a:gridCol w="493776">
                  <a:extLst>
                    <a:ext uri="{9D8B030D-6E8A-4147-A177-3AD203B41FA5}">
                      <a16:colId xmlns:a16="http://schemas.microsoft.com/office/drawing/2014/main" val="677948945"/>
                    </a:ext>
                  </a:extLst>
                </a:gridCol>
                <a:gridCol w="493776">
                  <a:extLst>
                    <a:ext uri="{9D8B030D-6E8A-4147-A177-3AD203B41FA5}">
                      <a16:colId xmlns:a16="http://schemas.microsoft.com/office/drawing/2014/main" val="2510403400"/>
                    </a:ext>
                  </a:extLst>
                </a:gridCol>
                <a:gridCol w="493776">
                  <a:extLst>
                    <a:ext uri="{9D8B030D-6E8A-4147-A177-3AD203B41FA5}">
                      <a16:colId xmlns:a16="http://schemas.microsoft.com/office/drawing/2014/main" val="1589242675"/>
                    </a:ext>
                  </a:extLst>
                </a:gridCol>
                <a:gridCol w="493776">
                  <a:extLst>
                    <a:ext uri="{9D8B030D-6E8A-4147-A177-3AD203B41FA5}">
                      <a16:colId xmlns:a16="http://schemas.microsoft.com/office/drawing/2014/main" val="2064874092"/>
                    </a:ext>
                  </a:extLst>
                </a:gridCol>
                <a:gridCol w="493776">
                  <a:extLst>
                    <a:ext uri="{9D8B030D-6E8A-4147-A177-3AD203B41FA5}">
                      <a16:colId xmlns:a16="http://schemas.microsoft.com/office/drawing/2014/main" val="3368968337"/>
                    </a:ext>
                  </a:extLst>
                </a:gridCol>
                <a:gridCol w="493776">
                  <a:extLst>
                    <a:ext uri="{9D8B030D-6E8A-4147-A177-3AD203B41FA5}">
                      <a16:colId xmlns:a16="http://schemas.microsoft.com/office/drawing/2014/main" val="398812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8173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- 2019-12-08 11:55:04</a:t>
                      </a:r>
                      <a:r>
                        <a:rPr kumimoji="0" lang="fr-FR" sz="1000" b="0" i="0" u="none" strike="noStrike" kern="1200" cap="none" spc="0" normalizeH="0" baseline="0" noProof="0">
                          <a:ln>
                            <a:noFill/>
                          </a:ln>
                          <a:solidFill>
                            <a:prstClr val="black"/>
                          </a:solidFill>
                          <a:effectLst/>
                          <a:uLnTx/>
                          <a:uFillTx/>
                          <a:latin typeface="+mn-lt"/>
                          <a:ea typeface="+mn-ea"/>
                          <a:cs typeface="+mn-cs"/>
                        </a:rPr>
                        <a:t>
 TATAKI ON TOUR - Après Lomepal, c'est au tour de @makalaxtrm d'être de retour à la mais’ pour la dernière date de sa tournée. Merci pour ce concert de folie et ce partage incroyable. 🙌🏼 Avec @daej_phantom @dewolph @rounhaa @Ike.ortiz @xtrmslimka @varnishlapiscine @sebastienloopes et @drmatzo 🖤 📸 BY @sacha_htor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extLst>
                  <a:ext uri="{0D108BD9-81ED-4DB2-BD59-A6C34878D82A}">
                    <a16:rowId xmlns:a16="http://schemas.microsoft.com/office/drawing/2014/main" val="3357548215"/>
                  </a:ext>
                </a:extLst>
              </a:tr>
            </a:tbl>
          </a:graphicData>
        </a:graphic>
      </p:graphicFrame>
      <p:sp>
        <p:nvSpPr>
          <p:cNvPr id="4" name="Text Placeholder 3">
            <a:extLst>
              <a:ext uri="{FF2B5EF4-FFF2-40B4-BE49-F238E27FC236}">
                <a16:creationId xmlns:a16="http://schemas.microsoft.com/office/drawing/2014/main" id="{E470A523-7BB0-463E-8381-517B6B25E6C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9054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C799A-559C-4F86-B87F-4F28A31829C0}"/>
              </a:ext>
            </a:extLst>
          </p:cNvPr>
          <p:cNvSpPr>
            <a:spLocks noGrp="1"/>
          </p:cNvSpPr>
          <p:nvPr>
            <p:ph type="title"/>
          </p:nvPr>
        </p:nvSpPr>
        <p:spPr/>
        <p:txBody>
          <a:bodyPr/>
          <a:lstStyle/>
          <a:p>
            <a:r>
              <a:rPr lang="en-US"/>
              <a:t>Instagram Posts Table | @ta_ta_ki - 19 of 21</a:t>
            </a:r>
          </a:p>
        </p:txBody>
      </p:sp>
      <p:graphicFrame>
        <p:nvGraphicFramePr>
          <p:cNvPr id="5" name="Table Placeholder 4">
            <a:extLst>
              <a:ext uri="{FF2B5EF4-FFF2-40B4-BE49-F238E27FC236}">
                <a16:creationId xmlns:a16="http://schemas.microsoft.com/office/drawing/2014/main" id="{70E0A7C3-7768-4E1E-8E2E-8CA0E9344440}"/>
              </a:ext>
            </a:extLst>
          </p:cNvPr>
          <p:cNvGraphicFramePr>
            <a:graphicFrameLocks noGrp="1"/>
          </p:cNvGraphicFramePr>
          <p:nvPr>
            <p:ph type="tbl" sz="quarter" idx="13"/>
            <p:extLst>
              <p:ext uri="{D42A27DB-BD31-4B8C-83A1-F6EECF244321}">
                <p14:modId xmlns:p14="http://schemas.microsoft.com/office/powerpoint/2010/main" val="287030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09118446"/>
                    </a:ext>
                  </a:extLst>
                </a:gridCol>
                <a:gridCol w="1481327">
                  <a:extLst>
                    <a:ext uri="{9D8B030D-6E8A-4147-A177-3AD203B41FA5}">
                      <a16:colId xmlns:a16="http://schemas.microsoft.com/office/drawing/2014/main" val="1752375205"/>
                    </a:ext>
                  </a:extLst>
                </a:gridCol>
                <a:gridCol w="493776">
                  <a:extLst>
                    <a:ext uri="{9D8B030D-6E8A-4147-A177-3AD203B41FA5}">
                      <a16:colId xmlns:a16="http://schemas.microsoft.com/office/drawing/2014/main" val="2236732524"/>
                    </a:ext>
                  </a:extLst>
                </a:gridCol>
                <a:gridCol w="493776">
                  <a:extLst>
                    <a:ext uri="{9D8B030D-6E8A-4147-A177-3AD203B41FA5}">
                      <a16:colId xmlns:a16="http://schemas.microsoft.com/office/drawing/2014/main" val="2815925449"/>
                    </a:ext>
                  </a:extLst>
                </a:gridCol>
                <a:gridCol w="493776">
                  <a:extLst>
                    <a:ext uri="{9D8B030D-6E8A-4147-A177-3AD203B41FA5}">
                      <a16:colId xmlns:a16="http://schemas.microsoft.com/office/drawing/2014/main" val="4015479632"/>
                    </a:ext>
                  </a:extLst>
                </a:gridCol>
                <a:gridCol w="493776">
                  <a:extLst>
                    <a:ext uri="{9D8B030D-6E8A-4147-A177-3AD203B41FA5}">
                      <a16:colId xmlns:a16="http://schemas.microsoft.com/office/drawing/2014/main" val="2252619097"/>
                    </a:ext>
                  </a:extLst>
                </a:gridCol>
                <a:gridCol w="493776">
                  <a:extLst>
                    <a:ext uri="{9D8B030D-6E8A-4147-A177-3AD203B41FA5}">
                      <a16:colId xmlns:a16="http://schemas.microsoft.com/office/drawing/2014/main" val="2465211314"/>
                    </a:ext>
                  </a:extLst>
                </a:gridCol>
                <a:gridCol w="493776">
                  <a:extLst>
                    <a:ext uri="{9D8B030D-6E8A-4147-A177-3AD203B41FA5}">
                      <a16:colId xmlns:a16="http://schemas.microsoft.com/office/drawing/2014/main" val="3424993959"/>
                    </a:ext>
                  </a:extLst>
                </a:gridCol>
                <a:gridCol w="493776">
                  <a:extLst>
                    <a:ext uri="{9D8B030D-6E8A-4147-A177-3AD203B41FA5}">
                      <a16:colId xmlns:a16="http://schemas.microsoft.com/office/drawing/2014/main" val="2475292331"/>
                    </a:ext>
                  </a:extLst>
                </a:gridCol>
                <a:gridCol w="493776">
                  <a:extLst>
                    <a:ext uri="{9D8B030D-6E8A-4147-A177-3AD203B41FA5}">
                      <a16:colId xmlns:a16="http://schemas.microsoft.com/office/drawing/2014/main" val="3065798450"/>
                    </a:ext>
                  </a:extLst>
                </a:gridCol>
                <a:gridCol w="493776">
                  <a:extLst>
                    <a:ext uri="{9D8B030D-6E8A-4147-A177-3AD203B41FA5}">
                      <a16:colId xmlns:a16="http://schemas.microsoft.com/office/drawing/2014/main" val="346314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9731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- 2019-12-06 15:15:55</a:t>
                      </a:r>
                      <a:r>
                        <a:rPr kumimoji="0" lang="fr-FR" sz="1000" b="0" i="0" u="none" strike="noStrike" kern="1200" cap="none" spc="0" normalizeH="0" baseline="0" noProof="0">
                          <a:ln>
                            <a:noFill/>
                          </a:ln>
                          <a:solidFill>
                            <a:prstClr val="black"/>
                          </a:solidFill>
                          <a:effectLst/>
                          <a:uLnTx/>
                          <a:uFillTx/>
                          <a:latin typeface="+mn-lt"/>
                          <a:ea typeface="+mn-ea"/>
                          <a:cs typeface="+mn-cs"/>
                        </a:rPr>
                        <a:t>
 Suisse 2050. Les autorités renomment le dernier bâtiment de Fribourg encore salubre le "Théâtre du Déséquilibre Climatique". Toutes les cultures pourrissent suite à la sur-végétation et à la mousson continue, la population a faim. .
C'est le début de la COP25, tu es confiant.e pour l'avenir 😌 ? A ton avis, il y aura plus de chance de survie au-delà de la Sarine ? .
Suite de notre série photo-reportage "Suisse 2050" qui illustre l'incapacité qu’auraient des gouvernements mondiaux devant l'ampleur du dérèglement climatique.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0879133"/>
                  </a:ext>
                </a:extLst>
              </a:tr>
            </a:tbl>
          </a:graphicData>
        </a:graphic>
      </p:graphicFrame>
      <p:sp>
        <p:nvSpPr>
          <p:cNvPr id="4" name="Text Placeholder 3">
            <a:extLst>
              <a:ext uri="{FF2B5EF4-FFF2-40B4-BE49-F238E27FC236}">
                <a16:creationId xmlns:a16="http://schemas.microsoft.com/office/drawing/2014/main" id="{49CFD712-5582-43C8-8002-FF59565D3EF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55544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74CF6-9B72-4C94-9C2B-2E97563BBF1B}"/>
              </a:ext>
            </a:extLst>
          </p:cNvPr>
          <p:cNvSpPr>
            <a:spLocks noGrp="1"/>
          </p:cNvSpPr>
          <p:nvPr>
            <p:ph type="title"/>
          </p:nvPr>
        </p:nvSpPr>
        <p:spPr/>
        <p:txBody>
          <a:bodyPr/>
          <a:lstStyle/>
          <a:p>
            <a:r>
              <a:rPr lang="en-US"/>
              <a:t>Instagram Posts Table | @ta_ta_ki - 20 of 21</a:t>
            </a:r>
          </a:p>
        </p:txBody>
      </p:sp>
      <p:graphicFrame>
        <p:nvGraphicFramePr>
          <p:cNvPr id="5" name="Table Placeholder 4">
            <a:extLst>
              <a:ext uri="{FF2B5EF4-FFF2-40B4-BE49-F238E27FC236}">
                <a16:creationId xmlns:a16="http://schemas.microsoft.com/office/drawing/2014/main" id="{5E7C5E11-B671-4BD7-B9A9-2AB15BA84AAB}"/>
              </a:ext>
            </a:extLst>
          </p:cNvPr>
          <p:cNvGraphicFramePr>
            <a:graphicFrameLocks noGrp="1"/>
          </p:cNvGraphicFramePr>
          <p:nvPr>
            <p:ph type="tbl" sz="quarter" idx="13"/>
            <p:extLst>
              <p:ext uri="{D42A27DB-BD31-4B8C-83A1-F6EECF244321}">
                <p14:modId xmlns:p14="http://schemas.microsoft.com/office/powerpoint/2010/main" val="354836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77810679"/>
                    </a:ext>
                  </a:extLst>
                </a:gridCol>
                <a:gridCol w="1481327">
                  <a:extLst>
                    <a:ext uri="{9D8B030D-6E8A-4147-A177-3AD203B41FA5}">
                      <a16:colId xmlns:a16="http://schemas.microsoft.com/office/drawing/2014/main" val="3817080777"/>
                    </a:ext>
                  </a:extLst>
                </a:gridCol>
                <a:gridCol w="493776">
                  <a:extLst>
                    <a:ext uri="{9D8B030D-6E8A-4147-A177-3AD203B41FA5}">
                      <a16:colId xmlns:a16="http://schemas.microsoft.com/office/drawing/2014/main" val="1095726574"/>
                    </a:ext>
                  </a:extLst>
                </a:gridCol>
                <a:gridCol w="493776">
                  <a:extLst>
                    <a:ext uri="{9D8B030D-6E8A-4147-A177-3AD203B41FA5}">
                      <a16:colId xmlns:a16="http://schemas.microsoft.com/office/drawing/2014/main" val="1086809514"/>
                    </a:ext>
                  </a:extLst>
                </a:gridCol>
                <a:gridCol w="493776">
                  <a:extLst>
                    <a:ext uri="{9D8B030D-6E8A-4147-A177-3AD203B41FA5}">
                      <a16:colId xmlns:a16="http://schemas.microsoft.com/office/drawing/2014/main" val="597048318"/>
                    </a:ext>
                  </a:extLst>
                </a:gridCol>
                <a:gridCol w="493776">
                  <a:extLst>
                    <a:ext uri="{9D8B030D-6E8A-4147-A177-3AD203B41FA5}">
                      <a16:colId xmlns:a16="http://schemas.microsoft.com/office/drawing/2014/main" val="3689743396"/>
                    </a:ext>
                  </a:extLst>
                </a:gridCol>
                <a:gridCol w="493776">
                  <a:extLst>
                    <a:ext uri="{9D8B030D-6E8A-4147-A177-3AD203B41FA5}">
                      <a16:colId xmlns:a16="http://schemas.microsoft.com/office/drawing/2014/main" val="1154643115"/>
                    </a:ext>
                  </a:extLst>
                </a:gridCol>
                <a:gridCol w="493776">
                  <a:extLst>
                    <a:ext uri="{9D8B030D-6E8A-4147-A177-3AD203B41FA5}">
                      <a16:colId xmlns:a16="http://schemas.microsoft.com/office/drawing/2014/main" val="1259115194"/>
                    </a:ext>
                  </a:extLst>
                </a:gridCol>
                <a:gridCol w="493776">
                  <a:extLst>
                    <a:ext uri="{9D8B030D-6E8A-4147-A177-3AD203B41FA5}">
                      <a16:colId xmlns:a16="http://schemas.microsoft.com/office/drawing/2014/main" val="354544356"/>
                    </a:ext>
                  </a:extLst>
                </a:gridCol>
                <a:gridCol w="493776">
                  <a:extLst>
                    <a:ext uri="{9D8B030D-6E8A-4147-A177-3AD203B41FA5}">
                      <a16:colId xmlns:a16="http://schemas.microsoft.com/office/drawing/2014/main" val="2607815474"/>
                    </a:ext>
                  </a:extLst>
                </a:gridCol>
                <a:gridCol w="493776">
                  <a:extLst>
                    <a:ext uri="{9D8B030D-6E8A-4147-A177-3AD203B41FA5}">
                      <a16:colId xmlns:a16="http://schemas.microsoft.com/office/drawing/2014/main" val="2124763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8988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- 2019-12-06 14:12:25</a:t>
                      </a:r>
                      <a:r>
                        <a:rPr kumimoji="0" lang="fr-FR" sz="1000" b="0" i="0" u="none" strike="noStrike" kern="1200" cap="none" spc="0" normalizeH="0" baseline="0" noProof="0">
                          <a:ln>
                            <a:noFill/>
                          </a:ln>
                          <a:solidFill>
                            <a:prstClr val="black"/>
                          </a:solidFill>
                          <a:effectLst/>
                          <a:uLnTx/>
                          <a:uFillTx/>
                          <a:latin typeface="+mn-lt"/>
                          <a:ea typeface="+mn-ea"/>
                          <a:cs typeface="+mn-cs"/>
                        </a:rPr>
                        <a:t>
 T’as checké le YouTube Rewind ? À ton avis, c’est un troll de la part de YouTube et on va avoir une vidéo qui déchire ces prochains jours, ou ben... C’est bien ça le résultat final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224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- 2019-12-06 10:55:32</a:t>
                      </a:r>
                      <a:r>
                        <a:rPr kumimoji="0" lang="fr-FR" sz="1000" b="0" i="0" u="none" strike="noStrike" kern="1200" cap="none" spc="0" normalizeH="0" baseline="0" noProof="0">
                          <a:ln>
                            <a:noFill/>
                          </a:ln>
                          <a:solidFill>
                            <a:prstClr val="black"/>
                          </a:solidFill>
                          <a:effectLst/>
                          <a:uLnTx/>
                          <a:uFillTx/>
                          <a:latin typeface="+mn-lt"/>
                          <a:ea typeface="+mn-ea"/>
                          <a:cs typeface="+mn-cs"/>
                        </a:rPr>
                        <a:t>
 TATAKI ON TOUR - Hier soir, on était au concert de @antoinelomepal pour le dernier show de sa tournée à L’Arena de Genève 🔥 avec @yassine_stein @caballerobxl @jeanjass @dimehtodo @xtrmslimka @arma.jackson en surprise 🖤 📸 @sacha_htor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extLst>
                  <a:ext uri="{0D108BD9-81ED-4DB2-BD59-A6C34878D82A}">
                    <a16:rowId xmlns:a16="http://schemas.microsoft.com/office/drawing/2014/main" val="1690257742"/>
                  </a:ext>
                </a:extLst>
              </a:tr>
            </a:tbl>
          </a:graphicData>
        </a:graphic>
      </p:graphicFrame>
      <p:sp>
        <p:nvSpPr>
          <p:cNvPr id="4" name="Text Placeholder 3">
            <a:extLst>
              <a:ext uri="{FF2B5EF4-FFF2-40B4-BE49-F238E27FC236}">
                <a16:creationId xmlns:a16="http://schemas.microsoft.com/office/drawing/2014/main" id="{697478E8-F698-419C-A004-BBE22290ED5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22863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E4DD2-BB29-4D20-B502-CA9B928A6A2D}"/>
              </a:ext>
            </a:extLst>
          </p:cNvPr>
          <p:cNvSpPr>
            <a:spLocks noGrp="1"/>
          </p:cNvSpPr>
          <p:nvPr>
            <p:ph type="title"/>
          </p:nvPr>
        </p:nvSpPr>
        <p:spPr/>
        <p:txBody>
          <a:bodyPr/>
          <a:lstStyle/>
          <a:p>
            <a:r>
              <a:rPr lang="en-US"/>
              <a:t>Instagram Posts Table | @ta_ta_ki - 21 of 21</a:t>
            </a:r>
          </a:p>
        </p:txBody>
      </p:sp>
      <p:graphicFrame>
        <p:nvGraphicFramePr>
          <p:cNvPr id="5" name="Table Placeholder 4">
            <a:extLst>
              <a:ext uri="{FF2B5EF4-FFF2-40B4-BE49-F238E27FC236}">
                <a16:creationId xmlns:a16="http://schemas.microsoft.com/office/drawing/2014/main" id="{5CA0C2FA-2FA7-44ED-AAE9-3CE43CC0170A}"/>
              </a:ext>
            </a:extLst>
          </p:cNvPr>
          <p:cNvGraphicFramePr>
            <a:graphicFrameLocks noGrp="1"/>
          </p:cNvGraphicFramePr>
          <p:nvPr>
            <p:ph type="tbl" sz="quarter" idx="13"/>
            <p:extLst>
              <p:ext uri="{D42A27DB-BD31-4B8C-83A1-F6EECF244321}">
                <p14:modId xmlns:p14="http://schemas.microsoft.com/office/powerpoint/2010/main" val="3703025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84519565"/>
                    </a:ext>
                  </a:extLst>
                </a:gridCol>
                <a:gridCol w="1481327">
                  <a:extLst>
                    <a:ext uri="{9D8B030D-6E8A-4147-A177-3AD203B41FA5}">
                      <a16:colId xmlns:a16="http://schemas.microsoft.com/office/drawing/2014/main" val="823847006"/>
                    </a:ext>
                  </a:extLst>
                </a:gridCol>
                <a:gridCol w="493776">
                  <a:extLst>
                    <a:ext uri="{9D8B030D-6E8A-4147-A177-3AD203B41FA5}">
                      <a16:colId xmlns:a16="http://schemas.microsoft.com/office/drawing/2014/main" val="2030873767"/>
                    </a:ext>
                  </a:extLst>
                </a:gridCol>
                <a:gridCol w="493776">
                  <a:extLst>
                    <a:ext uri="{9D8B030D-6E8A-4147-A177-3AD203B41FA5}">
                      <a16:colId xmlns:a16="http://schemas.microsoft.com/office/drawing/2014/main" val="2818892208"/>
                    </a:ext>
                  </a:extLst>
                </a:gridCol>
                <a:gridCol w="493776">
                  <a:extLst>
                    <a:ext uri="{9D8B030D-6E8A-4147-A177-3AD203B41FA5}">
                      <a16:colId xmlns:a16="http://schemas.microsoft.com/office/drawing/2014/main" val="2762716741"/>
                    </a:ext>
                  </a:extLst>
                </a:gridCol>
                <a:gridCol w="493776">
                  <a:extLst>
                    <a:ext uri="{9D8B030D-6E8A-4147-A177-3AD203B41FA5}">
                      <a16:colId xmlns:a16="http://schemas.microsoft.com/office/drawing/2014/main" val="3695910614"/>
                    </a:ext>
                  </a:extLst>
                </a:gridCol>
                <a:gridCol w="493776">
                  <a:extLst>
                    <a:ext uri="{9D8B030D-6E8A-4147-A177-3AD203B41FA5}">
                      <a16:colId xmlns:a16="http://schemas.microsoft.com/office/drawing/2014/main" val="2643775067"/>
                    </a:ext>
                  </a:extLst>
                </a:gridCol>
                <a:gridCol w="493776">
                  <a:extLst>
                    <a:ext uri="{9D8B030D-6E8A-4147-A177-3AD203B41FA5}">
                      <a16:colId xmlns:a16="http://schemas.microsoft.com/office/drawing/2014/main" val="3205464656"/>
                    </a:ext>
                  </a:extLst>
                </a:gridCol>
                <a:gridCol w="493776">
                  <a:extLst>
                    <a:ext uri="{9D8B030D-6E8A-4147-A177-3AD203B41FA5}">
                      <a16:colId xmlns:a16="http://schemas.microsoft.com/office/drawing/2014/main" val="2556466070"/>
                    </a:ext>
                  </a:extLst>
                </a:gridCol>
                <a:gridCol w="493776">
                  <a:extLst>
                    <a:ext uri="{9D8B030D-6E8A-4147-A177-3AD203B41FA5}">
                      <a16:colId xmlns:a16="http://schemas.microsoft.com/office/drawing/2014/main" val="4227022074"/>
                    </a:ext>
                  </a:extLst>
                </a:gridCol>
                <a:gridCol w="493776">
                  <a:extLst>
                    <a:ext uri="{9D8B030D-6E8A-4147-A177-3AD203B41FA5}">
                      <a16:colId xmlns:a16="http://schemas.microsoft.com/office/drawing/2014/main" val="89394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7061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@ta_ta_ki - 2019-12-04 16:16:44</a:t>
                      </a:r>
                      <a:r>
                        <a:rPr kumimoji="0" lang="fr-FR" sz="1000" b="0" i="0" u="none" strike="noStrike" kern="1200" cap="none" spc="0" normalizeH="0" baseline="0" noProof="0">
                          <a:ln>
                            <a:noFill/>
                          </a:ln>
                          <a:solidFill>
                            <a:prstClr val="black"/>
                          </a:solidFill>
                          <a:effectLst/>
                          <a:uLnTx/>
                          <a:uFillTx/>
                          <a:latin typeface="+mn-lt"/>
                          <a:ea typeface="+mn-ea"/>
                          <a:cs typeface="+mn-cs"/>
                        </a:rPr>
                        <a:t>
 Suisse 2050. Suite au dérèglement climatique, le lac de G'nève est asséché. Les survivants squattent les carcasses de ferries abandonnés. 
C'est le début de la COP25, tu es confiant pour l'avenir 😌 ? Et du coup, on devra dire "désert du Léman" ou "désert de Genève" ?
Suite de notre série photo "Suisse 2050" qui illustre l'incapacité qu'auront eu les gouvernements mondiaux à trouver des solutions pour le climat.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7380953"/>
                  </a:ext>
                </a:extLst>
              </a:tr>
            </a:tbl>
          </a:graphicData>
        </a:graphic>
      </p:graphicFrame>
      <p:sp>
        <p:nvSpPr>
          <p:cNvPr id="4" name="Text Placeholder 3">
            <a:extLst>
              <a:ext uri="{FF2B5EF4-FFF2-40B4-BE49-F238E27FC236}">
                <a16:creationId xmlns:a16="http://schemas.microsoft.com/office/drawing/2014/main" id="{D49DD545-70BC-40C5-9202-C65C1299E75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91055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1617</Words>
  <Application>Microsoft Office PowerPoint</Application>
  <PresentationFormat>On-screen Show (4:3)</PresentationFormat>
  <Paragraphs>523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@ta_ta_ki - 1 of 21</vt:lpstr>
      <vt:lpstr>Instagram Posts Table | @ta_ta_ki - 2 of 21</vt:lpstr>
      <vt:lpstr>Instagram Posts Table | @ta_ta_ki - 3 of 21</vt:lpstr>
      <vt:lpstr>Instagram Posts Table | @ta_ta_ki - 4 of 21</vt:lpstr>
      <vt:lpstr>Instagram Posts Table | @ta_ta_ki - 5 of 21</vt:lpstr>
      <vt:lpstr>Instagram Posts Table | @ta_ta_ki - 6 of 21</vt:lpstr>
      <vt:lpstr>Instagram Posts Table | @ta_ta_ki - 7 of 21</vt:lpstr>
      <vt:lpstr>Instagram Posts Table | @ta_ta_ki - 8 of 21</vt:lpstr>
      <vt:lpstr>Instagram Posts Table | @ta_ta_ki - 9 of 21</vt:lpstr>
      <vt:lpstr>Instagram Posts Table | @ta_ta_ki - 10 of 21</vt:lpstr>
      <vt:lpstr>Instagram Posts Table | @ta_ta_ki - 11 of 21</vt:lpstr>
      <vt:lpstr>Instagram Posts Table | @ta_ta_ki - 12 of 21</vt:lpstr>
      <vt:lpstr>Instagram Posts Table | @ta_ta_ki - 13 of 21</vt:lpstr>
      <vt:lpstr>Instagram Posts Table | @ta_ta_ki - 14 of 21</vt:lpstr>
      <vt:lpstr>Instagram Posts Table | @ta_ta_ki - 15 of 21</vt:lpstr>
      <vt:lpstr>Instagram Posts Table | @ta_ta_ki - 16 of 21</vt:lpstr>
      <vt:lpstr>Instagram Posts Table | @ta_ta_ki - 17 of 21</vt:lpstr>
      <vt:lpstr>Instagram Posts Table | @ta_ta_ki - 18 of 21</vt:lpstr>
      <vt:lpstr>Instagram Posts Table | @ta_ta_ki - 19 of 21</vt:lpstr>
      <vt:lpstr>Instagram Posts Table | @ta_ta_ki - 20 of 21</vt:lpstr>
      <vt:lpstr>Instagram Posts Table | @ta_ta_ki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@ta_ta_ki - 1 of 21</dc:title>
  <dc:creator>Administrator</dc:creator>
  <cp:lastModifiedBy>Administrator</cp:lastModifiedBy>
  <cp:revision>1</cp:revision>
  <dcterms:created xsi:type="dcterms:W3CDTF">2022-03-02T10:18:26Z</dcterms:created>
  <dcterms:modified xsi:type="dcterms:W3CDTF">2022-03-02T10:21:23Z</dcterms:modified>
</cp:coreProperties>
</file>