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CC179-163E-4BC4-9CBB-1AF9E944358E}"/>
              </a:ext>
            </a:extLst>
          </p:cNvPr>
          <p:cNvSpPr>
            <a:spLocks noGrp="1"/>
          </p:cNvSpPr>
          <p:nvPr>
            <p:ph type="title"/>
          </p:nvPr>
        </p:nvSpPr>
        <p:spPr/>
        <p:txBody>
          <a:bodyPr/>
          <a:lstStyle/>
          <a:p>
            <a:r>
              <a:rPr lang="sv-SE"/>
              <a:t>Instagram Videos Table | ta_ta_ki - 1 of 14</a:t>
            </a:r>
            <a:endParaRPr lang="en-US"/>
          </a:p>
        </p:txBody>
      </p:sp>
      <p:graphicFrame>
        <p:nvGraphicFramePr>
          <p:cNvPr id="5" name="Table Placeholder 4">
            <a:extLst>
              <a:ext uri="{FF2B5EF4-FFF2-40B4-BE49-F238E27FC236}">
                <a16:creationId xmlns:a16="http://schemas.microsoft.com/office/drawing/2014/main" id="{AC5F1E8F-E2B5-4E2A-9CC8-CE226FC07DAD}"/>
              </a:ext>
            </a:extLst>
          </p:cNvPr>
          <p:cNvGraphicFramePr>
            <a:graphicFrameLocks noGrp="1"/>
          </p:cNvGraphicFramePr>
          <p:nvPr>
            <p:ph type="tbl" sz="quarter" idx="13"/>
            <p:extLst>
              <p:ext uri="{D42A27DB-BD31-4B8C-83A1-F6EECF244321}">
                <p14:modId xmlns:p14="http://schemas.microsoft.com/office/powerpoint/2010/main" val="2433853525"/>
              </p:ext>
            </p:extLst>
          </p:nvPr>
        </p:nvGraphicFramePr>
        <p:xfrm>
          <a:off x="457200" y="1731963"/>
          <a:ext cx="7735824" cy="14630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3152153"/>
                    </a:ext>
                  </a:extLst>
                </a:gridCol>
                <a:gridCol w="987552">
                  <a:extLst>
                    <a:ext uri="{9D8B030D-6E8A-4147-A177-3AD203B41FA5}">
                      <a16:colId xmlns:a16="http://schemas.microsoft.com/office/drawing/2014/main" val="598888958"/>
                    </a:ext>
                  </a:extLst>
                </a:gridCol>
                <a:gridCol w="1234440">
                  <a:extLst>
                    <a:ext uri="{9D8B030D-6E8A-4147-A177-3AD203B41FA5}">
                      <a16:colId xmlns:a16="http://schemas.microsoft.com/office/drawing/2014/main" val="2433664592"/>
                    </a:ext>
                  </a:extLst>
                </a:gridCol>
                <a:gridCol w="411480">
                  <a:extLst>
                    <a:ext uri="{9D8B030D-6E8A-4147-A177-3AD203B41FA5}">
                      <a16:colId xmlns:a16="http://schemas.microsoft.com/office/drawing/2014/main" val="4187633223"/>
                    </a:ext>
                  </a:extLst>
                </a:gridCol>
                <a:gridCol w="411480">
                  <a:extLst>
                    <a:ext uri="{9D8B030D-6E8A-4147-A177-3AD203B41FA5}">
                      <a16:colId xmlns:a16="http://schemas.microsoft.com/office/drawing/2014/main" val="1370057793"/>
                    </a:ext>
                  </a:extLst>
                </a:gridCol>
                <a:gridCol w="411480">
                  <a:extLst>
                    <a:ext uri="{9D8B030D-6E8A-4147-A177-3AD203B41FA5}">
                      <a16:colId xmlns:a16="http://schemas.microsoft.com/office/drawing/2014/main" val="3403217428"/>
                    </a:ext>
                  </a:extLst>
                </a:gridCol>
                <a:gridCol w="411480">
                  <a:extLst>
                    <a:ext uri="{9D8B030D-6E8A-4147-A177-3AD203B41FA5}">
                      <a16:colId xmlns:a16="http://schemas.microsoft.com/office/drawing/2014/main" val="929587863"/>
                    </a:ext>
                  </a:extLst>
                </a:gridCol>
                <a:gridCol w="411480">
                  <a:extLst>
                    <a:ext uri="{9D8B030D-6E8A-4147-A177-3AD203B41FA5}">
                      <a16:colId xmlns:a16="http://schemas.microsoft.com/office/drawing/2014/main" val="786727297"/>
                    </a:ext>
                  </a:extLst>
                </a:gridCol>
                <a:gridCol w="411480">
                  <a:extLst>
                    <a:ext uri="{9D8B030D-6E8A-4147-A177-3AD203B41FA5}">
                      <a16:colId xmlns:a16="http://schemas.microsoft.com/office/drawing/2014/main" val="1693213570"/>
                    </a:ext>
                  </a:extLst>
                </a:gridCol>
                <a:gridCol w="411480">
                  <a:extLst>
                    <a:ext uri="{9D8B030D-6E8A-4147-A177-3AD203B41FA5}">
                      <a16:colId xmlns:a16="http://schemas.microsoft.com/office/drawing/2014/main" val="16452790"/>
                    </a:ext>
                  </a:extLst>
                </a:gridCol>
                <a:gridCol w="411480">
                  <a:extLst>
                    <a:ext uri="{9D8B030D-6E8A-4147-A177-3AD203B41FA5}">
                      <a16:colId xmlns:a16="http://schemas.microsoft.com/office/drawing/2014/main" val="2062826884"/>
                    </a:ext>
                  </a:extLst>
                </a:gridCol>
                <a:gridCol w="411480">
                  <a:extLst>
                    <a:ext uri="{9D8B030D-6E8A-4147-A177-3AD203B41FA5}">
                      <a16:colId xmlns:a16="http://schemas.microsoft.com/office/drawing/2014/main" val="4008949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733003928"/>
                  </a:ext>
                </a:extLst>
              </a:tr>
            </a:tbl>
          </a:graphicData>
        </a:graphic>
      </p:graphicFrame>
      <p:sp>
        <p:nvSpPr>
          <p:cNvPr id="4" name="Text Placeholder 3">
            <a:extLst>
              <a:ext uri="{FF2B5EF4-FFF2-40B4-BE49-F238E27FC236}">
                <a16:creationId xmlns:a16="http://schemas.microsoft.com/office/drawing/2014/main" id="{87B478FE-4B84-4865-80FC-EF1309121DE9}"/>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836944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EB02C-4EE3-43C0-AFF5-23E37D597BBB}"/>
              </a:ext>
            </a:extLst>
          </p:cNvPr>
          <p:cNvSpPr>
            <a:spLocks noGrp="1"/>
          </p:cNvSpPr>
          <p:nvPr>
            <p:ph type="title"/>
          </p:nvPr>
        </p:nvSpPr>
        <p:spPr/>
        <p:txBody>
          <a:bodyPr/>
          <a:lstStyle/>
          <a:p>
            <a:r>
              <a:rPr lang="sv-SE"/>
              <a:t>Instagram Videos Table | ta_ta_ki - 2 of 14</a:t>
            </a:r>
            <a:endParaRPr lang="en-US"/>
          </a:p>
        </p:txBody>
      </p:sp>
      <p:graphicFrame>
        <p:nvGraphicFramePr>
          <p:cNvPr id="5" name="Table Placeholder 4">
            <a:extLst>
              <a:ext uri="{FF2B5EF4-FFF2-40B4-BE49-F238E27FC236}">
                <a16:creationId xmlns:a16="http://schemas.microsoft.com/office/drawing/2014/main" id="{E92B69F3-F414-40F1-930B-C3009233672E}"/>
              </a:ext>
            </a:extLst>
          </p:cNvPr>
          <p:cNvGraphicFramePr>
            <a:graphicFrameLocks noGrp="1"/>
          </p:cNvGraphicFramePr>
          <p:nvPr>
            <p:ph type="tbl" sz="quarter" idx="13"/>
            <p:extLst>
              <p:ext uri="{D42A27DB-BD31-4B8C-83A1-F6EECF244321}">
                <p14:modId xmlns:p14="http://schemas.microsoft.com/office/powerpoint/2010/main" val="105763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1701973"/>
                    </a:ext>
                  </a:extLst>
                </a:gridCol>
                <a:gridCol w="987552">
                  <a:extLst>
                    <a:ext uri="{9D8B030D-6E8A-4147-A177-3AD203B41FA5}">
                      <a16:colId xmlns:a16="http://schemas.microsoft.com/office/drawing/2014/main" val="2195450486"/>
                    </a:ext>
                  </a:extLst>
                </a:gridCol>
                <a:gridCol w="1234440">
                  <a:extLst>
                    <a:ext uri="{9D8B030D-6E8A-4147-A177-3AD203B41FA5}">
                      <a16:colId xmlns:a16="http://schemas.microsoft.com/office/drawing/2014/main" val="1175435946"/>
                    </a:ext>
                  </a:extLst>
                </a:gridCol>
                <a:gridCol w="411480">
                  <a:extLst>
                    <a:ext uri="{9D8B030D-6E8A-4147-A177-3AD203B41FA5}">
                      <a16:colId xmlns:a16="http://schemas.microsoft.com/office/drawing/2014/main" val="2414038977"/>
                    </a:ext>
                  </a:extLst>
                </a:gridCol>
                <a:gridCol w="411480">
                  <a:extLst>
                    <a:ext uri="{9D8B030D-6E8A-4147-A177-3AD203B41FA5}">
                      <a16:colId xmlns:a16="http://schemas.microsoft.com/office/drawing/2014/main" val="4044977480"/>
                    </a:ext>
                  </a:extLst>
                </a:gridCol>
                <a:gridCol w="411480">
                  <a:extLst>
                    <a:ext uri="{9D8B030D-6E8A-4147-A177-3AD203B41FA5}">
                      <a16:colId xmlns:a16="http://schemas.microsoft.com/office/drawing/2014/main" val="2230635955"/>
                    </a:ext>
                  </a:extLst>
                </a:gridCol>
                <a:gridCol w="411480">
                  <a:extLst>
                    <a:ext uri="{9D8B030D-6E8A-4147-A177-3AD203B41FA5}">
                      <a16:colId xmlns:a16="http://schemas.microsoft.com/office/drawing/2014/main" val="3481935082"/>
                    </a:ext>
                  </a:extLst>
                </a:gridCol>
                <a:gridCol w="411480">
                  <a:extLst>
                    <a:ext uri="{9D8B030D-6E8A-4147-A177-3AD203B41FA5}">
                      <a16:colId xmlns:a16="http://schemas.microsoft.com/office/drawing/2014/main" val="1567767152"/>
                    </a:ext>
                  </a:extLst>
                </a:gridCol>
                <a:gridCol w="411480">
                  <a:extLst>
                    <a:ext uri="{9D8B030D-6E8A-4147-A177-3AD203B41FA5}">
                      <a16:colId xmlns:a16="http://schemas.microsoft.com/office/drawing/2014/main" val="683558113"/>
                    </a:ext>
                  </a:extLst>
                </a:gridCol>
                <a:gridCol w="411480">
                  <a:extLst>
                    <a:ext uri="{9D8B030D-6E8A-4147-A177-3AD203B41FA5}">
                      <a16:colId xmlns:a16="http://schemas.microsoft.com/office/drawing/2014/main" val="1493649141"/>
                    </a:ext>
                  </a:extLst>
                </a:gridCol>
                <a:gridCol w="411480">
                  <a:extLst>
                    <a:ext uri="{9D8B030D-6E8A-4147-A177-3AD203B41FA5}">
                      <a16:colId xmlns:a16="http://schemas.microsoft.com/office/drawing/2014/main" val="682609695"/>
                    </a:ext>
                  </a:extLst>
                </a:gridCol>
                <a:gridCol w="411480">
                  <a:extLst>
                    <a:ext uri="{9D8B030D-6E8A-4147-A177-3AD203B41FA5}">
                      <a16:colId xmlns:a16="http://schemas.microsoft.com/office/drawing/2014/main" val="417365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76695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- 2021-12-28 16:01:21</a:t>
                      </a:r>
                      <a:r>
                        <a:rPr kumimoji="0" lang="fr-FR" sz="1000" b="0" i="0" u="none" strike="noStrike" kern="1200" cap="none" spc="0" normalizeH="0" baseline="0" noProof="0">
                          <a:ln>
                            <a:noFill/>
                          </a:ln>
                          <a:solidFill>
                            <a:prstClr val="black"/>
                          </a:solidFill>
                          <a:effectLst/>
                          <a:uLnTx/>
                          <a:uFillTx/>
                          <a:latin typeface="+mn-lt"/>
                          <a:ea typeface="+mn-ea"/>
                          <a:cs typeface="+mn-cs"/>
                        </a:rPr>
                        <a:t>
 "Vivre fort, pas vivre longtemps"- Chien Bleu- PUNCHLINE THEORY
Dans ce nouveau PUNCHLINE THEORY 🎤, on a discuté avec @chienbleu_officiel, un rappeur genevois qui reflète sur la vie, l'argent et les valeurs de notre société. 💫 
Pour lui, la vie mérite d’être vécue à 💯%, quitte à vivre moins longtemps. 
Et toi t'es d'accord ? 👇
Va checker son dernier EP "Papillon" disponible partout en streaming 🔊🔥. 
#WeAreTtaki #PUNCHLINE #ChienBleu #rapsuisse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https://quintly-image-storage.s3.amazonaws.com/9f2564be28ed5388bbcee95f15b6c290/75016217749270165ccb456ed72c67cf.jpg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53.36 %</a:t>
                      </a:r>
                    </a:p>
                  </a:txBody>
                  <a:tcPr/>
                </a:tc>
                <a:extLst>
                  <a:ext uri="{0D108BD9-81ED-4DB2-BD59-A6C34878D82A}">
                    <a16:rowId xmlns:a16="http://schemas.microsoft.com/office/drawing/2014/main" val="3440583831"/>
                  </a:ext>
                </a:extLst>
              </a:tr>
            </a:tbl>
          </a:graphicData>
        </a:graphic>
      </p:graphicFrame>
      <p:sp>
        <p:nvSpPr>
          <p:cNvPr id="4" name="Text Placeholder 3">
            <a:extLst>
              <a:ext uri="{FF2B5EF4-FFF2-40B4-BE49-F238E27FC236}">
                <a16:creationId xmlns:a16="http://schemas.microsoft.com/office/drawing/2014/main" id="{7A0CFAF2-B8D9-4B77-9060-BAC77D5088B4}"/>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944188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250A-7553-4FEC-AB81-B47C7D865F8F}"/>
              </a:ext>
            </a:extLst>
          </p:cNvPr>
          <p:cNvSpPr>
            <a:spLocks noGrp="1"/>
          </p:cNvSpPr>
          <p:nvPr>
            <p:ph type="title"/>
          </p:nvPr>
        </p:nvSpPr>
        <p:spPr/>
        <p:txBody>
          <a:bodyPr/>
          <a:lstStyle/>
          <a:p>
            <a:r>
              <a:rPr lang="sv-SE"/>
              <a:t>Instagram Videos Table | ta_ta_ki - 3 of 14</a:t>
            </a:r>
            <a:endParaRPr lang="en-US"/>
          </a:p>
        </p:txBody>
      </p:sp>
      <p:graphicFrame>
        <p:nvGraphicFramePr>
          <p:cNvPr id="5" name="Table Placeholder 4">
            <a:extLst>
              <a:ext uri="{FF2B5EF4-FFF2-40B4-BE49-F238E27FC236}">
                <a16:creationId xmlns:a16="http://schemas.microsoft.com/office/drawing/2014/main" id="{B949AA33-6DBF-4EE1-8E41-4633F9FC65C2}"/>
              </a:ext>
            </a:extLst>
          </p:cNvPr>
          <p:cNvGraphicFramePr>
            <a:graphicFrameLocks noGrp="1"/>
          </p:cNvGraphicFramePr>
          <p:nvPr>
            <p:ph type="tbl" sz="quarter" idx="13"/>
            <p:extLst>
              <p:ext uri="{D42A27DB-BD31-4B8C-83A1-F6EECF244321}">
                <p14:modId xmlns:p14="http://schemas.microsoft.com/office/powerpoint/2010/main" val="205458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5413243"/>
                    </a:ext>
                  </a:extLst>
                </a:gridCol>
                <a:gridCol w="987552">
                  <a:extLst>
                    <a:ext uri="{9D8B030D-6E8A-4147-A177-3AD203B41FA5}">
                      <a16:colId xmlns:a16="http://schemas.microsoft.com/office/drawing/2014/main" val="2838916876"/>
                    </a:ext>
                  </a:extLst>
                </a:gridCol>
                <a:gridCol w="1234440">
                  <a:extLst>
                    <a:ext uri="{9D8B030D-6E8A-4147-A177-3AD203B41FA5}">
                      <a16:colId xmlns:a16="http://schemas.microsoft.com/office/drawing/2014/main" val="644607292"/>
                    </a:ext>
                  </a:extLst>
                </a:gridCol>
                <a:gridCol w="411480">
                  <a:extLst>
                    <a:ext uri="{9D8B030D-6E8A-4147-A177-3AD203B41FA5}">
                      <a16:colId xmlns:a16="http://schemas.microsoft.com/office/drawing/2014/main" val="4013499799"/>
                    </a:ext>
                  </a:extLst>
                </a:gridCol>
                <a:gridCol w="411480">
                  <a:extLst>
                    <a:ext uri="{9D8B030D-6E8A-4147-A177-3AD203B41FA5}">
                      <a16:colId xmlns:a16="http://schemas.microsoft.com/office/drawing/2014/main" val="1798682146"/>
                    </a:ext>
                  </a:extLst>
                </a:gridCol>
                <a:gridCol w="411480">
                  <a:extLst>
                    <a:ext uri="{9D8B030D-6E8A-4147-A177-3AD203B41FA5}">
                      <a16:colId xmlns:a16="http://schemas.microsoft.com/office/drawing/2014/main" val="1953940025"/>
                    </a:ext>
                  </a:extLst>
                </a:gridCol>
                <a:gridCol w="411480">
                  <a:extLst>
                    <a:ext uri="{9D8B030D-6E8A-4147-A177-3AD203B41FA5}">
                      <a16:colId xmlns:a16="http://schemas.microsoft.com/office/drawing/2014/main" val="431451667"/>
                    </a:ext>
                  </a:extLst>
                </a:gridCol>
                <a:gridCol w="411480">
                  <a:extLst>
                    <a:ext uri="{9D8B030D-6E8A-4147-A177-3AD203B41FA5}">
                      <a16:colId xmlns:a16="http://schemas.microsoft.com/office/drawing/2014/main" val="4173467808"/>
                    </a:ext>
                  </a:extLst>
                </a:gridCol>
                <a:gridCol w="411480">
                  <a:extLst>
                    <a:ext uri="{9D8B030D-6E8A-4147-A177-3AD203B41FA5}">
                      <a16:colId xmlns:a16="http://schemas.microsoft.com/office/drawing/2014/main" val="4144501875"/>
                    </a:ext>
                  </a:extLst>
                </a:gridCol>
                <a:gridCol w="411480">
                  <a:extLst>
                    <a:ext uri="{9D8B030D-6E8A-4147-A177-3AD203B41FA5}">
                      <a16:colId xmlns:a16="http://schemas.microsoft.com/office/drawing/2014/main" val="2597884374"/>
                    </a:ext>
                  </a:extLst>
                </a:gridCol>
                <a:gridCol w="411480">
                  <a:extLst>
                    <a:ext uri="{9D8B030D-6E8A-4147-A177-3AD203B41FA5}">
                      <a16:colId xmlns:a16="http://schemas.microsoft.com/office/drawing/2014/main" val="2725718197"/>
                    </a:ext>
                  </a:extLst>
                </a:gridCol>
                <a:gridCol w="411480">
                  <a:extLst>
                    <a:ext uri="{9D8B030D-6E8A-4147-A177-3AD203B41FA5}">
                      <a16:colId xmlns:a16="http://schemas.microsoft.com/office/drawing/2014/main" val="371279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75399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- 2021-12-26 10:03:18</a:t>
                      </a:r>
                      <a:r>
                        <a:rPr kumimoji="0" lang="fr-FR" sz="1000" b="0" i="0" u="none" strike="noStrike" kern="1200" cap="none" spc="0" normalizeH="0" baseline="0" noProof="0">
                          <a:ln>
                            <a:noFill/>
                          </a:ln>
                          <a:solidFill>
                            <a:prstClr val="black"/>
                          </a:solidFill>
                          <a:effectLst/>
                          <a:uLnTx/>
                          <a:uFillTx/>
                          <a:latin typeface="+mn-lt"/>
                          <a:ea typeface="+mn-ea"/>
                          <a:cs typeface="+mn-cs"/>
                        </a:rPr>
                        <a:t>
 Diégo: “Le bégaiement a une beauté” - ICEBERG 
Est-ce que toi aussi tu penses qu’on devrait combattre davantage les préjugés sur le bégaiement ? 👇
Dès ses premières années de vie et après un événement traumatisant, Diégo fait face au bégaiement. Mais il n’a jamais hésité à s’exprimer. Il nous raconte comment il a appris à le voir comme une force qui le pousse à être transparent avec ses émotions et à avoir des discussions profondes avec les gens ✨. 
Et toi, tu penses qu’on pourrait faire quoi pour démonter les clichés autour du bégaiement ? 🤗.
👉 Si tu veux témoigner pour un prochain épisode, tu peux contacter la page @icebergproject ici, ou sur Facebook ! 
#WeAreTataki #ICEBERG #Témoignage #bégaiement #préjugés #force #émotions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https://quintly-image-storage.s3.amazonaws.com/9f2564be28ed5388bbcee95f15b6c290/cc766b5c64288571f451196ff50aa7ea.jpg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43.31 %</a:t>
                      </a:r>
                    </a:p>
                  </a:txBody>
                  <a:tcPr/>
                </a:tc>
                <a:extLst>
                  <a:ext uri="{0D108BD9-81ED-4DB2-BD59-A6C34878D82A}">
                    <a16:rowId xmlns:a16="http://schemas.microsoft.com/office/drawing/2014/main" val="480006832"/>
                  </a:ext>
                </a:extLst>
              </a:tr>
            </a:tbl>
          </a:graphicData>
        </a:graphic>
      </p:graphicFrame>
      <p:sp>
        <p:nvSpPr>
          <p:cNvPr id="4" name="Text Placeholder 3">
            <a:extLst>
              <a:ext uri="{FF2B5EF4-FFF2-40B4-BE49-F238E27FC236}">
                <a16:creationId xmlns:a16="http://schemas.microsoft.com/office/drawing/2014/main" id="{0D19036E-5D5F-4784-BC7B-ED3CCB70930B}"/>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604098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C7339-9362-4B87-A4C8-7A85A2055E71}"/>
              </a:ext>
            </a:extLst>
          </p:cNvPr>
          <p:cNvSpPr>
            <a:spLocks noGrp="1"/>
          </p:cNvSpPr>
          <p:nvPr>
            <p:ph type="title"/>
          </p:nvPr>
        </p:nvSpPr>
        <p:spPr/>
        <p:txBody>
          <a:bodyPr/>
          <a:lstStyle/>
          <a:p>
            <a:r>
              <a:rPr lang="sv-SE"/>
              <a:t>Instagram Videos Table | ta_ta_ki - 4 of 14</a:t>
            </a:r>
            <a:endParaRPr lang="en-US"/>
          </a:p>
        </p:txBody>
      </p:sp>
      <p:graphicFrame>
        <p:nvGraphicFramePr>
          <p:cNvPr id="5" name="Table Placeholder 4">
            <a:extLst>
              <a:ext uri="{FF2B5EF4-FFF2-40B4-BE49-F238E27FC236}">
                <a16:creationId xmlns:a16="http://schemas.microsoft.com/office/drawing/2014/main" id="{821675C0-02B6-4DE8-A8D9-F91EC394638F}"/>
              </a:ext>
            </a:extLst>
          </p:cNvPr>
          <p:cNvGraphicFramePr>
            <a:graphicFrameLocks noGrp="1"/>
          </p:cNvGraphicFramePr>
          <p:nvPr>
            <p:ph type="tbl" sz="quarter" idx="13"/>
            <p:extLst>
              <p:ext uri="{D42A27DB-BD31-4B8C-83A1-F6EECF244321}">
                <p14:modId xmlns:p14="http://schemas.microsoft.com/office/powerpoint/2010/main" val="278782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82758080"/>
                    </a:ext>
                  </a:extLst>
                </a:gridCol>
                <a:gridCol w="987552">
                  <a:extLst>
                    <a:ext uri="{9D8B030D-6E8A-4147-A177-3AD203B41FA5}">
                      <a16:colId xmlns:a16="http://schemas.microsoft.com/office/drawing/2014/main" val="4115691534"/>
                    </a:ext>
                  </a:extLst>
                </a:gridCol>
                <a:gridCol w="1234440">
                  <a:extLst>
                    <a:ext uri="{9D8B030D-6E8A-4147-A177-3AD203B41FA5}">
                      <a16:colId xmlns:a16="http://schemas.microsoft.com/office/drawing/2014/main" val="3546484636"/>
                    </a:ext>
                  </a:extLst>
                </a:gridCol>
                <a:gridCol w="411480">
                  <a:extLst>
                    <a:ext uri="{9D8B030D-6E8A-4147-A177-3AD203B41FA5}">
                      <a16:colId xmlns:a16="http://schemas.microsoft.com/office/drawing/2014/main" val="2775705758"/>
                    </a:ext>
                  </a:extLst>
                </a:gridCol>
                <a:gridCol w="411480">
                  <a:extLst>
                    <a:ext uri="{9D8B030D-6E8A-4147-A177-3AD203B41FA5}">
                      <a16:colId xmlns:a16="http://schemas.microsoft.com/office/drawing/2014/main" val="1430301305"/>
                    </a:ext>
                  </a:extLst>
                </a:gridCol>
                <a:gridCol w="411480">
                  <a:extLst>
                    <a:ext uri="{9D8B030D-6E8A-4147-A177-3AD203B41FA5}">
                      <a16:colId xmlns:a16="http://schemas.microsoft.com/office/drawing/2014/main" val="4069344499"/>
                    </a:ext>
                  </a:extLst>
                </a:gridCol>
                <a:gridCol w="411480">
                  <a:extLst>
                    <a:ext uri="{9D8B030D-6E8A-4147-A177-3AD203B41FA5}">
                      <a16:colId xmlns:a16="http://schemas.microsoft.com/office/drawing/2014/main" val="2914543127"/>
                    </a:ext>
                  </a:extLst>
                </a:gridCol>
                <a:gridCol w="411480">
                  <a:extLst>
                    <a:ext uri="{9D8B030D-6E8A-4147-A177-3AD203B41FA5}">
                      <a16:colId xmlns:a16="http://schemas.microsoft.com/office/drawing/2014/main" val="2236236685"/>
                    </a:ext>
                  </a:extLst>
                </a:gridCol>
                <a:gridCol w="411480">
                  <a:extLst>
                    <a:ext uri="{9D8B030D-6E8A-4147-A177-3AD203B41FA5}">
                      <a16:colId xmlns:a16="http://schemas.microsoft.com/office/drawing/2014/main" val="835760819"/>
                    </a:ext>
                  </a:extLst>
                </a:gridCol>
                <a:gridCol w="411480">
                  <a:extLst>
                    <a:ext uri="{9D8B030D-6E8A-4147-A177-3AD203B41FA5}">
                      <a16:colId xmlns:a16="http://schemas.microsoft.com/office/drawing/2014/main" val="1709525030"/>
                    </a:ext>
                  </a:extLst>
                </a:gridCol>
                <a:gridCol w="411480">
                  <a:extLst>
                    <a:ext uri="{9D8B030D-6E8A-4147-A177-3AD203B41FA5}">
                      <a16:colId xmlns:a16="http://schemas.microsoft.com/office/drawing/2014/main" val="1542573998"/>
                    </a:ext>
                  </a:extLst>
                </a:gridCol>
                <a:gridCol w="411480">
                  <a:extLst>
                    <a:ext uri="{9D8B030D-6E8A-4147-A177-3AD203B41FA5}">
                      <a16:colId xmlns:a16="http://schemas.microsoft.com/office/drawing/2014/main" val="72576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0131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- 2021-12-23 16:01:00</a:t>
                      </a:r>
                      <a:r>
                        <a:rPr kumimoji="0" lang="fr-FR" sz="1000" b="0" i="0" u="none" strike="noStrike" kern="1200" cap="none" spc="0" normalizeH="0" baseline="0" noProof="0">
                          <a:ln>
                            <a:noFill/>
                          </a:ln>
                          <a:solidFill>
                            <a:prstClr val="black"/>
                          </a:solidFill>
                          <a:effectLst/>
                          <a:uLnTx/>
                          <a:uFillTx/>
                          <a:latin typeface="+mn-lt"/>
                          <a:ea typeface="+mn-ea"/>
                          <a:cs typeface="+mn-cs"/>
                        </a:rPr>
                        <a:t>
 Est-ce que toi aussi t'as des dîners de famille hyper malaisants ? T'as déjà eu un crush sur ton.ta cousin.e ? 🥴
Dans cet épisode de NO OFFENSE, on vous a posé quelques questions sur des situations de famille souvent gênantes...
Alors, est-ce qu’une de ces situations te parle ? 😂
J'ai déjà ken dans le lit de mes parents
J'ai déjà volé de l'argent à mes parents
Je déteste les fêtes de famille
J'ai déjà entendu mes parents ken
Je ne connais pas la date d'anniversaire de ma famille proche
J'ai un grand-parent raciste
J'ai déjà imité la signature de mes parents
J'ai déjà eu un crush sur mon.ma cousin.ne
J'ai l'impression d’être l'enfant le moins aimé de la famille
J'ai déjà fugué
Je n'ai jamais dit "je t'aime" à mon père 
Dis-nous tout ça en commentaire 🔥
#wearetataki  #nooffense #famille #taboo #clichés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https://quintly-image-storage.s3.amazonaws.com/9f2564be28ed5388bbcee95f15b6c290/657cf0471e2203e946daa8942989467b.jpg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49.39 %</a:t>
                      </a:r>
                    </a:p>
                  </a:txBody>
                  <a:tcPr/>
                </a:tc>
                <a:extLst>
                  <a:ext uri="{0D108BD9-81ED-4DB2-BD59-A6C34878D82A}">
                    <a16:rowId xmlns:a16="http://schemas.microsoft.com/office/drawing/2014/main" val="2453336254"/>
                  </a:ext>
                </a:extLst>
              </a:tr>
            </a:tbl>
          </a:graphicData>
        </a:graphic>
      </p:graphicFrame>
      <p:sp>
        <p:nvSpPr>
          <p:cNvPr id="4" name="Text Placeholder 3">
            <a:extLst>
              <a:ext uri="{FF2B5EF4-FFF2-40B4-BE49-F238E27FC236}">
                <a16:creationId xmlns:a16="http://schemas.microsoft.com/office/drawing/2014/main" id="{138260C4-B9BB-43B7-BA15-5B803779D1CD}"/>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190241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1767-6664-48FC-AFCD-50B009526D76}"/>
              </a:ext>
            </a:extLst>
          </p:cNvPr>
          <p:cNvSpPr>
            <a:spLocks noGrp="1"/>
          </p:cNvSpPr>
          <p:nvPr>
            <p:ph type="title"/>
          </p:nvPr>
        </p:nvSpPr>
        <p:spPr/>
        <p:txBody>
          <a:bodyPr/>
          <a:lstStyle/>
          <a:p>
            <a:r>
              <a:rPr lang="sv-SE"/>
              <a:t>Instagram Videos Table | ta_ta_ki - 5 of 14</a:t>
            </a:r>
            <a:endParaRPr lang="en-US"/>
          </a:p>
        </p:txBody>
      </p:sp>
      <p:graphicFrame>
        <p:nvGraphicFramePr>
          <p:cNvPr id="5" name="Table Placeholder 4">
            <a:extLst>
              <a:ext uri="{FF2B5EF4-FFF2-40B4-BE49-F238E27FC236}">
                <a16:creationId xmlns:a16="http://schemas.microsoft.com/office/drawing/2014/main" id="{D1B80A1E-8F67-4B31-B0E0-9284DDFBE765}"/>
              </a:ext>
            </a:extLst>
          </p:cNvPr>
          <p:cNvGraphicFramePr>
            <a:graphicFrameLocks noGrp="1"/>
          </p:cNvGraphicFramePr>
          <p:nvPr>
            <p:ph type="tbl" sz="quarter" idx="13"/>
            <p:extLst>
              <p:ext uri="{D42A27DB-BD31-4B8C-83A1-F6EECF244321}">
                <p14:modId xmlns:p14="http://schemas.microsoft.com/office/powerpoint/2010/main" val="337884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17336583"/>
                    </a:ext>
                  </a:extLst>
                </a:gridCol>
                <a:gridCol w="987552">
                  <a:extLst>
                    <a:ext uri="{9D8B030D-6E8A-4147-A177-3AD203B41FA5}">
                      <a16:colId xmlns:a16="http://schemas.microsoft.com/office/drawing/2014/main" val="3588808009"/>
                    </a:ext>
                  </a:extLst>
                </a:gridCol>
                <a:gridCol w="1234440">
                  <a:extLst>
                    <a:ext uri="{9D8B030D-6E8A-4147-A177-3AD203B41FA5}">
                      <a16:colId xmlns:a16="http://schemas.microsoft.com/office/drawing/2014/main" val="1395727646"/>
                    </a:ext>
                  </a:extLst>
                </a:gridCol>
                <a:gridCol w="411480">
                  <a:extLst>
                    <a:ext uri="{9D8B030D-6E8A-4147-A177-3AD203B41FA5}">
                      <a16:colId xmlns:a16="http://schemas.microsoft.com/office/drawing/2014/main" val="2136039009"/>
                    </a:ext>
                  </a:extLst>
                </a:gridCol>
                <a:gridCol w="411480">
                  <a:extLst>
                    <a:ext uri="{9D8B030D-6E8A-4147-A177-3AD203B41FA5}">
                      <a16:colId xmlns:a16="http://schemas.microsoft.com/office/drawing/2014/main" val="1222053802"/>
                    </a:ext>
                  </a:extLst>
                </a:gridCol>
                <a:gridCol w="411480">
                  <a:extLst>
                    <a:ext uri="{9D8B030D-6E8A-4147-A177-3AD203B41FA5}">
                      <a16:colId xmlns:a16="http://schemas.microsoft.com/office/drawing/2014/main" val="1840607345"/>
                    </a:ext>
                  </a:extLst>
                </a:gridCol>
                <a:gridCol w="411480">
                  <a:extLst>
                    <a:ext uri="{9D8B030D-6E8A-4147-A177-3AD203B41FA5}">
                      <a16:colId xmlns:a16="http://schemas.microsoft.com/office/drawing/2014/main" val="2900282262"/>
                    </a:ext>
                  </a:extLst>
                </a:gridCol>
                <a:gridCol w="411480">
                  <a:extLst>
                    <a:ext uri="{9D8B030D-6E8A-4147-A177-3AD203B41FA5}">
                      <a16:colId xmlns:a16="http://schemas.microsoft.com/office/drawing/2014/main" val="958619544"/>
                    </a:ext>
                  </a:extLst>
                </a:gridCol>
                <a:gridCol w="411480">
                  <a:extLst>
                    <a:ext uri="{9D8B030D-6E8A-4147-A177-3AD203B41FA5}">
                      <a16:colId xmlns:a16="http://schemas.microsoft.com/office/drawing/2014/main" val="1180816540"/>
                    </a:ext>
                  </a:extLst>
                </a:gridCol>
                <a:gridCol w="411480">
                  <a:extLst>
                    <a:ext uri="{9D8B030D-6E8A-4147-A177-3AD203B41FA5}">
                      <a16:colId xmlns:a16="http://schemas.microsoft.com/office/drawing/2014/main" val="3494754644"/>
                    </a:ext>
                  </a:extLst>
                </a:gridCol>
                <a:gridCol w="411480">
                  <a:extLst>
                    <a:ext uri="{9D8B030D-6E8A-4147-A177-3AD203B41FA5}">
                      <a16:colId xmlns:a16="http://schemas.microsoft.com/office/drawing/2014/main" val="3006405632"/>
                    </a:ext>
                  </a:extLst>
                </a:gridCol>
                <a:gridCol w="411480">
                  <a:extLst>
                    <a:ext uri="{9D8B030D-6E8A-4147-A177-3AD203B41FA5}">
                      <a16:colId xmlns:a16="http://schemas.microsoft.com/office/drawing/2014/main" val="262776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84999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- 2021-12-22 17:09:49</a:t>
                      </a:r>
                      <a:r>
                        <a:rPr kumimoji="0" lang="fr-FR" sz="1000" b="0" i="0" u="none" strike="noStrike" kern="1200" cap="none" spc="0" normalizeH="0" baseline="0" noProof="0">
                          <a:ln>
                            <a:noFill/>
                          </a:ln>
                          <a:solidFill>
                            <a:prstClr val="black"/>
                          </a:solidFill>
                          <a:effectLst/>
                          <a:uLnTx/>
                          <a:uFillTx/>
                          <a:latin typeface="+mn-lt"/>
                          <a:ea typeface="+mn-ea"/>
                          <a:cs typeface="+mn-cs"/>
                        </a:rPr>
                        <a:t>
 Tu sais ce que c'est un NFT ?! 💸📱
On te donne toutes les bases pour comprendre ce phénomène dont tous tes potes parlent (mais que toi tu comprends pas). 🗣
Et toi, t'es team NFT ou pas ? 🤔
#wearetataki #nft #blockchain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https://quintly-image-storage.s3.amazonaws.com/9f2564be28ed5388bbcee95f15b6c290/a9d37528d65a10701507f4154566beaf.jpg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44.36 %</a:t>
                      </a:r>
                    </a:p>
                  </a:txBody>
                  <a:tcPr/>
                </a:tc>
                <a:extLst>
                  <a:ext uri="{0D108BD9-81ED-4DB2-BD59-A6C34878D82A}">
                    <a16:rowId xmlns:a16="http://schemas.microsoft.com/office/drawing/2014/main" val="2989435322"/>
                  </a:ext>
                </a:extLst>
              </a:tr>
            </a:tbl>
          </a:graphicData>
        </a:graphic>
      </p:graphicFrame>
      <p:sp>
        <p:nvSpPr>
          <p:cNvPr id="4" name="Text Placeholder 3">
            <a:extLst>
              <a:ext uri="{FF2B5EF4-FFF2-40B4-BE49-F238E27FC236}">
                <a16:creationId xmlns:a16="http://schemas.microsoft.com/office/drawing/2014/main" id="{3C6836A4-C838-489B-B116-4F7C741CE1DB}"/>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704983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9FD4-78C0-4FB1-8782-DD8364B83587}"/>
              </a:ext>
            </a:extLst>
          </p:cNvPr>
          <p:cNvSpPr>
            <a:spLocks noGrp="1"/>
          </p:cNvSpPr>
          <p:nvPr>
            <p:ph type="title"/>
          </p:nvPr>
        </p:nvSpPr>
        <p:spPr/>
        <p:txBody>
          <a:bodyPr/>
          <a:lstStyle/>
          <a:p>
            <a:r>
              <a:rPr lang="sv-SE"/>
              <a:t>Instagram Videos Table | ta_ta_ki - 6 of 14</a:t>
            </a:r>
            <a:endParaRPr lang="en-US"/>
          </a:p>
        </p:txBody>
      </p:sp>
      <p:graphicFrame>
        <p:nvGraphicFramePr>
          <p:cNvPr id="5" name="Table Placeholder 4">
            <a:extLst>
              <a:ext uri="{FF2B5EF4-FFF2-40B4-BE49-F238E27FC236}">
                <a16:creationId xmlns:a16="http://schemas.microsoft.com/office/drawing/2014/main" id="{D28450A5-9746-4E13-86A9-B75B10577EE0}"/>
              </a:ext>
            </a:extLst>
          </p:cNvPr>
          <p:cNvGraphicFramePr>
            <a:graphicFrameLocks noGrp="1"/>
          </p:cNvGraphicFramePr>
          <p:nvPr>
            <p:ph type="tbl" sz="quarter" idx="13"/>
            <p:extLst>
              <p:ext uri="{D42A27DB-BD31-4B8C-83A1-F6EECF244321}">
                <p14:modId xmlns:p14="http://schemas.microsoft.com/office/powerpoint/2010/main" val="18723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7790496"/>
                    </a:ext>
                  </a:extLst>
                </a:gridCol>
                <a:gridCol w="987552">
                  <a:extLst>
                    <a:ext uri="{9D8B030D-6E8A-4147-A177-3AD203B41FA5}">
                      <a16:colId xmlns:a16="http://schemas.microsoft.com/office/drawing/2014/main" val="2409637948"/>
                    </a:ext>
                  </a:extLst>
                </a:gridCol>
                <a:gridCol w="1234440">
                  <a:extLst>
                    <a:ext uri="{9D8B030D-6E8A-4147-A177-3AD203B41FA5}">
                      <a16:colId xmlns:a16="http://schemas.microsoft.com/office/drawing/2014/main" val="3818135185"/>
                    </a:ext>
                  </a:extLst>
                </a:gridCol>
                <a:gridCol w="411480">
                  <a:extLst>
                    <a:ext uri="{9D8B030D-6E8A-4147-A177-3AD203B41FA5}">
                      <a16:colId xmlns:a16="http://schemas.microsoft.com/office/drawing/2014/main" val="2358312866"/>
                    </a:ext>
                  </a:extLst>
                </a:gridCol>
                <a:gridCol w="411480">
                  <a:extLst>
                    <a:ext uri="{9D8B030D-6E8A-4147-A177-3AD203B41FA5}">
                      <a16:colId xmlns:a16="http://schemas.microsoft.com/office/drawing/2014/main" val="2796828954"/>
                    </a:ext>
                  </a:extLst>
                </a:gridCol>
                <a:gridCol w="411480">
                  <a:extLst>
                    <a:ext uri="{9D8B030D-6E8A-4147-A177-3AD203B41FA5}">
                      <a16:colId xmlns:a16="http://schemas.microsoft.com/office/drawing/2014/main" val="1963777042"/>
                    </a:ext>
                  </a:extLst>
                </a:gridCol>
                <a:gridCol w="411480">
                  <a:extLst>
                    <a:ext uri="{9D8B030D-6E8A-4147-A177-3AD203B41FA5}">
                      <a16:colId xmlns:a16="http://schemas.microsoft.com/office/drawing/2014/main" val="1999887720"/>
                    </a:ext>
                  </a:extLst>
                </a:gridCol>
                <a:gridCol w="411480">
                  <a:extLst>
                    <a:ext uri="{9D8B030D-6E8A-4147-A177-3AD203B41FA5}">
                      <a16:colId xmlns:a16="http://schemas.microsoft.com/office/drawing/2014/main" val="1275447117"/>
                    </a:ext>
                  </a:extLst>
                </a:gridCol>
                <a:gridCol w="411480">
                  <a:extLst>
                    <a:ext uri="{9D8B030D-6E8A-4147-A177-3AD203B41FA5}">
                      <a16:colId xmlns:a16="http://schemas.microsoft.com/office/drawing/2014/main" val="3169269963"/>
                    </a:ext>
                  </a:extLst>
                </a:gridCol>
                <a:gridCol w="411480">
                  <a:extLst>
                    <a:ext uri="{9D8B030D-6E8A-4147-A177-3AD203B41FA5}">
                      <a16:colId xmlns:a16="http://schemas.microsoft.com/office/drawing/2014/main" val="3159624377"/>
                    </a:ext>
                  </a:extLst>
                </a:gridCol>
                <a:gridCol w="411480">
                  <a:extLst>
                    <a:ext uri="{9D8B030D-6E8A-4147-A177-3AD203B41FA5}">
                      <a16:colId xmlns:a16="http://schemas.microsoft.com/office/drawing/2014/main" val="3420190326"/>
                    </a:ext>
                  </a:extLst>
                </a:gridCol>
                <a:gridCol w="411480">
                  <a:extLst>
                    <a:ext uri="{9D8B030D-6E8A-4147-A177-3AD203B41FA5}">
                      <a16:colId xmlns:a16="http://schemas.microsoft.com/office/drawing/2014/main" val="252150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04669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- 2021-11-10 16:44:58</a:t>
                      </a:r>
                      <a:r>
                        <a:rPr kumimoji="0" lang="fr-FR" sz="1000" b="0" i="0" u="none" strike="noStrike" kern="1200" cap="none" spc="0" normalizeH="0" baseline="0" noProof="0">
                          <a:ln>
                            <a:noFill/>
                          </a:ln>
                          <a:solidFill>
                            <a:prstClr val="black"/>
                          </a:solidFill>
                          <a:effectLst/>
                          <a:uLnTx/>
                          <a:uFillTx/>
                          <a:latin typeface="+mn-lt"/>
                          <a:ea typeface="+mn-ea"/>
                          <a:cs typeface="+mn-cs"/>
                        </a:rPr>
                        <a:t>
 Dans cet épisode de NO OFFENSE, on a parlé de sexe avec nos abonné.e.s, pour le meilleur et... Pour le pire. 🧐
Si tu veux participer au prochain épisode, restes bien jusqu'à la fin... 🤩
En attendant, voici la liste des questions, si tu veux la réutiliser avec tes potes, ou que t'as rien à faire en soirée...🕵️‍♂️🕵️‍♀️
J’ai eu plus de 10 partenaires.
J’ai déjà été surpris pendant l’acte.
Je me masturbe presque tous les jours.
Je mate du porno.
J’ai une catégorie porno préférée.
J’ai fait l’amour avant mes 16 ans.
Je n’aime pas le sexe.
J’ai déjà couché avec une personne de 10 ans de plus que moi.
J’ai déjà couché sur mon lieu de travail/d'études.
J’ai déjà couché avec quelqu’un en couple.
J’ai toujours utilisé des contraceptifs.
J’ai déjà eu un coup d’un soir.
J’ai déjà recouché avec un.e ex.
Ma première fois était toute pourrie.
Pour toi c'est quoi le pire de la 
liste ? 👇
#wearetataki  #nooffense #unpopularopinion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https://quintly-image-storage.s3.amazonaws.com/9f2564be28ed5388bbcee95f15b6c290/fbecb93020a7c0027ecc9b67cebfdf3e.jpg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57.49 %</a:t>
                      </a:r>
                    </a:p>
                  </a:txBody>
                  <a:tcPr/>
                </a:tc>
                <a:extLst>
                  <a:ext uri="{0D108BD9-81ED-4DB2-BD59-A6C34878D82A}">
                    <a16:rowId xmlns:a16="http://schemas.microsoft.com/office/drawing/2014/main" val="2846594114"/>
                  </a:ext>
                </a:extLst>
              </a:tr>
            </a:tbl>
          </a:graphicData>
        </a:graphic>
      </p:graphicFrame>
      <p:sp>
        <p:nvSpPr>
          <p:cNvPr id="4" name="Text Placeholder 3">
            <a:extLst>
              <a:ext uri="{FF2B5EF4-FFF2-40B4-BE49-F238E27FC236}">
                <a16:creationId xmlns:a16="http://schemas.microsoft.com/office/drawing/2014/main" id="{CEECF01E-15D9-41DA-96E8-029394828CFF}"/>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859726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3770-CCC3-48F0-82A5-4928E127A3E7}"/>
              </a:ext>
            </a:extLst>
          </p:cNvPr>
          <p:cNvSpPr>
            <a:spLocks noGrp="1"/>
          </p:cNvSpPr>
          <p:nvPr>
            <p:ph type="title"/>
          </p:nvPr>
        </p:nvSpPr>
        <p:spPr/>
        <p:txBody>
          <a:bodyPr/>
          <a:lstStyle/>
          <a:p>
            <a:r>
              <a:rPr lang="sv-SE"/>
              <a:t>Instagram Videos Table | ta_ta_ki - 7 of 14</a:t>
            </a:r>
            <a:endParaRPr lang="en-US"/>
          </a:p>
        </p:txBody>
      </p:sp>
      <p:graphicFrame>
        <p:nvGraphicFramePr>
          <p:cNvPr id="5" name="Table Placeholder 4">
            <a:extLst>
              <a:ext uri="{FF2B5EF4-FFF2-40B4-BE49-F238E27FC236}">
                <a16:creationId xmlns:a16="http://schemas.microsoft.com/office/drawing/2014/main" id="{909EA95A-4053-4531-9C77-A61F04A6F904}"/>
              </a:ext>
            </a:extLst>
          </p:cNvPr>
          <p:cNvGraphicFramePr>
            <a:graphicFrameLocks noGrp="1"/>
          </p:cNvGraphicFramePr>
          <p:nvPr>
            <p:ph type="tbl" sz="quarter" idx="13"/>
            <p:extLst>
              <p:ext uri="{D42A27DB-BD31-4B8C-83A1-F6EECF244321}">
                <p14:modId xmlns:p14="http://schemas.microsoft.com/office/powerpoint/2010/main" val="129312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7822686"/>
                    </a:ext>
                  </a:extLst>
                </a:gridCol>
                <a:gridCol w="987552">
                  <a:extLst>
                    <a:ext uri="{9D8B030D-6E8A-4147-A177-3AD203B41FA5}">
                      <a16:colId xmlns:a16="http://schemas.microsoft.com/office/drawing/2014/main" val="725219165"/>
                    </a:ext>
                  </a:extLst>
                </a:gridCol>
                <a:gridCol w="1234440">
                  <a:extLst>
                    <a:ext uri="{9D8B030D-6E8A-4147-A177-3AD203B41FA5}">
                      <a16:colId xmlns:a16="http://schemas.microsoft.com/office/drawing/2014/main" val="2845275131"/>
                    </a:ext>
                  </a:extLst>
                </a:gridCol>
                <a:gridCol w="411480">
                  <a:extLst>
                    <a:ext uri="{9D8B030D-6E8A-4147-A177-3AD203B41FA5}">
                      <a16:colId xmlns:a16="http://schemas.microsoft.com/office/drawing/2014/main" val="2678362505"/>
                    </a:ext>
                  </a:extLst>
                </a:gridCol>
                <a:gridCol w="411480">
                  <a:extLst>
                    <a:ext uri="{9D8B030D-6E8A-4147-A177-3AD203B41FA5}">
                      <a16:colId xmlns:a16="http://schemas.microsoft.com/office/drawing/2014/main" val="3118563355"/>
                    </a:ext>
                  </a:extLst>
                </a:gridCol>
                <a:gridCol w="411480">
                  <a:extLst>
                    <a:ext uri="{9D8B030D-6E8A-4147-A177-3AD203B41FA5}">
                      <a16:colId xmlns:a16="http://schemas.microsoft.com/office/drawing/2014/main" val="62907601"/>
                    </a:ext>
                  </a:extLst>
                </a:gridCol>
                <a:gridCol w="411480">
                  <a:extLst>
                    <a:ext uri="{9D8B030D-6E8A-4147-A177-3AD203B41FA5}">
                      <a16:colId xmlns:a16="http://schemas.microsoft.com/office/drawing/2014/main" val="788987296"/>
                    </a:ext>
                  </a:extLst>
                </a:gridCol>
                <a:gridCol w="411480">
                  <a:extLst>
                    <a:ext uri="{9D8B030D-6E8A-4147-A177-3AD203B41FA5}">
                      <a16:colId xmlns:a16="http://schemas.microsoft.com/office/drawing/2014/main" val="2437592765"/>
                    </a:ext>
                  </a:extLst>
                </a:gridCol>
                <a:gridCol w="411480">
                  <a:extLst>
                    <a:ext uri="{9D8B030D-6E8A-4147-A177-3AD203B41FA5}">
                      <a16:colId xmlns:a16="http://schemas.microsoft.com/office/drawing/2014/main" val="2442869564"/>
                    </a:ext>
                  </a:extLst>
                </a:gridCol>
                <a:gridCol w="411480">
                  <a:extLst>
                    <a:ext uri="{9D8B030D-6E8A-4147-A177-3AD203B41FA5}">
                      <a16:colId xmlns:a16="http://schemas.microsoft.com/office/drawing/2014/main" val="2213721341"/>
                    </a:ext>
                  </a:extLst>
                </a:gridCol>
                <a:gridCol w="411480">
                  <a:extLst>
                    <a:ext uri="{9D8B030D-6E8A-4147-A177-3AD203B41FA5}">
                      <a16:colId xmlns:a16="http://schemas.microsoft.com/office/drawing/2014/main" val="1936536224"/>
                    </a:ext>
                  </a:extLst>
                </a:gridCol>
                <a:gridCol w="411480">
                  <a:extLst>
                    <a:ext uri="{9D8B030D-6E8A-4147-A177-3AD203B41FA5}">
                      <a16:colId xmlns:a16="http://schemas.microsoft.com/office/drawing/2014/main" val="391978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8980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- 2021-11-04 17:59:55</a:t>
                      </a:r>
                      <a:r>
                        <a:rPr kumimoji="0" lang="fr-FR" sz="1000" b="0" i="0" u="none" strike="noStrike" kern="1200" cap="none" spc="0" normalizeH="0" baseline="0" noProof="0">
                          <a:ln>
                            <a:noFill/>
                          </a:ln>
                          <a:solidFill>
                            <a:prstClr val="black"/>
                          </a:solidFill>
                          <a:effectLst/>
                          <a:uLnTx/>
                          <a:uFillTx/>
                          <a:latin typeface="+mn-lt"/>
                          <a:ea typeface="+mn-ea"/>
                          <a:cs typeface="+mn-cs"/>
                        </a:rPr>
                        <a:t>
 Pour ce nouvel épisode d’ANTICLICHÉS, on vous a demandé vos meilleurs (ou pires) clichés sur les genevois.es ! 🦅🗝
On les appelle les parisien.nes de Suisse, ils.elles sont arrogant.e.s et riches ou encore ils.elles ne sortent jamais de leur petite ville d'amour... Cliché ou pas selon toi ? 🧐
Tag tes potes genevois.es en commentaire pour qu'ils.elles donnent leurs avis 👇
➡️ Pour le prochain épisode, on cherche des Jurassien.nes ! Écris-nous si t'as moins de 25 ans et que tu veux participer ! 
#Tataki #ANTICLICHÉS #geneve #genevois #genevoise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https://quintly-image-storage.s3.amazonaws.com/9f2564be28ed5388bbcee95f15b6c290/867a6dce02c58039e6187ccc6f130e37.jpg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48.33 %</a:t>
                      </a:r>
                    </a:p>
                  </a:txBody>
                  <a:tcPr/>
                </a:tc>
                <a:extLst>
                  <a:ext uri="{0D108BD9-81ED-4DB2-BD59-A6C34878D82A}">
                    <a16:rowId xmlns:a16="http://schemas.microsoft.com/office/drawing/2014/main" val="797991579"/>
                  </a:ext>
                </a:extLst>
              </a:tr>
            </a:tbl>
          </a:graphicData>
        </a:graphic>
      </p:graphicFrame>
      <p:sp>
        <p:nvSpPr>
          <p:cNvPr id="4" name="Text Placeholder 3">
            <a:extLst>
              <a:ext uri="{FF2B5EF4-FFF2-40B4-BE49-F238E27FC236}">
                <a16:creationId xmlns:a16="http://schemas.microsoft.com/office/drawing/2014/main" id="{EE327E4B-0E48-4084-8DB2-F944E7AB1480}"/>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66605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74138-3853-4721-B42F-1048189C15AA}"/>
              </a:ext>
            </a:extLst>
          </p:cNvPr>
          <p:cNvSpPr>
            <a:spLocks noGrp="1"/>
          </p:cNvSpPr>
          <p:nvPr>
            <p:ph type="title"/>
          </p:nvPr>
        </p:nvSpPr>
        <p:spPr/>
        <p:txBody>
          <a:bodyPr/>
          <a:lstStyle/>
          <a:p>
            <a:r>
              <a:rPr lang="sv-SE"/>
              <a:t>Instagram Videos Table | ta_ta_ki - 8 of 14</a:t>
            </a:r>
            <a:endParaRPr lang="en-US"/>
          </a:p>
        </p:txBody>
      </p:sp>
      <p:graphicFrame>
        <p:nvGraphicFramePr>
          <p:cNvPr id="5" name="Table Placeholder 4">
            <a:extLst>
              <a:ext uri="{FF2B5EF4-FFF2-40B4-BE49-F238E27FC236}">
                <a16:creationId xmlns:a16="http://schemas.microsoft.com/office/drawing/2014/main" id="{BB35036D-9984-4374-9E07-E366632A51AA}"/>
              </a:ext>
            </a:extLst>
          </p:cNvPr>
          <p:cNvGraphicFramePr>
            <a:graphicFrameLocks noGrp="1"/>
          </p:cNvGraphicFramePr>
          <p:nvPr>
            <p:ph type="tbl" sz="quarter" idx="13"/>
            <p:extLst>
              <p:ext uri="{D42A27DB-BD31-4B8C-83A1-F6EECF244321}">
                <p14:modId xmlns:p14="http://schemas.microsoft.com/office/powerpoint/2010/main" val="70538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1151490"/>
                    </a:ext>
                  </a:extLst>
                </a:gridCol>
                <a:gridCol w="987552">
                  <a:extLst>
                    <a:ext uri="{9D8B030D-6E8A-4147-A177-3AD203B41FA5}">
                      <a16:colId xmlns:a16="http://schemas.microsoft.com/office/drawing/2014/main" val="3363982952"/>
                    </a:ext>
                  </a:extLst>
                </a:gridCol>
                <a:gridCol w="1234440">
                  <a:extLst>
                    <a:ext uri="{9D8B030D-6E8A-4147-A177-3AD203B41FA5}">
                      <a16:colId xmlns:a16="http://schemas.microsoft.com/office/drawing/2014/main" val="3336902710"/>
                    </a:ext>
                  </a:extLst>
                </a:gridCol>
                <a:gridCol w="411480">
                  <a:extLst>
                    <a:ext uri="{9D8B030D-6E8A-4147-A177-3AD203B41FA5}">
                      <a16:colId xmlns:a16="http://schemas.microsoft.com/office/drawing/2014/main" val="3649199573"/>
                    </a:ext>
                  </a:extLst>
                </a:gridCol>
                <a:gridCol w="411480">
                  <a:extLst>
                    <a:ext uri="{9D8B030D-6E8A-4147-A177-3AD203B41FA5}">
                      <a16:colId xmlns:a16="http://schemas.microsoft.com/office/drawing/2014/main" val="2567219943"/>
                    </a:ext>
                  </a:extLst>
                </a:gridCol>
                <a:gridCol w="411480">
                  <a:extLst>
                    <a:ext uri="{9D8B030D-6E8A-4147-A177-3AD203B41FA5}">
                      <a16:colId xmlns:a16="http://schemas.microsoft.com/office/drawing/2014/main" val="2354198646"/>
                    </a:ext>
                  </a:extLst>
                </a:gridCol>
                <a:gridCol w="411480">
                  <a:extLst>
                    <a:ext uri="{9D8B030D-6E8A-4147-A177-3AD203B41FA5}">
                      <a16:colId xmlns:a16="http://schemas.microsoft.com/office/drawing/2014/main" val="446445283"/>
                    </a:ext>
                  </a:extLst>
                </a:gridCol>
                <a:gridCol w="411480">
                  <a:extLst>
                    <a:ext uri="{9D8B030D-6E8A-4147-A177-3AD203B41FA5}">
                      <a16:colId xmlns:a16="http://schemas.microsoft.com/office/drawing/2014/main" val="2706218352"/>
                    </a:ext>
                  </a:extLst>
                </a:gridCol>
                <a:gridCol w="411480">
                  <a:extLst>
                    <a:ext uri="{9D8B030D-6E8A-4147-A177-3AD203B41FA5}">
                      <a16:colId xmlns:a16="http://schemas.microsoft.com/office/drawing/2014/main" val="1764409071"/>
                    </a:ext>
                  </a:extLst>
                </a:gridCol>
                <a:gridCol w="411480">
                  <a:extLst>
                    <a:ext uri="{9D8B030D-6E8A-4147-A177-3AD203B41FA5}">
                      <a16:colId xmlns:a16="http://schemas.microsoft.com/office/drawing/2014/main" val="398256061"/>
                    </a:ext>
                  </a:extLst>
                </a:gridCol>
                <a:gridCol w="411480">
                  <a:extLst>
                    <a:ext uri="{9D8B030D-6E8A-4147-A177-3AD203B41FA5}">
                      <a16:colId xmlns:a16="http://schemas.microsoft.com/office/drawing/2014/main" val="490312158"/>
                    </a:ext>
                  </a:extLst>
                </a:gridCol>
                <a:gridCol w="411480">
                  <a:extLst>
                    <a:ext uri="{9D8B030D-6E8A-4147-A177-3AD203B41FA5}">
                      <a16:colId xmlns:a16="http://schemas.microsoft.com/office/drawing/2014/main" val="217739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76607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- 2021-11-02 16:36:00</a:t>
                      </a:r>
                      <a:r>
                        <a:rPr kumimoji="0" lang="fr-FR" sz="1000" b="0" i="0" u="none" strike="noStrike" kern="1200" cap="none" spc="0" normalizeH="0" baseline="0" noProof="0">
                          <a:ln>
                            <a:noFill/>
                          </a:ln>
                          <a:solidFill>
                            <a:prstClr val="black"/>
                          </a:solidFill>
                          <a:effectLst/>
                          <a:uLnTx/>
                          <a:uFillTx/>
                          <a:latin typeface="+mn-lt"/>
                          <a:ea typeface="+mn-ea"/>
                          <a:cs typeface="+mn-cs"/>
                        </a:rPr>
                        <a:t>
 Dans ce nouveau PUNCHLINE THEORY 🎤, on a discuté avec @kingzer243 un rappeur suisse qui se considère comme jamais satisfait à 100% et qui préfère anticiper les possibles trahisons plutôt que de les subir. 
Pour lui, mieux vaut se préparer mentalement à être trahi.e, pour ensuite éviter de vivre de grosses déceptions dans son entourage. 👥
Et toi t'en penses quoi ? Tu penses qu'on a meilleur temps de rester méfiant.e.s vis-à-vis de notre environnement ou pas ? 👇🧐
🔊 Son dernier projet « FINI LA RÉCRÉ » est dispo, va checker ça !
#WeAreTataki #PUNCHLINETHEORY #kingzer #rapsuisse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https://quintly-image-storage.s3.amazonaws.com/9f2564be28ed5388bbcee95f15b6c290/cee91727c846d9fb47d91547c90851dc.jpg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43.23 %</a:t>
                      </a:r>
                    </a:p>
                  </a:txBody>
                  <a:tcPr/>
                </a:tc>
                <a:extLst>
                  <a:ext uri="{0D108BD9-81ED-4DB2-BD59-A6C34878D82A}">
                    <a16:rowId xmlns:a16="http://schemas.microsoft.com/office/drawing/2014/main" val="4086283131"/>
                  </a:ext>
                </a:extLst>
              </a:tr>
            </a:tbl>
          </a:graphicData>
        </a:graphic>
      </p:graphicFrame>
      <p:sp>
        <p:nvSpPr>
          <p:cNvPr id="4" name="Text Placeholder 3">
            <a:extLst>
              <a:ext uri="{FF2B5EF4-FFF2-40B4-BE49-F238E27FC236}">
                <a16:creationId xmlns:a16="http://schemas.microsoft.com/office/drawing/2014/main" id="{FB93C8DF-2D95-4914-A745-4B03A58B8ACF}"/>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2789587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C5C72-4114-4DDC-A187-83AC49A154ED}"/>
              </a:ext>
            </a:extLst>
          </p:cNvPr>
          <p:cNvSpPr>
            <a:spLocks noGrp="1"/>
          </p:cNvSpPr>
          <p:nvPr>
            <p:ph type="title"/>
          </p:nvPr>
        </p:nvSpPr>
        <p:spPr/>
        <p:txBody>
          <a:bodyPr/>
          <a:lstStyle/>
          <a:p>
            <a:r>
              <a:rPr lang="sv-SE"/>
              <a:t>Instagram Videos Table | ta_ta_ki - 9 of 14</a:t>
            </a:r>
            <a:endParaRPr lang="en-US"/>
          </a:p>
        </p:txBody>
      </p:sp>
      <p:graphicFrame>
        <p:nvGraphicFramePr>
          <p:cNvPr id="5" name="Table Placeholder 4">
            <a:extLst>
              <a:ext uri="{FF2B5EF4-FFF2-40B4-BE49-F238E27FC236}">
                <a16:creationId xmlns:a16="http://schemas.microsoft.com/office/drawing/2014/main" id="{83BBA4E4-2F38-4FD7-AC72-D200B3B941C6}"/>
              </a:ext>
            </a:extLst>
          </p:cNvPr>
          <p:cNvGraphicFramePr>
            <a:graphicFrameLocks noGrp="1"/>
          </p:cNvGraphicFramePr>
          <p:nvPr>
            <p:ph type="tbl" sz="quarter" idx="13"/>
            <p:extLst>
              <p:ext uri="{D42A27DB-BD31-4B8C-83A1-F6EECF244321}">
                <p14:modId xmlns:p14="http://schemas.microsoft.com/office/powerpoint/2010/main" val="1587546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2314863"/>
                    </a:ext>
                  </a:extLst>
                </a:gridCol>
                <a:gridCol w="987552">
                  <a:extLst>
                    <a:ext uri="{9D8B030D-6E8A-4147-A177-3AD203B41FA5}">
                      <a16:colId xmlns:a16="http://schemas.microsoft.com/office/drawing/2014/main" val="451543537"/>
                    </a:ext>
                  </a:extLst>
                </a:gridCol>
                <a:gridCol w="1234440">
                  <a:extLst>
                    <a:ext uri="{9D8B030D-6E8A-4147-A177-3AD203B41FA5}">
                      <a16:colId xmlns:a16="http://schemas.microsoft.com/office/drawing/2014/main" val="2669114265"/>
                    </a:ext>
                  </a:extLst>
                </a:gridCol>
                <a:gridCol w="411480">
                  <a:extLst>
                    <a:ext uri="{9D8B030D-6E8A-4147-A177-3AD203B41FA5}">
                      <a16:colId xmlns:a16="http://schemas.microsoft.com/office/drawing/2014/main" val="2394032591"/>
                    </a:ext>
                  </a:extLst>
                </a:gridCol>
                <a:gridCol w="411480">
                  <a:extLst>
                    <a:ext uri="{9D8B030D-6E8A-4147-A177-3AD203B41FA5}">
                      <a16:colId xmlns:a16="http://schemas.microsoft.com/office/drawing/2014/main" val="1897387131"/>
                    </a:ext>
                  </a:extLst>
                </a:gridCol>
                <a:gridCol w="411480">
                  <a:extLst>
                    <a:ext uri="{9D8B030D-6E8A-4147-A177-3AD203B41FA5}">
                      <a16:colId xmlns:a16="http://schemas.microsoft.com/office/drawing/2014/main" val="3037154126"/>
                    </a:ext>
                  </a:extLst>
                </a:gridCol>
                <a:gridCol w="411480">
                  <a:extLst>
                    <a:ext uri="{9D8B030D-6E8A-4147-A177-3AD203B41FA5}">
                      <a16:colId xmlns:a16="http://schemas.microsoft.com/office/drawing/2014/main" val="784762166"/>
                    </a:ext>
                  </a:extLst>
                </a:gridCol>
                <a:gridCol w="411480">
                  <a:extLst>
                    <a:ext uri="{9D8B030D-6E8A-4147-A177-3AD203B41FA5}">
                      <a16:colId xmlns:a16="http://schemas.microsoft.com/office/drawing/2014/main" val="3621355539"/>
                    </a:ext>
                  </a:extLst>
                </a:gridCol>
                <a:gridCol w="411480">
                  <a:extLst>
                    <a:ext uri="{9D8B030D-6E8A-4147-A177-3AD203B41FA5}">
                      <a16:colId xmlns:a16="http://schemas.microsoft.com/office/drawing/2014/main" val="179173865"/>
                    </a:ext>
                  </a:extLst>
                </a:gridCol>
                <a:gridCol w="411480">
                  <a:extLst>
                    <a:ext uri="{9D8B030D-6E8A-4147-A177-3AD203B41FA5}">
                      <a16:colId xmlns:a16="http://schemas.microsoft.com/office/drawing/2014/main" val="1814351730"/>
                    </a:ext>
                  </a:extLst>
                </a:gridCol>
                <a:gridCol w="411480">
                  <a:extLst>
                    <a:ext uri="{9D8B030D-6E8A-4147-A177-3AD203B41FA5}">
                      <a16:colId xmlns:a16="http://schemas.microsoft.com/office/drawing/2014/main" val="1475351410"/>
                    </a:ext>
                  </a:extLst>
                </a:gridCol>
                <a:gridCol w="411480">
                  <a:extLst>
                    <a:ext uri="{9D8B030D-6E8A-4147-A177-3AD203B41FA5}">
                      <a16:colId xmlns:a16="http://schemas.microsoft.com/office/drawing/2014/main" val="181251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70823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- 2021-10-27 15:41:17</a:t>
                      </a:r>
                      <a:r>
                        <a:rPr kumimoji="0" lang="fr-FR" sz="1000" b="0" i="0" u="none" strike="noStrike" kern="1200" cap="none" spc="0" normalizeH="0" baseline="0" noProof="0">
                          <a:ln>
                            <a:noFill/>
                          </a:ln>
                          <a:solidFill>
                            <a:prstClr val="black"/>
                          </a:solidFill>
                          <a:effectLst/>
                          <a:uLnTx/>
                          <a:uFillTx/>
                          <a:latin typeface="+mn-lt"/>
                          <a:ea typeface="+mn-ea"/>
                          <a:cs typeface="+mn-cs"/>
                        </a:rPr>
                        <a:t>
 Dans cet épisode de NO OFFENSE, on a testé vos avis sur plusieurs questions sensibles comme le thé froid ou encore la fondue 🇨🇭... Et y'a eu des dingueries.🚨
En attendant, voici la liste des questions, si tu veux la réutiliser avec tes potes, ou que t'as rien à faire en soirée...🕵️‍♂️🕵️‍♀️
J'ai jamais regardé Harry Potter.
J’ai jamais lu un livre en entier.
Je m’en fous un peu de l'écologie.
Je trouve que la fondue, c’est surcôté.
J’adore la télé-réalité.
L’armée devrait être obligatoire aussi pour les femmes.
Je déteste Noël.
Je valide fort la pizza à l’ananas.
Je pense qu'on devrait légaliser le cannabis.
Je déteste les chats.
L'hiver c'est mieux que l'été
Je n’aime ni le thé froid pêche, ni le thé froid citron.
Je ne suis pas abonné.e à Tataki
Pour toi c'est quoi le pire de la liste ? 👇
#wearetataki  #nooffense #unpopularopinion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https://quintly-image-storage.s3.amazonaws.com/9f2564be28ed5388bbcee95f15b6c290/cbdd25154a9678e4c1f5dc95692934a2.jpg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56.4 %</a:t>
                      </a:r>
                    </a:p>
                  </a:txBody>
                  <a:tcPr/>
                </a:tc>
                <a:extLst>
                  <a:ext uri="{0D108BD9-81ED-4DB2-BD59-A6C34878D82A}">
                    <a16:rowId xmlns:a16="http://schemas.microsoft.com/office/drawing/2014/main" val="1577216046"/>
                  </a:ext>
                </a:extLst>
              </a:tr>
            </a:tbl>
          </a:graphicData>
        </a:graphic>
      </p:graphicFrame>
      <p:sp>
        <p:nvSpPr>
          <p:cNvPr id="4" name="Text Placeholder 3">
            <a:extLst>
              <a:ext uri="{FF2B5EF4-FFF2-40B4-BE49-F238E27FC236}">
                <a16:creationId xmlns:a16="http://schemas.microsoft.com/office/drawing/2014/main" id="{94572CBD-2D57-44D4-9E9F-39F72E8F7959}"/>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887151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5DF1-7138-41C5-8634-0B2F2D1E6CE8}"/>
              </a:ext>
            </a:extLst>
          </p:cNvPr>
          <p:cNvSpPr>
            <a:spLocks noGrp="1"/>
          </p:cNvSpPr>
          <p:nvPr>
            <p:ph type="title"/>
          </p:nvPr>
        </p:nvSpPr>
        <p:spPr/>
        <p:txBody>
          <a:bodyPr/>
          <a:lstStyle/>
          <a:p>
            <a:r>
              <a:rPr lang="sv-SE"/>
              <a:t>Instagram Videos Table | ta_ta_ki - 10 of 14</a:t>
            </a:r>
            <a:endParaRPr lang="en-US"/>
          </a:p>
        </p:txBody>
      </p:sp>
      <p:graphicFrame>
        <p:nvGraphicFramePr>
          <p:cNvPr id="5" name="Table Placeholder 4">
            <a:extLst>
              <a:ext uri="{FF2B5EF4-FFF2-40B4-BE49-F238E27FC236}">
                <a16:creationId xmlns:a16="http://schemas.microsoft.com/office/drawing/2014/main" id="{9A1BC549-6DF1-4619-A749-84CFB8043595}"/>
              </a:ext>
            </a:extLst>
          </p:cNvPr>
          <p:cNvGraphicFramePr>
            <a:graphicFrameLocks noGrp="1"/>
          </p:cNvGraphicFramePr>
          <p:nvPr>
            <p:ph type="tbl" sz="quarter" idx="13"/>
            <p:extLst>
              <p:ext uri="{D42A27DB-BD31-4B8C-83A1-F6EECF244321}">
                <p14:modId xmlns:p14="http://schemas.microsoft.com/office/powerpoint/2010/main" val="726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8407174"/>
                    </a:ext>
                  </a:extLst>
                </a:gridCol>
                <a:gridCol w="987552">
                  <a:extLst>
                    <a:ext uri="{9D8B030D-6E8A-4147-A177-3AD203B41FA5}">
                      <a16:colId xmlns:a16="http://schemas.microsoft.com/office/drawing/2014/main" val="899847325"/>
                    </a:ext>
                  </a:extLst>
                </a:gridCol>
                <a:gridCol w="1234440">
                  <a:extLst>
                    <a:ext uri="{9D8B030D-6E8A-4147-A177-3AD203B41FA5}">
                      <a16:colId xmlns:a16="http://schemas.microsoft.com/office/drawing/2014/main" val="390784422"/>
                    </a:ext>
                  </a:extLst>
                </a:gridCol>
                <a:gridCol w="411480">
                  <a:extLst>
                    <a:ext uri="{9D8B030D-6E8A-4147-A177-3AD203B41FA5}">
                      <a16:colId xmlns:a16="http://schemas.microsoft.com/office/drawing/2014/main" val="2101500722"/>
                    </a:ext>
                  </a:extLst>
                </a:gridCol>
                <a:gridCol w="411480">
                  <a:extLst>
                    <a:ext uri="{9D8B030D-6E8A-4147-A177-3AD203B41FA5}">
                      <a16:colId xmlns:a16="http://schemas.microsoft.com/office/drawing/2014/main" val="2863324694"/>
                    </a:ext>
                  </a:extLst>
                </a:gridCol>
                <a:gridCol w="411480">
                  <a:extLst>
                    <a:ext uri="{9D8B030D-6E8A-4147-A177-3AD203B41FA5}">
                      <a16:colId xmlns:a16="http://schemas.microsoft.com/office/drawing/2014/main" val="2207367518"/>
                    </a:ext>
                  </a:extLst>
                </a:gridCol>
                <a:gridCol w="411480">
                  <a:extLst>
                    <a:ext uri="{9D8B030D-6E8A-4147-A177-3AD203B41FA5}">
                      <a16:colId xmlns:a16="http://schemas.microsoft.com/office/drawing/2014/main" val="1198378805"/>
                    </a:ext>
                  </a:extLst>
                </a:gridCol>
                <a:gridCol w="411480">
                  <a:extLst>
                    <a:ext uri="{9D8B030D-6E8A-4147-A177-3AD203B41FA5}">
                      <a16:colId xmlns:a16="http://schemas.microsoft.com/office/drawing/2014/main" val="2887341563"/>
                    </a:ext>
                  </a:extLst>
                </a:gridCol>
                <a:gridCol w="411480">
                  <a:extLst>
                    <a:ext uri="{9D8B030D-6E8A-4147-A177-3AD203B41FA5}">
                      <a16:colId xmlns:a16="http://schemas.microsoft.com/office/drawing/2014/main" val="227670292"/>
                    </a:ext>
                  </a:extLst>
                </a:gridCol>
                <a:gridCol w="411480">
                  <a:extLst>
                    <a:ext uri="{9D8B030D-6E8A-4147-A177-3AD203B41FA5}">
                      <a16:colId xmlns:a16="http://schemas.microsoft.com/office/drawing/2014/main" val="3199800696"/>
                    </a:ext>
                  </a:extLst>
                </a:gridCol>
                <a:gridCol w="411480">
                  <a:extLst>
                    <a:ext uri="{9D8B030D-6E8A-4147-A177-3AD203B41FA5}">
                      <a16:colId xmlns:a16="http://schemas.microsoft.com/office/drawing/2014/main" val="1173716110"/>
                    </a:ext>
                  </a:extLst>
                </a:gridCol>
                <a:gridCol w="411480">
                  <a:extLst>
                    <a:ext uri="{9D8B030D-6E8A-4147-A177-3AD203B41FA5}">
                      <a16:colId xmlns:a16="http://schemas.microsoft.com/office/drawing/2014/main" val="262527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34136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- 2021-10-21 15:34:02</a:t>
                      </a:r>
                      <a:r>
                        <a:rPr kumimoji="0" lang="fr-FR" sz="1000" b="0" i="0" u="none" strike="noStrike" kern="1200" cap="none" spc="0" normalizeH="0" baseline="0" noProof="0">
                          <a:ln>
                            <a:noFill/>
                          </a:ln>
                          <a:solidFill>
                            <a:prstClr val="black"/>
                          </a:solidFill>
                          <a:effectLst/>
                          <a:uLnTx/>
                          <a:uFillTx/>
                          <a:latin typeface="+mn-lt"/>
                          <a:ea typeface="+mn-ea"/>
                          <a:cs typeface="+mn-cs"/>
                        </a:rPr>
                        <a:t>
 Dans notre nouvel épisode de YADEBAT, on s’est intéressé.e.s au LSD, une substance illicite qui a fait beaucoup parler d'elle par le passé, mais qui continue à être d'actualité aujourd'hui...🏥
Va check notre dernier épisode de YADEBAT sur YouTube pour en savoir plus ! 👀
Et toi t'en penses quoi ? Tu penses qu'on pourrait utiliser le LSD comme médicament à l'avenir ? 🧐👇
#wearetataki #yadebat #mkultra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https://quintly-image-storage.s3.amazonaws.com/9f2564be28ed5388bbcee95f15b6c290/831bbe35cec14205989cc33428a0b846.jpg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56.08 %</a:t>
                      </a:r>
                    </a:p>
                  </a:txBody>
                  <a:tcPr/>
                </a:tc>
                <a:extLst>
                  <a:ext uri="{0D108BD9-81ED-4DB2-BD59-A6C34878D82A}">
                    <a16:rowId xmlns:a16="http://schemas.microsoft.com/office/drawing/2014/main" val="4163328174"/>
                  </a:ext>
                </a:extLst>
              </a:tr>
            </a:tbl>
          </a:graphicData>
        </a:graphic>
      </p:graphicFrame>
      <p:sp>
        <p:nvSpPr>
          <p:cNvPr id="4" name="Text Placeholder 3">
            <a:extLst>
              <a:ext uri="{FF2B5EF4-FFF2-40B4-BE49-F238E27FC236}">
                <a16:creationId xmlns:a16="http://schemas.microsoft.com/office/drawing/2014/main" id="{D5BE4D2B-59EC-47FB-AD04-CDE1EE9449C7}"/>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271380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56CF-B4EE-450A-B6DA-5F560A306C25}"/>
              </a:ext>
            </a:extLst>
          </p:cNvPr>
          <p:cNvSpPr>
            <a:spLocks noGrp="1"/>
          </p:cNvSpPr>
          <p:nvPr>
            <p:ph type="title"/>
          </p:nvPr>
        </p:nvSpPr>
        <p:spPr/>
        <p:txBody>
          <a:bodyPr/>
          <a:lstStyle/>
          <a:p>
            <a:r>
              <a:rPr lang="sv-SE"/>
              <a:t>Instagram Videos Table | ta_ta_ki - 11 of 14</a:t>
            </a:r>
            <a:endParaRPr lang="en-US"/>
          </a:p>
        </p:txBody>
      </p:sp>
      <p:graphicFrame>
        <p:nvGraphicFramePr>
          <p:cNvPr id="5" name="Table Placeholder 4">
            <a:extLst>
              <a:ext uri="{FF2B5EF4-FFF2-40B4-BE49-F238E27FC236}">
                <a16:creationId xmlns:a16="http://schemas.microsoft.com/office/drawing/2014/main" id="{20841EB8-8E29-41BD-9B1E-00F5E9FDC46B}"/>
              </a:ext>
            </a:extLst>
          </p:cNvPr>
          <p:cNvGraphicFramePr>
            <a:graphicFrameLocks noGrp="1"/>
          </p:cNvGraphicFramePr>
          <p:nvPr>
            <p:ph type="tbl" sz="quarter" idx="13"/>
            <p:extLst>
              <p:ext uri="{D42A27DB-BD31-4B8C-83A1-F6EECF244321}">
                <p14:modId xmlns:p14="http://schemas.microsoft.com/office/powerpoint/2010/main" val="171278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4721714"/>
                    </a:ext>
                  </a:extLst>
                </a:gridCol>
                <a:gridCol w="987552">
                  <a:extLst>
                    <a:ext uri="{9D8B030D-6E8A-4147-A177-3AD203B41FA5}">
                      <a16:colId xmlns:a16="http://schemas.microsoft.com/office/drawing/2014/main" val="1492206465"/>
                    </a:ext>
                  </a:extLst>
                </a:gridCol>
                <a:gridCol w="1234440">
                  <a:extLst>
                    <a:ext uri="{9D8B030D-6E8A-4147-A177-3AD203B41FA5}">
                      <a16:colId xmlns:a16="http://schemas.microsoft.com/office/drawing/2014/main" val="36674773"/>
                    </a:ext>
                  </a:extLst>
                </a:gridCol>
                <a:gridCol w="411480">
                  <a:extLst>
                    <a:ext uri="{9D8B030D-6E8A-4147-A177-3AD203B41FA5}">
                      <a16:colId xmlns:a16="http://schemas.microsoft.com/office/drawing/2014/main" val="3754170168"/>
                    </a:ext>
                  </a:extLst>
                </a:gridCol>
                <a:gridCol w="411480">
                  <a:extLst>
                    <a:ext uri="{9D8B030D-6E8A-4147-A177-3AD203B41FA5}">
                      <a16:colId xmlns:a16="http://schemas.microsoft.com/office/drawing/2014/main" val="465756236"/>
                    </a:ext>
                  </a:extLst>
                </a:gridCol>
                <a:gridCol w="411480">
                  <a:extLst>
                    <a:ext uri="{9D8B030D-6E8A-4147-A177-3AD203B41FA5}">
                      <a16:colId xmlns:a16="http://schemas.microsoft.com/office/drawing/2014/main" val="2430968408"/>
                    </a:ext>
                  </a:extLst>
                </a:gridCol>
                <a:gridCol w="411480">
                  <a:extLst>
                    <a:ext uri="{9D8B030D-6E8A-4147-A177-3AD203B41FA5}">
                      <a16:colId xmlns:a16="http://schemas.microsoft.com/office/drawing/2014/main" val="3766830012"/>
                    </a:ext>
                  </a:extLst>
                </a:gridCol>
                <a:gridCol w="411480">
                  <a:extLst>
                    <a:ext uri="{9D8B030D-6E8A-4147-A177-3AD203B41FA5}">
                      <a16:colId xmlns:a16="http://schemas.microsoft.com/office/drawing/2014/main" val="1837433536"/>
                    </a:ext>
                  </a:extLst>
                </a:gridCol>
                <a:gridCol w="411480">
                  <a:extLst>
                    <a:ext uri="{9D8B030D-6E8A-4147-A177-3AD203B41FA5}">
                      <a16:colId xmlns:a16="http://schemas.microsoft.com/office/drawing/2014/main" val="2702763389"/>
                    </a:ext>
                  </a:extLst>
                </a:gridCol>
                <a:gridCol w="411480">
                  <a:extLst>
                    <a:ext uri="{9D8B030D-6E8A-4147-A177-3AD203B41FA5}">
                      <a16:colId xmlns:a16="http://schemas.microsoft.com/office/drawing/2014/main" val="4072580220"/>
                    </a:ext>
                  </a:extLst>
                </a:gridCol>
                <a:gridCol w="411480">
                  <a:extLst>
                    <a:ext uri="{9D8B030D-6E8A-4147-A177-3AD203B41FA5}">
                      <a16:colId xmlns:a16="http://schemas.microsoft.com/office/drawing/2014/main" val="3175399297"/>
                    </a:ext>
                  </a:extLst>
                </a:gridCol>
                <a:gridCol w="411480">
                  <a:extLst>
                    <a:ext uri="{9D8B030D-6E8A-4147-A177-3AD203B41FA5}">
                      <a16:colId xmlns:a16="http://schemas.microsoft.com/office/drawing/2014/main" val="643310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4588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ta_ta_ki - 2021-10-20 14:02:39</a:t>
                      </a:r>
                      <a:r>
                        <a:rPr kumimoji="0" lang="en-US" sz="1000" b="0" i="0" u="none" strike="noStrike" kern="1200" cap="none" spc="0" normalizeH="0" baseline="0" noProof="0">
                          <a:ln>
                            <a:noFill/>
                          </a:ln>
                          <a:solidFill>
                            <a:prstClr val="black"/>
                          </a:solidFill>
                          <a:effectLst/>
                          <a:uLnTx/>
                          <a:uFillTx/>
                          <a:latin typeface="+mn-lt"/>
                          <a:ea typeface="+mn-ea"/>
                          <a:cs typeface="+mn-cs"/>
                        </a:rPr>
                        <a:t>
 Dans notre nouvel épisode d’IMMERSION, @sachaporchet est parti à Bruxelles pour le festival Made in Asia en compagnie de deux cosplayeuses suisses : Kaali Chech. 🇨🇭
Il a trouvé un personnage plutôt iconique à incarner, va check l’épisode sur notre chaîne YouTube pour savoir lequel ! 🎋
Pour toi, quel serait le meilleur personnage pour un cosplay ? 🧐👇
#wearetataki #immersion #cosplay #cosplaying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https://quintly-image-storage.s3.amazonaws.com/9f2564be28ed5388bbcee95f15b6c290/4cb466887a0315f5eef49f831cf12287.jpg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37.53 %</a:t>
                      </a:r>
                    </a:p>
                  </a:txBody>
                  <a:tcPr/>
                </a:tc>
                <a:extLst>
                  <a:ext uri="{0D108BD9-81ED-4DB2-BD59-A6C34878D82A}">
                    <a16:rowId xmlns:a16="http://schemas.microsoft.com/office/drawing/2014/main" val="3406150301"/>
                  </a:ext>
                </a:extLst>
              </a:tr>
            </a:tbl>
          </a:graphicData>
        </a:graphic>
      </p:graphicFrame>
      <p:sp>
        <p:nvSpPr>
          <p:cNvPr id="4" name="Text Placeholder 3">
            <a:extLst>
              <a:ext uri="{FF2B5EF4-FFF2-40B4-BE49-F238E27FC236}">
                <a16:creationId xmlns:a16="http://schemas.microsoft.com/office/drawing/2014/main" id="{394D33CC-3DD8-466E-A5C9-598379F444B0}"/>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621655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70DEC-81A3-4B00-A29D-A5F2FEF6F86B}"/>
              </a:ext>
            </a:extLst>
          </p:cNvPr>
          <p:cNvSpPr>
            <a:spLocks noGrp="1"/>
          </p:cNvSpPr>
          <p:nvPr>
            <p:ph type="title"/>
          </p:nvPr>
        </p:nvSpPr>
        <p:spPr/>
        <p:txBody>
          <a:bodyPr/>
          <a:lstStyle/>
          <a:p>
            <a:r>
              <a:rPr lang="sv-SE"/>
              <a:t>Instagram Videos Table | ta_ta_ki - 12 of 14</a:t>
            </a:r>
            <a:endParaRPr lang="en-US"/>
          </a:p>
        </p:txBody>
      </p:sp>
      <p:graphicFrame>
        <p:nvGraphicFramePr>
          <p:cNvPr id="5" name="Table Placeholder 4">
            <a:extLst>
              <a:ext uri="{FF2B5EF4-FFF2-40B4-BE49-F238E27FC236}">
                <a16:creationId xmlns:a16="http://schemas.microsoft.com/office/drawing/2014/main" id="{D24B0772-69D4-4B3A-9D24-3EF60E56D653}"/>
              </a:ext>
            </a:extLst>
          </p:cNvPr>
          <p:cNvGraphicFramePr>
            <a:graphicFrameLocks noGrp="1"/>
          </p:cNvGraphicFramePr>
          <p:nvPr>
            <p:ph type="tbl" sz="quarter" idx="13"/>
            <p:extLst>
              <p:ext uri="{D42A27DB-BD31-4B8C-83A1-F6EECF244321}">
                <p14:modId xmlns:p14="http://schemas.microsoft.com/office/powerpoint/2010/main" val="329138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1968806"/>
                    </a:ext>
                  </a:extLst>
                </a:gridCol>
                <a:gridCol w="987552">
                  <a:extLst>
                    <a:ext uri="{9D8B030D-6E8A-4147-A177-3AD203B41FA5}">
                      <a16:colId xmlns:a16="http://schemas.microsoft.com/office/drawing/2014/main" val="3849770690"/>
                    </a:ext>
                  </a:extLst>
                </a:gridCol>
                <a:gridCol w="1234440">
                  <a:extLst>
                    <a:ext uri="{9D8B030D-6E8A-4147-A177-3AD203B41FA5}">
                      <a16:colId xmlns:a16="http://schemas.microsoft.com/office/drawing/2014/main" val="617005703"/>
                    </a:ext>
                  </a:extLst>
                </a:gridCol>
                <a:gridCol w="411480">
                  <a:extLst>
                    <a:ext uri="{9D8B030D-6E8A-4147-A177-3AD203B41FA5}">
                      <a16:colId xmlns:a16="http://schemas.microsoft.com/office/drawing/2014/main" val="1421133299"/>
                    </a:ext>
                  </a:extLst>
                </a:gridCol>
                <a:gridCol w="411480">
                  <a:extLst>
                    <a:ext uri="{9D8B030D-6E8A-4147-A177-3AD203B41FA5}">
                      <a16:colId xmlns:a16="http://schemas.microsoft.com/office/drawing/2014/main" val="2360080679"/>
                    </a:ext>
                  </a:extLst>
                </a:gridCol>
                <a:gridCol w="411480">
                  <a:extLst>
                    <a:ext uri="{9D8B030D-6E8A-4147-A177-3AD203B41FA5}">
                      <a16:colId xmlns:a16="http://schemas.microsoft.com/office/drawing/2014/main" val="2848897693"/>
                    </a:ext>
                  </a:extLst>
                </a:gridCol>
                <a:gridCol w="411480">
                  <a:extLst>
                    <a:ext uri="{9D8B030D-6E8A-4147-A177-3AD203B41FA5}">
                      <a16:colId xmlns:a16="http://schemas.microsoft.com/office/drawing/2014/main" val="1530922981"/>
                    </a:ext>
                  </a:extLst>
                </a:gridCol>
                <a:gridCol w="411480">
                  <a:extLst>
                    <a:ext uri="{9D8B030D-6E8A-4147-A177-3AD203B41FA5}">
                      <a16:colId xmlns:a16="http://schemas.microsoft.com/office/drawing/2014/main" val="2204146653"/>
                    </a:ext>
                  </a:extLst>
                </a:gridCol>
                <a:gridCol w="411480">
                  <a:extLst>
                    <a:ext uri="{9D8B030D-6E8A-4147-A177-3AD203B41FA5}">
                      <a16:colId xmlns:a16="http://schemas.microsoft.com/office/drawing/2014/main" val="3164779383"/>
                    </a:ext>
                  </a:extLst>
                </a:gridCol>
                <a:gridCol w="411480">
                  <a:extLst>
                    <a:ext uri="{9D8B030D-6E8A-4147-A177-3AD203B41FA5}">
                      <a16:colId xmlns:a16="http://schemas.microsoft.com/office/drawing/2014/main" val="3927905845"/>
                    </a:ext>
                  </a:extLst>
                </a:gridCol>
                <a:gridCol w="411480">
                  <a:extLst>
                    <a:ext uri="{9D8B030D-6E8A-4147-A177-3AD203B41FA5}">
                      <a16:colId xmlns:a16="http://schemas.microsoft.com/office/drawing/2014/main" val="3217867025"/>
                    </a:ext>
                  </a:extLst>
                </a:gridCol>
                <a:gridCol w="411480">
                  <a:extLst>
                    <a:ext uri="{9D8B030D-6E8A-4147-A177-3AD203B41FA5}">
                      <a16:colId xmlns:a16="http://schemas.microsoft.com/office/drawing/2014/main" val="2293137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61141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- 2021-10-15 15:42:59</a:t>
                      </a:r>
                      <a:r>
                        <a:rPr kumimoji="0" lang="fr-FR" sz="1000" b="0" i="0" u="none" strike="noStrike" kern="1200" cap="none" spc="0" normalizeH="0" baseline="0" noProof="0">
                          <a:ln>
                            <a:noFill/>
                          </a:ln>
                          <a:solidFill>
                            <a:prstClr val="black"/>
                          </a:solidFill>
                          <a:effectLst/>
                          <a:uLnTx/>
                          <a:uFillTx/>
                          <a:latin typeface="+mn-lt"/>
                          <a:ea typeface="+mn-ea"/>
                          <a:cs typeface="+mn-cs"/>
                        </a:rPr>
                        <a:t>
 Tu savais ce que c'est un jeûne intermittent ? Tu pourrais passer 16h sans manger ou pas ? 👇🍇
Dans cet épisode de JUSTE ASSEZ,  @bubpeki t'explique juste ce qu'il te faut pour commencer un jeûne intermittent et devenir un.e modèle de fitness... Ou pas 🥲💪
Et toi t'en penses quoi ? Prêt.e à tester ? 🧐
#wearetataki #justeassez #jeuneintermittent #intermittent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https://quintly-image-storage.s3.amazonaws.com/9f2564be28ed5388bbcee95f15b6c290/7478f9af9ff314535690245c378d77c7.jpg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51.87 %</a:t>
                      </a:r>
                    </a:p>
                  </a:txBody>
                  <a:tcPr/>
                </a:tc>
                <a:extLst>
                  <a:ext uri="{0D108BD9-81ED-4DB2-BD59-A6C34878D82A}">
                    <a16:rowId xmlns:a16="http://schemas.microsoft.com/office/drawing/2014/main" val="139949742"/>
                  </a:ext>
                </a:extLst>
              </a:tr>
            </a:tbl>
          </a:graphicData>
        </a:graphic>
      </p:graphicFrame>
      <p:sp>
        <p:nvSpPr>
          <p:cNvPr id="4" name="Text Placeholder 3">
            <a:extLst>
              <a:ext uri="{FF2B5EF4-FFF2-40B4-BE49-F238E27FC236}">
                <a16:creationId xmlns:a16="http://schemas.microsoft.com/office/drawing/2014/main" id="{BEB6767C-9CF2-4094-AE8C-9A7980A003CF}"/>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3642765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DF17-6BFC-4CF4-83FF-87CF5D106AD5}"/>
              </a:ext>
            </a:extLst>
          </p:cNvPr>
          <p:cNvSpPr>
            <a:spLocks noGrp="1"/>
          </p:cNvSpPr>
          <p:nvPr>
            <p:ph type="title"/>
          </p:nvPr>
        </p:nvSpPr>
        <p:spPr/>
        <p:txBody>
          <a:bodyPr/>
          <a:lstStyle/>
          <a:p>
            <a:r>
              <a:rPr lang="sv-SE"/>
              <a:t>Instagram Videos Table | ta_ta_ki - 13 of 14</a:t>
            </a:r>
            <a:endParaRPr lang="en-US"/>
          </a:p>
        </p:txBody>
      </p:sp>
      <p:graphicFrame>
        <p:nvGraphicFramePr>
          <p:cNvPr id="5" name="Table Placeholder 4">
            <a:extLst>
              <a:ext uri="{FF2B5EF4-FFF2-40B4-BE49-F238E27FC236}">
                <a16:creationId xmlns:a16="http://schemas.microsoft.com/office/drawing/2014/main" id="{D12A081E-B767-4790-9DFF-1E3D4140430B}"/>
              </a:ext>
            </a:extLst>
          </p:cNvPr>
          <p:cNvGraphicFramePr>
            <a:graphicFrameLocks noGrp="1"/>
          </p:cNvGraphicFramePr>
          <p:nvPr>
            <p:ph type="tbl" sz="quarter" idx="13"/>
            <p:extLst>
              <p:ext uri="{D42A27DB-BD31-4B8C-83A1-F6EECF244321}">
                <p14:modId xmlns:p14="http://schemas.microsoft.com/office/powerpoint/2010/main" val="387428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4882557"/>
                    </a:ext>
                  </a:extLst>
                </a:gridCol>
                <a:gridCol w="987552">
                  <a:extLst>
                    <a:ext uri="{9D8B030D-6E8A-4147-A177-3AD203B41FA5}">
                      <a16:colId xmlns:a16="http://schemas.microsoft.com/office/drawing/2014/main" val="3074671010"/>
                    </a:ext>
                  </a:extLst>
                </a:gridCol>
                <a:gridCol w="1234440">
                  <a:extLst>
                    <a:ext uri="{9D8B030D-6E8A-4147-A177-3AD203B41FA5}">
                      <a16:colId xmlns:a16="http://schemas.microsoft.com/office/drawing/2014/main" val="2316175731"/>
                    </a:ext>
                  </a:extLst>
                </a:gridCol>
                <a:gridCol w="411480">
                  <a:extLst>
                    <a:ext uri="{9D8B030D-6E8A-4147-A177-3AD203B41FA5}">
                      <a16:colId xmlns:a16="http://schemas.microsoft.com/office/drawing/2014/main" val="1043813103"/>
                    </a:ext>
                  </a:extLst>
                </a:gridCol>
                <a:gridCol w="411480">
                  <a:extLst>
                    <a:ext uri="{9D8B030D-6E8A-4147-A177-3AD203B41FA5}">
                      <a16:colId xmlns:a16="http://schemas.microsoft.com/office/drawing/2014/main" val="32128237"/>
                    </a:ext>
                  </a:extLst>
                </a:gridCol>
                <a:gridCol w="411480">
                  <a:extLst>
                    <a:ext uri="{9D8B030D-6E8A-4147-A177-3AD203B41FA5}">
                      <a16:colId xmlns:a16="http://schemas.microsoft.com/office/drawing/2014/main" val="1372135752"/>
                    </a:ext>
                  </a:extLst>
                </a:gridCol>
                <a:gridCol w="411480">
                  <a:extLst>
                    <a:ext uri="{9D8B030D-6E8A-4147-A177-3AD203B41FA5}">
                      <a16:colId xmlns:a16="http://schemas.microsoft.com/office/drawing/2014/main" val="643832498"/>
                    </a:ext>
                  </a:extLst>
                </a:gridCol>
                <a:gridCol w="411480">
                  <a:extLst>
                    <a:ext uri="{9D8B030D-6E8A-4147-A177-3AD203B41FA5}">
                      <a16:colId xmlns:a16="http://schemas.microsoft.com/office/drawing/2014/main" val="2217358718"/>
                    </a:ext>
                  </a:extLst>
                </a:gridCol>
                <a:gridCol w="411480">
                  <a:extLst>
                    <a:ext uri="{9D8B030D-6E8A-4147-A177-3AD203B41FA5}">
                      <a16:colId xmlns:a16="http://schemas.microsoft.com/office/drawing/2014/main" val="2842898616"/>
                    </a:ext>
                  </a:extLst>
                </a:gridCol>
                <a:gridCol w="411480">
                  <a:extLst>
                    <a:ext uri="{9D8B030D-6E8A-4147-A177-3AD203B41FA5}">
                      <a16:colId xmlns:a16="http://schemas.microsoft.com/office/drawing/2014/main" val="1335702432"/>
                    </a:ext>
                  </a:extLst>
                </a:gridCol>
                <a:gridCol w="411480">
                  <a:extLst>
                    <a:ext uri="{9D8B030D-6E8A-4147-A177-3AD203B41FA5}">
                      <a16:colId xmlns:a16="http://schemas.microsoft.com/office/drawing/2014/main" val="3990605975"/>
                    </a:ext>
                  </a:extLst>
                </a:gridCol>
                <a:gridCol w="411480">
                  <a:extLst>
                    <a:ext uri="{9D8B030D-6E8A-4147-A177-3AD203B41FA5}">
                      <a16:colId xmlns:a16="http://schemas.microsoft.com/office/drawing/2014/main" val="509339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19907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- 2021-09-30 15:58:04</a:t>
                      </a:r>
                      <a:r>
                        <a:rPr kumimoji="0" lang="fr-FR" sz="1000" b="0" i="0" u="none" strike="noStrike" kern="1200" cap="none" spc="0" normalizeH="0" baseline="0" noProof="0">
                          <a:ln>
                            <a:noFill/>
                          </a:ln>
                          <a:solidFill>
                            <a:prstClr val="black"/>
                          </a:solidFill>
                          <a:effectLst/>
                          <a:uLnTx/>
                          <a:uFillTx/>
                          <a:latin typeface="+mn-lt"/>
                          <a:ea typeface="+mn-ea"/>
                          <a:cs typeface="+mn-cs"/>
                        </a:rPr>
                        <a:t>
 Harcèlement scolaire : l’enfer c’est l’école ! - YADEBAT 
T'as déjà été victime ou témoin d'harcèlement à l'école ? T'en gardes quoi comme souvenirs ? 👇 🏫
 Tu peux check notre dernière vidéo YADEBAT sur le harcèlement scolaire pour en savoir encore plus, elle est disponible sur notre chaîne YouTube (lien en bio). ❤️
🧐 Dans ce nouvel épisode de YADEBAT, on s’est intéressé.e.s au harcèlement scolaire, en faisant venir un ex-harceleur et son ex-victime dans nos studios. Après 10 ans, ils vont enfin se revoir. 🗣👀
#WeAreTataki #YADEBAT #harcelementscolaire #harcelement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https://quintly-image-storage.s3.amazonaws.com/9f2564be28ed5388bbcee95f15b6c290/f5466eca24ffae655bd1743cafa7b70e.jpg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56.25 %</a:t>
                      </a:r>
                    </a:p>
                  </a:txBody>
                  <a:tcPr/>
                </a:tc>
                <a:extLst>
                  <a:ext uri="{0D108BD9-81ED-4DB2-BD59-A6C34878D82A}">
                    <a16:rowId xmlns:a16="http://schemas.microsoft.com/office/drawing/2014/main" val="2423674937"/>
                  </a:ext>
                </a:extLst>
              </a:tr>
            </a:tbl>
          </a:graphicData>
        </a:graphic>
      </p:graphicFrame>
      <p:sp>
        <p:nvSpPr>
          <p:cNvPr id="4" name="Text Placeholder 3">
            <a:extLst>
              <a:ext uri="{FF2B5EF4-FFF2-40B4-BE49-F238E27FC236}">
                <a16:creationId xmlns:a16="http://schemas.microsoft.com/office/drawing/2014/main" id="{081EE662-4A17-450F-87DF-7F138874AD96}"/>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4014748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CFCC-942B-463B-AC9C-85892E744497}"/>
              </a:ext>
            </a:extLst>
          </p:cNvPr>
          <p:cNvSpPr>
            <a:spLocks noGrp="1"/>
          </p:cNvSpPr>
          <p:nvPr>
            <p:ph type="title"/>
          </p:nvPr>
        </p:nvSpPr>
        <p:spPr/>
        <p:txBody>
          <a:bodyPr/>
          <a:lstStyle/>
          <a:p>
            <a:r>
              <a:rPr lang="sv-SE"/>
              <a:t>Instagram Videos Table | ta_ta_ki - 14 of 14</a:t>
            </a:r>
            <a:endParaRPr lang="en-US"/>
          </a:p>
        </p:txBody>
      </p:sp>
      <p:graphicFrame>
        <p:nvGraphicFramePr>
          <p:cNvPr id="5" name="Table Placeholder 4">
            <a:extLst>
              <a:ext uri="{FF2B5EF4-FFF2-40B4-BE49-F238E27FC236}">
                <a16:creationId xmlns:a16="http://schemas.microsoft.com/office/drawing/2014/main" id="{0F49848B-13F9-4AB6-82E2-9CC70D9147BA}"/>
              </a:ext>
            </a:extLst>
          </p:cNvPr>
          <p:cNvGraphicFramePr>
            <a:graphicFrameLocks noGrp="1"/>
          </p:cNvGraphicFramePr>
          <p:nvPr>
            <p:ph type="tbl" sz="quarter" idx="13"/>
            <p:extLst>
              <p:ext uri="{D42A27DB-BD31-4B8C-83A1-F6EECF244321}">
                <p14:modId xmlns:p14="http://schemas.microsoft.com/office/powerpoint/2010/main" val="377032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5290968"/>
                    </a:ext>
                  </a:extLst>
                </a:gridCol>
                <a:gridCol w="987552">
                  <a:extLst>
                    <a:ext uri="{9D8B030D-6E8A-4147-A177-3AD203B41FA5}">
                      <a16:colId xmlns:a16="http://schemas.microsoft.com/office/drawing/2014/main" val="1680353069"/>
                    </a:ext>
                  </a:extLst>
                </a:gridCol>
                <a:gridCol w="1234440">
                  <a:extLst>
                    <a:ext uri="{9D8B030D-6E8A-4147-A177-3AD203B41FA5}">
                      <a16:colId xmlns:a16="http://schemas.microsoft.com/office/drawing/2014/main" val="2497215224"/>
                    </a:ext>
                  </a:extLst>
                </a:gridCol>
                <a:gridCol w="411480">
                  <a:extLst>
                    <a:ext uri="{9D8B030D-6E8A-4147-A177-3AD203B41FA5}">
                      <a16:colId xmlns:a16="http://schemas.microsoft.com/office/drawing/2014/main" val="99382355"/>
                    </a:ext>
                  </a:extLst>
                </a:gridCol>
                <a:gridCol w="411480">
                  <a:extLst>
                    <a:ext uri="{9D8B030D-6E8A-4147-A177-3AD203B41FA5}">
                      <a16:colId xmlns:a16="http://schemas.microsoft.com/office/drawing/2014/main" val="3996575392"/>
                    </a:ext>
                  </a:extLst>
                </a:gridCol>
                <a:gridCol w="411480">
                  <a:extLst>
                    <a:ext uri="{9D8B030D-6E8A-4147-A177-3AD203B41FA5}">
                      <a16:colId xmlns:a16="http://schemas.microsoft.com/office/drawing/2014/main" val="1535090324"/>
                    </a:ext>
                  </a:extLst>
                </a:gridCol>
                <a:gridCol w="411480">
                  <a:extLst>
                    <a:ext uri="{9D8B030D-6E8A-4147-A177-3AD203B41FA5}">
                      <a16:colId xmlns:a16="http://schemas.microsoft.com/office/drawing/2014/main" val="2756906437"/>
                    </a:ext>
                  </a:extLst>
                </a:gridCol>
                <a:gridCol w="411480">
                  <a:extLst>
                    <a:ext uri="{9D8B030D-6E8A-4147-A177-3AD203B41FA5}">
                      <a16:colId xmlns:a16="http://schemas.microsoft.com/office/drawing/2014/main" val="2593076010"/>
                    </a:ext>
                  </a:extLst>
                </a:gridCol>
                <a:gridCol w="411480">
                  <a:extLst>
                    <a:ext uri="{9D8B030D-6E8A-4147-A177-3AD203B41FA5}">
                      <a16:colId xmlns:a16="http://schemas.microsoft.com/office/drawing/2014/main" val="1636790735"/>
                    </a:ext>
                  </a:extLst>
                </a:gridCol>
                <a:gridCol w="411480">
                  <a:extLst>
                    <a:ext uri="{9D8B030D-6E8A-4147-A177-3AD203B41FA5}">
                      <a16:colId xmlns:a16="http://schemas.microsoft.com/office/drawing/2014/main" val="717803922"/>
                    </a:ext>
                  </a:extLst>
                </a:gridCol>
                <a:gridCol w="411480">
                  <a:extLst>
                    <a:ext uri="{9D8B030D-6E8A-4147-A177-3AD203B41FA5}">
                      <a16:colId xmlns:a16="http://schemas.microsoft.com/office/drawing/2014/main" val="3506320560"/>
                    </a:ext>
                  </a:extLst>
                </a:gridCol>
                <a:gridCol w="411480">
                  <a:extLst>
                    <a:ext uri="{9D8B030D-6E8A-4147-A177-3AD203B41FA5}">
                      <a16:colId xmlns:a16="http://schemas.microsoft.com/office/drawing/2014/main" val="302267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80450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- 2021-05-19 14:45:36</a:t>
                      </a:r>
                      <a:r>
                        <a:rPr kumimoji="0" lang="fr-FR" sz="1000" b="0" i="0" u="none" strike="noStrike" kern="1200" cap="none" spc="0" normalizeH="0" baseline="0" noProof="0">
                          <a:ln>
                            <a:noFill/>
                          </a:ln>
                          <a:solidFill>
                            <a:prstClr val="black"/>
                          </a:solidFill>
                          <a:effectLst/>
                          <a:uLnTx/>
                          <a:uFillTx/>
                          <a:latin typeface="+mn-lt"/>
                          <a:ea typeface="+mn-ea"/>
                          <a:cs typeface="+mn-cs"/>
                        </a:rPr>
                        <a:t>
 Si tu pouvais poser une question à Alain Berset, ça serait quoi ? 🔜 LIVE SPÉCIAL 🚨 Tataki t'invite pour un live inédit avec @alain.berset le dimanche 30 mai à 20h00 sur notre chaîne YouTube. 
Plusieurs invité.es seront la pour discuter avec nous et le conseiller fédéral. On t'attend directement dans le chat  pour participer aux discussions et poser TES questions en live. 
Le monde après Covid il ressemblera a quoi ? Rendez vous dimanche 30 mai pour en discuter ensemble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https://quintly-image-storage.s3.amazonaws.com/9f2564be28ed5388bbcee95f15b6c290/16ed160ecd579cb1f935a1637bab41cc.jpg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55.62 %</a:t>
                      </a:r>
                    </a:p>
                  </a:txBody>
                  <a:tcPr/>
                </a:tc>
                <a:extLst>
                  <a:ext uri="{0D108BD9-81ED-4DB2-BD59-A6C34878D82A}">
                    <a16:rowId xmlns:a16="http://schemas.microsoft.com/office/drawing/2014/main" val="2023921123"/>
                  </a:ext>
                </a:extLst>
              </a:tr>
            </a:tbl>
          </a:graphicData>
        </a:graphic>
      </p:graphicFrame>
      <p:sp>
        <p:nvSpPr>
          <p:cNvPr id="4" name="Text Placeholder 3">
            <a:extLst>
              <a:ext uri="{FF2B5EF4-FFF2-40B4-BE49-F238E27FC236}">
                <a16:creationId xmlns:a16="http://schemas.microsoft.com/office/drawing/2014/main" id="{304454BD-CEB4-44F0-AC1D-F9ACE397079C}"/>
              </a:ext>
            </a:extLst>
          </p:cNvPr>
          <p:cNvSpPr>
            <a:spLocks noGrp="1"/>
          </p:cNvSpPr>
          <p:nvPr>
            <p:ph type="body" sz="quarter" idx="14"/>
          </p:nvPr>
        </p:nvSpPr>
        <p:spPr/>
        <p:txBody>
          <a:bodyPr/>
          <a:lstStyle/>
          <a:p>
            <a:r>
              <a:rPr lang="en-US"/>
              <a:t>01.01.2021 - 31.12.2021</a:t>
            </a:r>
          </a:p>
        </p:txBody>
      </p:sp>
    </p:spTree>
    <p:extLst>
      <p:ext uri="{BB962C8B-B14F-4D97-AF65-F5344CB8AC3E}">
        <p14:creationId xmlns:p14="http://schemas.microsoft.com/office/powerpoint/2010/main" val="41669959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1240</Words>
  <Application>Microsoft Office PowerPoint</Application>
  <PresentationFormat>On-screen Show (4:3)</PresentationFormat>
  <Paragraphs>339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Videos Table | ta_ta_ki - 1 of 14</vt:lpstr>
      <vt:lpstr>Instagram Videos Table | ta_ta_ki - 2 of 14</vt:lpstr>
      <vt:lpstr>Instagram Videos Table | ta_ta_ki - 3 of 14</vt:lpstr>
      <vt:lpstr>Instagram Videos Table | ta_ta_ki - 4 of 14</vt:lpstr>
      <vt:lpstr>Instagram Videos Table | ta_ta_ki - 5 of 14</vt:lpstr>
      <vt:lpstr>Instagram Videos Table | ta_ta_ki - 6 of 14</vt:lpstr>
      <vt:lpstr>Instagram Videos Table | ta_ta_ki - 7 of 14</vt:lpstr>
      <vt:lpstr>Instagram Videos Table | ta_ta_ki - 8 of 14</vt:lpstr>
      <vt:lpstr>Instagram Videos Table | ta_ta_ki - 9 of 14</vt:lpstr>
      <vt:lpstr>Instagram Videos Table | ta_ta_ki - 10 of 14</vt:lpstr>
      <vt:lpstr>Instagram Videos Table | ta_ta_ki - 11 of 14</vt:lpstr>
      <vt:lpstr>Instagram Videos Table | ta_ta_ki - 12 of 14</vt:lpstr>
      <vt:lpstr>Instagram Videos Table | ta_ta_ki - 13 of 14</vt:lpstr>
      <vt:lpstr>Instagram Videos Table | ta_ta_ki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Videos Table | ta_ta_ki - 1 of 14</dc:title>
  <dc:creator>Frederik Peiniger</dc:creator>
  <cp:lastModifiedBy>Frederik Peiniger</cp:lastModifiedBy>
  <cp:revision>1</cp:revision>
  <dcterms:created xsi:type="dcterms:W3CDTF">2022-01-26T14:01:06Z</dcterms:created>
  <dcterms:modified xsi:type="dcterms:W3CDTF">2022-01-26T14:02:43Z</dcterms:modified>
</cp:coreProperties>
</file>