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DE93-A5AA-439D-895A-803CC263ECFA}"/>
              </a:ext>
            </a:extLst>
          </p:cNvPr>
          <p:cNvSpPr>
            <a:spLocks noGrp="1"/>
          </p:cNvSpPr>
          <p:nvPr>
            <p:ph type="title"/>
          </p:nvPr>
        </p:nvSpPr>
        <p:spPr/>
        <p:txBody>
          <a:bodyPr/>
          <a:lstStyle/>
          <a:p>
            <a:r>
              <a:rPr lang="en-US"/>
              <a:t>Instagram Posts Table | RMCPD Tataki - 1 of 18</a:t>
            </a:r>
          </a:p>
        </p:txBody>
      </p:sp>
      <p:graphicFrame>
        <p:nvGraphicFramePr>
          <p:cNvPr id="5" name="Table Placeholder 4">
            <a:extLst>
              <a:ext uri="{FF2B5EF4-FFF2-40B4-BE49-F238E27FC236}">
                <a16:creationId xmlns:a16="http://schemas.microsoft.com/office/drawing/2014/main" id="{C7F3D573-7C07-431D-BF62-D1A256C029E1}"/>
              </a:ext>
            </a:extLst>
          </p:cNvPr>
          <p:cNvGraphicFramePr>
            <a:graphicFrameLocks noGrp="1"/>
          </p:cNvGraphicFramePr>
          <p:nvPr>
            <p:ph type="tbl" sz="quarter" idx="13"/>
            <p:extLst>
              <p:ext uri="{D42A27DB-BD31-4B8C-83A1-F6EECF244321}">
                <p14:modId xmlns:p14="http://schemas.microsoft.com/office/powerpoint/2010/main" val="2842565199"/>
              </p:ext>
            </p:extLst>
          </p:nvPr>
        </p:nvGraphicFramePr>
        <p:xfrm>
          <a:off x="457200" y="1731963"/>
          <a:ext cx="8147304" cy="26212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74339817"/>
                    </a:ext>
                  </a:extLst>
                </a:gridCol>
                <a:gridCol w="1975104">
                  <a:extLst>
                    <a:ext uri="{9D8B030D-6E8A-4147-A177-3AD203B41FA5}">
                      <a16:colId xmlns:a16="http://schemas.microsoft.com/office/drawing/2014/main" val="1324650127"/>
                    </a:ext>
                  </a:extLst>
                </a:gridCol>
                <a:gridCol w="905256">
                  <a:extLst>
                    <a:ext uri="{9D8B030D-6E8A-4147-A177-3AD203B41FA5}">
                      <a16:colId xmlns:a16="http://schemas.microsoft.com/office/drawing/2014/main" val="2798374224"/>
                    </a:ext>
                  </a:extLst>
                </a:gridCol>
                <a:gridCol w="905256">
                  <a:extLst>
                    <a:ext uri="{9D8B030D-6E8A-4147-A177-3AD203B41FA5}">
                      <a16:colId xmlns:a16="http://schemas.microsoft.com/office/drawing/2014/main" val="2497856978"/>
                    </a:ext>
                  </a:extLst>
                </a:gridCol>
                <a:gridCol w="905256">
                  <a:extLst>
                    <a:ext uri="{9D8B030D-6E8A-4147-A177-3AD203B41FA5}">
                      <a16:colId xmlns:a16="http://schemas.microsoft.com/office/drawing/2014/main" val="2068822128"/>
                    </a:ext>
                  </a:extLst>
                </a:gridCol>
                <a:gridCol w="905256">
                  <a:extLst>
                    <a:ext uri="{9D8B030D-6E8A-4147-A177-3AD203B41FA5}">
                      <a16:colId xmlns:a16="http://schemas.microsoft.com/office/drawing/2014/main" val="54668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44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- 2021-12-13 14:19:45</a:t>
                      </a:r>
                      <a:r>
                        <a:rPr kumimoji="0" lang="fr-FR" sz="1000" b="0" i="0" u="none" strike="noStrike" kern="1200" cap="none" spc="0" normalizeH="0" baseline="0" noProof="0">
                          <a:ln>
                            <a:noFill/>
                          </a:ln>
                          <a:solidFill>
                            <a:prstClr val="black"/>
                          </a:solidFill>
                          <a:effectLst/>
                          <a:uLnTx/>
                          <a:uFillTx/>
                          <a:latin typeface="+mn-lt"/>
                          <a:ea typeface="+mn-ea"/>
                          <a:cs typeface="+mn-cs"/>
                        </a:rPr>
                        <a:t>
 Bon, t'en penses quoi des tirages au sort en carton de l'UEFA, un prank ? 👇🥲
En début d'après-midi on a assisté à un premier tirage au sort pour la Champion's League, qui a finalement été annulé et reporté à 15h00 à cause de "problèmes techniques". 👀⚽️
On espère que ça se passe bien pour le deuxième tirage...
#wearetataki #championsleague #uefa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267162269_4551797324934985_2845850234081884523_n.jpg?_nc_cat=111&amp;ccb=1-5&amp;_nc_sid=8ae9d6&amp;_nc_ohc=Itr4XfU35vUAX-kQ6je&amp;_nc_ht=scontent-bos3-1.cdninstagram.com&amp;edm=AL-3X8kEAAAA&amp;oh=00_AT_Ze85Ext_aFEJAa1AO5m-I7oNE_mC3_76AS_JLG5yMhQ&amp;oe=61BCD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38383277"/>
                  </a:ext>
                </a:extLst>
              </a:tr>
            </a:tbl>
          </a:graphicData>
        </a:graphic>
      </p:graphicFrame>
      <p:sp>
        <p:nvSpPr>
          <p:cNvPr id="4" name="Text Placeholder 3">
            <a:extLst>
              <a:ext uri="{FF2B5EF4-FFF2-40B4-BE49-F238E27FC236}">
                <a16:creationId xmlns:a16="http://schemas.microsoft.com/office/drawing/2014/main" id="{5D12F347-0F23-4377-9AFC-91D752767B2D}"/>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353812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436DA-61BD-4838-8CE4-D88D6EEF241B}"/>
              </a:ext>
            </a:extLst>
          </p:cNvPr>
          <p:cNvSpPr>
            <a:spLocks noGrp="1"/>
          </p:cNvSpPr>
          <p:nvPr>
            <p:ph type="title"/>
          </p:nvPr>
        </p:nvSpPr>
        <p:spPr/>
        <p:txBody>
          <a:bodyPr/>
          <a:lstStyle/>
          <a:p>
            <a:r>
              <a:rPr lang="en-US"/>
              <a:t>Instagram Posts Table | RMCPD Tataki - 2 of 18</a:t>
            </a:r>
          </a:p>
        </p:txBody>
      </p:sp>
      <p:graphicFrame>
        <p:nvGraphicFramePr>
          <p:cNvPr id="5" name="Table Placeholder 4">
            <a:extLst>
              <a:ext uri="{FF2B5EF4-FFF2-40B4-BE49-F238E27FC236}">
                <a16:creationId xmlns:a16="http://schemas.microsoft.com/office/drawing/2014/main" id="{F7C4099A-F9C8-4C00-B570-5DE21B09F73B}"/>
              </a:ext>
            </a:extLst>
          </p:cNvPr>
          <p:cNvGraphicFramePr>
            <a:graphicFrameLocks noGrp="1"/>
          </p:cNvGraphicFramePr>
          <p:nvPr>
            <p:ph type="tbl" sz="quarter" idx="13"/>
            <p:extLst>
              <p:ext uri="{D42A27DB-BD31-4B8C-83A1-F6EECF244321}">
                <p14:modId xmlns:p14="http://schemas.microsoft.com/office/powerpoint/2010/main" val="169794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0499443"/>
                    </a:ext>
                  </a:extLst>
                </a:gridCol>
                <a:gridCol w="1975104">
                  <a:extLst>
                    <a:ext uri="{9D8B030D-6E8A-4147-A177-3AD203B41FA5}">
                      <a16:colId xmlns:a16="http://schemas.microsoft.com/office/drawing/2014/main" val="3665450926"/>
                    </a:ext>
                  </a:extLst>
                </a:gridCol>
                <a:gridCol w="905256">
                  <a:extLst>
                    <a:ext uri="{9D8B030D-6E8A-4147-A177-3AD203B41FA5}">
                      <a16:colId xmlns:a16="http://schemas.microsoft.com/office/drawing/2014/main" val="4017418877"/>
                    </a:ext>
                  </a:extLst>
                </a:gridCol>
                <a:gridCol w="905256">
                  <a:extLst>
                    <a:ext uri="{9D8B030D-6E8A-4147-A177-3AD203B41FA5}">
                      <a16:colId xmlns:a16="http://schemas.microsoft.com/office/drawing/2014/main" val="2338114509"/>
                    </a:ext>
                  </a:extLst>
                </a:gridCol>
                <a:gridCol w="905256">
                  <a:extLst>
                    <a:ext uri="{9D8B030D-6E8A-4147-A177-3AD203B41FA5}">
                      <a16:colId xmlns:a16="http://schemas.microsoft.com/office/drawing/2014/main" val="1499501023"/>
                    </a:ext>
                  </a:extLst>
                </a:gridCol>
                <a:gridCol w="905256">
                  <a:extLst>
                    <a:ext uri="{9D8B030D-6E8A-4147-A177-3AD203B41FA5}">
                      <a16:colId xmlns:a16="http://schemas.microsoft.com/office/drawing/2014/main" val="414144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927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- 2021-12-13 06:15:30</a:t>
                      </a:r>
                      <a:r>
                        <a:rPr kumimoji="0" lang="fr-FR" sz="1000" b="0" i="0" u="none" strike="noStrike" kern="1200" cap="none" spc="0" normalizeH="0" baseline="0" noProof="0">
                          <a:ln>
                            <a:noFill/>
                          </a:ln>
                          <a:solidFill>
                            <a:prstClr val="black"/>
                          </a:solidFill>
                          <a:effectLst/>
                          <a:uLnTx/>
                          <a:uFillTx/>
                          <a:latin typeface="+mn-lt"/>
                          <a:ea typeface="+mn-ea"/>
                          <a:cs typeface="+mn-cs"/>
                        </a:rPr>
                        <a:t>
 C'est quoi tes rêves les plus fous pour 2022 ? 🤩👇
Merci shayizi, ce MONDAY MOTIVATION est simple et efficace comme ça. ☄️
#Wearetataki #mondaymotivation #shay #rapfr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266232308_415624383572775_2606501265761188489_n.jpg?_nc_cat=110&amp;ccb=1-5&amp;_nc_sid=8ae9d6&amp;_nc_ohc=VYH6MnDfkaIAX-7I2Hk&amp;_nc_ht=scontent-bos3-1.cdninstagram.com&amp;edm=AL-3X8kEAAAA&amp;oh=00_AT-Ag5ioau8eBvmXG5Q64K2Twi8x7CuAQ377FpfvGXkjPw&amp;oe=61BCE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288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- 2021-12-10 17:04:29</a:t>
                      </a:r>
                      <a:r>
                        <a:rPr kumimoji="0" lang="en-US" sz="1000" b="0" i="0" u="none" strike="noStrike" kern="1200" cap="none" spc="0" normalizeH="0" baseline="0" noProof="0">
                          <a:ln>
                            <a:noFill/>
                          </a:ln>
                          <a:solidFill>
                            <a:prstClr val="black"/>
                          </a:solidFill>
                          <a:effectLst/>
                          <a:uLnTx/>
                          <a:uFillTx/>
                          <a:latin typeface="+mn-lt"/>
                          <a:ea typeface="+mn-ea"/>
                          <a:cs typeface="+mn-cs"/>
                        </a:rPr>
                        <a:t>
 C'est quoi ton avis sur le nouvel album de McFly et Carlito "Notre Meilleur Album"? 👀👇
#wearetataki #mcflyetcarlito #mcfly #carlito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265325058_400917624952789_828736289603244574_n.jpg?_nc_cat=108&amp;ccb=1-5&amp;_nc_sid=8ae9d6&amp;_nc_ohc=pLXx4V1dapIAX9h5bcL&amp;_nc_ht=scontent-bos3-1.cdninstagram.com&amp;edm=AL-3X8kEAAAA&amp;oh=00_AT-8f-JUxmlFXs51mfi_xEo_IRvIJVuV1df94S0Cm6jNCg&amp;oe=61BCD9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2693662"/>
                  </a:ext>
                </a:extLst>
              </a:tr>
            </a:tbl>
          </a:graphicData>
        </a:graphic>
      </p:graphicFrame>
      <p:sp>
        <p:nvSpPr>
          <p:cNvPr id="4" name="Text Placeholder 3">
            <a:extLst>
              <a:ext uri="{FF2B5EF4-FFF2-40B4-BE49-F238E27FC236}">
                <a16:creationId xmlns:a16="http://schemas.microsoft.com/office/drawing/2014/main" id="{FCC692E9-5764-46B2-ABB0-52E8DC25E2B8}"/>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345552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7930C-8E00-4318-B4FB-816B803AF319}"/>
              </a:ext>
            </a:extLst>
          </p:cNvPr>
          <p:cNvSpPr>
            <a:spLocks noGrp="1"/>
          </p:cNvSpPr>
          <p:nvPr>
            <p:ph type="title"/>
          </p:nvPr>
        </p:nvSpPr>
        <p:spPr/>
        <p:txBody>
          <a:bodyPr/>
          <a:lstStyle/>
          <a:p>
            <a:r>
              <a:rPr lang="en-US"/>
              <a:t>Instagram Posts Table | RMCPD Tataki - 3 of 18</a:t>
            </a:r>
          </a:p>
        </p:txBody>
      </p:sp>
      <p:graphicFrame>
        <p:nvGraphicFramePr>
          <p:cNvPr id="5" name="Table Placeholder 4">
            <a:extLst>
              <a:ext uri="{FF2B5EF4-FFF2-40B4-BE49-F238E27FC236}">
                <a16:creationId xmlns:a16="http://schemas.microsoft.com/office/drawing/2014/main" id="{AEF92BFB-6AC6-4890-8232-F4D86446BA23}"/>
              </a:ext>
            </a:extLst>
          </p:cNvPr>
          <p:cNvGraphicFramePr>
            <a:graphicFrameLocks noGrp="1"/>
          </p:cNvGraphicFramePr>
          <p:nvPr>
            <p:ph type="tbl" sz="quarter" idx="13"/>
            <p:extLst>
              <p:ext uri="{D42A27DB-BD31-4B8C-83A1-F6EECF244321}">
                <p14:modId xmlns:p14="http://schemas.microsoft.com/office/powerpoint/2010/main" val="1689402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98391876"/>
                    </a:ext>
                  </a:extLst>
                </a:gridCol>
                <a:gridCol w="1975104">
                  <a:extLst>
                    <a:ext uri="{9D8B030D-6E8A-4147-A177-3AD203B41FA5}">
                      <a16:colId xmlns:a16="http://schemas.microsoft.com/office/drawing/2014/main" val="354546283"/>
                    </a:ext>
                  </a:extLst>
                </a:gridCol>
                <a:gridCol w="905256">
                  <a:extLst>
                    <a:ext uri="{9D8B030D-6E8A-4147-A177-3AD203B41FA5}">
                      <a16:colId xmlns:a16="http://schemas.microsoft.com/office/drawing/2014/main" val="1184786097"/>
                    </a:ext>
                  </a:extLst>
                </a:gridCol>
                <a:gridCol w="905256">
                  <a:extLst>
                    <a:ext uri="{9D8B030D-6E8A-4147-A177-3AD203B41FA5}">
                      <a16:colId xmlns:a16="http://schemas.microsoft.com/office/drawing/2014/main" val="1092513894"/>
                    </a:ext>
                  </a:extLst>
                </a:gridCol>
                <a:gridCol w="905256">
                  <a:extLst>
                    <a:ext uri="{9D8B030D-6E8A-4147-A177-3AD203B41FA5}">
                      <a16:colId xmlns:a16="http://schemas.microsoft.com/office/drawing/2014/main" val="1821004905"/>
                    </a:ext>
                  </a:extLst>
                </a:gridCol>
                <a:gridCol w="905256">
                  <a:extLst>
                    <a:ext uri="{9D8B030D-6E8A-4147-A177-3AD203B41FA5}">
                      <a16:colId xmlns:a16="http://schemas.microsoft.com/office/drawing/2014/main" val="115782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354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- 2021-12-10 15:48:24</a:t>
                      </a:r>
                      <a:r>
                        <a:rPr kumimoji="0" lang="fr-FR" sz="1000" b="0" i="0" u="none" strike="noStrike" kern="1200" cap="none" spc="0" normalizeH="0" baseline="0" noProof="0">
                          <a:ln>
                            <a:noFill/>
                          </a:ln>
                          <a:solidFill>
                            <a:prstClr val="black"/>
                          </a:solidFill>
                          <a:effectLst/>
                          <a:uLnTx/>
                          <a:uFillTx/>
                          <a:latin typeface="+mn-lt"/>
                          <a:ea typeface="+mn-ea"/>
                          <a:cs typeface="+mn-cs"/>
                        </a:rPr>
                        <a:t>
 ET LE GRAND GAGNANT DES TATAKI AWARDS EST : lomardinho 🏆🇨🇭🥳
Félicitations à lui, il remporte une place sur la scène de transformefestival cet été ! C'était intense... ☄️🤩
Bravo aux artistes qui donnent de la force à la Suisse et merci à vous toutes et tous pour vos votes et votre soutien à la culture, au total, on a comptabilisé plus de 37'053 votes pendant ces awards, c'est incroyable !!! 👀🛰
Vous êtes notre force, merci de la part de toute l'équipe Tataki. ❤️
s/o exit.void pour ces dingueries de vidéo et transformefestival pour la collab’. 🪐
#wearetataki #tatakiawards2021 #rapsuisse #comme1flocon #mara #latek #kokeinjtd #tsilla #dibbysounds #giodallas #lomar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266289123_947875849203605_5005752946569000162_n.jpg?_nc_cat=104&amp;ccb=1-5&amp;_nc_sid=8ae9d6&amp;_nc_ohc=0ApVzjj0918AX_ZHnsv&amp;_nc_ht=scontent-bos3-1.cdninstagram.com&amp;edm=AL-3X8kEAAAA&amp;oh=00_AT8mHPfDJc5DtUGU-ywxhPrwD6mCyVqlOfwNdzHUU_hlAw&amp;oe=61BD61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0222925"/>
                  </a:ext>
                </a:extLst>
              </a:tr>
            </a:tbl>
          </a:graphicData>
        </a:graphic>
      </p:graphicFrame>
      <p:sp>
        <p:nvSpPr>
          <p:cNvPr id="4" name="Text Placeholder 3">
            <a:extLst>
              <a:ext uri="{FF2B5EF4-FFF2-40B4-BE49-F238E27FC236}">
                <a16:creationId xmlns:a16="http://schemas.microsoft.com/office/drawing/2014/main" id="{99DCD29D-DF12-455C-80C1-D3E7C6B79CC3}"/>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3914786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A785E-968C-444B-8CB8-B5CAA60B5752}"/>
              </a:ext>
            </a:extLst>
          </p:cNvPr>
          <p:cNvSpPr>
            <a:spLocks noGrp="1"/>
          </p:cNvSpPr>
          <p:nvPr>
            <p:ph type="title"/>
          </p:nvPr>
        </p:nvSpPr>
        <p:spPr/>
        <p:txBody>
          <a:bodyPr/>
          <a:lstStyle/>
          <a:p>
            <a:r>
              <a:rPr lang="en-US"/>
              <a:t>Instagram Posts Table | RMCPD Tataki - 4 of 18</a:t>
            </a:r>
          </a:p>
        </p:txBody>
      </p:sp>
      <p:graphicFrame>
        <p:nvGraphicFramePr>
          <p:cNvPr id="5" name="Table Placeholder 4">
            <a:extLst>
              <a:ext uri="{FF2B5EF4-FFF2-40B4-BE49-F238E27FC236}">
                <a16:creationId xmlns:a16="http://schemas.microsoft.com/office/drawing/2014/main" id="{A19C0B0A-4E36-4441-BE96-CA041BE0049E}"/>
              </a:ext>
            </a:extLst>
          </p:cNvPr>
          <p:cNvGraphicFramePr>
            <a:graphicFrameLocks noGrp="1"/>
          </p:cNvGraphicFramePr>
          <p:nvPr>
            <p:ph type="tbl" sz="quarter" idx="13"/>
            <p:extLst>
              <p:ext uri="{D42A27DB-BD31-4B8C-83A1-F6EECF244321}">
                <p14:modId xmlns:p14="http://schemas.microsoft.com/office/powerpoint/2010/main" val="260322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6245882"/>
                    </a:ext>
                  </a:extLst>
                </a:gridCol>
                <a:gridCol w="1975104">
                  <a:extLst>
                    <a:ext uri="{9D8B030D-6E8A-4147-A177-3AD203B41FA5}">
                      <a16:colId xmlns:a16="http://schemas.microsoft.com/office/drawing/2014/main" val="1232590429"/>
                    </a:ext>
                  </a:extLst>
                </a:gridCol>
                <a:gridCol w="905256">
                  <a:extLst>
                    <a:ext uri="{9D8B030D-6E8A-4147-A177-3AD203B41FA5}">
                      <a16:colId xmlns:a16="http://schemas.microsoft.com/office/drawing/2014/main" val="1830715568"/>
                    </a:ext>
                  </a:extLst>
                </a:gridCol>
                <a:gridCol w="905256">
                  <a:extLst>
                    <a:ext uri="{9D8B030D-6E8A-4147-A177-3AD203B41FA5}">
                      <a16:colId xmlns:a16="http://schemas.microsoft.com/office/drawing/2014/main" val="2588599464"/>
                    </a:ext>
                  </a:extLst>
                </a:gridCol>
                <a:gridCol w="905256">
                  <a:extLst>
                    <a:ext uri="{9D8B030D-6E8A-4147-A177-3AD203B41FA5}">
                      <a16:colId xmlns:a16="http://schemas.microsoft.com/office/drawing/2014/main" val="2601917271"/>
                    </a:ext>
                  </a:extLst>
                </a:gridCol>
                <a:gridCol w="905256">
                  <a:extLst>
                    <a:ext uri="{9D8B030D-6E8A-4147-A177-3AD203B41FA5}">
                      <a16:colId xmlns:a16="http://schemas.microsoft.com/office/drawing/2014/main" val="3171307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819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- 2021-12-09 09:43:55</a:t>
                      </a:r>
                      <a:r>
                        <a:rPr kumimoji="0" lang="fr-FR" sz="1000" b="0" i="0" u="none" strike="noStrike" kern="1200" cap="none" spc="0" normalizeH="0" baseline="0" noProof="0">
                          <a:ln>
                            <a:noFill/>
                          </a:ln>
                          <a:solidFill>
                            <a:prstClr val="black"/>
                          </a:solidFill>
                          <a:effectLst/>
                          <a:uLnTx/>
                          <a:uFillTx/>
                          <a:latin typeface="+mn-lt"/>
                          <a:ea typeface="+mn-ea"/>
                          <a:cs typeface="+mn-cs"/>
                        </a:rPr>
                        <a:t>
 Bon, qui peut nous donner le nom de notre nouveau président ? 🤔👇
#WeAreTataki #PresidentSuisse #ConfédérationSuisse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264813835_279031454201336_6656755984973589186_n.jpg?_nc_cat=104&amp;ccb=1-5&amp;_nc_sid=8ae9d6&amp;_nc_ohc=FqnakPvuNuMAX8hdORE&amp;_nc_ht=scontent-bos3-1.cdninstagram.com&amp;edm=AL-3X8kEAAAA&amp;oh=00_AT_83ThU7lt5PqD1rLfE5M9i50xnh-Xqt3v96BDr3jRDLg&amp;oe=61BCA79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000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- 2021-12-08 14:07:16</a:t>
                      </a:r>
                      <a:r>
                        <a:rPr kumimoji="0" lang="en-US" sz="1000" b="0" i="0" u="none" strike="noStrike" kern="1200" cap="none" spc="0" normalizeH="0" baseline="0" noProof="0">
                          <a:ln>
                            <a:noFill/>
                          </a:ln>
                          <a:solidFill>
                            <a:prstClr val="black"/>
                          </a:solidFill>
                          <a:effectLst/>
                          <a:uLnTx/>
                          <a:uFillTx/>
                          <a:latin typeface="+mn-lt"/>
                          <a:ea typeface="+mn-ea"/>
                          <a:cs typeface="+mn-cs"/>
                        </a:rPr>
                        <a:t>
 Ugo, on ne s’en débarrasse pas comme ça ! 😱
Le GOAT de cette année ou pas ? 👇
#WeAreTataki #KohLanta #KohLantaLaLegende #UgoKohLanta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265047786_1325362537928845_5647314558701908943_n.jpg?_nc_cat=100&amp;ccb=1-5&amp;_nc_sid=8ae9d6&amp;_nc_ohc=3Qg18iETMDsAX-lwHhR&amp;_nc_ht=scontent-bos3-1.cdninstagram.com&amp;edm=AL-3X8kEAAAA&amp;oh=00_AT9R0yuHsPU1HhbIsaveLW6lZkpJa9DqndEm0f0Y9NxlbA&amp;oe=61BD95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6830878"/>
                  </a:ext>
                </a:extLst>
              </a:tr>
            </a:tbl>
          </a:graphicData>
        </a:graphic>
      </p:graphicFrame>
      <p:sp>
        <p:nvSpPr>
          <p:cNvPr id="4" name="Text Placeholder 3">
            <a:extLst>
              <a:ext uri="{FF2B5EF4-FFF2-40B4-BE49-F238E27FC236}">
                <a16:creationId xmlns:a16="http://schemas.microsoft.com/office/drawing/2014/main" id="{2B95FEB8-CE3E-442D-99E6-ABF287053986}"/>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477682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C285-D180-49AC-9E92-9A59299F1BAE}"/>
              </a:ext>
            </a:extLst>
          </p:cNvPr>
          <p:cNvSpPr>
            <a:spLocks noGrp="1"/>
          </p:cNvSpPr>
          <p:nvPr>
            <p:ph type="title"/>
          </p:nvPr>
        </p:nvSpPr>
        <p:spPr/>
        <p:txBody>
          <a:bodyPr/>
          <a:lstStyle/>
          <a:p>
            <a:r>
              <a:rPr lang="en-US"/>
              <a:t>Instagram Posts Table | RMCPD Tataki - 5 of 18</a:t>
            </a:r>
          </a:p>
        </p:txBody>
      </p:sp>
      <p:graphicFrame>
        <p:nvGraphicFramePr>
          <p:cNvPr id="5" name="Table Placeholder 4">
            <a:extLst>
              <a:ext uri="{FF2B5EF4-FFF2-40B4-BE49-F238E27FC236}">
                <a16:creationId xmlns:a16="http://schemas.microsoft.com/office/drawing/2014/main" id="{146E036B-A1F2-461F-998E-82E592A3D105}"/>
              </a:ext>
            </a:extLst>
          </p:cNvPr>
          <p:cNvGraphicFramePr>
            <a:graphicFrameLocks noGrp="1"/>
          </p:cNvGraphicFramePr>
          <p:nvPr>
            <p:ph type="tbl" sz="quarter" idx="13"/>
            <p:extLst>
              <p:ext uri="{D42A27DB-BD31-4B8C-83A1-F6EECF244321}">
                <p14:modId xmlns:p14="http://schemas.microsoft.com/office/powerpoint/2010/main" val="85889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16235267"/>
                    </a:ext>
                  </a:extLst>
                </a:gridCol>
                <a:gridCol w="1975104">
                  <a:extLst>
                    <a:ext uri="{9D8B030D-6E8A-4147-A177-3AD203B41FA5}">
                      <a16:colId xmlns:a16="http://schemas.microsoft.com/office/drawing/2014/main" val="3713054804"/>
                    </a:ext>
                  </a:extLst>
                </a:gridCol>
                <a:gridCol w="905256">
                  <a:extLst>
                    <a:ext uri="{9D8B030D-6E8A-4147-A177-3AD203B41FA5}">
                      <a16:colId xmlns:a16="http://schemas.microsoft.com/office/drawing/2014/main" val="683273791"/>
                    </a:ext>
                  </a:extLst>
                </a:gridCol>
                <a:gridCol w="905256">
                  <a:extLst>
                    <a:ext uri="{9D8B030D-6E8A-4147-A177-3AD203B41FA5}">
                      <a16:colId xmlns:a16="http://schemas.microsoft.com/office/drawing/2014/main" val="1827745596"/>
                    </a:ext>
                  </a:extLst>
                </a:gridCol>
                <a:gridCol w="905256">
                  <a:extLst>
                    <a:ext uri="{9D8B030D-6E8A-4147-A177-3AD203B41FA5}">
                      <a16:colId xmlns:a16="http://schemas.microsoft.com/office/drawing/2014/main" val="1551020751"/>
                    </a:ext>
                  </a:extLst>
                </a:gridCol>
                <a:gridCol w="905256">
                  <a:extLst>
                    <a:ext uri="{9D8B030D-6E8A-4147-A177-3AD203B41FA5}">
                      <a16:colId xmlns:a16="http://schemas.microsoft.com/office/drawing/2014/main" val="128652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259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- 2021-12-07 16:32:12</a:t>
                      </a:r>
                      <a:r>
                        <a:rPr kumimoji="0" lang="fr-FR" sz="1000" b="0" i="0" u="none" strike="noStrike" kern="1200" cap="none" spc="0" normalizeH="0" baseline="0" noProof="0">
                          <a:ln>
                            <a:noFill/>
                          </a:ln>
                          <a:solidFill>
                            <a:prstClr val="black"/>
                          </a:solidFill>
                          <a:effectLst/>
                          <a:uLnTx/>
                          <a:uFillTx/>
                          <a:latin typeface="+mn-lt"/>
                          <a:ea typeface="+mn-ea"/>
                          <a:cs typeface="+mn-cs"/>
                        </a:rPr>
                        <a:t>
 T'es déjà allé.e au Brésil ? Tu imagines comment vivre dans ce pays ? 🇧🇷
🌴Dans cet épisode de MON PAYS, on vous emmène à la rencontre de communautés vivant en harmonie avec la nature, mais aussi de jeunes vivant dans des favelas, ces quartiers populaires connus pour être violents. 
On s'est rendus compte que la réalité est très éloignée des clichés qu'on a ici. C'était donc important pour nous de vous faire découvrir l'autre visage du Brésil. 🇧🇷✨
Le lien de l'épisode est dans la bio : n'hésite pas à nous proposer de nouvelles destinations pour la série MON PAYS ! 🌐❤️
#wearetataki #monpays #bresil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264978793_451735216568359_6057553939844677321_n.jpg?_nc_cat=102&amp;ccb=1-5&amp;_nc_sid=8ae9d6&amp;_nc_ohc=3t-g-D1Z5tAAX-fIzyl&amp;_nc_ht=scontent-bos3-1.cdninstagram.com&amp;edm=AL-3X8kEAAAA&amp;oh=00_AT8jn1Ly58IOBAEXtRPGxeh_P2q248M5-8YOBLXHmmG8IA&amp;oe=61BC8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2812276"/>
                  </a:ext>
                </a:extLst>
              </a:tr>
            </a:tbl>
          </a:graphicData>
        </a:graphic>
      </p:graphicFrame>
      <p:sp>
        <p:nvSpPr>
          <p:cNvPr id="4" name="Text Placeholder 3">
            <a:extLst>
              <a:ext uri="{FF2B5EF4-FFF2-40B4-BE49-F238E27FC236}">
                <a16:creationId xmlns:a16="http://schemas.microsoft.com/office/drawing/2014/main" id="{41872819-0C70-4F9B-B85C-99615FE4EECE}"/>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172714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A5775-C83F-4F51-B809-B04181D242F8}"/>
              </a:ext>
            </a:extLst>
          </p:cNvPr>
          <p:cNvSpPr>
            <a:spLocks noGrp="1"/>
          </p:cNvSpPr>
          <p:nvPr>
            <p:ph type="title"/>
          </p:nvPr>
        </p:nvSpPr>
        <p:spPr/>
        <p:txBody>
          <a:bodyPr/>
          <a:lstStyle/>
          <a:p>
            <a:r>
              <a:rPr lang="en-US"/>
              <a:t>Instagram Posts Table | RMCPD Tataki - 6 of 18</a:t>
            </a:r>
          </a:p>
        </p:txBody>
      </p:sp>
      <p:graphicFrame>
        <p:nvGraphicFramePr>
          <p:cNvPr id="5" name="Table Placeholder 4">
            <a:extLst>
              <a:ext uri="{FF2B5EF4-FFF2-40B4-BE49-F238E27FC236}">
                <a16:creationId xmlns:a16="http://schemas.microsoft.com/office/drawing/2014/main" id="{3AD4665F-D797-42D2-8820-4771AF9E8EB6}"/>
              </a:ext>
            </a:extLst>
          </p:cNvPr>
          <p:cNvGraphicFramePr>
            <a:graphicFrameLocks noGrp="1"/>
          </p:cNvGraphicFramePr>
          <p:nvPr>
            <p:ph type="tbl" sz="quarter" idx="13"/>
            <p:extLst>
              <p:ext uri="{D42A27DB-BD31-4B8C-83A1-F6EECF244321}">
                <p14:modId xmlns:p14="http://schemas.microsoft.com/office/powerpoint/2010/main" val="1873096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03167184"/>
                    </a:ext>
                  </a:extLst>
                </a:gridCol>
                <a:gridCol w="1975104">
                  <a:extLst>
                    <a:ext uri="{9D8B030D-6E8A-4147-A177-3AD203B41FA5}">
                      <a16:colId xmlns:a16="http://schemas.microsoft.com/office/drawing/2014/main" val="2753223874"/>
                    </a:ext>
                  </a:extLst>
                </a:gridCol>
                <a:gridCol w="905256">
                  <a:extLst>
                    <a:ext uri="{9D8B030D-6E8A-4147-A177-3AD203B41FA5}">
                      <a16:colId xmlns:a16="http://schemas.microsoft.com/office/drawing/2014/main" val="784103830"/>
                    </a:ext>
                  </a:extLst>
                </a:gridCol>
                <a:gridCol w="905256">
                  <a:extLst>
                    <a:ext uri="{9D8B030D-6E8A-4147-A177-3AD203B41FA5}">
                      <a16:colId xmlns:a16="http://schemas.microsoft.com/office/drawing/2014/main" val="145482961"/>
                    </a:ext>
                  </a:extLst>
                </a:gridCol>
                <a:gridCol w="905256">
                  <a:extLst>
                    <a:ext uri="{9D8B030D-6E8A-4147-A177-3AD203B41FA5}">
                      <a16:colId xmlns:a16="http://schemas.microsoft.com/office/drawing/2014/main" val="3885314815"/>
                    </a:ext>
                  </a:extLst>
                </a:gridCol>
                <a:gridCol w="905256">
                  <a:extLst>
                    <a:ext uri="{9D8B030D-6E8A-4147-A177-3AD203B41FA5}">
                      <a16:colId xmlns:a16="http://schemas.microsoft.com/office/drawing/2014/main" val="417413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643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- 2021-12-06 06:15:03</a:t>
                      </a:r>
                      <a:r>
                        <a:rPr kumimoji="0" lang="fr-FR" sz="1000" b="0" i="0" u="none" strike="noStrike" kern="1200" cap="none" spc="0" normalizeH="0" baseline="0" noProof="0">
                          <a:ln>
                            <a:noFill/>
                          </a:ln>
                          <a:solidFill>
                            <a:prstClr val="black"/>
                          </a:solidFill>
                          <a:effectLst/>
                          <a:uLnTx/>
                          <a:uFillTx/>
                          <a:latin typeface="+mn-lt"/>
                          <a:ea typeface="+mn-ea"/>
                          <a:cs typeface="+mn-cs"/>
                        </a:rPr>
                        <a:t>
 Ne jamais se sous estimer. ✨
Toi aussi tu te sens Beyoncé tous les jours ? 🤩
Balances tes meilleures punchlines de motivation en commentaires ! 👇
#Wearetataki #mondaymotivation #theoffice #michaelscott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264220838_5037625349601877_1106092821050498459_n.jpg?_nc_cat=109&amp;ccb=1-5&amp;_nc_sid=8ae9d6&amp;_nc_ohc=lyLrHjhvCd8AX8ryjNi&amp;_nc_ht=scontent-bos3-1.cdninstagram.com&amp;edm=AL-3X8kEAAAA&amp;oh=00_AT9-tpWhE8ppMXNZMOF8_TLKzHNyLdceZGPPPcU4QHZQLA&amp;oe=61BE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846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- 2021-12-03 17:20:35</a:t>
                      </a:r>
                      <a:r>
                        <a:rPr kumimoji="0" lang="en-US" sz="1000" b="0" i="0" u="none" strike="noStrike" kern="1200" cap="none" spc="0" normalizeH="0" baseline="0" noProof="0">
                          <a:ln>
                            <a:noFill/>
                          </a:ln>
                          <a:solidFill>
                            <a:prstClr val="black"/>
                          </a:solidFill>
                          <a:effectLst/>
                          <a:uLnTx/>
                          <a:uFillTx/>
                          <a:latin typeface="+mn-lt"/>
                          <a:ea typeface="+mn-ea"/>
                          <a:cs typeface="+mn-cs"/>
                        </a:rPr>
                        <a:t>
 Tu serais quel membre de la version🇨🇭de la Casa de Papel ? 💶👀
On attend vos meilleures idées en commentaires...👇
#wearetataki #casadepapel #netflixandchill #bellaciao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263112445_1062866214552041_895666778348295303_n.jpg?_nc_cat=104&amp;ccb=1-5&amp;_nc_sid=8ae9d6&amp;_nc_ohc=y2FONHhsuFgAX8w7ceI&amp;_nc_ht=scontent-bos3-1.cdninstagram.com&amp;edm=AL-3X8kEAAAA&amp;oh=00_AT8dILnAHVwOPb9PQpAYPj6xapn0C1ljbknHpSBLjnmz1Q&amp;oe=61BDB24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0655244"/>
                  </a:ext>
                </a:extLst>
              </a:tr>
            </a:tbl>
          </a:graphicData>
        </a:graphic>
      </p:graphicFrame>
      <p:sp>
        <p:nvSpPr>
          <p:cNvPr id="4" name="Text Placeholder 3">
            <a:extLst>
              <a:ext uri="{FF2B5EF4-FFF2-40B4-BE49-F238E27FC236}">
                <a16:creationId xmlns:a16="http://schemas.microsoft.com/office/drawing/2014/main" id="{2C115252-20A7-490F-9E2F-305FD7DA8CFE}"/>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3821355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6DE4-C3EA-4F19-A3DE-FDF21D06B016}"/>
              </a:ext>
            </a:extLst>
          </p:cNvPr>
          <p:cNvSpPr>
            <a:spLocks noGrp="1"/>
          </p:cNvSpPr>
          <p:nvPr>
            <p:ph type="title"/>
          </p:nvPr>
        </p:nvSpPr>
        <p:spPr/>
        <p:txBody>
          <a:bodyPr/>
          <a:lstStyle/>
          <a:p>
            <a:r>
              <a:rPr lang="en-US"/>
              <a:t>Instagram Posts Table | RMCPD Tataki - 7 of 18</a:t>
            </a:r>
          </a:p>
        </p:txBody>
      </p:sp>
      <p:graphicFrame>
        <p:nvGraphicFramePr>
          <p:cNvPr id="5" name="Table Placeholder 4">
            <a:extLst>
              <a:ext uri="{FF2B5EF4-FFF2-40B4-BE49-F238E27FC236}">
                <a16:creationId xmlns:a16="http://schemas.microsoft.com/office/drawing/2014/main" id="{CBC38196-A6DE-437C-8B4A-DAB108CCA8F1}"/>
              </a:ext>
            </a:extLst>
          </p:cNvPr>
          <p:cNvGraphicFramePr>
            <a:graphicFrameLocks noGrp="1"/>
          </p:cNvGraphicFramePr>
          <p:nvPr>
            <p:ph type="tbl" sz="quarter" idx="13"/>
            <p:extLst>
              <p:ext uri="{D42A27DB-BD31-4B8C-83A1-F6EECF244321}">
                <p14:modId xmlns:p14="http://schemas.microsoft.com/office/powerpoint/2010/main" val="46845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08443497"/>
                    </a:ext>
                  </a:extLst>
                </a:gridCol>
                <a:gridCol w="1975104">
                  <a:extLst>
                    <a:ext uri="{9D8B030D-6E8A-4147-A177-3AD203B41FA5}">
                      <a16:colId xmlns:a16="http://schemas.microsoft.com/office/drawing/2014/main" val="2593102766"/>
                    </a:ext>
                  </a:extLst>
                </a:gridCol>
                <a:gridCol w="905256">
                  <a:extLst>
                    <a:ext uri="{9D8B030D-6E8A-4147-A177-3AD203B41FA5}">
                      <a16:colId xmlns:a16="http://schemas.microsoft.com/office/drawing/2014/main" val="3382923498"/>
                    </a:ext>
                  </a:extLst>
                </a:gridCol>
                <a:gridCol w="905256">
                  <a:extLst>
                    <a:ext uri="{9D8B030D-6E8A-4147-A177-3AD203B41FA5}">
                      <a16:colId xmlns:a16="http://schemas.microsoft.com/office/drawing/2014/main" val="2225052975"/>
                    </a:ext>
                  </a:extLst>
                </a:gridCol>
                <a:gridCol w="905256">
                  <a:extLst>
                    <a:ext uri="{9D8B030D-6E8A-4147-A177-3AD203B41FA5}">
                      <a16:colId xmlns:a16="http://schemas.microsoft.com/office/drawing/2014/main" val="811096882"/>
                    </a:ext>
                  </a:extLst>
                </a:gridCol>
                <a:gridCol w="905256">
                  <a:extLst>
                    <a:ext uri="{9D8B030D-6E8A-4147-A177-3AD203B41FA5}">
                      <a16:colId xmlns:a16="http://schemas.microsoft.com/office/drawing/2014/main" val="2630411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675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- 2021-12-03 14:23:26</a:t>
                      </a:r>
                      <a:r>
                        <a:rPr kumimoji="0" lang="fr-FR" sz="1000" b="0" i="0" u="none" strike="noStrike" kern="1200" cap="none" spc="0" normalizeH="0" baseline="0" noProof="0">
                          <a:ln>
                            <a:noFill/>
                          </a:ln>
                          <a:solidFill>
                            <a:prstClr val="black"/>
                          </a:solidFill>
                          <a:effectLst/>
                          <a:uLnTx/>
                          <a:uFillTx/>
                          <a:latin typeface="+mn-lt"/>
                          <a:ea typeface="+mn-ea"/>
                          <a:cs typeface="+mn-cs"/>
                        </a:rPr>
                        <a:t>
 C'est quoi ton son préféré du nouvel album d'angele_vl, "Nonante-cinq"? 🎢🤩
Aujourd'hui c'est son anniversaire, et elle nous a envoyé l'album par surprise cette nuit, et c'est beau. 🎁
#wearetataki #angele #nonantecinq #angelevl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263028981_950512325865786_1703819941828322388_n.jpg?_nc_cat=109&amp;ccb=1-5&amp;_nc_sid=8ae9d6&amp;_nc_ohc=ne1ddYfMsqkAX8aGz_S&amp;_nc_ht=scontent-bos3-1.cdninstagram.com&amp;edm=AL-3X8kEAAAA&amp;oh=00_AT8Leo49nsh-rpckmHLKAEjmrvZ1Y7qXiX_GW8MmVVTqBg&amp;oe=61BD259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550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- 2021-12-02 12:59:50</a:t>
                      </a:r>
                      <a:r>
                        <a:rPr kumimoji="0" lang="fr-FR" sz="1000" b="0" i="0" u="none" strike="noStrike" kern="1200" cap="none" spc="0" normalizeH="0" baseline="0" noProof="0">
                          <a:ln>
                            <a:noFill/>
                          </a:ln>
                          <a:solidFill>
                            <a:prstClr val="black"/>
                          </a:solidFill>
                          <a:effectLst/>
                          <a:uLnTx/>
                          <a:uFillTx/>
                          <a:latin typeface="+mn-lt"/>
                          <a:ea typeface="+mn-ea"/>
                          <a:cs typeface="+mn-cs"/>
                        </a:rPr>
                        <a:t>
 Sincèrement, qui regarde VRAIMENT les tops Spotify de ses potes ? 👇
Qu'on se le dise, ça serait le paradis de les esquiver comme ça. 👀
#wearetataki #spotifyawards #matrix #spotify #neo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262412738_3034116116845252_5117302610205219643_n.jpg?_nc_cat=107&amp;ccb=1-5&amp;_nc_sid=8ae9d6&amp;_nc_ohc=FW5809Vw6IoAX90NxcL&amp;_nc_ht=scontent-bos3-1.cdninstagram.com&amp;edm=AL-3X8kEAAAA&amp;oh=00_AT9yY-V3LhYY_o3MWdY0PJgmCbH4pjH0w-J7eYzYt9K96w&amp;oe=61BC9E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8590453"/>
                  </a:ext>
                </a:extLst>
              </a:tr>
            </a:tbl>
          </a:graphicData>
        </a:graphic>
      </p:graphicFrame>
      <p:sp>
        <p:nvSpPr>
          <p:cNvPr id="4" name="Text Placeholder 3">
            <a:extLst>
              <a:ext uri="{FF2B5EF4-FFF2-40B4-BE49-F238E27FC236}">
                <a16:creationId xmlns:a16="http://schemas.microsoft.com/office/drawing/2014/main" id="{A9DB37E2-44EE-49BF-A5AE-6724043C82A4}"/>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63847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4EFE1-FCC4-4779-A0FF-BD38F951B0B9}"/>
              </a:ext>
            </a:extLst>
          </p:cNvPr>
          <p:cNvSpPr>
            <a:spLocks noGrp="1"/>
          </p:cNvSpPr>
          <p:nvPr>
            <p:ph type="title"/>
          </p:nvPr>
        </p:nvSpPr>
        <p:spPr/>
        <p:txBody>
          <a:bodyPr/>
          <a:lstStyle/>
          <a:p>
            <a:r>
              <a:rPr lang="en-US"/>
              <a:t>Instagram Posts Table | RMCPD Tataki - 8 of 18</a:t>
            </a:r>
          </a:p>
        </p:txBody>
      </p:sp>
      <p:graphicFrame>
        <p:nvGraphicFramePr>
          <p:cNvPr id="5" name="Table Placeholder 4">
            <a:extLst>
              <a:ext uri="{FF2B5EF4-FFF2-40B4-BE49-F238E27FC236}">
                <a16:creationId xmlns:a16="http://schemas.microsoft.com/office/drawing/2014/main" id="{1F41A231-FFC3-4CDE-904C-49D8BBC7C62D}"/>
              </a:ext>
            </a:extLst>
          </p:cNvPr>
          <p:cNvGraphicFramePr>
            <a:graphicFrameLocks noGrp="1"/>
          </p:cNvGraphicFramePr>
          <p:nvPr>
            <p:ph type="tbl" sz="quarter" idx="13"/>
            <p:extLst>
              <p:ext uri="{D42A27DB-BD31-4B8C-83A1-F6EECF244321}">
                <p14:modId xmlns:p14="http://schemas.microsoft.com/office/powerpoint/2010/main" val="170261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42993800"/>
                    </a:ext>
                  </a:extLst>
                </a:gridCol>
                <a:gridCol w="1975104">
                  <a:extLst>
                    <a:ext uri="{9D8B030D-6E8A-4147-A177-3AD203B41FA5}">
                      <a16:colId xmlns:a16="http://schemas.microsoft.com/office/drawing/2014/main" val="3243035026"/>
                    </a:ext>
                  </a:extLst>
                </a:gridCol>
                <a:gridCol w="905256">
                  <a:extLst>
                    <a:ext uri="{9D8B030D-6E8A-4147-A177-3AD203B41FA5}">
                      <a16:colId xmlns:a16="http://schemas.microsoft.com/office/drawing/2014/main" val="4113149507"/>
                    </a:ext>
                  </a:extLst>
                </a:gridCol>
                <a:gridCol w="905256">
                  <a:extLst>
                    <a:ext uri="{9D8B030D-6E8A-4147-A177-3AD203B41FA5}">
                      <a16:colId xmlns:a16="http://schemas.microsoft.com/office/drawing/2014/main" val="2325650835"/>
                    </a:ext>
                  </a:extLst>
                </a:gridCol>
                <a:gridCol w="905256">
                  <a:extLst>
                    <a:ext uri="{9D8B030D-6E8A-4147-A177-3AD203B41FA5}">
                      <a16:colId xmlns:a16="http://schemas.microsoft.com/office/drawing/2014/main" val="1988066758"/>
                    </a:ext>
                  </a:extLst>
                </a:gridCol>
                <a:gridCol w="905256">
                  <a:extLst>
                    <a:ext uri="{9D8B030D-6E8A-4147-A177-3AD203B41FA5}">
                      <a16:colId xmlns:a16="http://schemas.microsoft.com/office/drawing/2014/main" val="184528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75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- 2021-12-01 16:30:17</a:t>
                      </a:r>
                      <a:r>
                        <a:rPr kumimoji="0" lang="fr-FR" sz="1000" b="0" i="0" u="none" strike="noStrike" kern="1200" cap="none" spc="0" normalizeH="0" baseline="0" noProof="0">
                          <a:ln>
                            <a:noFill/>
                          </a:ln>
                          <a:solidFill>
                            <a:prstClr val="black"/>
                          </a:solidFill>
                          <a:effectLst/>
                          <a:uLnTx/>
                          <a:uFillTx/>
                          <a:latin typeface="+mn-lt"/>
                          <a:ea typeface="+mn-ea"/>
                          <a:cs typeface="+mn-cs"/>
                        </a:rPr>
                        <a:t>
 Y’a vraiment plus rien qui s’arrête, les pandémies durent plus de 2 ans et tes story Insta peuvent maintenant faire 60 secondes ⏳🥱 
Tu trouves que c’est une bonne nouvelle ? 🤩 ou une catastrophe numérique ? 😱
#whyMarkWHYYY #InstagramStory #Influenceur #WeAreTataki #Tataki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262812958_297698552264946_7621565376183764455_n.jpg?_nc_cat=111&amp;ccb=1-5&amp;_nc_sid=8ae9d6&amp;_nc_ohc=_xRLe9qK2mcAX8YEkvq&amp;_nc_ht=scontent-bos3-1.cdninstagram.com&amp;edm=AL-3X8kEAAAA&amp;oh=00_AT9YW6AmVpsutgtQHFu-NvgHdAfs1K9G9NRs4QYrXeJXmg&amp;oe=61BD556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0131206"/>
                  </a:ext>
                </a:extLst>
              </a:tr>
            </a:tbl>
          </a:graphicData>
        </a:graphic>
      </p:graphicFrame>
      <p:sp>
        <p:nvSpPr>
          <p:cNvPr id="4" name="Text Placeholder 3">
            <a:extLst>
              <a:ext uri="{FF2B5EF4-FFF2-40B4-BE49-F238E27FC236}">
                <a16:creationId xmlns:a16="http://schemas.microsoft.com/office/drawing/2014/main" id="{468B9901-E8EF-4AA2-A059-641EFE39B271}"/>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102787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C8AC-5658-406D-B97E-27B1CE5857F7}"/>
              </a:ext>
            </a:extLst>
          </p:cNvPr>
          <p:cNvSpPr>
            <a:spLocks noGrp="1"/>
          </p:cNvSpPr>
          <p:nvPr>
            <p:ph type="title"/>
          </p:nvPr>
        </p:nvSpPr>
        <p:spPr/>
        <p:txBody>
          <a:bodyPr/>
          <a:lstStyle/>
          <a:p>
            <a:r>
              <a:rPr lang="en-US"/>
              <a:t>Instagram Posts Table | RMCPD Tataki - 9 of 18</a:t>
            </a:r>
          </a:p>
        </p:txBody>
      </p:sp>
      <p:graphicFrame>
        <p:nvGraphicFramePr>
          <p:cNvPr id="5" name="Table Placeholder 4">
            <a:extLst>
              <a:ext uri="{FF2B5EF4-FFF2-40B4-BE49-F238E27FC236}">
                <a16:creationId xmlns:a16="http://schemas.microsoft.com/office/drawing/2014/main" id="{28A55742-F432-4441-B65F-4DF04EBECB7A}"/>
              </a:ext>
            </a:extLst>
          </p:cNvPr>
          <p:cNvGraphicFramePr>
            <a:graphicFrameLocks noGrp="1"/>
          </p:cNvGraphicFramePr>
          <p:nvPr>
            <p:ph type="tbl" sz="quarter" idx="13"/>
            <p:extLst>
              <p:ext uri="{D42A27DB-BD31-4B8C-83A1-F6EECF244321}">
                <p14:modId xmlns:p14="http://schemas.microsoft.com/office/powerpoint/2010/main" val="306148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31664485"/>
                    </a:ext>
                  </a:extLst>
                </a:gridCol>
                <a:gridCol w="1975104">
                  <a:extLst>
                    <a:ext uri="{9D8B030D-6E8A-4147-A177-3AD203B41FA5}">
                      <a16:colId xmlns:a16="http://schemas.microsoft.com/office/drawing/2014/main" val="3477009946"/>
                    </a:ext>
                  </a:extLst>
                </a:gridCol>
                <a:gridCol w="905256">
                  <a:extLst>
                    <a:ext uri="{9D8B030D-6E8A-4147-A177-3AD203B41FA5}">
                      <a16:colId xmlns:a16="http://schemas.microsoft.com/office/drawing/2014/main" val="4263628779"/>
                    </a:ext>
                  </a:extLst>
                </a:gridCol>
                <a:gridCol w="905256">
                  <a:extLst>
                    <a:ext uri="{9D8B030D-6E8A-4147-A177-3AD203B41FA5}">
                      <a16:colId xmlns:a16="http://schemas.microsoft.com/office/drawing/2014/main" val="4233607997"/>
                    </a:ext>
                  </a:extLst>
                </a:gridCol>
                <a:gridCol w="905256">
                  <a:extLst>
                    <a:ext uri="{9D8B030D-6E8A-4147-A177-3AD203B41FA5}">
                      <a16:colId xmlns:a16="http://schemas.microsoft.com/office/drawing/2014/main" val="3014793066"/>
                    </a:ext>
                  </a:extLst>
                </a:gridCol>
                <a:gridCol w="905256">
                  <a:extLst>
                    <a:ext uri="{9D8B030D-6E8A-4147-A177-3AD203B41FA5}">
                      <a16:colId xmlns:a16="http://schemas.microsoft.com/office/drawing/2014/main" val="211838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83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- 2021-11-30 17:31:14</a:t>
                      </a:r>
                      <a:r>
                        <a:rPr kumimoji="0" lang="fr-FR" sz="1000" b="0" i="0" u="none" strike="noStrike" kern="1200" cap="none" spc="0" normalizeH="0" baseline="0" noProof="0">
                          <a:ln>
                            <a:noFill/>
                          </a:ln>
                          <a:solidFill>
                            <a:prstClr val="black"/>
                          </a:solidFill>
                          <a:effectLst/>
                          <a:uLnTx/>
                          <a:uFillTx/>
                          <a:latin typeface="+mn-lt"/>
                          <a:ea typeface="+mn-ea"/>
                          <a:cs typeface="+mn-cs"/>
                        </a:rPr>
                        <a:t>
 Tu as déjà vécu une rupture amoureuse ? Ça te fait encore souffrir à ce jour ? 💔👇
Voici les meilleures (ou les pires) anecdotes de notre communauté, merci pour vos témoignages ! ✨
Tu peux check notre dernière vidéo YADEBAT sur les ruptures amoureuses pour en savoir encore plus, elle est disponible sur notre chaîne YouTube (lien en bio). ❤️
 🧐Dans notre nouvel épisode de YADEBAT, on a fait venir 3 ex-couples sur nos plateaux pour ressortir les vieux démons du passé, faire le point et s'excuser. 👥
#WeAreTataki #YADEBAT #couple #rupture #relationsamoureuses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262257723_1594954190844414_4203606407234140791_n.jpg?_nc_cat=111&amp;ccb=1-5&amp;_nc_sid=8ae9d6&amp;_nc_ohc=Miidtl-JB6QAX8YiDT5&amp;_nc_oc=AQmD44ohRO71Uqxk86ICIW2r_Kn0cxPd8oixw_oNizexX6R25AR556qb6QpWVbvehxU&amp;_nc_ht=scontent-bos3-1.cdninstagram.com&amp;edm=AL-3X8kEAAAA&amp;oh=00_AT8AxbRK4t3DevW6BcdIu51L-57PyW5s5bKXX4zQN2c1pw&amp;oe=61BD03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30737775"/>
                  </a:ext>
                </a:extLst>
              </a:tr>
            </a:tbl>
          </a:graphicData>
        </a:graphic>
      </p:graphicFrame>
      <p:sp>
        <p:nvSpPr>
          <p:cNvPr id="4" name="Text Placeholder 3">
            <a:extLst>
              <a:ext uri="{FF2B5EF4-FFF2-40B4-BE49-F238E27FC236}">
                <a16:creationId xmlns:a16="http://schemas.microsoft.com/office/drawing/2014/main" id="{CE577DE1-B7CD-45B5-9036-E97CD2B31402}"/>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271736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8985A-92A5-46C9-9D79-911FBF749D26}"/>
              </a:ext>
            </a:extLst>
          </p:cNvPr>
          <p:cNvSpPr>
            <a:spLocks noGrp="1"/>
          </p:cNvSpPr>
          <p:nvPr>
            <p:ph type="title"/>
          </p:nvPr>
        </p:nvSpPr>
        <p:spPr/>
        <p:txBody>
          <a:bodyPr/>
          <a:lstStyle/>
          <a:p>
            <a:r>
              <a:rPr lang="en-US"/>
              <a:t>Instagram Posts Table | RMCPD Tataki - 10 of 18</a:t>
            </a:r>
          </a:p>
        </p:txBody>
      </p:sp>
      <p:graphicFrame>
        <p:nvGraphicFramePr>
          <p:cNvPr id="5" name="Table Placeholder 4">
            <a:extLst>
              <a:ext uri="{FF2B5EF4-FFF2-40B4-BE49-F238E27FC236}">
                <a16:creationId xmlns:a16="http://schemas.microsoft.com/office/drawing/2014/main" id="{DF4FDF4E-4EC1-4DF4-8060-615A30F5A26F}"/>
              </a:ext>
            </a:extLst>
          </p:cNvPr>
          <p:cNvGraphicFramePr>
            <a:graphicFrameLocks noGrp="1"/>
          </p:cNvGraphicFramePr>
          <p:nvPr>
            <p:ph type="tbl" sz="quarter" idx="13"/>
            <p:extLst>
              <p:ext uri="{D42A27DB-BD31-4B8C-83A1-F6EECF244321}">
                <p14:modId xmlns:p14="http://schemas.microsoft.com/office/powerpoint/2010/main" val="390227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23101788"/>
                    </a:ext>
                  </a:extLst>
                </a:gridCol>
                <a:gridCol w="1975104">
                  <a:extLst>
                    <a:ext uri="{9D8B030D-6E8A-4147-A177-3AD203B41FA5}">
                      <a16:colId xmlns:a16="http://schemas.microsoft.com/office/drawing/2014/main" val="2376979177"/>
                    </a:ext>
                  </a:extLst>
                </a:gridCol>
                <a:gridCol w="905256">
                  <a:extLst>
                    <a:ext uri="{9D8B030D-6E8A-4147-A177-3AD203B41FA5}">
                      <a16:colId xmlns:a16="http://schemas.microsoft.com/office/drawing/2014/main" val="4011465521"/>
                    </a:ext>
                  </a:extLst>
                </a:gridCol>
                <a:gridCol w="905256">
                  <a:extLst>
                    <a:ext uri="{9D8B030D-6E8A-4147-A177-3AD203B41FA5}">
                      <a16:colId xmlns:a16="http://schemas.microsoft.com/office/drawing/2014/main" val="1869452384"/>
                    </a:ext>
                  </a:extLst>
                </a:gridCol>
                <a:gridCol w="905256">
                  <a:extLst>
                    <a:ext uri="{9D8B030D-6E8A-4147-A177-3AD203B41FA5}">
                      <a16:colId xmlns:a16="http://schemas.microsoft.com/office/drawing/2014/main" val="1126751913"/>
                    </a:ext>
                  </a:extLst>
                </a:gridCol>
                <a:gridCol w="905256">
                  <a:extLst>
                    <a:ext uri="{9D8B030D-6E8A-4147-A177-3AD203B41FA5}">
                      <a16:colId xmlns:a16="http://schemas.microsoft.com/office/drawing/2014/main" val="327618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02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- 2021-11-29 21:49:00</a:t>
                      </a:r>
                      <a:r>
                        <a:rPr kumimoji="0" lang="fr-FR" sz="1000" b="0" i="0" u="none" strike="noStrike" kern="1200" cap="none" spc="0" normalizeH="0" baseline="0" noProof="0">
                          <a:ln>
                            <a:noFill/>
                          </a:ln>
                          <a:solidFill>
                            <a:prstClr val="black"/>
                          </a:solidFill>
                          <a:effectLst/>
                          <a:uLnTx/>
                          <a:uFillTx/>
                          <a:latin typeface="+mn-lt"/>
                          <a:ea typeface="+mn-ea"/>
                          <a:cs typeface="+mn-cs"/>
                        </a:rPr>
                        <a:t>
 Les 7 boules de cristal pour Messi ! 😱
Bon, maintenant qu’il peut invoquer Shenron il pourrait peut-être laisser la place à quelqu’un d’autre non ? 🤔
🔥 By petit_gobelet 
#WeAreTatki #BallonDOr2021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261606937_449925466500432_6914532332679098818_n.jpg?_nc_cat=102&amp;ccb=1-5&amp;_nc_sid=8ae9d6&amp;_nc_ohc=AnAQ8IcR-G8AX-4oou3&amp;_nc_ht=scontent-bos3-1.cdninstagram.com&amp;edm=AL-3X8kEAAAA&amp;oh=00_AT-hI22jjDfOduR0yBGPG_Nr4h_qyqv8yih9v99wQ8BtiQ&amp;oe=61BC8C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733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- 2021-11-29 06:15:56</a:t>
                      </a:r>
                      <a:r>
                        <a:rPr kumimoji="0" lang="fr-FR" sz="1000" b="0" i="0" u="none" strike="noStrike" kern="1200" cap="none" spc="0" normalizeH="0" baseline="0" noProof="0">
                          <a:ln>
                            <a:noFill/>
                          </a:ln>
                          <a:solidFill>
                            <a:prstClr val="black"/>
                          </a:solidFill>
                          <a:effectLst/>
                          <a:uLnTx/>
                          <a:uFillTx/>
                          <a:latin typeface="+mn-lt"/>
                          <a:ea typeface="+mn-ea"/>
                          <a:cs typeface="+mn-cs"/>
                        </a:rPr>
                        <a:t>
 On commence cette semaine avec un rappel important de michelleobama pour ce MONDAY MOTIVATION et nos études. 📖
C'est quoi tes plus grands objectifs ? ✨🤩
Balances tes meilleures punchlines de motivation en commentaires ! ✨
#Wearetataki #mondaymotivation #michelleobama #obama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261523515_128725982903633_3548625440273838646_n.jpg?_nc_cat=104&amp;ccb=1-5&amp;_nc_sid=8ae9d6&amp;_nc_ohc=uMJoH5qhirEAX9WcuHq&amp;_nc_ht=scontent-bos3-1.cdninstagram.com&amp;edm=AL-3X8kEAAAA&amp;oh=00_AT8B_nmhDuNHgsfJrqusdatOKfytMDYQs0cRVFHyeSR8tg&amp;oe=61BD91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6629627"/>
                  </a:ext>
                </a:extLst>
              </a:tr>
            </a:tbl>
          </a:graphicData>
        </a:graphic>
      </p:graphicFrame>
      <p:sp>
        <p:nvSpPr>
          <p:cNvPr id="4" name="Text Placeholder 3">
            <a:extLst>
              <a:ext uri="{FF2B5EF4-FFF2-40B4-BE49-F238E27FC236}">
                <a16:creationId xmlns:a16="http://schemas.microsoft.com/office/drawing/2014/main" id="{20BCD390-E99D-4282-8E85-352160A2D11B}"/>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1288782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9EF5-C18B-4F59-8ECE-F9EF43B39862}"/>
              </a:ext>
            </a:extLst>
          </p:cNvPr>
          <p:cNvSpPr>
            <a:spLocks noGrp="1"/>
          </p:cNvSpPr>
          <p:nvPr>
            <p:ph type="title"/>
          </p:nvPr>
        </p:nvSpPr>
        <p:spPr/>
        <p:txBody>
          <a:bodyPr/>
          <a:lstStyle/>
          <a:p>
            <a:r>
              <a:rPr lang="en-US"/>
              <a:t>Instagram Posts Table | RMCPD Tataki - 11 of 18</a:t>
            </a:r>
          </a:p>
        </p:txBody>
      </p:sp>
      <p:graphicFrame>
        <p:nvGraphicFramePr>
          <p:cNvPr id="5" name="Table Placeholder 4">
            <a:extLst>
              <a:ext uri="{FF2B5EF4-FFF2-40B4-BE49-F238E27FC236}">
                <a16:creationId xmlns:a16="http://schemas.microsoft.com/office/drawing/2014/main" id="{5072E1DC-E199-400A-AEED-7A5FC857E4F2}"/>
              </a:ext>
            </a:extLst>
          </p:cNvPr>
          <p:cNvGraphicFramePr>
            <a:graphicFrameLocks noGrp="1"/>
          </p:cNvGraphicFramePr>
          <p:nvPr>
            <p:ph type="tbl" sz="quarter" idx="13"/>
            <p:extLst>
              <p:ext uri="{D42A27DB-BD31-4B8C-83A1-F6EECF244321}">
                <p14:modId xmlns:p14="http://schemas.microsoft.com/office/powerpoint/2010/main" val="255679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1573215"/>
                    </a:ext>
                  </a:extLst>
                </a:gridCol>
                <a:gridCol w="1975104">
                  <a:extLst>
                    <a:ext uri="{9D8B030D-6E8A-4147-A177-3AD203B41FA5}">
                      <a16:colId xmlns:a16="http://schemas.microsoft.com/office/drawing/2014/main" val="840912219"/>
                    </a:ext>
                  </a:extLst>
                </a:gridCol>
                <a:gridCol w="905256">
                  <a:extLst>
                    <a:ext uri="{9D8B030D-6E8A-4147-A177-3AD203B41FA5}">
                      <a16:colId xmlns:a16="http://schemas.microsoft.com/office/drawing/2014/main" val="2591157460"/>
                    </a:ext>
                  </a:extLst>
                </a:gridCol>
                <a:gridCol w="905256">
                  <a:extLst>
                    <a:ext uri="{9D8B030D-6E8A-4147-A177-3AD203B41FA5}">
                      <a16:colId xmlns:a16="http://schemas.microsoft.com/office/drawing/2014/main" val="2808198911"/>
                    </a:ext>
                  </a:extLst>
                </a:gridCol>
                <a:gridCol w="905256">
                  <a:extLst>
                    <a:ext uri="{9D8B030D-6E8A-4147-A177-3AD203B41FA5}">
                      <a16:colId xmlns:a16="http://schemas.microsoft.com/office/drawing/2014/main" val="62184838"/>
                    </a:ext>
                  </a:extLst>
                </a:gridCol>
                <a:gridCol w="905256">
                  <a:extLst>
                    <a:ext uri="{9D8B030D-6E8A-4147-A177-3AD203B41FA5}">
                      <a16:colId xmlns:a16="http://schemas.microsoft.com/office/drawing/2014/main" val="398026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685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- 2021-11-28 13:05:39</a:t>
                      </a:r>
                      <a:r>
                        <a:rPr kumimoji="0" lang="en-US" sz="1000" b="0" i="0" u="none" strike="noStrike" kern="1200" cap="none" spc="0" normalizeH="0" baseline="0" noProof="0">
                          <a:ln>
                            <a:noFill/>
                          </a:ln>
                          <a:solidFill>
                            <a:prstClr val="black"/>
                          </a:solidFill>
                          <a:effectLst/>
                          <a:uLnTx/>
                          <a:uFillTx/>
                          <a:latin typeface="+mn-lt"/>
                          <a:ea typeface="+mn-ea"/>
                          <a:cs typeface="+mn-cs"/>
                        </a:rPr>
                        <a:t>
 Vous étiez 6000 au rendez-vous hier soir à The Beat Neuchâtel, quelle folie et quelle première édition ! 😍 
Gros s/o aux artistes maes_packm koba_lad gazo_officiel sosomaness sdm__92 pour cette soirée de malade avec vous ! 
Rendez-vous en janvier à the_beat_festival à Genève. Tataki sera aussi de la partie pour ce deuxième round 👀👀
📸 dannou.raw pour ta_ta_ki 
#Ttki #WeAreTataki #TheBeatNeuchatel #TheBeatFestival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261021079_128216839618226_3121218119149601588_n.jpg?_nc_cat=106&amp;ccb=1-5&amp;_nc_sid=8ae9d6&amp;_nc_ohc=FDrfmOyXjr0AX_5pyzp&amp;_nc_ht=scontent-bos3-1.cdninstagram.com&amp;edm=AL-3X8kEAAAA&amp;oh=00_AT_xggxG6vLC9o3xVeOhzPulam9Wj5zYH3ojSP1ozhIi_g&amp;oe=61BE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2985385"/>
                  </a:ext>
                </a:extLst>
              </a:tr>
            </a:tbl>
          </a:graphicData>
        </a:graphic>
      </p:graphicFrame>
      <p:sp>
        <p:nvSpPr>
          <p:cNvPr id="4" name="Text Placeholder 3">
            <a:extLst>
              <a:ext uri="{FF2B5EF4-FFF2-40B4-BE49-F238E27FC236}">
                <a16:creationId xmlns:a16="http://schemas.microsoft.com/office/drawing/2014/main" id="{5FE1EB60-2999-48BC-A0BE-1AABAA5B8857}"/>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4225977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CCF3-D61D-4F55-BF93-62B7BFD01A9B}"/>
              </a:ext>
            </a:extLst>
          </p:cNvPr>
          <p:cNvSpPr>
            <a:spLocks noGrp="1"/>
          </p:cNvSpPr>
          <p:nvPr>
            <p:ph type="title"/>
          </p:nvPr>
        </p:nvSpPr>
        <p:spPr/>
        <p:txBody>
          <a:bodyPr/>
          <a:lstStyle/>
          <a:p>
            <a:r>
              <a:rPr lang="en-US"/>
              <a:t>Instagram Posts Table | RMCPD Tataki - 12 of 18</a:t>
            </a:r>
          </a:p>
        </p:txBody>
      </p:sp>
      <p:graphicFrame>
        <p:nvGraphicFramePr>
          <p:cNvPr id="5" name="Table Placeholder 4">
            <a:extLst>
              <a:ext uri="{FF2B5EF4-FFF2-40B4-BE49-F238E27FC236}">
                <a16:creationId xmlns:a16="http://schemas.microsoft.com/office/drawing/2014/main" id="{839CBB60-01D5-4136-A2D4-67169EF0A346}"/>
              </a:ext>
            </a:extLst>
          </p:cNvPr>
          <p:cNvGraphicFramePr>
            <a:graphicFrameLocks noGrp="1"/>
          </p:cNvGraphicFramePr>
          <p:nvPr>
            <p:ph type="tbl" sz="quarter" idx="13"/>
            <p:extLst>
              <p:ext uri="{D42A27DB-BD31-4B8C-83A1-F6EECF244321}">
                <p14:modId xmlns:p14="http://schemas.microsoft.com/office/powerpoint/2010/main" val="123783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98303998"/>
                    </a:ext>
                  </a:extLst>
                </a:gridCol>
                <a:gridCol w="1975104">
                  <a:extLst>
                    <a:ext uri="{9D8B030D-6E8A-4147-A177-3AD203B41FA5}">
                      <a16:colId xmlns:a16="http://schemas.microsoft.com/office/drawing/2014/main" val="4213892077"/>
                    </a:ext>
                  </a:extLst>
                </a:gridCol>
                <a:gridCol w="905256">
                  <a:extLst>
                    <a:ext uri="{9D8B030D-6E8A-4147-A177-3AD203B41FA5}">
                      <a16:colId xmlns:a16="http://schemas.microsoft.com/office/drawing/2014/main" val="1810107734"/>
                    </a:ext>
                  </a:extLst>
                </a:gridCol>
                <a:gridCol w="905256">
                  <a:extLst>
                    <a:ext uri="{9D8B030D-6E8A-4147-A177-3AD203B41FA5}">
                      <a16:colId xmlns:a16="http://schemas.microsoft.com/office/drawing/2014/main" val="644459064"/>
                    </a:ext>
                  </a:extLst>
                </a:gridCol>
                <a:gridCol w="905256">
                  <a:extLst>
                    <a:ext uri="{9D8B030D-6E8A-4147-A177-3AD203B41FA5}">
                      <a16:colId xmlns:a16="http://schemas.microsoft.com/office/drawing/2014/main" val="3879282050"/>
                    </a:ext>
                  </a:extLst>
                </a:gridCol>
                <a:gridCol w="905256">
                  <a:extLst>
                    <a:ext uri="{9D8B030D-6E8A-4147-A177-3AD203B41FA5}">
                      <a16:colId xmlns:a16="http://schemas.microsoft.com/office/drawing/2014/main" val="844517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29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- 2021-11-26 15:31:29</a:t>
                      </a:r>
                      <a:r>
                        <a:rPr kumimoji="0" lang="fr-FR" sz="1000" b="0" i="0" u="none" strike="noStrike" kern="1200" cap="none" spc="0" normalizeH="0" baseline="0" noProof="0">
                          <a:ln>
                            <a:noFill/>
                          </a:ln>
                          <a:solidFill>
                            <a:prstClr val="black"/>
                          </a:solidFill>
                          <a:effectLst/>
                          <a:uLnTx/>
                          <a:uFillTx/>
                          <a:latin typeface="+mn-lt"/>
                          <a:ea typeface="+mn-ea"/>
                          <a:cs typeface="+mn-cs"/>
                        </a:rPr>
                        <a:t>
 Les documentaires d'artistes : la nouvelle passion de Netflix ? 🤩
C'est quoi tes attentes par rapport au nouvel album d'angele_vl, "Nonante-cinq" ?🎢
#wearetataki #angele #nonantecinq #netflixandchill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260231287_3109206666069204_2470193325163448275_n.jpg?_nc_cat=110&amp;ccb=1-5&amp;_nc_sid=8ae9d6&amp;_nc_ohc=9O7nXFoKckcAX8kU1Jz&amp;_nc_ht=scontent-bos3-1.cdninstagram.com&amp;edm=AL-3X8kEAAAA&amp;oh=00_AT-NeWBh5UzRaYz3GfPbYo85tUyKCRdPTHVWlCCJ3Oq6jQ&amp;oe=61BD5D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875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- 2021-11-25 16:46:38</a:t>
                      </a:r>
                      <a:r>
                        <a:rPr kumimoji="0" lang="fr-FR" sz="1000" b="0" i="0" u="none" strike="noStrike" kern="1200" cap="none" spc="0" normalizeH="0" baseline="0" noProof="0">
                          <a:ln>
                            <a:noFill/>
                          </a:ln>
                          <a:solidFill>
                            <a:prstClr val="black"/>
                          </a:solidFill>
                          <a:effectLst/>
                          <a:uLnTx/>
                          <a:uFillTx/>
                          <a:latin typeface="+mn-lt"/>
                          <a:ea typeface="+mn-ea"/>
                          <a:cs typeface="+mn-cs"/>
                        </a:rPr>
                        <a:t>
 Pour cette fin d'année, on a réfléchi à un Black Friday dans l’air du temps, avec des cadeaux cools, et surtout des bonne affaires... 🎁🏷
On t'a déniché les MEILLEURES affaires que tu puisses faire, tu prendrais laquelle toi ? ✨
#wearetataki #blackfriday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260140891_1000736960816395_3721139809791467689_n.jpg?_nc_cat=104&amp;ccb=1-5&amp;_nc_sid=8ae9d6&amp;_nc_ohc=FN8fjG5fU28AX-owPM1&amp;_nc_ht=scontent-bos3-1.cdninstagram.com&amp;edm=AL-3X8kEAAAA&amp;oh=00_AT86QbYmqdoswbIb087qWUBBTNJ2c1VLIBN2EJNlb_9oHA&amp;oe=61BD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8586283"/>
                  </a:ext>
                </a:extLst>
              </a:tr>
            </a:tbl>
          </a:graphicData>
        </a:graphic>
      </p:graphicFrame>
      <p:sp>
        <p:nvSpPr>
          <p:cNvPr id="4" name="Text Placeholder 3">
            <a:extLst>
              <a:ext uri="{FF2B5EF4-FFF2-40B4-BE49-F238E27FC236}">
                <a16:creationId xmlns:a16="http://schemas.microsoft.com/office/drawing/2014/main" id="{3FC7E88E-D99D-46ED-B326-E25C966C6129}"/>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4059738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29584-920E-444A-91D1-1FE20BFD4399}"/>
              </a:ext>
            </a:extLst>
          </p:cNvPr>
          <p:cNvSpPr>
            <a:spLocks noGrp="1"/>
          </p:cNvSpPr>
          <p:nvPr>
            <p:ph type="title"/>
          </p:nvPr>
        </p:nvSpPr>
        <p:spPr/>
        <p:txBody>
          <a:bodyPr/>
          <a:lstStyle/>
          <a:p>
            <a:r>
              <a:rPr lang="en-US"/>
              <a:t>Instagram Posts Table | RMCPD Tataki - 13 of 18</a:t>
            </a:r>
          </a:p>
        </p:txBody>
      </p:sp>
      <p:graphicFrame>
        <p:nvGraphicFramePr>
          <p:cNvPr id="5" name="Table Placeholder 4">
            <a:extLst>
              <a:ext uri="{FF2B5EF4-FFF2-40B4-BE49-F238E27FC236}">
                <a16:creationId xmlns:a16="http://schemas.microsoft.com/office/drawing/2014/main" id="{A2116A69-0D0F-4022-91EB-7C95BFEA5AF5}"/>
              </a:ext>
            </a:extLst>
          </p:cNvPr>
          <p:cNvGraphicFramePr>
            <a:graphicFrameLocks noGrp="1"/>
          </p:cNvGraphicFramePr>
          <p:nvPr>
            <p:ph type="tbl" sz="quarter" idx="13"/>
            <p:extLst>
              <p:ext uri="{D42A27DB-BD31-4B8C-83A1-F6EECF244321}">
                <p14:modId xmlns:p14="http://schemas.microsoft.com/office/powerpoint/2010/main" val="271887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3719163"/>
                    </a:ext>
                  </a:extLst>
                </a:gridCol>
                <a:gridCol w="1975104">
                  <a:extLst>
                    <a:ext uri="{9D8B030D-6E8A-4147-A177-3AD203B41FA5}">
                      <a16:colId xmlns:a16="http://schemas.microsoft.com/office/drawing/2014/main" val="849037605"/>
                    </a:ext>
                  </a:extLst>
                </a:gridCol>
                <a:gridCol w="905256">
                  <a:extLst>
                    <a:ext uri="{9D8B030D-6E8A-4147-A177-3AD203B41FA5}">
                      <a16:colId xmlns:a16="http://schemas.microsoft.com/office/drawing/2014/main" val="696024527"/>
                    </a:ext>
                  </a:extLst>
                </a:gridCol>
                <a:gridCol w="905256">
                  <a:extLst>
                    <a:ext uri="{9D8B030D-6E8A-4147-A177-3AD203B41FA5}">
                      <a16:colId xmlns:a16="http://schemas.microsoft.com/office/drawing/2014/main" val="2948532795"/>
                    </a:ext>
                  </a:extLst>
                </a:gridCol>
                <a:gridCol w="905256">
                  <a:extLst>
                    <a:ext uri="{9D8B030D-6E8A-4147-A177-3AD203B41FA5}">
                      <a16:colId xmlns:a16="http://schemas.microsoft.com/office/drawing/2014/main" val="3466473062"/>
                    </a:ext>
                  </a:extLst>
                </a:gridCol>
                <a:gridCol w="905256">
                  <a:extLst>
                    <a:ext uri="{9D8B030D-6E8A-4147-A177-3AD203B41FA5}">
                      <a16:colId xmlns:a16="http://schemas.microsoft.com/office/drawing/2014/main" val="30663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09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- 2021-11-23 09:38:22</a:t>
                      </a:r>
                      <a:r>
                        <a:rPr kumimoji="0" lang="en-US" sz="1000" b="0" i="0" u="none" strike="noStrike" kern="1200" cap="none" spc="0" normalizeH="0" baseline="0" noProof="0">
                          <a:ln>
                            <a:noFill/>
                          </a:ln>
                          <a:solidFill>
                            <a:prstClr val="black"/>
                          </a:solidFill>
                          <a:effectLst/>
                          <a:uLnTx/>
                          <a:uFillTx/>
                          <a:latin typeface="+mn-lt"/>
                          <a:ea typeface="+mn-ea"/>
                          <a:cs typeface="+mn-cs"/>
                        </a:rPr>
                        <a:t>
 BAMBOULÉ 🔥 La prog’ 2022 du Paléo vient d’être dévoilée, et il y a du très très lourd ! 
Ils doivent encore annoncer plusieurs artistes, dont des romand.e.s. Tu penses qu’il y aura qui ? On lance les paris en commentaire ! 🤪👇
🤯 chillaofficiel littlesimz elvis.romeo yseult___ angele_vl stromae ninhosdt sch orelsan pnlmusic 
#WeAreTataki #PaleoFestival #Paleo2022 #Nyon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260266975_889272455288258_3357979727492755448_n.jpg?_nc_cat=111&amp;ccb=1-5&amp;_nc_sid=8ae9d6&amp;_nc_ohc=gfC4g4gAY-EAX_hx4bP&amp;_nc_ht=scontent-bos3-1.cdninstagram.com&amp;edm=AL-3X8kEAAAA&amp;oh=00_AT-QE7dcnQlYkwz1vjluxB6F58uwhRiY7nqJEZiBJXlZzw&amp;oe=61BD24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978"/>
                  </a:ext>
                </a:extLst>
              </a:tr>
            </a:tbl>
          </a:graphicData>
        </a:graphic>
      </p:graphicFrame>
      <p:sp>
        <p:nvSpPr>
          <p:cNvPr id="4" name="Text Placeholder 3">
            <a:extLst>
              <a:ext uri="{FF2B5EF4-FFF2-40B4-BE49-F238E27FC236}">
                <a16:creationId xmlns:a16="http://schemas.microsoft.com/office/drawing/2014/main" id="{62E87DAA-8C9D-48BB-BF70-E42124A76E52}"/>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2206487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1C2F-AD33-4279-9C61-B3A65602E665}"/>
              </a:ext>
            </a:extLst>
          </p:cNvPr>
          <p:cNvSpPr>
            <a:spLocks noGrp="1"/>
          </p:cNvSpPr>
          <p:nvPr>
            <p:ph type="title"/>
          </p:nvPr>
        </p:nvSpPr>
        <p:spPr/>
        <p:txBody>
          <a:bodyPr/>
          <a:lstStyle/>
          <a:p>
            <a:r>
              <a:rPr lang="en-US"/>
              <a:t>Instagram Posts Table | RMCPD Tataki - 14 of 18</a:t>
            </a:r>
          </a:p>
        </p:txBody>
      </p:sp>
      <p:graphicFrame>
        <p:nvGraphicFramePr>
          <p:cNvPr id="5" name="Table Placeholder 4">
            <a:extLst>
              <a:ext uri="{FF2B5EF4-FFF2-40B4-BE49-F238E27FC236}">
                <a16:creationId xmlns:a16="http://schemas.microsoft.com/office/drawing/2014/main" id="{44082F5A-A298-4BFF-B7CB-5141E8EE529F}"/>
              </a:ext>
            </a:extLst>
          </p:cNvPr>
          <p:cNvGraphicFramePr>
            <a:graphicFrameLocks noGrp="1"/>
          </p:cNvGraphicFramePr>
          <p:nvPr>
            <p:ph type="tbl" sz="quarter" idx="13"/>
            <p:extLst>
              <p:ext uri="{D42A27DB-BD31-4B8C-83A1-F6EECF244321}">
                <p14:modId xmlns:p14="http://schemas.microsoft.com/office/powerpoint/2010/main" val="387560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43248443"/>
                    </a:ext>
                  </a:extLst>
                </a:gridCol>
                <a:gridCol w="1975104">
                  <a:extLst>
                    <a:ext uri="{9D8B030D-6E8A-4147-A177-3AD203B41FA5}">
                      <a16:colId xmlns:a16="http://schemas.microsoft.com/office/drawing/2014/main" val="1479106166"/>
                    </a:ext>
                  </a:extLst>
                </a:gridCol>
                <a:gridCol w="905256">
                  <a:extLst>
                    <a:ext uri="{9D8B030D-6E8A-4147-A177-3AD203B41FA5}">
                      <a16:colId xmlns:a16="http://schemas.microsoft.com/office/drawing/2014/main" val="1963020672"/>
                    </a:ext>
                  </a:extLst>
                </a:gridCol>
                <a:gridCol w="905256">
                  <a:extLst>
                    <a:ext uri="{9D8B030D-6E8A-4147-A177-3AD203B41FA5}">
                      <a16:colId xmlns:a16="http://schemas.microsoft.com/office/drawing/2014/main" val="4197151445"/>
                    </a:ext>
                  </a:extLst>
                </a:gridCol>
                <a:gridCol w="905256">
                  <a:extLst>
                    <a:ext uri="{9D8B030D-6E8A-4147-A177-3AD203B41FA5}">
                      <a16:colId xmlns:a16="http://schemas.microsoft.com/office/drawing/2014/main" val="1152652056"/>
                    </a:ext>
                  </a:extLst>
                </a:gridCol>
                <a:gridCol w="905256">
                  <a:extLst>
                    <a:ext uri="{9D8B030D-6E8A-4147-A177-3AD203B41FA5}">
                      <a16:colId xmlns:a16="http://schemas.microsoft.com/office/drawing/2014/main" val="4147064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938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- 2021-11-22 06:15:51</a:t>
                      </a:r>
                      <a:r>
                        <a:rPr kumimoji="0" lang="fr-FR" sz="1000" b="0" i="0" u="none" strike="noStrike" kern="1200" cap="none" spc="0" normalizeH="0" baseline="0" noProof="0">
                          <a:ln>
                            <a:noFill/>
                          </a:ln>
                          <a:solidFill>
                            <a:prstClr val="black"/>
                          </a:solidFill>
                          <a:effectLst/>
                          <a:uLnTx/>
                          <a:uFillTx/>
                          <a:latin typeface="+mn-lt"/>
                          <a:ea typeface="+mn-ea"/>
                          <a:cs typeface="+mn-cs"/>
                        </a:rPr>
                        <a:t>
 Ce dimanche 21 novembre c'était le 1'000 ème épisode de One Piece, l'occasion de ressortir cette citation de Gol D. Roger pour notre MONDAY MOTIVATION. ⚡️
C'est qui ton personnage de manga préféré ? 🎏
Balances tes meilleures punchlines de motivation en commentaires ! ✨
#Wearetataki #mondaymotivation #onepiece #golddroger #animes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258880749_432372651623943_6010646330912297758_n.jpg?_nc_cat=102&amp;ccb=1-5&amp;_nc_sid=8ae9d6&amp;_nc_ohc=N-GkG0HkfysAX9sThYy&amp;_nc_ht=scontent-bos3-1.cdninstagram.com&amp;edm=AL-3X8kEAAAA&amp;oh=00_AT-Jop71kaWuptsDSKprqcTFCYm_RvL4CQii5YgEiKg7DQ&amp;oe=61BE5C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0315913"/>
                  </a:ext>
                </a:extLst>
              </a:tr>
            </a:tbl>
          </a:graphicData>
        </a:graphic>
      </p:graphicFrame>
      <p:sp>
        <p:nvSpPr>
          <p:cNvPr id="4" name="Text Placeholder 3">
            <a:extLst>
              <a:ext uri="{FF2B5EF4-FFF2-40B4-BE49-F238E27FC236}">
                <a16:creationId xmlns:a16="http://schemas.microsoft.com/office/drawing/2014/main" id="{2F6AA1C7-721E-4E27-BA1E-6B9A2577544B}"/>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2407827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20B3-0171-4F61-B7B8-CD10DBD995B2}"/>
              </a:ext>
            </a:extLst>
          </p:cNvPr>
          <p:cNvSpPr>
            <a:spLocks noGrp="1"/>
          </p:cNvSpPr>
          <p:nvPr>
            <p:ph type="title"/>
          </p:nvPr>
        </p:nvSpPr>
        <p:spPr/>
        <p:txBody>
          <a:bodyPr/>
          <a:lstStyle/>
          <a:p>
            <a:r>
              <a:rPr lang="en-US"/>
              <a:t>Instagram Posts Table | RMCPD Tataki - 15 of 18</a:t>
            </a:r>
          </a:p>
        </p:txBody>
      </p:sp>
      <p:graphicFrame>
        <p:nvGraphicFramePr>
          <p:cNvPr id="5" name="Table Placeholder 4">
            <a:extLst>
              <a:ext uri="{FF2B5EF4-FFF2-40B4-BE49-F238E27FC236}">
                <a16:creationId xmlns:a16="http://schemas.microsoft.com/office/drawing/2014/main" id="{3F2D2E7C-C085-4617-8588-E9C3F6C2CC20}"/>
              </a:ext>
            </a:extLst>
          </p:cNvPr>
          <p:cNvGraphicFramePr>
            <a:graphicFrameLocks noGrp="1"/>
          </p:cNvGraphicFramePr>
          <p:nvPr>
            <p:ph type="tbl" sz="quarter" idx="13"/>
            <p:extLst>
              <p:ext uri="{D42A27DB-BD31-4B8C-83A1-F6EECF244321}">
                <p14:modId xmlns:p14="http://schemas.microsoft.com/office/powerpoint/2010/main" val="1663339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71740879"/>
                    </a:ext>
                  </a:extLst>
                </a:gridCol>
                <a:gridCol w="1975104">
                  <a:extLst>
                    <a:ext uri="{9D8B030D-6E8A-4147-A177-3AD203B41FA5}">
                      <a16:colId xmlns:a16="http://schemas.microsoft.com/office/drawing/2014/main" val="2304271065"/>
                    </a:ext>
                  </a:extLst>
                </a:gridCol>
                <a:gridCol w="905256">
                  <a:extLst>
                    <a:ext uri="{9D8B030D-6E8A-4147-A177-3AD203B41FA5}">
                      <a16:colId xmlns:a16="http://schemas.microsoft.com/office/drawing/2014/main" val="1456876884"/>
                    </a:ext>
                  </a:extLst>
                </a:gridCol>
                <a:gridCol w="905256">
                  <a:extLst>
                    <a:ext uri="{9D8B030D-6E8A-4147-A177-3AD203B41FA5}">
                      <a16:colId xmlns:a16="http://schemas.microsoft.com/office/drawing/2014/main" val="2489431887"/>
                    </a:ext>
                  </a:extLst>
                </a:gridCol>
                <a:gridCol w="905256">
                  <a:extLst>
                    <a:ext uri="{9D8B030D-6E8A-4147-A177-3AD203B41FA5}">
                      <a16:colId xmlns:a16="http://schemas.microsoft.com/office/drawing/2014/main" val="324867896"/>
                    </a:ext>
                  </a:extLst>
                </a:gridCol>
                <a:gridCol w="905256">
                  <a:extLst>
                    <a:ext uri="{9D8B030D-6E8A-4147-A177-3AD203B41FA5}">
                      <a16:colId xmlns:a16="http://schemas.microsoft.com/office/drawing/2014/main" val="7922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64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- 2021-11-19 13:55:50</a:t>
                      </a:r>
                      <a:r>
                        <a:rPr kumimoji="0" lang="fr-FR" sz="1000" b="0" i="0" u="none" strike="noStrike" kern="1200" cap="none" spc="0" normalizeH="0" baseline="0" noProof="0">
                          <a:ln>
                            <a:noFill/>
                          </a:ln>
                          <a:solidFill>
                            <a:prstClr val="black"/>
                          </a:solidFill>
                          <a:effectLst/>
                          <a:uLnTx/>
                          <a:uFillTx/>
                          <a:latin typeface="+mn-lt"/>
                          <a:ea typeface="+mn-ea"/>
                          <a:cs typeface="+mn-cs"/>
                        </a:rPr>
                        <a:t>
 C'est quoi ton son préféré du nouvel album d' orelsan, Civilisation ? 🏴🤩
Si tu les as pas tous écoutés, on t'en a trouvé quelques pépites.✨
#wearetataki #orelsan #civilisation #odeurdelessence #rapfr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258763132_448919290229649_4447462976626797642_n.jpg?_nc_cat=108&amp;ccb=1-5&amp;_nc_sid=8ae9d6&amp;_nc_ohc=xKrDn3S5uR0AX_xh9Gn&amp;_nc_ht=scontent-bos3-1.cdninstagram.com&amp;edm=AL-3X8kEAAAA&amp;oh=00_AT_JUyTwv4O66Dgx7vZBj2MFNv9Vx8r4W5fxsR7NbhmUIA&amp;oe=61BCEA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685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- 2021-11-18 16:54:38</a:t>
                      </a:r>
                      <a:r>
                        <a:rPr kumimoji="0" lang="en-US" sz="1000" b="0" i="0" u="none" strike="noStrike" kern="1200" cap="none" spc="0" normalizeH="0" baseline="0" noProof="0">
                          <a:ln>
                            <a:noFill/>
                          </a:ln>
                          <a:solidFill>
                            <a:prstClr val="black"/>
                          </a:solidFill>
                          <a:effectLst/>
                          <a:uLnTx/>
                          <a:uFillTx/>
                          <a:latin typeface="+mn-lt"/>
                          <a:ea typeface="+mn-ea"/>
                          <a:cs typeface="+mn-cs"/>
                        </a:rPr>
                        <a:t>
 Bravo, ați avut atât de puțin de făcut încât v-ați dus și ați tradus această frază în franceză ! 
Bon en vrai, t'en a pensé quoi du clip "Time Time" de xsqueezie mydsound et kronomuzik ? 🤩✨
#Wearetataki #squeezie #timetime #treidegete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258184688_250386180325111_1500556716200855258_n.jpg?_nc_cat=103&amp;ccb=1-5&amp;_nc_sid=8ae9d6&amp;_nc_ohc=7BqOYpjEB9cAX_BgNWz&amp;_nc_ht=scontent-bos3-1.cdninstagram.com&amp;edm=AL-3X8kEAAAA&amp;oh=00_AT8-QekF2F2xxr7F4BkY363M-7f4E2s3qAhKFknsqbF60g&amp;oe=61BE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0086217"/>
                  </a:ext>
                </a:extLst>
              </a:tr>
            </a:tbl>
          </a:graphicData>
        </a:graphic>
      </p:graphicFrame>
      <p:sp>
        <p:nvSpPr>
          <p:cNvPr id="4" name="Text Placeholder 3">
            <a:extLst>
              <a:ext uri="{FF2B5EF4-FFF2-40B4-BE49-F238E27FC236}">
                <a16:creationId xmlns:a16="http://schemas.microsoft.com/office/drawing/2014/main" id="{DD121CBC-F026-463A-A33A-2D52BA46D64A}"/>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1492774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3E410-F24A-435F-AEA4-216141DAAA8D}"/>
              </a:ext>
            </a:extLst>
          </p:cNvPr>
          <p:cNvSpPr>
            <a:spLocks noGrp="1"/>
          </p:cNvSpPr>
          <p:nvPr>
            <p:ph type="title"/>
          </p:nvPr>
        </p:nvSpPr>
        <p:spPr/>
        <p:txBody>
          <a:bodyPr/>
          <a:lstStyle/>
          <a:p>
            <a:r>
              <a:rPr lang="en-US"/>
              <a:t>Instagram Posts Table | RMCPD Tataki - 16 of 18</a:t>
            </a:r>
          </a:p>
        </p:txBody>
      </p:sp>
      <p:graphicFrame>
        <p:nvGraphicFramePr>
          <p:cNvPr id="5" name="Table Placeholder 4">
            <a:extLst>
              <a:ext uri="{FF2B5EF4-FFF2-40B4-BE49-F238E27FC236}">
                <a16:creationId xmlns:a16="http://schemas.microsoft.com/office/drawing/2014/main" id="{22FA7557-BEF0-451B-947F-B248CBA1E54B}"/>
              </a:ext>
            </a:extLst>
          </p:cNvPr>
          <p:cNvGraphicFramePr>
            <a:graphicFrameLocks noGrp="1"/>
          </p:cNvGraphicFramePr>
          <p:nvPr>
            <p:ph type="tbl" sz="quarter" idx="13"/>
            <p:extLst>
              <p:ext uri="{D42A27DB-BD31-4B8C-83A1-F6EECF244321}">
                <p14:modId xmlns:p14="http://schemas.microsoft.com/office/powerpoint/2010/main" val="3221667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6221555"/>
                    </a:ext>
                  </a:extLst>
                </a:gridCol>
                <a:gridCol w="1975104">
                  <a:extLst>
                    <a:ext uri="{9D8B030D-6E8A-4147-A177-3AD203B41FA5}">
                      <a16:colId xmlns:a16="http://schemas.microsoft.com/office/drawing/2014/main" val="4257475446"/>
                    </a:ext>
                  </a:extLst>
                </a:gridCol>
                <a:gridCol w="905256">
                  <a:extLst>
                    <a:ext uri="{9D8B030D-6E8A-4147-A177-3AD203B41FA5}">
                      <a16:colId xmlns:a16="http://schemas.microsoft.com/office/drawing/2014/main" val="2002058746"/>
                    </a:ext>
                  </a:extLst>
                </a:gridCol>
                <a:gridCol w="905256">
                  <a:extLst>
                    <a:ext uri="{9D8B030D-6E8A-4147-A177-3AD203B41FA5}">
                      <a16:colId xmlns:a16="http://schemas.microsoft.com/office/drawing/2014/main" val="570383380"/>
                    </a:ext>
                  </a:extLst>
                </a:gridCol>
                <a:gridCol w="905256">
                  <a:extLst>
                    <a:ext uri="{9D8B030D-6E8A-4147-A177-3AD203B41FA5}">
                      <a16:colId xmlns:a16="http://schemas.microsoft.com/office/drawing/2014/main" val="2232294626"/>
                    </a:ext>
                  </a:extLst>
                </a:gridCol>
                <a:gridCol w="905256">
                  <a:extLst>
                    <a:ext uri="{9D8B030D-6E8A-4147-A177-3AD203B41FA5}">
                      <a16:colId xmlns:a16="http://schemas.microsoft.com/office/drawing/2014/main" val="17655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53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- 2021-11-18 08:59:29</a:t>
                      </a:r>
                      <a:r>
                        <a:rPr kumimoji="0" lang="fr-FR" sz="1000" b="0" i="0" u="none" strike="noStrike" kern="1200" cap="none" spc="0" normalizeH="0" baseline="0" noProof="0">
                          <a:ln>
                            <a:noFill/>
                          </a:ln>
                          <a:solidFill>
                            <a:prstClr val="black"/>
                          </a:solidFill>
                          <a:effectLst/>
                          <a:uLnTx/>
                          <a:uFillTx/>
                          <a:latin typeface="+mn-lt"/>
                          <a:ea typeface="+mn-ea"/>
                          <a:cs typeface="+mn-cs"/>
                        </a:rPr>
                        <a:t>
 Alors, vous avez validé le clip de "l'odeur de l'essence" ? orelsan  nous a envoyé du lourd hier après-midi, pour son prochain album CIVILISATION.⛽️
T'en penses quoi de ce drapeau, toi aussi tu le trouves chelou mais stylé à la fois ? 🏴
✨ création by petit_gobelet 
#wearetataki #orelsan #civilisation #odeurdelessence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258174234_1075797666580132_5729794309994225370_n.jpg?_nc_cat=101&amp;ccb=1-5&amp;_nc_sid=8ae9d6&amp;_nc_ohc=FXLsjXzqMdsAX88rnrz&amp;_nc_ht=scontent-bos3-1.cdninstagram.com&amp;edm=AL-3X8kEAAAA&amp;oh=00_AT8OHM2zgWeEVeK7EVH04T-NI6omCdTxdYFay2OipA5kWA&amp;oe=61BD97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0208174"/>
                  </a:ext>
                </a:extLst>
              </a:tr>
            </a:tbl>
          </a:graphicData>
        </a:graphic>
      </p:graphicFrame>
      <p:sp>
        <p:nvSpPr>
          <p:cNvPr id="4" name="Text Placeholder 3">
            <a:extLst>
              <a:ext uri="{FF2B5EF4-FFF2-40B4-BE49-F238E27FC236}">
                <a16:creationId xmlns:a16="http://schemas.microsoft.com/office/drawing/2014/main" id="{09C80D98-9AFA-4FD8-B780-2DD4D1998DFE}"/>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1694960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4627-6257-4F71-9DD8-AE09F3193946}"/>
              </a:ext>
            </a:extLst>
          </p:cNvPr>
          <p:cNvSpPr>
            <a:spLocks noGrp="1"/>
          </p:cNvSpPr>
          <p:nvPr>
            <p:ph type="title"/>
          </p:nvPr>
        </p:nvSpPr>
        <p:spPr/>
        <p:txBody>
          <a:bodyPr/>
          <a:lstStyle/>
          <a:p>
            <a:r>
              <a:rPr lang="en-US"/>
              <a:t>Instagram Posts Table | RMCPD Tataki - 17 of 18</a:t>
            </a:r>
          </a:p>
        </p:txBody>
      </p:sp>
      <p:graphicFrame>
        <p:nvGraphicFramePr>
          <p:cNvPr id="5" name="Table Placeholder 4">
            <a:extLst>
              <a:ext uri="{FF2B5EF4-FFF2-40B4-BE49-F238E27FC236}">
                <a16:creationId xmlns:a16="http://schemas.microsoft.com/office/drawing/2014/main" id="{58A222E8-FB7A-432F-9D60-8E5B596F7627}"/>
              </a:ext>
            </a:extLst>
          </p:cNvPr>
          <p:cNvGraphicFramePr>
            <a:graphicFrameLocks noGrp="1"/>
          </p:cNvGraphicFramePr>
          <p:nvPr>
            <p:ph type="tbl" sz="quarter" idx="13"/>
            <p:extLst>
              <p:ext uri="{D42A27DB-BD31-4B8C-83A1-F6EECF244321}">
                <p14:modId xmlns:p14="http://schemas.microsoft.com/office/powerpoint/2010/main" val="207637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84332111"/>
                    </a:ext>
                  </a:extLst>
                </a:gridCol>
                <a:gridCol w="1975104">
                  <a:extLst>
                    <a:ext uri="{9D8B030D-6E8A-4147-A177-3AD203B41FA5}">
                      <a16:colId xmlns:a16="http://schemas.microsoft.com/office/drawing/2014/main" val="4218006554"/>
                    </a:ext>
                  </a:extLst>
                </a:gridCol>
                <a:gridCol w="905256">
                  <a:extLst>
                    <a:ext uri="{9D8B030D-6E8A-4147-A177-3AD203B41FA5}">
                      <a16:colId xmlns:a16="http://schemas.microsoft.com/office/drawing/2014/main" val="3040524851"/>
                    </a:ext>
                  </a:extLst>
                </a:gridCol>
                <a:gridCol w="905256">
                  <a:extLst>
                    <a:ext uri="{9D8B030D-6E8A-4147-A177-3AD203B41FA5}">
                      <a16:colId xmlns:a16="http://schemas.microsoft.com/office/drawing/2014/main" val="3439348147"/>
                    </a:ext>
                  </a:extLst>
                </a:gridCol>
                <a:gridCol w="905256">
                  <a:extLst>
                    <a:ext uri="{9D8B030D-6E8A-4147-A177-3AD203B41FA5}">
                      <a16:colId xmlns:a16="http://schemas.microsoft.com/office/drawing/2014/main" val="3414545265"/>
                    </a:ext>
                  </a:extLst>
                </a:gridCol>
                <a:gridCol w="905256">
                  <a:extLst>
                    <a:ext uri="{9D8B030D-6E8A-4147-A177-3AD203B41FA5}">
                      <a16:colId xmlns:a16="http://schemas.microsoft.com/office/drawing/2014/main" val="2650722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73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- 2021-11-17 17:05:24</a:t>
                      </a:r>
                      <a:r>
                        <a:rPr kumimoji="0" lang="fr-FR" sz="1000" b="0" i="0" u="none" strike="noStrike" kern="1200" cap="none" spc="0" normalizeH="0" baseline="0" noProof="0">
                          <a:ln>
                            <a:noFill/>
                          </a:ln>
                          <a:solidFill>
                            <a:prstClr val="black"/>
                          </a:solidFill>
                          <a:effectLst/>
                          <a:uLnTx/>
                          <a:uFillTx/>
                          <a:latin typeface="+mn-lt"/>
                          <a:ea typeface="+mn-ea"/>
                          <a:cs typeface="+mn-cs"/>
                        </a:rPr>
                        <a:t>
 Si toi aussi tu te couches le soir en rêvant de coupes mulet, de tigres en liberté ou encore de piercings et chemises à manches courtes : tu ne peux pas manquer la saison 2 de Tiger King. 👑
Tu trouves que la version suisse est crédible ? 🇨🇭
#WeAreTataki #tigerking #tigerkingmeme #netfixandchill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257528896_1124167178328498_1493754282639942725_n.jpg?_nc_cat=107&amp;ccb=1-5&amp;_nc_sid=8ae9d6&amp;_nc_ohc=05QgunYH7vEAX-Q-Jr4&amp;_nc_oc=AQmWnuSD9IHTKhE7USiVXSXz7ilWV3M_EIROTlCjbW2RUHgrnWcmrggo1X34JflI4VQ&amp;_nc_ht=scontent-bos3-1.cdninstagram.com&amp;edm=AL-3X8kEAAAA&amp;oh=00_AT-U28g7-d2VeiCtX1-Y_euGcN0V7IkHT9FthZhWDwzeag&amp;oe=61BCAE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3591447"/>
                  </a:ext>
                </a:extLst>
              </a:tr>
            </a:tbl>
          </a:graphicData>
        </a:graphic>
      </p:graphicFrame>
      <p:sp>
        <p:nvSpPr>
          <p:cNvPr id="4" name="Text Placeholder 3">
            <a:extLst>
              <a:ext uri="{FF2B5EF4-FFF2-40B4-BE49-F238E27FC236}">
                <a16:creationId xmlns:a16="http://schemas.microsoft.com/office/drawing/2014/main" id="{A57DB205-584A-497F-A41E-09732D9B997E}"/>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504303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78EA-E21E-4F72-862B-4BEC45F82695}"/>
              </a:ext>
            </a:extLst>
          </p:cNvPr>
          <p:cNvSpPr>
            <a:spLocks noGrp="1"/>
          </p:cNvSpPr>
          <p:nvPr>
            <p:ph type="title"/>
          </p:nvPr>
        </p:nvSpPr>
        <p:spPr/>
        <p:txBody>
          <a:bodyPr/>
          <a:lstStyle/>
          <a:p>
            <a:r>
              <a:rPr lang="en-US"/>
              <a:t>Instagram Posts Table | RMCPD Tataki - 18 of 18</a:t>
            </a:r>
          </a:p>
        </p:txBody>
      </p:sp>
      <p:graphicFrame>
        <p:nvGraphicFramePr>
          <p:cNvPr id="5" name="Table Placeholder 4">
            <a:extLst>
              <a:ext uri="{FF2B5EF4-FFF2-40B4-BE49-F238E27FC236}">
                <a16:creationId xmlns:a16="http://schemas.microsoft.com/office/drawing/2014/main" id="{21F05E9D-389D-47B8-A8BC-BBAF7860D4A6}"/>
              </a:ext>
            </a:extLst>
          </p:cNvPr>
          <p:cNvGraphicFramePr>
            <a:graphicFrameLocks noGrp="1"/>
          </p:cNvGraphicFramePr>
          <p:nvPr>
            <p:ph type="tbl" sz="quarter" idx="13"/>
            <p:extLst>
              <p:ext uri="{D42A27DB-BD31-4B8C-83A1-F6EECF244321}">
                <p14:modId xmlns:p14="http://schemas.microsoft.com/office/powerpoint/2010/main" val="82147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25101890"/>
                    </a:ext>
                  </a:extLst>
                </a:gridCol>
                <a:gridCol w="1975104">
                  <a:extLst>
                    <a:ext uri="{9D8B030D-6E8A-4147-A177-3AD203B41FA5}">
                      <a16:colId xmlns:a16="http://schemas.microsoft.com/office/drawing/2014/main" val="3602146450"/>
                    </a:ext>
                  </a:extLst>
                </a:gridCol>
                <a:gridCol w="905256">
                  <a:extLst>
                    <a:ext uri="{9D8B030D-6E8A-4147-A177-3AD203B41FA5}">
                      <a16:colId xmlns:a16="http://schemas.microsoft.com/office/drawing/2014/main" val="2645856769"/>
                    </a:ext>
                  </a:extLst>
                </a:gridCol>
                <a:gridCol w="905256">
                  <a:extLst>
                    <a:ext uri="{9D8B030D-6E8A-4147-A177-3AD203B41FA5}">
                      <a16:colId xmlns:a16="http://schemas.microsoft.com/office/drawing/2014/main" val="3593228345"/>
                    </a:ext>
                  </a:extLst>
                </a:gridCol>
                <a:gridCol w="905256">
                  <a:extLst>
                    <a:ext uri="{9D8B030D-6E8A-4147-A177-3AD203B41FA5}">
                      <a16:colId xmlns:a16="http://schemas.microsoft.com/office/drawing/2014/main" val="275800649"/>
                    </a:ext>
                  </a:extLst>
                </a:gridCol>
                <a:gridCol w="905256">
                  <a:extLst>
                    <a:ext uri="{9D8B030D-6E8A-4147-A177-3AD203B41FA5}">
                      <a16:colId xmlns:a16="http://schemas.microsoft.com/office/drawing/2014/main" val="111750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4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- 2021-11-16 15:00:55</a:t>
                      </a:r>
                      <a:r>
                        <a:rPr kumimoji="0" lang="fr-FR" sz="1000" b="0" i="0" u="none" strike="noStrike" kern="1200" cap="none" spc="0" normalizeH="0" baseline="0" noProof="0">
                          <a:ln>
                            <a:noFill/>
                          </a:ln>
                          <a:solidFill>
                            <a:prstClr val="black"/>
                          </a:solidFill>
                          <a:effectLst/>
                          <a:uLnTx/>
                          <a:uFillTx/>
                          <a:latin typeface="+mn-lt"/>
                          <a:ea typeface="+mn-ea"/>
                          <a:cs typeface="+mn-cs"/>
                        </a:rPr>
                        <a:t>
 Hier soir, l'Équipe de Suisse s'est qualifiée pour la coupe du monde 2022, au Qatar. 🏆
On a voulu nous boycotter de FIFA 22, maintenant c'est qui les boss ? 🇨🇭🇨🇭🇨🇭
#wearetataki #lanatiavecvous #coupedumonde #qatar2022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257536662_3926865867415978_862912377649843310_n.jpg?_nc_cat=110&amp;ccb=1-5&amp;_nc_sid=8ae9d6&amp;_nc_ohc=4cUrle5rLLUAX8eeu1t&amp;_nc_ht=scontent-bos3-1.cdninstagram.com&amp;edm=AL-3X8kEAAAA&amp;oh=00_AT8xn6l8tdIs6Qx2KvsYunSTETXHvNkzNEzv3DMsMlSYMg&amp;oe=61BE567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5494566"/>
                  </a:ext>
                </a:extLst>
              </a:tr>
            </a:tbl>
          </a:graphicData>
        </a:graphic>
      </p:graphicFrame>
      <p:sp>
        <p:nvSpPr>
          <p:cNvPr id="4" name="Text Placeholder 3">
            <a:extLst>
              <a:ext uri="{FF2B5EF4-FFF2-40B4-BE49-F238E27FC236}">
                <a16:creationId xmlns:a16="http://schemas.microsoft.com/office/drawing/2014/main" id="{A277BE7D-A8AE-485E-8C9F-25C5FB874EA5}"/>
              </a:ext>
            </a:extLst>
          </p:cNvPr>
          <p:cNvSpPr>
            <a:spLocks noGrp="1"/>
          </p:cNvSpPr>
          <p:nvPr>
            <p:ph type="body" sz="quarter" idx="14"/>
          </p:nvPr>
        </p:nvSpPr>
        <p:spPr/>
        <p:txBody>
          <a:bodyPr/>
          <a:lstStyle/>
          <a:p>
            <a:r>
              <a:rPr lang="en-US"/>
              <a:t>09/23/2021 - 12/14/2021</a:t>
            </a:r>
          </a:p>
        </p:txBody>
      </p:sp>
    </p:spTree>
    <p:extLst>
      <p:ext uri="{BB962C8B-B14F-4D97-AF65-F5344CB8AC3E}">
        <p14:creationId xmlns:p14="http://schemas.microsoft.com/office/powerpoint/2010/main" val="2913218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2401</Words>
  <Application>Microsoft Office PowerPoint</Application>
  <PresentationFormat>On-screen Show (4:3)</PresentationFormat>
  <Paragraphs>294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Posts Table | RMCPD Tataki - 1 of 18</vt:lpstr>
      <vt:lpstr>Instagram Posts Table | RMCPD Tataki - 2 of 18</vt:lpstr>
      <vt:lpstr>Instagram Posts Table | RMCPD Tataki - 3 of 18</vt:lpstr>
      <vt:lpstr>Instagram Posts Table | RMCPD Tataki - 4 of 18</vt:lpstr>
      <vt:lpstr>Instagram Posts Table | RMCPD Tataki - 5 of 18</vt:lpstr>
      <vt:lpstr>Instagram Posts Table | RMCPD Tataki - 6 of 18</vt:lpstr>
      <vt:lpstr>Instagram Posts Table | RMCPD Tataki - 7 of 18</vt:lpstr>
      <vt:lpstr>Instagram Posts Table | RMCPD Tataki - 8 of 18</vt:lpstr>
      <vt:lpstr>Instagram Posts Table | RMCPD Tataki - 9 of 18</vt:lpstr>
      <vt:lpstr>Instagram Posts Table | RMCPD Tataki - 10 of 18</vt:lpstr>
      <vt:lpstr>Instagram Posts Table | RMCPD Tataki - 11 of 18</vt:lpstr>
      <vt:lpstr>Instagram Posts Table | RMCPD Tataki - 12 of 18</vt:lpstr>
      <vt:lpstr>Instagram Posts Table | RMCPD Tataki - 13 of 18</vt:lpstr>
      <vt:lpstr>Instagram Posts Table | RMCPD Tataki - 14 of 18</vt:lpstr>
      <vt:lpstr>Instagram Posts Table | RMCPD Tataki - 15 of 18</vt:lpstr>
      <vt:lpstr>Instagram Posts Table | RMCPD Tataki - 16 of 18</vt:lpstr>
      <vt:lpstr>Instagram Posts Table | RMCPD Tataki - 17 of 18</vt:lpstr>
      <vt:lpstr>Instagram Posts Table | RMCPD Tataki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RMCPD Tataki - 1 of 18</dc:title>
  <dc:creator>Frederik Peiniger</dc:creator>
  <cp:lastModifiedBy>Frederik Peiniger</cp:lastModifiedBy>
  <cp:revision>1</cp:revision>
  <dcterms:created xsi:type="dcterms:W3CDTF">2021-12-14T14:07:12Z</dcterms:created>
  <dcterms:modified xsi:type="dcterms:W3CDTF">2021-12-14T14:09:08Z</dcterms:modified>
</cp:coreProperties>
</file>