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E30E2-7D67-4F8F-A4B0-AAFB6977D94C}"/>
              </a:ext>
            </a:extLst>
          </p:cNvPr>
          <p:cNvSpPr>
            <a:spLocks noGrp="1"/>
          </p:cNvSpPr>
          <p:nvPr>
            <p:ph type="ctrTitle"/>
          </p:nvPr>
        </p:nvSpPr>
        <p:spPr/>
        <p:txBody>
          <a:bodyPr/>
          <a:lstStyle/>
          <a:p>
            <a:r>
              <a:rPr lang="en-US"/>
              <a:t>calcul vues par code hashtag - LP</a:t>
            </a:r>
          </a:p>
        </p:txBody>
      </p:sp>
      <p:sp>
        <p:nvSpPr>
          <p:cNvPr id="3" name="Subtitle 2">
            <a:extLst>
              <a:ext uri="{FF2B5EF4-FFF2-40B4-BE49-F238E27FC236}">
                <a16:creationId xmlns:a16="http://schemas.microsoft.com/office/drawing/2014/main" id="{B68DC4F7-3913-4BDF-8FAB-722E25633C03}"/>
              </a:ext>
            </a:extLst>
          </p:cNvPr>
          <p:cNvSpPr>
            <a:spLocks noGrp="1"/>
          </p:cNvSpPr>
          <p:nvPr>
            <p:ph type="subTitle" idx="1"/>
          </p:nvPr>
        </p:nvSpPr>
        <p:spPr/>
        <p:txBody>
          <a:bodyPr/>
          <a:lstStyle/>
          <a:p>
            <a:r>
              <a:rPr lang="en-US"/>
              <a:t>SRGSSR@RTS</a:t>
            </a:r>
          </a:p>
        </p:txBody>
      </p:sp>
    </p:spTree>
    <p:extLst>
      <p:ext uri="{BB962C8B-B14F-4D97-AF65-F5344CB8AC3E}">
        <p14:creationId xmlns:p14="http://schemas.microsoft.com/office/powerpoint/2010/main" val="2640107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53BE9-66F0-4E8C-8FD4-57A33D77E66F}"/>
              </a:ext>
            </a:extLst>
          </p:cNvPr>
          <p:cNvSpPr>
            <a:spLocks noGrp="1"/>
          </p:cNvSpPr>
          <p:nvPr>
            <p:ph type="title"/>
          </p:nvPr>
        </p:nvSpPr>
        <p:spPr/>
        <p:txBody>
          <a:bodyPr/>
          <a:lstStyle/>
          <a:p>
            <a:r>
              <a:rPr lang="en-US"/>
              <a:t>Facebook vues&gt;10s #19h30 | RMCPD RTSinfo - 1 of 3</a:t>
            </a:r>
          </a:p>
        </p:txBody>
      </p:sp>
      <p:graphicFrame>
        <p:nvGraphicFramePr>
          <p:cNvPr id="5" name="Table Placeholder 4">
            <a:extLst>
              <a:ext uri="{FF2B5EF4-FFF2-40B4-BE49-F238E27FC236}">
                <a16:creationId xmlns:a16="http://schemas.microsoft.com/office/drawing/2014/main" id="{EE1BE426-1F7D-4C00-B0AB-6C62F47F65A6}"/>
              </a:ext>
            </a:extLst>
          </p:cNvPr>
          <p:cNvGraphicFramePr>
            <a:graphicFrameLocks noGrp="1"/>
          </p:cNvGraphicFramePr>
          <p:nvPr>
            <p:ph type="tbl" sz="quarter" idx="13"/>
            <p:extLst>
              <p:ext uri="{D42A27DB-BD31-4B8C-83A1-F6EECF244321}">
                <p14:modId xmlns:p14="http://schemas.microsoft.com/office/powerpoint/2010/main" val="23336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85007901"/>
                    </a:ext>
                  </a:extLst>
                </a:gridCol>
                <a:gridCol w="2057400">
                  <a:extLst>
                    <a:ext uri="{9D8B030D-6E8A-4147-A177-3AD203B41FA5}">
                      <a16:colId xmlns:a16="http://schemas.microsoft.com/office/drawing/2014/main" val="2948724645"/>
                    </a:ext>
                  </a:extLst>
                </a:gridCol>
                <a:gridCol w="987552">
                  <a:extLst>
                    <a:ext uri="{9D8B030D-6E8A-4147-A177-3AD203B41FA5}">
                      <a16:colId xmlns:a16="http://schemas.microsoft.com/office/drawing/2014/main" val="3431711194"/>
                    </a:ext>
                  </a:extLst>
                </a:gridCol>
                <a:gridCol w="987552">
                  <a:extLst>
                    <a:ext uri="{9D8B030D-6E8A-4147-A177-3AD203B41FA5}">
                      <a16:colId xmlns:a16="http://schemas.microsoft.com/office/drawing/2014/main" val="264995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total_video_10s_views</a:t>
                      </a:r>
                    </a:p>
                  </a:txBody>
                  <a:tcPr/>
                </a:tc>
                <a:extLst>
                  <a:ext uri="{0D108BD9-81ED-4DB2-BD59-A6C34878D82A}">
                    <a16:rowId xmlns:a16="http://schemas.microsoft.com/office/drawing/2014/main" val="172266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- 2021-11-11 19:30:01</a:t>
                      </a:r>
                      <a:r>
                        <a:rPr kumimoji="0" lang="fr-FR" sz="1000" b="0" i="0" u="none" strike="noStrike" kern="1200" cap="none" spc="0" normalizeH="0" baseline="0" noProof="0">
                          <a:ln>
                            <a:noFill/>
                          </a:ln>
                          <a:solidFill>
                            <a:prstClr val="black"/>
                          </a:solidFill>
                          <a:effectLst/>
                          <a:uLnTx/>
                          <a:uFillTx/>
                          <a:latin typeface="+mn-lt"/>
                          <a:ea typeface="+mn-ea"/>
                          <a:cs typeface="+mn-cs"/>
                        </a:rPr>
                        <a:t>
 La nouvelle aile de l’aéroport de Genève entrera en fonction le 14 décembre prochain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17238</a:t>
                      </a:r>
                    </a:p>
                  </a:txBody>
                  <a:tcPr/>
                </a:tc>
                <a:extLst>
                  <a:ext uri="{0D108BD9-81ED-4DB2-BD59-A6C34878D82A}">
                    <a16:rowId xmlns:a16="http://schemas.microsoft.com/office/drawing/2014/main" val="398914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- 2021-11-08 19:35:12</a:t>
                      </a:r>
                      <a:r>
                        <a:rPr kumimoji="0" lang="fr-FR" sz="1000" b="0" i="0" u="none" strike="noStrike" kern="1200" cap="none" spc="0" normalizeH="0" baseline="0" noProof="0">
                          <a:ln>
                            <a:noFill/>
                          </a:ln>
                          <a:solidFill>
                            <a:prstClr val="black"/>
                          </a:solidFill>
                          <a:effectLst/>
                          <a:uLnTx/>
                          <a:uFillTx/>
                          <a:latin typeface="+mn-lt"/>
                          <a:ea typeface="+mn-ea"/>
                          <a:cs typeface="+mn-cs"/>
                        </a:rPr>
                        <a:t>
 Voilà un an que Genève a introduit le salaire horaire de 23 francs, l'un des plus hauts du monde. L'heure de tirer les premiers bilans.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13308</a:t>
                      </a:r>
                    </a:p>
                  </a:txBody>
                  <a:tcPr/>
                </a:tc>
                <a:extLst>
                  <a:ext uri="{0D108BD9-81ED-4DB2-BD59-A6C34878D82A}">
                    <a16:rowId xmlns:a16="http://schemas.microsoft.com/office/drawing/2014/main" val="244220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- 2021-11-09 19:30:54</a:t>
                      </a:r>
                      <a:r>
                        <a:rPr kumimoji="0" lang="fr-FR" sz="1000" b="0" i="0" u="none" strike="noStrike" kern="1200" cap="none" spc="0" normalizeH="0" baseline="0" noProof="0">
                          <a:ln>
                            <a:noFill/>
                          </a:ln>
                          <a:solidFill>
                            <a:prstClr val="black"/>
                          </a:solidFill>
                          <a:effectLst/>
                          <a:uLnTx/>
                          <a:uFillTx/>
                          <a:latin typeface="+mn-lt"/>
                          <a:ea typeface="+mn-ea"/>
                          <a:cs typeface="+mn-cs"/>
                        </a:rPr>
                        <a:t>
 L'humoriste Valérie Lemercier joue Céline Dion dans un film qui sort mercredi dans les salles. Cette fausse biographie de la chanteuse québécoise oscille entre la satire et la tendresse.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extLst>
                  <a:ext uri="{0D108BD9-81ED-4DB2-BD59-A6C34878D82A}">
                    <a16:rowId xmlns:a16="http://schemas.microsoft.com/office/drawing/2014/main" val="190742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- 2021-11-12 10:22:47</a:t>
                      </a:r>
                      <a:r>
                        <a:rPr kumimoji="0" lang="fr-FR" sz="1000" b="0" i="0" u="none" strike="noStrike" kern="1200" cap="none" spc="0" normalizeH="0" baseline="0" noProof="0">
                          <a:ln>
                            <a:noFill/>
                          </a:ln>
                          <a:solidFill>
                            <a:prstClr val="black"/>
                          </a:solidFill>
                          <a:effectLst/>
                          <a:uLnTx/>
                          <a:uFillTx/>
                          <a:latin typeface="+mn-lt"/>
                          <a:ea typeface="+mn-ea"/>
                          <a:cs typeface="+mn-cs"/>
                        </a:rPr>
                        <a:t>
 L'humoriste Valérie Lemercier joue Céline Dion dans un film qui sort mercredi dans les salles. Cette fausse biographie de la chanteuse québécoise oscille entre la satire et la tendresse. #19h30RTS
#repost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extLst>
                  <a:ext uri="{0D108BD9-81ED-4DB2-BD59-A6C34878D82A}">
                    <a16:rowId xmlns:a16="http://schemas.microsoft.com/office/drawing/2014/main" val="138284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- 2021-11-10 19:59:05</a:t>
                      </a:r>
                      <a:r>
                        <a:rPr kumimoji="0" lang="fr-FR" sz="1000" b="0" i="0" u="none" strike="noStrike" kern="1200" cap="none" spc="0" normalizeH="0" baseline="0" noProof="0">
                          <a:ln>
                            <a:noFill/>
                          </a:ln>
                          <a:solidFill>
                            <a:prstClr val="black"/>
                          </a:solidFill>
                          <a:effectLst/>
                          <a:uLnTx/>
                          <a:uFillTx/>
                          <a:latin typeface="+mn-lt"/>
                          <a:ea typeface="+mn-ea"/>
                          <a:cs typeface="+mn-cs"/>
                        </a:rPr>
                        <a:t>
 L’équipe de Top Models a repris ses tournages, après un arrêt de la production en raison de la pandémie. Reportage dans les coulisses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6392</a:t>
                      </a:r>
                    </a:p>
                  </a:txBody>
                  <a:tcPr/>
                </a:tc>
                <a:extLst>
                  <a:ext uri="{0D108BD9-81ED-4DB2-BD59-A6C34878D82A}">
                    <a16:rowId xmlns:a16="http://schemas.microsoft.com/office/drawing/2014/main" val="2753445960"/>
                  </a:ext>
                </a:extLst>
              </a:tr>
            </a:tbl>
          </a:graphicData>
        </a:graphic>
      </p:graphicFrame>
      <p:sp>
        <p:nvSpPr>
          <p:cNvPr id="4" name="Text Placeholder 3">
            <a:extLst>
              <a:ext uri="{FF2B5EF4-FFF2-40B4-BE49-F238E27FC236}">
                <a16:creationId xmlns:a16="http://schemas.microsoft.com/office/drawing/2014/main" id="{48499E4C-364D-4F0A-B58E-E1214902AB62}"/>
              </a:ext>
            </a:extLst>
          </p:cNvPr>
          <p:cNvSpPr>
            <a:spLocks noGrp="1"/>
          </p:cNvSpPr>
          <p:nvPr>
            <p:ph type="body" sz="quarter" idx="14"/>
          </p:nvPr>
        </p:nvSpPr>
        <p:spPr/>
        <p:txBody>
          <a:bodyPr/>
          <a:lstStyle/>
          <a:p>
            <a:r>
              <a:rPr lang="en-US"/>
              <a:t>11/08/2021 - 11/14/2021</a:t>
            </a:r>
          </a:p>
        </p:txBody>
      </p:sp>
    </p:spTree>
    <p:extLst>
      <p:ext uri="{BB962C8B-B14F-4D97-AF65-F5344CB8AC3E}">
        <p14:creationId xmlns:p14="http://schemas.microsoft.com/office/powerpoint/2010/main" val="2289935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4827-DEFD-44A8-BB71-1FDA8A863BC6}"/>
              </a:ext>
            </a:extLst>
          </p:cNvPr>
          <p:cNvSpPr>
            <a:spLocks noGrp="1"/>
          </p:cNvSpPr>
          <p:nvPr>
            <p:ph type="title"/>
          </p:nvPr>
        </p:nvSpPr>
        <p:spPr/>
        <p:txBody>
          <a:bodyPr/>
          <a:lstStyle/>
          <a:p>
            <a:r>
              <a:rPr lang="en-US"/>
              <a:t>Facebook vues&gt;10s #19h30 | RMCPD RTSinfo - 2 of 3</a:t>
            </a:r>
          </a:p>
        </p:txBody>
      </p:sp>
      <p:graphicFrame>
        <p:nvGraphicFramePr>
          <p:cNvPr id="5" name="Table Placeholder 4">
            <a:extLst>
              <a:ext uri="{FF2B5EF4-FFF2-40B4-BE49-F238E27FC236}">
                <a16:creationId xmlns:a16="http://schemas.microsoft.com/office/drawing/2014/main" id="{07C33AD7-D008-4516-A941-3AC2CC0FB785}"/>
              </a:ext>
            </a:extLst>
          </p:cNvPr>
          <p:cNvGraphicFramePr>
            <a:graphicFrameLocks noGrp="1"/>
          </p:cNvGraphicFramePr>
          <p:nvPr>
            <p:ph type="tbl" sz="quarter" idx="13"/>
            <p:extLst>
              <p:ext uri="{D42A27DB-BD31-4B8C-83A1-F6EECF244321}">
                <p14:modId xmlns:p14="http://schemas.microsoft.com/office/powerpoint/2010/main" val="418911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4170652"/>
                    </a:ext>
                  </a:extLst>
                </a:gridCol>
                <a:gridCol w="2057400">
                  <a:extLst>
                    <a:ext uri="{9D8B030D-6E8A-4147-A177-3AD203B41FA5}">
                      <a16:colId xmlns:a16="http://schemas.microsoft.com/office/drawing/2014/main" val="649722736"/>
                    </a:ext>
                  </a:extLst>
                </a:gridCol>
                <a:gridCol w="987552">
                  <a:extLst>
                    <a:ext uri="{9D8B030D-6E8A-4147-A177-3AD203B41FA5}">
                      <a16:colId xmlns:a16="http://schemas.microsoft.com/office/drawing/2014/main" val="2828079579"/>
                    </a:ext>
                  </a:extLst>
                </a:gridCol>
                <a:gridCol w="987552">
                  <a:extLst>
                    <a:ext uri="{9D8B030D-6E8A-4147-A177-3AD203B41FA5}">
                      <a16:colId xmlns:a16="http://schemas.microsoft.com/office/drawing/2014/main" val="3787653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total_video_10s_views</a:t>
                      </a:r>
                    </a:p>
                  </a:txBody>
                  <a:tcPr/>
                </a:tc>
                <a:extLst>
                  <a:ext uri="{0D108BD9-81ED-4DB2-BD59-A6C34878D82A}">
                    <a16:rowId xmlns:a16="http://schemas.microsoft.com/office/drawing/2014/main" val="313029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- 2021-11-14 19:42:46</a:t>
                      </a:r>
                      <a:r>
                        <a:rPr kumimoji="0" lang="fr-FR" sz="1000" b="0" i="0" u="none" strike="noStrike" kern="1200" cap="none" spc="0" normalizeH="0" baseline="0" noProof="0">
                          <a:ln>
                            <a:noFill/>
                          </a:ln>
                          <a:solidFill>
                            <a:prstClr val="black"/>
                          </a:solidFill>
                          <a:effectLst/>
                          <a:uLnTx/>
                          <a:uFillTx/>
                          <a:latin typeface="+mn-lt"/>
                          <a:ea typeface="+mn-ea"/>
                          <a:cs typeface="+mn-cs"/>
                        </a:rPr>
                        <a:t>
 L'Argovien David Schmid rêvait de ressembler à Gaston Lenôtre, Christophe Michalak ou encore Pierre Hermé. C’est désormais chose faite, puisque le Suisse a été nommé meilleur pâtissier du monde.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extLst>
                  <a:ext uri="{0D108BD9-81ED-4DB2-BD59-A6C34878D82A}">
                    <a16:rowId xmlns:a16="http://schemas.microsoft.com/office/drawing/2014/main" val="328492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- 2021-11-11 19:26:07</a:t>
                      </a:r>
                      <a:r>
                        <a:rPr kumimoji="0" lang="fr-FR" sz="1000" b="0" i="0" u="none" strike="noStrike" kern="1200" cap="none" spc="0" normalizeH="0" baseline="0" noProof="0">
                          <a:ln>
                            <a:noFill/>
                          </a:ln>
                          <a:solidFill>
                            <a:prstClr val="black"/>
                          </a:solidFill>
                          <a:effectLst/>
                          <a:uLnTx/>
                          <a:uFillTx/>
                          <a:latin typeface="+mn-lt"/>
                          <a:ea typeface="+mn-ea"/>
                          <a:cs typeface="+mn-cs"/>
                        </a:rPr>
                        <a:t>
 Suisse Tourisme organise une exposition sur le folklore helvétique à Paris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extLst>
                  <a:ext uri="{0D108BD9-81ED-4DB2-BD59-A6C34878D82A}">
                    <a16:rowId xmlns:a16="http://schemas.microsoft.com/office/drawing/2014/main" val="249268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- 2021-11-13 21:42:45</a:t>
                      </a:r>
                      <a:r>
                        <a:rPr kumimoji="0" lang="fr-FR" sz="1000" b="0" i="0" u="none" strike="noStrike" kern="1200" cap="none" spc="0" normalizeH="0" baseline="0" noProof="0">
                          <a:ln>
                            <a:noFill/>
                          </a:ln>
                          <a:solidFill>
                            <a:prstClr val="black"/>
                          </a:solidFill>
                          <a:effectLst/>
                          <a:uLnTx/>
                          <a:uFillTx/>
                          <a:latin typeface="+mn-lt"/>
                          <a:ea typeface="+mn-ea"/>
                          <a:cs typeface="+mn-cs"/>
                        </a:rPr>
                        <a:t>
 Portrait de Riad Sattouf, 43 ans, auteur de bande dessinée, réalisateur français et docteur en droit.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a:t>
                      </a:r>
                    </a:p>
                  </a:txBody>
                  <a:tcPr/>
                </a:tc>
                <a:extLst>
                  <a:ext uri="{0D108BD9-81ED-4DB2-BD59-A6C34878D82A}">
                    <a16:rowId xmlns:a16="http://schemas.microsoft.com/office/drawing/2014/main" val="370807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- 2021-11-12 19:40:42</a:t>
                      </a:r>
                      <a:r>
                        <a:rPr kumimoji="0" lang="fr-FR" sz="1000" b="0" i="0" u="none" strike="noStrike" kern="1200" cap="none" spc="0" normalizeH="0" baseline="0" noProof="0">
                          <a:ln>
                            <a:noFill/>
                          </a:ln>
                          <a:solidFill>
                            <a:prstClr val="black"/>
                          </a:solidFill>
                          <a:effectLst/>
                          <a:uLnTx/>
                          <a:uFillTx/>
                          <a:latin typeface="+mn-lt"/>
                          <a:ea typeface="+mn-ea"/>
                          <a:cs typeface="+mn-cs"/>
                        </a:rPr>
                        <a:t>
 Survivante d’un attentat en 2012, prix Nobel de la paix en 2014, Malala Yousafzai est devenue une icône mondiale pour les droits des femmes. Elle a célébré son mariage cette semaine au Royaume-Uni.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extLst>
                  <a:ext uri="{0D108BD9-81ED-4DB2-BD59-A6C34878D82A}">
                    <a16:rowId xmlns:a16="http://schemas.microsoft.com/office/drawing/2014/main" val="8563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- 2021-11-14 20:51:47</a:t>
                      </a:r>
                      <a:r>
                        <a:rPr kumimoji="0" lang="fr-FR" sz="1000" b="0" i="0" u="none" strike="noStrike" kern="1200" cap="none" spc="0" normalizeH="0" baseline="0" noProof="0">
                          <a:ln>
                            <a:noFill/>
                          </a:ln>
                          <a:solidFill>
                            <a:prstClr val="black"/>
                          </a:solidFill>
                          <a:effectLst/>
                          <a:uLnTx/>
                          <a:uFillTx/>
                          <a:latin typeface="+mn-lt"/>
                          <a:ea typeface="+mn-ea"/>
                          <a:cs typeface="+mn-cs"/>
                        </a:rPr>
                        <a:t>
 Alors que les premières pistes de ski ont ouvert en Suisse romande, la Suva rappelle quelques règles pour réduire le risque d’accident.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extLst>
                  <a:ext uri="{0D108BD9-81ED-4DB2-BD59-A6C34878D82A}">
                    <a16:rowId xmlns:a16="http://schemas.microsoft.com/office/drawing/2014/main" val="51350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- 2021-11-10 19:57:50</a:t>
                      </a:r>
                      <a:r>
                        <a:rPr kumimoji="0" lang="fr-FR" sz="1000" b="0" i="0" u="none" strike="noStrike" kern="1200" cap="none" spc="0" normalizeH="0" baseline="0" noProof="0">
                          <a:ln>
                            <a:noFill/>
                          </a:ln>
                          <a:solidFill>
                            <a:prstClr val="black"/>
                          </a:solidFill>
                          <a:effectLst/>
                          <a:uLnTx/>
                          <a:uFillTx/>
                          <a:latin typeface="+mn-lt"/>
                          <a:ea typeface="+mn-ea"/>
                          <a:cs typeface="+mn-cs"/>
                        </a:rPr>
                        <a:t>
 C’est l’un de symboles de ce qu’on a appelé la nouvelle économie : dans le sillage d’Uber, le secteur des livreurs est traversé par un conflit social sur les conditions de travail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extLst>
                  <a:ext uri="{0D108BD9-81ED-4DB2-BD59-A6C34878D82A}">
                    <a16:rowId xmlns:a16="http://schemas.microsoft.com/office/drawing/2014/main" val="3926827007"/>
                  </a:ext>
                </a:extLst>
              </a:tr>
            </a:tbl>
          </a:graphicData>
        </a:graphic>
      </p:graphicFrame>
      <p:sp>
        <p:nvSpPr>
          <p:cNvPr id="4" name="Text Placeholder 3">
            <a:extLst>
              <a:ext uri="{FF2B5EF4-FFF2-40B4-BE49-F238E27FC236}">
                <a16:creationId xmlns:a16="http://schemas.microsoft.com/office/drawing/2014/main" id="{9A86BD9E-6282-4C3D-BCB3-27027F677CE7}"/>
              </a:ext>
            </a:extLst>
          </p:cNvPr>
          <p:cNvSpPr>
            <a:spLocks noGrp="1"/>
          </p:cNvSpPr>
          <p:nvPr>
            <p:ph type="body" sz="quarter" idx="14"/>
          </p:nvPr>
        </p:nvSpPr>
        <p:spPr/>
        <p:txBody>
          <a:bodyPr/>
          <a:lstStyle/>
          <a:p>
            <a:r>
              <a:rPr lang="en-US"/>
              <a:t>11/08/2021 - 11/14/2021</a:t>
            </a:r>
          </a:p>
        </p:txBody>
      </p:sp>
    </p:spTree>
    <p:extLst>
      <p:ext uri="{BB962C8B-B14F-4D97-AF65-F5344CB8AC3E}">
        <p14:creationId xmlns:p14="http://schemas.microsoft.com/office/powerpoint/2010/main" val="147995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33A36-BC8E-40EF-8654-380289A47A21}"/>
              </a:ext>
            </a:extLst>
          </p:cNvPr>
          <p:cNvSpPr>
            <a:spLocks noGrp="1"/>
          </p:cNvSpPr>
          <p:nvPr>
            <p:ph type="title"/>
          </p:nvPr>
        </p:nvSpPr>
        <p:spPr/>
        <p:txBody>
          <a:bodyPr/>
          <a:lstStyle/>
          <a:p>
            <a:r>
              <a:rPr lang="en-US"/>
              <a:t>Facebook vues&gt;10s #19h30 | RMCPD RTSinfo - 3 of 3</a:t>
            </a:r>
          </a:p>
        </p:txBody>
      </p:sp>
      <p:graphicFrame>
        <p:nvGraphicFramePr>
          <p:cNvPr id="5" name="Table Placeholder 4">
            <a:extLst>
              <a:ext uri="{FF2B5EF4-FFF2-40B4-BE49-F238E27FC236}">
                <a16:creationId xmlns:a16="http://schemas.microsoft.com/office/drawing/2014/main" id="{3B75DAA7-B99D-4C41-A126-412C88FA4039}"/>
              </a:ext>
            </a:extLst>
          </p:cNvPr>
          <p:cNvGraphicFramePr>
            <a:graphicFrameLocks noGrp="1"/>
          </p:cNvGraphicFramePr>
          <p:nvPr>
            <p:ph type="tbl" sz="quarter" idx="13"/>
            <p:extLst>
              <p:ext uri="{D42A27DB-BD31-4B8C-83A1-F6EECF244321}">
                <p14:modId xmlns:p14="http://schemas.microsoft.com/office/powerpoint/2010/main" val="312703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19240"/>
                    </a:ext>
                  </a:extLst>
                </a:gridCol>
                <a:gridCol w="2057400">
                  <a:extLst>
                    <a:ext uri="{9D8B030D-6E8A-4147-A177-3AD203B41FA5}">
                      <a16:colId xmlns:a16="http://schemas.microsoft.com/office/drawing/2014/main" val="629670412"/>
                    </a:ext>
                  </a:extLst>
                </a:gridCol>
                <a:gridCol w="987552">
                  <a:extLst>
                    <a:ext uri="{9D8B030D-6E8A-4147-A177-3AD203B41FA5}">
                      <a16:colId xmlns:a16="http://schemas.microsoft.com/office/drawing/2014/main" val="401509396"/>
                    </a:ext>
                  </a:extLst>
                </a:gridCol>
                <a:gridCol w="987552">
                  <a:extLst>
                    <a:ext uri="{9D8B030D-6E8A-4147-A177-3AD203B41FA5}">
                      <a16:colId xmlns:a16="http://schemas.microsoft.com/office/drawing/2014/main" val="39941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total_video_10s_views</a:t>
                      </a:r>
                    </a:p>
                  </a:txBody>
                  <a:tcPr/>
                </a:tc>
                <a:extLst>
                  <a:ext uri="{0D108BD9-81ED-4DB2-BD59-A6C34878D82A}">
                    <a16:rowId xmlns:a16="http://schemas.microsoft.com/office/drawing/2014/main" val="370437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- 2021-11-09 21:09:59</a:t>
                      </a:r>
                      <a:r>
                        <a:rPr kumimoji="0" lang="fr-FR" sz="1000" b="0" i="0" u="none" strike="noStrike" kern="1200" cap="none" spc="0" normalizeH="0" baseline="0" noProof="0">
                          <a:ln>
                            <a:noFill/>
                          </a:ln>
                          <a:solidFill>
                            <a:prstClr val="black"/>
                          </a:solidFill>
                          <a:effectLst/>
                          <a:uLnTx/>
                          <a:uFillTx/>
                          <a:latin typeface="+mn-lt"/>
                          <a:ea typeface="+mn-ea"/>
                          <a:cs typeface="+mn-cs"/>
                        </a:rPr>
                        <a:t>
 La série de reportages autour de la COP26 s'intéresse à la chaleur en ville, où règnent le béton ou le goudron.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extLst>
                  <a:ext uri="{0D108BD9-81ED-4DB2-BD59-A6C34878D82A}">
                    <a16:rowId xmlns:a16="http://schemas.microsoft.com/office/drawing/2014/main" val="411056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- 2021-11-12 21:06:49</a:t>
                      </a:r>
                      <a:r>
                        <a:rPr kumimoji="0" lang="fr-FR" sz="1000" b="0" i="0" u="none" strike="noStrike" kern="1200" cap="none" spc="0" normalizeH="0" baseline="0" noProof="0">
                          <a:ln>
                            <a:noFill/>
                          </a:ln>
                          <a:solidFill>
                            <a:prstClr val="black"/>
                          </a:solidFill>
                          <a:effectLst/>
                          <a:uLnTx/>
                          <a:uFillTx/>
                          <a:latin typeface="+mn-lt"/>
                          <a:ea typeface="+mn-ea"/>
                          <a:cs typeface="+mn-cs"/>
                        </a:rPr>
                        <a:t>
 Face au changement climatique, l'agriculture suisse s'adapte avec de nouvelles méthodes pour améliorer les rendements.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extLst>
                  <a:ext uri="{0D108BD9-81ED-4DB2-BD59-A6C34878D82A}">
                    <a16:rowId xmlns:a16="http://schemas.microsoft.com/office/drawing/2014/main" val="327713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- 2021-11-13 19:22:29</a:t>
                      </a:r>
                      <a:r>
                        <a:rPr kumimoji="0" lang="fr-FR" sz="1000" b="0" i="0" u="none" strike="noStrike" kern="1200" cap="none" spc="0" normalizeH="0" baseline="0" noProof="0">
                          <a:ln>
                            <a:noFill/>
                          </a:ln>
                          <a:solidFill>
                            <a:prstClr val="black"/>
                          </a:solidFill>
                          <a:effectLst/>
                          <a:uLnTx/>
                          <a:uFillTx/>
                          <a:latin typeface="+mn-lt"/>
                          <a:ea typeface="+mn-ea"/>
                          <a:cs typeface="+mn-cs"/>
                        </a:rPr>
                        <a:t>
 Reportage à Martigny où se déroule "Passion Nature", un salon international un peu particulier.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extLst>
                  <a:ext uri="{0D108BD9-81ED-4DB2-BD59-A6C34878D82A}">
                    <a16:rowId xmlns:a16="http://schemas.microsoft.com/office/drawing/2014/main" val="157169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RTSinfo - 2021-11-08 19:26:16</a:t>
                      </a:r>
                      <a:r>
                        <a:rPr kumimoji="0" lang="fr-FR" sz="1000" b="0" i="0" u="none" strike="noStrike" kern="1200" cap="none" spc="0" normalizeH="0" baseline="0" noProof="0">
                          <a:ln>
                            <a:noFill/>
                          </a:ln>
                          <a:solidFill>
                            <a:prstClr val="black"/>
                          </a:solidFill>
                          <a:effectLst/>
                          <a:uLnTx/>
                          <a:uFillTx/>
                          <a:latin typeface="+mn-lt"/>
                          <a:ea typeface="+mn-ea"/>
                          <a:cs typeface="+mn-cs"/>
                        </a:rPr>
                        <a:t>
 Le bédéiste vaudois Cosey sort le 17e et ultime tome des aventures de Jonathan, un univers unique qui a séduit des millions de lecteurs.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extLst>
                  <a:ext uri="{0D108BD9-81ED-4DB2-BD59-A6C34878D82A}">
                    <a16:rowId xmlns:a16="http://schemas.microsoft.com/office/drawing/2014/main" val="296731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 Neuchâtel - 2021-11-10 08:35:06</a:t>
                      </a:r>
                      <a:r>
                        <a:rPr kumimoji="0" lang="fr-FR" sz="1000" b="0" i="0" u="none" strike="noStrike" kern="1200" cap="none" spc="0" normalizeH="0" baseline="0" noProof="0">
                          <a:ln>
                            <a:noFill/>
                          </a:ln>
                          <a:solidFill>
                            <a:prstClr val="black"/>
                          </a:solidFill>
                          <a:effectLst/>
                          <a:uLnTx/>
                          <a:uFillTx/>
                          <a:latin typeface="+mn-lt"/>
                          <a:ea typeface="+mn-ea"/>
                          <a:cs typeface="+mn-cs"/>
                        </a:rPr>
                        <a:t>
 La série de reportages autour de la COP26 s'intéresse à la chaleur en ville, où règnent le béton ou le goudron. #19h30RTS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18553729"/>
                  </a:ext>
                </a:extLst>
              </a:tr>
            </a:tbl>
          </a:graphicData>
        </a:graphic>
      </p:graphicFrame>
      <p:sp>
        <p:nvSpPr>
          <p:cNvPr id="4" name="Text Placeholder 3">
            <a:extLst>
              <a:ext uri="{FF2B5EF4-FFF2-40B4-BE49-F238E27FC236}">
                <a16:creationId xmlns:a16="http://schemas.microsoft.com/office/drawing/2014/main" id="{F9C9F99B-1D6E-4581-95B3-4ADA3CEDD00D}"/>
              </a:ext>
            </a:extLst>
          </p:cNvPr>
          <p:cNvSpPr>
            <a:spLocks noGrp="1"/>
          </p:cNvSpPr>
          <p:nvPr>
            <p:ph type="body" sz="quarter" idx="14"/>
          </p:nvPr>
        </p:nvSpPr>
        <p:spPr/>
        <p:txBody>
          <a:bodyPr/>
          <a:lstStyle/>
          <a:p>
            <a:r>
              <a:rPr lang="en-US"/>
              <a:t>11/08/2021 - 11/14/2021</a:t>
            </a:r>
          </a:p>
        </p:txBody>
      </p:sp>
    </p:spTree>
    <p:extLst>
      <p:ext uri="{BB962C8B-B14F-4D97-AF65-F5344CB8AC3E}">
        <p14:creationId xmlns:p14="http://schemas.microsoft.com/office/powerpoint/2010/main" val="3842812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15F7-7E67-4B30-B8A0-7713300A5DB0}"/>
              </a:ext>
            </a:extLst>
          </p:cNvPr>
          <p:cNvSpPr>
            <a:spLocks noGrp="1"/>
          </p:cNvSpPr>
          <p:nvPr>
            <p:ph type="title"/>
          </p:nvPr>
        </p:nvSpPr>
        <p:spPr/>
        <p:txBody>
          <a:bodyPr/>
          <a:lstStyle/>
          <a:p>
            <a:r>
              <a:rPr lang="en-US"/>
              <a:t>Twitter vues #19h30 | RMCPD RTSinfo</a:t>
            </a:r>
          </a:p>
        </p:txBody>
      </p:sp>
      <p:graphicFrame>
        <p:nvGraphicFramePr>
          <p:cNvPr id="5" name="Table Placeholder 4">
            <a:extLst>
              <a:ext uri="{FF2B5EF4-FFF2-40B4-BE49-F238E27FC236}">
                <a16:creationId xmlns:a16="http://schemas.microsoft.com/office/drawing/2014/main" id="{508B96C9-52A6-4537-A3DA-1F020AE2FB19}"/>
              </a:ext>
            </a:extLst>
          </p:cNvPr>
          <p:cNvGraphicFramePr>
            <a:graphicFrameLocks noGrp="1"/>
          </p:cNvGraphicFramePr>
          <p:nvPr>
            <p:ph type="tbl" sz="quarter" idx="13"/>
            <p:extLst>
              <p:ext uri="{D42A27DB-BD31-4B8C-83A1-F6EECF244321}">
                <p14:modId xmlns:p14="http://schemas.microsoft.com/office/powerpoint/2010/main" val="324243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102352">
                  <a:extLst>
                    <a:ext uri="{9D8B030D-6E8A-4147-A177-3AD203B41FA5}">
                      <a16:colId xmlns:a16="http://schemas.microsoft.com/office/drawing/2014/main" val="901639255"/>
                    </a:ext>
                  </a:extLst>
                </a:gridCol>
                <a:gridCol w="1481328">
                  <a:extLst>
                    <a:ext uri="{9D8B030D-6E8A-4147-A177-3AD203B41FA5}">
                      <a16:colId xmlns:a16="http://schemas.microsoft.com/office/drawing/2014/main" val="1996501729"/>
                    </a:ext>
                  </a:extLst>
                </a:gridCol>
                <a:gridCol w="1481328">
                  <a:extLst>
                    <a:ext uri="{9D8B030D-6E8A-4147-A177-3AD203B41FA5}">
                      <a16:colId xmlns:a16="http://schemas.microsoft.com/office/drawing/2014/main" val="11193383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Video Views</a:t>
                      </a:r>
                    </a:p>
                  </a:txBody>
                  <a:tcPr/>
                </a:tc>
                <a:extLst>
                  <a:ext uri="{0D108BD9-81ED-4DB2-BD59-A6C34878D82A}">
                    <a16:rowId xmlns:a16="http://schemas.microsoft.com/office/drawing/2014/main" val="3343188242"/>
                  </a:ext>
                </a:extLst>
              </a:tr>
              <a:tr h="370840">
                <a:tc>
                  <a:txBody>
                    <a:bodyPr/>
                    <a:lstStyle/>
                    <a:p>
                      <a:r>
                        <a:rPr lang="fr-FR" sz="1000" b="1"/>
                        <a:t>@RTSinfo - 2021-11-08 20:00:01</a:t>
                      </a:r>
                      <a:r>
                        <a:rPr lang="fr-FR" sz="1000"/>
                        <a:t>
 Le bédéiste vaudois Cosey sort le 17e et ultime tome des aventures de Jonathan, un univers unique qui a séduit des millions de lecteurs. #19h30RTS pic.twitter.com/RZ3Wi29hit</a:t>
                      </a:r>
                      <a:endParaRPr lang="en-US" sz="1000"/>
                    </a:p>
                  </a:txBody>
                  <a:tcPr/>
                </a:tc>
                <a:tc>
                  <a:txBody>
                    <a:bodyPr/>
                    <a:lstStyle/>
                    <a:p>
                      <a:r>
                        <a:rPr lang="en-US" sz="1000"/>
                        <a:t>11/17/2021 01:20:30</a:t>
                      </a:r>
                    </a:p>
                  </a:txBody>
                  <a:tcPr/>
                </a:tc>
                <a:tc>
                  <a:txBody>
                    <a:bodyPr/>
                    <a:lstStyle/>
                    <a:p>
                      <a:r>
                        <a:rPr lang="en-US" sz="1000"/>
                        <a:t>657</a:t>
                      </a:r>
                    </a:p>
                  </a:txBody>
                  <a:tcPr/>
                </a:tc>
                <a:extLst>
                  <a:ext uri="{0D108BD9-81ED-4DB2-BD59-A6C34878D82A}">
                    <a16:rowId xmlns:a16="http://schemas.microsoft.com/office/drawing/2014/main" val="3171998782"/>
                  </a:ext>
                </a:extLst>
              </a:tr>
              <a:tr h="370840">
                <a:tc>
                  <a:txBody>
                    <a:bodyPr/>
                    <a:lstStyle/>
                    <a:p>
                      <a:r>
                        <a:rPr lang="fr-FR" sz="1000" b="1"/>
                        <a:t>@RTSinfo - 2021-11-13 19:48:52</a:t>
                      </a:r>
                      <a:r>
                        <a:rPr lang="fr-FR" sz="1000"/>
                        <a:t>
 #Balancetonbar est un nouveau phénomène né en Belgique qui cible les bars et les boites de nuit où du GHB, la drogue du viol, est parfois glissé dans le verre des femmes, conduisant à des agressions sexuelles #19h30RTS rts.ch/info/monde/126…</a:t>
                      </a:r>
                      <a:endParaRPr lang="en-US" sz="1000"/>
                    </a:p>
                  </a:txBody>
                  <a:tcPr/>
                </a:tc>
                <a:tc>
                  <a:txBody>
                    <a:bodyPr/>
                    <a:lstStyle/>
                    <a:p>
                      <a:r>
                        <a:rPr lang="en-US" sz="1000"/>
                        <a:t>11/17/2021 13:21:23</a:t>
                      </a:r>
                    </a:p>
                  </a:txBody>
                  <a:tcPr/>
                </a:tc>
                <a:tc>
                  <a:txBody>
                    <a:bodyPr/>
                    <a:lstStyle/>
                    <a:p>
                      <a:r>
                        <a:rPr lang="en-US" sz="1000"/>
                        <a:t>n/a</a:t>
                      </a:r>
                    </a:p>
                  </a:txBody>
                  <a:tcPr/>
                </a:tc>
                <a:extLst>
                  <a:ext uri="{0D108BD9-81ED-4DB2-BD59-A6C34878D82A}">
                    <a16:rowId xmlns:a16="http://schemas.microsoft.com/office/drawing/2014/main" val="227328126"/>
                  </a:ext>
                </a:extLst>
              </a:tr>
              <a:tr h="370840">
                <a:tc>
                  <a:txBody>
                    <a:bodyPr/>
                    <a:lstStyle/>
                    <a:p>
                      <a:r>
                        <a:rPr lang="fr-FR" sz="1000" b="1"/>
                        <a:t>@RTSinfo - 2021-11-14 20:44:38</a:t>
                      </a:r>
                      <a:r>
                        <a:rPr lang="fr-FR" sz="1000"/>
                        <a:t>
 De retour de Glasgow, l'explorateur Bertrand Piccard juge l'accord final de la COP26 "très décevant". Il a donné au #19h30RTS ses pistes pour faire changer les choses plus vite, notamment en présentant la transition énergétique comme une opportunité rts.ch/info/monde/126…</a:t>
                      </a:r>
                      <a:endParaRPr lang="en-US" sz="1000"/>
                    </a:p>
                  </a:txBody>
                  <a:tcPr/>
                </a:tc>
                <a:tc>
                  <a:txBody>
                    <a:bodyPr/>
                    <a:lstStyle/>
                    <a:p>
                      <a:r>
                        <a:rPr lang="en-US" sz="1000"/>
                        <a:t>11/17/2021 13:21:23</a:t>
                      </a:r>
                    </a:p>
                  </a:txBody>
                  <a:tcPr/>
                </a:tc>
                <a:tc>
                  <a:txBody>
                    <a:bodyPr/>
                    <a:lstStyle/>
                    <a:p>
                      <a:r>
                        <a:rPr lang="en-US" sz="1000"/>
                        <a:t>n/a</a:t>
                      </a:r>
                    </a:p>
                  </a:txBody>
                  <a:tcPr/>
                </a:tc>
                <a:extLst>
                  <a:ext uri="{0D108BD9-81ED-4DB2-BD59-A6C34878D82A}">
                    <a16:rowId xmlns:a16="http://schemas.microsoft.com/office/drawing/2014/main" val="4112603295"/>
                  </a:ext>
                </a:extLst>
              </a:tr>
            </a:tbl>
          </a:graphicData>
        </a:graphic>
      </p:graphicFrame>
      <p:sp>
        <p:nvSpPr>
          <p:cNvPr id="4" name="Text Placeholder 3">
            <a:extLst>
              <a:ext uri="{FF2B5EF4-FFF2-40B4-BE49-F238E27FC236}">
                <a16:creationId xmlns:a16="http://schemas.microsoft.com/office/drawing/2014/main" id="{5397DE13-B1CF-40CB-98FF-7690BED16B17}"/>
              </a:ext>
            </a:extLst>
          </p:cNvPr>
          <p:cNvSpPr>
            <a:spLocks noGrp="1"/>
          </p:cNvSpPr>
          <p:nvPr>
            <p:ph type="body" sz="quarter" idx="14"/>
          </p:nvPr>
        </p:nvSpPr>
        <p:spPr/>
        <p:txBody>
          <a:bodyPr/>
          <a:lstStyle/>
          <a:p>
            <a:r>
              <a:rPr lang="en-US"/>
              <a:t>11/08/2021 - 11/14/2021</a:t>
            </a:r>
          </a:p>
        </p:txBody>
      </p:sp>
    </p:spTree>
    <p:extLst>
      <p:ext uri="{BB962C8B-B14F-4D97-AF65-F5344CB8AC3E}">
        <p14:creationId xmlns:p14="http://schemas.microsoft.com/office/powerpoint/2010/main" val="7319095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247</Words>
  <Application>Microsoft Office PowerPoint</Application>
  <PresentationFormat>On-screen Show (4:3)</PresentationFormat>
  <Paragraphs>98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calcul vues par code hashtag - LP</vt:lpstr>
      <vt:lpstr>Facebook vues&gt;10s #19h30 | RMCPD RTSinfo - 1 of 3</vt:lpstr>
      <vt:lpstr>Facebook vues&gt;10s #19h30 | RMCPD RTSinfo - 2 of 3</vt:lpstr>
      <vt:lpstr>Facebook vues&gt;10s #19h30 | RMCPD RTSinfo - 3 of 3</vt:lpstr>
      <vt:lpstr>Twitter vues #19h30 | RMCPD RTSinfo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 vues par code hashtag - LP</dc:title>
  <dc:creator>Frederik Peiniger</dc:creator>
  <cp:lastModifiedBy>Frederik Peiniger</cp:lastModifiedBy>
  <cp:revision>1</cp:revision>
  <dcterms:created xsi:type="dcterms:W3CDTF">2021-11-17T17:42:09Z</dcterms:created>
  <dcterms:modified xsi:type="dcterms:W3CDTF">2021-11-17T17:42:21Z</dcterms:modified>
</cp:coreProperties>
</file>