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264D4-B4E2-430D-BF4B-6D62BC849436}"/>
              </a:ext>
            </a:extLst>
          </p:cNvPr>
          <p:cNvSpPr>
            <a:spLocks noGrp="1"/>
          </p:cNvSpPr>
          <p:nvPr>
            <p:ph type="title"/>
          </p:nvPr>
        </p:nvSpPr>
        <p:spPr/>
        <p:txBody>
          <a:bodyPr/>
          <a:lstStyle/>
          <a:p>
            <a:r>
              <a:rPr lang="fr-FR"/>
              <a:t>Facebook #ActuEnvironnementale | Ma Planète - 1 of 3</a:t>
            </a:r>
            <a:endParaRPr lang="en-US"/>
          </a:p>
        </p:txBody>
      </p:sp>
      <p:graphicFrame>
        <p:nvGraphicFramePr>
          <p:cNvPr id="5" name="Table Placeholder 4">
            <a:extLst>
              <a:ext uri="{FF2B5EF4-FFF2-40B4-BE49-F238E27FC236}">
                <a16:creationId xmlns:a16="http://schemas.microsoft.com/office/drawing/2014/main" id="{DBC5B7BF-09B3-4763-B5DB-458324679B3A}"/>
              </a:ext>
            </a:extLst>
          </p:cNvPr>
          <p:cNvGraphicFramePr>
            <a:graphicFrameLocks noGrp="1"/>
          </p:cNvGraphicFramePr>
          <p:nvPr>
            <p:ph type="tbl" sz="quarter" idx="13"/>
            <p:extLst>
              <p:ext uri="{D42A27DB-BD31-4B8C-83A1-F6EECF244321}">
                <p14:modId xmlns:p14="http://schemas.microsoft.com/office/powerpoint/2010/main" val="704370555"/>
              </p:ext>
            </p:extLst>
          </p:nvPr>
        </p:nvGraphicFramePr>
        <p:xfrm>
          <a:off x="457200" y="1731963"/>
          <a:ext cx="8147304" cy="4084320"/>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827428394"/>
                    </a:ext>
                  </a:extLst>
                </a:gridCol>
                <a:gridCol w="1481328">
                  <a:extLst>
                    <a:ext uri="{9D8B030D-6E8A-4147-A177-3AD203B41FA5}">
                      <a16:colId xmlns:a16="http://schemas.microsoft.com/office/drawing/2014/main" val="3608045241"/>
                    </a:ext>
                  </a:extLst>
                </a:gridCol>
                <a:gridCol w="740664">
                  <a:extLst>
                    <a:ext uri="{9D8B030D-6E8A-4147-A177-3AD203B41FA5}">
                      <a16:colId xmlns:a16="http://schemas.microsoft.com/office/drawing/2014/main" val="666663209"/>
                    </a:ext>
                  </a:extLst>
                </a:gridCol>
                <a:gridCol w="1481328">
                  <a:extLst>
                    <a:ext uri="{9D8B030D-6E8A-4147-A177-3AD203B41FA5}">
                      <a16:colId xmlns:a16="http://schemas.microsoft.com/office/drawing/2014/main" val="4259853922"/>
                    </a:ext>
                  </a:extLst>
                </a:gridCol>
                <a:gridCol w="740664">
                  <a:extLst>
                    <a:ext uri="{9D8B030D-6E8A-4147-A177-3AD203B41FA5}">
                      <a16:colId xmlns:a16="http://schemas.microsoft.com/office/drawing/2014/main" val="2967584669"/>
                    </a:ext>
                  </a:extLst>
                </a:gridCol>
                <a:gridCol w="740664">
                  <a:extLst>
                    <a:ext uri="{9D8B030D-6E8A-4147-A177-3AD203B41FA5}">
                      <a16:colId xmlns:a16="http://schemas.microsoft.com/office/drawing/2014/main" val="2505770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Vues totales &gt;10s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Durée de conso (h)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reactions+comments</a:t>
                      </a:r>
                    </a:p>
                  </a:txBody>
                  <a:tcPr/>
                </a:tc>
                <a:extLst>
                  <a:ext uri="{0D108BD9-81ED-4DB2-BD59-A6C34878D82A}">
                    <a16:rowId xmlns:a16="http://schemas.microsoft.com/office/drawing/2014/main" val="1735997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Ma Planète - 2020-10-30 11:40:51</a:t>
                      </a:r>
                      <a:r>
                        <a:rPr kumimoji="0" lang="fr-FR" sz="1000" b="0" i="0" u="none" strike="noStrike" kern="1200" cap="none" spc="0" normalizeH="0" baseline="0" noProof="0">
                          <a:ln>
                            <a:noFill/>
                          </a:ln>
                          <a:solidFill>
                            <a:prstClr val="black"/>
                          </a:solidFill>
                          <a:effectLst/>
                          <a:uLnTx/>
                          <a:uFillTx/>
                          <a:latin typeface="+mn-lt"/>
                          <a:ea typeface="+mn-ea"/>
                          <a:cs typeface="+mn-cs"/>
                        </a:rPr>
                        <a:t>
 L’agroforesterie, vous en avez entendu parler ?
Cette technique pourrait être une solution d’avenir pour des territoires agricoles durables et productifs. Juliette et Thomas, de la fondation Zoein, nous en disent plus sur cette pratique qui se répand de plus en plus sur nos sols suisses.
Bienvenue dans le 1er épisode de notre nouvelle série « l’actu environnementale décryptée » en collaboration avec Zoein !
#ActuEnvironnementale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extLst>
                  <a:ext uri="{0D108BD9-81ED-4DB2-BD59-A6C34878D82A}">
                    <a16:rowId xmlns:a16="http://schemas.microsoft.com/office/drawing/2014/main" val="1248010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Ma Planète - 2020-11-27 10:39:00</a:t>
                      </a:r>
                      <a:r>
                        <a:rPr kumimoji="0" lang="fr-FR" sz="1000" b="0" i="0" u="none" strike="noStrike" kern="1200" cap="none" spc="0" normalizeH="0" baseline="0" noProof="0">
                          <a:ln>
                            <a:noFill/>
                          </a:ln>
                          <a:solidFill>
                            <a:prstClr val="black"/>
                          </a:solidFill>
                          <a:effectLst/>
                          <a:uLnTx/>
                          <a:uFillTx/>
                          <a:latin typeface="+mn-lt"/>
                          <a:ea typeface="+mn-ea"/>
                          <a:cs typeface="+mn-cs"/>
                        </a:rPr>
                        <a:t>
 La terre crue pour remplacer le béton ?
Parce que produire du béton, ça pollue énormément, Juliette et Thomas de la fondation Zoein, cherchent des solutions pour le remplacer par des matériaux plus durables. 
#ActuEnvironnementale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4213429754"/>
                  </a:ext>
                </a:extLst>
              </a:tr>
            </a:tbl>
          </a:graphicData>
        </a:graphic>
      </p:graphicFrame>
      <p:sp>
        <p:nvSpPr>
          <p:cNvPr id="4" name="Text Placeholder 3">
            <a:extLst>
              <a:ext uri="{FF2B5EF4-FFF2-40B4-BE49-F238E27FC236}">
                <a16:creationId xmlns:a16="http://schemas.microsoft.com/office/drawing/2014/main" id="{EC01B772-375C-4C17-80F2-6609069ACFCD}"/>
              </a:ext>
            </a:extLst>
          </p:cNvPr>
          <p:cNvSpPr>
            <a:spLocks noGrp="1"/>
          </p:cNvSpPr>
          <p:nvPr>
            <p:ph type="body" sz="quarter" idx="14"/>
          </p:nvPr>
        </p:nvSpPr>
        <p:spPr/>
        <p:txBody>
          <a:bodyPr/>
          <a:lstStyle/>
          <a:p>
            <a:r>
              <a:rPr lang="en-US"/>
              <a:t>10/01/2020 - 01/06/2021</a:t>
            </a:r>
          </a:p>
        </p:txBody>
      </p:sp>
    </p:spTree>
    <p:extLst>
      <p:ext uri="{BB962C8B-B14F-4D97-AF65-F5344CB8AC3E}">
        <p14:creationId xmlns:p14="http://schemas.microsoft.com/office/powerpoint/2010/main" val="13552568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6691E-9A2B-4283-AFFF-53980D16D868}"/>
              </a:ext>
            </a:extLst>
          </p:cNvPr>
          <p:cNvSpPr>
            <a:spLocks noGrp="1"/>
          </p:cNvSpPr>
          <p:nvPr>
            <p:ph type="title"/>
          </p:nvPr>
        </p:nvSpPr>
        <p:spPr/>
        <p:txBody>
          <a:bodyPr/>
          <a:lstStyle/>
          <a:p>
            <a:r>
              <a:rPr lang="fr-FR"/>
              <a:t>Facebook #ActuEnvironnementale | Ma Planète - 2 of 3</a:t>
            </a:r>
            <a:endParaRPr lang="en-US"/>
          </a:p>
        </p:txBody>
      </p:sp>
      <p:graphicFrame>
        <p:nvGraphicFramePr>
          <p:cNvPr id="5" name="Table Placeholder 4">
            <a:extLst>
              <a:ext uri="{FF2B5EF4-FFF2-40B4-BE49-F238E27FC236}">
                <a16:creationId xmlns:a16="http://schemas.microsoft.com/office/drawing/2014/main" id="{4036B4F6-6AF2-44E1-9F6A-9CADE1466F1C}"/>
              </a:ext>
            </a:extLst>
          </p:cNvPr>
          <p:cNvGraphicFramePr>
            <a:graphicFrameLocks noGrp="1"/>
          </p:cNvGraphicFramePr>
          <p:nvPr>
            <p:ph type="tbl" sz="quarter" idx="13"/>
            <p:extLst>
              <p:ext uri="{D42A27DB-BD31-4B8C-83A1-F6EECF244321}">
                <p14:modId xmlns:p14="http://schemas.microsoft.com/office/powerpoint/2010/main" val="2465696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090340442"/>
                    </a:ext>
                  </a:extLst>
                </a:gridCol>
                <a:gridCol w="1481328">
                  <a:extLst>
                    <a:ext uri="{9D8B030D-6E8A-4147-A177-3AD203B41FA5}">
                      <a16:colId xmlns:a16="http://schemas.microsoft.com/office/drawing/2014/main" val="3966900483"/>
                    </a:ext>
                  </a:extLst>
                </a:gridCol>
                <a:gridCol w="740664">
                  <a:extLst>
                    <a:ext uri="{9D8B030D-6E8A-4147-A177-3AD203B41FA5}">
                      <a16:colId xmlns:a16="http://schemas.microsoft.com/office/drawing/2014/main" val="2490964077"/>
                    </a:ext>
                  </a:extLst>
                </a:gridCol>
                <a:gridCol w="1481328">
                  <a:extLst>
                    <a:ext uri="{9D8B030D-6E8A-4147-A177-3AD203B41FA5}">
                      <a16:colId xmlns:a16="http://schemas.microsoft.com/office/drawing/2014/main" val="2119381629"/>
                    </a:ext>
                  </a:extLst>
                </a:gridCol>
                <a:gridCol w="740664">
                  <a:extLst>
                    <a:ext uri="{9D8B030D-6E8A-4147-A177-3AD203B41FA5}">
                      <a16:colId xmlns:a16="http://schemas.microsoft.com/office/drawing/2014/main" val="1903231086"/>
                    </a:ext>
                  </a:extLst>
                </a:gridCol>
                <a:gridCol w="740664">
                  <a:extLst>
                    <a:ext uri="{9D8B030D-6E8A-4147-A177-3AD203B41FA5}">
                      <a16:colId xmlns:a16="http://schemas.microsoft.com/office/drawing/2014/main" val="1805544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Vues totales &gt;10s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Durée de conso (h)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reactions+comments</a:t>
                      </a:r>
                    </a:p>
                  </a:txBody>
                  <a:tcPr/>
                </a:tc>
                <a:extLst>
                  <a:ext uri="{0D108BD9-81ED-4DB2-BD59-A6C34878D82A}">
                    <a16:rowId xmlns:a16="http://schemas.microsoft.com/office/drawing/2014/main" val="4198212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Ma Planète - 2021-01-05 10:44:25</a:t>
                      </a:r>
                      <a:r>
                        <a:rPr kumimoji="0" lang="fr-FR" sz="1000" b="0" i="0" u="none" strike="noStrike" kern="1200" cap="none" spc="0" normalizeH="0" baseline="0" noProof="0">
                          <a:ln>
                            <a:noFill/>
                          </a:ln>
                          <a:solidFill>
                            <a:prstClr val="black"/>
                          </a:solidFill>
                          <a:effectLst/>
                          <a:uLnTx/>
                          <a:uFillTx/>
                          <a:latin typeface="+mn-lt"/>
                          <a:ea typeface="+mn-ea"/>
                          <a:cs typeface="+mn-cs"/>
                        </a:rPr>
                        <a:t>
 Saviez-vous que dans certaines villes suisses, vous pouvez payer en monnaie locale pour soutenir vos petits commerçants ?
C’est notamment le cas du Léman, à Genève. La ville vient d’ailleurs d’annoncer qu’elle allait injecter 2.5 millions pour aider les commerçants genevois et gonfler le pouvoir d’achat de ses citoyens.
Mais c’est quoi, une monnaie locale ? Quand et comment l’utiliser ? Eclairage avec Juliette &amp; Thomas de la fondation Zoein.
#ActuEnvironnementale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2941323855"/>
                  </a:ext>
                </a:extLst>
              </a:tr>
            </a:tbl>
          </a:graphicData>
        </a:graphic>
      </p:graphicFrame>
      <p:sp>
        <p:nvSpPr>
          <p:cNvPr id="4" name="Text Placeholder 3">
            <a:extLst>
              <a:ext uri="{FF2B5EF4-FFF2-40B4-BE49-F238E27FC236}">
                <a16:creationId xmlns:a16="http://schemas.microsoft.com/office/drawing/2014/main" id="{153F4950-C7D7-4FB1-BF93-E1C0E75E35CF}"/>
              </a:ext>
            </a:extLst>
          </p:cNvPr>
          <p:cNvSpPr>
            <a:spLocks noGrp="1"/>
          </p:cNvSpPr>
          <p:nvPr>
            <p:ph type="body" sz="quarter" idx="14"/>
          </p:nvPr>
        </p:nvSpPr>
        <p:spPr/>
        <p:txBody>
          <a:bodyPr/>
          <a:lstStyle/>
          <a:p>
            <a:r>
              <a:rPr lang="en-US"/>
              <a:t>10/01/2020 - 01/06/2021</a:t>
            </a:r>
          </a:p>
        </p:txBody>
      </p:sp>
    </p:spTree>
    <p:extLst>
      <p:ext uri="{BB962C8B-B14F-4D97-AF65-F5344CB8AC3E}">
        <p14:creationId xmlns:p14="http://schemas.microsoft.com/office/powerpoint/2010/main" val="17641877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29AEE-2F6D-48BF-8FD4-0F00C210B272}"/>
              </a:ext>
            </a:extLst>
          </p:cNvPr>
          <p:cNvSpPr>
            <a:spLocks noGrp="1"/>
          </p:cNvSpPr>
          <p:nvPr>
            <p:ph type="title"/>
          </p:nvPr>
        </p:nvSpPr>
        <p:spPr/>
        <p:txBody>
          <a:bodyPr/>
          <a:lstStyle/>
          <a:p>
            <a:r>
              <a:rPr lang="fr-FR"/>
              <a:t>Facebook #ActuEnvironnementale | Ma Planète - 3 of 3</a:t>
            </a:r>
            <a:endParaRPr lang="en-US"/>
          </a:p>
        </p:txBody>
      </p:sp>
      <p:graphicFrame>
        <p:nvGraphicFramePr>
          <p:cNvPr id="5" name="Table Placeholder 4">
            <a:extLst>
              <a:ext uri="{FF2B5EF4-FFF2-40B4-BE49-F238E27FC236}">
                <a16:creationId xmlns:a16="http://schemas.microsoft.com/office/drawing/2014/main" id="{F8E7C400-1B7A-4541-8676-6C0B2751FDA9}"/>
              </a:ext>
            </a:extLst>
          </p:cNvPr>
          <p:cNvGraphicFramePr>
            <a:graphicFrameLocks noGrp="1"/>
          </p:cNvGraphicFramePr>
          <p:nvPr>
            <p:ph type="tbl" sz="quarter" idx="13"/>
            <p:extLst>
              <p:ext uri="{D42A27DB-BD31-4B8C-83A1-F6EECF244321}">
                <p14:modId xmlns:p14="http://schemas.microsoft.com/office/powerpoint/2010/main" val="2224688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96521656"/>
                    </a:ext>
                  </a:extLst>
                </a:gridCol>
                <a:gridCol w="1481328">
                  <a:extLst>
                    <a:ext uri="{9D8B030D-6E8A-4147-A177-3AD203B41FA5}">
                      <a16:colId xmlns:a16="http://schemas.microsoft.com/office/drawing/2014/main" val="2639673990"/>
                    </a:ext>
                  </a:extLst>
                </a:gridCol>
                <a:gridCol w="740664">
                  <a:extLst>
                    <a:ext uri="{9D8B030D-6E8A-4147-A177-3AD203B41FA5}">
                      <a16:colId xmlns:a16="http://schemas.microsoft.com/office/drawing/2014/main" val="2014508303"/>
                    </a:ext>
                  </a:extLst>
                </a:gridCol>
                <a:gridCol w="1481328">
                  <a:extLst>
                    <a:ext uri="{9D8B030D-6E8A-4147-A177-3AD203B41FA5}">
                      <a16:colId xmlns:a16="http://schemas.microsoft.com/office/drawing/2014/main" val="3466233025"/>
                    </a:ext>
                  </a:extLst>
                </a:gridCol>
                <a:gridCol w="740664">
                  <a:extLst>
                    <a:ext uri="{9D8B030D-6E8A-4147-A177-3AD203B41FA5}">
                      <a16:colId xmlns:a16="http://schemas.microsoft.com/office/drawing/2014/main" val="3698686944"/>
                    </a:ext>
                  </a:extLst>
                </a:gridCol>
                <a:gridCol w="740664">
                  <a:extLst>
                    <a:ext uri="{9D8B030D-6E8A-4147-A177-3AD203B41FA5}">
                      <a16:colId xmlns:a16="http://schemas.microsoft.com/office/drawing/2014/main" val="3170203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Vues totales &gt;10s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Durée de conso (h)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reactions+comments</a:t>
                      </a:r>
                    </a:p>
                  </a:txBody>
                  <a:tcPr/>
                </a:tc>
                <a:extLst>
                  <a:ext uri="{0D108BD9-81ED-4DB2-BD59-A6C34878D82A}">
                    <a16:rowId xmlns:a16="http://schemas.microsoft.com/office/drawing/2014/main" val="2244093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Ma Planète - 2020-12-23 17:14:36</a:t>
                      </a:r>
                      <a:r>
                        <a:rPr kumimoji="0" lang="fr-FR" sz="1000" b="0" i="0" u="none" strike="noStrike" kern="1200" cap="none" spc="0" normalizeH="0" baseline="0" noProof="0">
                          <a:ln>
                            <a:noFill/>
                          </a:ln>
                          <a:solidFill>
                            <a:prstClr val="black"/>
                          </a:solidFill>
                          <a:effectLst/>
                          <a:uLnTx/>
                          <a:uFillTx/>
                          <a:latin typeface="+mn-lt"/>
                          <a:ea typeface="+mn-ea"/>
                          <a:cs typeface="+mn-cs"/>
                        </a:rPr>
                        <a:t>
 Saviez-vous que dans certaines villes suisses, vous pouvez payer en monnaie locale pour soutenir vos petits commerçants ?
C’est notamment le cas du Léman, à Genève. La ville vient d’ailleurs d’annoncer qu’elle allait injecter 2.5 millions pour aider les commerçants genevois et gonfler le pouvoir d’achat de ses citoyens.
Mais c’est quoi, une monnaie locale ? Quand et comment l’utiliser ? Eclairage avec Juliette &amp; Thomas de la fondation Zoein.
#ActuEnvironnementale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137973252"/>
                  </a:ext>
                </a:extLst>
              </a:tr>
            </a:tbl>
          </a:graphicData>
        </a:graphic>
      </p:graphicFrame>
      <p:sp>
        <p:nvSpPr>
          <p:cNvPr id="4" name="Text Placeholder 3">
            <a:extLst>
              <a:ext uri="{FF2B5EF4-FFF2-40B4-BE49-F238E27FC236}">
                <a16:creationId xmlns:a16="http://schemas.microsoft.com/office/drawing/2014/main" id="{E52DC29A-3305-43E2-83EF-1FA9442F16C9}"/>
              </a:ext>
            </a:extLst>
          </p:cNvPr>
          <p:cNvSpPr>
            <a:spLocks noGrp="1"/>
          </p:cNvSpPr>
          <p:nvPr>
            <p:ph type="body" sz="quarter" idx="14"/>
          </p:nvPr>
        </p:nvSpPr>
        <p:spPr/>
        <p:txBody>
          <a:bodyPr/>
          <a:lstStyle/>
          <a:p>
            <a:r>
              <a:rPr lang="en-US"/>
              <a:t>10/01/2020 - 01/06/2021</a:t>
            </a:r>
          </a:p>
        </p:txBody>
      </p:sp>
    </p:spTree>
    <p:extLst>
      <p:ext uri="{BB962C8B-B14F-4D97-AF65-F5344CB8AC3E}">
        <p14:creationId xmlns:p14="http://schemas.microsoft.com/office/powerpoint/2010/main" val="14119139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127</Words>
  <Application>Microsoft Office PowerPoint</Application>
  <PresentationFormat>On-screen Show (4:3)</PresentationFormat>
  <Paragraphs>48</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quintly_template</vt:lpstr>
      <vt:lpstr>Facebook #ActuEnvironnementale | Ma Planète - 1 of 3</vt:lpstr>
      <vt:lpstr>Facebook #ActuEnvironnementale | Ma Planète - 2 of 3</vt:lpstr>
      <vt:lpstr>Facebook #ActuEnvironnementale | Ma Planète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#ActuEnvironnementale | Ma Planète - 1 of 3</dc:title>
  <dc:creator>Frederik Peiniger</dc:creator>
  <cp:lastModifiedBy>Frederik Peiniger</cp:lastModifiedBy>
  <cp:revision>1</cp:revision>
  <dcterms:created xsi:type="dcterms:W3CDTF">2021-01-06T13:12:17Z</dcterms:created>
  <dcterms:modified xsi:type="dcterms:W3CDTF">2021-01-06T13:12:31Z</dcterms:modified>
</cp:coreProperties>
</file>