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
      <p:font typeface="ＭＳ Ｐゴシック" panose="020B0600070205080204" pitchFamily="34" charset="-128"/>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4006-2CBE-43EC-8339-6EA9166E7284}"/>
              </a:ext>
            </a:extLst>
          </p:cNvPr>
          <p:cNvSpPr>
            <a:spLocks noGrp="1"/>
          </p:cNvSpPr>
          <p:nvPr>
            <p:ph type="title"/>
          </p:nvPr>
        </p:nvSpPr>
        <p:spPr/>
        <p:txBody>
          <a:bodyPr/>
          <a:lstStyle/>
          <a:p>
            <a:r>
              <a:rPr lang="en-US"/>
              <a:t>LinkedIn Updates Table - 1 of 7</a:t>
            </a:r>
          </a:p>
        </p:txBody>
      </p:sp>
      <p:graphicFrame>
        <p:nvGraphicFramePr>
          <p:cNvPr id="5" name="Table Placeholder 4">
            <a:extLst>
              <a:ext uri="{FF2B5EF4-FFF2-40B4-BE49-F238E27FC236}">
                <a16:creationId xmlns:a16="http://schemas.microsoft.com/office/drawing/2014/main" id="{410519B1-A960-4892-B3CF-BBC4EBB5357B}"/>
              </a:ext>
            </a:extLst>
          </p:cNvPr>
          <p:cNvGraphicFramePr>
            <a:graphicFrameLocks noGrp="1"/>
          </p:cNvGraphicFramePr>
          <p:nvPr>
            <p:ph type="tbl" sz="quarter" idx="13"/>
            <p:extLst>
              <p:ext uri="{D42A27DB-BD31-4B8C-83A1-F6EECF244321}">
                <p14:modId xmlns:p14="http://schemas.microsoft.com/office/powerpoint/2010/main" val="2916946031"/>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30882894"/>
                    </a:ext>
                  </a:extLst>
                </a:gridCol>
                <a:gridCol w="987552">
                  <a:extLst>
                    <a:ext uri="{9D8B030D-6E8A-4147-A177-3AD203B41FA5}">
                      <a16:colId xmlns:a16="http://schemas.microsoft.com/office/drawing/2014/main" val="673141703"/>
                    </a:ext>
                  </a:extLst>
                </a:gridCol>
                <a:gridCol w="987552">
                  <a:extLst>
                    <a:ext uri="{9D8B030D-6E8A-4147-A177-3AD203B41FA5}">
                      <a16:colId xmlns:a16="http://schemas.microsoft.com/office/drawing/2014/main" val="271915062"/>
                    </a:ext>
                  </a:extLst>
                </a:gridCol>
                <a:gridCol w="987552">
                  <a:extLst>
                    <a:ext uri="{9D8B030D-6E8A-4147-A177-3AD203B41FA5}">
                      <a16:colId xmlns:a16="http://schemas.microsoft.com/office/drawing/2014/main" val="2773673719"/>
                    </a:ext>
                  </a:extLst>
                </a:gridCol>
                <a:gridCol w="987552">
                  <a:extLst>
                    <a:ext uri="{9D8B030D-6E8A-4147-A177-3AD203B41FA5}">
                      <a16:colId xmlns:a16="http://schemas.microsoft.com/office/drawing/2014/main" val="966293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400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Continental - 2018-02-22 18:30:17</a:t>
                      </a:r>
                      <a:r>
                        <a:rPr kumimoji="0" lang="en-US" sz="1000" b="0" i="0" u="none" strike="noStrike" kern="1200" cap="none" spc="0" normalizeH="0" baseline="0" noProof="0">
                          <a:ln>
                            <a:noFill/>
                          </a:ln>
                          <a:solidFill>
                            <a:prstClr val="black"/>
                          </a:solidFill>
                          <a:effectLst/>
                          <a:uLnTx/>
                          <a:uFillTx/>
                          <a:latin typeface="+mn-lt"/>
                          <a:ea typeface="+mn-ea"/>
                          <a:cs typeface="+mn-cs"/>
                        </a:rPr>
                        <a:t>
450 new jobs @Continental in Debrecen! 
Today Continental announced the construction of a new manufacturing plant in Debrecen, Hungary. “With this strategic decision of a new manufacturing plant in Debrecen, Continental is continuing to expand its European presence in order to better satisfy the customers´ growing demand for automotive electronics” said José Avila, Member of the Executive Board of Continental and Head of the Powertrain division. The groundbreaking ceremony is scheduled for the third quarter of 2018. Access the press release for more details: http://ow.ly/dNrs50gABXK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862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Continental - 2018-02-14 18:30:21</a:t>
                      </a:r>
                      <a:r>
                        <a:rPr kumimoji="0" lang="en-US" sz="1000" b="0" i="0" u="none" strike="noStrike" kern="1200" cap="none" spc="0" normalizeH="0" baseline="0" noProof="0">
                          <a:ln>
                            <a:noFill/>
                          </a:ln>
                          <a:solidFill>
                            <a:prstClr val="black"/>
                          </a:solidFill>
                          <a:effectLst/>
                          <a:uLnTx/>
                          <a:uFillTx/>
                          <a:latin typeface="+mn-lt"/>
                          <a:ea typeface="+mn-ea"/>
                          <a:cs typeface="+mn-cs"/>
                        </a:rPr>
                        <a:t>
We are partnering with NVIDIA to enable worldwide production of #ArtificialIntelligence #selfdrivingcars, with a planned market introduction in 2021 for level 3 features. Together with NVIDIA, we are working on the development of a sensing, planning and acting supercomputer on wheels. Read more about this here: http://ow.ly/A0hO50gupCd #AI #AutomatedDriving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768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- 2018-02-22 13:45:46</a:t>
                      </a:r>
                      <a:r>
                        <a:rPr kumimoji="0" lang="en-US" sz="1000" b="0" i="0" u="none" strike="noStrike" kern="1200" cap="none" spc="0" normalizeH="0" baseline="0" noProof="0">
                          <a:ln>
                            <a:noFill/>
                          </a:ln>
                          <a:solidFill>
                            <a:prstClr val="black"/>
                          </a:solidFill>
                          <a:effectLst/>
                          <a:uLnTx/>
                          <a:uFillTx/>
                          <a:latin typeface="+mn-lt"/>
                          <a:ea typeface="+mn-ea"/>
                          <a:cs typeface="+mn-cs"/>
                        </a:rPr>
                        <a:t>
Connected Mobility Services was one of the highlight topics discussed at the Bosch Connected World 2018 in Berlin. The Bosch-hosted IoT conference #BCW18 provided inspiration, education, and connections you need to thrive IoT. You weren't able to attend personally? Don't worry! Get an impression of the inspirational keynotes, the diverse IoT exhibition, and the hack challenges by flipping through our photo album on Facebook: http://bit.ly/2CboSR5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6214988"/>
                  </a:ext>
                </a:extLst>
              </a:tr>
            </a:tbl>
          </a:graphicData>
        </a:graphic>
      </p:graphicFrame>
      <p:sp>
        <p:nvSpPr>
          <p:cNvPr id="4" name="Text Placeholder 3">
            <a:extLst>
              <a:ext uri="{FF2B5EF4-FFF2-40B4-BE49-F238E27FC236}">
                <a16:creationId xmlns:a16="http://schemas.microsoft.com/office/drawing/2014/main" id="{B93BD8FA-174F-4589-8A55-531EF720C5C8}"/>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317164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52432-27A0-45E1-BB0C-620078F6FA36}"/>
              </a:ext>
            </a:extLst>
          </p:cNvPr>
          <p:cNvSpPr>
            <a:spLocks noGrp="1"/>
          </p:cNvSpPr>
          <p:nvPr>
            <p:ph type="title"/>
          </p:nvPr>
        </p:nvSpPr>
        <p:spPr/>
        <p:txBody>
          <a:bodyPr/>
          <a:lstStyle/>
          <a:p>
            <a:r>
              <a:rPr lang="en-US"/>
              <a:t>LinkedIn Updates Table - 2 of 7</a:t>
            </a:r>
          </a:p>
        </p:txBody>
      </p:sp>
      <p:graphicFrame>
        <p:nvGraphicFramePr>
          <p:cNvPr id="5" name="Table Placeholder 4">
            <a:extLst>
              <a:ext uri="{FF2B5EF4-FFF2-40B4-BE49-F238E27FC236}">
                <a16:creationId xmlns:a16="http://schemas.microsoft.com/office/drawing/2014/main" id="{59A90865-05A4-4A2B-9D12-AF0BD64387E5}"/>
              </a:ext>
            </a:extLst>
          </p:cNvPr>
          <p:cNvGraphicFramePr>
            <a:graphicFrameLocks noGrp="1"/>
          </p:cNvGraphicFramePr>
          <p:nvPr>
            <p:ph type="tbl" sz="quarter" idx="13"/>
            <p:extLst>
              <p:ext uri="{D42A27DB-BD31-4B8C-83A1-F6EECF244321}">
                <p14:modId xmlns:p14="http://schemas.microsoft.com/office/powerpoint/2010/main" val="620412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57089550"/>
                    </a:ext>
                  </a:extLst>
                </a:gridCol>
                <a:gridCol w="987552">
                  <a:extLst>
                    <a:ext uri="{9D8B030D-6E8A-4147-A177-3AD203B41FA5}">
                      <a16:colId xmlns:a16="http://schemas.microsoft.com/office/drawing/2014/main" val="3375615148"/>
                    </a:ext>
                  </a:extLst>
                </a:gridCol>
                <a:gridCol w="987552">
                  <a:extLst>
                    <a:ext uri="{9D8B030D-6E8A-4147-A177-3AD203B41FA5}">
                      <a16:colId xmlns:a16="http://schemas.microsoft.com/office/drawing/2014/main" val="3393814102"/>
                    </a:ext>
                  </a:extLst>
                </a:gridCol>
                <a:gridCol w="987552">
                  <a:extLst>
                    <a:ext uri="{9D8B030D-6E8A-4147-A177-3AD203B41FA5}">
                      <a16:colId xmlns:a16="http://schemas.microsoft.com/office/drawing/2014/main" val="4031001787"/>
                    </a:ext>
                  </a:extLst>
                </a:gridCol>
                <a:gridCol w="987552">
                  <a:extLst>
                    <a:ext uri="{9D8B030D-6E8A-4147-A177-3AD203B41FA5}">
                      <a16:colId xmlns:a16="http://schemas.microsoft.com/office/drawing/2014/main" val="60779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492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Continental - 2018-02-20 18:30:29</a:t>
                      </a:r>
                      <a:r>
                        <a:rPr kumimoji="0" lang="en-US" sz="1000" b="0" i="0" u="none" strike="noStrike" kern="1200" cap="none" spc="0" normalizeH="0" baseline="0" noProof="0">
                          <a:ln>
                            <a:noFill/>
                          </a:ln>
                          <a:solidFill>
                            <a:prstClr val="black"/>
                          </a:solidFill>
                          <a:effectLst/>
                          <a:uLnTx/>
                          <a:uFillTx/>
                          <a:latin typeface="+mn-lt"/>
                          <a:ea typeface="+mn-ea"/>
                          <a:cs typeface="+mn-cs"/>
                        </a:rPr>
                        <a:t>
Green Plant: Congratulations to our colleagues in Várzea Paulista, Brazil. 
The plant has won the Green Plant Label Award, which is an in-house Continental #award to improve the environmental performance in terms of energy, water and wastes. Main focus is to increase the sustainability of production, contributing to the entire organization. A great first step has been made by achieving the bronze label, next step: achieving silver and then gold! #sustainability #ecofriendly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846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Continental - 2018-02-01 18:01:06</a:t>
                      </a:r>
                      <a:r>
                        <a:rPr kumimoji="0" lang="en-US" sz="1000" b="0" i="0" u="none" strike="noStrike" kern="1200" cap="none" spc="0" normalizeH="0" baseline="0" noProof="0">
                          <a:ln>
                            <a:noFill/>
                          </a:ln>
                          <a:solidFill>
                            <a:prstClr val="black"/>
                          </a:solidFill>
                          <a:effectLst/>
                          <a:uLnTx/>
                          <a:uFillTx/>
                          <a:latin typeface="+mn-lt"/>
                          <a:ea typeface="+mn-ea"/>
                          <a:cs typeface="+mn-cs"/>
                        </a:rPr>
                        <a:t>
Artificial intelligence (AI) is a core competency in the development of #AutomatedDriving. Continental announced the opening of a new Deep Machine Learning Competence Center in #Budapest in May 2018 to expand our expertise at this field, to enable automated driving and to support our #VisionZero - a future without accidents. 100 new jobs in the interesting field of artificial intelligence will be created. Our new site in central Budapest will be equipped with the latest development tools to provide our employees with the best possible environment to master the creation of #FutureMobility.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9302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- 2018-02-07 17:20:47</a:t>
                      </a:r>
                      <a:r>
                        <a:rPr kumimoji="0" lang="en-US" sz="1000" b="0" i="0" u="none" strike="noStrike" kern="1200" cap="none" spc="0" normalizeH="0" baseline="0" noProof="0">
                          <a:ln>
                            <a:noFill/>
                          </a:ln>
                          <a:solidFill>
                            <a:prstClr val="black"/>
                          </a:solidFill>
                          <a:effectLst/>
                          <a:uLnTx/>
                          <a:uFillTx/>
                          <a:latin typeface="+mn-lt"/>
                          <a:ea typeface="+mn-ea"/>
                          <a:cs typeface="+mn-cs"/>
                        </a:rPr>
                        <a:t>
Networking in a digital and connected world: In times of digitization, Bosch CEO Denner advocates for a strong commitment to keep learning and share knowledge with others. “The decisive factor is 'learnagility', the ability to generate knowledge quickly and efficiently across boundaries, and then to share it." https://lnkd.in/dmbsSXB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9861568"/>
                  </a:ext>
                </a:extLst>
              </a:tr>
            </a:tbl>
          </a:graphicData>
        </a:graphic>
      </p:graphicFrame>
      <p:sp>
        <p:nvSpPr>
          <p:cNvPr id="4" name="Text Placeholder 3">
            <a:extLst>
              <a:ext uri="{FF2B5EF4-FFF2-40B4-BE49-F238E27FC236}">
                <a16:creationId xmlns:a16="http://schemas.microsoft.com/office/drawing/2014/main" id="{6C66C1B7-1D64-46CF-B3D6-823A136E41C8}"/>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651235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0D58A-D97D-4BA8-9921-2EFC599B517D}"/>
              </a:ext>
            </a:extLst>
          </p:cNvPr>
          <p:cNvSpPr>
            <a:spLocks noGrp="1"/>
          </p:cNvSpPr>
          <p:nvPr>
            <p:ph type="title"/>
          </p:nvPr>
        </p:nvSpPr>
        <p:spPr/>
        <p:txBody>
          <a:bodyPr/>
          <a:lstStyle/>
          <a:p>
            <a:r>
              <a:rPr lang="en-US"/>
              <a:t>LinkedIn Updates Table - 3 of 7</a:t>
            </a:r>
          </a:p>
        </p:txBody>
      </p:sp>
      <p:graphicFrame>
        <p:nvGraphicFramePr>
          <p:cNvPr id="5" name="Table Placeholder 4">
            <a:extLst>
              <a:ext uri="{FF2B5EF4-FFF2-40B4-BE49-F238E27FC236}">
                <a16:creationId xmlns:a16="http://schemas.microsoft.com/office/drawing/2014/main" id="{2A22E830-9EB4-457B-8670-6D213F2AB66D}"/>
              </a:ext>
            </a:extLst>
          </p:cNvPr>
          <p:cNvGraphicFramePr>
            <a:graphicFrameLocks noGrp="1"/>
          </p:cNvGraphicFramePr>
          <p:nvPr>
            <p:ph type="tbl" sz="quarter" idx="13"/>
            <p:extLst>
              <p:ext uri="{D42A27DB-BD31-4B8C-83A1-F6EECF244321}">
                <p14:modId xmlns:p14="http://schemas.microsoft.com/office/powerpoint/2010/main" val="2490519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95742431"/>
                    </a:ext>
                  </a:extLst>
                </a:gridCol>
                <a:gridCol w="987552">
                  <a:extLst>
                    <a:ext uri="{9D8B030D-6E8A-4147-A177-3AD203B41FA5}">
                      <a16:colId xmlns:a16="http://schemas.microsoft.com/office/drawing/2014/main" val="328387468"/>
                    </a:ext>
                  </a:extLst>
                </a:gridCol>
                <a:gridCol w="987552">
                  <a:extLst>
                    <a:ext uri="{9D8B030D-6E8A-4147-A177-3AD203B41FA5}">
                      <a16:colId xmlns:a16="http://schemas.microsoft.com/office/drawing/2014/main" val="4103876162"/>
                    </a:ext>
                  </a:extLst>
                </a:gridCol>
                <a:gridCol w="987552">
                  <a:extLst>
                    <a:ext uri="{9D8B030D-6E8A-4147-A177-3AD203B41FA5}">
                      <a16:colId xmlns:a16="http://schemas.microsoft.com/office/drawing/2014/main" val="4224466158"/>
                    </a:ext>
                  </a:extLst>
                </a:gridCol>
                <a:gridCol w="987552">
                  <a:extLst>
                    <a:ext uri="{9D8B030D-6E8A-4147-A177-3AD203B41FA5}">
                      <a16:colId xmlns:a16="http://schemas.microsoft.com/office/drawing/2014/main" val="400362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748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- 2018-02-08 16:00:14</a:t>
                      </a:r>
                      <a:r>
                        <a:rPr kumimoji="0" lang="en-US" sz="1000" b="0" i="0" u="none" strike="noStrike" kern="1200" cap="none" spc="0" normalizeH="0" baseline="0" noProof="0">
                          <a:ln>
                            <a:noFill/>
                          </a:ln>
                          <a:solidFill>
                            <a:prstClr val="black"/>
                          </a:solidFill>
                          <a:effectLst/>
                          <a:uLnTx/>
                          <a:uFillTx/>
                          <a:latin typeface="+mn-lt"/>
                          <a:ea typeface="+mn-ea"/>
                          <a:cs typeface="+mn-cs"/>
                        </a:rPr>
                        <a:t>
10 million commuters in Germany drive less than 10 kilometres per day – a perfect distance for an eBike. 🚲 Bosch now offers bike leasing for more than 100,000 associates in Germany. This way, the daily commute becomes healthier and more eco-friendly. 🌎 https://lnkd.in/g2QVW54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580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Continental - 2018-02-08 18:30:17</a:t>
                      </a:r>
                      <a:r>
                        <a:rPr kumimoji="0" lang="en-US" sz="1000" b="0" i="0" u="none" strike="noStrike" kern="1200" cap="none" spc="0" normalizeH="0" baseline="0" noProof="0">
                          <a:ln>
                            <a:noFill/>
                          </a:ln>
                          <a:solidFill>
                            <a:prstClr val="black"/>
                          </a:solidFill>
                          <a:effectLst/>
                          <a:uLnTx/>
                          <a:uFillTx/>
                          <a:latin typeface="+mn-lt"/>
                          <a:ea typeface="+mn-ea"/>
                          <a:cs typeface="+mn-cs"/>
                        </a:rPr>
                        <a:t>
Are you already excited? Continental will be unveiling innovative solutions and services at the Mobile World Congress in Barcelona. Holistic #connectivity is turning vehicles into smartphones on wheels. Stay tuned on what we offer in a constantly connected world and how we are shaping the future of #mobility. You can already get a preview here: http://ow.ly/jsOr50gpXsM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596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- 2018-02-16 10:27:10</a:t>
                      </a:r>
                      <a:r>
                        <a:rPr kumimoji="0" lang="en-US" sz="1000" b="0" i="0" u="none" strike="noStrike" kern="1200" cap="none" spc="0" normalizeH="0" baseline="0" noProof="0">
                          <a:ln>
                            <a:noFill/>
                          </a:ln>
                          <a:solidFill>
                            <a:prstClr val="black"/>
                          </a:solidFill>
                          <a:effectLst/>
                          <a:uLnTx/>
                          <a:uFillTx/>
                          <a:latin typeface="+mn-lt"/>
                          <a:ea typeface="+mn-ea"/>
                          <a:cs typeface="+mn-cs"/>
                        </a:rPr>
                        <a:t>
Happy Lunar New Year! 🐕🎆 This Year of the Dog, we are looking back at our history in Asia with a sense of pride: Our business within the continent  began in China way back in 1909, and now the country is now our second-largest market, with over 55,000 associates representing us there. Learn more about Bosch's long-standing history in China: http://bit.ly/BoschLNY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892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ZF Group - 2018-02-06 18:05:01</a:t>
                      </a:r>
                      <a:r>
                        <a:rPr kumimoji="0" lang="en-US" sz="1000" b="0" i="0" u="none" strike="noStrike" kern="1200" cap="none" spc="0" normalizeH="0" baseline="0" noProof="0">
                          <a:ln>
                            <a:noFill/>
                          </a:ln>
                          <a:solidFill>
                            <a:prstClr val="black"/>
                          </a:solidFill>
                          <a:effectLst/>
                          <a:uLnTx/>
                          <a:uFillTx/>
                          <a:latin typeface="+mn-lt"/>
                          <a:ea typeface="+mn-ea"/>
                          <a:cs typeface="+mn-cs"/>
                        </a:rPr>
                        <a:t>
ZF’s 9.5 MW wind gearbox has been named Best in Class product of the year in the category “drivetrain products” by trade journal Windpower Monthly. In its appraisal of the winning drivetrain product, the journal highlighted the novel drive technology principle. More about ZF’s technology in wind turbines: http://bit.ly/2EjaIxX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6858426"/>
                  </a:ext>
                </a:extLst>
              </a:tr>
            </a:tbl>
          </a:graphicData>
        </a:graphic>
      </p:graphicFrame>
      <p:sp>
        <p:nvSpPr>
          <p:cNvPr id="4" name="Text Placeholder 3">
            <a:extLst>
              <a:ext uri="{FF2B5EF4-FFF2-40B4-BE49-F238E27FC236}">
                <a16:creationId xmlns:a16="http://schemas.microsoft.com/office/drawing/2014/main" id="{1DCE4E52-95BC-45B4-B9AC-101A30BBB47E}"/>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053749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EA5CC-E3BA-4020-B823-28FF59B5D807}"/>
              </a:ext>
            </a:extLst>
          </p:cNvPr>
          <p:cNvSpPr>
            <a:spLocks noGrp="1"/>
          </p:cNvSpPr>
          <p:nvPr>
            <p:ph type="title"/>
          </p:nvPr>
        </p:nvSpPr>
        <p:spPr/>
        <p:txBody>
          <a:bodyPr/>
          <a:lstStyle/>
          <a:p>
            <a:r>
              <a:rPr lang="en-US"/>
              <a:t>LinkedIn Updates Table - 4 of 7</a:t>
            </a:r>
          </a:p>
        </p:txBody>
      </p:sp>
      <p:graphicFrame>
        <p:nvGraphicFramePr>
          <p:cNvPr id="5" name="Table Placeholder 4">
            <a:extLst>
              <a:ext uri="{FF2B5EF4-FFF2-40B4-BE49-F238E27FC236}">
                <a16:creationId xmlns:a16="http://schemas.microsoft.com/office/drawing/2014/main" id="{60316E8C-6BE9-4DFB-A026-7A7A012EBBAF}"/>
              </a:ext>
            </a:extLst>
          </p:cNvPr>
          <p:cNvGraphicFramePr>
            <a:graphicFrameLocks noGrp="1"/>
          </p:cNvGraphicFramePr>
          <p:nvPr>
            <p:ph type="tbl" sz="quarter" idx="13"/>
            <p:extLst>
              <p:ext uri="{D42A27DB-BD31-4B8C-83A1-F6EECF244321}">
                <p14:modId xmlns:p14="http://schemas.microsoft.com/office/powerpoint/2010/main" val="356544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76169939"/>
                    </a:ext>
                  </a:extLst>
                </a:gridCol>
                <a:gridCol w="987552">
                  <a:extLst>
                    <a:ext uri="{9D8B030D-6E8A-4147-A177-3AD203B41FA5}">
                      <a16:colId xmlns:a16="http://schemas.microsoft.com/office/drawing/2014/main" val="705741477"/>
                    </a:ext>
                  </a:extLst>
                </a:gridCol>
                <a:gridCol w="987552">
                  <a:extLst>
                    <a:ext uri="{9D8B030D-6E8A-4147-A177-3AD203B41FA5}">
                      <a16:colId xmlns:a16="http://schemas.microsoft.com/office/drawing/2014/main" val="4000199296"/>
                    </a:ext>
                  </a:extLst>
                </a:gridCol>
                <a:gridCol w="987552">
                  <a:extLst>
                    <a:ext uri="{9D8B030D-6E8A-4147-A177-3AD203B41FA5}">
                      <a16:colId xmlns:a16="http://schemas.microsoft.com/office/drawing/2014/main" val="753214865"/>
                    </a:ext>
                  </a:extLst>
                </a:gridCol>
                <a:gridCol w="987552">
                  <a:extLst>
                    <a:ext uri="{9D8B030D-6E8A-4147-A177-3AD203B41FA5}">
                      <a16:colId xmlns:a16="http://schemas.microsoft.com/office/drawing/2014/main" val="2076884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14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ZF Group - 2018-02-16 09:15:02</a:t>
                      </a:r>
                      <a:r>
                        <a:rPr kumimoji="0" lang="en-US" sz="1000" b="0" i="0" u="none" strike="noStrike" kern="1200" cap="none" spc="0" normalizeH="0" baseline="0" noProof="0">
                          <a:ln>
                            <a:noFill/>
                          </a:ln>
                          <a:solidFill>
                            <a:prstClr val="black"/>
                          </a:solidFill>
                          <a:effectLst/>
                          <a:uLnTx/>
                          <a:uFillTx/>
                          <a:latin typeface="+mn-lt"/>
                          <a:ea typeface="+mn-ea"/>
                          <a:cs typeface="+mn-cs"/>
                        </a:rPr>
                        <a:t>
ZF wishes you a happy Chinese New Year! We hope the Year of the Dog will bring you happiness!
</a:t>
                      </a:r>
                      <a:r>
                        <a:rPr kumimoji="0" lang="ja-JP" altLang="en-US" sz="1000" b="0" i="0" u="none" strike="noStrike" kern="1200" cap="none" spc="0" normalizeH="0" baseline="0" noProof="0">
                          <a:ln>
                            <a:noFill/>
                          </a:ln>
                          <a:solidFill>
                            <a:prstClr val="black"/>
                          </a:solidFill>
                          <a:effectLst/>
                          <a:uLnTx/>
                          <a:uFillTx/>
                          <a:latin typeface="+mn-lt"/>
                          <a:ea typeface="+mn-ea"/>
                          <a:cs typeface="+mn-cs"/>
                        </a:rPr>
                        <a:t>采埃孚集团祝您新春佳节快乐！狗年大吉，幸福安康！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32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Continental - 2018-02-27 18:10:09</a:t>
                      </a:r>
                      <a:r>
                        <a:rPr kumimoji="0" lang="en-US" sz="1000" b="0" i="0" u="none" strike="noStrike" kern="1200" cap="none" spc="0" normalizeH="0" baseline="0" noProof="0">
                          <a:ln>
                            <a:noFill/>
                          </a:ln>
                          <a:solidFill>
                            <a:prstClr val="black"/>
                          </a:solidFill>
                          <a:effectLst/>
                          <a:uLnTx/>
                          <a:uFillTx/>
                          <a:latin typeface="+mn-lt"/>
                          <a:ea typeface="+mn-ea"/>
                          <a:cs typeface="+mn-cs"/>
                        </a:rPr>
                        <a:t>
🚘📡🔒 The trend toward digitalization, connectivity and automated driving means that cars are becoming part of the Internet of Everything. That is why the security of data and safety-relevant components is currently a burning issue throughout the automotive industry. Continental contributes to this by developing cyber security technology safeguards systems and safety-relevant components in vehicles against hacker attacks. Learn more here: http://ow.ly/B50j50gEtF4
#futuremobility #shapingthefuture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579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Continental - 2018-02-28 18:50:09</a:t>
                      </a:r>
                      <a:r>
                        <a:rPr kumimoji="0" lang="en-US" sz="1000" b="0" i="0" u="none" strike="noStrike" kern="1200" cap="none" spc="0" normalizeH="0" baseline="0" noProof="0">
                          <a:ln>
                            <a:noFill/>
                          </a:ln>
                          <a:solidFill>
                            <a:prstClr val="black"/>
                          </a:solidFill>
                          <a:effectLst/>
                          <a:uLnTx/>
                          <a:uFillTx/>
                          <a:latin typeface="+mn-lt"/>
                          <a:ea typeface="+mn-ea"/>
                          <a:cs typeface="+mn-cs"/>
                        </a:rPr>
                        <a:t>
🎓 Not only studying a production process theoretically on paper but experiencing it in a real plant. Our Continental Camaçari plant in Brazil opened its doors for students from IFBA college to give them insights in our working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030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- 2018-02-11 14:44:06</a:t>
                      </a:r>
                      <a:r>
                        <a:rPr kumimoji="0" lang="en-US" sz="1000" b="0" i="0" u="none" strike="noStrike" kern="1200" cap="none" spc="0" normalizeH="0" baseline="0" noProof="0">
                          <a:ln>
                            <a:noFill/>
                          </a:ln>
                          <a:solidFill>
                            <a:prstClr val="black"/>
                          </a:solidFill>
                          <a:effectLst/>
                          <a:uLnTx/>
                          <a:uFillTx/>
                          <a:latin typeface="+mn-lt"/>
                          <a:ea typeface="+mn-ea"/>
                          <a:cs typeface="+mn-cs"/>
                        </a:rPr>
                        <a:t>
Today is International Day of Women and Girls in Science! 🔬👩 We are determined to see more women working and thriving in scientific environments within Bosch, as well as to inspire girls to consider a career in science for the future. Learn more about the initiative "Women in Science" by the Robert Bosch Stiftung: http://bit.ly/BoschWiS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8781037"/>
                  </a:ext>
                </a:extLst>
              </a:tr>
            </a:tbl>
          </a:graphicData>
        </a:graphic>
      </p:graphicFrame>
      <p:sp>
        <p:nvSpPr>
          <p:cNvPr id="4" name="Text Placeholder 3">
            <a:extLst>
              <a:ext uri="{FF2B5EF4-FFF2-40B4-BE49-F238E27FC236}">
                <a16:creationId xmlns:a16="http://schemas.microsoft.com/office/drawing/2014/main" id="{2A0D5711-72DC-4FB6-8381-1DF402E0CC00}"/>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744959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7B2CB-8989-4F1D-A36C-4852A04BFE68}"/>
              </a:ext>
            </a:extLst>
          </p:cNvPr>
          <p:cNvSpPr>
            <a:spLocks noGrp="1"/>
          </p:cNvSpPr>
          <p:nvPr>
            <p:ph type="title"/>
          </p:nvPr>
        </p:nvSpPr>
        <p:spPr/>
        <p:txBody>
          <a:bodyPr/>
          <a:lstStyle/>
          <a:p>
            <a:r>
              <a:rPr lang="en-US"/>
              <a:t>LinkedIn Updates Table - 5 of 7</a:t>
            </a:r>
          </a:p>
        </p:txBody>
      </p:sp>
      <p:graphicFrame>
        <p:nvGraphicFramePr>
          <p:cNvPr id="5" name="Table Placeholder 4">
            <a:extLst>
              <a:ext uri="{FF2B5EF4-FFF2-40B4-BE49-F238E27FC236}">
                <a16:creationId xmlns:a16="http://schemas.microsoft.com/office/drawing/2014/main" id="{273DDB34-FEE3-4379-9200-211AB4741C09}"/>
              </a:ext>
            </a:extLst>
          </p:cNvPr>
          <p:cNvGraphicFramePr>
            <a:graphicFrameLocks noGrp="1"/>
          </p:cNvGraphicFramePr>
          <p:nvPr>
            <p:ph type="tbl" sz="quarter" idx="13"/>
            <p:extLst>
              <p:ext uri="{D42A27DB-BD31-4B8C-83A1-F6EECF244321}">
                <p14:modId xmlns:p14="http://schemas.microsoft.com/office/powerpoint/2010/main" val="2761371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27946701"/>
                    </a:ext>
                  </a:extLst>
                </a:gridCol>
                <a:gridCol w="987552">
                  <a:extLst>
                    <a:ext uri="{9D8B030D-6E8A-4147-A177-3AD203B41FA5}">
                      <a16:colId xmlns:a16="http://schemas.microsoft.com/office/drawing/2014/main" val="4099567801"/>
                    </a:ext>
                  </a:extLst>
                </a:gridCol>
                <a:gridCol w="987552">
                  <a:extLst>
                    <a:ext uri="{9D8B030D-6E8A-4147-A177-3AD203B41FA5}">
                      <a16:colId xmlns:a16="http://schemas.microsoft.com/office/drawing/2014/main" val="2696408465"/>
                    </a:ext>
                  </a:extLst>
                </a:gridCol>
                <a:gridCol w="987552">
                  <a:extLst>
                    <a:ext uri="{9D8B030D-6E8A-4147-A177-3AD203B41FA5}">
                      <a16:colId xmlns:a16="http://schemas.microsoft.com/office/drawing/2014/main" val="256162039"/>
                    </a:ext>
                  </a:extLst>
                </a:gridCol>
                <a:gridCol w="987552">
                  <a:extLst>
                    <a:ext uri="{9D8B030D-6E8A-4147-A177-3AD203B41FA5}">
                      <a16:colId xmlns:a16="http://schemas.microsoft.com/office/drawing/2014/main" val="2747004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2040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- 2018-02-04 12:54:05</a:t>
                      </a:r>
                      <a:r>
                        <a:rPr kumimoji="0" lang="en-US" sz="1000" b="0" i="0" u="none" strike="noStrike" kern="1200" cap="none" spc="0" normalizeH="0" baseline="0" noProof="0">
                          <a:ln>
                            <a:noFill/>
                          </a:ln>
                          <a:solidFill>
                            <a:prstClr val="black"/>
                          </a:solidFill>
                          <a:effectLst/>
                          <a:uLnTx/>
                          <a:uFillTx/>
                          <a:latin typeface="+mn-lt"/>
                          <a:ea typeface="+mn-ea"/>
                          <a:cs typeface="+mn-cs"/>
                        </a:rPr>
                        <a:t>
Cancer still affects the lives of millions of people around the world. As well as continuing to fund cancer research, Bosch offers cancer support to associates in Germany that goes beyond the standard care offered by statutory health insurance. 🔬 On this World Cancer Day, learn more about Bosch's efforts to fight against cancer: http://bit.ly/BoschWCD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685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ZF Group - 2018-02-28 16:05:02</a:t>
                      </a:r>
                      <a:r>
                        <a:rPr kumimoji="0" lang="en-US" sz="1000" b="0" i="0" u="none" strike="noStrike" kern="1200" cap="none" spc="0" normalizeH="0" baseline="0" noProof="0">
                          <a:ln>
                            <a:noFill/>
                          </a:ln>
                          <a:solidFill>
                            <a:prstClr val="black"/>
                          </a:solidFill>
                          <a:effectLst/>
                          <a:uLnTx/>
                          <a:uFillTx/>
                          <a:latin typeface="+mn-lt"/>
                          <a:ea typeface="+mn-ea"/>
                          <a:cs typeface="+mn-cs"/>
                        </a:rPr>
                        <a:t>
"New seating positions in autonomous driving demand for new occupant protection systems. Innovations in passive safety technology are more important than ever for integrated vehicle safety," said Dr. Michael Büchsner, vice president and general manager of ZF’s global Occupant Safety Systems business unit, at the Technical Congress of the VDA in 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234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- 2018-02-17 12:28:04</a:t>
                      </a:r>
                      <a:r>
                        <a:rPr kumimoji="0" lang="en-US" sz="1000" b="0" i="0" u="none" strike="noStrike" kern="1200" cap="none" spc="0" normalizeH="0" baseline="0" noProof="0">
                          <a:ln>
                            <a:noFill/>
                          </a:ln>
                          <a:solidFill>
                            <a:prstClr val="black"/>
                          </a:solidFill>
                          <a:effectLst/>
                          <a:uLnTx/>
                          <a:uFillTx/>
                          <a:latin typeface="+mn-lt"/>
                          <a:ea typeface="+mn-ea"/>
                          <a:cs typeface="+mn-cs"/>
                        </a:rPr>
                        <a:t>
Istanbul is the world’s only city on two continents. 🌎 Driving from the Asian to the European side used to take about 110 minutes – due to the city’s traffic. But there’s a new route – the Eurasia Tunnel. The underwater tube makes it a quick trip of 15 minutes despite the hordes of cars using it: Bosch technology provides a control system that monitors the tunnel at more than 40 points along its five kilometers. It helps regulate the traffic volume. More facts about the Eurasia Tunnel: https://lnkd.in/dsChP9R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177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- 2018-02-23 15:38:22</a:t>
                      </a:r>
                      <a:r>
                        <a:rPr kumimoji="0" lang="en-US" sz="1000" b="0" i="0" u="none" strike="noStrike" kern="1200" cap="none" spc="0" normalizeH="0" baseline="0" noProof="0">
                          <a:ln>
                            <a:noFill/>
                          </a:ln>
                          <a:solidFill>
                            <a:prstClr val="black"/>
                          </a:solidFill>
                          <a:effectLst/>
                          <a:uLnTx/>
                          <a:uFillTx/>
                          <a:latin typeface="+mn-lt"/>
                          <a:ea typeface="+mn-ea"/>
                          <a:cs typeface="+mn-cs"/>
                        </a:rPr>
                        <a:t>
The Bosch Connected World #BCW18 in Berlin showed the present and the future of IoT. Watch the highlights from THE IoT conference of the year and it's hackathon #BCX18: https://lnkd.in/dRMw_GM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71907552"/>
                  </a:ext>
                </a:extLst>
              </a:tr>
            </a:tbl>
          </a:graphicData>
        </a:graphic>
      </p:graphicFrame>
      <p:sp>
        <p:nvSpPr>
          <p:cNvPr id="4" name="Text Placeholder 3">
            <a:extLst>
              <a:ext uri="{FF2B5EF4-FFF2-40B4-BE49-F238E27FC236}">
                <a16:creationId xmlns:a16="http://schemas.microsoft.com/office/drawing/2014/main" id="{2AB2C4C9-D11C-4E90-AA1D-CBD81002B9F8}"/>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4190116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F49C9-2D9A-486F-A6AC-EB8B1706636F}"/>
              </a:ext>
            </a:extLst>
          </p:cNvPr>
          <p:cNvSpPr>
            <a:spLocks noGrp="1"/>
          </p:cNvSpPr>
          <p:nvPr>
            <p:ph type="title"/>
          </p:nvPr>
        </p:nvSpPr>
        <p:spPr/>
        <p:txBody>
          <a:bodyPr/>
          <a:lstStyle/>
          <a:p>
            <a:r>
              <a:rPr lang="en-US"/>
              <a:t>LinkedIn Updates Table - 6 of 7</a:t>
            </a:r>
          </a:p>
        </p:txBody>
      </p:sp>
      <p:graphicFrame>
        <p:nvGraphicFramePr>
          <p:cNvPr id="5" name="Table Placeholder 4">
            <a:extLst>
              <a:ext uri="{FF2B5EF4-FFF2-40B4-BE49-F238E27FC236}">
                <a16:creationId xmlns:a16="http://schemas.microsoft.com/office/drawing/2014/main" id="{2A8FDD2F-A898-4A31-A403-A1861F2A153C}"/>
              </a:ext>
            </a:extLst>
          </p:cNvPr>
          <p:cNvGraphicFramePr>
            <a:graphicFrameLocks noGrp="1"/>
          </p:cNvGraphicFramePr>
          <p:nvPr>
            <p:ph type="tbl" sz="quarter" idx="13"/>
            <p:extLst>
              <p:ext uri="{D42A27DB-BD31-4B8C-83A1-F6EECF244321}">
                <p14:modId xmlns:p14="http://schemas.microsoft.com/office/powerpoint/2010/main" val="2373015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43028103"/>
                    </a:ext>
                  </a:extLst>
                </a:gridCol>
                <a:gridCol w="987552">
                  <a:extLst>
                    <a:ext uri="{9D8B030D-6E8A-4147-A177-3AD203B41FA5}">
                      <a16:colId xmlns:a16="http://schemas.microsoft.com/office/drawing/2014/main" val="1698971340"/>
                    </a:ext>
                  </a:extLst>
                </a:gridCol>
                <a:gridCol w="987552">
                  <a:extLst>
                    <a:ext uri="{9D8B030D-6E8A-4147-A177-3AD203B41FA5}">
                      <a16:colId xmlns:a16="http://schemas.microsoft.com/office/drawing/2014/main" val="2966146201"/>
                    </a:ext>
                  </a:extLst>
                </a:gridCol>
                <a:gridCol w="987552">
                  <a:extLst>
                    <a:ext uri="{9D8B030D-6E8A-4147-A177-3AD203B41FA5}">
                      <a16:colId xmlns:a16="http://schemas.microsoft.com/office/drawing/2014/main" val="3787149587"/>
                    </a:ext>
                  </a:extLst>
                </a:gridCol>
                <a:gridCol w="987552">
                  <a:extLst>
                    <a:ext uri="{9D8B030D-6E8A-4147-A177-3AD203B41FA5}">
                      <a16:colId xmlns:a16="http://schemas.microsoft.com/office/drawing/2014/main" val="1271867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06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- 2018-02-05 13:05:05</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Istanbul is the city with the world’s 6th biggest traffic congestion? 🚦 On average, an extra 46 minutes is needed for every trip. 🕞 But, driving from the European to the Asian part of the city now only takes 15 minutes – taking the 106-meter deep shortcut called “Eurasia Tunnel”. An access control system from Bosch monitors the tunnel at more than 40 points and regulates the volume of traffic to ensure a constant flow: https://lnkd.in/gtXTbGS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826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- 2018-02-19 13:49:10</a:t>
                      </a:r>
                      <a:r>
                        <a:rPr kumimoji="0" lang="en-US" sz="1000" b="0" i="0" u="none" strike="noStrike" kern="1200" cap="none" spc="0" normalizeH="0" baseline="0" noProof="0">
                          <a:ln>
                            <a:noFill/>
                          </a:ln>
                          <a:solidFill>
                            <a:prstClr val="black"/>
                          </a:solidFill>
                          <a:effectLst/>
                          <a:uLnTx/>
                          <a:uFillTx/>
                          <a:latin typeface="+mn-lt"/>
                          <a:ea typeface="+mn-ea"/>
                          <a:cs typeface="+mn-cs"/>
                        </a:rPr>
                        <a:t>
Driving forces! 🚴‍♀️ 🚘 🚇 See how mobility is changing – at the #BCW18. The present and future of getting from A to B will be discussed this week at THE #IoT conference in Berlin: https://lnkd.in/dvwgfEj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46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- 2018-02-13 13:33:06</a:t>
                      </a:r>
                      <a:r>
                        <a:rPr kumimoji="0" lang="en-US" sz="1000" b="0" i="0" u="none" strike="noStrike" kern="1200" cap="none" spc="0" normalizeH="0" baseline="0" noProof="0">
                          <a:ln>
                            <a:noFill/>
                          </a:ln>
                          <a:solidFill>
                            <a:prstClr val="black"/>
                          </a:solidFill>
                          <a:effectLst/>
                          <a:uLnTx/>
                          <a:uFillTx/>
                          <a:latin typeface="+mn-lt"/>
                          <a:ea typeface="+mn-ea"/>
                          <a:cs typeface="+mn-cs"/>
                        </a:rPr>
                        <a:t>
🚛 🗺️ Connecting trucks to the IoT: To help fleet managers master their drivers' scheduling and remain informed with real-time technical status reports, Bosch has developed the Common Telematics Platform. Designed around Industry 4.0, fleet managers can monitor the activities of trucks connected to the platform to ensure they are more efficient, eco-friendly, and safe on the road. Learn more: http://bit.ly/BoschCTP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9990118"/>
                  </a:ext>
                </a:extLst>
              </a:tr>
            </a:tbl>
          </a:graphicData>
        </a:graphic>
      </p:graphicFrame>
      <p:sp>
        <p:nvSpPr>
          <p:cNvPr id="4" name="Text Placeholder 3">
            <a:extLst>
              <a:ext uri="{FF2B5EF4-FFF2-40B4-BE49-F238E27FC236}">
                <a16:creationId xmlns:a16="http://schemas.microsoft.com/office/drawing/2014/main" id="{CAABFBC0-4DAC-45E5-ADDB-9DC67244CECF}"/>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45393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675FB-6E1A-4283-9101-29371E947F58}"/>
              </a:ext>
            </a:extLst>
          </p:cNvPr>
          <p:cNvSpPr>
            <a:spLocks noGrp="1"/>
          </p:cNvSpPr>
          <p:nvPr>
            <p:ph type="title"/>
          </p:nvPr>
        </p:nvSpPr>
        <p:spPr/>
        <p:txBody>
          <a:bodyPr/>
          <a:lstStyle/>
          <a:p>
            <a:r>
              <a:rPr lang="en-US"/>
              <a:t>LinkedIn Updates Table - 7 of 7</a:t>
            </a:r>
          </a:p>
        </p:txBody>
      </p:sp>
      <p:graphicFrame>
        <p:nvGraphicFramePr>
          <p:cNvPr id="5" name="Table Placeholder 4">
            <a:extLst>
              <a:ext uri="{FF2B5EF4-FFF2-40B4-BE49-F238E27FC236}">
                <a16:creationId xmlns:a16="http://schemas.microsoft.com/office/drawing/2014/main" id="{70CB227B-134C-4ACF-A022-8076300A34FC}"/>
              </a:ext>
            </a:extLst>
          </p:cNvPr>
          <p:cNvGraphicFramePr>
            <a:graphicFrameLocks noGrp="1"/>
          </p:cNvGraphicFramePr>
          <p:nvPr>
            <p:ph type="tbl" sz="quarter" idx="13"/>
            <p:extLst>
              <p:ext uri="{D42A27DB-BD31-4B8C-83A1-F6EECF244321}">
                <p14:modId xmlns:p14="http://schemas.microsoft.com/office/powerpoint/2010/main" val="1691554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76059437"/>
                    </a:ext>
                  </a:extLst>
                </a:gridCol>
                <a:gridCol w="987552">
                  <a:extLst>
                    <a:ext uri="{9D8B030D-6E8A-4147-A177-3AD203B41FA5}">
                      <a16:colId xmlns:a16="http://schemas.microsoft.com/office/drawing/2014/main" val="2541145384"/>
                    </a:ext>
                  </a:extLst>
                </a:gridCol>
                <a:gridCol w="987552">
                  <a:extLst>
                    <a:ext uri="{9D8B030D-6E8A-4147-A177-3AD203B41FA5}">
                      <a16:colId xmlns:a16="http://schemas.microsoft.com/office/drawing/2014/main" val="1379621846"/>
                    </a:ext>
                  </a:extLst>
                </a:gridCol>
                <a:gridCol w="987552">
                  <a:extLst>
                    <a:ext uri="{9D8B030D-6E8A-4147-A177-3AD203B41FA5}">
                      <a16:colId xmlns:a16="http://schemas.microsoft.com/office/drawing/2014/main" val="780895465"/>
                    </a:ext>
                  </a:extLst>
                </a:gridCol>
                <a:gridCol w="987552">
                  <a:extLst>
                    <a:ext uri="{9D8B030D-6E8A-4147-A177-3AD203B41FA5}">
                      <a16:colId xmlns:a16="http://schemas.microsoft.com/office/drawing/2014/main" val="185524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137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- 2018-02-27 14:20:05</a:t>
                      </a:r>
                      <a:r>
                        <a:rPr kumimoji="0" lang="en-US" sz="1000" b="0" i="0" u="none" strike="noStrike" kern="1200" cap="none" spc="0" normalizeH="0" baseline="0" noProof="0">
                          <a:ln>
                            <a:noFill/>
                          </a:ln>
                          <a:solidFill>
                            <a:prstClr val="black"/>
                          </a:solidFill>
                          <a:effectLst/>
                          <a:uLnTx/>
                          <a:uFillTx/>
                          <a:latin typeface="+mn-lt"/>
                          <a:ea typeface="+mn-ea"/>
                          <a:cs typeface="+mn-cs"/>
                        </a:rPr>
                        <a:t>
It's all about sharing! Less stress during rush hour, good for the environment and the wallet. 🛣🚙👨‍👨‍👦‍👦 Bosch enters the future mobility service market and acquires SPLT. The US carpooling start-up has 140,000 users - "a number that is sure to multiply over the next few years", says Bosch CEO Volkmar Denner. http://bit.ly/2EGnB1R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152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ZF Group - 2018-02-08 15:30:52</a:t>
                      </a:r>
                      <a:r>
                        <a:rPr kumimoji="0" lang="en-US" sz="1000" b="0" i="0" u="none" strike="noStrike" kern="1200" cap="none" spc="0" normalizeH="0" baseline="0" noProof="0">
                          <a:ln>
                            <a:noFill/>
                          </a:ln>
                          <a:solidFill>
                            <a:prstClr val="black"/>
                          </a:solidFill>
                          <a:effectLst/>
                          <a:uLnTx/>
                          <a:uFillTx/>
                          <a:latin typeface="+mn-lt"/>
                          <a:ea typeface="+mn-ea"/>
                          <a:cs typeface="+mn-cs"/>
                        </a:rPr>
                        <a:t>
ZF launches Joint Venture with Chinese listed company Anhui Heli, ensuring access to China, the biggest and fastest growing market for forklift trucks. Learn more: http://bit.ly/2nOuJ5K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812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Bosch - 2018-02-15 12:10:07</a:t>
                      </a:r>
                      <a:r>
                        <a:rPr kumimoji="0" lang="en-US" sz="1000" b="0" i="0" u="none" strike="noStrike" kern="1200" cap="none" spc="0" normalizeH="0" baseline="0" noProof="0">
                          <a:ln>
                            <a:noFill/>
                          </a:ln>
                          <a:solidFill>
                            <a:prstClr val="black"/>
                          </a:solidFill>
                          <a:effectLst/>
                          <a:uLnTx/>
                          <a:uFillTx/>
                          <a:latin typeface="+mn-lt"/>
                          <a:ea typeface="+mn-ea"/>
                          <a:cs typeface="+mn-cs"/>
                        </a:rPr>
                        <a:t>
Connecting trains to the IoT:  Bosch vehicle technology ensures that freight cars around the world move smoothly – not only on the tracks, but also on the internet. 🚃 🌐 Learn more about how Bosch sensors ensure a more transparent and efficient logistics chain: http://bit.ly/SmartTrains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882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Continental - 2018-02-15 18:30:18</a:t>
                      </a:r>
                      <a:r>
                        <a:rPr kumimoji="0" lang="en-US" sz="1000" b="0" i="0" u="none" strike="noStrike" kern="1200" cap="none" spc="0" normalizeH="0" baseline="0" noProof="0">
                          <a:ln>
                            <a:noFill/>
                          </a:ln>
                          <a:solidFill>
                            <a:prstClr val="black"/>
                          </a:solidFill>
                          <a:effectLst/>
                          <a:uLnTx/>
                          <a:uFillTx/>
                          <a:latin typeface="+mn-lt"/>
                          <a:ea typeface="+mn-ea"/>
                          <a:cs typeface="+mn-cs"/>
                        </a:rPr>
                        <a:t>
Deep into the snow
Our colleague Gunnar has quite an exceptional work place were he tests Brake-by-Wire systems and develops them until the start of production. Beside his work place in Frankfurt, Germany, a few weeks a year he works in Arvidsjaur in North Sweden. Every year from December to March Continental runs an own test center there, situated approximately 100 kilometers South from the Arctic circle. Join him on a typical working day under the northern lights: http://ow.ly/O20b50gviTy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9089122"/>
                  </a:ext>
                </a:extLst>
              </a:tr>
            </a:tbl>
          </a:graphicData>
        </a:graphic>
      </p:graphicFrame>
      <p:sp>
        <p:nvSpPr>
          <p:cNvPr id="4" name="Text Placeholder 3">
            <a:extLst>
              <a:ext uri="{FF2B5EF4-FFF2-40B4-BE49-F238E27FC236}">
                <a16:creationId xmlns:a16="http://schemas.microsoft.com/office/drawing/2014/main" id="{72AD1AFF-8F5B-49BA-BF15-6C745566D199}"/>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289653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341</Words>
  <Application>Microsoft Office PowerPoint</Application>
  <PresentationFormat>On-screen Show (4:3)</PresentationFormat>
  <Paragraphs>174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Calibri</vt:lpstr>
      <vt:lpstr>Arial</vt:lpstr>
      <vt:lpstr>ＭＳ Ｐゴシック</vt:lpstr>
      <vt:lpstr>quintly_template</vt:lpstr>
      <vt:lpstr>LinkedIn Updates Table - 1 of 7</vt:lpstr>
      <vt:lpstr>LinkedIn Updates Table - 2 of 7</vt:lpstr>
      <vt:lpstr>LinkedIn Updates Table - 3 of 7</vt:lpstr>
      <vt:lpstr>LinkedIn Updates Table - 4 of 7</vt:lpstr>
      <vt:lpstr>LinkedIn Updates Table - 5 of 7</vt:lpstr>
      <vt:lpstr>LinkedIn Updates Table - 6 of 7</vt:lpstr>
      <vt:lpstr>LinkedIn Updates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- 1 of 7</dc:title>
  <dc:creator>Administrator</dc:creator>
  <cp:lastModifiedBy>Administrator</cp:lastModifiedBy>
  <cp:revision>1</cp:revision>
  <dcterms:created xsi:type="dcterms:W3CDTF">2018-03-05T15:33:54Z</dcterms:created>
  <dcterms:modified xsi:type="dcterms:W3CDTF">2018-03-05T15:35:12Z</dcterms:modified>
</cp:coreProperties>
</file>