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87278-6BD1-492E-88F6-222DE1FF4909}"/>
              </a:ext>
            </a:extLst>
          </p:cNvPr>
          <p:cNvSpPr>
            <a:spLocks noGrp="1"/>
          </p:cNvSpPr>
          <p:nvPr>
            <p:ph type="title"/>
          </p:nvPr>
        </p:nvSpPr>
        <p:spPr/>
        <p:txBody>
          <a:bodyPr/>
          <a:lstStyle/>
          <a:p>
            <a:r>
              <a:rPr lang="en-US"/>
              <a:t>Instagram Posts Table | srfwemyselfandwhy - 1 of 14</a:t>
            </a:r>
          </a:p>
        </p:txBody>
      </p:sp>
      <p:graphicFrame>
        <p:nvGraphicFramePr>
          <p:cNvPr id="5" name="Table Placeholder 4">
            <a:extLst>
              <a:ext uri="{FF2B5EF4-FFF2-40B4-BE49-F238E27FC236}">
                <a16:creationId xmlns:a16="http://schemas.microsoft.com/office/drawing/2014/main" id="{6644DC87-0B7A-46F9-99C1-DE41AC607CBD}"/>
              </a:ext>
            </a:extLst>
          </p:cNvPr>
          <p:cNvGraphicFramePr>
            <a:graphicFrameLocks noGrp="1"/>
          </p:cNvGraphicFramePr>
          <p:nvPr>
            <p:ph type="tbl" sz="quarter" idx="13"/>
            <p:extLst>
              <p:ext uri="{D42A27DB-BD31-4B8C-83A1-F6EECF244321}">
                <p14:modId xmlns:p14="http://schemas.microsoft.com/office/powerpoint/2010/main" val="199914771"/>
              </p:ext>
            </p:extLst>
          </p:nvPr>
        </p:nvGraphicFramePr>
        <p:xfrm>
          <a:off x="457200" y="1731963"/>
          <a:ext cx="7571230" cy="42976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14250803"/>
                    </a:ext>
                  </a:extLst>
                </a:gridCol>
                <a:gridCol w="1481327">
                  <a:extLst>
                    <a:ext uri="{9D8B030D-6E8A-4147-A177-3AD203B41FA5}">
                      <a16:colId xmlns:a16="http://schemas.microsoft.com/office/drawing/2014/main" val="996956135"/>
                    </a:ext>
                  </a:extLst>
                </a:gridCol>
                <a:gridCol w="493776">
                  <a:extLst>
                    <a:ext uri="{9D8B030D-6E8A-4147-A177-3AD203B41FA5}">
                      <a16:colId xmlns:a16="http://schemas.microsoft.com/office/drawing/2014/main" val="3476786670"/>
                    </a:ext>
                  </a:extLst>
                </a:gridCol>
                <a:gridCol w="493776">
                  <a:extLst>
                    <a:ext uri="{9D8B030D-6E8A-4147-A177-3AD203B41FA5}">
                      <a16:colId xmlns:a16="http://schemas.microsoft.com/office/drawing/2014/main" val="107590814"/>
                    </a:ext>
                  </a:extLst>
                </a:gridCol>
                <a:gridCol w="493776">
                  <a:extLst>
                    <a:ext uri="{9D8B030D-6E8A-4147-A177-3AD203B41FA5}">
                      <a16:colId xmlns:a16="http://schemas.microsoft.com/office/drawing/2014/main" val="293298367"/>
                    </a:ext>
                  </a:extLst>
                </a:gridCol>
                <a:gridCol w="493776">
                  <a:extLst>
                    <a:ext uri="{9D8B030D-6E8A-4147-A177-3AD203B41FA5}">
                      <a16:colId xmlns:a16="http://schemas.microsoft.com/office/drawing/2014/main" val="2835285501"/>
                    </a:ext>
                  </a:extLst>
                </a:gridCol>
                <a:gridCol w="493776">
                  <a:extLst>
                    <a:ext uri="{9D8B030D-6E8A-4147-A177-3AD203B41FA5}">
                      <a16:colId xmlns:a16="http://schemas.microsoft.com/office/drawing/2014/main" val="686407696"/>
                    </a:ext>
                  </a:extLst>
                </a:gridCol>
                <a:gridCol w="493776">
                  <a:extLst>
                    <a:ext uri="{9D8B030D-6E8A-4147-A177-3AD203B41FA5}">
                      <a16:colId xmlns:a16="http://schemas.microsoft.com/office/drawing/2014/main" val="3641991675"/>
                    </a:ext>
                  </a:extLst>
                </a:gridCol>
                <a:gridCol w="493776">
                  <a:extLst>
                    <a:ext uri="{9D8B030D-6E8A-4147-A177-3AD203B41FA5}">
                      <a16:colId xmlns:a16="http://schemas.microsoft.com/office/drawing/2014/main" val="4215130317"/>
                    </a:ext>
                  </a:extLst>
                </a:gridCol>
                <a:gridCol w="493776">
                  <a:extLst>
                    <a:ext uri="{9D8B030D-6E8A-4147-A177-3AD203B41FA5}">
                      <a16:colId xmlns:a16="http://schemas.microsoft.com/office/drawing/2014/main" val="2802732223"/>
                    </a:ext>
                  </a:extLst>
                </a:gridCol>
                <a:gridCol w="493776">
                  <a:extLst>
                    <a:ext uri="{9D8B030D-6E8A-4147-A177-3AD203B41FA5}">
                      <a16:colId xmlns:a16="http://schemas.microsoft.com/office/drawing/2014/main" val="189761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2083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- 2022-12-30 17:00:05</a:t>
                      </a:r>
                      <a:r>
                        <a:rPr kumimoji="0" lang="en-US" sz="1000" b="0" i="0" u="none" strike="noStrike" kern="1200" cap="none" spc="0" normalizeH="0" baseline="0" noProof="0">
                          <a:ln>
                            <a:noFill/>
                          </a:ln>
                          <a:solidFill>
                            <a:prstClr val="black"/>
                          </a:solidFill>
                          <a:effectLst/>
                          <a:uLnTx/>
                          <a:uFillTx/>
                          <a:latin typeface="+mn-lt"/>
                          <a:ea typeface="+mn-ea"/>
                          <a:cs typeface="+mn-cs"/>
                        </a:rPr>
                        <a:t>
 Bevor wir mit neuer Energie und Motivation ins Jahr 2023 starten, blickt die WMW-Redaktion in Zahlen auf das Jahr 2022 zurück. 💛
#SRFWeMyselfAndWhy #WeMyselfAndWhy #WMW #SRF #Frauen #FrauenInDerSchweiz #FrauenCommunity #WomenEmpowerment #FrauenNetzwerk #StarkeFrauen #Schweiz #SchweizerRadioUndFernsehen #Redaktion #Unser2022
Realisation: Luana Beerli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4769391"/>
                  </a:ext>
                </a:extLst>
              </a:tr>
            </a:tbl>
          </a:graphicData>
        </a:graphic>
      </p:graphicFrame>
      <p:sp>
        <p:nvSpPr>
          <p:cNvPr id="4" name="Text Placeholder 3">
            <a:extLst>
              <a:ext uri="{FF2B5EF4-FFF2-40B4-BE49-F238E27FC236}">
                <a16:creationId xmlns:a16="http://schemas.microsoft.com/office/drawing/2014/main" id="{AEF170CA-D3C5-4793-A4FA-81ABD1E6CDF8}"/>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820660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C59F-1C25-4268-8668-116F64BF2CBB}"/>
              </a:ext>
            </a:extLst>
          </p:cNvPr>
          <p:cNvSpPr>
            <a:spLocks noGrp="1"/>
          </p:cNvSpPr>
          <p:nvPr>
            <p:ph type="title"/>
          </p:nvPr>
        </p:nvSpPr>
        <p:spPr/>
        <p:txBody>
          <a:bodyPr/>
          <a:lstStyle/>
          <a:p>
            <a:r>
              <a:rPr lang="en-US"/>
              <a:t>Instagram Posts Table | srfwemyselfandwhy - 2 of 14</a:t>
            </a:r>
          </a:p>
        </p:txBody>
      </p:sp>
      <p:graphicFrame>
        <p:nvGraphicFramePr>
          <p:cNvPr id="5" name="Table Placeholder 4">
            <a:extLst>
              <a:ext uri="{FF2B5EF4-FFF2-40B4-BE49-F238E27FC236}">
                <a16:creationId xmlns:a16="http://schemas.microsoft.com/office/drawing/2014/main" id="{AD00F31F-1276-474B-8C56-EFF42CF70BA6}"/>
              </a:ext>
            </a:extLst>
          </p:cNvPr>
          <p:cNvGraphicFramePr>
            <a:graphicFrameLocks noGrp="1"/>
          </p:cNvGraphicFramePr>
          <p:nvPr>
            <p:ph type="tbl" sz="quarter" idx="13"/>
            <p:extLst>
              <p:ext uri="{D42A27DB-BD31-4B8C-83A1-F6EECF244321}">
                <p14:modId xmlns:p14="http://schemas.microsoft.com/office/powerpoint/2010/main" val="226789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28346988"/>
                    </a:ext>
                  </a:extLst>
                </a:gridCol>
                <a:gridCol w="1481327">
                  <a:extLst>
                    <a:ext uri="{9D8B030D-6E8A-4147-A177-3AD203B41FA5}">
                      <a16:colId xmlns:a16="http://schemas.microsoft.com/office/drawing/2014/main" val="1418409964"/>
                    </a:ext>
                  </a:extLst>
                </a:gridCol>
                <a:gridCol w="493776">
                  <a:extLst>
                    <a:ext uri="{9D8B030D-6E8A-4147-A177-3AD203B41FA5}">
                      <a16:colId xmlns:a16="http://schemas.microsoft.com/office/drawing/2014/main" val="533477137"/>
                    </a:ext>
                  </a:extLst>
                </a:gridCol>
                <a:gridCol w="493776">
                  <a:extLst>
                    <a:ext uri="{9D8B030D-6E8A-4147-A177-3AD203B41FA5}">
                      <a16:colId xmlns:a16="http://schemas.microsoft.com/office/drawing/2014/main" val="2301912442"/>
                    </a:ext>
                  </a:extLst>
                </a:gridCol>
                <a:gridCol w="493776">
                  <a:extLst>
                    <a:ext uri="{9D8B030D-6E8A-4147-A177-3AD203B41FA5}">
                      <a16:colId xmlns:a16="http://schemas.microsoft.com/office/drawing/2014/main" val="2118682552"/>
                    </a:ext>
                  </a:extLst>
                </a:gridCol>
                <a:gridCol w="493776">
                  <a:extLst>
                    <a:ext uri="{9D8B030D-6E8A-4147-A177-3AD203B41FA5}">
                      <a16:colId xmlns:a16="http://schemas.microsoft.com/office/drawing/2014/main" val="2554970274"/>
                    </a:ext>
                  </a:extLst>
                </a:gridCol>
                <a:gridCol w="493776">
                  <a:extLst>
                    <a:ext uri="{9D8B030D-6E8A-4147-A177-3AD203B41FA5}">
                      <a16:colId xmlns:a16="http://schemas.microsoft.com/office/drawing/2014/main" val="2453688405"/>
                    </a:ext>
                  </a:extLst>
                </a:gridCol>
                <a:gridCol w="493776">
                  <a:extLst>
                    <a:ext uri="{9D8B030D-6E8A-4147-A177-3AD203B41FA5}">
                      <a16:colId xmlns:a16="http://schemas.microsoft.com/office/drawing/2014/main" val="1175866778"/>
                    </a:ext>
                  </a:extLst>
                </a:gridCol>
                <a:gridCol w="493776">
                  <a:extLst>
                    <a:ext uri="{9D8B030D-6E8A-4147-A177-3AD203B41FA5}">
                      <a16:colId xmlns:a16="http://schemas.microsoft.com/office/drawing/2014/main" val="1659644573"/>
                    </a:ext>
                  </a:extLst>
                </a:gridCol>
                <a:gridCol w="493776">
                  <a:extLst>
                    <a:ext uri="{9D8B030D-6E8A-4147-A177-3AD203B41FA5}">
                      <a16:colId xmlns:a16="http://schemas.microsoft.com/office/drawing/2014/main" val="3343035544"/>
                    </a:ext>
                  </a:extLst>
                </a:gridCol>
                <a:gridCol w="493776">
                  <a:extLst>
                    <a:ext uri="{9D8B030D-6E8A-4147-A177-3AD203B41FA5}">
                      <a16:colId xmlns:a16="http://schemas.microsoft.com/office/drawing/2014/main" val="2890613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1641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srfwemyselfandwhy - 2022-12-29 18:00:59</a:t>
                      </a:r>
                      <a:r>
                        <a:rPr kumimoji="0" lang="de-DE" sz="1000" b="0" i="0" u="none" strike="noStrike" kern="1200" cap="none" spc="0" normalizeH="0" baseline="0" noProof="0">
                          <a:ln>
                            <a:noFill/>
                          </a:ln>
                          <a:solidFill>
                            <a:prstClr val="black"/>
                          </a:solidFill>
                          <a:effectLst/>
                          <a:uLnTx/>
                          <a:uFillTx/>
                          <a:latin typeface="+mn-lt"/>
                          <a:ea typeface="+mn-ea"/>
                          <a:cs typeface="+mn-cs"/>
                        </a:rPr>
                        <a:t>
 Mit wem wolltest du schon immer mal reden? 🤔 In unserem Job dürfen wir oft eindrückliche Personen kennenlernen und deren bewegende Geschichten mit euch teilen. Wir haben uns Gedanken gemacht, von welchen Schweizer Persönlichkeiten wir gerne mehr erfahren würden. Ob sich wohl einer unserer Interview-Wünsche im nächsten Jahr erfüllen wird? 💫
Im Video zu sehen sind Sirah, Yonca, Arzije, Lea, Luana, Karin, Sarah, Stefani und Ronja aus unserem Team.
#SRFWeMyselfAndWhy #WeMyselfAndWhy #WMW #SRF #Frauen #FrauenInDerSchweiz #FrauenCommunity #WomenEmpowerment #FrauenNetzwerk #StarkeFrauen #Schweiz #SchweizerRadioUndFernsehen #Newcomer #FemaleEmpowerment #Redaktion #HinterDenKulissen #Journalismus #Journalistin #Redakteurin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a:t>
                      </a:r>
                    </a:p>
                  </a:txBody>
                  <a:tcPr/>
                </a:tc>
                <a:extLst>
                  <a:ext uri="{0D108BD9-81ED-4DB2-BD59-A6C34878D82A}">
                    <a16:rowId xmlns:a16="http://schemas.microsoft.com/office/drawing/2014/main" val="1627222103"/>
                  </a:ext>
                </a:extLst>
              </a:tr>
            </a:tbl>
          </a:graphicData>
        </a:graphic>
      </p:graphicFrame>
      <p:sp>
        <p:nvSpPr>
          <p:cNvPr id="4" name="Text Placeholder 3">
            <a:extLst>
              <a:ext uri="{FF2B5EF4-FFF2-40B4-BE49-F238E27FC236}">
                <a16:creationId xmlns:a16="http://schemas.microsoft.com/office/drawing/2014/main" id="{56EB15D8-B35B-454E-812C-71ABA991726A}"/>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307252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F2FF-DBB9-4E71-9232-E22524DDEC78}"/>
              </a:ext>
            </a:extLst>
          </p:cNvPr>
          <p:cNvSpPr>
            <a:spLocks noGrp="1"/>
          </p:cNvSpPr>
          <p:nvPr>
            <p:ph type="title"/>
          </p:nvPr>
        </p:nvSpPr>
        <p:spPr/>
        <p:txBody>
          <a:bodyPr/>
          <a:lstStyle/>
          <a:p>
            <a:r>
              <a:rPr lang="en-US"/>
              <a:t>Instagram Posts Table | srfwemyselfandwhy - 3 of 14</a:t>
            </a:r>
          </a:p>
        </p:txBody>
      </p:sp>
      <p:graphicFrame>
        <p:nvGraphicFramePr>
          <p:cNvPr id="5" name="Table Placeholder 4">
            <a:extLst>
              <a:ext uri="{FF2B5EF4-FFF2-40B4-BE49-F238E27FC236}">
                <a16:creationId xmlns:a16="http://schemas.microsoft.com/office/drawing/2014/main" id="{70B09956-FF89-46E1-9263-E9DCA56BD167}"/>
              </a:ext>
            </a:extLst>
          </p:cNvPr>
          <p:cNvGraphicFramePr>
            <a:graphicFrameLocks noGrp="1"/>
          </p:cNvGraphicFramePr>
          <p:nvPr>
            <p:ph type="tbl" sz="quarter" idx="13"/>
            <p:extLst>
              <p:ext uri="{D42A27DB-BD31-4B8C-83A1-F6EECF244321}">
                <p14:modId xmlns:p14="http://schemas.microsoft.com/office/powerpoint/2010/main" val="403557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46081596"/>
                    </a:ext>
                  </a:extLst>
                </a:gridCol>
                <a:gridCol w="1481327">
                  <a:extLst>
                    <a:ext uri="{9D8B030D-6E8A-4147-A177-3AD203B41FA5}">
                      <a16:colId xmlns:a16="http://schemas.microsoft.com/office/drawing/2014/main" val="3897523425"/>
                    </a:ext>
                  </a:extLst>
                </a:gridCol>
                <a:gridCol w="493776">
                  <a:extLst>
                    <a:ext uri="{9D8B030D-6E8A-4147-A177-3AD203B41FA5}">
                      <a16:colId xmlns:a16="http://schemas.microsoft.com/office/drawing/2014/main" val="3530598460"/>
                    </a:ext>
                  </a:extLst>
                </a:gridCol>
                <a:gridCol w="493776">
                  <a:extLst>
                    <a:ext uri="{9D8B030D-6E8A-4147-A177-3AD203B41FA5}">
                      <a16:colId xmlns:a16="http://schemas.microsoft.com/office/drawing/2014/main" val="379890720"/>
                    </a:ext>
                  </a:extLst>
                </a:gridCol>
                <a:gridCol w="493776">
                  <a:extLst>
                    <a:ext uri="{9D8B030D-6E8A-4147-A177-3AD203B41FA5}">
                      <a16:colId xmlns:a16="http://schemas.microsoft.com/office/drawing/2014/main" val="87843300"/>
                    </a:ext>
                  </a:extLst>
                </a:gridCol>
                <a:gridCol w="493776">
                  <a:extLst>
                    <a:ext uri="{9D8B030D-6E8A-4147-A177-3AD203B41FA5}">
                      <a16:colId xmlns:a16="http://schemas.microsoft.com/office/drawing/2014/main" val="630043724"/>
                    </a:ext>
                  </a:extLst>
                </a:gridCol>
                <a:gridCol w="493776">
                  <a:extLst>
                    <a:ext uri="{9D8B030D-6E8A-4147-A177-3AD203B41FA5}">
                      <a16:colId xmlns:a16="http://schemas.microsoft.com/office/drawing/2014/main" val="883289134"/>
                    </a:ext>
                  </a:extLst>
                </a:gridCol>
                <a:gridCol w="493776">
                  <a:extLst>
                    <a:ext uri="{9D8B030D-6E8A-4147-A177-3AD203B41FA5}">
                      <a16:colId xmlns:a16="http://schemas.microsoft.com/office/drawing/2014/main" val="4076496824"/>
                    </a:ext>
                  </a:extLst>
                </a:gridCol>
                <a:gridCol w="493776">
                  <a:extLst>
                    <a:ext uri="{9D8B030D-6E8A-4147-A177-3AD203B41FA5}">
                      <a16:colId xmlns:a16="http://schemas.microsoft.com/office/drawing/2014/main" val="3419387322"/>
                    </a:ext>
                  </a:extLst>
                </a:gridCol>
                <a:gridCol w="493776">
                  <a:extLst>
                    <a:ext uri="{9D8B030D-6E8A-4147-A177-3AD203B41FA5}">
                      <a16:colId xmlns:a16="http://schemas.microsoft.com/office/drawing/2014/main" val="4279189202"/>
                    </a:ext>
                  </a:extLst>
                </a:gridCol>
                <a:gridCol w="493776">
                  <a:extLst>
                    <a:ext uri="{9D8B030D-6E8A-4147-A177-3AD203B41FA5}">
                      <a16:colId xmlns:a16="http://schemas.microsoft.com/office/drawing/2014/main" val="195563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1138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- 2022-12-27 17:50:50</a:t>
                      </a:r>
                      <a:r>
                        <a:rPr kumimoji="0" lang="en-US" sz="1000" b="0" i="0" u="none" strike="noStrike" kern="1200" cap="none" spc="0" normalizeH="0" baseline="0" noProof="0">
                          <a:ln>
                            <a:noFill/>
                          </a:ln>
                          <a:solidFill>
                            <a:prstClr val="black"/>
                          </a:solidFill>
                          <a:effectLst/>
                          <a:uLnTx/>
                          <a:uFillTx/>
                          <a:latin typeface="+mn-lt"/>
                          <a:ea typeface="+mn-ea"/>
                          <a:cs typeface="+mn-cs"/>
                        </a:rPr>
                        <a:t>
 Das neue Jahr steht vor der Tür – und wir haben einiges vor! Einen kleinen Vorgeschmack geben dir Sarah, Luana, Arzije, Stefani und Karin aus unserem Team. Denn unser 2023 wird – wie Stefani so schön sagt – grösser, besser und cooler. 🔥
#SRFWeMyselfAndWhy #WeMyselfAndWhy #WMW #SRF #Frauen #FrauenInDerSchweiz #FrauenCommunity #WomenEmpowerment #FrauenNetzwerk #StarkeFrauen #Schweiz #SchweizerRadioUndFernsehen #Newcomer #FemaleEmpowerment #Redaktion #HinterDenKulissen #Journalismus #Journalistin #Redakteurin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a:t>
                      </a:r>
                    </a:p>
                  </a:txBody>
                  <a:tcPr/>
                </a:tc>
                <a:extLst>
                  <a:ext uri="{0D108BD9-81ED-4DB2-BD59-A6C34878D82A}">
                    <a16:rowId xmlns:a16="http://schemas.microsoft.com/office/drawing/2014/main" val="2349274059"/>
                  </a:ext>
                </a:extLst>
              </a:tr>
            </a:tbl>
          </a:graphicData>
        </a:graphic>
      </p:graphicFrame>
      <p:sp>
        <p:nvSpPr>
          <p:cNvPr id="4" name="Text Placeholder 3">
            <a:extLst>
              <a:ext uri="{FF2B5EF4-FFF2-40B4-BE49-F238E27FC236}">
                <a16:creationId xmlns:a16="http://schemas.microsoft.com/office/drawing/2014/main" id="{5E564897-97D4-4278-A675-88E3B303C073}"/>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1001973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FFA42-3037-42B3-AC58-BF766C2D1B1A}"/>
              </a:ext>
            </a:extLst>
          </p:cNvPr>
          <p:cNvSpPr>
            <a:spLocks noGrp="1"/>
          </p:cNvSpPr>
          <p:nvPr>
            <p:ph type="title"/>
          </p:nvPr>
        </p:nvSpPr>
        <p:spPr/>
        <p:txBody>
          <a:bodyPr/>
          <a:lstStyle/>
          <a:p>
            <a:r>
              <a:rPr lang="en-US"/>
              <a:t>Instagram Posts Table | srfwemyselfandwhy - 4 of 14</a:t>
            </a:r>
          </a:p>
        </p:txBody>
      </p:sp>
      <p:graphicFrame>
        <p:nvGraphicFramePr>
          <p:cNvPr id="5" name="Table Placeholder 4">
            <a:extLst>
              <a:ext uri="{FF2B5EF4-FFF2-40B4-BE49-F238E27FC236}">
                <a16:creationId xmlns:a16="http://schemas.microsoft.com/office/drawing/2014/main" id="{A26859B8-4298-4DAE-9B0F-D0B1856FEA67}"/>
              </a:ext>
            </a:extLst>
          </p:cNvPr>
          <p:cNvGraphicFramePr>
            <a:graphicFrameLocks noGrp="1"/>
          </p:cNvGraphicFramePr>
          <p:nvPr>
            <p:ph type="tbl" sz="quarter" idx="13"/>
            <p:extLst>
              <p:ext uri="{D42A27DB-BD31-4B8C-83A1-F6EECF244321}">
                <p14:modId xmlns:p14="http://schemas.microsoft.com/office/powerpoint/2010/main" val="3966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9982237"/>
                    </a:ext>
                  </a:extLst>
                </a:gridCol>
                <a:gridCol w="1481327">
                  <a:extLst>
                    <a:ext uri="{9D8B030D-6E8A-4147-A177-3AD203B41FA5}">
                      <a16:colId xmlns:a16="http://schemas.microsoft.com/office/drawing/2014/main" val="3149529674"/>
                    </a:ext>
                  </a:extLst>
                </a:gridCol>
                <a:gridCol w="493776">
                  <a:extLst>
                    <a:ext uri="{9D8B030D-6E8A-4147-A177-3AD203B41FA5}">
                      <a16:colId xmlns:a16="http://schemas.microsoft.com/office/drawing/2014/main" val="3210992670"/>
                    </a:ext>
                  </a:extLst>
                </a:gridCol>
                <a:gridCol w="493776">
                  <a:extLst>
                    <a:ext uri="{9D8B030D-6E8A-4147-A177-3AD203B41FA5}">
                      <a16:colId xmlns:a16="http://schemas.microsoft.com/office/drawing/2014/main" val="122305891"/>
                    </a:ext>
                  </a:extLst>
                </a:gridCol>
                <a:gridCol w="493776">
                  <a:extLst>
                    <a:ext uri="{9D8B030D-6E8A-4147-A177-3AD203B41FA5}">
                      <a16:colId xmlns:a16="http://schemas.microsoft.com/office/drawing/2014/main" val="2368827627"/>
                    </a:ext>
                  </a:extLst>
                </a:gridCol>
                <a:gridCol w="493776">
                  <a:extLst>
                    <a:ext uri="{9D8B030D-6E8A-4147-A177-3AD203B41FA5}">
                      <a16:colId xmlns:a16="http://schemas.microsoft.com/office/drawing/2014/main" val="1960510471"/>
                    </a:ext>
                  </a:extLst>
                </a:gridCol>
                <a:gridCol w="493776">
                  <a:extLst>
                    <a:ext uri="{9D8B030D-6E8A-4147-A177-3AD203B41FA5}">
                      <a16:colId xmlns:a16="http://schemas.microsoft.com/office/drawing/2014/main" val="2776040879"/>
                    </a:ext>
                  </a:extLst>
                </a:gridCol>
                <a:gridCol w="493776">
                  <a:extLst>
                    <a:ext uri="{9D8B030D-6E8A-4147-A177-3AD203B41FA5}">
                      <a16:colId xmlns:a16="http://schemas.microsoft.com/office/drawing/2014/main" val="3820977055"/>
                    </a:ext>
                  </a:extLst>
                </a:gridCol>
                <a:gridCol w="493776">
                  <a:extLst>
                    <a:ext uri="{9D8B030D-6E8A-4147-A177-3AD203B41FA5}">
                      <a16:colId xmlns:a16="http://schemas.microsoft.com/office/drawing/2014/main" val="1385112862"/>
                    </a:ext>
                  </a:extLst>
                </a:gridCol>
                <a:gridCol w="493776">
                  <a:extLst>
                    <a:ext uri="{9D8B030D-6E8A-4147-A177-3AD203B41FA5}">
                      <a16:colId xmlns:a16="http://schemas.microsoft.com/office/drawing/2014/main" val="2179169812"/>
                    </a:ext>
                  </a:extLst>
                </a:gridCol>
                <a:gridCol w="493776">
                  <a:extLst>
                    <a:ext uri="{9D8B030D-6E8A-4147-A177-3AD203B41FA5}">
                      <a16:colId xmlns:a16="http://schemas.microsoft.com/office/drawing/2014/main" val="425735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4405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- 2022-12-26 17:00:44</a:t>
                      </a:r>
                      <a:r>
                        <a:rPr kumimoji="0" lang="en-US" sz="1000" b="0" i="0" u="none" strike="noStrike" kern="1200" cap="none" spc="0" normalizeH="0" baseline="0" noProof="0">
                          <a:ln>
                            <a:noFill/>
                          </a:ln>
                          <a:solidFill>
                            <a:prstClr val="black"/>
                          </a:solidFill>
                          <a:effectLst/>
                          <a:uLnTx/>
                          <a:uFillTx/>
                          <a:latin typeface="+mn-lt"/>
                          <a:ea typeface="+mn-ea"/>
                          <a:cs typeface="+mn-cs"/>
                        </a:rPr>
                        <a:t>
 Aufstehen, Schuhe ausziehen, den Körper strecken – und einfach mal ein Baum sein. Psychologin Stephie (@maefne) hat einen neuen, etwas unkonventionellen Anti-Stress-Tipp für uns. Und jetzt: Baum-Time! 🤓
#SRFWeMyselfAndWhy #WeMyselfAndWhy #WMW #SRF #Frauen #FrauenInDerSchweiz #FrauenCommunity #WomenEmpowerment #FrauenNetzwerk #StarkeFrauen #Schweiz #SchweizerRadioUndFernsehen #Psychologie #StressAbbauen #Entspannung #Entspannungstipps #AntiStressTipp
Realisation: Karin Zweidler, Stefani Ilic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a:t>
                      </a:r>
                    </a:p>
                  </a:txBody>
                  <a:tcPr/>
                </a:tc>
                <a:extLst>
                  <a:ext uri="{0D108BD9-81ED-4DB2-BD59-A6C34878D82A}">
                    <a16:rowId xmlns:a16="http://schemas.microsoft.com/office/drawing/2014/main" val="1180488860"/>
                  </a:ext>
                </a:extLst>
              </a:tr>
            </a:tbl>
          </a:graphicData>
        </a:graphic>
      </p:graphicFrame>
      <p:sp>
        <p:nvSpPr>
          <p:cNvPr id="4" name="Text Placeholder 3">
            <a:extLst>
              <a:ext uri="{FF2B5EF4-FFF2-40B4-BE49-F238E27FC236}">
                <a16:creationId xmlns:a16="http://schemas.microsoft.com/office/drawing/2014/main" id="{C4F6282F-F181-4EDE-9FA7-3DDCBD66BE9F}"/>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3484625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92CBF-A40E-4A7A-8805-85FFDBAD3592}"/>
              </a:ext>
            </a:extLst>
          </p:cNvPr>
          <p:cNvSpPr>
            <a:spLocks noGrp="1"/>
          </p:cNvSpPr>
          <p:nvPr>
            <p:ph type="title"/>
          </p:nvPr>
        </p:nvSpPr>
        <p:spPr/>
        <p:txBody>
          <a:bodyPr/>
          <a:lstStyle/>
          <a:p>
            <a:r>
              <a:rPr lang="en-US"/>
              <a:t>Instagram Posts Table | srfwemyselfandwhy - 5 of 14</a:t>
            </a:r>
          </a:p>
        </p:txBody>
      </p:sp>
      <p:graphicFrame>
        <p:nvGraphicFramePr>
          <p:cNvPr id="5" name="Table Placeholder 4">
            <a:extLst>
              <a:ext uri="{FF2B5EF4-FFF2-40B4-BE49-F238E27FC236}">
                <a16:creationId xmlns:a16="http://schemas.microsoft.com/office/drawing/2014/main" id="{C2525D62-2436-41E1-AC49-F70ECAD97A0B}"/>
              </a:ext>
            </a:extLst>
          </p:cNvPr>
          <p:cNvGraphicFramePr>
            <a:graphicFrameLocks noGrp="1"/>
          </p:cNvGraphicFramePr>
          <p:nvPr>
            <p:ph type="tbl" sz="quarter" idx="13"/>
            <p:extLst>
              <p:ext uri="{D42A27DB-BD31-4B8C-83A1-F6EECF244321}">
                <p14:modId xmlns:p14="http://schemas.microsoft.com/office/powerpoint/2010/main" val="406637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17675302"/>
                    </a:ext>
                  </a:extLst>
                </a:gridCol>
                <a:gridCol w="1481327">
                  <a:extLst>
                    <a:ext uri="{9D8B030D-6E8A-4147-A177-3AD203B41FA5}">
                      <a16:colId xmlns:a16="http://schemas.microsoft.com/office/drawing/2014/main" val="133378406"/>
                    </a:ext>
                  </a:extLst>
                </a:gridCol>
                <a:gridCol w="493776">
                  <a:extLst>
                    <a:ext uri="{9D8B030D-6E8A-4147-A177-3AD203B41FA5}">
                      <a16:colId xmlns:a16="http://schemas.microsoft.com/office/drawing/2014/main" val="1821615585"/>
                    </a:ext>
                  </a:extLst>
                </a:gridCol>
                <a:gridCol w="493776">
                  <a:extLst>
                    <a:ext uri="{9D8B030D-6E8A-4147-A177-3AD203B41FA5}">
                      <a16:colId xmlns:a16="http://schemas.microsoft.com/office/drawing/2014/main" val="781298149"/>
                    </a:ext>
                  </a:extLst>
                </a:gridCol>
                <a:gridCol w="493776">
                  <a:extLst>
                    <a:ext uri="{9D8B030D-6E8A-4147-A177-3AD203B41FA5}">
                      <a16:colId xmlns:a16="http://schemas.microsoft.com/office/drawing/2014/main" val="1676106927"/>
                    </a:ext>
                  </a:extLst>
                </a:gridCol>
                <a:gridCol w="493776">
                  <a:extLst>
                    <a:ext uri="{9D8B030D-6E8A-4147-A177-3AD203B41FA5}">
                      <a16:colId xmlns:a16="http://schemas.microsoft.com/office/drawing/2014/main" val="2811899582"/>
                    </a:ext>
                  </a:extLst>
                </a:gridCol>
                <a:gridCol w="493776">
                  <a:extLst>
                    <a:ext uri="{9D8B030D-6E8A-4147-A177-3AD203B41FA5}">
                      <a16:colId xmlns:a16="http://schemas.microsoft.com/office/drawing/2014/main" val="1595077742"/>
                    </a:ext>
                  </a:extLst>
                </a:gridCol>
                <a:gridCol w="493776">
                  <a:extLst>
                    <a:ext uri="{9D8B030D-6E8A-4147-A177-3AD203B41FA5}">
                      <a16:colId xmlns:a16="http://schemas.microsoft.com/office/drawing/2014/main" val="1971735270"/>
                    </a:ext>
                  </a:extLst>
                </a:gridCol>
                <a:gridCol w="493776">
                  <a:extLst>
                    <a:ext uri="{9D8B030D-6E8A-4147-A177-3AD203B41FA5}">
                      <a16:colId xmlns:a16="http://schemas.microsoft.com/office/drawing/2014/main" val="1511076213"/>
                    </a:ext>
                  </a:extLst>
                </a:gridCol>
                <a:gridCol w="493776">
                  <a:extLst>
                    <a:ext uri="{9D8B030D-6E8A-4147-A177-3AD203B41FA5}">
                      <a16:colId xmlns:a16="http://schemas.microsoft.com/office/drawing/2014/main" val="2394394854"/>
                    </a:ext>
                  </a:extLst>
                </a:gridCol>
                <a:gridCol w="493776">
                  <a:extLst>
                    <a:ext uri="{9D8B030D-6E8A-4147-A177-3AD203B41FA5}">
                      <a16:colId xmlns:a16="http://schemas.microsoft.com/office/drawing/2014/main" val="3809976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5660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srfwemyselfandwhy - 2022-12-22 18:37:05</a:t>
                      </a:r>
                      <a:r>
                        <a:rPr kumimoji="0" lang="de-DE" sz="1000" b="0" i="0" u="none" strike="noStrike" kern="1200" cap="none" spc="0" normalizeH="0" baseline="0" noProof="0">
                          <a:ln>
                            <a:noFill/>
                          </a:ln>
                          <a:solidFill>
                            <a:prstClr val="black"/>
                          </a:solidFill>
                          <a:effectLst/>
                          <a:uLnTx/>
                          <a:uFillTx/>
                          <a:latin typeface="+mn-lt"/>
                          <a:ea typeface="+mn-ea"/>
                          <a:cs typeface="+mn-cs"/>
                        </a:rPr>
                        <a:t>
 Leider erleben nicht alle die Weihnachtszeit so warm und shiny, wie sie uns in Filmen oder Werbungen gerne präsentiert wird. Die Realität sieht für viele Menschen Ende Dezember anders aus. Wir haben mit fünf Personen darüber gesprochen, wie sich die Weihnachtszeit für sie anfühlt und wie sie die bevorstehenden Tage verbringen werden.
Im Video zu sehen: Rhea @rhea.konig / Luana @mrslulua / Kaltrina @kaltrina.kryeziu / Silke @simaava / Oxana @lifeasoxana
#SRFWeMyselfAndWhy #WeMyselfAndWhy #WMW #SRF #Frauen #FrauenInDerSchweiz #FrauenCommunity #WomenEmpowerment #FrauenNetzwerk #StarkeFrauen #Schweiz #SchweizerRadioUndFernsehen #Weihnachten #Weihnachtszeit #Feiertage #Festtage #WeihnachtenFeiern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21191</a:t>
                      </a:r>
                    </a:p>
                  </a:txBody>
                  <a:tcPr/>
                </a:tc>
                <a:extLst>
                  <a:ext uri="{0D108BD9-81ED-4DB2-BD59-A6C34878D82A}">
                    <a16:rowId xmlns:a16="http://schemas.microsoft.com/office/drawing/2014/main" val="1294632408"/>
                  </a:ext>
                </a:extLst>
              </a:tr>
            </a:tbl>
          </a:graphicData>
        </a:graphic>
      </p:graphicFrame>
      <p:sp>
        <p:nvSpPr>
          <p:cNvPr id="4" name="Text Placeholder 3">
            <a:extLst>
              <a:ext uri="{FF2B5EF4-FFF2-40B4-BE49-F238E27FC236}">
                <a16:creationId xmlns:a16="http://schemas.microsoft.com/office/drawing/2014/main" id="{F050CE7B-AD6E-4292-82E5-81FF3DB26914}"/>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4101696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AD619-F846-43FD-99EA-B5A976342BA6}"/>
              </a:ext>
            </a:extLst>
          </p:cNvPr>
          <p:cNvSpPr>
            <a:spLocks noGrp="1"/>
          </p:cNvSpPr>
          <p:nvPr>
            <p:ph type="title"/>
          </p:nvPr>
        </p:nvSpPr>
        <p:spPr/>
        <p:txBody>
          <a:bodyPr/>
          <a:lstStyle/>
          <a:p>
            <a:r>
              <a:rPr lang="en-US"/>
              <a:t>Instagram Posts Table | srfwemyselfandwhy - 6 of 14</a:t>
            </a:r>
          </a:p>
        </p:txBody>
      </p:sp>
      <p:graphicFrame>
        <p:nvGraphicFramePr>
          <p:cNvPr id="5" name="Table Placeholder 4">
            <a:extLst>
              <a:ext uri="{FF2B5EF4-FFF2-40B4-BE49-F238E27FC236}">
                <a16:creationId xmlns:a16="http://schemas.microsoft.com/office/drawing/2014/main" id="{8F6E9A7C-CAFE-4D3B-BD05-D928707C066F}"/>
              </a:ext>
            </a:extLst>
          </p:cNvPr>
          <p:cNvGraphicFramePr>
            <a:graphicFrameLocks noGrp="1"/>
          </p:cNvGraphicFramePr>
          <p:nvPr>
            <p:ph type="tbl" sz="quarter" idx="13"/>
            <p:extLst>
              <p:ext uri="{D42A27DB-BD31-4B8C-83A1-F6EECF244321}">
                <p14:modId xmlns:p14="http://schemas.microsoft.com/office/powerpoint/2010/main" val="30195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66886834"/>
                    </a:ext>
                  </a:extLst>
                </a:gridCol>
                <a:gridCol w="1481327">
                  <a:extLst>
                    <a:ext uri="{9D8B030D-6E8A-4147-A177-3AD203B41FA5}">
                      <a16:colId xmlns:a16="http://schemas.microsoft.com/office/drawing/2014/main" val="4012400723"/>
                    </a:ext>
                  </a:extLst>
                </a:gridCol>
                <a:gridCol w="493776">
                  <a:extLst>
                    <a:ext uri="{9D8B030D-6E8A-4147-A177-3AD203B41FA5}">
                      <a16:colId xmlns:a16="http://schemas.microsoft.com/office/drawing/2014/main" val="2683558610"/>
                    </a:ext>
                  </a:extLst>
                </a:gridCol>
                <a:gridCol w="493776">
                  <a:extLst>
                    <a:ext uri="{9D8B030D-6E8A-4147-A177-3AD203B41FA5}">
                      <a16:colId xmlns:a16="http://schemas.microsoft.com/office/drawing/2014/main" val="1406811565"/>
                    </a:ext>
                  </a:extLst>
                </a:gridCol>
                <a:gridCol w="493776">
                  <a:extLst>
                    <a:ext uri="{9D8B030D-6E8A-4147-A177-3AD203B41FA5}">
                      <a16:colId xmlns:a16="http://schemas.microsoft.com/office/drawing/2014/main" val="1623034358"/>
                    </a:ext>
                  </a:extLst>
                </a:gridCol>
                <a:gridCol w="493776">
                  <a:extLst>
                    <a:ext uri="{9D8B030D-6E8A-4147-A177-3AD203B41FA5}">
                      <a16:colId xmlns:a16="http://schemas.microsoft.com/office/drawing/2014/main" val="2528296619"/>
                    </a:ext>
                  </a:extLst>
                </a:gridCol>
                <a:gridCol w="493776">
                  <a:extLst>
                    <a:ext uri="{9D8B030D-6E8A-4147-A177-3AD203B41FA5}">
                      <a16:colId xmlns:a16="http://schemas.microsoft.com/office/drawing/2014/main" val="2585242433"/>
                    </a:ext>
                  </a:extLst>
                </a:gridCol>
                <a:gridCol w="493776">
                  <a:extLst>
                    <a:ext uri="{9D8B030D-6E8A-4147-A177-3AD203B41FA5}">
                      <a16:colId xmlns:a16="http://schemas.microsoft.com/office/drawing/2014/main" val="3938774215"/>
                    </a:ext>
                  </a:extLst>
                </a:gridCol>
                <a:gridCol w="493776">
                  <a:extLst>
                    <a:ext uri="{9D8B030D-6E8A-4147-A177-3AD203B41FA5}">
                      <a16:colId xmlns:a16="http://schemas.microsoft.com/office/drawing/2014/main" val="2484252626"/>
                    </a:ext>
                  </a:extLst>
                </a:gridCol>
                <a:gridCol w="493776">
                  <a:extLst>
                    <a:ext uri="{9D8B030D-6E8A-4147-A177-3AD203B41FA5}">
                      <a16:colId xmlns:a16="http://schemas.microsoft.com/office/drawing/2014/main" val="1900177935"/>
                    </a:ext>
                  </a:extLst>
                </a:gridCol>
                <a:gridCol w="493776">
                  <a:extLst>
                    <a:ext uri="{9D8B030D-6E8A-4147-A177-3AD203B41FA5}">
                      <a16:colId xmlns:a16="http://schemas.microsoft.com/office/drawing/2014/main" val="44112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2145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- 2022-12-19 17:55:59</a:t>
                      </a:r>
                      <a:r>
                        <a:rPr kumimoji="0" lang="en-US" sz="1000" b="0" i="0" u="none" strike="noStrike" kern="1200" cap="none" spc="0" normalizeH="0" baseline="0" noProof="0">
                          <a:ln>
                            <a:noFill/>
                          </a:ln>
                          <a:solidFill>
                            <a:prstClr val="black"/>
                          </a:solidFill>
                          <a:effectLst/>
                          <a:uLnTx/>
                          <a:uFillTx/>
                          <a:latin typeface="+mn-lt"/>
                          <a:ea typeface="+mn-ea"/>
                          <a:cs typeface="+mn-cs"/>
                        </a:rPr>
                        <a:t>
 Auch im Endjahresstress? 😬 Falls ja: Mach gern mit, denn Psychologin Stephie (@maefne) zeigt uns heute eine Entspannungsübung, die einerseits beruhigt und andererseits hilft, mit dem eigenen Körper in Kontakt zu sein. Und nun: Gutes Entspannen. ✨
#SRFWeMyselfAndWhy #WeMyselfAndWhy #WMW #SRF #Frauen #FrauenInDerSchweiz #FrauenCommunity #WomenEmpowerment #FrauenNetzwerk #StarkeFrauen #Schweiz #SchweizerRadioUndFernsehen #Psychologie #Weihnachtsstress #Vorweihnachtszeit #StressAbbauen #Entspannung #Entspannungstipps #Berührung
Realisation: Karin Zweidler, Stefani Ilic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8446</a:t>
                      </a:r>
                    </a:p>
                  </a:txBody>
                  <a:tcPr/>
                </a:tc>
                <a:extLst>
                  <a:ext uri="{0D108BD9-81ED-4DB2-BD59-A6C34878D82A}">
                    <a16:rowId xmlns:a16="http://schemas.microsoft.com/office/drawing/2014/main" val="755553063"/>
                  </a:ext>
                </a:extLst>
              </a:tr>
            </a:tbl>
          </a:graphicData>
        </a:graphic>
      </p:graphicFrame>
      <p:sp>
        <p:nvSpPr>
          <p:cNvPr id="4" name="Text Placeholder 3">
            <a:extLst>
              <a:ext uri="{FF2B5EF4-FFF2-40B4-BE49-F238E27FC236}">
                <a16:creationId xmlns:a16="http://schemas.microsoft.com/office/drawing/2014/main" id="{F5BFB160-ECE0-43DE-A443-8AF73EAC8661}"/>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360004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68141-EFC3-41EE-A524-DBB48E08A6DE}"/>
              </a:ext>
            </a:extLst>
          </p:cNvPr>
          <p:cNvSpPr>
            <a:spLocks noGrp="1"/>
          </p:cNvSpPr>
          <p:nvPr>
            <p:ph type="title"/>
          </p:nvPr>
        </p:nvSpPr>
        <p:spPr/>
        <p:txBody>
          <a:bodyPr/>
          <a:lstStyle/>
          <a:p>
            <a:r>
              <a:rPr lang="en-US"/>
              <a:t>Instagram Posts Table | srfwemyselfandwhy - 7 of 14</a:t>
            </a:r>
          </a:p>
        </p:txBody>
      </p:sp>
      <p:graphicFrame>
        <p:nvGraphicFramePr>
          <p:cNvPr id="5" name="Table Placeholder 4">
            <a:extLst>
              <a:ext uri="{FF2B5EF4-FFF2-40B4-BE49-F238E27FC236}">
                <a16:creationId xmlns:a16="http://schemas.microsoft.com/office/drawing/2014/main" id="{104AD517-5174-4148-AAEC-12970F17404C}"/>
              </a:ext>
            </a:extLst>
          </p:cNvPr>
          <p:cNvGraphicFramePr>
            <a:graphicFrameLocks noGrp="1"/>
          </p:cNvGraphicFramePr>
          <p:nvPr>
            <p:ph type="tbl" sz="quarter" idx="13"/>
            <p:extLst>
              <p:ext uri="{D42A27DB-BD31-4B8C-83A1-F6EECF244321}">
                <p14:modId xmlns:p14="http://schemas.microsoft.com/office/powerpoint/2010/main" val="106035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06877909"/>
                    </a:ext>
                  </a:extLst>
                </a:gridCol>
                <a:gridCol w="1481327">
                  <a:extLst>
                    <a:ext uri="{9D8B030D-6E8A-4147-A177-3AD203B41FA5}">
                      <a16:colId xmlns:a16="http://schemas.microsoft.com/office/drawing/2014/main" val="2632463634"/>
                    </a:ext>
                  </a:extLst>
                </a:gridCol>
                <a:gridCol w="493776">
                  <a:extLst>
                    <a:ext uri="{9D8B030D-6E8A-4147-A177-3AD203B41FA5}">
                      <a16:colId xmlns:a16="http://schemas.microsoft.com/office/drawing/2014/main" val="1330197600"/>
                    </a:ext>
                  </a:extLst>
                </a:gridCol>
                <a:gridCol w="493776">
                  <a:extLst>
                    <a:ext uri="{9D8B030D-6E8A-4147-A177-3AD203B41FA5}">
                      <a16:colId xmlns:a16="http://schemas.microsoft.com/office/drawing/2014/main" val="3159774829"/>
                    </a:ext>
                  </a:extLst>
                </a:gridCol>
                <a:gridCol w="493776">
                  <a:extLst>
                    <a:ext uri="{9D8B030D-6E8A-4147-A177-3AD203B41FA5}">
                      <a16:colId xmlns:a16="http://schemas.microsoft.com/office/drawing/2014/main" val="1881237834"/>
                    </a:ext>
                  </a:extLst>
                </a:gridCol>
                <a:gridCol w="493776">
                  <a:extLst>
                    <a:ext uri="{9D8B030D-6E8A-4147-A177-3AD203B41FA5}">
                      <a16:colId xmlns:a16="http://schemas.microsoft.com/office/drawing/2014/main" val="484206101"/>
                    </a:ext>
                  </a:extLst>
                </a:gridCol>
                <a:gridCol w="493776">
                  <a:extLst>
                    <a:ext uri="{9D8B030D-6E8A-4147-A177-3AD203B41FA5}">
                      <a16:colId xmlns:a16="http://schemas.microsoft.com/office/drawing/2014/main" val="1795546430"/>
                    </a:ext>
                  </a:extLst>
                </a:gridCol>
                <a:gridCol w="493776">
                  <a:extLst>
                    <a:ext uri="{9D8B030D-6E8A-4147-A177-3AD203B41FA5}">
                      <a16:colId xmlns:a16="http://schemas.microsoft.com/office/drawing/2014/main" val="3364344330"/>
                    </a:ext>
                  </a:extLst>
                </a:gridCol>
                <a:gridCol w="493776">
                  <a:extLst>
                    <a:ext uri="{9D8B030D-6E8A-4147-A177-3AD203B41FA5}">
                      <a16:colId xmlns:a16="http://schemas.microsoft.com/office/drawing/2014/main" val="2413347329"/>
                    </a:ext>
                  </a:extLst>
                </a:gridCol>
                <a:gridCol w="493776">
                  <a:extLst>
                    <a:ext uri="{9D8B030D-6E8A-4147-A177-3AD203B41FA5}">
                      <a16:colId xmlns:a16="http://schemas.microsoft.com/office/drawing/2014/main" val="2850284284"/>
                    </a:ext>
                  </a:extLst>
                </a:gridCol>
                <a:gridCol w="493776">
                  <a:extLst>
                    <a:ext uri="{9D8B030D-6E8A-4147-A177-3AD203B41FA5}">
                      <a16:colId xmlns:a16="http://schemas.microsoft.com/office/drawing/2014/main" val="16568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9810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srfwemyselfandwhy - 2022-12-18 16:59:27</a:t>
                      </a:r>
                      <a:r>
                        <a:rPr kumimoji="0" lang="de-DE" sz="1000" b="0" i="0" u="none" strike="noStrike" kern="1200" cap="none" spc="0" normalizeH="0" baseline="0" noProof="0">
                          <a:ln>
                            <a:noFill/>
                          </a:ln>
                          <a:solidFill>
                            <a:prstClr val="black"/>
                          </a:solidFill>
                          <a:effectLst/>
                          <a:uLnTx/>
                          <a:uFillTx/>
                          <a:latin typeface="+mn-lt"/>
                          <a:ea typeface="+mn-ea"/>
                          <a:cs typeface="+mn-cs"/>
                        </a:rPr>
                        <a:t>
 Fotografin Jessica (@jessicathometphotography ) will keine Kinder. Mit dieser Entscheidung trifft sie immer wieder auf Unverständnis und das belastet die 32-Jährige. Ihre Erfahrungen haben sie dazu inspiriert, verschiedene Frauen, die wie sie keinen Kinderwunsch haben, zu fotografieren und zu interviewen. In den Slides stellt sie die verschiedenen Frauen und ihre Geschichten vor.
#SRFWeMyselfAndWhy #WeMyselfAndWhy #WMW #SRF #Frauen #FrauenInDerSchweiz #FrauenCommunity #WomenEmpowerment #FrauenNetzwerk #StarkeFrauen #Schweiz #SchweizerRadioUndFernsehen #Kinderlos #Kinderwunsch #KeinKinderwunsch #NichtMuttersein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8310622"/>
                  </a:ext>
                </a:extLst>
              </a:tr>
            </a:tbl>
          </a:graphicData>
        </a:graphic>
      </p:graphicFrame>
      <p:sp>
        <p:nvSpPr>
          <p:cNvPr id="4" name="Text Placeholder 3">
            <a:extLst>
              <a:ext uri="{FF2B5EF4-FFF2-40B4-BE49-F238E27FC236}">
                <a16:creationId xmlns:a16="http://schemas.microsoft.com/office/drawing/2014/main" id="{8165E313-E07C-47DC-AB84-092E5BF75868}"/>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1086355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FE195-8C1A-43E6-9EAB-8C0D0A0830B6}"/>
              </a:ext>
            </a:extLst>
          </p:cNvPr>
          <p:cNvSpPr>
            <a:spLocks noGrp="1"/>
          </p:cNvSpPr>
          <p:nvPr>
            <p:ph type="title"/>
          </p:nvPr>
        </p:nvSpPr>
        <p:spPr/>
        <p:txBody>
          <a:bodyPr/>
          <a:lstStyle/>
          <a:p>
            <a:r>
              <a:rPr lang="en-US"/>
              <a:t>Instagram Posts Table | srfwemyselfandwhy - 8 of 14</a:t>
            </a:r>
          </a:p>
        </p:txBody>
      </p:sp>
      <p:graphicFrame>
        <p:nvGraphicFramePr>
          <p:cNvPr id="5" name="Table Placeholder 4">
            <a:extLst>
              <a:ext uri="{FF2B5EF4-FFF2-40B4-BE49-F238E27FC236}">
                <a16:creationId xmlns:a16="http://schemas.microsoft.com/office/drawing/2014/main" id="{CBCF58F5-ED4C-466E-82BB-D3A4E929A8C7}"/>
              </a:ext>
            </a:extLst>
          </p:cNvPr>
          <p:cNvGraphicFramePr>
            <a:graphicFrameLocks noGrp="1"/>
          </p:cNvGraphicFramePr>
          <p:nvPr>
            <p:ph type="tbl" sz="quarter" idx="13"/>
            <p:extLst>
              <p:ext uri="{D42A27DB-BD31-4B8C-83A1-F6EECF244321}">
                <p14:modId xmlns:p14="http://schemas.microsoft.com/office/powerpoint/2010/main" val="68697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56673437"/>
                    </a:ext>
                  </a:extLst>
                </a:gridCol>
                <a:gridCol w="1481327">
                  <a:extLst>
                    <a:ext uri="{9D8B030D-6E8A-4147-A177-3AD203B41FA5}">
                      <a16:colId xmlns:a16="http://schemas.microsoft.com/office/drawing/2014/main" val="2033066901"/>
                    </a:ext>
                  </a:extLst>
                </a:gridCol>
                <a:gridCol w="493776">
                  <a:extLst>
                    <a:ext uri="{9D8B030D-6E8A-4147-A177-3AD203B41FA5}">
                      <a16:colId xmlns:a16="http://schemas.microsoft.com/office/drawing/2014/main" val="3132991960"/>
                    </a:ext>
                  </a:extLst>
                </a:gridCol>
                <a:gridCol w="493776">
                  <a:extLst>
                    <a:ext uri="{9D8B030D-6E8A-4147-A177-3AD203B41FA5}">
                      <a16:colId xmlns:a16="http://schemas.microsoft.com/office/drawing/2014/main" val="1002229671"/>
                    </a:ext>
                  </a:extLst>
                </a:gridCol>
                <a:gridCol w="493776">
                  <a:extLst>
                    <a:ext uri="{9D8B030D-6E8A-4147-A177-3AD203B41FA5}">
                      <a16:colId xmlns:a16="http://schemas.microsoft.com/office/drawing/2014/main" val="1995484953"/>
                    </a:ext>
                  </a:extLst>
                </a:gridCol>
                <a:gridCol w="493776">
                  <a:extLst>
                    <a:ext uri="{9D8B030D-6E8A-4147-A177-3AD203B41FA5}">
                      <a16:colId xmlns:a16="http://schemas.microsoft.com/office/drawing/2014/main" val="416760202"/>
                    </a:ext>
                  </a:extLst>
                </a:gridCol>
                <a:gridCol w="493776">
                  <a:extLst>
                    <a:ext uri="{9D8B030D-6E8A-4147-A177-3AD203B41FA5}">
                      <a16:colId xmlns:a16="http://schemas.microsoft.com/office/drawing/2014/main" val="429120973"/>
                    </a:ext>
                  </a:extLst>
                </a:gridCol>
                <a:gridCol w="493776">
                  <a:extLst>
                    <a:ext uri="{9D8B030D-6E8A-4147-A177-3AD203B41FA5}">
                      <a16:colId xmlns:a16="http://schemas.microsoft.com/office/drawing/2014/main" val="3267287178"/>
                    </a:ext>
                  </a:extLst>
                </a:gridCol>
                <a:gridCol w="493776">
                  <a:extLst>
                    <a:ext uri="{9D8B030D-6E8A-4147-A177-3AD203B41FA5}">
                      <a16:colId xmlns:a16="http://schemas.microsoft.com/office/drawing/2014/main" val="1097692583"/>
                    </a:ext>
                  </a:extLst>
                </a:gridCol>
                <a:gridCol w="493776">
                  <a:extLst>
                    <a:ext uri="{9D8B030D-6E8A-4147-A177-3AD203B41FA5}">
                      <a16:colId xmlns:a16="http://schemas.microsoft.com/office/drawing/2014/main" val="2913176379"/>
                    </a:ext>
                  </a:extLst>
                </a:gridCol>
                <a:gridCol w="493776">
                  <a:extLst>
                    <a:ext uri="{9D8B030D-6E8A-4147-A177-3AD203B41FA5}">
                      <a16:colId xmlns:a16="http://schemas.microsoft.com/office/drawing/2014/main" val="308739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1111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- 2022-12-16 17:50:40</a:t>
                      </a:r>
                      <a:r>
                        <a:rPr kumimoji="0" lang="en-US" sz="1000" b="0" i="0" u="none" strike="noStrike" kern="1200" cap="none" spc="0" normalizeH="0" baseline="0" noProof="0">
                          <a:ln>
                            <a:noFill/>
                          </a:ln>
                          <a:solidFill>
                            <a:prstClr val="black"/>
                          </a:solidFill>
                          <a:effectLst/>
                          <a:uLnTx/>
                          <a:uFillTx/>
                          <a:latin typeface="+mn-lt"/>
                          <a:ea typeface="+mn-ea"/>
                          <a:cs typeface="+mn-cs"/>
                        </a:rPr>
                        <a:t>
 Hast du dich schon mal gefragt, wer eigentlich hinter «We, Myself &amp; Why» steckt? 🔎  In diesem Jahr sind vier neue Frauen zu unserem Team gestossen: Yonca Ergen, Ronja Oppiller, Lea Däppen und Sirah Nying. Warum sie bei uns sind und was sie in ihrem neuen Arbeitsalltag bewegt, erfährst du im Video. 💁‍♀️
#SRFWeMyselfAndWhy #WeMyselfAndWhy #WMW #SRF #Frauen #FrauenInDerSchweiz #FrauenCommunity #WomenEmpowerment #FrauenNetzwerk #StarkeFrauen #Schweiz #SchweizerRadioUndFernsehen #Newcomer #FemaleEmpowerment #Redaktion #HinterDenKulissen #Journalismus #Journalistin #Redakteurin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8444</a:t>
                      </a:r>
                    </a:p>
                  </a:txBody>
                  <a:tcPr/>
                </a:tc>
                <a:extLst>
                  <a:ext uri="{0D108BD9-81ED-4DB2-BD59-A6C34878D82A}">
                    <a16:rowId xmlns:a16="http://schemas.microsoft.com/office/drawing/2014/main" val="32385698"/>
                  </a:ext>
                </a:extLst>
              </a:tr>
            </a:tbl>
          </a:graphicData>
        </a:graphic>
      </p:graphicFrame>
      <p:sp>
        <p:nvSpPr>
          <p:cNvPr id="4" name="Text Placeholder 3">
            <a:extLst>
              <a:ext uri="{FF2B5EF4-FFF2-40B4-BE49-F238E27FC236}">
                <a16:creationId xmlns:a16="http://schemas.microsoft.com/office/drawing/2014/main" id="{B031602E-677D-4F56-87EC-84BE4625BA7A}"/>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11312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9E4A9-C4E4-44B7-9A07-4ECF01AD5908}"/>
              </a:ext>
            </a:extLst>
          </p:cNvPr>
          <p:cNvSpPr>
            <a:spLocks noGrp="1"/>
          </p:cNvSpPr>
          <p:nvPr>
            <p:ph type="title"/>
          </p:nvPr>
        </p:nvSpPr>
        <p:spPr/>
        <p:txBody>
          <a:bodyPr/>
          <a:lstStyle/>
          <a:p>
            <a:r>
              <a:rPr lang="en-US"/>
              <a:t>Instagram Posts Table | srfwemyselfandwhy - 9 of 14</a:t>
            </a:r>
          </a:p>
        </p:txBody>
      </p:sp>
      <p:graphicFrame>
        <p:nvGraphicFramePr>
          <p:cNvPr id="5" name="Table Placeholder 4">
            <a:extLst>
              <a:ext uri="{FF2B5EF4-FFF2-40B4-BE49-F238E27FC236}">
                <a16:creationId xmlns:a16="http://schemas.microsoft.com/office/drawing/2014/main" id="{AE527E89-6E33-471B-A47D-54286A0D9D52}"/>
              </a:ext>
            </a:extLst>
          </p:cNvPr>
          <p:cNvGraphicFramePr>
            <a:graphicFrameLocks noGrp="1"/>
          </p:cNvGraphicFramePr>
          <p:nvPr>
            <p:ph type="tbl" sz="quarter" idx="13"/>
            <p:extLst>
              <p:ext uri="{D42A27DB-BD31-4B8C-83A1-F6EECF244321}">
                <p14:modId xmlns:p14="http://schemas.microsoft.com/office/powerpoint/2010/main" val="389555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97537123"/>
                    </a:ext>
                  </a:extLst>
                </a:gridCol>
                <a:gridCol w="1481327">
                  <a:extLst>
                    <a:ext uri="{9D8B030D-6E8A-4147-A177-3AD203B41FA5}">
                      <a16:colId xmlns:a16="http://schemas.microsoft.com/office/drawing/2014/main" val="515328698"/>
                    </a:ext>
                  </a:extLst>
                </a:gridCol>
                <a:gridCol w="493776">
                  <a:extLst>
                    <a:ext uri="{9D8B030D-6E8A-4147-A177-3AD203B41FA5}">
                      <a16:colId xmlns:a16="http://schemas.microsoft.com/office/drawing/2014/main" val="3047944317"/>
                    </a:ext>
                  </a:extLst>
                </a:gridCol>
                <a:gridCol w="493776">
                  <a:extLst>
                    <a:ext uri="{9D8B030D-6E8A-4147-A177-3AD203B41FA5}">
                      <a16:colId xmlns:a16="http://schemas.microsoft.com/office/drawing/2014/main" val="2166000335"/>
                    </a:ext>
                  </a:extLst>
                </a:gridCol>
                <a:gridCol w="493776">
                  <a:extLst>
                    <a:ext uri="{9D8B030D-6E8A-4147-A177-3AD203B41FA5}">
                      <a16:colId xmlns:a16="http://schemas.microsoft.com/office/drawing/2014/main" val="1595718088"/>
                    </a:ext>
                  </a:extLst>
                </a:gridCol>
                <a:gridCol w="493776">
                  <a:extLst>
                    <a:ext uri="{9D8B030D-6E8A-4147-A177-3AD203B41FA5}">
                      <a16:colId xmlns:a16="http://schemas.microsoft.com/office/drawing/2014/main" val="617160952"/>
                    </a:ext>
                  </a:extLst>
                </a:gridCol>
                <a:gridCol w="493776">
                  <a:extLst>
                    <a:ext uri="{9D8B030D-6E8A-4147-A177-3AD203B41FA5}">
                      <a16:colId xmlns:a16="http://schemas.microsoft.com/office/drawing/2014/main" val="281260827"/>
                    </a:ext>
                  </a:extLst>
                </a:gridCol>
                <a:gridCol w="493776">
                  <a:extLst>
                    <a:ext uri="{9D8B030D-6E8A-4147-A177-3AD203B41FA5}">
                      <a16:colId xmlns:a16="http://schemas.microsoft.com/office/drawing/2014/main" val="1563937703"/>
                    </a:ext>
                  </a:extLst>
                </a:gridCol>
                <a:gridCol w="493776">
                  <a:extLst>
                    <a:ext uri="{9D8B030D-6E8A-4147-A177-3AD203B41FA5}">
                      <a16:colId xmlns:a16="http://schemas.microsoft.com/office/drawing/2014/main" val="2305392598"/>
                    </a:ext>
                  </a:extLst>
                </a:gridCol>
                <a:gridCol w="493776">
                  <a:extLst>
                    <a:ext uri="{9D8B030D-6E8A-4147-A177-3AD203B41FA5}">
                      <a16:colId xmlns:a16="http://schemas.microsoft.com/office/drawing/2014/main" val="4038019897"/>
                    </a:ext>
                  </a:extLst>
                </a:gridCol>
                <a:gridCol w="493776">
                  <a:extLst>
                    <a:ext uri="{9D8B030D-6E8A-4147-A177-3AD203B41FA5}">
                      <a16:colId xmlns:a16="http://schemas.microsoft.com/office/drawing/2014/main" val="115074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2693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srfwemyselfandwhy - 2022-12-14 18:00:56</a:t>
                      </a:r>
                      <a:r>
                        <a:rPr kumimoji="0" lang="de-DE" sz="1000" b="0" i="0" u="none" strike="noStrike" kern="1200" cap="none" spc="0" normalizeH="0" baseline="0" noProof="0">
                          <a:ln>
                            <a:noFill/>
                          </a:ln>
                          <a:solidFill>
                            <a:prstClr val="black"/>
                          </a:solidFill>
                          <a:effectLst/>
                          <a:uLnTx/>
                          <a:uFillTx/>
                          <a:latin typeface="+mn-lt"/>
                          <a:ea typeface="+mn-ea"/>
                          <a:cs typeface="+mn-cs"/>
                        </a:rPr>
                        <a:t>
 Unterdrückung, Schmerz und Schuld: Niloofar, Sonia und Negin leben heute in der Schweiz, weil sie nicht in den Iran zurück können. In unserem zweiten Video erzählen sie von ihrem ehemaligen Leben im Iran, wieso sie das Land verlassen haben und wie sie mit ihren Schuldgefühlen umgehen.
Im Video zu sehen: Niloofar, Sonia @spersan und Negin @ngx4040
#SRFWeMyselfAndWhy #WeMyselfAndWhy #WMW #SRFKultur #SRF #Frauen #FrauenInDerSchweiz #FrauenCommunity #WomenEmpowerment #FrauenNetzwerk #StarkeFrauen #Schweiz #SchweizerRadioUndFernsehen #IranProteste #Frauenrechte #Sittenpolizei
Realisation: Arzije Asani, Yonca Ergen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47174</a:t>
                      </a:r>
                    </a:p>
                  </a:txBody>
                  <a:tcPr/>
                </a:tc>
                <a:extLst>
                  <a:ext uri="{0D108BD9-81ED-4DB2-BD59-A6C34878D82A}">
                    <a16:rowId xmlns:a16="http://schemas.microsoft.com/office/drawing/2014/main" val="2551987659"/>
                  </a:ext>
                </a:extLst>
              </a:tr>
            </a:tbl>
          </a:graphicData>
        </a:graphic>
      </p:graphicFrame>
      <p:sp>
        <p:nvSpPr>
          <p:cNvPr id="4" name="Text Placeholder 3">
            <a:extLst>
              <a:ext uri="{FF2B5EF4-FFF2-40B4-BE49-F238E27FC236}">
                <a16:creationId xmlns:a16="http://schemas.microsoft.com/office/drawing/2014/main" id="{91F04417-9598-4092-9151-17325702E56F}"/>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2218549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19A0D-8DE4-4030-BF60-095A5D0BAA33}"/>
              </a:ext>
            </a:extLst>
          </p:cNvPr>
          <p:cNvSpPr>
            <a:spLocks noGrp="1"/>
          </p:cNvSpPr>
          <p:nvPr>
            <p:ph type="title"/>
          </p:nvPr>
        </p:nvSpPr>
        <p:spPr/>
        <p:txBody>
          <a:bodyPr/>
          <a:lstStyle/>
          <a:p>
            <a:r>
              <a:rPr lang="en-US"/>
              <a:t>Instagram Posts Table | srfwemyselfandwhy - 10 of 14</a:t>
            </a:r>
          </a:p>
        </p:txBody>
      </p:sp>
      <p:graphicFrame>
        <p:nvGraphicFramePr>
          <p:cNvPr id="5" name="Table Placeholder 4">
            <a:extLst>
              <a:ext uri="{FF2B5EF4-FFF2-40B4-BE49-F238E27FC236}">
                <a16:creationId xmlns:a16="http://schemas.microsoft.com/office/drawing/2014/main" id="{3AC1D3E0-D1BB-4BD6-A43B-8173E7602C06}"/>
              </a:ext>
            </a:extLst>
          </p:cNvPr>
          <p:cNvGraphicFramePr>
            <a:graphicFrameLocks noGrp="1"/>
          </p:cNvGraphicFramePr>
          <p:nvPr>
            <p:ph type="tbl" sz="quarter" idx="13"/>
            <p:extLst>
              <p:ext uri="{D42A27DB-BD31-4B8C-83A1-F6EECF244321}">
                <p14:modId xmlns:p14="http://schemas.microsoft.com/office/powerpoint/2010/main" val="19920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99024859"/>
                    </a:ext>
                  </a:extLst>
                </a:gridCol>
                <a:gridCol w="1481327">
                  <a:extLst>
                    <a:ext uri="{9D8B030D-6E8A-4147-A177-3AD203B41FA5}">
                      <a16:colId xmlns:a16="http://schemas.microsoft.com/office/drawing/2014/main" val="3014408969"/>
                    </a:ext>
                  </a:extLst>
                </a:gridCol>
                <a:gridCol w="493776">
                  <a:extLst>
                    <a:ext uri="{9D8B030D-6E8A-4147-A177-3AD203B41FA5}">
                      <a16:colId xmlns:a16="http://schemas.microsoft.com/office/drawing/2014/main" val="2446845359"/>
                    </a:ext>
                  </a:extLst>
                </a:gridCol>
                <a:gridCol w="493776">
                  <a:extLst>
                    <a:ext uri="{9D8B030D-6E8A-4147-A177-3AD203B41FA5}">
                      <a16:colId xmlns:a16="http://schemas.microsoft.com/office/drawing/2014/main" val="2552590146"/>
                    </a:ext>
                  </a:extLst>
                </a:gridCol>
                <a:gridCol w="493776">
                  <a:extLst>
                    <a:ext uri="{9D8B030D-6E8A-4147-A177-3AD203B41FA5}">
                      <a16:colId xmlns:a16="http://schemas.microsoft.com/office/drawing/2014/main" val="3154232357"/>
                    </a:ext>
                  </a:extLst>
                </a:gridCol>
                <a:gridCol w="493776">
                  <a:extLst>
                    <a:ext uri="{9D8B030D-6E8A-4147-A177-3AD203B41FA5}">
                      <a16:colId xmlns:a16="http://schemas.microsoft.com/office/drawing/2014/main" val="3467099406"/>
                    </a:ext>
                  </a:extLst>
                </a:gridCol>
                <a:gridCol w="493776">
                  <a:extLst>
                    <a:ext uri="{9D8B030D-6E8A-4147-A177-3AD203B41FA5}">
                      <a16:colId xmlns:a16="http://schemas.microsoft.com/office/drawing/2014/main" val="2152813338"/>
                    </a:ext>
                  </a:extLst>
                </a:gridCol>
                <a:gridCol w="493776">
                  <a:extLst>
                    <a:ext uri="{9D8B030D-6E8A-4147-A177-3AD203B41FA5}">
                      <a16:colId xmlns:a16="http://schemas.microsoft.com/office/drawing/2014/main" val="42026495"/>
                    </a:ext>
                  </a:extLst>
                </a:gridCol>
                <a:gridCol w="493776">
                  <a:extLst>
                    <a:ext uri="{9D8B030D-6E8A-4147-A177-3AD203B41FA5}">
                      <a16:colId xmlns:a16="http://schemas.microsoft.com/office/drawing/2014/main" val="3017302445"/>
                    </a:ext>
                  </a:extLst>
                </a:gridCol>
                <a:gridCol w="493776">
                  <a:extLst>
                    <a:ext uri="{9D8B030D-6E8A-4147-A177-3AD203B41FA5}">
                      <a16:colId xmlns:a16="http://schemas.microsoft.com/office/drawing/2014/main" val="1871192786"/>
                    </a:ext>
                  </a:extLst>
                </a:gridCol>
                <a:gridCol w="493776">
                  <a:extLst>
                    <a:ext uri="{9D8B030D-6E8A-4147-A177-3AD203B41FA5}">
                      <a16:colId xmlns:a16="http://schemas.microsoft.com/office/drawing/2014/main" val="4102117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5008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srfwemyselfandwhy - 2022-12-13 17:55:15</a:t>
                      </a:r>
                      <a:r>
                        <a:rPr kumimoji="0" lang="de-DE" sz="1000" b="0" i="0" u="none" strike="noStrike" kern="1200" cap="none" spc="0" normalizeH="0" baseline="0" noProof="0">
                          <a:ln>
                            <a:noFill/>
                          </a:ln>
                          <a:solidFill>
                            <a:prstClr val="black"/>
                          </a:solidFill>
                          <a:effectLst/>
                          <a:uLnTx/>
                          <a:uFillTx/>
                          <a:latin typeface="+mn-lt"/>
                          <a:ea typeface="+mn-ea"/>
                          <a:cs typeface="+mn-cs"/>
                        </a:rPr>
                        <a:t>
 Auf iranischen Strassen protestieren seit Wochen Tausende von Menschen für Frauenrechte und gegen das autoritäre Regime. Schweiz-Kurdin Ala, Schweiz-Iranerin Mahtab und die iranischstämmige Schweizerin Sadaf erzählen dir im Video, wie sie aus der Schweiz auf die Proteste im Iran blicken und was sie bewegt.
Im Video zu sehen: Sadaf @sadaf.sedighzadeh, Ala @alchour und Mahtab
#SRFWeMyselfAndWhy #WeMyselfAndWhy #WMW #SRFKultur #SRF #Frauen #FrauenInDerSchweiz #FrauenCommunity #WomenEmpowerment #FrauenNetzwerk #StarkeFrauen #Schweiz #SchweizerRadioUndFernsehen #IranProteste #Frauenrechte #Sittenpolizei
Realisation: Arzije Asani, Yonca Ergen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43624</a:t>
                      </a:r>
                    </a:p>
                  </a:txBody>
                  <a:tcPr/>
                </a:tc>
                <a:extLst>
                  <a:ext uri="{0D108BD9-81ED-4DB2-BD59-A6C34878D82A}">
                    <a16:rowId xmlns:a16="http://schemas.microsoft.com/office/drawing/2014/main" val="1338275491"/>
                  </a:ext>
                </a:extLst>
              </a:tr>
            </a:tbl>
          </a:graphicData>
        </a:graphic>
      </p:graphicFrame>
      <p:sp>
        <p:nvSpPr>
          <p:cNvPr id="4" name="Text Placeholder 3">
            <a:extLst>
              <a:ext uri="{FF2B5EF4-FFF2-40B4-BE49-F238E27FC236}">
                <a16:creationId xmlns:a16="http://schemas.microsoft.com/office/drawing/2014/main" id="{8E09F8FA-1A81-452D-8E4A-9DFCD1A702BB}"/>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712843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7425-9BF2-4A05-B82B-3C2EAA24A180}"/>
              </a:ext>
            </a:extLst>
          </p:cNvPr>
          <p:cNvSpPr>
            <a:spLocks noGrp="1"/>
          </p:cNvSpPr>
          <p:nvPr>
            <p:ph type="title"/>
          </p:nvPr>
        </p:nvSpPr>
        <p:spPr/>
        <p:txBody>
          <a:bodyPr/>
          <a:lstStyle/>
          <a:p>
            <a:r>
              <a:rPr lang="en-US"/>
              <a:t>Instagram Posts Table | srfwemyselfandwhy - 11 of 14</a:t>
            </a:r>
          </a:p>
        </p:txBody>
      </p:sp>
      <p:graphicFrame>
        <p:nvGraphicFramePr>
          <p:cNvPr id="5" name="Table Placeholder 4">
            <a:extLst>
              <a:ext uri="{FF2B5EF4-FFF2-40B4-BE49-F238E27FC236}">
                <a16:creationId xmlns:a16="http://schemas.microsoft.com/office/drawing/2014/main" id="{6B429494-1155-418E-87A8-FD621986EAA9}"/>
              </a:ext>
            </a:extLst>
          </p:cNvPr>
          <p:cNvGraphicFramePr>
            <a:graphicFrameLocks noGrp="1"/>
          </p:cNvGraphicFramePr>
          <p:nvPr>
            <p:ph type="tbl" sz="quarter" idx="13"/>
            <p:extLst>
              <p:ext uri="{D42A27DB-BD31-4B8C-83A1-F6EECF244321}">
                <p14:modId xmlns:p14="http://schemas.microsoft.com/office/powerpoint/2010/main" val="240216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17476781"/>
                    </a:ext>
                  </a:extLst>
                </a:gridCol>
                <a:gridCol w="1481327">
                  <a:extLst>
                    <a:ext uri="{9D8B030D-6E8A-4147-A177-3AD203B41FA5}">
                      <a16:colId xmlns:a16="http://schemas.microsoft.com/office/drawing/2014/main" val="3869261843"/>
                    </a:ext>
                  </a:extLst>
                </a:gridCol>
                <a:gridCol w="493776">
                  <a:extLst>
                    <a:ext uri="{9D8B030D-6E8A-4147-A177-3AD203B41FA5}">
                      <a16:colId xmlns:a16="http://schemas.microsoft.com/office/drawing/2014/main" val="2682043407"/>
                    </a:ext>
                  </a:extLst>
                </a:gridCol>
                <a:gridCol w="493776">
                  <a:extLst>
                    <a:ext uri="{9D8B030D-6E8A-4147-A177-3AD203B41FA5}">
                      <a16:colId xmlns:a16="http://schemas.microsoft.com/office/drawing/2014/main" val="3446451677"/>
                    </a:ext>
                  </a:extLst>
                </a:gridCol>
                <a:gridCol w="493776">
                  <a:extLst>
                    <a:ext uri="{9D8B030D-6E8A-4147-A177-3AD203B41FA5}">
                      <a16:colId xmlns:a16="http://schemas.microsoft.com/office/drawing/2014/main" val="3846982747"/>
                    </a:ext>
                  </a:extLst>
                </a:gridCol>
                <a:gridCol w="493776">
                  <a:extLst>
                    <a:ext uri="{9D8B030D-6E8A-4147-A177-3AD203B41FA5}">
                      <a16:colId xmlns:a16="http://schemas.microsoft.com/office/drawing/2014/main" val="1217298469"/>
                    </a:ext>
                  </a:extLst>
                </a:gridCol>
                <a:gridCol w="493776">
                  <a:extLst>
                    <a:ext uri="{9D8B030D-6E8A-4147-A177-3AD203B41FA5}">
                      <a16:colId xmlns:a16="http://schemas.microsoft.com/office/drawing/2014/main" val="623477151"/>
                    </a:ext>
                  </a:extLst>
                </a:gridCol>
                <a:gridCol w="493776">
                  <a:extLst>
                    <a:ext uri="{9D8B030D-6E8A-4147-A177-3AD203B41FA5}">
                      <a16:colId xmlns:a16="http://schemas.microsoft.com/office/drawing/2014/main" val="3101138574"/>
                    </a:ext>
                  </a:extLst>
                </a:gridCol>
                <a:gridCol w="493776">
                  <a:extLst>
                    <a:ext uri="{9D8B030D-6E8A-4147-A177-3AD203B41FA5}">
                      <a16:colId xmlns:a16="http://schemas.microsoft.com/office/drawing/2014/main" val="35034340"/>
                    </a:ext>
                  </a:extLst>
                </a:gridCol>
                <a:gridCol w="493776">
                  <a:extLst>
                    <a:ext uri="{9D8B030D-6E8A-4147-A177-3AD203B41FA5}">
                      <a16:colId xmlns:a16="http://schemas.microsoft.com/office/drawing/2014/main" val="3715995945"/>
                    </a:ext>
                  </a:extLst>
                </a:gridCol>
                <a:gridCol w="493776">
                  <a:extLst>
                    <a:ext uri="{9D8B030D-6E8A-4147-A177-3AD203B41FA5}">
                      <a16:colId xmlns:a16="http://schemas.microsoft.com/office/drawing/2014/main" val="88449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23410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- 2022-12-08 17:51:13</a:t>
                      </a:r>
                      <a:r>
                        <a:rPr kumimoji="0" lang="en-US" sz="1000" b="0" i="0" u="none" strike="noStrike" kern="1200" cap="none" spc="0" normalizeH="0" baseline="0" noProof="0">
                          <a:ln>
                            <a:noFill/>
                          </a:ln>
                          <a:solidFill>
                            <a:prstClr val="black"/>
                          </a:solidFill>
                          <a:effectLst/>
                          <a:uLnTx/>
                          <a:uFillTx/>
                          <a:latin typeface="+mn-lt"/>
                          <a:ea typeface="+mn-ea"/>
                          <a:cs typeface="+mn-cs"/>
                        </a:rPr>
                        <a:t>
 Ein dickes Grinsen bei jeder Nachricht von dieser einen Person, leichte Nervosität vor jedem Treffen und Schmetterlinge im Bauch: Verliebtsein fühlt sich meistens richtig gut an, aber können diese Gefühle so bleiben oder verändern sie sich zwangsläufig? Wir haben fünf Personen zum Thema Verliebtsein befragt. 🌹❤️
Im Video zu sehen: Charlotte @chari.lott / Lisa @lisacrescionini / Yael @schaoel / Petra @roxybeach_campervan / Grace @variksen
#SRFWeMyselfAndWhy #WeMyselfAndWhy #WMW #SRF #Frauen #FrauenInDerSchweiz #FrauenCommunity #WomenEmpowerment #FrauenNetzwerk #StarkeFrauen #Schweiz #SchweizerRadioUndFernsehen #Verliebtsein #Verliebtheit #Kennenlernen #Anziehung
Realisation: Luana Beerli, Arzije Asani, Sirah Nying, Stefani Ilic, Lea Däppen, Yonca Ergen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12116</a:t>
                      </a:r>
                    </a:p>
                  </a:txBody>
                  <a:tcPr/>
                </a:tc>
                <a:extLst>
                  <a:ext uri="{0D108BD9-81ED-4DB2-BD59-A6C34878D82A}">
                    <a16:rowId xmlns:a16="http://schemas.microsoft.com/office/drawing/2014/main" val="3123288118"/>
                  </a:ext>
                </a:extLst>
              </a:tr>
            </a:tbl>
          </a:graphicData>
        </a:graphic>
      </p:graphicFrame>
      <p:sp>
        <p:nvSpPr>
          <p:cNvPr id="4" name="Text Placeholder 3">
            <a:extLst>
              <a:ext uri="{FF2B5EF4-FFF2-40B4-BE49-F238E27FC236}">
                <a16:creationId xmlns:a16="http://schemas.microsoft.com/office/drawing/2014/main" id="{9CFC7395-DC8D-486A-BDEC-1672497EB7F7}"/>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365827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A4301-A0AB-43B4-9D99-C611EE252C3D}"/>
              </a:ext>
            </a:extLst>
          </p:cNvPr>
          <p:cNvSpPr>
            <a:spLocks noGrp="1"/>
          </p:cNvSpPr>
          <p:nvPr>
            <p:ph type="title"/>
          </p:nvPr>
        </p:nvSpPr>
        <p:spPr/>
        <p:txBody>
          <a:bodyPr/>
          <a:lstStyle/>
          <a:p>
            <a:r>
              <a:rPr lang="en-US"/>
              <a:t>Instagram Posts Table | srfwemyselfandwhy - 12 of 14</a:t>
            </a:r>
          </a:p>
        </p:txBody>
      </p:sp>
      <p:graphicFrame>
        <p:nvGraphicFramePr>
          <p:cNvPr id="5" name="Table Placeholder 4">
            <a:extLst>
              <a:ext uri="{FF2B5EF4-FFF2-40B4-BE49-F238E27FC236}">
                <a16:creationId xmlns:a16="http://schemas.microsoft.com/office/drawing/2014/main" id="{65FF5632-57E7-487A-BA46-F0D2105116DE}"/>
              </a:ext>
            </a:extLst>
          </p:cNvPr>
          <p:cNvGraphicFramePr>
            <a:graphicFrameLocks noGrp="1"/>
          </p:cNvGraphicFramePr>
          <p:nvPr>
            <p:ph type="tbl" sz="quarter" idx="13"/>
            <p:extLst>
              <p:ext uri="{D42A27DB-BD31-4B8C-83A1-F6EECF244321}">
                <p14:modId xmlns:p14="http://schemas.microsoft.com/office/powerpoint/2010/main" val="129386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13628139"/>
                    </a:ext>
                  </a:extLst>
                </a:gridCol>
                <a:gridCol w="1481327">
                  <a:extLst>
                    <a:ext uri="{9D8B030D-6E8A-4147-A177-3AD203B41FA5}">
                      <a16:colId xmlns:a16="http://schemas.microsoft.com/office/drawing/2014/main" val="4231815939"/>
                    </a:ext>
                  </a:extLst>
                </a:gridCol>
                <a:gridCol w="493776">
                  <a:extLst>
                    <a:ext uri="{9D8B030D-6E8A-4147-A177-3AD203B41FA5}">
                      <a16:colId xmlns:a16="http://schemas.microsoft.com/office/drawing/2014/main" val="997795062"/>
                    </a:ext>
                  </a:extLst>
                </a:gridCol>
                <a:gridCol w="493776">
                  <a:extLst>
                    <a:ext uri="{9D8B030D-6E8A-4147-A177-3AD203B41FA5}">
                      <a16:colId xmlns:a16="http://schemas.microsoft.com/office/drawing/2014/main" val="3407282860"/>
                    </a:ext>
                  </a:extLst>
                </a:gridCol>
                <a:gridCol w="493776">
                  <a:extLst>
                    <a:ext uri="{9D8B030D-6E8A-4147-A177-3AD203B41FA5}">
                      <a16:colId xmlns:a16="http://schemas.microsoft.com/office/drawing/2014/main" val="162619267"/>
                    </a:ext>
                  </a:extLst>
                </a:gridCol>
                <a:gridCol w="493776">
                  <a:extLst>
                    <a:ext uri="{9D8B030D-6E8A-4147-A177-3AD203B41FA5}">
                      <a16:colId xmlns:a16="http://schemas.microsoft.com/office/drawing/2014/main" val="4108684387"/>
                    </a:ext>
                  </a:extLst>
                </a:gridCol>
                <a:gridCol w="493776">
                  <a:extLst>
                    <a:ext uri="{9D8B030D-6E8A-4147-A177-3AD203B41FA5}">
                      <a16:colId xmlns:a16="http://schemas.microsoft.com/office/drawing/2014/main" val="4251418225"/>
                    </a:ext>
                  </a:extLst>
                </a:gridCol>
                <a:gridCol w="493776">
                  <a:extLst>
                    <a:ext uri="{9D8B030D-6E8A-4147-A177-3AD203B41FA5}">
                      <a16:colId xmlns:a16="http://schemas.microsoft.com/office/drawing/2014/main" val="3500613540"/>
                    </a:ext>
                  </a:extLst>
                </a:gridCol>
                <a:gridCol w="493776">
                  <a:extLst>
                    <a:ext uri="{9D8B030D-6E8A-4147-A177-3AD203B41FA5}">
                      <a16:colId xmlns:a16="http://schemas.microsoft.com/office/drawing/2014/main" val="1613600709"/>
                    </a:ext>
                  </a:extLst>
                </a:gridCol>
                <a:gridCol w="493776">
                  <a:extLst>
                    <a:ext uri="{9D8B030D-6E8A-4147-A177-3AD203B41FA5}">
                      <a16:colId xmlns:a16="http://schemas.microsoft.com/office/drawing/2014/main" val="2058577317"/>
                    </a:ext>
                  </a:extLst>
                </a:gridCol>
                <a:gridCol w="493776">
                  <a:extLst>
                    <a:ext uri="{9D8B030D-6E8A-4147-A177-3AD203B41FA5}">
                      <a16:colId xmlns:a16="http://schemas.microsoft.com/office/drawing/2014/main" val="395346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5620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- 2022-12-05 18:00:48</a:t>
                      </a:r>
                      <a:r>
                        <a:rPr kumimoji="0" lang="en-US" sz="1000" b="0" i="0" u="none" strike="noStrike" kern="1200" cap="none" spc="0" normalizeH="0" baseline="0" noProof="0">
                          <a:ln>
                            <a:noFill/>
                          </a:ln>
                          <a:solidFill>
                            <a:prstClr val="black"/>
                          </a:solidFill>
                          <a:effectLst/>
                          <a:uLnTx/>
                          <a:uFillTx/>
                          <a:latin typeface="+mn-lt"/>
                          <a:ea typeface="+mn-ea"/>
                          <a:cs typeface="+mn-cs"/>
                        </a:rPr>
                        <a:t>
 Deine Freund:innen erleben einen super Abend, teilen alles auf Social Media und sind mega happy – und das ganz ohne dich. 😶 Wenn sich in solchen Situationen die Angst in dir breitmacht, etwas verpasst zu haben, dann spricht man von FOMO, «Fear of Missing out». Mit diesem Gefühl bist du nicht allein: Psychologin Stephie (@maefne) erklärt, was FOMO ist, wie du es erkennst und wie du damit umgehen kannst. 
#SRFWeMyselfAndWhy #WeMyselfAndWhy #WMW #SRF #Frauen #FrauenInDerSchweiz #FrauenCommunity #WomenEmpowerment #FrauenNetzwerk #StarkeFrauen #Schweiz #SchweizerRadioUndFernsehen
Realisation: Karin Zweidler, Stefani Ilic, Lea Däppen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10470</a:t>
                      </a:r>
                    </a:p>
                  </a:txBody>
                  <a:tcPr/>
                </a:tc>
                <a:extLst>
                  <a:ext uri="{0D108BD9-81ED-4DB2-BD59-A6C34878D82A}">
                    <a16:rowId xmlns:a16="http://schemas.microsoft.com/office/drawing/2014/main" val="3461209707"/>
                  </a:ext>
                </a:extLst>
              </a:tr>
            </a:tbl>
          </a:graphicData>
        </a:graphic>
      </p:graphicFrame>
      <p:sp>
        <p:nvSpPr>
          <p:cNvPr id="4" name="Text Placeholder 3">
            <a:extLst>
              <a:ext uri="{FF2B5EF4-FFF2-40B4-BE49-F238E27FC236}">
                <a16:creationId xmlns:a16="http://schemas.microsoft.com/office/drawing/2014/main" id="{A7CB5401-D72B-4AE8-BF2A-BD86EB6D7D7E}"/>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3171259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7F284-54DF-4DA8-8C8D-1E09BAB9A701}"/>
              </a:ext>
            </a:extLst>
          </p:cNvPr>
          <p:cNvSpPr>
            <a:spLocks noGrp="1"/>
          </p:cNvSpPr>
          <p:nvPr>
            <p:ph type="title"/>
          </p:nvPr>
        </p:nvSpPr>
        <p:spPr/>
        <p:txBody>
          <a:bodyPr/>
          <a:lstStyle/>
          <a:p>
            <a:r>
              <a:rPr lang="en-US"/>
              <a:t>Instagram Posts Table | srfwemyselfandwhy - 13 of 14</a:t>
            </a:r>
          </a:p>
        </p:txBody>
      </p:sp>
      <p:graphicFrame>
        <p:nvGraphicFramePr>
          <p:cNvPr id="5" name="Table Placeholder 4">
            <a:extLst>
              <a:ext uri="{FF2B5EF4-FFF2-40B4-BE49-F238E27FC236}">
                <a16:creationId xmlns:a16="http://schemas.microsoft.com/office/drawing/2014/main" id="{1F26CA77-2597-4F0A-BD51-0AE41024E6DB}"/>
              </a:ext>
            </a:extLst>
          </p:cNvPr>
          <p:cNvGraphicFramePr>
            <a:graphicFrameLocks noGrp="1"/>
          </p:cNvGraphicFramePr>
          <p:nvPr>
            <p:ph type="tbl" sz="quarter" idx="13"/>
            <p:extLst>
              <p:ext uri="{D42A27DB-BD31-4B8C-83A1-F6EECF244321}">
                <p14:modId xmlns:p14="http://schemas.microsoft.com/office/powerpoint/2010/main" val="375697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35599987"/>
                    </a:ext>
                  </a:extLst>
                </a:gridCol>
                <a:gridCol w="1481327">
                  <a:extLst>
                    <a:ext uri="{9D8B030D-6E8A-4147-A177-3AD203B41FA5}">
                      <a16:colId xmlns:a16="http://schemas.microsoft.com/office/drawing/2014/main" val="3217978623"/>
                    </a:ext>
                  </a:extLst>
                </a:gridCol>
                <a:gridCol w="493776">
                  <a:extLst>
                    <a:ext uri="{9D8B030D-6E8A-4147-A177-3AD203B41FA5}">
                      <a16:colId xmlns:a16="http://schemas.microsoft.com/office/drawing/2014/main" val="977059839"/>
                    </a:ext>
                  </a:extLst>
                </a:gridCol>
                <a:gridCol w="493776">
                  <a:extLst>
                    <a:ext uri="{9D8B030D-6E8A-4147-A177-3AD203B41FA5}">
                      <a16:colId xmlns:a16="http://schemas.microsoft.com/office/drawing/2014/main" val="1459634743"/>
                    </a:ext>
                  </a:extLst>
                </a:gridCol>
                <a:gridCol w="493776">
                  <a:extLst>
                    <a:ext uri="{9D8B030D-6E8A-4147-A177-3AD203B41FA5}">
                      <a16:colId xmlns:a16="http://schemas.microsoft.com/office/drawing/2014/main" val="3757531239"/>
                    </a:ext>
                  </a:extLst>
                </a:gridCol>
                <a:gridCol w="493776">
                  <a:extLst>
                    <a:ext uri="{9D8B030D-6E8A-4147-A177-3AD203B41FA5}">
                      <a16:colId xmlns:a16="http://schemas.microsoft.com/office/drawing/2014/main" val="2352967313"/>
                    </a:ext>
                  </a:extLst>
                </a:gridCol>
                <a:gridCol w="493776">
                  <a:extLst>
                    <a:ext uri="{9D8B030D-6E8A-4147-A177-3AD203B41FA5}">
                      <a16:colId xmlns:a16="http://schemas.microsoft.com/office/drawing/2014/main" val="2921436068"/>
                    </a:ext>
                  </a:extLst>
                </a:gridCol>
                <a:gridCol w="493776">
                  <a:extLst>
                    <a:ext uri="{9D8B030D-6E8A-4147-A177-3AD203B41FA5}">
                      <a16:colId xmlns:a16="http://schemas.microsoft.com/office/drawing/2014/main" val="1588892176"/>
                    </a:ext>
                  </a:extLst>
                </a:gridCol>
                <a:gridCol w="493776">
                  <a:extLst>
                    <a:ext uri="{9D8B030D-6E8A-4147-A177-3AD203B41FA5}">
                      <a16:colId xmlns:a16="http://schemas.microsoft.com/office/drawing/2014/main" val="2429076388"/>
                    </a:ext>
                  </a:extLst>
                </a:gridCol>
                <a:gridCol w="493776">
                  <a:extLst>
                    <a:ext uri="{9D8B030D-6E8A-4147-A177-3AD203B41FA5}">
                      <a16:colId xmlns:a16="http://schemas.microsoft.com/office/drawing/2014/main" val="359723709"/>
                    </a:ext>
                  </a:extLst>
                </a:gridCol>
                <a:gridCol w="493776">
                  <a:extLst>
                    <a:ext uri="{9D8B030D-6E8A-4147-A177-3AD203B41FA5}">
                      <a16:colId xmlns:a16="http://schemas.microsoft.com/office/drawing/2014/main" val="411745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2929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srfwemyselfandwhy - 2022-12-04 18:00:50</a:t>
                      </a:r>
                      <a:r>
                        <a:rPr kumimoji="0" lang="de-DE" sz="1000" b="0" i="0" u="none" strike="noStrike" kern="1200" cap="none" spc="0" normalizeH="0" baseline="0" noProof="0">
                          <a:ln>
                            <a:noFill/>
                          </a:ln>
                          <a:solidFill>
                            <a:prstClr val="black"/>
                          </a:solidFill>
                          <a:effectLst/>
                          <a:uLnTx/>
                          <a:uFillTx/>
                          <a:latin typeface="+mn-lt"/>
                          <a:ea typeface="+mn-ea"/>
                          <a:cs typeface="+mn-cs"/>
                        </a:rPr>
                        <a:t>
 Aline und Eliane sind beste Freundinnen, Seelenverwandte – und Zwillinge. Als Kinder verbrachten sie jede Minute zusammen. Und auch als Erwachsene nehmen sie nach wie vor fest am Leben der jeweils anderen teil. Im Porträt erzählen sie, was ihre enge Verbindung ausmacht und welche Konsequenzen diese für ihre berufliche Laufbahn, ihre Freundschaften und ihre Liebesbeziehungen hat. 👯 💞
#SRFWeMyselfAndWhy #WeMyselfAndWhy #WMW #SRF #Frauen #FrauenInDerSchweiz #FrauenCommunity #WomenEmpowerment #FrauenNetzwerk #StarkeFrauen #Schweiz #SchweizerRadioUndFernsehen
Realisation: Lea Däppen, Karin Bachmann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24541</a:t>
                      </a:r>
                    </a:p>
                  </a:txBody>
                  <a:tcPr/>
                </a:tc>
                <a:extLst>
                  <a:ext uri="{0D108BD9-81ED-4DB2-BD59-A6C34878D82A}">
                    <a16:rowId xmlns:a16="http://schemas.microsoft.com/office/drawing/2014/main" val="2462101470"/>
                  </a:ext>
                </a:extLst>
              </a:tr>
            </a:tbl>
          </a:graphicData>
        </a:graphic>
      </p:graphicFrame>
      <p:sp>
        <p:nvSpPr>
          <p:cNvPr id="4" name="Text Placeholder 3">
            <a:extLst>
              <a:ext uri="{FF2B5EF4-FFF2-40B4-BE49-F238E27FC236}">
                <a16:creationId xmlns:a16="http://schemas.microsoft.com/office/drawing/2014/main" id="{CDE21DDD-0FE8-4152-BFB3-F99BF3AA9B84}"/>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1369470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27B1-2616-478F-9EF6-4741892BC38F}"/>
              </a:ext>
            </a:extLst>
          </p:cNvPr>
          <p:cNvSpPr>
            <a:spLocks noGrp="1"/>
          </p:cNvSpPr>
          <p:nvPr>
            <p:ph type="title"/>
          </p:nvPr>
        </p:nvSpPr>
        <p:spPr/>
        <p:txBody>
          <a:bodyPr/>
          <a:lstStyle/>
          <a:p>
            <a:r>
              <a:rPr lang="en-US"/>
              <a:t>Instagram Posts Table | srfwemyselfandwhy - 14 of 14</a:t>
            </a:r>
          </a:p>
        </p:txBody>
      </p:sp>
      <p:graphicFrame>
        <p:nvGraphicFramePr>
          <p:cNvPr id="5" name="Table Placeholder 4">
            <a:extLst>
              <a:ext uri="{FF2B5EF4-FFF2-40B4-BE49-F238E27FC236}">
                <a16:creationId xmlns:a16="http://schemas.microsoft.com/office/drawing/2014/main" id="{B57461E7-5BA4-4A80-A128-319CAC26AEFD}"/>
              </a:ext>
            </a:extLst>
          </p:cNvPr>
          <p:cNvGraphicFramePr>
            <a:graphicFrameLocks noGrp="1"/>
          </p:cNvGraphicFramePr>
          <p:nvPr>
            <p:ph type="tbl" sz="quarter" idx="13"/>
            <p:extLst>
              <p:ext uri="{D42A27DB-BD31-4B8C-83A1-F6EECF244321}">
                <p14:modId xmlns:p14="http://schemas.microsoft.com/office/powerpoint/2010/main" val="3208025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26683250"/>
                    </a:ext>
                  </a:extLst>
                </a:gridCol>
                <a:gridCol w="1481327">
                  <a:extLst>
                    <a:ext uri="{9D8B030D-6E8A-4147-A177-3AD203B41FA5}">
                      <a16:colId xmlns:a16="http://schemas.microsoft.com/office/drawing/2014/main" val="2077754718"/>
                    </a:ext>
                  </a:extLst>
                </a:gridCol>
                <a:gridCol w="493776">
                  <a:extLst>
                    <a:ext uri="{9D8B030D-6E8A-4147-A177-3AD203B41FA5}">
                      <a16:colId xmlns:a16="http://schemas.microsoft.com/office/drawing/2014/main" val="3812065035"/>
                    </a:ext>
                  </a:extLst>
                </a:gridCol>
                <a:gridCol w="493776">
                  <a:extLst>
                    <a:ext uri="{9D8B030D-6E8A-4147-A177-3AD203B41FA5}">
                      <a16:colId xmlns:a16="http://schemas.microsoft.com/office/drawing/2014/main" val="1567677090"/>
                    </a:ext>
                  </a:extLst>
                </a:gridCol>
                <a:gridCol w="493776">
                  <a:extLst>
                    <a:ext uri="{9D8B030D-6E8A-4147-A177-3AD203B41FA5}">
                      <a16:colId xmlns:a16="http://schemas.microsoft.com/office/drawing/2014/main" val="2019548154"/>
                    </a:ext>
                  </a:extLst>
                </a:gridCol>
                <a:gridCol w="493776">
                  <a:extLst>
                    <a:ext uri="{9D8B030D-6E8A-4147-A177-3AD203B41FA5}">
                      <a16:colId xmlns:a16="http://schemas.microsoft.com/office/drawing/2014/main" val="1606424885"/>
                    </a:ext>
                  </a:extLst>
                </a:gridCol>
                <a:gridCol w="493776">
                  <a:extLst>
                    <a:ext uri="{9D8B030D-6E8A-4147-A177-3AD203B41FA5}">
                      <a16:colId xmlns:a16="http://schemas.microsoft.com/office/drawing/2014/main" val="3471075935"/>
                    </a:ext>
                  </a:extLst>
                </a:gridCol>
                <a:gridCol w="493776">
                  <a:extLst>
                    <a:ext uri="{9D8B030D-6E8A-4147-A177-3AD203B41FA5}">
                      <a16:colId xmlns:a16="http://schemas.microsoft.com/office/drawing/2014/main" val="1744413629"/>
                    </a:ext>
                  </a:extLst>
                </a:gridCol>
                <a:gridCol w="493776">
                  <a:extLst>
                    <a:ext uri="{9D8B030D-6E8A-4147-A177-3AD203B41FA5}">
                      <a16:colId xmlns:a16="http://schemas.microsoft.com/office/drawing/2014/main" val="3024264796"/>
                    </a:ext>
                  </a:extLst>
                </a:gridCol>
                <a:gridCol w="493776">
                  <a:extLst>
                    <a:ext uri="{9D8B030D-6E8A-4147-A177-3AD203B41FA5}">
                      <a16:colId xmlns:a16="http://schemas.microsoft.com/office/drawing/2014/main" val="3342795179"/>
                    </a:ext>
                  </a:extLst>
                </a:gridCol>
                <a:gridCol w="493776">
                  <a:extLst>
                    <a:ext uri="{9D8B030D-6E8A-4147-A177-3AD203B41FA5}">
                      <a16:colId xmlns:a16="http://schemas.microsoft.com/office/drawing/2014/main" val="771393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484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- 2022-12-01 17:55:35</a:t>
                      </a:r>
                      <a:r>
                        <a:rPr kumimoji="0" lang="en-US" sz="1000" b="0" i="0" u="none" strike="noStrike" kern="1200" cap="none" spc="0" normalizeH="0" baseline="0" noProof="0">
                          <a:ln>
                            <a:noFill/>
                          </a:ln>
                          <a:solidFill>
                            <a:prstClr val="black"/>
                          </a:solidFill>
                          <a:effectLst/>
                          <a:uLnTx/>
                          <a:uFillTx/>
                          <a:latin typeface="+mn-lt"/>
                          <a:ea typeface="+mn-ea"/>
                          <a:cs typeface="+mn-cs"/>
                        </a:rPr>
                        <a:t>
 Nice Momente, nice Geschichten und vor allem: nice Menschen. Wir blicken zurück aufs Jahr 2022. 🔥
Im Video zu sehen:
Chao @syntheticmilk_ 
Klara @klara.subaric 
Jouana-Samia @jouanasamia 
TASHAN @bombaymami 
Roller-Derby-Team @rhinerebelsbasel 
Anouk @anoukvergedepre 
Naomi @naomi_lareine 
Leila @leila.alder 
Armonda @flamurarmonda 
Céline @lazylennon 
Gigi @badbgigii 
Arbela @arbela_statovci 
Grace @autistic_grace 
Flaka @flaka_jahaj 
Joanna @joannajoysmueller 
Domenica @ciaociaodomenica 
Madlaina @madlainaerni 
Zineb @zizi_hattab 
#SRFWeMyselfAndWhy #WeMyselfAndWhy #WMW #SRF #Frauen #FrauenInDerSchweiz #FrauenCommunity #WomenEmpowerment #FrauenNetzwerk #StarkeFrauen #Schweiz #SchweizerRadioUndFernsehen #Selbstbewusstsein #SelbstbewussteFrauen #WirBlickenZurück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8959</a:t>
                      </a:r>
                    </a:p>
                  </a:txBody>
                  <a:tcPr/>
                </a:tc>
                <a:extLst>
                  <a:ext uri="{0D108BD9-81ED-4DB2-BD59-A6C34878D82A}">
                    <a16:rowId xmlns:a16="http://schemas.microsoft.com/office/drawing/2014/main" val="988379854"/>
                  </a:ext>
                </a:extLst>
              </a:tr>
            </a:tbl>
          </a:graphicData>
        </a:graphic>
      </p:graphicFrame>
      <p:sp>
        <p:nvSpPr>
          <p:cNvPr id="4" name="Text Placeholder 3">
            <a:extLst>
              <a:ext uri="{FF2B5EF4-FFF2-40B4-BE49-F238E27FC236}">
                <a16:creationId xmlns:a16="http://schemas.microsoft.com/office/drawing/2014/main" id="{9847C3A8-3C2E-407B-AD17-BEC9B0F2EDD2}"/>
              </a:ext>
            </a:extLst>
          </p:cNvPr>
          <p:cNvSpPr>
            <a:spLocks noGrp="1"/>
          </p:cNvSpPr>
          <p:nvPr>
            <p:ph type="body" sz="quarter" idx="14"/>
          </p:nvPr>
        </p:nvSpPr>
        <p:spPr/>
        <p:txBody>
          <a:bodyPr/>
          <a:lstStyle/>
          <a:p>
            <a:r>
              <a:rPr lang="en-US"/>
              <a:t>01.12.2022 - 31.12.2022</a:t>
            </a:r>
          </a:p>
        </p:txBody>
      </p:sp>
    </p:spTree>
    <p:extLst>
      <p:ext uri="{BB962C8B-B14F-4D97-AF65-F5344CB8AC3E}">
        <p14:creationId xmlns:p14="http://schemas.microsoft.com/office/powerpoint/2010/main" val="20112504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892</Words>
  <Application>Microsoft Office PowerPoint</Application>
  <PresentationFormat>On-screen Show (4:3)</PresentationFormat>
  <Paragraphs>322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Posts Table | srfwemyselfandwhy - 1 of 14</vt:lpstr>
      <vt:lpstr>Instagram Posts Table | srfwemyselfandwhy - 2 of 14</vt:lpstr>
      <vt:lpstr>Instagram Posts Table | srfwemyselfandwhy - 3 of 14</vt:lpstr>
      <vt:lpstr>Instagram Posts Table | srfwemyselfandwhy - 4 of 14</vt:lpstr>
      <vt:lpstr>Instagram Posts Table | srfwemyselfandwhy - 5 of 14</vt:lpstr>
      <vt:lpstr>Instagram Posts Table | srfwemyselfandwhy - 6 of 14</vt:lpstr>
      <vt:lpstr>Instagram Posts Table | srfwemyselfandwhy - 7 of 14</vt:lpstr>
      <vt:lpstr>Instagram Posts Table | srfwemyselfandwhy - 8 of 14</vt:lpstr>
      <vt:lpstr>Instagram Posts Table | srfwemyselfandwhy - 9 of 14</vt:lpstr>
      <vt:lpstr>Instagram Posts Table | srfwemyselfandwhy - 10 of 14</vt:lpstr>
      <vt:lpstr>Instagram Posts Table | srfwemyselfandwhy - 11 of 14</vt:lpstr>
      <vt:lpstr>Instagram Posts Table | srfwemyselfandwhy - 12 of 14</vt:lpstr>
      <vt:lpstr>Instagram Posts Table | srfwemyselfandwhy - 13 of 14</vt:lpstr>
      <vt:lpstr>Instagram Posts Table | srfwemyselfandwhy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srfwemyselfandwhy - 1 of 14</dc:title>
  <dc:creator>Administrator</dc:creator>
  <cp:lastModifiedBy>Administrator</cp:lastModifiedBy>
  <cp:revision>1</cp:revision>
  <dcterms:created xsi:type="dcterms:W3CDTF">2023-01-09T10:26:38Z</dcterms:created>
  <dcterms:modified xsi:type="dcterms:W3CDTF">2023-01-09T10:27:56Z</dcterms:modified>
</cp:coreProperties>
</file>