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0BF4E-850F-4465-AEBF-59686D535BC6}"/>
              </a:ext>
            </a:extLst>
          </p:cNvPr>
          <p:cNvSpPr>
            <a:spLocks noGrp="1"/>
          </p:cNvSpPr>
          <p:nvPr>
            <p:ph type="title"/>
          </p:nvPr>
        </p:nvSpPr>
        <p:spPr/>
        <p:txBody>
          <a:bodyPr/>
          <a:lstStyle/>
          <a:p>
            <a:r>
              <a:rPr lang="en-US"/>
              <a:t>Instagram Posts Table | srfsport - 1 of 26</a:t>
            </a:r>
          </a:p>
        </p:txBody>
      </p:sp>
      <p:graphicFrame>
        <p:nvGraphicFramePr>
          <p:cNvPr id="5" name="Table Placeholder 4">
            <a:extLst>
              <a:ext uri="{FF2B5EF4-FFF2-40B4-BE49-F238E27FC236}">
                <a16:creationId xmlns:a16="http://schemas.microsoft.com/office/drawing/2014/main" id="{95EEF577-9AAB-42DE-BE5A-111B053D8BB4}"/>
              </a:ext>
            </a:extLst>
          </p:cNvPr>
          <p:cNvGraphicFramePr>
            <a:graphicFrameLocks noGrp="1"/>
          </p:cNvGraphicFramePr>
          <p:nvPr>
            <p:ph type="tbl" sz="quarter" idx="13"/>
            <p:extLst>
              <p:ext uri="{D42A27DB-BD31-4B8C-83A1-F6EECF244321}">
                <p14:modId xmlns:p14="http://schemas.microsoft.com/office/powerpoint/2010/main" val="1515821715"/>
              </p:ext>
            </p:extLst>
          </p:nvPr>
        </p:nvGraphicFramePr>
        <p:xfrm>
          <a:off x="457200" y="1731963"/>
          <a:ext cx="7571230" cy="100584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93999030"/>
                    </a:ext>
                  </a:extLst>
                </a:gridCol>
                <a:gridCol w="1481327">
                  <a:extLst>
                    <a:ext uri="{9D8B030D-6E8A-4147-A177-3AD203B41FA5}">
                      <a16:colId xmlns:a16="http://schemas.microsoft.com/office/drawing/2014/main" val="4015635895"/>
                    </a:ext>
                  </a:extLst>
                </a:gridCol>
                <a:gridCol w="493776">
                  <a:extLst>
                    <a:ext uri="{9D8B030D-6E8A-4147-A177-3AD203B41FA5}">
                      <a16:colId xmlns:a16="http://schemas.microsoft.com/office/drawing/2014/main" val="175499401"/>
                    </a:ext>
                  </a:extLst>
                </a:gridCol>
                <a:gridCol w="493776">
                  <a:extLst>
                    <a:ext uri="{9D8B030D-6E8A-4147-A177-3AD203B41FA5}">
                      <a16:colId xmlns:a16="http://schemas.microsoft.com/office/drawing/2014/main" val="2680132878"/>
                    </a:ext>
                  </a:extLst>
                </a:gridCol>
                <a:gridCol w="493776">
                  <a:extLst>
                    <a:ext uri="{9D8B030D-6E8A-4147-A177-3AD203B41FA5}">
                      <a16:colId xmlns:a16="http://schemas.microsoft.com/office/drawing/2014/main" val="4248034528"/>
                    </a:ext>
                  </a:extLst>
                </a:gridCol>
                <a:gridCol w="493776">
                  <a:extLst>
                    <a:ext uri="{9D8B030D-6E8A-4147-A177-3AD203B41FA5}">
                      <a16:colId xmlns:a16="http://schemas.microsoft.com/office/drawing/2014/main" val="3713022404"/>
                    </a:ext>
                  </a:extLst>
                </a:gridCol>
                <a:gridCol w="493776">
                  <a:extLst>
                    <a:ext uri="{9D8B030D-6E8A-4147-A177-3AD203B41FA5}">
                      <a16:colId xmlns:a16="http://schemas.microsoft.com/office/drawing/2014/main" val="434613329"/>
                    </a:ext>
                  </a:extLst>
                </a:gridCol>
                <a:gridCol w="493776">
                  <a:extLst>
                    <a:ext uri="{9D8B030D-6E8A-4147-A177-3AD203B41FA5}">
                      <a16:colId xmlns:a16="http://schemas.microsoft.com/office/drawing/2014/main" val="1855361543"/>
                    </a:ext>
                  </a:extLst>
                </a:gridCol>
                <a:gridCol w="493776">
                  <a:extLst>
                    <a:ext uri="{9D8B030D-6E8A-4147-A177-3AD203B41FA5}">
                      <a16:colId xmlns:a16="http://schemas.microsoft.com/office/drawing/2014/main" val="1170787140"/>
                    </a:ext>
                  </a:extLst>
                </a:gridCol>
                <a:gridCol w="493776">
                  <a:extLst>
                    <a:ext uri="{9D8B030D-6E8A-4147-A177-3AD203B41FA5}">
                      <a16:colId xmlns:a16="http://schemas.microsoft.com/office/drawing/2014/main" val="259591719"/>
                    </a:ext>
                  </a:extLst>
                </a:gridCol>
                <a:gridCol w="493776">
                  <a:extLst>
                    <a:ext uri="{9D8B030D-6E8A-4147-A177-3AD203B41FA5}">
                      <a16:colId xmlns:a16="http://schemas.microsoft.com/office/drawing/2014/main" val="2009327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808714276"/>
                  </a:ext>
                </a:extLst>
              </a:tr>
            </a:tbl>
          </a:graphicData>
        </a:graphic>
      </p:graphicFrame>
      <p:sp>
        <p:nvSpPr>
          <p:cNvPr id="4" name="Text Placeholder 3">
            <a:extLst>
              <a:ext uri="{FF2B5EF4-FFF2-40B4-BE49-F238E27FC236}">
                <a16:creationId xmlns:a16="http://schemas.microsoft.com/office/drawing/2014/main" id="{5A04B7C0-1665-4225-98C8-F75B1A09EEF3}"/>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578934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006BD-7461-4647-932A-07E8E6450985}"/>
              </a:ext>
            </a:extLst>
          </p:cNvPr>
          <p:cNvSpPr>
            <a:spLocks noGrp="1"/>
          </p:cNvSpPr>
          <p:nvPr>
            <p:ph type="title"/>
          </p:nvPr>
        </p:nvSpPr>
        <p:spPr/>
        <p:txBody>
          <a:bodyPr/>
          <a:lstStyle/>
          <a:p>
            <a:r>
              <a:rPr lang="en-US"/>
              <a:t>Instagram Posts Table | srfsport - 2 of 26</a:t>
            </a:r>
          </a:p>
        </p:txBody>
      </p:sp>
      <p:graphicFrame>
        <p:nvGraphicFramePr>
          <p:cNvPr id="5" name="Table Placeholder 4">
            <a:extLst>
              <a:ext uri="{FF2B5EF4-FFF2-40B4-BE49-F238E27FC236}">
                <a16:creationId xmlns:a16="http://schemas.microsoft.com/office/drawing/2014/main" id="{CDC097F2-C922-4E5B-8401-BAB853436C61}"/>
              </a:ext>
            </a:extLst>
          </p:cNvPr>
          <p:cNvGraphicFramePr>
            <a:graphicFrameLocks noGrp="1"/>
          </p:cNvGraphicFramePr>
          <p:nvPr>
            <p:ph type="tbl" sz="quarter" idx="13"/>
            <p:extLst>
              <p:ext uri="{D42A27DB-BD31-4B8C-83A1-F6EECF244321}">
                <p14:modId xmlns:p14="http://schemas.microsoft.com/office/powerpoint/2010/main" val="638553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27767622"/>
                    </a:ext>
                  </a:extLst>
                </a:gridCol>
                <a:gridCol w="1481327">
                  <a:extLst>
                    <a:ext uri="{9D8B030D-6E8A-4147-A177-3AD203B41FA5}">
                      <a16:colId xmlns:a16="http://schemas.microsoft.com/office/drawing/2014/main" val="2323942862"/>
                    </a:ext>
                  </a:extLst>
                </a:gridCol>
                <a:gridCol w="493776">
                  <a:extLst>
                    <a:ext uri="{9D8B030D-6E8A-4147-A177-3AD203B41FA5}">
                      <a16:colId xmlns:a16="http://schemas.microsoft.com/office/drawing/2014/main" val="3223132543"/>
                    </a:ext>
                  </a:extLst>
                </a:gridCol>
                <a:gridCol w="493776">
                  <a:extLst>
                    <a:ext uri="{9D8B030D-6E8A-4147-A177-3AD203B41FA5}">
                      <a16:colId xmlns:a16="http://schemas.microsoft.com/office/drawing/2014/main" val="3601927037"/>
                    </a:ext>
                  </a:extLst>
                </a:gridCol>
                <a:gridCol w="493776">
                  <a:extLst>
                    <a:ext uri="{9D8B030D-6E8A-4147-A177-3AD203B41FA5}">
                      <a16:colId xmlns:a16="http://schemas.microsoft.com/office/drawing/2014/main" val="2464149313"/>
                    </a:ext>
                  </a:extLst>
                </a:gridCol>
                <a:gridCol w="493776">
                  <a:extLst>
                    <a:ext uri="{9D8B030D-6E8A-4147-A177-3AD203B41FA5}">
                      <a16:colId xmlns:a16="http://schemas.microsoft.com/office/drawing/2014/main" val="2661071886"/>
                    </a:ext>
                  </a:extLst>
                </a:gridCol>
                <a:gridCol w="493776">
                  <a:extLst>
                    <a:ext uri="{9D8B030D-6E8A-4147-A177-3AD203B41FA5}">
                      <a16:colId xmlns:a16="http://schemas.microsoft.com/office/drawing/2014/main" val="1896869545"/>
                    </a:ext>
                  </a:extLst>
                </a:gridCol>
                <a:gridCol w="493776">
                  <a:extLst>
                    <a:ext uri="{9D8B030D-6E8A-4147-A177-3AD203B41FA5}">
                      <a16:colId xmlns:a16="http://schemas.microsoft.com/office/drawing/2014/main" val="4108165928"/>
                    </a:ext>
                  </a:extLst>
                </a:gridCol>
                <a:gridCol w="493776">
                  <a:extLst>
                    <a:ext uri="{9D8B030D-6E8A-4147-A177-3AD203B41FA5}">
                      <a16:colId xmlns:a16="http://schemas.microsoft.com/office/drawing/2014/main" val="1092592766"/>
                    </a:ext>
                  </a:extLst>
                </a:gridCol>
                <a:gridCol w="493776">
                  <a:extLst>
                    <a:ext uri="{9D8B030D-6E8A-4147-A177-3AD203B41FA5}">
                      <a16:colId xmlns:a16="http://schemas.microsoft.com/office/drawing/2014/main" val="1234182184"/>
                    </a:ext>
                  </a:extLst>
                </a:gridCol>
                <a:gridCol w="493776">
                  <a:extLst>
                    <a:ext uri="{9D8B030D-6E8A-4147-A177-3AD203B41FA5}">
                      <a16:colId xmlns:a16="http://schemas.microsoft.com/office/drawing/2014/main" val="4010503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915353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srfsport - 2022-11-30 22:52:24</a:t>
                      </a:r>
                      <a:r>
                        <a:rPr kumimoji="0" lang="en-US" sz="1000" b="0" i="0" u="none" strike="noStrike" kern="1200" cap="none" spc="0" normalizeH="0" baseline="0" noProof="0">
                          <a:ln>
                            <a:noFill/>
                          </a:ln>
                          <a:solidFill>
                            <a:prstClr val="black"/>
                          </a:solidFill>
                          <a:effectLst/>
                          <a:uLnTx/>
                          <a:uFillTx/>
                          <a:latin typeface="+mn-lt"/>
                          <a:ea typeface="+mn-ea"/>
                          <a:cs typeface="+mn-cs"/>
                        </a:rPr>
                        <a:t>
 WM-Out trotz herrlichem Freistoss-Goal ⚽🇲🇽
⚽🇲🇽 Im 3. Vorrundenspiel der Gruppe C an der WM in Katar zirkelt Luis Chavez für Mexiko gegen Saudi-Arabien einen Freistoss herrlich ins Tor.
⚽🇲🇽 Die Freude über den herrlichen Treffer hält sich bei den Mexikanern aber in Grenzen, denn aufgrund des Torverhältnisses landen sie auf Platz 3 in ihrer Gruppe. Den 2. Platz und somit die Achtelfinal-Qualifikation schnappt sich Polen.
.
.
@fifaworldcup #mexiko #wm #wm2022 #qatar22 #fifaworldcup #chavez #srfsport #srffussball #fussball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65402</a:t>
                      </a:r>
                    </a:p>
                  </a:txBody>
                  <a:tcPr/>
                </a:tc>
                <a:extLst>
                  <a:ext uri="{0D108BD9-81ED-4DB2-BD59-A6C34878D82A}">
                    <a16:rowId xmlns:a16="http://schemas.microsoft.com/office/drawing/2014/main" val="1820034241"/>
                  </a:ext>
                </a:extLst>
              </a:tr>
            </a:tbl>
          </a:graphicData>
        </a:graphic>
      </p:graphicFrame>
      <p:sp>
        <p:nvSpPr>
          <p:cNvPr id="4" name="Text Placeholder 3">
            <a:extLst>
              <a:ext uri="{FF2B5EF4-FFF2-40B4-BE49-F238E27FC236}">
                <a16:creationId xmlns:a16="http://schemas.microsoft.com/office/drawing/2014/main" id="{DEC76961-02C3-467B-AC22-6B9777EE0700}"/>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230692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60C1E-8BF9-4152-8121-20EFD66B7377}"/>
              </a:ext>
            </a:extLst>
          </p:cNvPr>
          <p:cNvSpPr>
            <a:spLocks noGrp="1"/>
          </p:cNvSpPr>
          <p:nvPr>
            <p:ph type="title"/>
          </p:nvPr>
        </p:nvSpPr>
        <p:spPr/>
        <p:txBody>
          <a:bodyPr/>
          <a:lstStyle/>
          <a:p>
            <a:r>
              <a:rPr lang="en-US"/>
              <a:t>Instagram Posts Table | srfsport - 3 of 26</a:t>
            </a:r>
          </a:p>
        </p:txBody>
      </p:sp>
      <p:graphicFrame>
        <p:nvGraphicFramePr>
          <p:cNvPr id="5" name="Table Placeholder 4">
            <a:extLst>
              <a:ext uri="{FF2B5EF4-FFF2-40B4-BE49-F238E27FC236}">
                <a16:creationId xmlns:a16="http://schemas.microsoft.com/office/drawing/2014/main" id="{8EA08AEF-7D51-45C2-A7C0-B2259A728058}"/>
              </a:ext>
            </a:extLst>
          </p:cNvPr>
          <p:cNvGraphicFramePr>
            <a:graphicFrameLocks noGrp="1"/>
          </p:cNvGraphicFramePr>
          <p:nvPr>
            <p:ph type="tbl" sz="quarter" idx="13"/>
            <p:extLst>
              <p:ext uri="{D42A27DB-BD31-4B8C-83A1-F6EECF244321}">
                <p14:modId xmlns:p14="http://schemas.microsoft.com/office/powerpoint/2010/main" val="49188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030767015"/>
                    </a:ext>
                  </a:extLst>
                </a:gridCol>
                <a:gridCol w="1481327">
                  <a:extLst>
                    <a:ext uri="{9D8B030D-6E8A-4147-A177-3AD203B41FA5}">
                      <a16:colId xmlns:a16="http://schemas.microsoft.com/office/drawing/2014/main" val="3630941434"/>
                    </a:ext>
                  </a:extLst>
                </a:gridCol>
                <a:gridCol w="493776">
                  <a:extLst>
                    <a:ext uri="{9D8B030D-6E8A-4147-A177-3AD203B41FA5}">
                      <a16:colId xmlns:a16="http://schemas.microsoft.com/office/drawing/2014/main" val="1624159775"/>
                    </a:ext>
                  </a:extLst>
                </a:gridCol>
                <a:gridCol w="493776">
                  <a:extLst>
                    <a:ext uri="{9D8B030D-6E8A-4147-A177-3AD203B41FA5}">
                      <a16:colId xmlns:a16="http://schemas.microsoft.com/office/drawing/2014/main" val="723496636"/>
                    </a:ext>
                  </a:extLst>
                </a:gridCol>
                <a:gridCol w="493776">
                  <a:extLst>
                    <a:ext uri="{9D8B030D-6E8A-4147-A177-3AD203B41FA5}">
                      <a16:colId xmlns:a16="http://schemas.microsoft.com/office/drawing/2014/main" val="1546405962"/>
                    </a:ext>
                  </a:extLst>
                </a:gridCol>
                <a:gridCol w="493776">
                  <a:extLst>
                    <a:ext uri="{9D8B030D-6E8A-4147-A177-3AD203B41FA5}">
                      <a16:colId xmlns:a16="http://schemas.microsoft.com/office/drawing/2014/main" val="2266500826"/>
                    </a:ext>
                  </a:extLst>
                </a:gridCol>
                <a:gridCol w="493776">
                  <a:extLst>
                    <a:ext uri="{9D8B030D-6E8A-4147-A177-3AD203B41FA5}">
                      <a16:colId xmlns:a16="http://schemas.microsoft.com/office/drawing/2014/main" val="333923779"/>
                    </a:ext>
                  </a:extLst>
                </a:gridCol>
                <a:gridCol w="493776">
                  <a:extLst>
                    <a:ext uri="{9D8B030D-6E8A-4147-A177-3AD203B41FA5}">
                      <a16:colId xmlns:a16="http://schemas.microsoft.com/office/drawing/2014/main" val="361011251"/>
                    </a:ext>
                  </a:extLst>
                </a:gridCol>
                <a:gridCol w="493776">
                  <a:extLst>
                    <a:ext uri="{9D8B030D-6E8A-4147-A177-3AD203B41FA5}">
                      <a16:colId xmlns:a16="http://schemas.microsoft.com/office/drawing/2014/main" val="210025037"/>
                    </a:ext>
                  </a:extLst>
                </a:gridCol>
                <a:gridCol w="493776">
                  <a:extLst>
                    <a:ext uri="{9D8B030D-6E8A-4147-A177-3AD203B41FA5}">
                      <a16:colId xmlns:a16="http://schemas.microsoft.com/office/drawing/2014/main" val="95464598"/>
                    </a:ext>
                  </a:extLst>
                </a:gridCol>
                <a:gridCol w="493776">
                  <a:extLst>
                    <a:ext uri="{9D8B030D-6E8A-4147-A177-3AD203B41FA5}">
                      <a16:colId xmlns:a16="http://schemas.microsoft.com/office/drawing/2014/main" val="3255668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46187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srfsport - 2022-11-30 22:06:22</a:t>
                      </a:r>
                      <a:r>
                        <a:rPr kumimoji="0" lang="en-US" sz="1000" b="0" i="0" u="none" strike="noStrike" kern="1200" cap="none" spc="0" normalizeH="0" baseline="0" noProof="0">
                          <a:ln>
                            <a:noFill/>
                          </a:ln>
                          <a:solidFill>
                            <a:prstClr val="black"/>
                          </a:solidFill>
                          <a:effectLst/>
                          <a:uLnTx/>
                          <a:uFillTx/>
                          <a:latin typeface="+mn-lt"/>
                          <a:ea typeface="+mn-ea"/>
                          <a:cs typeface="+mn-cs"/>
                        </a:rPr>
                        <a:t>
 Trotz verschossenem Elfmeter: Messi und Co. können jubeln ⚽
⚽ Argentinien schlägt an der Fussball-WM in Katar in der Gruppe C im 3. Vorrundenspiel Polen mit 2:0. Damit qualifizieren sich die Südamerikaner für die K.o.-Phase. Dies obwohl Lionel Messi in der 1. Hälfte einen Penalty verschiesst.
⚽ Auch die Polen dürfen jubeln, trotz Niederlage. Sie qualifizieren sich aufgrund des besseren Torverhältnisses gegenüber Mexiko als Gruppenzweiter hinter Argentinien ebenfalls für den Achtelfinal.
⚽ Somit stehen die Achtelfinal-Partien der Gruppen C und D: Argentinien trifft am Samstag, 4.12. auf Australien (20 Uhr Schweizer Zeit). Frankreich läuft am Sonntag, 5.12. gegen Polen auf (16 Uhr Schweizer Zeit).
.
.
@fifaworldcup #srfsport #srffussball #fussball #fifaworldcup #fifaworldcup2022 #qatar2022 #KSMEX #POLARG #Polen #Argentinien #SaudiArabien #Mexiko
Bilder: Imago Images/SNA; Reuters/M. Childs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56313451"/>
                  </a:ext>
                </a:extLst>
              </a:tr>
            </a:tbl>
          </a:graphicData>
        </a:graphic>
      </p:graphicFrame>
      <p:sp>
        <p:nvSpPr>
          <p:cNvPr id="4" name="Text Placeholder 3">
            <a:extLst>
              <a:ext uri="{FF2B5EF4-FFF2-40B4-BE49-F238E27FC236}">
                <a16:creationId xmlns:a16="http://schemas.microsoft.com/office/drawing/2014/main" id="{0E7A74BB-E505-4668-8FE6-4144A15D5F50}"/>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3595315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2D59B-6A4C-4E9E-B6AD-28F3F7858DBE}"/>
              </a:ext>
            </a:extLst>
          </p:cNvPr>
          <p:cNvSpPr>
            <a:spLocks noGrp="1"/>
          </p:cNvSpPr>
          <p:nvPr>
            <p:ph type="title"/>
          </p:nvPr>
        </p:nvSpPr>
        <p:spPr/>
        <p:txBody>
          <a:bodyPr/>
          <a:lstStyle/>
          <a:p>
            <a:r>
              <a:rPr lang="en-US"/>
              <a:t>Instagram Posts Table | srfsport - 4 of 26</a:t>
            </a:r>
          </a:p>
        </p:txBody>
      </p:sp>
      <p:graphicFrame>
        <p:nvGraphicFramePr>
          <p:cNvPr id="5" name="Table Placeholder 4">
            <a:extLst>
              <a:ext uri="{FF2B5EF4-FFF2-40B4-BE49-F238E27FC236}">
                <a16:creationId xmlns:a16="http://schemas.microsoft.com/office/drawing/2014/main" id="{8F24595D-2C9B-4A0B-B0B9-3E9F7634A68B}"/>
              </a:ext>
            </a:extLst>
          </p:cNvPr>
          <p:cNvGraphicFramePr>
            <a:graphicFrameLocks noGrp="1"/>
          </p:cNvGraphicFramePr>
          <p:nvPr>
            <p:ph type="tbl" sz="quarter" idx="13"/>
            <p:extLst>
              <p:ext uri="{D42A27DB-BD31-4B8C-83A1-F6EECF244321}">
                <p14:modId xmlns:p14="http://schemas.microsoft.com/office/powerpoint/2010/main" val="506760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85194839"/>
                    </a:ext>
                  </a:extLst>
                </a:gridCol>
                <a:gridCol w="1481327">
                  <a:extLst>
                    <a:ext uri="{9D8B030D-6E8A-4147-A177-3AD203B41FA5}">
                      <a16:colId xmlns:a16="http://schemas.microsoft.com/office/drawing/2014/main" val="932768971"/>
                    </a:ext>
                  </a:extLst>
                </a:gridCol>
                <a:gridCol w="493776">
                  <a:extLst>
                    <a:ext uri="{9D8B030D-6E8A-4147-A177-3AD203B41FA5}">
                      <a16:colId xmlns:a16="http://schemas.microsoft.com/office/drawing/2014/main" val="3660464991"/>
                    </a:ext>
                  </a:extLst>
                </a:gridCol>
                <a:gridCol w="493776">
                  <a:extLst>
                    <a:ext uri="{9D8B030D-6E8A-4147-A177-3AD203B41FA5}">
                      <a16:colId xmlns:a16="http://schemas.microsoft.com/office/drawing/2014/main" val="2551971587"/>
                    </a:ext>
                  </a:extLst>
                </a:gridCol>
                <a:gridCol w="493776">
                  <a:extLst>
                    <a:ext uri="{9D8B030D-6E8A-4147-A177-3AD203B41FA5}">
                      <a16:colId xmlns:a16="http://schemas.microsoft.com/office/drawing/2014/main" val="2058929759"/>
                    </a:ext>
                  </a:extLst>
                </a:gridCol>
                <a:gridCol w="493776">
                  <a:extLst>
                    <a:ext uri="{9D8B030D-6E8A-4147-A177-3AD203B41FA5}">
                      <a16:colId xmlns:a16="http://schemas.microsoft.com/office/drawing/2014/main" val="4088478556"/>
                    </a:ext>
                  </a:extLst>
                </a:gridCol>
                <a:gridCol w="493776">
                  <a:extLst>
                    <a:ext uri="{9D8B030D-6E8A-4147-A177-3AD203B41FA5}">
                      <a16:colId xmlns:a16="http://schemas.microsoft.com/office/drawing/2014/main" val="2317300961"/>
                    </a:ext>
                  </a:extLst>
                </a:gridCol>
                <a:gridCol w="493776">
                  <a:extLst>
                    <a:ext uri="{9D8B030D-6E8A-4147-A177-3AD203B41FA5}">
                      <a16:colId xmlns:a16="http://schemas.microsoft.com/office/drawing/2014/main" val="3567959263"/>
                    </a:ext>
                  </a:extLst>
                </a:gridCol>
                <a:gridCol w="493776">
                  <a:extLst>
                    <a:ext uri="{9D8B030D-6E8A-4147-A177-3AD203B41FA5}">
                      <a16:colId xmlns:a16="http://schemas.microsoft.com/office/drawing/2014/main" val="693898174"/>
                    </a:ext>
                  </a:extLst>
                </a:gridCol>
                <a:gridCol w="493776">
                  <a:extLst>
                    <a:ext uri="{9D8B030D-6E8A-4147-A177-3AD203B41FA5}">
                      <a16:colId xmlns:a16="http://schemas.microsoft.com/office/drawing/2014/main" val="1173511314"/>
                    </a:ext>
                  </a:extLst>
                </a:gridCol>
                <a:gridCol w="493776">
                  <a:extLst>
                    <a:ext uri="{9D8B030D-6E8A-4147-A177-3AD203B41FA5}">
                      <a16:colId xmlns:a16="http://schemas.microsoft.com/office/drawing/2014/main" val="2930224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503662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srfsport - 2022-11-30 19:05:36</a:t>
                      </a:r>
                      <a:r>
                        <a:rPr kumimoji="0" lang="de-DE" sz="1000" b="0" i="0" u="none" strike="noStrike" kern="1200" cap="none" spc="0" normalizeH="0" baseline="0" noProof="0">
                          <a:ln>
                            <a:noFill/>
                          </a:ln>
                          <a:solidFill>
                            <a:prstClr val="black"/>
                          </a:solidFill>
                          <a:effectLst/>
                          <a:uLnTx/>
                          <a:uFillTx/>
                          <a:latin typeface="+mn-lt"/>
                          <a:ea typeface="+mn-ea"/>
                          <a:cs typeface="+mn-cs"/>
                        </a:rPr>
                        <a:t>
 Matthew Leckie tänzelt Australien in den Achtelfinal ⚽🇦🇺
⚽🇦🇺 Lange sieht es im Gruppenspiel zwischen Australien und Dänemark an der WM in Katar nach einem 0:0 aus. Doch dann schickt Riley McGree Mathew Leckie in die Tiefe. Der 31-Jährige überrascht mit einem ansehnlichen Dribbling die dänische Abwehr und schiesst den 1:0-Siegtreffer für Australien.
⚽🇦🇺 Mit dem Sieg ziehen die «Socceroos» in den WM-Achtelfinal ein. Für die Australier ist dies nach 2006 in Deutschland die 2. Qualifikation für eine K.o.-Phase.
.
.
@fifaworldcup @lecks.7 #fifaworldcup #qatar22 #wm #wm2022 #australien #leckie #srfsport #srffussball #fussball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57745</a:t>
                      </a:r>
                    </a:p>
                  </a:txBody>
                  <a:tcPr/>
                </a:tc>
                <a:extLst>
                  <a:ext uri="{0D108BD9-81ED-4DB2-BD59-A6C34878D82A}">
                    <a16:rowId xmlns:a16="http://schemas.microsoft.com/office/drawing/2014/main" val="1534569955"/>
                  </a:ext>
                </a:extLst>
              </a:tr>
            </a:tbl>
          </a:graphicData>
        </a:graphic>
      </p:graphicFrame>
      <p:sp>
        <p:nvSpPr>
          <p:cNvPr id="4" name="Text Placeholder 3">
            <a:extLst>
              <a:ext uri="{FF2B5EF4-FFF2-40B4-BE49-F238E27FC236}">
                <a16:creationId xmlns:a16="http://schemas.microsoft.com/office/drawing/2014/main" id="{679B63EF-C363-4F49-8B19-811685783B20}"/>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598774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41617-51EE-4E95-90E5-068061E02D9C}"/>
              </a:ext>
            </a:extLst>
          </p:cNvPr>
          <p:cNvSpPr>
            <a:spLocks noGrp="1"/>
          </p:cNvSpPr>
          <p:nvPr>
            <p:ph type="title"/>
          </p:nvPr>
        </p:nvSpPr>
        <p:spPr/>
        <p:txBody>
          <a:bodyPr/>
          <a:lstStyle/>
          <a:p>
            <a:r>
              <a:rPr lang="en-US"/>
              <a:t>Instagram Posts Table | srfsport - 5 of 26</a:t>
            </a:r>
          </a:p>
        </p:txBody>
      </p:sp>
      <p:graphicFrame>
        <p:nvGraphicFramePr>
          <p:cNvPr id="5" name="Table Placeholder 4">
            <a:extLst>
              <a:ext uri="{FF2B5EF4-FFF2-40B4-BE49-F238E27FC236}">
                <a16:creationId xmlns:a16="http://schemas.microsoft.com/office/drawing/2014/main" id="{D209AD3E-2EAA-4C5B-BA19-AF1EF2A80A26}"/>
              </a:ext>
            </a:extLst>
          </p:cNvPr>
          <p:cNvGraphicFramePr>
            <a:graphicFrameLocks noGrp="1"/>
          </p:cNvGraphicFramePr>
          <p:nvPr>
            <p:ph type="tbl" sz="quarter" idx="13"/>
            <p:extLst>
              <p:ext uri="{D42A27DB-BD31-4B8C-83A1-F6EECF244321}">
                <p14:modId xmlns:p14="http://schemas.microsoft.com/office/powerpoint/2010/main" val="1784227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94960045"/>
                    </a:ext>
                  </a:extLst>
                </a:gridCol>
                <a:gridCol w="1481327">
                  <a:extLst>
                    <a:ext uri="{9D8B030D-6E8A-4147-A177-3AD203B41FA5}">
                      <a16:colId xmlns:a16="http://schemas.microsoft.com/office/drawing/2014/main" val="376332189"/>
                    </a:ext>
                  </a:extLst>
                </a:gridCol>
                <a:gridCol w="493776">
                  <a:extLst>
                    <a:ext uri="{9D8B030D-6E8A-4147-A177-3AD203B41FA5}">
                      <a16:colId xmlns:a16="http://schemas.microsoft.com/office/drawing/2014/main" val="2560782234"/>
                    </a:ext>
                  </a:extLst>
                </a:gridCol>
                <a:gridCol w="493776">
                  <a:extLst>
                    <a:ext uri="{9D8B030D-6E8A-4147-A177-3AD203B41FA5}">
                      <a16:colId xmlns:a16="http://schemas.microsoft.com/office/drawing/2014/main" val="629337088"/>
                    </a:ext>
                  </a:extLst>
                </a:gridCol>
                <a:gridCol w="493776">
                  <a:extLst>
                    <a:ext uri="{9D8B030D-6E8A-4147-A177-3AD203B41FA5}">
                      <a16:colId xmlns:a16="http://schemas.microsoft.com/office/drawing/2014/main" val="4179642716"/>
                    </a:ext>
                  </a:extLst>
                </a:gridCol>
                <a:gridCol w="493776">
                  <a:extLst>
                    <a:ext uri="{9D8B030D-6E8A-4147-A177-3AD203B41FA5}">
                      <a16:colId xmlns:a16="http://schemas.microsoft.com/office/drawing/2014/main" val="3968423236"/>
                    </a:ext>
                  </a:extLst>
                </a:gridCol>
                <a:gridCol w="493776">
                  <a:extLst>
                    <a:ext uri="{9D8B030D-6E8A-4147-A177-3AD203B41FA5}">
                      <a16:colId xmlns:a16="http://schemas.microsoft.com/office/drawing/2014/main" val="933612906"/>
                    </a:ext>
                  </a:extLst>
                </a:gridCol>
                <a:gridCol w="493776">
                  <a:extLst>
                    <a:ext uri="{9D8B030D-6E8A-4147-A177-3AD203B41FA5}">
                      <a16:colId xmlns:a16="http://schemas.microsoft.com/office/drawing/2014/main" val="3021486121"/>
                    </a:ext>
                  </a:extLst>
                </a:gridCol>
                <a:gridCol w="493776">
                  <a:extLst>
                    <a:ext uri="{9D8B030D-6E8A-4147-A177-3AD203B41FA5}">
                      <a16:colId xmlns:a16="http://schemas.microsoft.com/office/drawing/2014/main" val="4025799783"/>
                    </a:ext>
                  </a:extLst>
                </a:gridCol>
                <a:gridCol w="493776">
                  <a:extLst>
                    <a:ext uri="{9D8B030D-6E8A-4147-A177-3AD203B41FA5}">
                      <a16:colId xmlns:a16="http://schemas.microsoft.com/office/drawing/2014/main" val="3680975171"/>
                    </a:ext>
                  </a:extLst>
                </a:gridCol>
                <a:gridCol w="493776">
                  <a:extLst>
                    <a:ext uri="{9D8B030D-6E8A-4147-A177-3AD203B41FA5}">
                      <a16:colId xmlns:a16="http://schemas.microsoft.com/office/drawing/2014/main" val="2459303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083193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srfsport - 2022-11-30 18:01:29</a:t>
                      </a:r>
                      <a:r>
                        <a:rPr kumimoji="0" lang="en-US" sz="1000" b="0" i="0" u="none" strike="noStrike" kern="1200" cap="none" spc="0" normalizeH="0" baseline="0" noProof="0">
                          <a:ln>
                            <a:noFill/>
                          </a:ln>
                          <a:solidFill>
                            <a:prstClr val="black"/>
                          </a:solidFill>
                          <a:effectLst/>
                          <a:uLnTx/>
                          <a:uFillTx/>
                          <a:latin typeface="+mn-lt"/>
                          <a:ea typeface="+mn-ea"/>
                          <a:cs typeface="+mn-cs"/>
                        </a:rPr>
                        <a:t>
 Geheimfavorit Dänemark reist nach Hause 🇩🇰⚽
🇦🇺 Australien siegt an der Fussball-WM 2022 in Katar in der Gruppe D mit 1:0 gegen Dänemark. Die «Socceroos» ziehen dank diesem Erfolg im 3. Gruppenspiel in den Achtelfinal ein. Den entscheidenden Treffer erzielt Mathew Leckie in der 60. Minute.
🇹🇳🇫🇷 Tunesien schlägt derweil Titelverteidiger Frankreich dank eines Treffers von Wahbi Khazri (58’) mit 1:0. Die Franzosen waren bereits vor diesem Spiel für die K.o.-Runde qualifiziert.
⚽ Aufgrund des Sieges der Australier scheiden die Tunesier dennoch aus. Frankreich bleibt trotz dieser Pleite an der Spitze der Gruppe D.
.
.
@fifaworldcup #Senegal #srfsport #srffussball #fussball #fifaworldcup #fifaworldcup2022 #qatar2022 #AUSDEN #TUNFRA #Dänemark #Tunesien #Australien #Frankreich
Bilder: Imago/Y. Taguchi/D. Klein; Keystone/Rolex Dela Pena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59738952"/>
                  </a:ext>
                </a:extLst>
              </a:tr>
            </a:tbl>
          </a:graphicData>
        </a:graphic>
      </p:graphicFrame>
      <p:sp>
        <p:nvSpPr>
          <p:cNvPr id="4" name="Text Placeholder 3">
            <a:extLst>
              <a:ext uri="{FF2B5EF4-FFF2-40B4-BE49-F238E27FC236}">
                <a16:creationId xmlns:a16="http://schemas.microsoft.com/office/drawing/2014/main" id="{B9B165BB-6DBA-452F-98D7-7561810866BB}"/>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3115404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BA46F-B913-47B9-8218-434860CE1A16}"/>
              </a:ext>
            </a:extLst>
          </p:cNvPr>
          <p:cNvSpPr>
            <a:spLocks noGrp="1"/>
          </p:cNvSpPr>
          <p:nvPr>
            <p:ph type="title"/>
          </p:nvPr>
        </p:nvSpPr>
        <p:spPr/>
        <p:txBody>
          <a:bodyPr/>
          <a:lstStyle/>
          <a:p>
            <a:r>
              <a:rPr lang="en-US"/>
              <a:t>Instagram Posts Table | srfsport - 6 of 26</a:t>
            </a:r>
          </a:p>
        </p:txBody>
      </p:sp>
      <p:graphicFrame>
        <p:nvGraphicFramePr>
          <p:cNvPr id="5" name="Table Placeholder 4">
            <a:extLst>
              <a:ext uri="{FF2B5EF4-FFF2-40B4-BE49-F238E27FC236}">
                <a16:creationId xmlns:a16="http://schemas.microsoft.com/office/drawing/2014/main" id="{6D267F02-DC53-4146-A5E0-F801CFA76310}"/>
              </a:ext>
            </a:extLst>
          </p:cNvPr>
          <p:cNvGraphicFramePr>
            <a:graphicFrameLocks noGrp="1"/>
          </p:cNvGraphicFramePr>
          <p:nvPr>
            <p:ph type="tbl" sz="quarter" idx="13"/>
            <p:extLst>
              <p:ext uri="{D42A27DB-BD31-4B8C-83A1-F6EECF244321}">
                <p14:modId xmlns:p14="http://schemas.microsoft.com/office/powerpoint/2010/main" val="818889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0842793"/>
                    </a:ext>
                  </a:extLst>
                </a:gridCol>
                <a:gridCol w="1481327">
                  <a:extLst>
                    <a:ext uri="{9D8B030D-6E8A-4147-A177-3AD203B41FA5}">
                      <a16:colId xmlns:a16="http://schemas.microsoft.com/office/drawing/2014/main" val="907450106"/>
                    </a:ext>
                  </a:extLst>
                </a:gridCol>
                <a:gridCol w="493776">
                  <a:extLst>
                    <a:ext uri="{9D8B030D-6E8A-4147-A177-3AD203B41FA5}">
                      <a16:colId xmlns:a16="http://schemas.microsoft.com/office/drawing/2014/main" val="3605404349"/>
                    </a:ext>
                  </a:extLst>
                </a:gridCol>
                <a:gridCol w="493776">
                  <a:extLst>
                    <a:ext uri="{9D8B030D-6E8A-4147-A177-3AD203B41FA5}">
                      <a16:colId xmlns:a16="http://schemas.microsoft.com/office/drawing/2014/main" val="1409906609"/>
                    </a:ext>
                  </a:extLst>
                </a:gridCol>
                <a:gridCol w="493776">
                  <a:extLst>
                    <a:ext uri="{9D8B030D-6E8A-4147-A177-3AD203B41FA5}">
                      <a16:colId xmlns:a16="http://schemas.microsoft.com/office/drawing/2014/main" val="1402790859"/>
                    </a:ext>
                  </a:extLst>
                </a:gridCol>
                <a:gridCol w="493776">
                  <a:extLst>
                    <a:ext uri="{9D8B030D-6E8A-4147-A177-3AD203B41FA5}">
                      <a16:colId xmlns:a16="http://schemas.microsoft.com/office/drawing/2014/main" val="348863499"/>
                    </a:ext>
                  </a:extLst>
                </a:gridCol>
                <a:gridCol w="493776">
                  <a:extLst>
                    <a:ext uri="{9D8B030D-6E8A-4147-A177-3AD203B41FA5}">
                      <a16:colId xmlns:a16="http://schemas.microsoft.com/office/drawing/2014/main" val="1976811279"/>
                    </a:ext>
                  </a:extLst>
                </a:gridCol>
                <a:gridCol w="493776">
                  <a:extLst>
                    <a:ext uri="{9D8B030D-6E8A-4147-A177-3AD203B41FA5}">
                      <a16:colId xmlns:a16="http://schemas.microsoft.com/office/drawing/2014/main" val="3606221623"/>
                    </a:ext>
                  </a:extLst>
                </a:gridCol>
                <a:gridCol w="493776">
                  <a:extLst>
                    <a:ext uri="{9D8B030D-6E8A-4147-A177-3AD203B41FA5}">
                      <a16:colId xmlns:a16="http://schemas.microsoft.com/office/drawing/2014/main" val="3853983252"/>
                    </a:ext>
                  </a:extLst>
                </a:gridCol>
                <a:gridCol w="493776">
                  <a:extLst>
                    <a:ext uri="{9D8B030D-6E8A-4147-A177-3AD203B41FA5}">
                      <a16:colId xmlns:a16="http://schemas.microsoft.com/office/drawing/2014/main" val="2334161788"/>
                    </a:ext>
                  </a:extLst>
                </a:gridCol>
                <a:gridCol w="493776">
                  <a:extLst>
                    <a:ext uri="{9D8B030D-6E8A-4147-A177-3AD203B41FA5}">
                      <a16:colId xmlns:a16="http://schemas.microsoft.com/office/drawing/2014/main" val="2837133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930907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srfsport - 2022-11-30 16:38:17</a:t>
                      </a:r>
                      <a:r>
                        <a:rPr kumimoji="0" lang="de-DE" sz="1000" b="0" i="0" u="none" strike="noStrike" kern="1200" cap="none" spc="0" normalizeH="0" baseline="0" noProof="0">
                          <a:ln>
                            <a:noFill/>
                          </a:ln>
                          <a:solidFill>
                            <a:prstClr val="black"/>
                          </a:solidFill>
                          <a:effectLst/>
                          <a:uLnTx/>
                          <a:uFillTx/>
                          <a:latin typeface="+mn-lt"/>
                          <a:ea typeface="+mn-ea"/>
                          <a:cs typeface="+mn-cs"/>
                        </a:rPr>
                        <a:t>
 Schöne Geste ❣️
⚽ Afrikameister Senegal zieht nach dem Sieg am Dienstag gegen Ecuador zum 2. Mal nach 2002 in einen WM-Achtelfinal ein. Der Sieg war ein emotionaler Moment für die «Löwen».
⚽ Denn diesen Erfolg erreichten die Afrikaner genau am Todestag des einstigen WM-Helden Papa Bouba Diop. 2002 spielten sich die Senegalesen bis in den Viertelfinal. Diop leitete damals mit seinem 1:0-Siegtor im Eröffnungsspiel gegen den amtierenden Weltmeister Frankreich diese Erfolgsstory ein.
⚽ Vor 2 Jahren starb Diop, welcher in der Schweiz für Vevey, Xamax sowie GC spielte, im Alter von nur 42 Jahren an der Nervenkrankheit ALS.
⚽ Die Fans auf der Tribüne malten sich zu Ehren Diops die Nummer 19 auf den Rücken. Auch die Spieler setzten ein Zeichen: Torhüter Edouard Mendy zeigte nach dem Schlusspfiff ein Plakat mit der Aufschrift «Wahre Löwen sterben nie». 
.
.
@fifaworldcup #Senegal #srfsport #srffussball #fussball #fifaworldcup #fifaworldcup2022 #qatar2022 #Diop
Bild: Imago/W. Dongzhen/Reuters/J. Lorenzini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68704174"/>
                  </a:ext>
                </a:extLst>
              </a:tr>
            </a:tbl>
          </a:graphicData>
        </a:graphic>
      </p:graphicFrame>
      <p:sp>
        <p:nvSpPr>
          <p:cNvPr id="4" name="Text Placeholder 3">
            <a:extLst>
              <a:ext uri="{FF2B5EF4-FFF2-40B4-BE49-F238E27FC236}">
                <a16:creationId xmlns:a16="http://schemas.microsoft.com/office/drawing/2014/main" id="{07523221-2CDE-44B7-BBE4-BC73A0AB4CDF}"/>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3398568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C9183-9036-44E2-A3A1-F80A08D59AEC}"/>
              </a:ext>
            </a:extLst>
          </p:cNvPr>
          <p:cNvSpPr>
            <a:spLocks noGrp="1"/>
          </p:cNvSpPr>
          <p:nvPr>
            <p:ph type="title"/>
          </p:nvPr>
        </p:nvSpPr>
        <p:spPr/>
        <p:txBody>
          <a:bodyPr/>
          <a:lstStyle/>
          <a:p>
            <a:r>
              <a:rPr lang="en-US"/>
              <a:t>Instagram Posts Table | srfsport - 7 of 26</a:t>
            </a:r>
          </a:p>
        </p:txBody>
      </p:sp>
      <p:graphicFrame>
        <p:nvGraphicFramePr>
          <p:cNvPr id="5" name="Table Placeholder 4">
            <a:extLst>
              <a:ext uri="{FF2B5EF4-FFF2-40B4-BE49-F238E27FC236}">
                <a16:creationId xmlns:a16="http://schemas.microsoft.com/office/drawing/2014/main" id="{60DF5944-4151-48BB-8A8D-04F9C846DA46}"/>
              </a:ext>
            </a:extLst>
          </p:cNvPr>
          <p:cNvGraphicFramePr>
            <a:graphicFrameLocks noGrp="1"/>
          </p:cNvGraphicFramePr>
          <p:nvPr>
            <p:ph type="tbl" sz="quarter" idx="13"/>
            <p:extLst>
              <p:ext uri="{D42A27DB-BD31-4B8C-83A1-F6EECF244321}">
                <p14:modId xmlns:p14="http://schemas.microsoft.com/office/powerpoint/2010/main" val="3287250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75531429"/>
                    </a:ext>
                  </a:extLst>
                </a:gridCol>
                <a:gridCol w="1481327">
                  <a:extLst>
                    <a:ext uri="{9D8B030D-6E8A-4147-A177-3AD203B41FA5}">
                      <a16:colId xmlns:a16="http://schemas.microsoft.com/office/drawing/2014/main" val="1590852169"/>
                    </a:ext>
                  </a:extLst>
                </a:gridCol>
                <a:gridCol w="493776">
                  <a:extLst>
                    <a:ext uri="{9D8B030D-6E8A-4147-A177-3AD203B41FA5}">
                      <a16:colId xmlns:a16="http://schemas.microsoft.com/office/drawing/2014/main" val="182581501"/>
                    </a:ext>
                  </a:extLst>
                </a:gridCol>
                <a:gridCol w="493776">
                  <a:extLst>
                    <a:ext uri="{9D8B030D-6E8A-4147-A177-3AD203B41FA5}">
                      <a16:colId xmlns:a16="http://schemas.microsoft.com/office/drawing/2014/main" val="651744095"/>
                    </a:ext>
                  </a:extLst>
                </a:gridCol>
                <a:gridCol w="493776">
                  <a:extLst>
                    <a:ext uri="{9D8B030D-6E8A-4147-A177-3AD203B41FA5}">
                      <a16:colId xmlns:a16="http://schemas.microsoft.com/office/drawing/2014/main" val="3586005612"/>
                    </a:ext>
                  </a:extLst>
                </a:gridCol>
                <a:gridCol w="493776">
                  <a:extLst>
                    <a:ext uri="{9D8B030D-6E8A-4147-A177-3AD203B41FA5}">
                      <a16:colId xmlns:a16="http://schemas.microsoft.com/office/drawing/2014/main" val="4180089305"/>
                    </a:ext>
                  </a:extLst>
                </a:gridCol>
                <a:gridCol w="493776">
                  <a:extLst>
                    <a:ext uri="{9D8B030D-6E8A-4147-A177-3AD203B41FA5}">
                      <a16:colId xmlns:a16="http://schemas.microsoft.com/office/drawing/2014/main" val="3464982282"/>
                    </a:ext>
                  </a:extLst>
                </a:gridCol>
                <a:gridCol w="493776">
                  <a:extLst>
                    <a:ext uri="{9D8B030D-6E8A-4147-A177-3AD203B41FA5}">
                      <a16:colId xmlns:a16="http://schemas.microsoft.com/office/drawing/2014/main" val="545690524"/>
                    </a:ext>
                  </a:extLst>
                </a:gridCol>
                <a:gridCol w="493776">
                  <a:extLst>
                    <a:ext uri="{9D8B030D-6E8A-4147-A177-3AD203B41FA5}">
                      <a16:colId xmlns:a16="http://schemas.microsoft.com/office/drawing/2014/main" val="3699386865"/>
                    </a:ext>
                  </a:extLst>
                </a:gridCol>
                <a:gridCol w="493776">
                  <a:extLst>
                    <a:ext uri="{9D8B030D-6E8A-4147-A177-3AD203B41FA5}">
                      <a16:colId xmlns:a16="http://schemas.microsoft.com/office/drawing/2014/main" val="2873659048"/>
                    </a:ext>
                  </a:extLst>
                </a:gridCol>
                <a:gridCol w="493776">
                  <a:extLst>
                    <a:ext uri="{9D8B030D-6E8A-4147-A177-3AD203B41FA5}">
                      <a16:colId xmlns:a16="http://schemas.microsoft.com/office/drawing/2014/main" val="1770345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99646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srfsport - 2022-11-30 13:28:34</a:t>
                      </a:r>
                      <a:r>
                        <a:rPr kumimoji="0" lang="en-US" sz="1000" b="0" i="0" u="none" strike="noStrike" kern="1200" cap="none" spc="0" normalizeH="0" baseline="0" noProof="0">
                          <a:ln>
                            <a:noFill/>
                          </a:ln>
                          <a:solidFill>
                            <a:prstClr val="black"/>
                          </a:solidFill>
                          <a:effectLst/>
                          <a:uLnTx/>
                          <a:uFillTx/>
                          <a:latin typeface="+mn-lt"/>
                          <a:ea typeface="+mn-ea"/>
                          <a:cs typeface="+mn-cs"/>
                        </a:rPr>
                        <a:t>
 Gemeinsamkeiten zwischen Saudi-Arabien und dem @fcwinterthur_offiziell? 👀
👉 Unser #VAR @sven_ivanic macht den Check und sagt dir, ob da was dran ist.
📲 Die ganze 6. Folge von unserem Satire-Format «Das VARs» siehst du jetzt auf unserem #YouTube-Kanal.
.
.
#srfsport #dasvars #srfdasvars #VAR #svenivanic #saudiarabien #fcwinterthur #fifa #fifaworldcup #katar #katar2022 #fussball #qatar2022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53956</a:t>
                      </a:r>
                    </a:p>
                  </a:txBody>
                  <a:tcPr/>
                </a:tc>
                <a:extLst>
                  <a:ext uri="{0D108BD9-81ED-4DB2-BD59-A6C34878D82A}">
                    <a16:rowId xmlns:a16="http://schemas.microsoft.com/office/drawing/2014/main" val="512467649"/>
                  </a:ext>
                </a:extLst>
              </a:tr>
            </a:tbl>
          </a:graphicData>
        </a:graphic>
      </p:graphicFrame>
      <p:sp>
        <p:nvSpPr>
          <p:cNvPr id="4" name="Text Placeholder 3">
            <a:extLst>
              <a:ext uri="{FF2B5EF4-FFF2-40B4-BE49-F238E27FC236}">
                <a16:creationId xmlns:a16="http://schemas.microsoft.com/office/drawing/2014/main" id="{C04845ED-88E0-4B2B-A5B3-5C895E61BD3D}"/>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808800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C498E-C144-4E93-99F6-C67A50B94BA9}"/>
              </a:ext>
            </a:extLst>
          </p:cNvPr>
          <p:cNvSpPr>
            <a:spLocks noGrp="1"/>
          </p:cNvSpPr>
          <p:nvPr>
            <p:ph type="title"/>
          </p:nvPr>
        </p:nvSpPr>
        <p:spPr/>
        <p:txBody>
          <a:bodyPr/>
          <a:lstStyle/>
          <a:p>
            <a:r>
              <a:rPr lang="en-US"/>
              <a:t>Instagram Posts Table | srfsport - 8 of 26</a:t>
            </a:r>
          </a:p>
        </p:txBody>
      </p:sp>
      <p:graphicFrame>
        <p:nvGraphicFramePr>
          <p:cNvPr id="5" name="Table Placeholder 4">
            <a:extLst>
              <a:ext uri="{FF2B5EF4-FFF2-40B4-BE49-F238E27FC236}">
                <a16:creationId xmlns:a16="http://schemas.microsoft.com/office/drawing/2014/main" id="{0F697916-23B7-4F8E-BC15-BF5CA0D8FD1A}"/>
              </a:ext>
            </a:extLst>
          </p:cNvPr>
          <p:cNvGraphicFramePr>
            <a:graphicFrameLocks noGrp="1"/>
          </p:cNvGraphicFramePr>
          <p:nvPr>
            <p:ph type="tbl" sz="quarter" idx="13"/>
            <p:extLst>
              <p:ext uri="{D42A27DB-BD31-4B8C-83A1-F6EECF244321}">
                <p14:modId xmlns:p14="http://schemas.microsoft.com/office/powerpoint/2010/main" val="820489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23793028"/>
                    </a:ext>
                  </a:extLst>
                </a:gridCol>
                <a:gridCol w="1481327">
                  <a:extLst>
                    <a:ext uri="{9D8B030D-6E8A-4147-A177-3AD203B41FA5}">
                      <a16:colId xmlns:a16="http://schemas.microsoft.com/office/drawing/2014/main" val="3079335210"/>
                    </a:ext>
                  </a:extLst>
                </a:gridCol>
                <a:gridCol w="493776">
                  <a:extLst>
                    <a:ext uri="{9D8B030D-6E8A-4147-A177-3AD203B41FA5}">
                      <a16:colId xmlns:a16="http://schemas.microsoft.com/office/drawing/2014/main" val="204833753"/>
                    </a:ext>
                  </a:extLst>
                </a:gridCol>
                <a:gridCol w="493776">
                  <a:extLst>
                    <a:ext uri="{9D8B030D-6E8A-4147-A177-3AD203B41FA5}">
                      <a16:colId xmlns:a16="http://schemas.microsoft.com/office/drawing/2014/main" val="1187459271"/>
                    </a:ext>
                  </a:extLst>
                </a:gridCol>
                <a:gridCol w="493776">
                  <a:extLst>
                    <a:ext uri="{9D8B030D-6E8A-4147-A177-3AD203B41FA5}">
                      <a16:colId xmlns:a16="http://schemas.microsoft.com/office/drawing/2014/main" val="391811082"/>
                    </a:ext>
                  </a:extLst>
                </a:gridCol>
                <a:gridCol w="493776">
                  <a:extLst>
                    <a:ext uri="{9D8B030D-6E8A-4147-A177-3AD203B41FA5}">
                      <a16:colId xmlns:a16="http://schemas.microsoft.com/office/drawing/2014/main" val="2368337855"/>
                    </a:ext>
                  </a:extLst>
                </a:gridCol>
                <a:gridCol w="493776">
                  <a:extLst>
                    <a:ext uri="{9D8B030D-6E8A-4147-A177-3AD203B41FA5}">
                      <a16:colId xmlns:a16="http://schemas.microsoft.com/office/drawing/2014/main" val="396545896"/>
                    </a:ext>
                  </a:extLst>
                </a:gridCol>
                <a:gridCol w="493776">
                  <a:extLst>
                    <a:ext uri="{9D8B030D-6E8A-4147-A177-3AD203B41FA5}">
                      <a16:colId xmlns:a16="http://schemas.microsoft.com/office/drawing/2014/main" val="1553515471"/>
                    </a:ext>
                  </a:extLst>
                </a:gridCol>
                <a:gridCol w="493776">
                  <a:extLst>
                    <a:ext uri="{9D8B030D-6E8A-4147-A177-3AD203B41FA5}">
                      <a16:colId xmlns:a16="http://schemas.microsoft.com/office/drawing/2014/main" val="970252769"/>
                    </a:ext>
                  </a:extLst>
                </a:gridCol>
                <a:gridCol w="493776">
                  <a:extLst>
                    <a:ext uri="{9D8B030D-6E8A-4147-A177-3AD203B41FA5}">
                      <a16:colId xmlns:a16="http://schemas.microsoft.com/office/drawing/2014/main" val="4225843724"/>
                    </a:ext>
                  </a:extLst>
                </a:gridCol>
                <a:gridCol w="493776">
                  <a:extLst>
                    <a:ext uri="{9D8B030D-6E8A-4147-A177-3AD203B41FA5}">
                      <a16:colId xmlns:a16="http://schemas.microsoft.com/office/drawing/2014/main" val="976536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715812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srfsport - 2022-11-30 12:04:49</a:t>
                      </a:r>
                      <a:r>
                        <a:rPr kumimoji="0" lang="de-DE" sz="1000" b="0" i="0" u="none" strike="noStrike" kern="1200" cap="none" spc="0" normalizeH="0" baseline="0" noProof="0">
                          <a:ln>
                            <a:noFill/>
                          </a:ln>
                          <a:solidFill>
                            <a:prstClr val="black"/>
                          </a:solidFill>
                          <a:effectLst/>
                          <a:uLnTx/>
                          <a:uFillTx/>
                          <a:latin typeface="+mn-lt"/>
                          <a:ea typeface="+mn-ea"/>
                          <a:cs typeface="+mn-cs"/>
                        </a:rPr>
                        <a:t>
 Historische Premiere für Schiedsrichterin Stéphanie Frappart an der WM in Katar.
⚽ Die Französin leitet am Donnerstagabend zwischen Costa Rica und Deutschland als 1. Frau ein Spiel an einer Fussball-WM bei den Männern.
⚽ Die erfahrene Frappart leitete schon mit 19 Jahren Partien bei den Männern. Die Pionierin pfiff auch als 1. Frau ein Spiel der obersten französischen Liga, eine Partie der Champions League und ein Duell in der WM-Qualifikation. Darüber hinaus leitete sie 2019 das UEFA Super-Cup-Endspiel zwischen Chelsea und Liverpool. 
.
.
#srfsport #srffussball #wm #qatar2022 #stephaniefrappart #CRCGER #wm2022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83132518"/>
                  </a:ext>
                </a:extLst>
              </a:tr>
            </a:tbl>
          </a:graphicData>
        </a:graphic>
      </p:graphicFrame>
      <p:sp>
        <p:nvSpPr>
          <p:cNvPr id="4" name="Text Placeholder 3">
            <a:extLst>
              <a:ext uri="{FF2B5EF4-FFF2-40B4-BE49-F238E27FC236}">
                <a16:creationId xmlns:a16="http://schemas.microsoft.com/office/drawing/2014/main" id="{606E8FD6-E692-4C7B-9055-6D80D9553A7B}"/>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4012038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6ECA5-4460-40AF-A885-420614AE2074}"/>
              </a:ext>
            </a:extLst>
          </p:cNvPr>
          <p:cNvSpPr>
            <a:spLocks noGrp="1"/>
          </p:cNvSpPr>
          <p:nvPr>
            <p:ph type="title"/>
          </p:nvPr>
        </p:nvSpPr>
        <p:spPr/>
        <p:txBody>
          <a:bodyPr/>
          <a:lstStyle/>
          <a:p>
            <a:r>
              <a:rPr lang="en-US"/>
              <a:t>Instagram Posts Table | srfsport - 9 of 26</a:t>
            </a:r>
          </a:p>
        </p:txBody>
      </p:sp>
      <p:graphicFrame>
        <p:nvGraphicFramePr>
          <p:cNvPr id="5" name="Table Placeholder 4">
            <a:extLst>
              <a:ext uri="{FF2B5EF4-FFF2-40B4-BE49-F238E27FC236}">
                <a16:creationId xmlns:a16="http://schemas.microsoft.com/office/drawing/2014/main" id="{EF1FA67E-07D5-4EDC-95FC-6135D2D0347D}"/>
              </a:ext>
            </a:extLst>
          </p:cNvPr>
          <p:cNvGraphicFramePr>
            <a:graphicFrameLocks noGrp="1"/>
          </p:cNvGraphicFramePr>
          <p:nvPr>
            <p:ph type="tbl" sz="quarter" idx="13"/>
            <p:extLst>
              <p:ext uri="{D42A27DB-BD31-4B8C-83A1-F6EECF244321}">
                <p14:modId xmlns:p14="http://schemas.microsoft.com/office/powerpoint/2010/main" val="207967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29293783"/>
                    </a:ext>
                  </a:extLst>
                </a:gridCol>
                <a:gridCol w="1481327">
                  <a:extLst>
                    <a:ext uri="{9D8B030D-6E8A-4147-A177-3AD203B41FA5}">
                      <a16:colId xmlns:a16="http://schemas.microsoft.com/office/drawing/2014/main" val="3198910509"/>
                    </a:ext>
                  </a:extLst>
                </a:gridCol>
                <a:gridCol w="493776">
                  <a:extLst>
                    <a:ext uri="{9D8B030D-6E8A-4147-A177-3AD203B41FA5}">
                      <a16:colId xmlns:a16="http://schemas.microsoft.com/office/drawing/2014/main" val="3012043560"/>
                    </a:ext>
                  </a:extLst>
                </a:gridCol>
                <a:gridCol w="493776">
                  <a:extLst>
                    <a:ext uri="{9D8B030D-6E8A-4147-A177-3AD203B41FA5}">
                      <a16:colId xmlns:a16="http://schemas.microsoft.com/office/drawing/2014/main" val="2779352781"/>
                    </a:ext>
                  </a:extLst>
                </a:gridCol>
                <a:gridCol w="493776">
                  <a:extLst>
                    <a:ext uri="{9D8B030D-6E8A-4147-A177-3AD203B41FA5}">
                      <a16:colId xmlns:a16="http://schemas.microsoft.com/office/drawing/2014/main" val="729653334"/>
                    </a:ext>
                  </a:extLst>
                </a:gridCol>
                <a:gridCol w="493776">
                  <a:extLst>
                    <a:ext uri="{9D8B030D-6E8A-4147-A177-3AD203B41FA5}">
                      <a16:colId xmlns:a16="http://schemas.microsoft.com/office/drawing/2014/main" val="3393044566"/>
                    </a:ext>
                  </a:extLst>
                </a:gridCol>
                <a:gridCol w="493776">
                  <a:extLst>
                    <a:ext uri="{9D8B030D-6E8A-4147-A177-3AD203B41FA5}">
                      <a16:colId xmlns:a16="http://schemas.microsoft.com/office/drawing/2014/main" val="903982181"/>
                    </a:ext>
                  </a:extLst>
                </a:gridCol>
                <a:gridCol w="493776">
                  <a:extLst>
                    <a:ext uri="{9D8B030D-6E8A-4147-A177-3AD203B41FA5}">
                      <a16:colId xmlns:a16="http://schemas.microsoft.com/office/drawing/2014/main" val="908792193"/>
                    </a:ext>
                  </a:extLst>
                </a:gridCol>
                <a:gridCol w="493776">
                  <a:extLst>
                    <a:ext uri="{9D8B030D-6E8A-4147-A177-3AD203B41FA5}">
                      <a16:colId xmlns:a16="http://schemas.microsoft.com/office/drawing/2014/main" val="4156643299"/>
                    </a:ext>
                  </a:extLst>
                </a:gridCol>
                <a:gridCol w="493776">
                  <a:extLst>
                    <a:ext uri="{9D8B030D-6E8A-4147-A177-3AD203B41FA5}">
                      <a16:colId xmlns:a16="http://schemas.microsoft.com/office/drawing/2014/main" val="3776382358"/>
                    </a:ext>
                  </a:extLst>
                </a:gridCol>
                <a:gridCol w="493776">
                  <a:extLst>
                    <a:ext uri="{9D8B030D-6E8A-4147-A177-3AD203B41FA5}">
                      <a16:colId xmlns:a16="http://schemas.microsoft.com/office/drawing/2014/main" val="1188623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817148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srfsport - 2022-11-30 10:06:25</a:t>
                      </a:r>
                      <a:r>
                        <a:rPr kumimoji="0" lang="de-DE" sz="1000" b="0" i="0" u="none" strike="noStrike" kern="1200" cap="none" spc="0" normalizeH="0" baseline="0" noProof="0">
                          <a:ln>
                            <a:noFill/>
                          </a:ln>
                          <a:solidFill>
                            <a:prstClr val="black"/>
                          </a:solidFill>
                          <a:effectLst/>
                          <a:uLnTx/>
                          <a:uFillTx/>
                          <a:latin typeface="+mn-lt"/>
                          <a:ea typeface="+mn-ea"/>
                          <a:cs typeface="+mn-cs"/>
                        </a:rPr>
                        <a:t>
 Am 30.11.1872 wurde Fussball-Geschichte geschrieben ⚽
⚽ Vor 150 Jahren wurde das 1. Fussball-Länderspiel der Geschichte ausgetragen. Am 30.11.1872 duellierten sich Schottland und England aber nicht in einem Stadion, sondern auf der Anlage des West of Scotland Cricket Club.
⚽ Rund 4000 Zuschauer versammelten sich auf dem Cricket Ground. Tore gab es jedoch keine zu bejubeln – die Partie endet 0:0.
.
.
#srfsport #srffussball #fussballgeschichte #länderspiel #SCOENG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20489510"/>
                  </a:ext>
                </a:extLst>
              </a:tr>
            </a:tbl>
          </a:graphicData>
        </a:graphic>
      </p:graphicFrame>
      <p:sp>
        <p:nvSpPr>
          <p:cNvPr id="4" name="Text Placeholder 3">
            <a:extLst>
              <a:ext uri="{FF2B5EF4-FFF2-40B4-BE49-F238E27FC236}">
                <a16:creationId xmlns:a16="http://schemas.microsoft.com/office/drawing/2014/main" id="{6E4C0820-DB56-465D-B955-7511E743B8B9}"/>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874402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9EFE6-55EB-4935-8D5E-668485A45783}"/>
              </a:ext>
            </a:extLst>
          </p:cNvPr>
          <p:cNvSpPr>
            <a:spLocks noGrp="1"/>
          </p:cNvSpPr>
          <p:nvPr>
            <p:ph type="title"/>
          </p:nvPr>
        </p:nvSpPr>
        <p:spPr/>
        <p:txBody>
          <a:bodyPr/>
          <a:lstStyle/>
          <a:p>
            <a:r>
              <a:rPr lang="en-US"/>
              <a:t>Instagram Posts Table | srfsport - 10 of 26</a:t>
            </a:r>
          </a:p>
        </p:txBody>
      </p:sp>
      <p:graphicFrame>
        <p:nvGraphicFramePr>
          <p:cNvPr id="5" name="Table Placeholder 4">
            <a:extLst>
              <a:ext uri="{FF2B5EF4-FFF2-40B4-BE49-F238E27FC236}">
                <a16:creationId xmlns:a16="http://schemas.microsoft.com/office/drawing/2014/main" id="{2C42DB2E-AB95-43EF-8952-C0E0A93F188C}"/>
              </a:ext>
            </a:extLst>
          </p:cNvPr>
          <p:cNvGraphicFramePr>
            <a:graphicFrameLocks noGrp="1"/>
          </p:cNvGraphicFramePr>
          <p:nvPr>
            <p:ph type="tbl" sz="quarter" idx="13"/>
            <p:extLst>
              <p:ext uri="{D42A27DB-BD31-4B8C-83A1-F6EECF244321}">
                <p14:modId xmlns:p14="http://schemas.microsoft.com/office/powerpoint/2010/main" val="3096404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29571475"/>
                    </a:ext>
                  </a:extLst>
                </a:gridCol>
                <a:gridCol w="1481327">
                  <a:extLst>
                    <a:ext uri="{9D8B030D-6E8A-4147-A177-3AD203B41FA5}">
                      <a16:colId xmlns:a16="http://schemas.microsoft.com/office/drawing/2014/main" val="4217954274"/>
                    </a:ext>
                  </a:extLst>
                </a:gridCol>
                <a:gridCol w="493776">
                  <a:extLst>
                    <a:ext uri="{9D8B030D-6E8A-4147-A177-3AD203B41FA5}">
                      <a16:colId xmlns:a16="http://schemas.microsoft.com/office/drawing/2014/main" val="10092468"/>
                    </a:ext>
                  </a:extLst>
                </a:gridCol>
                <a:gridCol w="493776">
                  <a:extLst>
                    <a:ext uri="{9D8B030D-6E8A-4147-A177-3AD203B41FA5}">
                      <a16:colId xmlns:a16="http://schemas.microsoft.com/office/drawing/2014/main" val="1231661468"/>
                    </a:ext>
                  </a:extLst>
                </a:gridCol>
                <a:gridCol w="493776">
                  <a:extLst>
                    <a:ext uri="{9D8B030D-6E8A-4147-A177-3AD203B41FA5}">
                      <a16:colId xmlns:a16="http://schemas.microsoft.com/office/drawing/2014/main" val="2729898043"/>
                    </a:ext>
                  </a:extLst>
                </a:gridCol>
                <a:gridCol w="493776">
                  <a:extLst>
                    <a:ext uri="{9D8B030D-6E8A-4147-A177-3AD203B41FA5}">
                      <a16:colId xmlns:a16="http://schemas.microsoft.com/office/drawing/2014/main" val="41811432"/>
                    </a:ext>
                  </a:extLst>
                </a:gridCol>
                <a:gridCol w="493776">
                  <a:extLst>
                    <a:ext uri="{9D8B030D-6E8A-4147-A177-3AD203B41FA5}">
                      <a16:colId xmlns:a16="http://schemas.microsoft.com/office/drawing/2014/main" val="1737247227"/>
                    </a:ext>
                  </a:extLst>
                </a:gridCol>
                <a:gridCol w="493776">
                  <a:extLst>
                    <a:ext uri="{9D8B030D-6E8A-4147-A177-3AD203B41FA5}">
                      <a16:colId xmlns:a16="http://schemas.microsoft.com/office/drawing/2014/main" val="2675044923"/>
                    </a:ext>
                  </a:extLst>
                </a:gridCol>
                <a:gridCol w="493776">
                  <a:extLst>
                    <a:ext uri="{9D8B030D-6E8A-4147-A177-3AD203B41FA5}">
                      <a16:colId xmlns:a16="http://schemas.microsoft.com/office/drawing/2014/main" val="1119552016"/>
                    </a:ext>
                  </a:extLst>
                </a:gridCol>
                <a:gridCol w="493776">
                  <a:extLst>
                    <a:ext uri="{9D8B030D-6E8A-4147-A177-3AD203B41FA5}">
                      <a16:colId xmlns:a16="http://schemas.microsoft.com/office/drawing/2014/main" val="3387371617"/>
                    </a:ext>
                  </a:extLst>
                </a:gridCol>
                <a:gridCol w="493776">
                  <a:extLst>
                    <a:ext uri="{9D8B030D-6E8A-4147-A177-3AD203B41FA5}">
                      <a16:colId xmlns:a16="http://schemas.microsoft.com/office/drawing/2014/main" val="2058168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192325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srfsport - 2022-11-30 08:30:55</a:t>
                      </a:r>
                      <a:r>
                        <a:rPr kumimoji="0" lang="en-US" sz="1000" b="0" i="0" u="none" strike="noStrike" kern="1200" cap="none" spc="0" normalizeH="0" baseline="0" noProof="0">
                          <a:ln>
                            <a:noFill/>
                          </a:ln>
                          <a:solidFill>
                            <a:prstClr val="black"/>
                          </a:solidFill>
                          <a:effectLst/>
                          <a:uLnTx/>
                          <a:uFillTx/>
                          <a:latin typeface="+mn-lt"/>
                          <a:ea typeface="+mn-ea"/>
                          <a:cs typeface="+mn-cs"/>
                        </a:rPr>
                        <a:t>
 Roman Josi schiesst die @nhlpredators zum Sieg.
🏒 Der Nashville-Captain erzielt den entscheidenden Treffer zum 2:1 nach Verlängerung gegen die Anaheim Ducks. Für die Predators ist es der 5. Sieg aus den letzten 7 Spielen.
🏒 Kevin Fiala gelingen für die @lakings bei der 8:9-Niederlage nach Verlängerung gegen die Seattle Kraken 4 Assists. Der 26-Jährige war damit bester Skorer seines Teams. 
🏒 Timo Meier feiert mit den San Jose Sharks einen erfolgreichen Abend. Der Stürmer lässt sich beim 4:0 in Montreal einen Assist beim letzten Tor notieren.
.
.
#srfsport #srfhockey #nhl #romanjosi #kevinfiala #timomeier #nashvillepredators #lakings #sanjosesharks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15714</a:t>
                      </a:r>
                    </a:p>
                  </a:txBody>
                  <a:tcPr/>
                </a:tc>
                <a:extLst>
                  <a:ext uri="{0D108BD9-81ED-4DB2-BD59-A6C34878D82A}">
                    <a16:rowId xmlns:a16="http://schemas.microsoft.com/office/drawing/2014/main" val="2057814698"/>
                  </a:ext>
                </a:extLst>
              </a:tr>
            </a:tbl>
          </a:graphicData>
        </a:graphic>
      </p:graphicFrame>
      <p:sp>
        <p:nvSpPr>
          <p:cNvPr id="4" name="Text Placeholder 3">
            <a:extLst>
              <a:ext uri="{FF2B5EF4-FFF2-40B4-BE49-F238E27FC236}">
                <a16:creationId xmlns:a16="http://schemas.microsoft.com/office/drawing/2014/main" id="{3ED133FC-1928-4E2F-B59B-3759AB1A895E}"/>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4198705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438D2-D2BC-4302-BBE6-10559084CB9D}"/>
              </a:ext>
            </a:extLst>
          </p:cNvPr>
          <p:cNvSpPr>
            <a:spLocks noGrp="1"/>
          </p:cNvSpPr>
          <p:nvPr>
            <p:ph type="title"/>
          </p:nvPr>
        </p:nvSpPr>
        <p:spPr/>
        <p:txBody>
          <a:bodyPr/>
          <a:lstStyle/>
          <a:p>
            <a:r>
              <a:rPr lang="en-US"/>
              <a:t>Instagram Posts Table | srfsport - 11 of 26</a:t>
            </a:r>
          </a:p>
        </p:txBody>
      </p:sp>
      <p:graphicFrame>
        <p:nvGraphicFramePr>
          <p:cNvPr id="5" name="Table Placeholder 4">
            <a:extLst>
              <a:ext uri="{FF2B5EF4-FFF2-40B4-BE49-F238E27FC236}">
                <a16:creationId xmlns:a16="http://schemas.microsoft.com/office/drawing/2014/main" id="{FDD6F229-363F-400F-A8A2-3244AE6924FC}"/>
              </a:ext>
            </a:extLst>
          </p:cNvPr>
          <p:cNvGraphicFramePr>
            <a:graphicFrameLocks noGrp="1"/>
          </p:cNvGraphicFramePr>
          <p:nvPr>
            <p:ph type="tbl" sz="quarter" idx="13"/>
            <p:extLst>
              <p:ext uri="{D42A27DB-BD31-4B8C-83A1-F6EECF244321}">
                <p14:modId xmlns:p14="http://schemas.microsoft.com/office/powerpoint/2010/main" val="100804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67649345"/>
                    </a:ext>
                  </a:extLst>
                </a:gridCol>
                <a:gridCol w="1481327">
                  <a:extLst>
                    <a:ext uri="{9D8B030D-6E8A-4147-A177-3AD203B41FA5}">
                      <a16:colId xmlns:a16="http://schemas.microsoft.com/office/drawing/2014/main" val="1723681189"/>
                    </a:ext>
                  </a:extLst>
                </a:gridCol>
                <a:gridCol w="493776">
                  <a:extLst>
                    <a:ext uri="{9D8B030D-6E8A-4147-A177-3AD203B41FA5}">
                      <a16:colId xmlns:a16="http://schemas.microsoft.com/office/drawing/2014/main" val="3994382880"/>
                    </a:ext>
                  </a:extLst>
                </a:gridCol>
                <a:gridCol w="493776">
                  <a:extLst>
                    <a:ext uri="{9D8B030D-6E8A-4147-A177-3AD203B41FA5}">
                      <a16:colId xmlns:a16="http://schemas.microsoft.com/office/drawing/2014/main" val="3859106719"/>
                    </a:ext>
                  </a:extLst>
                </a:gridCol>
                <a:gridCol w="493776">
                  <a:extLst>
                    <a:ext uri="{9D8B030D-6E8A-4147-A177-3AD203B41FA5}">
                      <a16:colId xmlns:a16="http://schemas.microsoft.com/office/drawing/2014/main" val="350589307"/>
                    </a:ext>
                  </a:extLst>
                </a:gridCol>
                <a:gridCol w="493776">
                  <a:extLst>
                    <a:ext uri="{9D8B030D-6E8A-4147-A177-3AD203B41FA5}">
                      <a16:colId xmlns:a16="http://schemas.microsoft.com/office/drawing/2014/main" val="3892849895"/>
                    </a:ext>
                  </a:extLst>
                </a:gridCol>
                <a:gridCol w="493776">
                  <a:extLst>
                    <a:ext uri="{9D8B030D-6E8A-4147-A177-3AD203B41FA5}">
                      <a16:colId xmlns:a16="http://schemas.microsoft.com/office/drawing/2014/main" val="2290466362"/>
                    </a:ext>
                  </a:extLst>
                </a:gridCol>
                <a:gridCol w="493776">
                  <a:extLst>
                    <a:ext uri="{9D8B030D-6E8A-4147-A177-3AD203B41FA5}">
                      <a16:colId xmlns:a16="http://schemas.microsoft.com/office/drawing/2014/main" val="2686392851"/>
                    </a:ext>
                  </a:extLst>
                </a:gridCol>
                <a:gridCol w="493776">
                  <a:extLst>
                    <a:ext uri="{9D8B030D-6E8A-4147-A177-3AD203B41FA5}">
                      <a16:colId xmlns:a16="http://schemas.microsoft.com/office/drawing/2014/main" val="2800750586"/>
                    </a:ext>
                  </a:extLst>
                </a:gridCol>
                <a:gridCol w="493776">
                  <a:extLst>
                    <a:ext uri="{9D8B030D-6E8A-4147-A177-3AD203B41FA5}">
                      <a16:colId xmlns:a16="http://schemas.microsoft.com/office/drawing/2014/main" val="2841792890"/>
                    </a:ext>
                  </a:extLst>
                </a:gridCol>
                <a:gridCol w="493776">
                  <a:extLst>
                    <a:ext uri="{9D8B030D-6E8A-4147-A177-3AD203B41FA5}">
                      <a16:colId xmlns:a16="http://schemas.microsoft.com/office/drawing/2014/main" val="1348836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112817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srfsport - 2022-11-30 07:01:00</a:t>
                      </a:r>
                      <a:r>
                        <a:rPr kumimoji="0" lang="de-DE" sz="1000" b="0" i="0" u="none" strike="noStrike" kern="1200" cap="none" spc="0" normalizeH="0" baseline="0" noProof="0">
                          <a:ln>
                            <a:noFill/>
                          </a:ln>
                          <a:solidFill>
                            <a:prstClr val="black"/>
                          </a:solidFill>
                          <a:effectLst/>
                          <a:uLnTx/>
                          <a:uFillTx/>
                          <a:latin typeface="+mn-lt"/>
                          <a:ea typeface="+mn-ea"/>
                          <a:cs typeface="+mn-cs"/>
                        </a:rPr>
                        <a:t>
 Mauro Caviezel meldet sich zurück 🎿🤕
Am Sonntag stürtzte Mauro Caviezel beim Super-G in Lake Louise heftig und schlug mit dem Kopf wuchtig auf der eisigen Piste auf. Die Geschwindigkeit betrugt zu diesem Zeitpunkt weit über 100 km/h.
Einige Minuten verstrichen, bis TV-Bilder Caviezel stehend zeigten. Mit Schnittwunden im Gesicht wurde der 34-Jährige anschliessend mit dem Helikopter geborgen.
Nun meldet sich Caviezel 2 Tage nach dem Unfall auf Instagram zurück: «Nicht das Comeback-Gesicht, das ich mir erhofft habe. Ich danke euch für die Nachrichten und Besserungswünsche - ich werde wieder hübsch sein.» Es ständen noch einige gesundheitliche Checks aus, es gehe ihm aber gut.
Wir wünschen @maurocaviezel weiterhin gute Besserung! 🍀
.
.
@swissskiteam 
#Caviezel #MauroCaviezel #LakeLouise #Ski #srfski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4920645"/>
                  </a:ext>
                </a:extLst>
              </a:tr>
            </a:tbl>
          </a:graphicData>
        </a:graphic>
      </p:graphicFrame>
      <p:sp>
        <p:nvSpPr>
          <p:cNvPr id="4" name="Text Placeholder 3">
            <a:extLst>
              <a:ext uri="{FF2B5EF4-FFF2-40B4-BE49-F238E27FC236}">
                <a16:creationId xmlns:a16="http://schemas.microsoft.com/office/drawing/2014/main" id="{885DBC32-B2B7-4568-B293-2E990CDD3E45}"/>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1760749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4E038-44E4-4AC7-8CC5-2A42C17CAA11}"/>
              </a:ext>
            </a:extLst>
          </p:cNvPr>
          <p:cNvSpPr>
            <a:spLocks noGrp="1"/>
          </p:cNvSpPr>
          <p:nvPr>
            <p:ph type="title"/>
          </p:nvPr>
        </p:nvSpPr>
        <p:spPr/>
        <p:txBody>
          <a:bodyPr/>
          <a:lstStyle/>
          <a:p>
            <a:r>
              <a:rPr lang="en-US"/>
              <a:t>Instagram Posts Table | srfsport - 12 of 26</a:t>
            </a:r>
          </a:p>
        </p:txBody>
      </p:sp>
      <p:graphicFrame>
        <p:nvGraphicFramePr>
          <p:cNvPr id="5" name="Table Placeholder 4">
            <a:extLst>
              <a:ext uri="{FF2B5EF4-FFF2-40B4-BE49-F238E27FC236}">
                <a16:creationId xmlns:a16="http://schemas.microsoft.com/office/drawing/2014/main" id="{C5AEC595-8D05-440D-953F-D1652243CB84}"/>
              </a:ext>
            </a:extLst>
          </p:cNvPr>
          <p:cNvGraphicFramePr>
            <a:graphicFrameLocks noGrp="1"/>
          </p:cNvGraphicFramePr>
          <p:nvPr>
            <p:ph type="tbl" sz="quarter" idx="13"/>
            <p:extLst>
              <p:ext uri="{D42A27DB-BD31-4B8C-83A1-F6EECF244321}">
                <p14:modId xmlns:p14="http://schemas.microsoft.com/office/powerpoint/2010/main" val="3401765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73751936"/>
                    </a:ext>
                  </a:extLst>
                </a:gridCol>
                <a:gridCol w="1481327">
                  <a:extLst>
                    <a:ext uri="{9D8B030D-6E8A-4147-A177-3AD203B41FA5}">
                      <a16:colId xmlns:a16="http://schemas.microsoft.com/office/drawing/2014/main" val="1798160511"/>
                    </a:ext>
                  </a:extLst>
                </a:gridCol>
                <a:gridCol w="493776">
                  <a:extLst>
                    <a:ext uri="{9D8B030D-6E8A-4147-A177-3AD203B41FA5}">
                      <a16:colId xmlns:a16="http://schemas.microsoft.com/office/drawing/2014/main" val="2390922086"/>
                    </a:ext>
                  </a:extLst>
                </a:gridCol>
                <a:gridCol w="493776">
                  <a:extLst>
                    <a:ext uri="{9D8B030D-6E8A-4147-A177-3AD203B41FA5}">
                      <a16:colId xmlns:a16="http://schemas.microsoft.com/office/drawing/2014/main" val="1269787236"/>
                    </a:ext>
                  </a:extLst>
                </a:gridCol>
                <a:gridCol w="493776">
                  <a:extLst>
                    <a:ext uri="{9D8B030D-6E8A-4147-A177-3AD203B41FA5}">
                      <a16:colId xmlns:a16="http://schemas.microsoft.com/office/drawing/2014/main" val="2447348415"/>
                    </a:ext>
                  </a:extLst>
                </a:gridCol>
                <a:gridCol w="493776">
                  <a:extLst>
                    <a:ext uri="{9D8B030D-6E8A-4147-A177-3AD203B41FA5}">
                      <a16:colId xmlns:a16="http://schemas.microsoft.com/office/drawing/2014/main" val="2641672705"/>
                    </a:ext>
                  </a:extLst>
                </a:gridCol>
                <a:gridCol w="493776">
                  <a:extLst>
                    <a:ext uri="{9D8B030D-6E8A-4147-A177-3AD203B41FA5}">
                      <a16:colId xmlns:a16="http://schemas.microsoft.com/office/drawing/2014/main" val="2668433824"/>
                    </a:ext>
                  </a:extLst>
                </a:gridCol>
                <a:gridCol w="493776">
                  <a:extLst>
                    <a:ext uri="{9D8B030D-6E8A-4147-A177-3AD203B41FA5}">
                      <a16:colId xmlns:a16="http://schemas.microsoft.com/office/drawing/2014/main" val="3677747528"/>
                    </a:ext>
                  </a:extLst>
                </a:gridCol>
                <a:gridCol w="493776">
                  <a:extLst>
                    <a:ext uri="{9D8B030D-6E8A-4147-A177-3AD203B41FA5}">
                      <a16:colId xmlns:a16="http://schemas.microsoft.com/office/drawing/2014/main" val="3405081354"/>
                    </a:ext>
                  </a:extLst>
                </a:gridCol>
                <a:gridCol w="493776">
                  <a:extLst>
                    <a:ext uri="{9D8B030D-6E8A-4147-A177-3AD203B41FA5}">
                      <a16:colId xmlns:a16="http://schemas.microsoft.com/office/drawing/2014/main" val="3938174460"/>
                    </a:ext>
                  </a:extLst>
                </a:gridCol>
                <a:gridCol w="493776">
                  <a:extLst>
                    <a:ext uri="{9D8B030D-6E8A-4147-A177-3AD203B41FA5}">
                      <a16:colId xmlns:a16="http://schemas.microsoft.com/office/drawing/2014/main" val="2575014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705512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srfsport - 2022-11-30 06:00:38</a:t>
                      </a:r>
                      <a:r>
                        <a:rPr kumimoji="0" lang="de-DE" sz="1000" b="0" i="0" u="none" strike="noStrike" kern="1200" cap="none" spc="0" normalizeH="0" baseline="0" noProof="0">
                          <a:ln>
                            <a:noFill/>
                          </a:ln>
                          <a:solidFill>
                            <a:prstClr val="black"/>
                          </a:solidFill>
                          <a:effectLst/>
                          <a:uLnTx/>
                          <a:uFillTx/>
                          <a:latin typeface="+mn-lt"/>
                          <a:ea typeface="+mn-ea"/>
                          <a:cs typeface="+mn-cs"/>
                        </a:rPr>
                        <a:t>
 Die 26. Runde der National League im Überblick🏒
🏒 Der @sc_bern_official verliert auswärts im Derby gegen die @scl_tigers_official mit 2:4. Für die «Mutzen» ist es die 4. Niederlage in 5. Spielen unter der Leitung von Headcoach Toni Söderholm.
🏒 Die @scrj_lakers_1945 jubeln auswärts gegen Tabellenführer @officialgshc. Die Lakers gewinnen 3:2 nach Verlängerung.
🏒 @frgotteron, das zuvor 4-mal hintereinander gewonnen hat, unterliegt zu Hause den @zsclions mit 0:2.
🏒 Auch der @official_evz muss sich zu Hause mit einer 1:4-Niederlage gegen den @hclugano_official abgeben. Für die Zuger ist das die 3. Heimniederlage in Folge.
🏒 Der @hockeyclubdavos1921 kann sich im Heimstadion gegen den @ehcb_official mit 3:0 behaupten.
🏒 Tabellenletzter @hcajoie_officiel kassiert mit dem 1:2 n.V. gegen Aufsteiger @ehc_kloten_1934 die 9. Niederlage in Folge.
🏒 @lausannehc_officiel gewinnt gegen @hcap_official mit 3:2.
#srfsport #srfhockey #hockey #NL #nationalleague #eishockey @nationalleague.ch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01779037"/>
                  </a:ext>
                </a:extLst>
              </a:tr>
            </a:tbl>
          </a:graphicData>
        </a:graphic>
      </p:graphicFrame>
      <p:sp>
        <p:nvSpPr>
          <p:cNvPr id="4" name="Text Placeholder 3">
            <a:extLst>
              <a:ext uri="{FF2B5EF4-FFF2-40B4-BE49-F238E27FC236}">
                <a16:creationId xmlns:a16="http://schemas.microsoft.com/office/drawing/2014/main" id="{7483B215-ED67-4347-B402-3A44E76FCCA5}"/>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1453120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C6AAD-1D4E-4CCC-ADFA-FD430333563B}"/>
              </a:ext>
            </a:extLst>
          </p:cNvPr>
          <p:cNvSpPr>
            <a:spLocks noGrp="1"/>
          </p:cNvSpPr>
          <p:nvPr>
            <p:ph type="title"/>
          </p:nvPr>
        </p:nvSpPr>
        <p:spPr/>
        <p:txBody>
          <a:bodyPr/>
          <a:lstStyle/>
          <a:p>
            <a:r>
              <a:rPr lang="en-US"/>
              <a:t>Instagram Posts Table | srfsport - 13 of 26</a:t>
            </a:r>
          </a:p>
        </p:txBody>
      </p:sp>
      <p:graphicFrame>
        <p:nvGraphicFramePr>
          <p:cNvPr id="5" name="Table Placeholder 4">
            <a:extLst>
              <a:ext uri="{FF2B5EF4-FFF2-40B4-BE49-F238E27FC236}">
                <a16:creationId xmlns:a16="http://schemas.microsoft.com/office/drawing/2014/main" id="{63C99A30-0C29-42B5-AEFF-E2870FBB8472}"/>
              </a:ext>
            </a:extLst>
          </p:cNvPr>
          <p:cNvGraphicFramePr>
            <a:graphicFrameLocks noGrp="1"/>
          </p:cNvGraphicFramePr>
          <p:nvPr>
            <p:ph type="tbl" sz="quarter" idx="13"/>
            <p:extLst>
              <p:ext uri="{D42A27DB-BD31-4B8C-83A1-F6EECF244321}">
                <p14:modId xmlns:p14="http://schemas.microsoft.com/office/powerpoint/2010/main" val="764843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344724833"/>
                    </a:ext>
                  </a:extLst>
                </a:gridCol>
                <a:gridCol w="1481327">
                  <a:extLst>
                    <a:ext uri="{9D8B030D-6E8A-4147-A177-3AD203B41FA5}">
                      <a16:colId xmlns:a16="http://schemas.microsoft.com/office/drawing/2014/main" val="2809681004"/>
                    </a:ext>
                  </a:extLst>
                </a:gridCol>
                <a:gridCol w="493776">
                  <a:extLst>
                    <a:ext uri="{9D8B030D-6E8A-4147-A177-3AD203B41FA5}">
                      <a16:colId xmlns:a16="http://schemas.microsoft.com/office/drawing/2014/main" val="334630546"/>
                    </a:ext>
                  </a:extLst>
                </a:gridCol>
                <a:gridCol w="493776">
                  <a:extLst>
                    <a:ext uri="{9D8B030D-6E8A-4147-A177-3AD203B41FA5}">
                      <a16:colId xmlns:a16="http://schemas.microsoft.com/office/drawing/2014/main" val="3047577187"/>
                    </a:ext>
                  </a:extLst>
                </a:gridCol>
                <a:gridCol w="493776">
                  <a:extLst>
                    <a:ext uri="{9D8B030D-6E8A-4147-A177-3AD203B41FA5}">
                      <a16:colId xmlns:a16="http://schemas.microsoft.com/office/drawing/2014/main" val="3609593511"/>
                    </a:ext>
                  </a:extLst>
                </a:gridCol>
                <a:gridCol w="493776">
                  <a:extLst>
                    <a:ext uri="{9D8B030D-6E8A-4147-A177-3AD203B41FA5}">
                      <a16:colId xmlns:a16="http://schemas.microsoft.com/office/drawing/2014/main" val="1274800660"/>
                    </a:ext>
                  </a:extLst>
                </a:gridCol>
                <a:gridCol w="493776">
                  <a:extLst>
                    <a:ext uri="{9D8B030D-6E8A-4147-A177-3AD203B41FA5}">
                      <a16:colId xmlns:a16="http://schemas.microsoft.com/office/drawing/2014/main" val="3102943953"/>
                    </a:ext>
                  </a:extLst>
                </a:gridCol>
                <a:gridCol w="493776">
                  <a:extLst>
                    <a:ext uri="{9D8B030D-6E8A-4147-A177-3AD203B41FA5}">
                      <a16:colId xmlns:a16="http://schemas.microsoft.com/office/drawing/2014/main" val="774613572"/>
                    </a:ext>
                  </a:extLst>
                </a:gridCol>
                <a:gridCol w="493776">
                  <a:extLst>
                    <a:ext uri="{9D8B030D-6E8A-4147-A177-3AD203B41FA5}">
                      <a16:colId xmlns:a16="http://schemas.microsoft.com/office/drawing/2014/main" val="2606702257"/>
                    </a:ext>
                  </a:extLst>
                </a:gridCol>
                <a:gridCol w="493776">
                  <a:extLst>
                    <a:ext uri="{9D8B030D-6E8A-4147-A177-3AD203B41FA5}">
                      <a16:colId xmlns:a16="http://schemas.microsoft.com/office/drawing/2014/main" val="3096426641"/>
                    </a:ext>
                  </a:extLst>
                </a:gridCol>
                <a:gridCol w="493776">
                  <a:extLst>
                    <a:ext uri="{9D8B030D-6E8A-4147-A177-3AD203B41FA5}">
                      <a16:colId xmlns:a16="http://schemas.microsoft.com/office/drawing/2014/main" val="2431801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335414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srfsport - 2022-11-29 23:21:46</a:t>
                      </a:r>
                      <a:r>
                        <a:rPr kumimoji="0" lang="en-US" sz="1000" b="0" i="0" u="none" strike="noStrike" kern="1200" cap="none" spc="0" normalizeH="0" baseline="0" noProof="0">
                          <a:ln>
                            <a:noFill/>
                          </a:ln>
                          <a:solidFill>
                            <a:prstClr val="black"/>
                          </a:solidFill>
                          <a:effectLst/>
                          <a:uLnTx/>
                          <a:uFillTx/>
                          <a:latin typeface="+mn-lt"/>
                          <a:ea typeface="+mn-ea"/>
                          <a:cs typeface="+mn-cs"/>
                        </a:rPr>
                        <a:t>
 Rashford richtet es für England ⚽🏴󠁧󠁢󠁥󠁮󠁧󠁿
⚽🏴󠁧󠁢󠁥󠁮󠁧󠁿 Die «Three Lions» gewinnen ihr letztes WM-Vorrundenspiel gegen Wales 3:0 und sichern sich damit das Achtelfinal-Ticket. Den Sieg verdanken die Engländer unter anderem Marcus Rashford.
⚽🏴󠁧󠁢󠁥󠁮󠁧󠁿 Der 25-Jährige eröffnet mit einem präzisen Freistoss ins obere linke Eck die Torjagd der Engländer. Nur 20 Sekunden nach Wiederanpfiff zappelt der Ball erneut im Netz. Foden schiebt nach einem Querpass von Harry Kane ein. In der 68. Minute sorgt Rashford mit dem 3:0 für den Schlusspunkt und besiegelt den Sieg für England im «Battle of Britain».
⚽🏴󠁧󠁢󠁷󠁬󠁳󠁿 Für die Waliser geht das Warten auf einen Triumph gegen den grossen Bruder hingegen weiter. Seit 1984 konnten sie England nicht mehr schlagen.
👀 Die 3 Tore Englands gibt’s im Clip.
.
.
@fifaworldcup #fifaworldcup #wm2022 #qatar2022 #threelions #england #wales #rashford #srfsport #srffussball #fussball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63627</a:t>
                      </a:r>
                    </a:p>
                  </a:txBody>
                  <a:tcPr/>
                </a:tc>
                <a:extLst>
                  <a:ext uri="{0D108BD9-81ED-4DB2-BD59-A6C34878D82A}">
                    <a16:rowId xmlns:a16="http://schemas.microsoft.com/office/drawing/2014/main" val="636356505"/>
                  </a:ext>
                </a:extLst>
              </a:tr>
            </a:tbl>
          </a:graphicData>
        </a:graphic>
      </p:graphicFrame>
      <p:sp>
        <p:nvSpPr>
          <p:cNvPr id="4" name="Text Placeholder 3">
            <a:extLst>
              <a:ext uri="{FF2B5EF4-FFF2-40B4-BE49-F238E27FC236}">
                <a16:creationId xmlns:a16="http://schemas.microsoft.com/office/drawing/2014/main" id="{41339C1E-9792-402D-82C3-15CF4E6A5469}"/>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2651332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B2DAB-A336-4EC6-8C86-587BDF3DE337}"/>
              </a:ext>
            </a:extLst>
          </p:cNvPr>
          <p:cNvSpPr>
            <a:spLocks noGrp="1"/>
          </p:cNvSpPr>
          <p:nvPr>
            <p:ph type="title"/>
          </p:nvPr>
        </p:nvSpPr>
        <p:spPr/>
        <p:txBody>
          <a:bodyPr/>
          <a:lstStyle/>
          <a:p>
            <a:r>
              <a:rPr lang="en-US"/>
              <a:t>Instagram Posts Table | srfsport - 14 of 26</a:t>
            </a:r>
          </a:p>
        </p:txBody>
      </p:sp>
      <p:graphicFrame>
        <p:nvGraphicFramePr>
          <p:cNvPr id="5" name="Table Placeholder 4">
            <a:extLst>
              <a:ext uri="{FF2B5EF4-FFF2-40B4-BE49-F238E27FC236}">
                <a16:creationId xmlns:a16="http://schemas.microsoft.com/office/drawing/2014/main" id="{28895A23-D8DB-454F-89BA-9D4719C1DFA3}"/>
              </a:ext>
            </a:extLst>
          </p:cNvPr>
          <p:cNvGraphicFramePr>
            <a:graphicFrameLocks noGrp="1"/>
          </p:cNvGraphicFramePr>
          <p:nvPr>
            <p:ph type="tbl" sz="quarter" idx="13"/>
            <p:extLst>
              <p:ext uri="{D42A27DB-BD31-4B8C-83A1-F6EECF244321}">
                <p14:modId xmlns:p14="http://schemas.microsoft.com/office/powerpoint/2010/main" val="1671632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65224987"/>
                    </a:ext>
                  </a:extLst>
                </a:gridCol>
                <a:gridCol w="1481327">
                  <a:extLst>
                    <a:ext uri="{9D8B030D-6E8A-4147-A177-3AD203B41FA5}">
                      <a16:colId xmlns:a16="http://schemas.microsoft.com/office/drawing/2014/main" val="4175374709"/>
                    </a:ext>
                  </a:extLst>
                </a:gridCol>
                <a:gridCol w="493776">
                  <a:extLst>
                    <a:ext uri="{9D8B030D-6E8A-4147-A177-3AD203B41FA5}">
                      <a16:colId xmlns:a16="http://schemas.microsoft.com/office/drawing/2014/main" val="1610551599"/>
                    </a:ext>
                  </a:extLst>
                </a:gridCol>
                <a:gridCol w="493776">
                  <a:extLst>
                    <a:ext uri="{9D8B030D-6E8A-4147-A177-3AD203B41FA5}">
                      <a16:colId xmlns:a16="http://schemas.microsoft.com/office/drawing/2014/main" val="1325075667"/>
                    </a:ext>
                  </a:extLst>
                </a:gridCol>
                <a:gridCol w="493776">
                  <a:extLst>
                    <a:ext uri="{9D8B030D-6E8A-4147-A177-3AD203B41FA5}">
                      <a16:colId xmlns:a16="http://schemas.microsoft.com/office/drawing/2014/main" val="3995753845"/>
                    </a:ext>
                  </a:extLst>
                </a:gridCol>
                <a:gridCol w="493776">
                  <a:extLst>
                    <a:ext uri="{9D8B030D-6E8A-4147-A177-3AD203B41FA5}">
                      <a16:colId xmlns:a16="http://schemas.microsoft.com/office/drawing/2014/main" val="1443687290"/>
                    </a:ext>
                  </a:extLst>
                </a:gridCol>
                <a:gridCol w="493776">
                  <a:extLst>
                    <a:ext uri="{9D8B030D-6E8A-4147-A177-3AD203B41FA5}">
                      <a16:colId xmlns:a16="http://schemas.microsoft.com/office/drawing/2014/main" val="2972380544"/>
                    </a:ext>
                  </a:extLst>
                </a:gridCol>
                <a:gridCol w="493776">
                  <a:extLst>
                    <a:ext uri="{9D8B030D-6E8A-4147-A177-3AD203B41FA5}">
                      <a16:colId xmlns:a16="http://schemas.microsoft.com/office/drawing/2014/main" val="2986678368"/>
                    </a:ext>
                  </a:extLst>
                </a:gridCol>
                <a:gridCol w="493776">
                  <a:extLst>
                    <a:ext uri="{9D8B030D-6E8A-4147-A177-3AD203B41FA5}">
                      <a16:colId xmlns:a16="http://schemas.microsoft.com/office/drawing/2014/main" val="2826405756"/>
                    </a:ext>
                  </a:extLst>
                </a:gridCol>
                <a:gridCol w="493776">
                  <a:extLst>
                    <a:ext uri="{9D8B030D-6E8A-4147-A177-3AD203B41FA5}">
                      <a16:colId xmlns:a16="http://schemas.microsoft.com/office/drawing/2014/main" val="652621924"/>
                    </a:ext>
                  </a:extLst>
                </a:gridCol>
                <a:gridCol w="493776">
                  <a:extLst>
                    <a:ext uri="{9D8B030D-6E8A-4147-A177-3AD203B41FA5}">
                      <a16:colId xmlns:a16="http://schemas.microsoft.com/office/drawing/2014/main" val="303478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978263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srfsport - 2022-11-29 22:08:48</a:t>
                      </a:r>
                      <a:r>
                        <a:rPr kumimoji="0" lang="en-US" sz="1000" b="0" i="0" u="none" strike="noStrike" kern="1200" cap="none" spc="0" normalizeH="0" baseline="0" noProof="0">
                          <a:ln>
                            <a:noFill/>
                          </a:ln>
                          <a:solidFill>
                            <a:prstClr val="black"/>
                          </a:solidFill>
                          <a:effectLst/>
                          <a:uLnTx/>
                          <a:uFillTx/>
                          <a:latin typeface="+mn-lt"/>
                          <a:ea typeface="+mn-ea"/>
                          <a:cs typeface="+mn-cs"/>
                        </a:rPr>
                        <a:t>
 England und die USA ziehen in den Achtelfinal ein 🏴󠁧󠁢󠁥󠁮󠁧󠁿🇺🇸
🏴󠁧󠁢󠁥󠁮󠁧󠁿🏴󠁧󠁢󠁷󠁬󠁳󠁿 England gewinnt an der WM 2022 das abschliessende Vorrundenspiel gegen Wales mit 3:0. Damit sichern sich die «Three Lions» als Sieger der Gruppe B den Achtelfinaleinzug.
🏴󠁧󠁢󠁥󠁮󠁧󠁿🏴󠁧󠁢󠁷󠁬󠁳󠁿 Marcus Rashford erzielt das 1:0 für England mit einem direkt verwandelten Freistoss. Nur 20 Sekunden nach Wiederanpfiff trifft Phil Foden und lässt die Engländer über den bisher schnellsten Doppelschlag dieser WM jubeln. Mit dem 3:0 macht Rashford den Sack dann endgültig zu.
🇺🇸🇮🇷 Im Parallelspiel schnappen sich die USA dank einem 1:0-Sieg gegen Iran das 2. Achtelfinal-Ticket der Gruppe B. Für das einzige und entscheidende Tor der Partie ist Christian Pulisic in der 38. Minute verantwortlich.
⚽ Damit sind die ersten Achtelfinal-Partien bekannt: Die Niederlande treffen auf die USA (Samstag, 3.12. um 16:00 Uhr Schweizer Zeit), England auf Senegal (Sonntag, 4.12. um 20:00 Uhr Schweizer Zeit).
.
.
@fifaworldcup #fifaworldcup #wm #qatar22 #usa #england #achtelfinal #iran #wales #srfsport #srffussball #fussball 
Bilder: Imago Images/David Klein; Reuters/Matthew Childs; Imago Images/Ulmer; Imago Images/Sportimage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45386270"/>
                  </a:ext>
                </a:extLst>
              </a:tr>
            </a:tbl>
          </a:graphicData>
        </a:graphic>
      </p:graphicFrame>
      <p:sp>
        <p:nvSpPr>
          <p:cNvPr id="4" name="Text Placeholder 3">
            <a:extLst>
              <a:ext uri="{FF2B5EF4-FFF2-40B4-BE49-F238E27FC236}">
                <a16:creationId xmlns:a16="http://schemas.microsoft.com/office/drawing/2014/main" id="{83F05158-3716-400C-B5F8-0E42ABC64F51}"/>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2305632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6E5E3-87BE-4606-9168-857B74773EE8}"/>
              </a:ext>
            </a:extLst>
          </p:cNvPr>
          <p:cNvSpPr>
            <a:spLocks noGrp="1"/>
          </p:cNvSpPr>
          <p:nvPr>
            <p:ph type="title"/>
          </p:nvPr>
        </p:nvSpPr>
        <p:spPr/>
        <p:txBody>
          <a:bodyPr/>
          <a:lstStyle/>
          <a:p>
            <a:r>
              <a:rPr lang="en-US"/>
              <a:t>Instagram Posts Table | srfsport - 15 of 26</a:t>
            </a:r>
          </a:p>
        </p:txBody>
      </p:sp>
      <p:graphicFrame>
        <p:nvGraphicFramePr>
          <p:cNvPr id="5" name="Table Placeholder 4">
            <a:extLst>
              <a:ext uri="{FF2B5EF4-FFF2-40B4-BE49-F238E27FC236}">
                <a16:creationId xmlns:a16="http://schemas.microsoft.com/office/drawing/2014/main" id="{3D3CE580-9A83-4894-9ACE-717351D0F3BB}"/>
              </a:ext>
            </a:extLst>
          </p:cNvPr>
          <p:cNvGraphicFramePr>
            <a:graphicFrameLocks noGrp="1"/>
          </p:cNvGraphicFramePr>
          <p:nvPr>
            <p:ph type="tbl" sz="quarter" idx="13"/>
            <p:extLst>
              <p:ext uri="{D42A27DB-BD31-4B8C-83A1-F6EECF244321}">
                <p14:modId xmlns:p14="http://schemas.microsoft.com/office/powerpoint/2010/main" val="2949386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42699123"/>
                    </a:ext>
                  </a:extLst>
                </a:gridCol>
                <a:gridCol w="1481327">
                  <a:extLst>
                    <a:ext uri="{9D8B030D-6E8A-4147-A177-3AD203B41FA5}">
                      <a16:colId xmlns:a16="http://schemas.microsoft.com/office/drawing/2014/main" val="963756724"/>
                    </a:ext>
                  </a:extLst>
                </a:gridCol>
                <a:gridCol w="493776">
                  <a:extLst>
                    <a:ext uri="{9D8B030D-6E8A-4147-A177-3AD203B41FA5}">
                      <a16:colId xmlns:a16="http://schemas.microsoft.com/office/drawing/2014/main" val="1519377041"/>
                    </a:ext>
                  </a:extLst>
                </a:gridCol>
                <a:gridCol w="493776">
                  <a:extLst>
                    <a:ext uri="{9D8B030D-6E8A-4147-A177-3AD203B41FA5}">
                      <a16:colId xmlns:a16="http://schemas.microsoft.com/office/drawing/2014/main" val="2457500651"/>
                    </a:ext>
                  </a:extLst>
                </a:gridCol>
                <a:gridCol w="493776">
                  <a:extLst>
                    <a:ext uri="{9D8B030D-6E8A-4147-A177-3AD203B41FA5}">
                      <a16:colId xmlns:a16="http://schemas.microsoft.com/office/drawing/2014/main" val="3218277028"/>
                    </a:ext>
                  </a:extLst>
                </a:gridCol>
                <a:gridCol w="493776">
                  <a:extLst>
                    <a:ext uri="{9D8B030D-6E8A-4147-A177-3AD203B41FA5}">
                      <a16:colId xmlns:a16="http://schemas.microsoft.com/office/drawing/2014/main" val="770521339"/>
                    </a:ext>
                  </a:extLst>
                </a:gridCol>
                <a:gridCol w="493776">
                  <a:extLst>
                    <a:ext uri="{9D8B030D-6E8A-4147-A177-3AD203B41FA5}">
                      <a16:colId xmlns:a16="http://schemas.microsoft.com/office/drawing/2014/main" val="1542545144"/>
                    </a:ext>
                  </a:extLst>
                </a:gridCol>
                <a:gridCol w="493776">
                  <a:extLst>
                    <a:ext uri="{9D8B030D-6E8A-4147-A177-3AD203B41FA5}">
                      <a16:colId xmlns:a16="http://schemas.microsoft.com/office/drawing/2014/main" val="3541944416"/>
                    </a:ext>
                  </a:extLst>
                </a:gridCol>
                <a:gridCol w="493776">
                  <a:extLst>
                    <a:ext uri="{9D8B030D-6E8A-4147-A177-3AD203B41FA5}">
                      <a16:colId xmlns:a16="http://schemas.microsoft.com/office/drawing/2014/main" val="38476854"/>
                    </a:ext>
                  </a:extLst>
                </a:gridCol>
                <a:gridCol w="493776">
                  <a:extLst>
                    <a:ext uri="{9D8B030D-6E8A-4147-A177-3AD203B41FA5}">
                      <a16:colId xmlns:a16="http://schemas.microsoft.com/office/drawing/2014/main" val="1201232588"/>
                    </a:ext>
                  </a:extLst>
                </a:gridCol>
                <a:gridCol w="493776">
                  <a:extLst>
                    <a:ext uri="{9D8B030D-6E8A-4147-A177-3AD203B41FA5}">
                      <a16:colId xmlns:a16="http://schemas.microsoft.com/office/drawing/2014/main" val="989343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855832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srfsport - 2022-11-29 20:05:38</a:t>
                      </a:r>
                      <a:r>
                        <a:rPr kumimoji="0" lang="de-DE" sz="1000" b="0" i="0" u="none" strike="noStrike" kern="1200" cap="none" spc="0" normalizeH="0" baseline="0" noProof="0">
                          <a:ln>
                            <a:noFill/>
                          </a:ln>
                          <a:solidFill>
                            <a:prstClr val="black"/>
                          </a:solidFill>
                          <a:effectLst/>
                          <a:uLnTx/>
                          <a:uFillTx/>
                          <a:latin typeface="+mn-lt"/>
                          <a:ea typeface="+mn-ea"/>
                          <a:cs typeface="+mn-cs"/>
                        </a:rPr>
                        <a:t>
 «Ich glaube nicht, dass sie uns wollen.» ⚽💬
⚽ Paris Saint-Germain muss sich möglicherweise um ein neues Fussballstadion für seine Heimspiele bemühen. Der Klub stehe vonseiten der Pariser Stadtverwaltung unter Druck, das Stadion zu verlassen. Man sei nicht mehr willkommen, sagt der katarische PSG-Präsident Nasser Al-Khelaifi.
⚽ «Ich liebe den Parc des Princes, er ist Teil unserer Geschichte. Wir haben es immer vorgezogen, hier zu bleiben. Aber ich glaube nicht, dass sie uns wollen», erklärt Al-Khelaifi.
⚽ Zuvor hat der französische Spitzenklub versucht, die Stadt zu einem Verkauf des Stadions an den Eigentümer des Vereins zu bewegen. Doch die Stadtverwaltung hat bisher abgelehnt. «Es ist nicht unsere erste Wahl, ihnen den Parc des Princes zu verkaufen. Er ist das Erbe der Stadt und der Pariser», erklärt Emmanuel Gregoire, Chef der Stadtverwaltung für Stadtentwicklung.
⚽ Seit 1974 trägt PSG seine Heimspiele im «Prinzenpark» aus. Lange Zeit war es das Nationalstadion, bis es 1998 vom «Stade de France» abgelöst wurde.
.
.
#ParcdesPrinces #PSG #Fussball #Ligue1 #Frankreich #srfsport #srffussball @psg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82113497"/>
                  </a:ext>
                </a:extLst>
              </a:tr>
            </a:tbl>
          </a:graphicData>
        </a:graphic>
      </p:graphicFrame>
      <p:sp>
        <p:nvSpPr>
          <p:cNvPr id="4" name="Text Placeholder 3">
            <a:extLst>
              <a:ext uri="{FF2B5EF4-FFF2-40B4-BE49-F238E27FC236}">
                <a16:creationId xmlns:a16="http://schemas.microsoft.com/office/drawing/2014/main" id="{5456FE3C-7463-43C6-8EA9-34997969B4EA}"/>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4190464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16B9D-AC68-4EE0-8C1C-EEE22E9C79AA}"/>
              </a:ext>
            </a:extLst>
          </p:cNvPr>
          <p:cNvSpPr>
            <a:spLocks noGrp="1"/>
          </p:cNvSpPr>
          <p:nvPr>
            <p:ph type="title"/>
          </p:nvPr>
        </p:nvSpPr>
        <p:spPr/>
        <p:txBody>
          <a:bodyPr/>
          <a:lstStyle/>
          <a:p>
            <a:r>
              <a:rPr lang="en-US"/>
              <a:t>Instagram Posts Table | srfsport - 16 of 26</a:t>
            </a:r>
          </a:p>
        </p:txBody>
      </p:sp>
      <p:graphicFrame>
        <p:nvGraphicFramePr>
          <p:cNvPr id="5" name="Table Placeholder 4">
            <a:extLst>
              <a:ext uri="{FF2B5EF4-FFF2-40B4-BE49-F238E27FC236}">
                <a16:creationId xmlns:a16="http://schemas.microsoft.com/office/drawing/2014/main" id="{6FD82001-D4B5-4709-BBE5-3BF2A7216BD7}"/>
              </a:ext>
            </a:extLst>
          </p:cNvPr>
          <p:cNvGraphicFramePr>
            <a:graphicFrameLocks noGrp="1"/>
          </p:cNvGraphicFramePr>
          <p:nvPr>
            <p:ph type="tbl" sz="quarter" idx="13"/>
            <p:extLst>
              <p:ext uri="{D42A27DB-BD31-4B8C-83A1-F6EECF244321}">
                <p14:modId xmlns:p14="http://schemas.microsoft.com/office/powerpoint/2010/main" val="3152269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99334718"/>
                    </a:ext>
                  </a:extLst>
                </a:gridCol>
                <a:gridCol w="1481327">
                  <a:extLst>
                    <a:ext uri="{9D8B030D-6E8A-4147-A177-3AD203B41FA5}">
                      <a16:colId xmlns:a16="http://schemas.microsoft.com/office/drawing/2014/main" val="1185984"/>
                    </a:ext>
                  </a:extLst>
                </a:gridCol>
                <a:gridCol w="493776">
                  <a:extLst>
                    <a:ext uri="{9D8B030D-6E8A-4147-A177-3AD203B41FA5}">
                      <a16:colId xmlns:a16="http://schemas.microsoft.com/office/drawing/2014/main" val="4233467063"/>
                    </a:ext>
                  </a:extLst>
                </a:gridCol>
                <a:gridCol w="493776">
                  <a:extLst>
                    <a:ext uri="{9D8B030D-6E8A-4147-A177-3AD203B41FA5}">
                      <a16:colId xmlns:a16="http://schemas.microsoft.com/office/drawing/2014/main" val="644601897"/>
                    </a:ext>
                  </a:extLst>
                </a:gridCol>
                <a:gridCol w="493776">
                  <a:extLst>
                    <a:ext uri="{9D8B030D-6E8A-4147-A177-3AD203B41FA5}">
                      <a16:colId xmlns:a16="http://schemas.microsoft.com/office/drawing/2014/main" val="2225423828"/>
                    </a:ext>
                  </a:extLst>
                </a:gridCol>
                <a:gridCol w="493776">
                  <a:extLst>
                    <a:ext uri="{9D8B030D-6E8A-4147-A177-3AD203B41FA5}">
                      <a16:colId xmlns:a16="http://schemas.microsoft.com/office/drawing/2014/main" val="290892884"/>
                    </a:ext>
                  </a:extLst>
                </a:gridCol>
                <a:gridCol w="493776">
                  <a:extLst>
                    <a:ext uri="{9D8B030D-6E8A-4147-A177-3AD203B41FA5}">
                      <a16:colId xmlns:a16="http://schemas.microsoft.com/office/drawing/2014/main" val="1769505479"/>
                    </a:ext>
                  </a:extLst>
                </a:gridCol>
                <a:gridCol w="493776">
                  <a:extLst>
                    <a:ext uri="{9D8B030D-6E8A-4147-A177-3AD203B41FA5}">
                      <a16:colId xmlns:a16="http://schemas.microsoft.com/office/drawing/2014/main" val="3202263267"/>
                    </a:ext>
                  </a:extLst>
                </a:gridCol>
                <a:gridCol w="493776">
                  <a:extLst>
                    <a:ext uri="{9D8B030D-6E8A-4147-A177-3AD203B41FA5}">
                      <a16:colId xmlns:a16="http://schemas.microsoft.com/office/drawing/2014/main" val="4282384483"/>
                    </a:ext>
                  </a:extLst>
                </a:gridCol>
                <a:gridCol w="493776">
                  <a:extLst>
                    <a:ext uri="{9D8B030D-6E8A-4147-A177-3AD203B41FA5}">
                      <a16:colId xmlns:a16="http://schemas.microsoft.com/office/drawing/2014/main" val="3392690063"/>
                    </a:ext>
                  </a:extLst>
                </a:gridCol>
                <a:gridCol w="493776">
                  <a:extLst>
                    <a:ext uri="{9D8B030D-6E8A-4147-A177-3AD203B41FA5}">
                      <a16:colId xmlns:a16="http://schemas.microsoft.com/office/drawing/2014/main" val="4046295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91238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srfsport - 2022-11-29 18:06:14</a:t>
                      </a:r>
                      <a:r>
                        <a:rPr kumimoji="0" lang="en-US" sz="1000" b="0" i="0" u="none" strike="noStrike" kern="1200" cap="none" spc="0" normalizeH="0" baseline="0" noProof="0">
                          <a:ln>
                            <a:noFill/>
                          </a:ln>
                          <a:solidFill>
                            <a:prstClr val="black"/>
                          </a:solidFill>
                          <a:effectLst/>
                          <a:uLnTx/>
                          <a:uFillTx/>
                          <a:latin typeface="+mn-lt"/>
                          <a:ea typeface="+mn-ea"/>
                          <a:cs typeface="+mn-cs"/>
                        </a:rPr>
                        <a:t>
 Die Niederlande und Senegal lösen das Achtelfinal-Ticket 🇳🇱🇸🇳
🇳🇱🇶🇦 Die Katarer unterliegen den Niederlanden im 3. Gruppenspiel an der WM 2022 mit 0:2, welche sich damit für den Achtelfinal qualifizieren. Als Torschützen für die Niederlande zeichnen sich Cody Gakpo (26.) und Frenkie De Jong (49.) aus.
🇳🇱🇶🇦 Katar steht so eine Bilanz von 0 Punkten und 1:7 Toren zu Buche: So schlecht hat noch nie ein Gastgeberland abgeschnitten, noch nie ist eine Heim-Nation punktlos geblieben.
🇪🇨🇸🇳 Ecuador, vor dem 3. Gruppenspiel noch auf Rang 2 gelegen, muss sich Senegal mit 1:2 geschlagen geben. Damit stossen die Westafrikaner auf Rang 2 vor und stehen in der K.o.-Phase. In der 44. Minute bringt Ismaila Sarr Senegal durch einen Penalty in Führung. In der 67. Minute gleicht Moises Caicedo aus. Nur 3 Minuten später lässt Kalidou Koulibaly Senegal erneut jubeln.
Bild: Imago Images/ Fabio Ferrari; Keystone/Natacha Pisarenko
.
.
@fifaworldcup 
#WM2022 #Qatar2022 #FIFAWorldCup #Fussball #WM #Senegal #Ecuador #Niederlande #Katar #srffussball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71503148"/>
                  </a:ext>
                </a:extLst>
              </a:tr>
            </a:tbl>
          </a:graphicData>
        </a:graphic>
      </p:graphicFrame>
      <p:sp>
        <p:nvSpPr>
          <p:cNvPr id="4" name="Text Placeholder 3">
            <a:extLst>
              <a:ext uri="{FF2B5EF4-FFF2-40B4-BE49-F238E27FC236}">
                <a16:creationId xmlns:a16="http://schemas.microsoft.com/office/drawing/2014/main" id="{06870345-A90E-473B-982E-1BFFEBBAE883}"/>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4583080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63DC8-CDE7-4A10-AA09-52DCC255A40C}"/>
              </a:ext>
            </a:extLst>
          </p:cNvPr>
          <p:cNvSpPr>
            <a:spLocks noGrp="1"/>
          </p:cNvSpPr>
          <p:nvPr>
            <p:ph type="title"/>
          </p:nvPr>
        </p:nvSpPr>
        <p:spPr/>
        <p:txBody>
          <a:bodyPr/>
          <a:lstStyle/>
          <a:p>
            <a:r>
              <a:rPr lang="en-US"/>
              <a:t>Instagram Posts Table | srfsport - 17 of 26</a:t>
            </a:r>
          </a:p>
        </p:txBody>
      </p:sp>
      <p:graphicFrame>
        <p:nvGraphicFramePr>
          <p:cNvPr id="5" name="Table Placeholder 4">
            <a:extLst>
              <a:ext uri="{FF2B5EF4-FFF2-40B4-BE49-F238E27FC236}">
                <a16:creationId xmlns:a16="http://schemas.microsoft.com/office/drawing/2014/main" id="{3D5647F1-7BB5-4F52-B075-B97686B476C4}"/>
              </a:ext>
            </a:extLst>
          </p:cNvPr>
          <p:cNvGraphicFramePr>
            <a:graphicFrameLocks noGrp="1"/>
          </p:cNvGraphicFramePr>
          <p:nvPr>
            <p:ph type="tbl" sz="quarter" idx="13"/>
            <p:extLst>
              <p:ext uri="{D42A27DB-BD31-4B8C-83A1-F6EECF244321}">
                <p14:modId xmlns:p14="http://schemas.microsoft.com/office/powerpoint/2010/main" val="2476090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60683560"/>
                    </a:ext>
                  </a:extLst>
                </a:gridCol>
                <a:gridCol w="1481327">
                  <a:extLst>
                    <a:ext uri="{9D8B030D-6E8A-4147-A177-3AD203B41FA5}">
                      <a16:colId xmlns:a16="http://schemas.microsoft.com/office/drawing/2014/main" val="2370960948"/>
                    </a:ext>
                  </a:extLst>
                </a:gridCol>
                <a:gridCol w="493776">
                  <a:extLst>
                    <a:ext uri="{9D8B030D-6E8A-4147-A177-3AD203B41FA5}">
                      <a16:colId xmlns:a16="http://schemas.microsoft.com/office/drawing/2014/main" val="1925451841"/>
                    </a:ext>
                  </a:extLst>
                </a:gridCol>
                <a:gridCol w="493776">
                  <a:extLst>
                    <a:ext uri="{9D8B030D-6E8A-4147-A177-3AD203B41FA5}">
                      <a16:colId xmlns:a16="http://schemas.microsoft.com/office/drawing/2014/main" val="1462158860"/>
                    </a:ext>
                  </a:extLst>
                </a:gridCol>
                <a:gridCol w="493776">
                  <a:extLst>
                    <a:ext uri="{9D8B030D-6E8A-4147-A177-3AD203B41FA5}">
                      <a16:colId xmlns:a16="http://schemas.microsoft.com/office/drawing/2014/main" val="292943272"/>
                    </a:ext>
                  </a:extLst>
                </a:gridCol>
                <a:gridCol w="493776">
                  <a:extLst>
                    <a:ext uri="{9D8B030D-6E8A-4147-A177-3AD203B41FA5}">
                      <a16:colId xmlns:a16="http://schemas.microsoft.com/office/drawing/2014/main" val="1787408161"/>
                    </a:ext>
                  </a:extLst>
                </a:gridCol>
                <a:gridCol w="493776">
                  <a:extLst>
                    <a:ext uri="{9D8B030D-6E8A-4147-A177-3AD203B41FA5}">
                      <a16:colId xmlns:a16="http://schemas.microsoft.com/office/drawing/2014/main" val="2345992915"/>
                    </a:ext>
                  </a:extLst>
                </a:gridCol>
                <a:gridCol w="493776">
                  <a:extLst>
                    <a:ext uri="{9D8B030D-6E8A-4147-A177-3AD203B41FA5}">
                      <a16:colId xmlns:a16="http://schemas.microsoft.com/office/drawing/2014/main" val="574131929"/>
                    </a:ext>
                  </a:extLst>
                </a:gridCol>
                <a:gridCol w="493776">
                  <a:extLst>
                    <a:ext uri="{9D8B030D-6E8A-4147-A177-3AD203B41FA5}">
                      <a16:colId xmlns:a16="http://schemas.microsoft.com/office/drawing/2014/main" val="3667930601"/>
                    </a:ext>
                  </a:extLst>
                </a:gridCol>
                <a:gridCol w="493776">
                  <a:extLst>
                    <a:ext uri="{9D8B030D-6E8A-4147-A177-3AD203B41FA5}">
                      <a16:colId xmlns:a16="http://schemas.microsoft.com/office/drawing/2014/main" val="1718719220"/>
                    </a:ext>
                  </a:extLst>
                </a:gridCol>
                <a:gridCol w="493776">
                  <a:extLst>
                    <a:ext uri="{9D8B030D-6E8A-4147-A177-3AD203B41FA5}">
                      <a16:colId xmlns:a16="http://schemas.microsoft.com/office/drawing/2014/main" val="3532954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534211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srfsport - 2022-11-29 14:50:54</a:t>
                      </a:r>
                      <a:r>
                        <a:rPr kumimoji="0" lang="de-DE" sz="1000" b="0" i="0" u="none" strike="noStrike" kern="1200" cap="none" spc="0" normalizeH="0" baseline="0" noProof="0">
                          <a:ln>
                            <a:noFill/>
                          </a:ln>
                          <a:solidFill>
                            <a:prstClr val="black"/>
                          </a:solidFill>
                          <a:effectLst/>
                          <a:uLnTx/>
                          <a:uFillTx/>
                          <a:latin typeface="+mn-lt"/>
                          <a:ea typeface="+mn-ea"/>
                          <a:cs typeface="+mn-cs"/>
                        </a:rPr>
                        <a:t>
 Was für eine tolle Überraschung zum Biathlon-Saisonauftakt! 🥳🇨🇭
🎯 Niklas Hartweg trifft im 1. Rennen der Saison über 20 km in Kontiolahti (Finnland) gleich alle 20 Scheiben und holt sich den unglaublich starken 2. Platz. Der 22-jährige Schwyzer wird nur vom Schweden Martin Ponsiluoma um 37 Sekunden geschlagen. Sein bisheriges Bestergebnis war ein 17. Rang. 
🇨🇭 Hartweg ist nach dem zurückgetretenen Benjamin Weger erst der 4. Schweizer, der im Biathlon-Weltcup in die Top 3 läuft. Der geglückte Auftakt ist auch ein toller Einstand für den neuen Nationalteam-Coach der Männer Remo Krug. Zweitbester Schweizer wird Sebastian Stalder als 19. 
📺📲 Der Saisonauftakt der Frauen findet am Mittwoch statt (ab 13:10 Uhr live auf SRF zwei und in der Sport App).
#Biathlon @swissbiathlonteam #Hartweg #srfbiathlon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30140269"/>
                  </a:ext>
                </a:extLst>
              </a:tr>
            </a:tbl>
          </a:graphicData>
        </a:graphic>
      </p:graphicFrame>
      <p:sp>
        <p:nvSpPr>
          <p:cNvPr id="4" name="Text Placeholder 3">
            <a:extLst>
              <a:ext uri="{FF2B5EF4-FFF2-40B4-BE49-F238E27FC236}">
                <a16:creationId xmlns:a16="http://schemas.microsoft.com/office/drawing/2014/main" id="{712E2CF0-D5D7-4A27-A964-C57A6A88CD65}"/>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1642795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4994D-E668-40CF-B574-1688767E0DB4}"/>
              </a:ext>
            </a:extLst>
          </p:cNvPr>
          <p:cNvSpPr>
            <a:spLocks noGrp="1"/>
          </p:cNvSpPr>
          <p:nvPr>
            <p:ph type="title"/>
          </p:nvPr>
        </p:nvSpPr>
        <p:spPr/>
        <p:txBody>
          <a:bodyPr/>
          <a:lstStyle/>
          <a:p>
            <a:r>
              <a:rPr lang="en-US"/>
              <a:t>Instagram Posts Table | srfsport - 18 of 26</a:t>
            </a:r>
          </a:p>
        </p:txBody>
      </p:sp>
      <p:graphicFrame>
        <p:nvGraphicFramePr>
          <p:cNvPr id="5" name="Table Placeholder 4">
            <a:extLst>
              <a:ext uri="{FF2B5EF4-FFF2-40B4-BE49-F238E27FC236}">
                <a16:creationId xmlns:a16="http://schemas.microsoft.com/office/drawing/2014/main" id="{562DCB8F-F0F8-4A34-8FCC-765C195F4958}"/>
              </a:ext>
            </a:extLst>
          </p:cNvPr>
          <p:cNvGraphicFramePr>
            <a:graphicFrameLocks noGrp="1"/>
          </p:cNvGraphicFramePr>
          <p:nvPr>
            <p:ph type="tbl" sz="quarter" idx="13"/>
            <p:extLst>
              <p:ext uri="{D42A27DB-BD31-4B8C-83A1-F6EECF244321}">
                <p14:modId xmlns:p14="http://schemas.microsoft.com/office/powerpoint/2010/main" val="3918326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98488085"/>
                    </a:ext>
                  </a:extLst>
                </a:gridCol>
                <a:gridCol w="1481327">
                  <a:extLst>
                    <a:ext uri="{9D8B030D-6E8A-4147-A177-3AD203B41FA5}">
                      <a16:colId xmlns:a16="http://schemas.microsoft.com/office/drawing/2014/main" val="1822349220"/>
                    </a:ext>
                  </a:extLst>
                </a:gridCol>
                <a:gridCol w="493776">
                  <a:extLst>
                    <a:ext uri="{9D8B030D-6E8A-4147-A177-3AD203B41FA5}">
                      <a16:colId xmlns:a16="http://schemas.microsoft.com/office/drawing/2014/main" val="1130340940"/>
                    </a:ext>
                  </a:extLst>
                </a:gridCol>
                <a:gridCol w="493776">
                  <a:extLst>
                    <a:ext uri="{9D8B030D-6E8A-4147-A177-3AD203B41FA5}">
                      <a16:colId xmlns:a16="http://schemas.microsoft.com/office/drawing/2014/main" val="468424507"/>
                    </a:ext>
                  </a:extLst>
                </a:gridCol>
                <a:gridCol w="493776">
                  <a:extLst>
                    <a:ext uri="{9D8B030D-6E8A-4147-A177-3AD203B41FA5}">
                      <a16:colId xmlns:a16="http://schemas.microsoft.com/office/drawing/2014/main" val="4070428424"/>
                    </a:ext>
                  </a:extLst>
                </a:gridCol>
                <a:gridCol w="493776">
                  <a:extLst>
                    <a:ext uri="{9D8B030D-6E8A-4147-A177-3AD203B41FA5}">
                      <a16:colId xmlns:a16="http://schemas.microsoft.com/office/drawing/2014/main" val="3500851290"/>
                    </a:ext>
                  </a:extLst>
                </a:gridCol>
                <a:gridCol w="493776">
                  <a:extLst>
                    <a:ext uri="{9D8B030D-6E8A-4147-A177-3AD203B41FA5}">
                      <a16:colId xmlns:a16="http://schemas.microsoft.com/office/drawing/2014/main" val="2469197842"/>
                    </a:ext>
                  </a:extLst>
                </a:gridCol>
                <a:gridCol w="493776">
                  <a:extLst>
                    <a:ext uri="{9D8B030D-6E8A-4147-A177-3AD203B41FA5}">
                      <a16:colId xmlns:a16="http://schemas.microsoft.com/office/drawing/2014/main" val="2249403983"/>
                    </a:ext>
                  </a:extLst>
                </a:gridCol>
                <a:gridCol w="493776">
                  <a:extLst>
                    <a:ext uri="{9D8B030D-6E8A-4147-A177-3AD203B41FA5}">
                      <a16:colId xmlns:a16="http://schemas.microsoft.com/office/drawing/2014/main" val="751437899"/>
                    </a:ext>
                  </a:extLst>
                </a:gridCol>
                <a:gridCol w="493776">
                  <a:extLst>
                    <a:ext uri="{9D8B030D-6E8A-4147-A177-3AD203B41FA5}">
                      <a16:colId xmlns:a16="http://schemas.microsoft.com/office/drawing/2014/main" val="2575027126"/>
                    </a:ext>
                  </a:extLst>
                </a:gridCol>
                <a:gridCol w="493776">
                  <a:extLst>
                    <a:ext uri="{9D8B030D-6E8A-4147-A177-3AD203B41FA5}">
                      <a16:colId xmlns:a16="http://schemas.microsoft.com/office/drawing/2014/main" val="2730522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973393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srfsport - 2022-11-29 13:13:26</a:t>
                      </a:r>
                      <a:r>
                        <a:rPr kumimoji="0" lang="en-US" sz="1000" b="0" i="0" u="none" strike="noStrike" kern="1200" cap="none" spc="0" normalizeH="0" baseline="0" noProof="0">
                          <a:ln>
                            <a:noFill/>
                          </a:ln>
                          <a:solidFill>
                            <a:prstClr val="black"/>
                          </a:solidFill>
                          <a:effectLst/>
                          <a:uLnTx/>
                          <a:uFillTx/>
                          <a:latin typeface="+mn-lt"/>
                          <a:ea typeface="+mn-ea"/>
                          <a:cs typeface="+mn-cs"/>
                        </a:rPr>
                        <a:t>
 So schön freute sich unser Studiogast Bengondo über Kameruns Tore 😁
🇨🇲⚽️ Kamerun und Serbien trennen sich an der WM 2022 in Katar in der «Schweizer» Gruppe G am Montag in einem spektakulären Spiel mit 3:3. Der langjährige Winterthur- und Aarau-Stürmer Patrick Bengondo schaute die Partie als Experte bei uns im Studio und freute sich ausgiebig über die Tore seines Landes. 
@afetscherin @patbengo9 #srfsport #srffussball #fussball #WM #WM2022 #Qatar2022 #Katar #FIFAWorldCup #fifaworldcup2022 @fifaworldcup #Kamerun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125409</a:t>
                      </a:r>
                    </a:p>
                  </a:txBody>
                  <a:tcPr/>
                </a:tc>
                <a:extLst>
                  <a:ext uri="{0D108BD9-81ED-4DB2-BD59-A6C34878D82A}">
                    <a16:rowId xmlns:a16="http://schemas.microsoft.com/office/drawing/2014/main" val="2979073754"/>
                  </a:ext>
                </a:extLst>
              </a:tr>
            </a:tbl>
          </a:graphicData>
        </a:graphic>
      </p:graphicFrame>
      <p:sp>
        <p:nvSpPr>
          <p:cNvPr id="4" name="Text Placeholder 3">
            <a:extLst>
              <a:ext uri="{FF2B5EF4-FFF2-40B4-BE49-F238E27FC236}">
                <a16:creationId xmlns:a16="http://schemas.microsoft.com/office/drawing/2014/main" id="{8E8FD60E-A0F2-40B8-B497-E0EBD3915474}"/>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92601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D72B1-BC98-4E99-AC5A-8A19CCCB0FAA}"/>
              </a:ext>
            </a:extLst>
          </p:cNvPr>
          <p:cNvSpPr>
            <a:spLocks noGrp="1"/>
          </p:cNvSpPr>
          <p:nvPr>
            <p:ph type="title"/>
          </p:nvPr>
        </p:nvSpPr>
        <p:spPr/>
        <p:txBody>
          <a:bodyPr/>
          <a:lstStyle/>
          <a:p>
            <a:r>
              <a:rPr lang="en-US"/>
              <a:t>Instagram Posts Table | srfsport - 19 of 26</a:t>
            </a:r>
          </a:p>
        </p:txBody>
      </p:sp>
      <p:graphicFrame>
        <p:nvGraphicFramePr>
          <p:cNvPr id="5" name="Table Placeholder 4">
            <a:extLst>
              <a:ext uri="{FF2B5EF4-FFF2-40B4-BE49-F238E27FC236}">
                <a16:creationId xmlns:a16="http://schemas.microsoft.com/office/drawing/2014/main" id="{65AE25DD-FF79-47B6-B693-2D1BE78196FD}"/>
              </a:ext>
            </a:extLst>
          </p:cNvPr>
          <p:cNvGraphicFramePr>
            <a:graphicFrameLocks noGrp="1"/>
          </p:cNvGraphicFramePr>
          <p:nvPr>
            <p:ph type="tbl" sz="quarter" idx="13"/>
            <p:extLst>
              <p:ext uri="{D42A27DB-BD31-4B8C-83A1-F6EECF244321}">
                <p14:modId xmlns:p14="http://schemas.microsoft.com/office/powerpoint/2010/main" val="1759229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49701834"/>
                    </a:ext>
                  </a:extLst>
                </a:gridCol>
                <a:gridCol w="1481327">
                  <a:extLst>
                    <a:ext uri="{9D8B030D-6E8A-4147-A177-3AD203B41FA5}">
                      <a16:colId xmlns:a16="http://schemas.microsoft.com/office/drawing/2014/main" val="1191744350"/>
                    </a:ext>
                  </a:extLst>
                </a:gridCol>
                <a:gridCol w="493776">
                  <a:extLst>
                    <a:ext uri="{9D8B030D-6E8A-4147-A177-3AD203B41FA5}">
                      <a16:colId xmlns:a16="http://schemas.microsoft.com/office/drawing/2014/main" val="3595073760"/>
                    </a:ext>
                  </a:extLst>
                </a:gridCol>
                <a:gridCol w="493776">
                  <a:extLst>
                    <a:ext uri="{9D8B030D-6E8A-4147-A177-3AD203B41FA5}">
                      <a16:colId xmlns:a16="http://schemas.microsoft.com/office/drawing/2014/main" val="2367217875"/>
                    </a:ext>
                  </a:extLst>
                </a:gridCol>
                <a:gridCol w="493776">
                  <a:extLst>
                    <a:ext uri="{9D8B030D-6E8A-4147-A177-3AD203B41FA5}">
                      <a16:colId xmlns:a16="http://schemas.microsoft.com/office/drawing/2014/main" val="776540517"/>
                    </a:ext>
                  </a:extLst>
                </a:gridCol>
                <a:gridCol w="493776">
                  <a:extLst>
                    <a:ext uri="{9D8B030D-6E8A-4147-A177-3AD203B41FA5}">
                      <a16:colId xmlns:a16="http://schemas.microsoft.com/office/drawing/2014/main" val="79511643"/>
                    </a:ext>
                  </a:extLst>
                </a:gridCol>
                <a:gridCol w="493776">
                  <a:extLst>
                    <a:ext uri="{9D8B030D-6E8A-4147-A177-3AD203B41FA5}">
                      <a16:colId xmlns:a16="http://schemas.microsoft.com/office/drawing/2014/main" val="3126151218"/>
                    </a:ext>
                  </a:extLst>
                </a:gridCol>
                <a:gridCol w="493776">
                  <a:extLst>
                    <a:ext uri="{9D8B030D-6E8A-4147-A177-3AD203B41FA5}">
                      <a16:colId xmlns:a16="http://schemas.microsoft.com/office/drawing/2014/main" val="4132352928"/>
                    </a:ext>
                  </a:extLst>
                </a:gridCol>
                <a:gridCol w="493776">
                  <a:extLst>
                    <a:ext uri="{9D8B030D-6E8A-4147-A177-3AD203B41FA5}">
                      <a16:colId xmlns:a16="http://schemas.microsoft.com/office/drawing/2014/main" val="2253158980"/>
                    </a:ext>
                  </a:extLst>
                </a:gridCol>
                <a:gridCol w="493776">
                  <a:extLst>
                    <a:ext uri="{9D8B030D-6E8A-4147-A177-3AD203B41FA5}">
                      <a16:colId xmlns:a16="http://schemas.microsoft.com/office/drawing/2014/main" val="1943517074"/>
                    </a:ext>
                  </a:extLst>
                </a:gridCol>
                <a:gridCol w="493776">
                  <a:extLst>
                    <a:ext uri="{9D8B030D-6E8A-4147-A177-3AD203B41FA5}">
                      <a16:colId xmlns:a16="http://schemas.microsoft.com/office/drawing/2014/main" val="1977115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503418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srfsport - 2022-11-29 12:11:55</a:t>
                      </a:r>
                      <a:r>
                        <a:rPr kumimoji="0" lang="de-DE" sz="1000" b="0" i="0" u="none" strike="noStrike" kern="1200" cap="none" spc="0" normalizeH="0" baseline="0" noProof="0">
                          <a:ln>
                            <a:noFill/>
                          </a:ln>
                          <a:solidFill>
                            <a:prstClr val="black"/>
                          </a:solidFill>
                          <a:effectLst/>
                          <a:uLnTx/>
                          <a:uFillTx/>
                          <a:latin typeface="+mn-lt"/>
                          <a:ea typeface="+mn-ea"/>
                          <a:cs typeface="+mn-cs"/>
                        </a:rPr>
                        <a:t>
 Die Entscheidungen in der Gruppenphase an der WM in Katar stehen an 🃏👀
⚽️ Am Dienstag startet bereits der 3. Spieltag der Gruppen A und B. Doch Entscheidungen sind bisher nach je 2 Spielen pro Team in allen Gruppen relativ rar: Einzig 5 Nationen kennen bereits ihr Schicksal. 
❌✅ Gastgeber Katar ist nach dem historischen Aus im Spiel gegen die Niederlande auf Schadensbegrenzung aus. Ebenfalls schon sicher die Koffern packen muss Kanada. In der 3. Partie geht es für Portugal, Frankreich und Brasilien derweil nur noch um die finale Rangierung.
📲📺 Die Spiele des Tages sind jeweils pro Gruppe um 16:00 Uhr und 20:00 Uhr programmiert. Alle Matches gibt es natürlich live bei SRF zu sehen.
Bilder: Imago Images/PanoramiC/AgenciaMexSport
#srfsport #srffussball #fussball #WM #WM2022 #Qatar2022 #Katar #FIFAWorldCup #fifaworldcup2022 @fifaworldcup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76992895"/>
                  </a:ext>
                </a:extLst>
              </a:tr>
            </a:tbl>
          </a:graphicData>
        </a:graphic>
      </p:graphicFrame>
      <p:sp>
        <p:nvSpPr>
          <p:cNvPr id="4" name="Text Placeholder 3">
            <a:extLst>
              <a:ext uri="{FF2B5EF4-FFF2-40B4-BE49-F238E27FC236}">
                <a16:creationId xmlns:a16="http://schemas.microsoft.com/office/drawing/2014/main" id="{3C17B46D-B43E-423A-B304-E72DDE2FED9D}"/>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19680730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C17D1-32F9-43B7-8860-6FB4B2B5B1D6}"/>
              </a:ext>
            </a:extLst>
          </p:cNvPr>
          <p:cNvSpPr>
            <a:spLocks noGrp="1"/>
          </p:cNvSpPr>
          <p:nvPr>
            <p:ph type="title"/>
          </p:nvPr>
        </p:nvSpPr>
        <p:spPr/>
        <p:txBody>
          <a:bodyPr/>
          <a:lstStyle/>
          <a:p>
            <a:r>
              <a:rPr lang="en-US"/>
              <a:t>Instagram Posts Table | srfsport - 20 of 26</a:t>
            </a:r>
          </a:p>
        </p:txBody>
      </p:sp>
      <p:graphicFrame>
        <p:nvGraphicFramePr>
          <p:cNvPr id="5" name="Table Placeholder 4">
            <a:extLst>
              <a:ext uri="{FF2B5EF4-FFF2-40B4-BE49-F238E27FC236}">
                <a16:creationId xmlns:a16="http://schemas.microsoft.com/office/drawing/2014/main" id="{88B5FC47-FBD8-4B08-AA76-E40EE2463DB5}"/>
              </a:ext>
            </a:extLst>
          </p:cNvPr>
          <p:cNvGraphicFramePr>
            <a:graphicFrameLocks noGrp="1"/>
          </p:cNvGraphicFramePr>
          <p:nvPr>
            <p:ph type="tbl" sz="quarter" idx="13"/>
            <p:extLst>
              <p:ext uri="{D42A27DB-BD31-4B8C-83A1-F6EECF244321}">
                <p14:modId xmlns:p14="http://schemas.microsoft.com/office/powerpoint/2010/main" val="455147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109695372"/>
                    </a:ext>
                  </a:extLst>
                </a:gridCol>
                <a:gridCol w="1481327">
                  <a:extLst>
                    <a:ext uri="{9D8B030D-6E8A-4147-A177-3AD203B41FA5}">
                      <a16:colId xmlns:a16="http://schemas.microsoft.com/office/drawing/2014/main" val="3909125088"/>
                    </a:ext>
                  </a:extLst>
                </a:gridCol>
                <a:gridCol w="493776">
                  <a:extLst>
                    <a:ext uri="{9D8B030D-6E8A-4147-A177-3AD203B41FA5}">
                      <a16:colId xmlns:a16="http://schemas.microsoft.com/office/drawing/2014/main" val="4237320018"/>
                    </a:ext>
                  </a:extLst>
                </a:gridCol>
                <a:gridCol w="493776">
                  <a:extLst>
                    <a:ext uri="{9D8B030D-6E8A-4147-A177-3AD203B41FA5}">
                      <a16:colId xmlns:a16="http://schemas.microsoft.com/office/drawing/2014/main" val="185479339"/>
                    </a:ext>
                  </a:extLst>
                </a:gridCol>
                <a:gridCol w="493776">
                  <a:extLst>
                    <a:ext uri="{9D8B030D-6E8A-4147-A177-3AD203B41FA5}">
                      <a16:colId xmlns:a16="http://schemas.microsoft.com/office/drawing/2014/main" val="457684679"/>
                    </a:ext>
                  </a:extLst>
                </a:gridCol>
                <a:gridCol w="493776">
                  <a:extLst>
                    <a:ext uri="{9D8B030D-6E8A-4147-A177-3AD203B41FA5}">
                      <a16:colId xmlns:a16="http://schemas.microsoft.com/office/drawing/2014/main" val="2363196995"/>
                    </a:ext>
                  </a:extLst>
                </a:gridCol>
                <a:gridCol w="493776">
                  <a:extLst>
                    <a:ext uri="{9D8B030D-6E8A-4147-A177-3AD203B41FA5}">
                      <a16:colId xmlns:a16="http://schemas.microsoft.com/office/drawing/2014/main" val="827498869"/>
                    </a:ext>
                  </a:extLst>
                </a:gridCol>
                <a:gridCol w="493776">
                  <a:extLst>
                    <a:ext uri="{9D8B030D-6E8A-4147-A177-3AD203B41FA5}">
                      <a16:colId xmlns:a16="http://schemas.microsoft.com/office/drawing/2014/main" val="2944564262"/>
                    </a:ext>
                  </a:extLst>
                </a:gridCol>
                <a:gridCol w="493776">
                  <a:extLst>
                    <a:ext uri="{9D8B030D-6E8A-4147-A177-3AD203B41FA5}">
                      <a16:colId xmlns:a16="http://schemas.microsoft.com/office/drawing/2014/main" val="3027587287"/>
                    </a:ext>
                  </a:extLst>
                </a:gridCol>
                <a:gridCol w="493776">
                  <a:extLst>
                    <a:ext uri="{9D8B030D-6E8A-4147-A177-3AD203B41FA5}">
                      <a16:colId xmlns:a16="http://schemas.microsoft.com/office/drawing/2014/main" val="4074036583"/>
                    </a:ext>
                  </a:extLst>
                </a:gridCol>
                <a:gridCol w="493776">
                  <a:extLst>
                    <a:ext uri="{9D8B030D-6E8A-4147-A177-3AD203B41FA5}">
                      <a16:colId xmlns:a16="http://schemas.microsoft.com/office/drawing/2014/main" val="1824138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46022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srfsport - 2022-11-29 10:58:53</a:t>
                      </a:r>
                      <a:r>
                        <a:rPr kumimoji="0" lang="de-DE" sz="1000" b="0" i="0" u="none" strike="noStrike" kern="1200" cap="none" spc="0" normalizeH="0" baseline="0" noProof="0">
                          <a:ln>
                            <a:noFill/>
                          </a:ln>
                          <a:solidFill>
                            <a:prstClr val="black"/>
                          </a:solidFill>
                          <a:effectLst/>
                          <a:uLnTx/>
                          <a:uFillTx/>
                          <a:latin typeface="+mn-lt"/>
                          <a:ea typeface="+mn-ea"/>
                          <a:cs typeface="+mn-cs"/>
                        </a:rPr>
                        <a:t>
 Good News: Die Ärzte sind «optimistisch bis sehr optimistisch», dass Xherdan Shaqiri und Noah Okafor am Freitag spielbereit sind 😍
Die beiden Offensiv-Spieler hatten das Brasilien-Spiel (0:1-Niederlage am Montag) wegen kleineren Verletzungen verpasst.
Nun haben sie am Dienstag einen Teil des Trainings mitgemacht und zusätzlich individuelle Abschnitte absolviert. 
Das Trainingsgrüppchen war indes nicht allzu gross: Nati-Trainer Murat Yakin gewährte all jenen Spielern, die gegen Brasilien mindestens 45 Minuten im Einsatz standen, eine Pause.
@swiss_nati_men @sfv_asf @fifaworldcup #Schweizernati #Nati #srfsport #srffussball #fussball #Schweiz #fifaworldcup #fifaworldcup2022 #qatar2022 #brasui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91432</a:t>
                      </a:r>
                    </a:p>
                  </a:txBody>
                  <a:tcPr/>
                </a:tc>
                <a:extLst>
                  <a:ext uri="{0D108BD9-81ED-4DB2-BD59-A6C34878D82A}">
                    <a16:rowId xmlns:a16="http://schemas.microsoft.com/office/drawing/2014/main" val="1922794536"/>
                  </a:ext>
                </a:extLst>
              </a:tr>
            </a:tbl>
          </a:graphicData>
        </a:graphic>
      </p:graphicFrame>
      <p:sp>
        <p:nvSpPr>
          <p:cNvPr id="4" name="Text Placeholder 3">
            <a:extLst>
              <a:ext uri="{FF2B5EF4-FFF2-40B4-BE49-F238E27FC236}">
                <a16:creationId xmlns:a16="http://schemas.microsoft.com/office/drawing/2014/main" id="{CE6FAC93-E6BD-4AD8-B051-A84CDBF12D73}"/>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36983650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BCD2D-8ADA-4F3D-B62A-455EC0374D92}"/>
              </a:ext>
            </a:extLst>
          </p:cNvPr>
          <p:cNvSpPr>
            <a:spLocks noGrp="1"/>
          </p:cNvSpPr>
          <p:nvPr>
            <p:ph type="title"/>
          </p:nvPr>
        </p:nvSpPr>
        <p:spPr/>
        <p:txBody>
          <a:bodyPr/>
          <a:lstStyle/>
          <a:p>
            <a:r>
              <a:rPr lang="en-US"/>
              <a:t>Instagram Posts Table | srfsport - 21 of 26</a:t>
            </a:r>
          </a:p>
        </p:txBody>
      </p:sp>
      <p:graphicFrame>
        <p:nvGraphicFramePr>
          <p:cNvPr id="5" name="Table Placeholder 4">
            <a:extLst>
              <a:ext uri="{FF2B5EF4-FFF2-40B4-BE49-F238E27FC236}">
                <a16:creationId xmlns:a16="http://schemas.microsoft.com/office/drawing/2014/main" id="{0BD8A33B-66B3-40E5-9DBD-3337D064D5EF}"/>
              </a:ext>
            </a:extLst>
          </p:cNvPr>
          <p:cNvGraphicFramePr>
            <a:graphicFrameLocks noGrp="1"/>
          </p:cNvGraphicFramePr>
          <p:nvPr>
            <p:ph type="tbl" sz="quarter" idx="13"/>
            <p:extLst>
              <p:ext uri="{D42A27DB-BD31-4B8C-83A1-F6EECF244321}">
                <p14:modId xmlns:p14="http://schemas.microsoft.com/office/powerpoint/2010/main" val="1222311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89372039"/>
                    </a:ext>
                  </a:extLst>
                </a:gridCol>
                <a:gridCol w="1481327">
                  <a:extLst>
                    <a:ext uri="{9D8B030D-6E8A-4147-A177-3AD203B41FA5}">
                      <a16:colId xmlns:a16="http://schemas.microsoft.com/office/drawing/2014/main" val="4213607188"/>
                    </a:ext>
                  </a:extLst>
                </a:gridCol>
                <a:gridCol w="493776">
                  <a:extLst>
                    <a:ext uri="{9D8B030D-6E8A-4147-A177-3AD203B41FA5}">
                      <a16:colId xmlns:a16="http://schemas.microsoft.com/office/drawing/2014/main" val="3717106898"/>
                    </a:ext>
                  </a:extLst>
                </a:gridCol>
                <a:gridCol w="493776">
                  <a:extLst>
                    <a:ext uri="{9D8B030D-6E8A-4147-A177-3AD203B41FA5}">
                      <a16:colId xmlns:a16="http://schemas.microsoft.com/office/drawing/2014/main" val="2254381792"/>
                    </a:ext>
                  </a:extLst>
                </a:gridCol>
                <a:gridCol w="493776">
                  <a:extLst>
                    <a:ext uri="{9D8B030D-6E8A-4147-A177-3AD203B41FA5}">
                      <a16:colId xmlns:a16="http://schemas.microsoft.com/office/drawing/2014/main" val="4138032413"/>
                    </a:ext>
                  </a:extLst>
                </a:gridCol>
                <a:gridCol w="493776">
                  <a:extLst>
                    <a:ext uri="{9D8B030D-6E8A-4147-A177-3AD203B41FA5}">
                      <a16:colId xmlns:a16="http://schemas.microsoft.com/office/drawing/2014/main" val="3916541138"/>
                    </a:ext>
                  </a:extLst>
                </a:gridCol>
                <a:gridCol w="493776">
                  <a:extLst>
                    <a:ext uri="{9D8B030D-6E8A-4147-A177-3AD203B41FA5}">
                      <a16:colId xmlns:a16="http://schemas.microsoft.com/office/drawing/2014/main" val="1068632410"/>
                    </a:ext>
                  </a:extLst>
                </a:gridCol>
                <a:gridCol w="493776">
                  <a:extLst>
                    <a:ext uri="{9D8B030D-6E8A-4147-A177-3AD203B41FA5}">
                      <a16:colId xmlns:a16="http://schemas.microsoft.com/office/drawing/2014/main" val="1547134694"/>
                    </a:ext>
                  </a:extLst>
                </a:gridCol>
                <a:gridCol w="493776">
                  <a:extLst>
                    <a:ext uri="{9D8B030D-6E8A-4147-A177-3AD203B41FA5}">
                      <a16:colId xmlns:a16="http://schemas.microsoft.com/office/drawing/2014/main" val="1123868179"/>
                    </a:ext>
                  </a:extLst>
                </a:gridCol>
                <a:gridCol w="493776">
                  <a:extLst>
                    <a:ext uri="{9D8B030D-6E8A-4147-A177-3AD203B41FA5}">
                      <a16:colId xmlns:a16="http://schemas.microsoft.com/office/drawing/2014/main" val="3639102845"/>
                    </a:ext>
                  </a:extLst>
                </a:gridCol>
                <a:gridCol w="493776">
                  <a:extLst>
                    <a:ext uri="{9D8B030D-6E8A-4147-A177-3AD203B41FA5}">
                      <a16:colId xmlns:a16="http://schemas.microsoft.com/office/drawing/2014/main" val="763699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244395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srfsport - 2022-11-29 10:13:54</a:t>
                      </a:r>
                      <a:r>
                        <a:rPr kumimoji="0" lang="en-US" sz="1000" b="0" i="0" u="none" strike="noStrike" kern="1200" cap="none" spc="0" normalizeH="0" baseline="0" noProof="0">
                          <a:ln>
                            <a:noFill/>
                          </a:ln>
                          <a:solidFill>
                            <a:prstClr val="black"/>
                          </a:solidFill>
                          <a:effectLst/>
                          <a:uLnTx/>
                          <a:uFillTx/>
                          <a:latin typeface="+mn-lt"/>
                          <a:ea typeface="+mn-ea"/>
                          <a:cs typeface="+mn-cs"/>
                        </a:rPr>
                        <a:t>
 Ferrari braucht einen neuen Teamchef 👀 
🏎 Nach monatelangen Spekulationen ist es fix – Mattia Binotto verlässt Ferrari. So habe der Rennstall den Rücktritt des 53-Jährigen akzeptiert, heisst es in einer Mitteilung.
🏎 «Ich denke, es ist richtig, diesen Schritt zu diesem Zeitpunkt zu tun, so schwer mir diese Entscheidung auch gefallen ist», erklärte Binotto. 
🏎 Die Suche nach einem neuen Ferrari-Teamchef läuft. In der Pole-Position soll Alfa-Teamchef Frédéric Vasseur sein.
🏎 Binotto stiess schon 1995 zur Scuderia und diente Michael Schumacher in dessen Ferrari-Ära als Motoreningenieur. Später stieg er zum Technikdirektor auf, ehe er Anfang 2019 Teamchef wurde.
#formel1 #srfGP #srfsport #f1 @f1 #formula1 #ferrari #scuderia #binotto #mattiabinotto @scuderiaferrari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51210853"/>
                  </a:ext>
                </a:extLst>
              </a:tr>
            </a:tbl>
          </a:graphicData>
        </a:graphic>
      </p:graphicFrame>
      <p:sp>
        <p:nvSpPr>
          <p:cNvPr id="4" name="Text Placeholder 3">
            <a:extLst>
              <a:ext uri="{FF2B5EF4-FFF2-40B4-BE49-F238E27FC236}">
                <a16:creationId xmlns:a16="http://schemas.microsoft.com/office/drawing/2014/main" id="{A3C4FA3E-E220-4908-9D3F-FBD6A703D7CE}"/>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31226893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424CC-8BDD-4EE2-92C3-AC8249494EE0}"/>
              </a:ext>
            </a:extLst>
          </p:cNvPr>
          <p:cNvSpPr>
            <a:spLocks noGrp="1"/>
          </p:cNvSpPr>
          <p:nvPr>
            <p:ph type="title"/>
          </p:nvPr>
        </p:nvSpPr>
        <p:spPr/>
        <p:txBody>
          <a:bodyPr/>
          <a:lstStyle/>
          <a:p>
            <a:r>
              <a:rPr lang="en-US"/>
              <a:t>Instagram Posts Table | srfsport - 22 of 26</a:t>
            </a:r>
          </a:p>
        </p:txBody>
      </p:sp>
      <p:graphicFrame>
        <p:nvGraphicFramePr>
          <p:cNvPr id="5" name="Table Placeholder 4">
            <a:extLst>
              <a:ext uri="{FF2B5EF4-FFF2-40B4-BE49-F238E27FC236}">
                <a16:creationId xmlns:a16="http://schemas.microsoft.com/office/drawing/2014/main" id="{BE12D151-B72B-42B4-9639-9F210F699EF3}"/>
              </a:ext>
            </a:extLst>
          </p:cNvPr>
          <p:cNvGraphicFramePr>
            <a:graphicFrameLocks noGrp="1"/>
          </p:cNvGraphicFramePr>
          <p:nvPr>
            <p:ph type="tbl" sz="quarter" idx="13"/>
            <p:extLst>
              <p:ext uri="{D42A27DB-BD31-4B8C-83A1-F6EECF244321}">
                <p14:modId xmlns:p14="http://schemas.microsoft.com/office/powerpoint/2010/main" val="2914113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2223933"/>
                    </a:ext>
                  </a:extLst>
                </a:gridCol>
                <a:gridCol w="1481327">
                  <a:extLst>
                    <a:ext uri="{9D8B030D-6E8A-4147-A177-3AD203B41FA5}">
                      <a16:colId xmlns:a16="http://schemas.microsoft.com/office/drawing/2014/main" val="877663635"/>
                    </a:ext>
                  </a:extLst>
                </a:gridCol>
                <a:gridCol w="493776">
                  <a:extLst>
                    <a:ext uri="{9D8B030D-6E8A-4147-A177-3AD203B41FA5}">
                      <a16:colId xmlns:a16="http://schemas.microsoft.com/office/drawing/2014/main" val="2422465810"/>
                    </a:ext>
                  </a:extLst>
                </a:gridCol>
                <a:gridCol w="493776">
                  <a:extLst>
                    <a:ext uri="{9D8B030D-6E8A-4147-A177-3AD203B41FA5}">
                      <a16:colId xmlns:a16="http://schemas.microsoft.com/office/drawing/2014/main" val="493118000"/>
                    </a:ext>
                  </a:extLst>
                </a:gridCol>
                <a:gridCol w="493776">
                  <a:extLst>
                    <a:ext uri="{9D8B030D-6E8A-4147-A177-3AD203B41FA5}">
                      <a16:colId xmlns:a16="http://schemas.microsoft.com/office/drawing/2014/main" val="1767194770"/>
                    </a:ext>
                  </a:extLst>
                </a:gridCol>
                <a:gridCol w="493776">
                  <a:extLst>
                    <a:ext uri="{9D8B030D-6E8A-4147-A177-3AD203B41FA5}">
                      <a16:colId xmlns:a16="http://schemas.microsoft.com/office/drawing/2014/main" val="1795580185"/>
                    </a:ext>
                  </a:extLst>
                </a:gridCol>
                <a:gridCol w="493776">
                  <a:extLst>
                    <a:ext uri="{9D8B030D-6E8A-4147-A177-3AD203B41FA5}">
                      <a16:colId xmlns:a16="http://schemas.microsoft.com/office/drawing/2014/main" val="3171181454"/>
                    </a:ext>
                  </a:extLst>
                </a:gridCol>
                <a:gridCol w="493776">
                  <a:extLst>
                    <a:ext uri="{9D8B030D-6E8A-4147-A177-3AD203B41FA5}">
                      <a16:colId xmlns:a16="http://schemas.microsoft.com/office/drawing/2014/main" val="2421911635"/>
                    </a:ext>
                  </a:extLst>
                </a:gridCol>
                <a:gridCol w="493776">
                  <a:extLst>
                    <a:ext uri="{9D8B030D-6E8A-4147-A177-3AD203B41FA5}">
                      <a16:colId xmlns:a16="http://schemas.microsoft.com/office/drawing/2014/main" val="4072967073"/>
                    </a:ext>
                  </a:extLst>
                </a:gridCol>
                <a:gridCol w="493776">
                  <a:extLst>
                    <a:ext uri="{9D8B030D-6E8A-4147-A177-3AD203B41FA5}">
                      <a16:colId xmlns:a16="http://schemas.microsoft.com/office/drawing/2014/main" val="3260439900"/>
                    </a:ext>
                  </a:extLst>
                </a:gridCol>
                <a:gridCol w="493776">
                  <a:extLst>
                    <a:ext uri="{9D8B030D-6E8A-4147-A177-3AD203B41FA5}">
                      <a16:colId xmlns:a16="http://schemas.microsoft.com/office/drawing/2014/main" val="2202023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515638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srfsport - 2022-11-29 09:01:03</a:t>
                      </a:r>
                      <a:r>
                        <a:rPr kumimoji="0" lang="en-US" sz="1000" b="0" i="0" u="none" strike="noStrike" kern="1200" cap="none" spc="0" normalizeH="0" baseline="0" noProof="0">
                          <a:ln>
                            <a:noFill/>
                          </a:ln>
                          <a:solidFill>
                            <a:prstClr val="black"/>
                          </a:solidFill>
                          <a:effectLst/>
                          <a:uLnTx/>
                          <a:uFillTx/>
                          <a:latin typeface="+mn-lt"/>
                          <a:ea typeface="+mn-ea"/>
                          <a:cs typeface="+mn-cs"/>
                        </a:rPr>
                        <a:t>
 Hat er die Kugel berührt oder nicht? 🔎👀
⚽️ Beim 2:0-Sieg Portugals über Uruguay schiesst Bruno Fernandes beide Treffer. Doch zumindest beim 1:0 ist die Frage über den Torschützen umstritten, denn Cristiano Ronaldo hat zumindest Anteil am Treffer. 
⚽️ Die Frage, ob «CR7» den Ball noch mit den Haarspitzen berührt hat oder nicht, stellten sich auch Lukas Studer und Studiogast Peter Knäbel im Studio. Und die beiden hatten sichtlich Spass beim Auflösen der Situation ... 😁
#srfsport #srffussball #fussball #WM #WM2022 #Qatar2022 #Katar #FIFAWorldCup #fifaworldcup2022 #PORURU @fifaworldcup @lukas_studer_ @cristiano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87277</a:t>
                      </a:r>
                    </a:p>
                  </a:txBody>
                  <a:tcPr/>
                </a:tc>
                <a:extLst>
                  <a:ext uri="{0D108BD9-81ED-4DB2-BD59-A6C34878D82A}">
                    <a16:rowId xmlns:a16="http://schemas.microsoft.com/office/drawing/2014/main" val="329060471"/>
                  </a:ext>
                </a:extLst>
              </a:tr>
            </a:tbl>
          </a:graphicData>
        </a:graphic>
      </p:graphicFrame>
      <p:sp>
        <p:nvSpPr>
          <p:cNvPr id="4" name="Text Placeholder 3">
            <a:extLst>
              <a:ext uri="{FF2B5EF4-FFF2-40B4-BE49-F238E27FC236}">
                <a16:creationId xmlns:a16="http://schemas.microsoft.com/office/drawing/2014/main" id="{9DFDBF83-7595-49CE-B083-04ADE31FF5EE}"/>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2589031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02EE9-45DD-4869-82D6-DA7C7EF8CC79}"/>
              </a:ext>
            </a:extLst>
          </p:cNvPr>
          <p:cNvSpPr>
            <a:spLocks noGrp="1"/>
          </p:cNvSpPr>
          <p:nvPr>
            <p:ph type="title"/>
          </p:nvPr>
        </p:nvSpPr>
        <p:spPr/>
        <p:txBody>
          <a:bodyPr/>
          <a:lstStyle/>
          <a:p>
            <a:r>
              <a:rPr lang="en-US"/>
              <a:t>Instagram Posts Table | srfsport - 23 of 26</a:t>
            </a:r>
          </a:p>
        </p:txBody>
      </p:sp>
      <p:graphicFrame>
        <p:nvGraphicFramePr>
          <p:cNvPr id="5" name="Table Placeholder 4">
            <a:extLst>
              <a:ext uri="{FF2B5EF4-FFF2-40B4-BE49-F238E27FC236}">
                <a16:creationId xmlns:a16="http://schemas.microsoft.com/office/drawing/2014/main" id="{B2E051AC-EB19-4B54-9F77-E21C57572E47}"/>
              </a:ext>
            </a:extLst>
          </p:cNvPr>
          <p:cNvGraphicFramePr>
            <a:graphicFrameLocks noGrp="1"/>
          </p:cNvGraphicFramePr>
          <p:nvPr>
            <p:ph type="tbl" sz="quarter" idx="13"/>
            <p:extLst>
              <p:ext uri="{D42A27DB-BD31-4B8C-83A1-F6EECF244321}">
                <p14:modId xmlns:p14="http://schemas.microsoft.com/office/powerpoint/2010/main" val="2191101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0919974"/>
                    </a:ext>
                  </a:extLst>
                </a:gridCol>
                <a:gridCol w="1481327">
                  <a:extLst>
                    <a:ext uri="{9D8B030D-6E8A-4147-A177-3AD203B41FA5}">
                      <a16:colId xmlns:a16="http://schemas.microsoft.com/office/drawing/2014/main" val="1540004616"/>
                    </a:ext>
                  </a:extLst>
                </a:gridCol>
                <a:gridCol w="493776">
                  <a:extLst>
                    <a:ext uri="{9D8B030D-6E8A-4147-A177-3AD203B41FA5}">
                      <a16:colId xmlns:a16="http://schemas.microsoft.com/office/drawing/2014/main" val="2062518338"/>
                    </a:ext>
                  </a:extLst>
                </a:gridCol>
                <a:gridCol w="493776">
                  <a:extLst>
                    <a:ext uri="{9D8B030D-6E8A-4147-A177-3AD203B41FA5}">
                      <a16:colId xmlns:a16="http://schemas.microsoft.com/office/drawing/2014/main" val="2568272457"/>
                    </a:ext>
                  </a:extLst>
                </a:gridCol>
                <a:gridCol w="493776">
                  <a:extLst>
                    <a:ext uri="{9D8B030D-6E8A-4147-A177-3AD203B41FA5}">
                      <a16:colId xmlns:a16="http://schemas.microsoft.com/office/drawing/2014/main" val="3942876330"/>
                    </a:ext>
                  </a:extLst>
                </a:gridCol>
                <a:gridCol w="493776">
                  <a:extLst>
                    <a:ext uri="{9D8B030D-6E8A-4147-A177-3AD203B41FA5}">
                      <a16:colId xmlns:a16="http://schemas.microsoft.com/office/drawing/2014/main" val="1363833489"/>
                    </a:ext>
                  </a:extLst>
                </a:gridCol>
                <a:gridCol w="493776">
                  <a:extLst>
                    <a:ext uri="{9D8B030D-6E8A-4147-A177-3AD203B41FA5}">
                      <a16:colId xmlns:a16="http://schemas.microsoft.com/office/drawing/2014/main" val="330140049"/>
                    </a:ext>
                  </a:extLst>
                </a:gridCol>
                <a:gridCol w="493776">
                  <a:extLst>
                    <a:ext uri="{9D8B030D-6E8A-4147-A177-3AD203B41FA5}">
                      <a16:colId xmlns:a16="http://schemas.microsoft.com/office/drawing/2014/main" val="336657832"/>
                    </a:ext>
                  </a:extLst>
                </a:gridCol>
                <a:gridCol w="493776">
                  <a:extLst>
                    <a:ext uri="{9D8B030D-6E8A-4147-A177-3AD203B41FA5}">
                      <a16:colId xmlns:a16="http://schemas.microsoft.com/office/drawing/2014/main" val="1991781771"/>
                    </a:ext>
                  </a:extLst>
                </a:gridCol>
                <a:gridCol w="493776">
                  <a:extLst>
                    <a:ext uri="{9D8B030D-6E8A-4147-A177-3AD203B41FA5}">
                      <a16:colId xmlns:a16="http://schemas.microsoft.com/office/drawing/2014/main" val="1274515933"/>
                    </a:ext>
                  </a:extLst>
                </a:gridCol>
                <a:gridCol w="493776">
                  <a:extLst>
                    <a:ext uri="{9D8B030D-6E8A-4147-A177-3AD203B41FA5}">
                      <a16:colId xmlns:a16="http://schemas.microsoft.com/office/drawing/2014/main" val="1673280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383237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srfsport - 2022-11-29 07:36:21</a:t>
                      </a:r>
                      <a:r>
                        <a:rPr kumimoji="0" lang="en-US" sz="1000" b="0" i="0" u="none" strike="noStrike" kern="1200" cap="none" spc="0" normalizeH="0" baseline="0" noProof="0">
                          <a:ln>
                            <a:noFill/>
                          </a:ln>
                          <a:solidFill>
                            <a:prstClr val="black"/>
                          </a:solidFill>
                          <a:effectLst/>
                          <a:uLnTx/>
                          <a:uFillTx/>
                          <a:latin typeface="+mn-lt"/>
                          <a:ea typeface="+mn-ea"/>
                          <a:cs typeface="+mn-cs"/>
                        </a:rPr>
                        <a:t>
 Gute Laune als Ghanas Erfolgsrezept? 😃🇬🇭
⚽ Vor dem 2. WM-Gruppenspiel gegen Südkorea tanzten und musizierten die Ghanaer in den Katakomben des Education City Stadiums in Doha. Die Stimmung in der Garderobe war wohl auch nach dem Match noch ausgelassen: Ghana siegte mit 3:2.
.
.
#srfsport #srffussball #fussball #WM #WM2022 #FIFAWorldCup #Qatar2022 #katar @fifaworldcup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95232</a:t>
                      </a:r>
                    </a:p>
                  </a:txBody>
                  <a:tcPr/>
                </a:tc>
                <a:extLst>
                  <a:ext uri="{0D108BD9-81ED-4DB2-BD59-A6C34878D82A}">
                    <a16:rowId xmlns:a16="http://schemas.microsoft.com/office/drawing/2014/main" val="887327233"/>
                  </a:ext>
                </a:extLst>
              </a:tr>
            </a:tbl>
          </a:graphicData>
        </a:graphic>
      </p:graphicFrame>
      <p:sp>
        <p:nvSpPr>
          <p:cNvPr id="4" name="Text Placeholder 3">
            <a:extLst>
              <a:ext uri="{FF2B5EF4-FFF2-40B4-BE49-F238E27FC236}">
                <a16:creationId xmlns:a16="http://schemas.microsoft.com/office/drawing/2014/main" id="{03005338-4C4C-40AF-9FF5-111DF498D292}"/>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32994448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615C5-AC54-476E-B62A-7C86BEE25860}"/>
              </a:ext>
            </a:extLst>
          </p:cNvPr>
          <p:cNvSpPr>
            <a:spLocks noGrp="1"/>
          </p:cNvSpPr>
          <p:nvPr>
            <p:ph type="title"/>
          </p:nvPr>
        </p:nvSpPr>
        <p:spPr/>
        <p:txBody>
          <a:bodyPr/>
          <a:lstStyle/>
          <a:p>
            <a:r>
              <a:rPr lang="en-US"/>
              <a:t>Instagram Posts Table | srfsport - 24 of 26</a:t>
            </a:r>
          </a:p>
        </p:txBody>
      </p:sp>
      <p:graphicFrame>
        <p:nvGraphicFramePr>
          <p:cNvPr id="5" name="Table Placeholder 4">
            <a:extLst>
              <a:ext uri="{FF2B5EF4-FFF2-40B4-BE49-F238E27FC236}">
                <a16:creationId xmlns:a16="http://schemas.microsoft.com/office/drawing/2014/main" id="{FC112AC1-00A0-4863-907E-CB407DF7F05D}"/>
              </a:ext>
            </a:extLst>
          </p:cNvPr>
          <p:cNvGraphicFramePr>
            <a:graphicFrameLocks noGrp="1"/>
          </p:cNvGraphicFramePr>
          <p:nvPr>
            <p:ph type="tbl" sz="quarter" idx="13"/>
            <p:extLst>
              <p:ext uri="{D42A27DB-BD31-4B8C-83A1-F6EECF244321}">
                <p14:modId xmlns:p14="http://schemas.microsoft.com/office/powerpoint/2010/main" val="2460954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10144209"/>
                    </a:ext>
                  </a:extLst>
                </a:gridCol>
                <a:gridCol w="1481327">
                  <a:extLst>
                    <a:ext uri="{9D8B030D-6E8A-4147-A177-3AD203B41FA5}">
                      <a16:colId xmlns:a16="http://schemas.microsoft.com/office/drawing/2014/main" val="3297375253"/>
                    </a:ext>
                  </a:extLst>
                </a:gridCol>
                <a:gridCol w="493776">
                  <a:extLst>
                    <a:ext uri="{9D8B030D-6E8A-4147-A177-3AD203B41FA5}">
                      <a16:colId xmlns:a16="http://schemas.microsoft.com/office/drawing/2014/main" val="790983298"/>
                    </a:ext>
                  </a:extLst>
                </a:gridCol>
                <a:gridCol w="493776">
                  <a:extLst>
                    <a:ext uri="{9D8B030D-6E8A-4147-A177-3AD203B41FA5}">
                      <a16:colId xmlns:a16="http://schemas.microsoft.com/office/drawing/2014/main" val="555790653"/>
                    </a:ext>
                  </a:extLst>
                </a:gridCol>
                <a:gridCol w="493776">
                  <a:extLst>
                    <a:ext uri="{9D8B030D-6E8A-4147-A177-3AD203B41FA5}">
                      <a16:colId xmlns:a16="http://schemas.microsoft.com/office/drawing/2014/main" val="3298432082"/>
                    </a:ext>
                  </a:extLst>
                </a:gridCol>
                <a:gridCol w="493776">
                  <a:extLst>
                    <a:ext uri="{9D8B030D-6E8A-4147-A177-3AD203B41FA5}">
                      <a16:colId xmlns:a16="http://schemas.microsoft.com/office/drawing/2014/main" val="1019411143"/>
                    </a:ext>
                  </a:extLst>
                </a:gridCol>
                <a:gridCol w="493776">
                  <a:extLst>
                    <a:ext uri="{9D8B030D-6E8A-4147-A177-3AD203B41FA5}">
                      <a16:colId xmlns:a16="http://schemas.microsoft.com/office/drawing/2014/main" val="2349864692"/>
                    </a:ext>
                  </a:extLst>
                </a:gridCol>
                <a:gridCol w="493776">
                  <a:extLst>
                    <a:ext uri="{9D8B030D-6E8A-4147-A177-3AD203B41FA5}">
                      <a16:colId xmlns:a16="http://schemas.microsoft.com/office/drawing/2014/main" val="4168131615"/>
                    </a:ext>
                  </a:extLst>
                </a:gridCol>
                <a:gridCol w="493776">
                  <a:extLst>
                    <a:ext uri="{9D8B030D-6E8A-4147-A177-3AD203B41FA5}">
                      <a16:colId xmlns:a16="http://schemas.microsoft.com/office/drawing/2014/main" val="3619970102"/>
                    </a:ext>
                  </a:extLst>
                </a:gridCol>
                <a:gridCol w="493776">
                  <a:extLst>
                    <a:ext uri="{9D8B030D-6E8A-4147-A177-3AD203B41FA5}">
                      <a16:colId xmlns:a16="http://schemas.microsoft.com/office/drawing/2014/main" val="3940634102"/>
                    </a:ext>
                  </a:extLst>
                </a:gridCol>
                <a:gridCol w="493776">
                  <a:extLst>
                    <a:ext uri="{9D8B030D-6E8A-4147-A177-3AD203B41FA5}">
                      <a16:colId xmlns:a16="http://schemas.microsoft.com/office/drawing/2014/main" val="3037437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800760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srfsport - 2022-11-29 06:15:06</a:t>
                      </a:r>
                      <a:r>
                        <a:rPr kumimoji="0" lang="de-DE" sz="1000" b="0" i="0" u="none" strike="noStrike" kern="1200" cap="none" spc="0" normalizeH="0" baseline="0" noProof="0">
                          <a:ln>
                            <a:noFill/>
                          </a:ln>
                          <a:solidFill>
                            <a:prstClr val="black"/>
                          </a:solidFill>
                          <a:effectLst/>
                          <a:uLnTx/>
                          <a:uFillTx/>
                          <a:latin typeface="+mn-lt"/>
                          <a:ea typeface="+mn-ea"/>
                          <a:cs typeface="+mn-cs"/>
                        </a:rPr>
                        <a:t>
 Niederlage gegen den Rekordweltmeister – der Auftrag gegen Serbien ist klar 🇨🇭⚽
⚽ Nati-Trainer Murat #Yakin und die Spieler trauerten nach dem 0:1 gegen Brasilien dem möglichen Punktgewinn nach. Doch der Fokus ist jetzt auf das letzte WM-Gruppenspiel am Freitag (20 Uhr live auf SRF zwei und in der Sport App) gegen Serbien gerichtet.
⚽ Konkret sichern folgende Szenarien dem Yakin-Team den Einzug in den Achtelfinal:
▶️ Die Schweiz gewinnt gegen Serbien.
▶️ Die Schweiz spielt unentschieden gegen Serbien und Kamerun gewinnt nicht gegen Brasilien.
▶️ Die Schweiz spielt unentschieden gegen Serbien, Kamerun gewinnt gegen Brasilien mit nicht mehr als einem Tor Differenz und die Schweiz schiesst in diesem Fall mindestens zwei Tore mehr als Kamerun.
.
.
@swiss_nati_men @sfv_asf @fifaworldcup #Schweizernati #Nati #srfsport #srffussball #fussball #Schweiz #fifaworldcup #fifaworldcup2022 #qatar2022 #BRASUI
Bild: Imago/eu-images/C. v.d. Laage/Keystone/A. Schalit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22781717"/>
                  </a:ext>
                </a:extLst>
              </a:tr>
            </a:tbl>
          </a:graphicData>
        </a:graphic>
      </p:graphicFrame>
      <p:sp>
        <p:nvSpPr>
          <p:cNvPr id="4" name="Text Placeholder 3">
            <a:extLst>
              <a:ext uri="{FF2B5EF4-FFF2-40B4-BE49-F238E27FC236}">
                <a16:creationId xmlns:a16="http://schemas.microsoft.com/office/drawing/2014/main" id="{93F9957F-34E5-4D9F-A697-936F0A3DE057}"/>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13963630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9421C-31AD-42C0-9F72-212469FCBA97}"/>
              </a:ext>
            </a:extLst>
          </p:cNvPr>
          <p:cNvSpPr>
            <a:spLocks noGrp="1"/>
          </p:cNvSpPr>
          <p:nvPr>
            <p:ph type="title"/>
          </p:nvPr>
        </p:nvSpPr>
        <p:spPr/>
        <p:txBody>
          <a:bodyPr/>
          <a:lstStyle/>
          <a:p>
            <a:r>
              <a:rPr lang="en-US"/>
              <a:t>Instagram Posts Table | srfsport - 25 of 26</a:t>
            </a:r>
          </a:p>
        </p:txBody>
      </p:sp>
      <p:graphicFrame>
        <p:nvGraphicFramePr>
          <p:cNvPr id="5" name="Table Placeholder 4">
            <a:extLst>
              <a:ext uri="{FF2B5EF4-FFF2-40B4-BE49-F238E27FC236}">
                <a16:creationId xmlns:a16="http://schemas.microsoft.com/office/drawing/2014/main" id="{718684D0-6DAE-4B30-BA44-DFF52E113B80}"/>
              </a:ext>
            </a:extLst>
          </p:cNvPr>
          <p:cNvGraphicFramePr>
            <a:graphicFrameLocks noGrp="1"/>
          </p:cNvGraphicFramePr>
          <p:nvPr>
            <p:ph type="tbl" sz="quarter" idx="13"/>
            <p:extLst>
              <p:ext uri="{D42A27DB-BD31-4B8C-83A1-F6EECF244321}">
                <p14:modId xmlns:p14="http://schemas.microsoft.com/office/powerpoint/2010/main" val="2421594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082054200"/>
                    </a:ext>
                  </a:extLst>
                </a:gridCol>
                <a:gridCol w="1481327">
                  <a:extLst>
                    <a:ext uri="{9D8B030D-6E8A-4147-A177-3AD203B41FA5}">
                      <a16:colId xmlns:a16="http://schemas.microsoft.com/office/drawing/2014/main" val="605053739"/>
                    </a:ext>
                  </a:extLst>
                </a:gridCol>
                <a:gridCol w="493776">
                  <a:extLst>
                    <a:ext uri="{9D8B030D-6E8A-4147-A177-3AD203B41FA5}">
                      <a16:colId xmlns:a16="http://schemas.microsoft.com/office/drawing/2014/main" val="2576480107"/>
                    </a:ext>
                  </a:extLst>
                </a:gridCol>
                <a:gridCol w="493776">
                  <a:extLst>
                    <a:ext uri="{9D8B030D-6E8A-4147-A177-3AD203B41FA5}">
                      <a16:colId xmlns:a16="http://schemas.microsoft.com/office/drawing/2014/main" val="1850563055"/>
                    </a:ext>
                  </a:extLst>
                </a:gridCol>
                <a:gridCol w="493776">
                  <a:extLst>
                    <a:ext uri="{9D8B030D-6E8A-4147-A177-3AD203B41FA5}">
                      <a16:colId xmlns:a16="http://schemas.microsoft.com/office/drawing/2014/main" val="43909772"/>
                    </a:ext>
                  </a:extLst>
                </a:gridCol>
                <a:gridCol w="493776">
                  <a:extLst>
                    <a:ext uri="{9D8B030D-6E8A-4147-A177-3AD203B41FA5}">
                      <a16:colId xmlns:a16="http://schemas.microsoft.com/office/drawing/2014/main" val="1302224496"/>
                    </a:ext>
                  </a:extLst>
                </a:gridCol>
                <a:gridCol w="493776">
                  <a:extLst>
                    <a:ext uri="{9D8B030D-6E8A-4147-A177-3AD203B41FA5}">
                      <a16:colId xmlns:a16="http://schemas.microsoft.com/office/drawing/2014/main" val="3259648080"/>
                    </a:ext>
                  </a:extLst>
                </a:gridCol>
                <a:gridCol w="493776">
                  <a:extLst>
                    <a:ext uri="{9D8B030D-6E8A-4147-A177-3AD203B41FA5}">
                      <a16:colId xmlns:a16="http://schemas.microsoft.com/office/drawing/2014/main" val="147059243"/>
                    </a:ext>
                  </a:extLst>
                </a:gridCol>
                <a:gridCol w="493776">
                  <a:extLst>
                    <a:ext uri="{9D8B030D-6E8A-4147-A177-3AD203B41FA5}">
                      <a16:colId xmlns:a16="http://schemas.microsoft.com/office/drawing/2014/main" val="971610588"/>
                    </a:ext>
                  </a:extLst>
                </a:gridCol>
                <a:gridCol w="493776">
                  <a:extLst>
                    <a:ext uri="{9D8B030D-6E8A-4147-A177-3AD203B41FA5}">
                      <a16:colId xmlns:a16="http://schemas.microsoft.com/office/drawing/2014/main" val="1602006841"/>
                    </a:ext>
                  </a:extLst>
                </a:gridCol>
                <a:gridCol w="493776">
                  <a:extLst>
                    <a:ext uri="{9D8B030D-6E8A-4147-A177-3AD203B41FA5}">
                      <a16:colId xmlns:a16="http://schemas.microsoft.com/office/drawing/2014/main" val="1897039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037515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srfsport - 2022-11-28 22:05:18</a:t>
                      </a:r>
                      <a:r>
                        <a:rPr kumimoji="0" lang="en-US" sz="1000" b="0" i="0" u="none" strike="noStrike" kern="1200" cap="none" spc="0" normalizeH="0" baseline="0" noProof="0">
                          <a:ln>
                            <a:noFill/>
                          </a:ln>
                          <a:solidFill>
                            <a:prstClr val="black"/>
                          </a:solidFill>
                          <a:effectLst/>
                          <a:uLnTx/>
                          <a:uFillTx/>
                          <a:latin typeface="+mn-lt"/>
                          <a:ea typeface="+mn-ea"/>
                          <a:cs typeface="+mn-cs"/>
                        </a:rPr>
                        <a:t>
 Portugal bezwingt Uruguay und steht im Achtelfinal
⚽ Die Portugiesen gewinnen im 2. Gruppenspiel an der WM gegen Uruguay mit 2:0 und lösen somit vorzeitig das Achtelfinal-Ticket.
⚽ Der Siegtreffer erzielt Bruno Fernandes in der 54. Minute. Der 2. Treffer per Penalty in der Nachspielzeit geht ebenfalls auf sein Konto.
⚽ Wie der Stand in den Gruppen G und H aussieht, siehst du auf dem 3. Slide.➡️
.
.
#srfsport #srffussball #fussball #WM #WM2022 #Qatar2022 #Katar #FIFAWorldCup #fifaworldcup2022 #PORURU @fifaworldcup 
Bild: IMAGO/Jose Breton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8766659"/>
                  </a:ext>
                </a:extLst>
              </a:tr>
            </a:tbl>
          </a:graphicData>
        </a:graphic>
      </p:graphicFrame>
      <p:sp>
        <p:nvSpPr>
          <p:cNvPr id="4" name="Text Placeholder 3">
            <a:extLst>
              <a:ext uri="{FF2B5EF4-FFF2-40B4-BE49-F238E27FC236}">
                <a16:creationId xmlns:a16="http://schemas.microsoft.com/office/drawing/2014/main" id="{BDB5F680-D905-4B52-A060-A4E26E52992E}"/>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4193919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9D308-7CDF-4BA7-9CAB-A9E237ABD418}"/>
              </a:ext>
            </a:extLst>
          </p:cNvPr>
          <p:cNvSpPr>
            <a:spLocks noGrp="1"/>
          </p:cNvSpPr>
          <p:nvPr>
            <p:ph type="title"/>
          </p:nvPr>
        </p:nvSpPr>
        <p:spPr/>
        <p:txBody>
          <a:bodyPr/>
          <a:lstStyle/>
          <a:p>
            <a:r>
              <a:rPr lang="en-US"/>
              <a:t>Instagram Posts Table | srfsport - 26 of 26</a:t>
            </a:r>
          </a:p>
        </p:txBody>
      </p:sp>
      <p:graphicFrame>
        <p:nvGraphicFramePr>
          <p:cNvPr id="5" name="Table Placeholder 4">
            <a:extLst>
              <a:ext uri="{FF2B5EF4-FFF2-40B4-BE49-F238E27FC236}">
                <a16:creationId xmlns:a16="http://schemas.microsoft.com/office/drawing/2014/main" id="{EA305B9F-3EFA-4F0F-88BF-30C544264E05}"/>
              </a:ext>
            </a:extLst>
          </p:cNvPr>
          <p:cNvGraphicFramePr>
            <a:graphicFrameLocks noGrp="1"/>
          </p:cNvGraphicFramePr>
          <p:nvPr>
            <p:ph type="tbl" sz="quarter" idx="13"/>
            <p:extLst>
              <p:ext uri="{D42A27DB-BD31-4B8C-83A1-F6EECF244321}">
                <p14:modId xmlns:p14="http://schemas.microsoft.com/office/powerpoint/2010/main" val="1670513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95248298"/>
                    </a:ext>
                  </a:extLst>
                </a:gridCol>
                <a:gridCol w="1481327">
                  <a:extLst>
                    <a:ext uri="{9D8B030D-6E8A-4147-A177-3AD203B41FA5}">
                      <a16:colId xmlns:a16="http://schemas.microsoft.com/office/drawing/2014/main" val="2819043383"/>
                    </a:ext>
                  </a:extLst>
                </a:gridCol>
                <a:gridCol w="493776">
                  <a:extLst>
                    <a:ext uri="{9D8B030D-6E8A-4147-A177-3AD203B41FA5}">
                      <a16:colId xmlns:a16="http://schemas.microsoft.com/office/drawing/2014/main" val="2566967651"/>
                    </a:ext>
                  </a:extLst>
                </a:gridCol>
                <a:gridCol w="493776">
                  <a:extLst>
                    <a:ext uri="{9D8B030D-6E8A-4147-A177-3AD203B41FA5}">
                      <a16:colId xmlns:a16="http://schemas.microsoft.com/office/drawing/2014/main" val="1466002562"/>
                    </a:ext>
                  </a:extLst>
                </a:gridCol>
                <a:gridCol w="493776">
                  <a:extLst>
                    <a:ext uri="{9D8B030D-6E8A-4147-A177-3AD203B41FA5}">
                      <a16:colId xmlns:a16="http://schemas.microsoft.com/office/drawing/2014/main" val="2527295460"/>
                    </a:ext>
                  </a:extLst>
                </a:gridCol>
                <a:gridCol w="493776">
                  <a:extLst>
                    <a:ext uri="{9D8B030D-6E8A-4147-A177-3AD203B41FA5}">
                      <a16:colId xmlns:a16="http://schemas.microsoft.com/office/drawing/2014/main" val="1807738171"/>
                    </a:ext>
                  </a:extLst>
                </a:gridCol>
                <a:gridCol w="493776">
                  <a:extLst>
                    <a:ext uri="{9D8B030D-6E8A-4147-A177-3AD203B41FA5}">
                      <a16:colId xmlns:a16="http://schemas.microsoft.com/office/drawing/2014/main" val="2504491662"/>
                    </a:ext>
                  </a:extLst>
                </a:gridCol>
                <a:gridCol w="493776">
                  <a:extLst>
                    <a:ext uri="{9D8B030D-6E8A-4147-A177-3AD203B41FA5}">
                      <a16:colId xmlns:a16="http://schemas.microsoft.com/office/drawing/2014/main" val="3096141630"/>
                    </a:ext>
                  </a:extLst>
                </a:gridCol>
                <a:gridCol w="493776">
                  <a:extLst>
                    <a:ext uri="{9D8B030D-6E8A-4147-A177-3AD203B41FA5}">
                      <a16:colId xmlns:a16="http://schemas.microsoft.com/office/drawing/2014/main" val="548016538"/>
                    </a:ext>
                  </a:extLst>
                </a:gridCol>
                <a:gridCol w="493776">
                  <a:extLst>
                    <a:ext uri="{9D8B030D-6E8A-4147-A177-3AD203B41FA5}">
                      <a16:colId xmlns:a16="http://schemas.microsoft.com/office/drawing/2014/main" val="3867635850"/>
                    </a:ext>
                  </a:extLst>
                </a:gridCol>
                <a:gridCol w="493776">
                  <a:extLst>
                    <a:ext uri="{9D8B030D-6E8A-4147-A177-3AD203B41FA5}">
                      <a16:colId xmlns:a16="http://schemas.microsoft.com/office/drawing/2014/main" val="3828689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742330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srfsport - 2022-11-28 20:19:03</a:t>
                      </a:r>
                      <a:r>
                        <a:rPr kumimoji="0" lang="en-US" sz="1000" b="0" i="0" u="none" strike="noStrike" kern="1200" cap="none" spc="0" normalizeH="0" baseline="0" noProof="0">
                          <a:ln>
                            <a:noFill/>
                          </a:ln>
                          <a:solidFill>
                            <a:prstClr val="black"/>
                          </a:solidFill>
                          <a:effectLst/>
                          <a:uLnTx/>
                          <a:uFillTx/>
                          <a:latin typeface="+mn-lt"/>
                          <a:ea typeface="+mn-ea"/>
                          <a:cs typeface="+mn-cs"/>
                        </a:rPr>
                        <a:t>
 Casemiro schiesst Brasilien zum 1:0-Sieg gegen die Schweiz🇧🇷🇨🇭
⚽️Der Brasilianer erzielt in der 83. Minute per sehenswerter Direktabnahme das einzige Tor der Partie und entreisst der Schweizer Nati somit den Punkt. 
@swiss_nati_men @sfv_asf @fifaworldcup #Schweizernati #Nati #srfsport #srffussball #fussball #Schweiz #fifaworldcup #fifaworldcup2022 #qatar2022 #BRASUI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59093</a:t>
                      </a:r>
                    </a:p>
                  </a:txBody>
                  <a:tcPr/>
                </a:tc>
                <a:extLst>
                  <a:ext uri="{0D108BD9-81ED-4DB2-BD59-A6C34878D82A}">
                    <a16:rowId xmlns:a16="http://schemas.microsoft.com/office/drawing/2014/main" val="2673350691"/>
                  </a:ext>
                </a:extLst>
              </a:tr>
            </a:tbl>
          </a:graphicData>
        </a:graphic>
      </p:graphicFrame>
      <p:sp>
        <p:nvSpPr>
          <p:cNvPr id="4" name="Text Placeholder 3">
            <a:extLst>
              <a:ext uri="{FF2B5EF4-FFF2-40B4-BE49-F238E27FC236}">
                <a16:creationId xmlns:a16="http://schemas.microsoft.com/office/drawing/2014/main" id="{132459E5-E252-4792-BCF6-634D4B4F063A}"/>
              </a:ext>
            </a:extLst>
          </p:cNvPr>
          <p:cNvSpPr>
            <a:spLocks noGrp="1"/>
          </p:cNvSpPr>
          <p:nvPr>
            <p:ph type="body" sz="quarter" idx="14"/>
          </p:nvPr>
        </p:nvSpPr>
        <p:spPr/>
        <p:txBody>
          <a:bodyPr/>
          <a:lstStyle/>
          <a:p>
            <a:r>
              <a:rPr lang="en-US"/>
              <a:t>01.11.2022 - 30.11.2022</a:t>
            </a:r>
          </a:p>
        </p:txBody>
      </p:sp>
    </p:spTree>
    <p:extLst>
      <p:ext uri="{BB962C8B-B14F-4D97-AF65-F5344CB8AC3E}">
        <p14:creationId xmlns:p14="http://schemas.microsoft.com/office/powerpoint/2010/main" val="40832384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1650</Words>
  <Application>Microsoft Office PowerPoint</Application>
  <PresentationFormat>On-screen Show (4:3)</PresentationFormat>
  <Paragraphs>588</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Instagram Posts Table | srfsport - 1 of 26</vt:lpstr>
      <vt:lpstr>Instagram Posts Table | srfsport - 2 of 26</vt:lpstr>
      <vt:lpstr>Instagram Posts Table | srfsport - 3 of 26</vt:lpstr>
      <vt:lpstr>Instagram Posts Table | srfsport - 4 of 26</vt:lpstr>
      <vt:lpstr>Instagram Posts Table | srfsport - 5 of 26</vt:lpstr>
      <vt:lpstr>Instagram Posts Table | srfsport - 6 of 26</vt:lpstr>
      <vt:lpstr>Instagram Posts Table | srfsport - 7 of 26</vt:lpstr>
      <vt:lpstr>Instagram Posts Table | srfsport - 8 of 26</vt:lpstr>
      <vt:lpstr>Instagram Posts Table | srfsport - 9 of 26</vt:lpstr>
      <vt:lpstr>Instagram Posts Table | srfsport - 10 of 26</vt:lpstr>
      <vt:lpstr>Instagram Posts Table | srfsport - 11 of 26</vt:lpstr>
      <vt:lpstr>Instagram Posts Table | srfsport - 12 of 26</vt:lpstr>
      <vt:lpstr>Instagram Posts Table | srfsport - 13 of 26</vt:lpstr>
      <vt:lpstr>Instagram Posts Table | srfsport - 14 of 26</vt:lpstr>
      <vt:lpstr>Instagram Posts Table | srfsport - 15 of 26</vt:lpstr>
      <vt:lpstr>Instagram Posts Table | srfsport - 16 of 26</vt:lpstr>
      <vt:lpstr>Instagram Posts Table | srfsport - 17 of 26</vt:lpstr>
      <vt:lpstr>Instagram Posts Table | srfsport - 18 of 26</vt:lpstr>
      <vt:lpstr>Instagram Posts Table | srfsport - 19 of 26</vt:lpstr>
      <vt:lpstr>Instagram Posts Table | srfsport - 20 of 26</vt:lpstr>
      <vt:lpstr>Instagram Posts Table | srfsport - 21 of 26</vt:lpstr>
      <vt:lpstr>Instagram Posts Table | srfsport - 22 of 26</vt:lpstr>
      <vt:lpstr>Instagram Posts Table | srfsport - 23 of 26</vt:lpstr>
      <vt:lpstr>Instagram Posts Table | srfsport - 24 of 26</vt:lpstr>
      <vt:lpstr>Instagram Posts Table | srfsport - 25 of 26</vt:lpstr>
      <vt:lpstr>Instagram Posts Table | srfsport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srfsport - 1 of 26</dc:title>
  <dc:creator>Administrator</dc:creator>
  <cp:lastModifiedBy>Administrator</cp:lastModifiedBy>
  <cp:revision>1</cp:revision>
  <dcterms:created xsi:type="dcterms:W3CDTF">2022-12-12T13:42:18Z</dcterms:created>
  <dcterms:modified xsi:type="dcterms:W3CDTF">2022-12-12T13:46:35Z</dcterms:modified>
</cp:coreProperties>
</file>