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12/9/2022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9422B-8393-4C3F-ADE9-16E56292FC6B}"/>
              </a:ext>
            </a:extLst>
          </p:cNvPr>
          <p:cNvSpPr>
            <a:spLocks noGrp="1"/>
          </p:cNvSpPr>
          <p:nvPr>
            <p:ph type="title"/>
          </p:nvPr>
        </p:nvSpPr>
        <p:spPr/>
        <p:txBody>
          <a:bodyPr/>
          <a:lstStyle/>
          <a:p>
            <a:r>
              <a:rPr lang="en-US"/>
              <a:t>Facebook Original Own Posts Table | SRF 1 - 1 of 7</a:t>
            </a:r>
          </a:p>
        </p:txBody>
      </p:sp>
      <p:graphicFrame>
        <p:nvGraphicFramePr>
          <p:cNvPr id="5" name="Table Placeholder 4">
            <a:extLst>
              <a:ext uri="{FF2B5EF4-FFF2-40B4-BE49-F238E27FC236}">
                <a16:creationId xmlns:a16="http://schemas.microsoft.com/office/drawing/2014/main" id="{1B18718B-4CA2-4120-96E9-B18D775BFD8E}"/>
              </a:ext>
            </a:extLst>
          </p:cNvPr>
          <p:cNvGraphicFramePr>
            <a:graphicFrameLocks noGrp="1"/>
          </p:cNvGraphicFramePr>
          <p:nvPr>
            <p:ph type="tbl" sz="quarter" idx="13"/>
            <p:extLst>
              <p:ext uri="{D42A27DB-BD31-4B8C-83A1-F6EECF244321}">
                <p14:modId xmlns:p14="http://schemas.microsoft.com/office/powerpoint/2010/main" val="2991168022"/>
              </p:ext>
            </p:extLst>
          </p:nvPr>
        </p:nvGraphicFramePr>
        <p:xfrm>
          <a:off x="457200" y="1731963"/>
          <a:ext cx="8147304" cy="384048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57803205"/>
                    </a:ext>
                  </a:extLst>
                </a:gridCol>
                <a:gridCol w="905256">
                  <a:extLst>
                    <a:ext uri="{9D8B030D-6E8A-4147-A177-3AD203B41FA5}">
                      <a16:colId xmlns:a16="http://schemas.microsoft.com/office/drawing/2014/main" val="1169958230"/>
                    </a:ext>
                  </a:extLst>
                </a:gridCol>
                <a:gridCol w="329184">
                  <a:extLst>
                    <a:ext uri="{9D8B030D-6E8A-4147-A177-3AD203B41FA5}">
                      <a16:colId xmlns:a16="http://schemas.microsoft.com/office/drawing/2014/main" val="534881660"/>
                    </a:ext>
                  </a:extLst>
                </a:gridCol>
                <a:gridCol w="329184">
                  <a:extLst>
                    <a:ext uri="{9D8B030D-6E8A-4147-A177-3AD203B41FA5}">
                      <a16:colId xmlns:a16="http://schemas.microsoft.com/office/drawing/2014/main" val="2337641934"/>
                    </a:ext>
                  </a:extLst>
                </a:gridCol>
                <a:gridCol w="329184">
                  <a:extLst>
                    <a:ext uri="{9D8B030D-6E8A-4147-A177-3AD203B41FA5}">
                      <a16:colId xmlns:a16="http://schemas.microsoft.com/office/drawing/2014/main" val="3521792954"/>
                    </a:ext>
                  </a:extLst>
                </a:gridCol>
                <a:gridCol w="329184">
                  <a:extLst>
                    <a:ext uri="{9D8B030D-6E8A-4147-A177-3AD203B41FA5}">
                      <a16:colId xmlns:a16="http://schemas.microsoft.com/office/drawing/2014/main" val="788377258"/>
                    </a:ext>
                  </a:extLst>
                </a:gridCol>
                <a:gridCol w="329184">
                  <a:extLst>
                    <a:ext uri="{9D8B030D-6E8A-4147-A177-3AD203B41FA5}">
                      <a16:colId xmlns:a16="http://schemas.microsoft.com/office/drawing/2014/main" val="1437812837"/>
                    </a:ext>
                  </a:extLst>
                </a:gridCol>
                <a:gridCol w="329184">
                  <a:extLst>
                    <a:ext uri="{9D8B030D-6E8A-4147-A177-3AD203B41FA5}">
                      <a16:colId xmlns:a16="http://schemas.microsoft.com/office/drawing/2014/main" val="60104277"/>
                    </a:ext>
                  </a:extLst>
                </a:gridCol>
                <a:gridCol w="329184">
                  <a:extLst>
                    <a:ext uri="{9D8B030D-6E8A-4147-A177-3AD203B41FA5}">
                      <a16:colId xmlns:a16="http://schemas.microsoft.com/office/drawing/2014/main" val="1069132597"/>
                    </a:ext>
                  </a:extLst>
                </a:gridCol>
                <a:gridCol w="329184">
                  <a:extLst>
                    <a:ext uri="{9D8B030D-6E8A-4147-A177-3AD203B41FA5}">
                      <a16:colId xmlns:a16="http://schemas.microsoft.com/office/drawing/2014/main" val="241660920"/>
                    </a:ext>
                  </a:extLst>
                </a:gridCol>
                <a:gridCol w="329184">
                  <a:extLst>
                    <a:ext uri="{9D8B030D-6E8A-4147-A177-3AD203B41FA5}">
                      <a16:colId xmlns:a16="http://schemas.microsoft.com/office/drawing/2014/main" val="1758250910"/>
                    </a:ext>
                  </a:extLst>
                </a:gridCol>
                <a:gridCol w="329184">
                  <a:extLst>
                    <a:ext uri="{9D8B030D-6E8A-4147-A177-3AD203B41FA5}">
                      <a16:colId xmlns:a16="http://schemas.microsoft.com/office/drawing/2014/main" val="3064294413"/>
                    </a:ext>
                  </a:extLst>
                </a:gridCol>
                <a:gridCol w="329184">
                  <a:extLst>
                    <a:ext uri="{9D8B030D-6E8A-4147-A177-3AD203B41FA5}">
                      <a16:colId xmlns:a16="http://schemas.microsoft.com/office/drawing/2014/main" val="2585807669"/>
                    </a:ext>
                  </a:extLst>
                </a:gridCol>
                <a:gridCol w="329184">
                  <a:extLst>
                    <a:ext uri="{9D8B030D-6E8A-4147-A177-3AD203B41FA5}">
                      <a16:colId xmlns:a16="http://schemas.microsoft.com/office/drawing/2014/main" val="613605225"/>
                    </a:ext>
                  </a:extLst>
                </a:gridCol>
                <a:gridCol w="329184">
                  <a:extLst>
                    <a:ext uri="{9D8B030D-6E8A-4147-A177-3AD203B41FA5}">
                      <a16:colId xmlns:a16="http://schemas.microsoft.com/office/drawing/2014/main" val="4261446304"/>
                    </a:ext>
                  </a:extLst>
                </a:gridCol>
                <a:gridCol w="329184">
                  <a:extLst>
                    <a:ext uri="{9D8B030D-6E8A-4147-A177-3AD203B41FA5}">
                      <a16:colId xmlns:a16="http://schemas.microsoft.com/office/drawing/2014/main" val="2290608403"/>
                    </a:ext>
                  </a:extLst>
                </a:gridCol>
                <a:gridCol w="329184">
                  <a:extLst>
                    <a:ext uri="{9D8B030D-6E8A-4147-A177-3AD203B41FA5}">
                      <a16:colId xmlns:a16="http://schemas.microsoft.com/office/drawing/2014/main" val="1925725581"/>
                    </a:ext>
                  </a:extLst>
                </a:gridCol>
                <a:gridCol w="329184">
                  <a:extLst>
                    <a:ext uri="{9D8B030D-6E8A-4147-A177-3AD203B41FA5}">
                      <a16:colId xmlns:a16="http://schemas.microsoft.com/office/drawing/2014/main" val="270586189"/>
                    </a:ext>
                  </a:extLst>
                </a:gridCol>
                <a:gridCol w="329184">
                  <a:extLst>
                    <a:ext uri="{9D8B030D-6E8A-4147-A177-3AD203B41FA5}">
                      <a16:colId xmlns:a16="http://schemas.microsoft.com/office/drawing/2014/main" val="284595285"/>
                    </a:ext>
                  </a:extLst>
                </a:gridCol>
                <a:gridCol w="329184">
                  <a:extLst>
                    <a:ext uri="{9D8B030D-6E8A-4147-A177-3AD203B41FA5}">
                      <a16:colId xmlns:a16="http://schemas.microsoft.com/office/drawing/2014/main" val="3673288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097835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1 - 2022-11-18 07:00:01</a:t>
                      </a:r>
                      <a:r>
                        <a:rPr kumimoji="0" lang="de-DE" sz="1000" b="0" i="0" u="none" strike="noStrike" kern="1200" cap="none" spc="0" normalizeH="0" baseline="0" noProof="0">
                          <a:ln>
                            <a:noFill/>
                          </a:ln>
                          <a:solidFill>
                            <a:prstClr val="black"/>
                          </a:solidFill>
                          <a:effectLst/>
                          <a:uLnTx/>
                          <a:uFillTx/>
                          <a:latin typeface="+mn-lt"/>
                          <a:ea typeface="+mn-ea"/>
                          <a:cs typeface="+mn-cs"/>
                        </a:rPr>
                        <a:t>
 Welches Wort hat deiner Meinung nach den Titel «Wort des Jahres 2022» verdient? 🏆 Bei der Wahl berücksichtigt die ZHAW Angewandte Linguistik auch Vorschläge aus dem Publikum. 📝
#radiosrf1 #zhaw #wortdesjahres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21873009"/>
                  </a:ext>
                </a:extLst>
              </a:tr>
            </a:tbl>
          </a:graphicData>
        </a:graphic>
      </p:graphicFrame>
      <p:sp>
        <p:nvSpPr>
          <p:cNvPr id="4" name="Text Placeholder 3">
            <a:extLst>
              <a:ext uri="{FF2B5EF4-FFF2-40B4-BE49-F238E27FC236}">
                <a16:creationId xmlns:a16="http://schemas.microsoft.com/office/drawing/2014/main" id="{D97D0210-41DD-44AE-85BA-62965DA9ACB4}"/>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3145768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7CB6A-F535-46B7-8BEB-A974FF0A304F}"/>
              </a:ext>
            </a:extLst>
          </p:cNvPr>
          <p:cNvSpPr>
            <a:spLocks noGrp="1"/>
          </p:cNvSpPr>
          <p:nvPr>
            <p:ph type="title"/>
          </p:nvPr>
        </p:nvSpPr>
        <p:spPr/>
        <p:txBody>
          <a:bodyPr/>
          <a:lstStyle/>
          <a:p>
            <a:r>
              <a:rPr lang="en-US"/>
              <a:t>Facebook Original Own Posts Table | SRF 1 - 2 of 7</a:t>
            </a:r>
          </a:p>
        </p:txBody>
      </p:sp>
      <p:graphicFrame>
        <p:nvGraphicFramePr>
          <p:cNvPr id="5" name="Table Placeholder 4">
            <a:extLst>
              <a:ext uri="{FF2B5EF4-FFF2-40B4-BE49-F238E27FC236}">
                <a16:creationId xmlns:a16="http://schemas.microsoft.com/office/drawing/2014/main" id="{3ADF594E-D560-4886-807A-CB26F67E23C4}"/>
              </a:ext>
            </a:extLst>
          </p:cNvPr>
          <p:cNvGraphicFramePr>
            <a:graphicFrameLocks noGrp="1"/>
          </p:cNvGraphicFramePr>
          <p:nvPr>
            <p:ph type="tbl" sz="quarter" idx="13"/>
            <p:extLst>
              <p:ext uri="{D42A27DB-BD31-4B8C-83A1-F6EECF244321}">
                <p14:modId xmlns:p14="http://schemas.microsoft.com/office/powerpoint/2010/main" val="374981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7697648"/>
                    </a:ext>
                  </a:extLst>
                </a:gridCol>
                <a:gridCol w="905256">
                  <a:extLst>
                    <a:ext uri="{9D8B030D-6E8A-4147-A177-3AD203B41FA5}">
                      <a16:colId xmlns:a16="http://schemas.microsoft.com/office/drawing/2014/main" val="3225950191"/>
                    </a:ext>
                  </a:extLst>
                </a:gridCol>
                <a:gridCol w="329184">
                  <a:extLst>
                    <a:ext uri="{9D8B030D-6E8A-4147-A177-3AD203B41FA5}">
                      <a16:colId xmlns:a16="http://schemas.microsoft.com/office/drawing/2014/main" val="171217584"/>
                    </a:ext>
                  </a:extLst>
                </a:gridCol>
                <a:gridCol w="329184">
                  <a:extLst>
                    <a:ext uri="{9D8B030D-6E8A-4147-A177-3AD203B41FA5}">
                      <a16:colId xmlns:a16="http://schemas.microsoft.com/office/drawing/2014/main" val="4078773151"/>
                    </a:ext>
                  </a:extLst>
                </a:gridCol>
                <a:gridCol w="329184">
                  <a:extLst>
                    <a:ext uri="{9D8B030D-6E8A-4147-A177-3AD203B41FA5}">
                      <a16:colId xmlns:a16="http://schemas.microsoft.com/office/drawing/2014/main" val="3968326515"/>
                    </a:ext>
                  </a:extLst>
                </a:gridCol>
                <a:gridCol w="329184">
                  <a:extLst>
                    <a:ext uri="{9D8B030D-6E8A-4147-A177-3AD203B41FA5}">
                      <a16:colId xmlns:a16="http://schemas.microsoft.com/office/drawing/2014/main" val="3933366052"/>
                    </a:ext>
                  </a:extLst>
                </a:gridCol>
                <a:gridCol w="329184">
                  <a:extLst>
                    <a:ext uri="{9D8B030D-6E8A-4147-A177-3AD203B41FA5}">
                      <a16:colId xmlns:a16="http://schemas.microsoft.com/office/drawing/2014/main" val="2436088805"/>
                    </a:ext>
                  </a:extLst>
                </a:gridCol>
                <a:gridCol w="329184">
                  <a:extLst>
                    <a:ext uri="{9D8B030D-6E8A-4147-A177-3AD203B41FA5}">
                      <a16:colId xmlns:a16="http://schemas.microsoft.com/office/drawing/2014/main" val="2667214646"/>
                    </a:ext>
                  </a:extLst>
                </a:gridCol>
                <a:gridCol w="329184">
                  <a:extLst>
                    <a:ext uri="{9D8B030D-6E8A-4147-A177-3AD203B41FA5}">
                      <a16:colId xmlns:a16="http://schemas.microsoft.com/office/drawing/2014/main" val="3258053476"/>
                    </a:ext>
                  </a:extLst>
                </a:gridCol>
                <a:gridCol w="329184">
                  <a:extLst>
                    <a:ext uri="{9D8B030D-6E8A-4147-A177-3AD203B41FA5}">
                      <a16:colId xmlns:a16="http://schemas.microsoft.com/office/drawing/2014/main" val="2285856555"/>
                    </a:ext>
                  </a:extLst>
                </a:gridCol>
                <a:gridCol w="329184">
                  <a:extLst>
                    <a:ext uri="{9D8B030D-6E8A-4147-A177-3AD203B41FA5}">
                      <a16:colId xmlns:a16="http://schemas.microsoft.com/office/drawing/2014/main" val="1796818083"/>
                    </a:ext>
                  </a:extLst>
                </a:gridCol>
                <a:gridCol w="329184">
                  <a:extLst>
                    <a:ext uri="{9D8B030D-6E8A-4147-A177-3AD203B41FA5}">
                      <a16:colId xmlns:a16="http://schemas.microsoft.com/office/drawing/2014/main" val="3058705213"/>
                    </a:ext>
                  </a:extLst>
                </a:gridCol>
                <a:gridCol w="329184">
                  <a:extLst>
                    <a:ext uri="{9D8B030D-6E8A-4147-A177-3AD203B41FA5}">
                      <a16:colId xmlns:a16="http://schemas.microsoft.com/office/drawing/2014/main" val="1117776157"/>
                    </a:ext>
                  </a:extLst>
                </a:gridCol>
                <a:gridCol w="329184">
                  <a:extLst>
                    <a:ext uri="{9D8B030D-6E8A-4147-A177-3AD203B41FA5}">
                      <a16:colId xmlns:a16="http://schemas.microsoft.com/office/drawing/2014/main" val="1252462238"/>
                    </a:ext>
                  </a:extLst>
                </a:gridCol>
                <a:gridCol w="329184">
                  <a:extLst>
                    <a:ext uri="{9D8B030D-6E8A-4147-A177-3AD203B41FA5}">
                      <a16:colId xmlns:a16="http://schemas.microsoft.com/office/drawing/2014/main" val="3822265220"/>
                    </a:ext>
                  </a:extLst>
                </a:gridCol>
                <a:gridCol w="329184">
                  <a:extLst>
                    <a:ext uri="{9D8B030D-6E8A-4147-A177-3AD203B41FA5}">
                      <a16:colId xmlns:a16="http://schemas.microsoft.com/office/drawing/2014/main" val="1346301653"/>
                    </a:ext>
                  </a:extLst>
                </a:gridCol>
                <a:gridCol w="329184">
                  <a:extLst>
                    <a:ext uri="{9D8B030D-6E8A-4147-A177-3AD203B41FA5}">
                      <a16:colId xmlns:a16="http://schemas.microsoft.com/office/drawing/2014/main" val="3519659193"/>
                    </a:ext>
                  </a:extLst>
                </a:gridCol>
                <a:gridCol w="329184">
                  <a:extLst>
                    <a:ext uri="{9D8B030D-6E8A-4147-A177-3AD203B41FA5}">
                      <a16:colId xmlns:a16="http://schemas.microsoft.com/office/drawing/2014/main" val="37747626"/>
                    </a:ext>
                  </a:extLst>
                </a:gridCol>
                <a:gridCol w="329184">
                  <a:extLst>
                    <a:ext uri="{9D8B030D-6E8A-4147-A177-3AD203B41FA5}">
                      <a16:colId xmlns:a16="http://schemas.microsoft.com/office/drawing/2014/main" val="1356721329"/>
                    </a:ext>
                  </a:extLst>
                </a:gridCol>
                <a:gridCol w="329184">
                  <a:extLst>
                    <a:ext uri="{9D8B030D-6E8A-4147-A177-3AD203B41FA5}">
                      <a16:colId xmlns:a16="http://schemas.microsoft.com/office/drawing/2014/main" val="2247806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84378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1 - 2022-11-17 07:00:00</a:t>
                      </a:r>
                      <a:r>
                        <a:rPr kumimoji="0" lang="de-DE" sz="1000" b="0" i="0" u="none" strike="noStrike" kern="1200" cap="none" spc="0" normalizeH="0" baseline="0" noProof="0">
                          <a:ln>
                            <a:noFill/>
                          </a:ln>
                          <a:solidFill>
                            <a:prstClr val="black"/>
                          </a:solidFill>
                          <a:effectLst/>
                          <a:uLnTx/>
                          <a:uFillTx/>
                          <a:latin typeface="+mn-lt"/>
                          <a:ea typeface="+mn-ea"/>
                          <a:cs typeface="+mn-cs"/>
                        </a:rPr>
                        <a:t>
 Der Schweizer Kinder- und Jugendpsychologe Allan Guggenbühl sagt: «Man sollte Kindern Spielzeugwaffen erlauben. Kinder setzen sich so mit der dunklen Seite der Menschen auseinander.» Ein Verbot von Spielzeugwaffen könne dazu führen, dass die Kinder erst später von Waffen fasziniert sind. Was denkst du: Sollen Kinder mit Plastikpistolen aufeinander zielen dürfen? 🔫👶 
#srf1 #spielzeugwaffen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69239881"/>
                  </a:ext>
                </a:extLst>
              </a:tr>
            </a:tbl>
          </a:graphicData>
        </a:graphic>
      </p:graphicFrame>
      <p:sp>
        <p:nvSpPr>
          <p:cNvPr id="4" name="Text Placeholder 3">
            <a:extLst>
              <a:ext uri="{FF2B5EF4-FFF2-40B4-BE49-F238E27FC236}">
                <a16:creationId xmlns:a16="http://schemas.microsoft.com/office/drawing/2014/main" id="{865C227D-1241-41B5-922D-6D8801FB5595}"/>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21149834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F88B67-7CBC-4968-AC72-A16B1117BEE4}"/>
              </a:ext>
            </a:extLst>
          </p:cNvPr>
          <p:cNvSpPr>
            <a:spLocks noGrp="1"/>
          </p:cNvSpPr>
          <p:nvPr>
            <p:ph type="title"/>
          </p:nvPr>
        </p:nvSpPr>
        <p:spPr/>
        <p:txBody>
          <a:bodyPr/>
          <a:lstStyle/>
          <a:p>
            <a:r>
              <a:rPr lang="en-US"/>
              <a:t>Facebook Original Own Posts Table | SRF 1 - 3 of 7</a:t>
            </a:r>
          </a:p>
        </p:txBody>
      </p:sp>
      <p:graphicFrame>
        <p:nvGraphicFramePr>
          <p:cNvPr id="5" name="Table Placeholder 4">
            <a:extLst>
              <a:ext uri="{FF2B5EF4-FFF2-40B4-BE49-F238E27FC236}">
                <a16:creationId xmlns:a16="http://schemas.microsoft.com/office/drawing/2014/main" id="{7DEAA5CD-800B-4B66-9C33-4CE5A5BD90ED}"/>
              </a:ext>
            </a:extLst>
          </p:cNvPr>
          <p:cNvGraphicFramePr>
            <a:graphicFrameLocks noGrp="1"/>
          </p:cNvGraphicFramePr>
          <p:nvPr>
            <p:ph type="tbl" sz="quarter" idx="13"/>
            <p:extLst>
              <p:ext uri="{D42A27DB-BD31-4B8C-83A1-F6EECF244321}">
                <p14:modId xmlns:p14="http://schemas.microsoft.com/office/powerpoint/2010/main" val="3222917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108341444"/>
                    </a:ext>
                  </a:extLst>
                </a:gridCol>
                <a:gridCol w="905256">
                  <a:extLst>
                    <a:ext uri="{9D8B030D-6E8A-4147-A177-3AD203B41FA5}">
                      <a16:colId xmlns:a16="http://schemas.microsoft.com/office/drawing/2014/main" val="680627812"/>
                    </a:ext>
                  </a:extLst>
                </a:gridCol>
                <a:gridCol w="329184">
                  <a:extLst>
                    <a:ext uri="{9D8B030D-6E8A-4147-A177-3AD203B41FA5}">
                      <a16:colId xmlns:a16="http://schemas.microsoft.com/office/drawing/2014/main" val="3292168006"/>
                    </a:ext>
                  </a:extLst>
                </a:gridCol>
                <a:gridCol w="329184">
                  <a:extLst>
                    <a:ext uri="{9D8B030D-6E8A-4147-A177-3AD203B41FA5}">
                      <a16:colId xmlns:a16="http://schemas.microsoft.com/office/drawing/2014/main" val="4216174795"/>
                    </a:ext>
                  </a:extLst>
                </a:gridCol>
                <a:gridCol w="329184">
                  <a:extLst>
                    <a:ext uri="{9D8B030D-6E8A-4147-A177-3AD203B41FA5}">
                      <a16:colId xmlns:a16="http://schemas.microsoft.com/office/drawing/2014/main" val="1634712387"/>
                    </a:ext>
                  </a:extLst>
                </a:gridCol>
                <a:gridCol w="329184">
                  <a:extLst>
                    <a:ext uri="{9D8B030D-6E8A-4147-A177-3AD203B41FA5}">
                      <a16:colId xmlns:a16="http://schemas.microsoft.com/office/drawing/2014/main" val="688751184"/>
                    </a:ext>
                  </a:extLst>
                </a:gridCol>
                <a:gridCol w="329184">
                  <a:extLst>
                    <a:ext uri="{9D8B030D-6E8A-4147-A177-3AD203B41FA5}">
                      <a16:colId xmlns:a16="http://schemas.microsoft.com/office/drawing/2014/main" val="2762586521"/>
                    </a:ext>
                  </a:extLst>
                </a:gridCol>
                <a:gridCol w="329184">
                  <a:extLst>
                    <a:ext uri="{9D8B030D-6E8A-4147-A177-3AD203B41FA5}">
                      <a16:colId xmlns:a16="http://schemas.microsoft.com/office/drawing/2014/main" val="2180725897"/>
                    </a:ext>
                  </a:extLst>
                </a:gridCol>
                <a:gridCol w="329184">
                  <a:extLst>
                    <a:ext uri="{9D8B030D-6E8A-4147-A177-3AD203B41FA5}">
                      <a16:colId xmlns:a16="http://schemas.microsoft.com/office/drawing/2014/main" val="890338355"/>
                    </a:ext>
                  </a:extLst>
                </a:gridCol>
                <a:gridCol w="329184">
                  <a:extLst>
                    <a:ext uri="{9D8B030D-6E8A-4147-A177-3AD203B41FA5}">
                      <a16:colId xmlns:a16="http://schemas.microsoft.com/office/drawing/2014/main" val="2223467051"/>
                    </a:ext>
                  </a:extLst>
                </a:gridCol>
                <a:gridCol w="329184">
                  <a:extLst>
                    <a:ext uri="{9D8B030D-6E8A-4147-A177-3AD203B41FA5}">
                      <a16:colId xmlns:a16="http://schemas.microsoft.com/office/drawing/2014/main" val="2190447328"/>
                    </a:ext>
                  </a:extLst>
                </a:gridCol>
                <a:gridCol w="329184">
                  <a:extLst>
                    <a:ext uri="{9D8B030D-6E8A-4147-A177-3AD203B41FA5}">
                      <a16:colId xmlns:a16="http://schemas.microsoft.com/office/drawing/2014/main" val="4172990784"/>
                    </a:ext>
                  </a:extLst>
                </a:gridCol>
                <a:gridCol w="329184">
                  <a:extLst>
                    <a:ext uri="{9D8B030D-6E8A-4147-A177-3AD203B41FA5}">
                      <a16:colId xmlns:a16="http://schemas.microsoft.com/office/drawing/2014/main" val="208949713"/>
                    </a:ext>
                  </a:extLst>
                </a:gridCol>
                <a:gridCol w="329184">
                  <a:extLst>
                    <a:ext uri="{9D8B030D-6E8A-4147-A177-3AD203B41FA5}">
                      <a16:colId xmlns:a16="http://schemas.microsoft.com/office/drawing/2014/main" val="4262088935"/>
                    </a:ext>
                  </a:extLst>
                </a:gridCol>
                <a:gridCol w="329184">
                  <a:extLst>
                    <a:ext uri="{9D8B030D-6E8A-4147-A177-3AD203B41FA5}">
                      <a16:colId xmlns:a16="http://schemas.microsoft.com/office/drawing/2014/main" val="330337305"/>
                    </a:ext>
                  </a:extLst>
                </a:gridCol>
                <a:gridCol w="329184">
                  <a:extLst>
                    <a:ext uri="{9D8B030D-6E8A-4147-A177-3AD203B41FA5}">
                      <a16:colId xmlns:a16="http://schemas.microsoft.com/office/drawing/2014/main" val="3288733891"/>
                    </a:ext>
                  </a:extLst>
                </a:gridCol>
                <a:gridCol w="329184">
                  <a:extLst>
                    <a:ext uri="{9D8B030D-6E8A-4147-A177-3AD203B41FA5}">
                      <a16:colId xmlns:a16="http://schemas.microsoft.com/office/drawing/2014/main" val="1769346198"/>
                    </a:ext>
                  </a:extLst>
                </a:gridCol>
                <a:gridCol w="329184">
                  <a:extLst>
                    <a:ext uri="{9D8B030D-6E8A-4147-A177-3AD203B41FA5}">
                      <a16:colId xmlns:a16="http://schemas.microsoft.com/office/drawing/2014/main" val="3102039065"/>
                    </a:ext>
                  </a:extLst>
                </a:gridCol>
                <a:gridCol w="329184">
                  <a:extLst>
                    <a:ext uri="{9D8B030D-6E8A-4147-A177-3AD203B41FA5}">
                      <a16:colId xmlns:a16="http://schemas.microsoft.com/office/drawing/2014/main" val="788761558"/>
                    </a:ext>
                  </a:extLst>
                </a:gridCol>
                <a:gridCol w="329184">
                  <a:extLst>
                    <a:ext uri="{9D8B030D-6E8A-4147-A177-3AD203B41FA5}">
                      <a16:colId xmlns:a16="http://schemas.microsoft.com/office/drawing/2014/main" val="2950833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6412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1 - 2022-11-16 17:28:28</a:t>
                      </a:r>
                      <a:r>
                        <a:rPr kumimoji="0" lang="de-DE" sz="1000" b="0" i="0" u="none" strike="noStrike" kern="1200" cap="none" spc="0" normalizeH="0" baseline="0" noProof="0">
                          <a:ln>
                            <a:noFill/>
                          </a:ln>
                          <a:solidFill>
                            <a:prstClr val="black"/>
                          </a:solidFill>
                          <a:effectLst/>
                          <a:uLnTx/>
                          <a:uFillTx/>
                          <a:latin typeface="+mn-lt"/>
                          <a:ea typeface="+mn-ea"/>
                          <a:cs typeface="+mn-cs"/>
                        </a:rPr>
                        <a:t>
 «Die Heizung und das warme Wasser sind die grössten Energieverbraucher zu Hause» und «alle elektrischen Geräte, die auf Standby sind, machen rund 10% des Energieverbrauchs eines Haushalts aus», erklärte EWZ-Energieberater Severino Schmid auf Radio SRF 1.
Wir haben gefragt: Was sind eure Kniffs, um Energie zu sparen? Hier ein paar Antworten ...
#SRFThemaEnergie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65853366"/>
                  </a:ext>
                </a:extLst>
              </a:tr>
            </a:tbl>
          </a:graphicData>
        </a:graphic>
      </p:graphicFrame>
      <p:sp>
        <p:nvSpPr>
          <p:cNvPr id="4" name="Text Placeholder 3">
            <a:extLst>
              <a:ext uri="{FF2B5EF4-FFF2-40B4-BE49-F238E27FC236}">
                <a16:creationId xmlns:a16="http://schemas.microsoft.com/office/drawing/2014/main" id="{CFC8313F-0AA4-48B5-B7FF-8511B218ABB2}"/>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16021774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560878-60A0-400D-82D4-3B328F918617}"/>
              </a:ext>
            </a:extLst>
          </p:cNvPr>
          <p:cNvSpPr>
            <a:spLocks noGrp="1"/>
          </p:cNvSpPr>
          <p:nvPr>
            <p:ph type="title"/>
          </p:nvPr>
        </p:nvSpPr>
        <p:spPr/>
        <p:txBody>
          <a:bodyPr/>
          <a:lstStyle/>
          <a:p>
            <a:r>
              <a:rPr lang="en-US"/>
              <a:t>Facebook Original Own Posts Table | SRF 1 - 4 of 7</a:t>
            </a:r>
          </a:p>
        </p:txBody>
      </p:sp>
      <p:graphicFrame>
        <p:nvGraphicFramePr>
          <p:cNvPr id="5" name="Table Placeholder 4">
            <a:extLst>
              <a:ext uri="{FF2B5EF4-FFF2-40B4-BE49-F238E27FC236}">
                <a16:creationId xmlns:a16="http://schemas.microsoft.com/office/drawing/2014/main" id="{7C1BA037-AB8D-4B4E-9F65-B8DC69D4FB32}"/>
              </a:ext>
            </a:extLst>
          </p:cNvPr>
          <p:cNvGraphicFramePr>
            <a:graphicFrameLocks noGrp="1"/>
          </p:cNvGraphicFramePr>
          <p:nvPr>
            <p:ph type="tbl" sz="quarter" idx="13"/>
            <p:extLst>
              <p:ext uri="{D42A27DB-BD31-4B8C-83A1-F6EECF244321}">
                <p14:modId xmlns:p14="http://schemas.microsoft.com/office/powerpoint/2010/main" val="1324959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41728114"/>
                    </a:ext>
                  </a:extLst>
                </a:gridCol>
                <a:gridCol w="905256">
                  <a:extLst>
                    <a:ext uri="{9D8B030D-6E8A-4147-A177-3AD203B41FA5}">
                      <a16:colId xmlns:a16="http://schemas.microsoft.com/office/drawing/2014/main" val="1864066523"/>
                    </a:ext>
                  </a:extLst>
                </a:gridCol>
                <a:gridCol w="329184">
                  <a:extLst>
                    <a:ext uri="{9D8B030D-6E8A-4147-A177-3AD203B41FA5}">
                      <a16:colId xmlns:a16="http://schemas.microsoft.com/office/drawing/2014/main" val="2929821207"/>
                    </a:ext>
                  </a:extLst>
                </a:gridCol>
                <a:gridCol w="329184">
                  <a:extLst>
                    <a:ext uri="{9D8B030D-6E8A-4147-A177-3AD203B41FA5}">
                      <a16:colId xmlns:a16="http://schemas.microsoft.com/office/drawing/2014/main" val="2852439899"/>
                    </a:ext>
                  </a:extLst>
                </a:gridCol>
                <a:gridCol w="329184">
                  <a:extLst>
                    <a:ext uri="{9D8B030D-6E8A-4147-A177-3AD203B41FA5}">
                      <a16:colId xmlns:a16="http://schemas.microsoft.com/office/drawing/2014/main" val="2913664611"/>
                    </a:ext>
                  </a:extLst>
                </a:gridCol>
                <a:gridCol w="329184">
                  <a:extLst>
                    <a:ext uri="{9D8B030D-6E8A-4147-A177-3AD203B41FA5}">
                      <a16:colId xmlns:a16="http://schemas.microsoft.com/office/drawing/2014/main" val="2984343253"/>
                    </a:ext>
                  </a:extLst>
                </a:gridCol>
                <a:gridCol w="329184">
                  <a:extLst>
                    <a:ext uri="{9D8B030D-6E8A-4147-A177-3AD203B41FA5}">
                      <a16:colId xmlns:a16="http://schemas.microsoft.com/office/drawing/2014/main" val="3393156505"/>
                    </a:ext>
                  </a:extLst>
                </a:gridCol>
                <a:gridCol w="329184">
                  <a:extLst>
                    <a:ext uri="{9D8B030D-6E8A-4147-A177-3AD203B41FA5}">
                      <a16:colId xmlns:a16="http://schemas.microsoft.com/office/drawing/2014/main" val="1860023305"/>
                    </a:ext>
                  </a:extLst>
                </a:gridCol>
                <a:gridCol w="329184">
                  <a:extLst>
                    <a:ext uri="{9D8B030D-6E8A-4147-A177-3AD203B41FA5}">
                      <a16:colId xmlns:a16="http://schemas.microsoft.com/office/drawing/2014/main" val="2381015900"/>
                    </a:ext>
                  </a:extLst>
                </a:gridCol>
                <a:gridCol w="329184">
                  <a:extLst>
                    <a:ext uri="{9D8B030D-6E8A-4147-A177-3AD203B41FA5}">
                      <a16:colId xmlns:a16="http://schemas.microsoft.com/office/drawing/2014/main" val="3160803356"/>
                    </a:ext>
                  </a:extLst>
                </a:gridCol>
                <a:gridCol w="329184">
                  <a:extLst>
                    <a:ext uri="{9D8B030D-6E8A-4147-A177-3AD203B41FA5}">
                      <a16:colId xmlns:a16="http://schemas.microsoft.com/office/drawing/2014/main" val="3859154686"/>
                    </a:ext>
                  </a:extLst>
                </a:gridCol>
                <a:gridCol w="329184">
                  <a:extLst>
                    <a:ext uri="{9D8B030D-6E8A-4147-A177-3AD203B41FA5}">
                      <a16:colId xmlns:a16="http://schemas.microsoft.com/office/drawing/2014/main" val="2037149811"/>
                    </a:ext>
                  </a:extLst>
                </a:gridCol>
                <a:gridCol w="329184">
                  <a:extLst>
                    <a:ext uri="{9D8B030D-6E8A-4147-A177-3AD203B41FA5}">
                      <a16:colId xmlns:a16="http://schemas.microsoft.com/office/drawing/2014/main" val="2890860893"/>
                    </a:ext>
                  </a:extLst>
                </a:gridCol>
                <a:gridCol w="329184">
                  <a:extLst>
                    <a:ext uri="{9D8B030D-6E8A-4147-A177-3AD203B41FA5}">
                      <a16:colId xmlns:a16="http://schemas.microsoft.com/office/drawing/2014/main" val="3611773332"/>
                    </a:ext>
                  </a:extLst>
                </a:gridCol>
                <a:gridCol w="329184">
                  <a:extLst>
                    <a:ext uri="{9D8B030D-6E8A-4147-A177-3AD203B41FA5}">
                      <a16:colId xmlns:a16="http://schemas.microsoft.com/office/drawing/2014/main" val="267659000"/>
                    </a:ext>
                  </a:extLst>
                </a:gridCol>
                <a:gridCol w="329184">
                  <a:extLst>
                    <a:ext uri="{9D8B030D-6E8A-4147-A177-3AD203B41FA5}">
                      <a16:colId xmlns:a16="http://schemas.microsoft.com/office/drawing/2014/main" val="4207648486"/>
                    </a:ext>
                  </a:extLst>
                </a:gridCol>
                <a:gridCol w="329184">
                  <a:extLst>
                    <a:ext uri="{9D8B030D-6E8A-4147-A177-3AD203B41FA5}">
                      <a16:colId xmlns:a16="http://schemas.microsoft.com/office/drawing/2014/main" val="4006017536"/>
                    </a:ext>
                  </a:extLst>
                </a:gridCol>
                <a:gridCol w="329184">
                  <a:extLst>
                    <a:ext uri="{9D8B030D-6E8A-4147-A177-3AD203B41FA5}">
                      <a16:colId xmlns:a16="http://schemas.microsoft.com/office/drawing/2014/main" val="2088702940"/>
                    </a:ext>
                  </a:extLst>
                </a:gridCol>
                <a:gridCol w="329184">
                  <a:extLst>
                    <a:ext uri="{9D8B030D-6E8A-4147-A177-3AD203B41FA5}">
                      <a16:colId xmlns:a16="http://schemas.microsoft.com/office/drawing/2014/main" val="377841044"/>
                    </a:ext>
                  </a:extLst>
                </a:gridCol>
                <a:gridCol w="329184">
                  <a:extLst>
                    <a:ext uri="{9D8B030D-6E8A-4147-A177-3AD203B41FA5}">
                      <a16:colId xmlns:a16="http://schemas.microsoft.com/office/drawing/2014/main" val="11343106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9597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1 - 2022-11-16 06:00:01</a:t>
                      </a:r>
                      <a:r>
                        <a:rPr kumimoji="0" lang="de-DE" sz="1000" b="0" i="0" u="none" strike="noStrike" kern="1200" cap="none" spc="0" normalizeH="0" baseline="0" noProof="0">
                          <a:ln>
                            <a:noFill/>
                          </a:ln>
                          <a:solidFill>
                            <a:prstClr val="black"/>
                          </a:solidFill>
                          <a:effectLst/>
                          <a:uLnTx/>
                          <a:uFillTx/>
                          <a:latin typeface="+mn-lt"/>
                          <a:ea typeface="+mn-ea"/>
                          <a:cs typeface="+mn-cs"/>
                        </a:rPr>
                        <a:t>
 Monika Schmid ist seit August pensioniert und ehemalige Seelsorgerin. 
Sie erzählt von ihrer schwierigen Zeit im Baldegg Kloster und wie sie mithilfe von Psychotherapie ihre Krise überwinden konnte. Für sie war die Therapie sozusagen eine Lebensschule.
#srf1 #persoenlich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86332909"/>
                  </a:ext>
                </a:extLst>
              </a:tr>
            </a:tbl>
          </a:graphicData>
        </a:graphic>
      </p:graphicFrame>
      <p:sp>
        <p:nvSpPr>
          <p:cNvPr id="4" name="Text Placeholder 3">
            <a:extLst>
              <a:ext uri="{FF2B5EF4-FFF2-40B4-BE49-F238E27FC236}">
                <a16:creationId xmlns:a16="http://schemas.microsoft.com/office/drawing/2014/main" id="{160E7C82-DC29-4FCE-848B-E9224E252828}"/>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293238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05AFE-AAF2-4D8C-BF25-0466E7100C74}"/>
              </a:ext>
            </a:extLst>
          </p:cNvPr>
          <p:cNvSpPr>
            <a:spLocks noGrp="1"/>
          </p:cNvSpPr>
          <p:nvPr>
            <p:ph type="title"/>
          </p:nvPr>
        </p:nvSpPr>
        <p:spPr/>
        <p:txBody>
          <a:bodyPr/>
          <a:lstStyle/>
          <a:p>
            <a:r>
              <a:rPr lang="en-US"/>
              <a:t>Facebook Original Own Posts Table | SRF 1 - 5 of 7</a:t>
            </a:r>
          </a:p>
        </p:txBody>
      </p:sp>
      <p:graphicFrame>
        <p:nvGraphicFramePr>
          <p:cNvPr id="5" name="Table Placeholder 4">
            <a:extLst>
              <a:ext uri="{FF2B5EF4-FFF2-40B4-BE49-F238E27FC236}">
                <a16:creationId xmlns:a16="http://schemas.microsoft.com/office/drawing/2014/main" id="{2B2135D8-96A1-482C-8823-5AF64BCED03B}"/>
              </a:ext>
            </a:extLst>
          </p:cNvPr>
          <p:cNvGraphicFramePr>
            <a:graphicFrameLocks noGrp="1"/>
          </p:cNvGraphicFramePr>
          <p:nvPr>
            <p:ph type="tbl" sz="quarter" idx="13"/>
            <p:extLst>
              <p:ext uri="{D42A27DB-BD31-4B8C-83A1-F6EECF244321}">
                <p14:modId xmlns:p14="http://schemas.microsoft.com/office/powerpoint/2010/main" val="1935736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42434078"/>
                    </a:ext>
                  </a:extLst>
                </a:gridCol>
                <a:gridCol w="905256">
                  <a:extLst>
                    <a:ext uri="{9D8B030D-6E8A-4147-A177-3AD203B41FA5}">
                      <a16:colId xmlns:a16="http://schemas.microsoft.com/office/drawing/2014/main" val="1204333573"/>
                    </a:ext>
                  </a:extLst>
                </a:gridCol>
                <a:gridCol w="329184">
                  <a:extLst>
                    <a:ext uri="{9D8B030D-6E8A-4147-A177-3AD203B41FA5}">
                      <a16:colId xmlns:a16="http://schemas.microsoft.com/office/drawing/2014/main" val="1045524190"/>
                    </a:ext>
                  </a:extLst>
                </a:gridCol>
                <a:gridCol w="329184">
                  <a:extLst>
                    <a:ext uri="{9D8B030D-6E8A-4147-A177-3AD203B41FA5}">
                      <a16:colId xmlns:a16="http://schemas.microsoft.com/office/drawing/2014/main" val="2874471363"/>
                    </a:ext>
                  </a:extLst>
                </a:gridCol>
                <a:gridCol w="329184">
                  <a:extLst>
                    <a:ext uri="{9D8B030D-6E8A-4147-A177-3AD203B41FA5}">
                      <a16:colId xmlns:a16="http://schemas.microsoft.com/office/drawing/2014/main" val="1044393265"/>
                    </a:ext>
                  </a:extLst>
                </a:gridCol>
                <a:gridCol w="329184">
                  <a:extLst>
                    <a:ext uri="{9D8B030D-6E8A-4147-A177-3AD203B41FA5}">
                      <a16:colId xmlns:a16="http://schemas.microsoft.com/office/drawing/2014/main" val="1783011964"/>
                    </a:ext>
                  </a:extLst>
                </a:gridCol>
                <a:gridCol w="329184">
                  <a:extLst>
                    <a:ext uri="{9D8B030D-6E8A-4147-A177-3AD203B41FA5}">
                      <a16:colId xmlns:a16="http://schemas.microsoft.com/office/drawing/2014/main" val="2576341424"/>
                    </a:ext>
                  </a:extLst>
                </a:gridCol>
                <a:gridCol w="329184">
                  <a:extLst>
                    <a:ext uri="{9D8B030D-6E8A-4147-A177-3AD203B41FA5}">
                      <a16:colId xmlns:a16="http://schemas.microsoft.com/office/drawing/2014/main" val="2512997780"/>
                    </a:ext>
                  </a:extLst>
                </a:gridCol>
                <a:gridCol w="329184">
                  <a:extLst>
                    <a:ext uri="{9D8B030D-6E8A-4147-A177-3AD203B41FA5}">
                      <a16:colId xmlns:a16="http://schemas.microsoft.com/office/drawing/2014/main" val="1606434577"/>
                    </a:ext>
                  </a:extLst>
                </a:gridCol>
                <a:gridCol w="329184">
                  <a:extLst>
                    <a:ext uri="{9D8B030D-6E8A-4147-A177-3AD203B41FA5}">
                      <a16:colId xmlns:a16="http://schemas.microsoft.com/office/drawing/2014/main" val="3840089131"/>
                    </a:ext>
                  </a:extLst>
                </a:gridCol>
                <a:gridCol w="329184">
                  <a:extLst>
                    <a:ext uri="{9D8B030D-6E8A-4147-A177-3AD203B41FA5}">
                      <a16:colId xmlns:a16="http://schemas.microsoft.com/office/drawing/2014/main" val="2816976096"/>
                    </a:ext>
                  </a:extLst>
                </a:gridCol>
                <a:gridCol w="329184">
                  <a:extLst>
                    <a:ext uri="{9D8B030D-6E8A-4147-A177-3AD203B41FA5}">
                      <a16:colId xmlns:a16="http://schemas.microsoft.com/office/drawing/2014/main" val="3034538250"/>
                    </a:ext>
                  </a:extLst>
                </a:gridCol>
                <a:gridCol w="329184">
                  <a:extLst>
                    <a:ext uri="{9D8B030D-6E8A-4147-A177-3AD203B41FA5}">
                      <a16:colId xmlns:a16="http://schemas.microsoft.com/office/drawing/2014/main" val="2330953674"/>
                    </a:ext>
                  </a:extLst>
                </a:gridCol>
                <a:gridCol w="329184">
                  <a:extLst>
                    <a:ext uri="{9D8B030D-6E8A-4147-A177-3AD203B41FA5}">
                      <a16:colId xmlns:a16="http://schemas.microsoft.com/office/drawing/2014/main" val="3563625576"/>
                    </a:ext>
                  </a:extLst>
                </a:gridCol>
                <a:gridCol w="329184">
                  <a:extLst>
                    <a:ext uri="{9D8B030D-6E8A-4147-A177-3AD203B41FA5}">
                      <a16:colId xmlns:a16="http://schemas.microsoft.com/office/drawing/2014/main" val="2483074981"/>
                    </a:ext>
                  </a:extLst>
                </a:gridCol>
                <a:gridCol w="329184">
                  <a:extLst>
                    <a:ext uri="{9D8B030D-6E8A-4147-A177-3AD203B41FA5}">
                      <a16:colId xmlns:a16="http://schemas.microsoft.com/office/drawing/2014/main" val="2540721738"/>
                    </a:ext>
                  </a:extLst>
                </a:gridCol>
                <a:gridCol w="329184">
                  <a:extLst>
                    <a:ext uri="{9D8B030D-6E8A-4147-A177-3AD203B41FA5}">
                      <a16:colId xmlns:a16="http://schemas.microsoft.com/office/drawing/2014/main" val="2880426663"/>
                    </a:ext>
                  </a:extLst>
                </a:gridCol>
                <a:gridCol w="329184">
                  <a:extLst>
                    <a:ext uri="{9D8B030D-6E8A-4147-A177-3AD203B41FA5}">
                      <a16:colId xmlns:a16="http://schemas.microsoft.com/office/drawing/2014/main" val="2912610680"/>
                    </a:ext>
                  </a:extLst>
                </a:gridCol>
                <a:gridCol w="329184">
                  <a:extLst>
                    <a:ext uri="{9D8B030D-6E8A-4147-A177-3AD203B41FA5}">
                      <a16:colId xmlns:a16="http://schemas.microsoft.com/office/drawing/2014/main" val="2811049704"/>
                    </a:ext>
                  </a:extLst>
                </a:gridCol>
                <a:gridCol w="329184">
                  <a:extLst>
                    <a:ext uri="{9D8B030D-6E8A-4147-A177-3AD203B41FA5}">
                      <a16:colId xmlns:a16="http://schemas.microsoft.com/office/drawing/2014/main" val="825294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70278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1 - 2022-11-15 16:58:01</a:t>
                      </a:r>
                      <a:r>
                        <a:rPr kumimoji="0" lang="de-DE" sz="1000" b="0" i="0" u="none" strike="noStrike" kern="1200" cap="none" spc="0" normalizeH="0" baseline="0" noProof="0">
                          <a:ln>
                            <a:noFill/>
                          </a:ln>
                          <a:solidFill>
                            <a:prstClr val="black"/>
                          </a:solidFill>
                          <a:effectLst/>
                          <a:uLnTx/>
                          <a:uFillTx/>
                          <a:latin typeface="+mn-lt"/>
                          <a:ea typeface="+mn-ea"/>
                          <a:cs typeface="+mn-cs"/>
                        </a:rPr>
                        <a:t>
 Wir sprechen morgen den ganzen Tag über Energie: Am Radio, im Fernsehen und auf unseren Onlinekanälen. Mach auch du mit und verrate uns, mit welchem simplen Trick oder Kniff du Energie sparst?! 🔋💡 
#SRFThemaEnergie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30435398"/>
                  </a:ext>
                </a:extLst>
              </a:tr>
            </a:tbl>
          </a:graphicData>
        </a:graphic>
      </p:graphicFrame>
      <p:sp>
        <p:nvSpPr>
          <p:cNvPr id="4" name="Text Placeholder 3">
            <a:extLst>
              <a:ext uri="{FF2B5EF4-FFF2-40B4-BE49-F238E27FC236}">
                <a16:creationId xmlns:a16="http://schemas.microsoft.com/office/drawing/2014/main" id="{093B9EAC-2C23-43B7-9794-7B7928A473B4}"/>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150461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60964-B1F8-45CF-A3C4-E66F8C1F02C4}"/>
              </a:ext>
            </a:extLst>
          </p:cNvPr>
          <p:cNvSpPr>
            <a:spLocks noGrp="1"/>
          </p:cNvSpPr>
          <p:nvPr>
            <p:ph type="title"/>
          </p:nvPr>
        </p:nvSpPr>
        <p:spPr/>
        <p:txBody>
          <a:bodyPr/>
          <a:lstStyle/>
          <a:p>
            <a:r>
              <a:rPr lang="en-US"/>
              <a:t>Facebook Original Own Posts Table | SRF 1 - 6 of 7</a:t>
            </a:r>
          </a:p>
        </p:txBody>
      </p:sp>
      <p:graphicFrame>
        <p:nvGraphicFramePr>
          <p:cNvPr id="5" name="Table Placeholder 4">
            <a:extLst>
              <a:ext uri="{FF2B5EF4-FFF2-40B4-BE49-F238E27FC236}">
                <a16:creationId xmlns:a16="http://schemas.microsoft.com/office/drawing/2014/main" id="{BB12C0C3-DBF2-4B60-8650-9FC5DB5EFDD1}"/>
              </a:ext>
            </a:extLst>
          </p:cNvPr>
          <p:cNvGraphicFramePr>
            <a:graphicFrameLocks noGrp="1"/>
          </p:cNvGraphicFramePr>
          <p:nvPr>
            <p:ph type="tbl" sz="quarter" idx="13"/>
            <p:extLst>
              <p:ext uri="{D42A27DB-BD31-4B8C-83A1-F6EECF244321}">
                <p14:modId xmlns:p14="http://schemas.microsoft.com/office/powerpoint/2010/main" val="1565684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39080109"/>
                    </a:ext>
                  </a:extLst>
                </a:gridCol>
                <a:gridCol w="905256">
                  <a:extLst>
                    <a:ext uri="{9D8B030D-6E8A-4147-A177-3AD203B41FA5}">
                      <a16:colId xmlns:a16="http://schemas.microsoft.com/office/drawing/2014/main" val="118759598"/>
                    </a:ext>
                  </a:extLst>
                </a:gridCol>
                <a:gridCol w="329184">
                  <a:extLst>
                    <a:ext uri="{9D8B030D-6E8A-4147-A177-3AD203B41FA5}">
                      <a16:colId xmlns:a16="http://schemas.microsoft.com/office/drawing/2014/main" val="1602110788"/>
                    </a:ext>
                  </a:extLst>
                </a:gridCol>
                <a:gridCol w="329184">
                  <a:extLst>
                    <a:ext uri="{9D8B030D-6E8A-4147-A177-3AD203B41FA5}">
                      <a16:colId xmlns:a16="http://schemas.microsoft.com/office/drawing/2014/main" val="1450500386"/>
                    </a:ext>
                  </a:extLst>
                </a:gridCol>
                <a:gridCol w="329184">
                  <a:extLst>
                    <a:ext uri="{9D8B030D-6E8A-4147-A177-3AD203B41FA5}">
                      <a16:colId xmlns:a16="http://schemas.microsoft.com/office/drawing/2014/main" val="893024226"/>
                    </a:ext>
                  </a:extLst>
                </a:gridCol>
                <a:gridCol w="329184">
                  <a:extLst>
                    <a:ext uri="{9D8B030D-6E8A-4147-A177-3AD203B41FA5}">
                      <a16:colId xmlns:a16="http://schemas.microsoft.com/office/drawing/2014/main" val="1813701646"/>
                    </a:ext>
                  </a:extLst>
                </a:gridCol>
                <a:gridCol w="329184">
                  <a:extLst>
                    <a:ext uri="{9D8B030D-6E8A-4147-A177-3AD203B41FA5}">
                      <a16:colId xmlns:a16="http://schemas.microsoft.com/office/drawing/2014/main" val="372885125"/>
                    </a:ext>
                  </a:extLst>
                </a:gridCol>
                <a:gridCol w="329184">
                  <a:extLst>
                    <a:ext uri="{9D8B030D-6E8A-4147-A177-3AD203B41FA5}">
                      <a16:colId xmlns:a16="http://schemas.microsoft.com/office/drawing/2014/main" val="2472420926"/>
                    </a:ext>
                  </a:extLst>
                </a:gridCol>
                <a:gridCol w="329184">
                  <a:extLst>
                    <a:ext uri="{9D8B030D-6E8A-4147-A177-3AD203B41FA5}">
                      <a16:colId xmlns:a16="http://schemas.microsoft.com/office/drawing/2014/main" val="706282391"/>
                    </a:ext>
                  </a:extLst>
                </a:gridCol>
                <a:gridCol w="329184">
                  <a:extLst>
                    <a:ext uri="{9D8B030D-6E8A-4147-A177-3AD203B41FA5}">
                      <a16:colId xmlns:a16="http://schemas.microsoft.com/office/drawing/2014/main" val="304625932"/>
                    </a:ext>
                  </a:extLst>
                </a:gridCol>
                <a:gridCol w="329184">
                  <a:extLst>
                    <a:ext uri="{9D8B030D-6E8A-4147-A177-3AD203B41FA5}">
                      <a16:colId xmlns:a16="http://schemas.microsoft.com/office/drawing/2014/main" val="2850196277"/>
                    </a:ext>
                  </a:extLst>
                </a:gridCol>
                <a:gridCol w="329184">
                  <a:extLst>
                    <a:ext uri="{9D8B030D-6E8A-4147-A177-3AD203B41FA5}">
                      <a16:colId xmlns:a16="http://schemas.microsoft.com/office/drawing/2014/main" val="114704035"/>
                    </a:ext>
                  </a:extLst>
                </a:gridCol>
                <a:gridCol w="329184">
                  <a:extLst>
                    <a:ext uri="{9D8B030D-6E8A-4147-A177-3AD203B41FA5}">
                      <a16:colId xmlns:a16="http://schemas.microsoft.com/office/drawing/2014/main" val="1459328060"/>
                    </a:ext>
                  </a:extLst>
                </a:gridCol>
                <a:gridCol w="329184">
                  <a:extLst>
                    <a:ext uri="{9D8B030D-6E8A-4147-A177-3AD203B41FA5}">
                      <a16:colId xmlns:a16="http://schemas.microsoft.com/office/drawing/2014/main" val="3814604665"/>
                    </a:ext>
                  </a:extLst>
                </a:gridCol>
                <a:gridCol w="329184">
                  <a:extLst>
                    <a:ext uri="{9D8B030D-6E8A-4147-A177-3AD203B41FA5}">
                      <a16:colId xmlns:a16="http://schemas.microsoft.com/office/drawing/2014/main" val="934418058"/>
                    </a:ext>
                  </a:extLst>
                </a:gridCol>
                <a:gridCol w="329184">
                  <a:extLst>
                    <a:ext uri="{9D8B030D-6E8A-4147-A177-3AD203B41FA5}">
                      <a16:colId xmlns:a16="http://schemas.microsoft.com/office/drawing/2014/main" val="3221264090"/>
                    </a:ext>
                  </a:extLst>
                </a:gridCol>
                <a:gridCol w="329184">
                  <a:extLst>
                    <a:ext uri="{9D8B030D-6E8A-4147-A177-3AD203B41FA5}">
                      <a16:colId xmlns:a16="http://schemas.microsoft.com/office/drawing/2014/main" val="1595262997"/>
                    </a:ext>
                  </a:extLst>
                </a:gridCol>
                <a:gridCol w="329184">
                  <a:extLst>
                    <a:ext uri="{9D8B030D-6E8A-4147-A177-3AD203B41FA5}">
                      <a16:colId xmlns:a16="http://schemas.microsoft.com/office/drawing/2014/main" val="292400906"/>
                    </a:ext>
                  </a:extLst>
                </a:gridCol>
                <a:gridCol w="329184">
                  <a:extLst>
                    <a:ext uri="{9D8B030D-6E8A-4147-A177-3AD203B41FA5}">
                      <a16:colId xmlns:a16="http://schemas.microsoft.com/office/drawing/2014/main" val="2086397680"/>
                    </a:ext>
                  </a:extLst>
                </a:gridCol>
                <a:gridCol w="329184">
                  <a:extLst>
                    <a:ext uri="{9D8B030D-6E8A-4147-A177-3AD203B41FA5}">
                      <a16:colId xmlns:a16="http://schemas.microsoft.com/office/drawing/2014/main" val="65423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1860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1 - 2022-11-15 10:34:52</a:t>
                      </a:r>
                      <a:r>
                        <a:rPr kumimoji="0" lang="de-DE" sz="1000" b="0" i="0" u="none" strike="noStrike" kern="1200" cap="none" spc="0" normalizeH="0" baseline="0" noProof="0">
                          <a:ln>
                            <a:noFill/>
                          </a:ln>
                          <a:solidFill>
                            <a:prstClr val="black"/>
                          </a:solidFill>
                          <a:effectLst/>
                          <a:uLnTx/>
                          <a:uFillTx/>
                          <a:latin typeface="+mn-lt"/>
                          <a:ea typeface="+mn-ea"/>
                          <a:cs typeface="+mn-cs"/>
                        </a:rPr>
                        <a:t>
 Die Fussball-WM im Wüstenstaat Katar sorgt hierzulande für Irritationen. Nicht nur wegen der Arbeitsbedingungen für Gastarbeiter, sondern auch wegen der Menschenrechte. Grosse Kritik löste kürzlich die Aussage des katarischen WM-Botschafters und früheren Fussballnationalspielers Khalid Salman aus. Er bezeichnete in einem Interview im deutschen Fernsehen Homosexualität als «geistigen Schaden». Fussballfans in der Schweiz stehen vor dem Dilemma: Schauen oder nicht schauen? Wie entscheidest Du?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74609471"/>
                  </a:ext>
                </a:extLst>
              </a:tr>
            </a:tbl>
          </a:graphicData>
        </a:graphic>
      </p:graphicFrame>
      <p:sp>
        <p:nvSpPr>
          <p:cNvPr id="4" name="Text Placeholder 3">
            <a:extLst>
              <a:ext uri="{FF2B5EF4-FFF2-40B4-BE49-F238E27FC236}">
                <a16:creationId xmlns:a16="http://schemas.microsoft.com/office/drawing/2014/main" id="{52CFACB2-2C94-469A-960D-F97B14F16723}"/>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26066255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95A6F2-6DDC-4FB7-AEEA-64D1FFD8C905}"/>
              </a:ext>
            </a:extLst>
          </p:cNvPr>
          <p:cNvSpPr>
            <a:spLocks noGrp="1"/>
          </p:cNvSpPr>
          <p:nvPr>
            <p:ph type="title"/>
          </p:nvPr>
        </p:nvSpPr>
        <p:spPr/>
        <p:txBody>
          <a:bodyPr/>
          <a:lstStyle/>
          <a:p>
            <a:r>
              <a:rPr lang="en-US"/>
              <a:t>Facebook Original Own Posts Table | SRF 1 - 7 of 7</a:t>
            </a:r>
          </a:p>
        </p:txBody>
      </p:sp>
      <p:graphicFrame>
        <p:nvGraphicFramePr>
          <p:cNvPr id="5" name="Table Placeholder 4">
            <a:extLst>
              <a:ext uri="{FF2B5EF4-FFF2-40B4-BE49-F238E27FC236}">
                <a16:creationId xmlns:a16="http://schemas.microsoft.com/office/drawing/2014/main" id="{A668F54E-4D80-4F1D-8D52-FA7A1D431E6F}"/>
              </a:ext>
            </a:extLst>
          </p:cNvPr>
          <p:cNvGraphicFramePr>
            <a:graphicFrameLocks noGrp="1"/>
          </p:cNvGraphicFramePr>
          <p:nvPr>
            <p:ph type="tbl" sz="quarter" idx="13"/>
            <p:extLst>
              <p:ext uri="{D42A27DB-BD31-4B8C-83A1-F6EECF244321}">
                <p14:modId xmlns:p14="http://schemas.microsoft.com/office/powerpoint/2010/main" val="2936295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90196416"/>
                    </a:ext>
                  </a:extLst>
                </a:gridCol>
                <a:gridCol w="905256">
                  <a:extLst>
                    <a:ext uri="{9D8B030D-6E8A-4147-A177-3AD203B41FA5}">
                      <a16:colId xmlns:a16="http://schemas.microsoft.com/office/drawing/2014/main" val="1630755492"/>
                    </a:ext>
                  </a:extLst>
                </a:gridCol>
                <a:gridCol w="329184">
                  <a:extLst>
                    <a:ext uri="{9D8B030D-6E8A-4147-A177-3AD203B41FA5}">
                      <a16:colId xmlns:a16="http://schemas.microsoft.com/office/drawing/2014/main" val="3632644694"/>
                    </a:ext>
                  </a:extLst>
                </a:gridCol>
                <a:gridCol w="329184">
                  <a:extLst>
                    <a:ext uri="{9D8B030D-6E8A-4147-A177-3AD203B41FA5}">
                      <a16:colId xmlns:a16="http://schemas.microsoft.com/office/drawing/2014/main" val="1830706195"/>
                    </a:ext>
                  </a:extLst>
                </a:gridCol>
                <a:gridCol w="329184">
                  <a:extLst>
                    <a:ext uri="{9D8B030D-6E8A-4147-A177-3AD203B41FA5}">
                      <a16:colId xmlns:a16="http://schemas.microsoft.com/office/drawing/2014/main" val="2022390551"/>
                    </a:ext>
                  </a:extLst>
                </a:gridCol>
                <a:gridCol w="329184">
                  <a:extLst>
                    <a:ext uri="{9D8B030D-6E8A-4147-A177-3AD203B41FA5}">
                      <a16:colId xmlns:a16="http://schemas.microsoft.com/office/drawing/2014/main" val="2893890073"/>
                    </a:ext>
                  </a:extLst>
                </a:gridCol>
                <a:gridCol w="329184">
                  <a:extLst>
                    <a:ext uri="{9D8B030D-6E8A-4147-A177-3AD203B41FA5}">
                      <a16:colId xmlns:a16="http://schemas.microsoft.com/office/drawing/2014/main" val="4104129587"/>
                    </a:ext>
                  </a:extLst>
                </a:gridCol>
                <a:gridCol w="329184">
                  <a:extLst>
                    <a:ext uri="{9D8B030D-6E8A-4147-A177-3AD203B41FA5}">
                      <a16:colId xmlns:a16="http://schemas.microsoft.com/office/drawing/2014/main" val="3305392999"/>
                    </a:ext>
                  </a:extLst>
                </a:gridCol>
                <a:gridCol w="329184">
                  <a:extLst>
                    <a:ext uri="{9D8B030D-6E8A-4147-A177-3AD203B41FA5}">
                      <a16:colId xmlns:a16="http://schemas.microsoft.com/office/drawing/2014/main" val="166610248"/>
                    </a:ext>
                  </a:extLst>
                </a:gridCol>
                <a:gridCol w="329184">
                  <a:extLst>
                    <a:ext uri="{9D8B030D-6E8A-4147-A177-3AD203B41FA5}">
                      <a16:colId xmlns:a16="http://schemas.microsoft.com/office/drawing/2014/main" val="3973662118"/>
                    </a:ext>
                  </a:extLst>
                </a:gridCol>
                <a:gridCol w="329184">
                  <a:extLst>
                    <a:ext uri="{9D8B030D-6E8A-4147-A177-3AD203B41FA5}">
                      <a16:colId xmlns:a16="http://schemas.microsoft.com/office/drawing/2014/main" val="2074478613"/>
                    </a:ext>
                  </a:extLst>
                </a:gridCol>
                <a:gridCol w="329184">
                  <a:extLst>
                    <a:ext uri="{9D8B030D-6E8A-4147-A177-3AD203B41FA5}">
                      <a16:colId xmlns:a16="http://schemas.microsoft.com/office/drawing/2014/main" val="1071206680"/>
                    </a:ext>
                  </a:extLst>
                </a:gridCol>
                <a:gridCol w="329184">
                  <a:extLst>
                    <a:ext uri="{9D8B030D-6E8A-4147-A177-3AD203B41FA5}">
                      <a16:colId xmlns:a16="http://schemas.microsoft.com/office/drawing/2014/main" val="3150513267"/>
                    </a:ext>
                  </a:extLst>
                </a:gridCol>
                <a:gridCol w="329184">
                  <a:extLst>
                    <a:ext uri="{9D8B030D-6E8A-4147-A177-3AD203B41FA5}">
                      <a16:colId xmlns:a16="http://schemas.microsoft.com/office/drawing/2014/main" val="3996039987"/>
                    </a:ext>
                  </a:extLst>
                </a:gridCol>
                <a:gridCol w="329184">
                  <a:extLst>
                    <a:ext uri="{9D8B030D-6E8A-4147-A177-3AD203B41FA5}">
                      <a16:colId xmlns:a16="http://schemas.microsoft.com/office/drawing/2014/main" val="3073206616"/>
                    </a:ext>
                  </a:extLst>
                </a:gridCol>
                <a:gridCol w="329184">
                  <a:extLst>
                    <a:ext uri="{9D8B030D-6E8A-4147-A177-3AD203B41FA5}">
                      <a16:colId xmlns:a16="http://schemas.microsoft.com/office/drawing/2014/main" val="4059692220"/>
                    </a:ext>
                  </a:extLst>
                </a:gridCol>
                <a:gridCol w="329184">
                  <a:extLst>
                    <a:ext uri="{9D8B030D-6E8A-4147-A177-3AD203B41FA5}">
                      <a16:colId xmlns:a16="http://schemas.microsoft.com/office/drawing/2014/main" val="615566945"/>
                    </a:ext>
                  </a:extLst>
                </a:gridCol>
                <a:gridCol w="329184">
                  <a:extLst>
                    <a:ext uri="{9D8B030D-6E8A-4147-A177-3AD203B41FA5}">
                      <a16:colId xmlns:a16="http://schemas.microsoft.com/office/drawing/2014/main" val="815416638"/>
                    </a:ext>
                  </a:extLst>
                </a:gridCol>
                <a:gridCol w="329184">
                  <a:extLst>
                    <a:ext uri="{9D8B030D-6E8A-4147-A177-3AD203B41FA5}">
                      <a16:colId xmlns:a16="http://schemas.microsoft.com/office/drawing/2014/main" val="3775452949"/>
                    </a:ext>
                  </a:extLst>
                </a:gridCol>
                <a:gridCol w="329184">
                  <a:extLst>
                    <a:ext uri="{9D8B030D-6E8A-4147-A177-3AD203B41FA5}">
                      <a16:colId xmlns:a16="http://schemas.microsoft.com/office/drawing/2014/main" val="5046975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299134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SRF 1 - 2022-11-14 13:27:04</a:t>
                      </a:r>
                      <a:r>
                        <a:rPr kumimoji="0" lang="de-DE" sz="1000" b="0" i="0" u="none" strike="noStrike" kern="1200" cap="none" spc="0" normalizeH="0" baseline="0" noProof="0">
                          <a:ln>
                            <a:noFill/>
                          </a:ln>
                          <a:solidFill>
                            <a:prstClr val="black"/>
                          </a:solidFill>
                          <a:effectLst/>
                          <a:uLnTx/>
                          <a:uFillTx/>
                          <a:latin typeface="+mn-lt"/>
                          <a:ea typeface="+mn-ea"/>
                          <a:cs typeface="+mn-cs"/>
                        </a:rPr>
                        <a:t>
 Kennst du den Begriff «Sportswashing»? Der Begriff ist zurzeit wegen der Fussball-WM in Qatar in aller Munde. Aber auch in der Vergangenheit gab es bereits «Sportswashing». Siehe hier!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656881676"/>
                  </a:ext>
                </a:extLst>
              </a:tr>
            </a:tbl>
          </a:graphicData>
        </a:graphic>
      </p:graphicFrame>
      <p:sp>
        <p:nvSpPr>
          <p:cNvPr id="4" name="Text Placeholder 3">
            <a:extLst>
              <a:ext uri="{FF2B5EF4-FFF2-40B4-BE49-F238E27FC236}">
                <a16:creationId xmlns:a16="http://schemas.microsoft.com/office/drawing/2014/main" id="{0AD07683-E0DF-4361-8380-456A9F36A41A}"/>
              </a:ext>
            </a:extLst>
          </p:cNvPr>
          <p:cNvSpPr>
            <a:spLocks noGrp="1"/>
          </p:cNvSpPr>
          <p:nvPr>
            <p:ph type="body" sz="quarter" idx="14"/>
          </p:nvPr>
        </p:nvSpPr>
        <p:spPr/>
        <p:txBody>
          <a:bodyPr/>
          <a:lstStyle/>
          <a:p>
            <a:r>
              <a:rPr lang="en-US"/>
              <a:t>14.11.2022 - 18.11.2022</a:t>
            </a:r>
          </a:p>
        </p:txBody>
      </p:sp>
    </p:spTree>
    <p:extLst>
      <p:ext uri="{BB962C8B-B14F-4D97-AF65-F5344CB8AC3E}">
        <p14:creationId xmlns:p14="http://schemas.microsoft.com/office/powerpoint/2010/main" val="39512270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511</Words>
  <Application>Microsoft Office PowerPoint</Application>
  <PresentationFormat>On-screen Show (4:3)</PresentationFormat>
  <Paragraphs>287</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Arial</vt:lpstr>
      <vt:lpstr>Calibri</vt:lpstr>
      <vt:lpstr>quintly_template</vt:lpstr>
      <vt:lpstr>Facebook Original Own Posts Table | SRF 1 - 1 of 7</vt:lpstr>
      <vt:lpstr>Facebook Original Own Posts Table | SRF 1 - 2 of 7</vt:lpstr>
      <vt:lpstr>Facebook Original Own Posts Table | SRF 1 - 3 of 7</vt:lpstr>
      <vt:lpstr>Facebook Original Own Posts Table | SRF 1 - 4 of 7</vt:lpstr>
      <vt:lpstr>Facebook Original Own Posts Table | SRF 1 - 5 of 7</vt:lpstr>
      <vt:lpstr>Facebook Original Own Posts Table | SRF 1 - 6 of 7</vt:lpstr>
      <vt:lpstr>Facebook Original Own Posts Table | SRF 1 - 7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SRF 1 - 1 of 7</dc:title>
  <dc:creator>Administrator</dc:creator>
  <cp:lastModifiedBy>Administrator</cp:lastModifiedBy>
  <cp:revision>1</cp:revision>
  <dcterms:created xsi:type="dcterms:W3CDTF">2022-12-09T10:05:31Z</dcterms:created>
  <dcterms:modified xsi:type="dcterms:W3CDTF">2022-12-09T10:06:40Z</dcterms:modified>
</cp:coreProperties>
</file>