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3FEF5-5BB3-4C71-878C-42C181E61013}"/>
              </a:ext>
            </a:extLst>
          </p:cNvPr>
          <p:cNvSpPr>
            <a:spLocks noGrp="1"/>
          </p:cNvSpPr>
          <p:nvPr>
            <p:ph type="title"/>
          </p:nvPr>
        </p:nvSpPr>
        <p:spPr/>
        <p:txBody>
          <a:bodyPr/>
          <a:lstStyle/>
          <a:p>
            <a:r>
              <a:rPr lang="en-US"/>
              <a:t>Instagram Posts Table | BSC Reporting Instagram - 1 of 25</a:t>
            </a:r>
          </a:p>
        </p:txBody>
      </p:sp>
      <p:graphicFrame>
        <p:nvGraphicFramePr>
          <p:cNvPr id="5" name="Table Placeholder 4">
            <a:extLst>
              <a:ext uri="{FF2B5EF4-FFF2-40B4-BE49-F238E27FC236}">
                <a16:creationId xmlns:a16="http://schemas.microsoft.com/office/drawing/2014/main" id="{919B0B88-B360-4C90-933A-8885CB3C38B0}"/>
              </a:ext>
            </a:extLst>
          </p:cNvPr>
          <p:cNvGraphicFramePr>
            <a:graphicFrameLocks noGrp="1"/>
          </p:cNvGraphicFramePr>
          <p:nvPr>
            <p:ph type="tbl" sz="quarter" idx="13"/>
            <p:extLst>
              <p:ext uri="{D42A27DB-BD31-4B8C-83A1-F6EECF244321}">
                <p14:modId xmlns:p14="http://schemas.microsoft.com/office/powerpoint/2010/main" val="228087869"/>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06188263"/>
                    </a:ext>
                  </a:extLst>
                </a:gridCol>
                <a:gridCol w="1481327">
                  <a:extLst>
                    <a:ext uri="{9D8B030D-6E8A-4147-A177-3AD203B41FA5}">
                      <a16:colId xmlns:a16="http://schemas.microsoft.com/office/drawing/2014/main" val="3731385644"/>
                    </a:ext>
                  </a:extLst>
                </a:gridCol>
                <a:gridCol w="493776">
                  <a:extLst>
                    <a:ext uri="{9D8B030D-6E8A-4147-A177-3AD203B41FA5}">
                      <a16:colId xmlns:a16="http://schemas.microsoft.com/office/drawing/2014/main" val="3665408688"/>
                    </a:ext>
                  </a:extLst>
                </a:gridCol>
                <a:gridCol w="493776">
                  <a:extLst>
                    <a:ext uri="{9D8B030D-6E8A-4147-A177-3AD203B41FA5}">
                      <a16:colId xmlns:a16="http://schemas.microsoft.com/office/drawing/2014/main" val="3370509384"/>
                    </a:ext>
                  </a:extLst>
                </a:gridCol>
                <a:gridCol w="493776">
                  <a:extLst>
                    <a:ext uri="{9D8B030D-6E8A-4147-A177-3AD203B41FA5}">
                      <a16:colId xmlns:a16="http://schemas.microsoft.com/office/drawing/2014/main" val="1439739864"/>
                    </a:ext>
                  </a:extLst>
                </a:gridCol>
                <a:gridCol w="493776">
                  <a:extLst>
                    <a:ext uri="{9D8B030D-6E8A-4147-A177-3AD203B41FA5}">
                      <a16:colId xmlns:a16="http://schemas.microsoft.com/office/drawing/2014/main" val="4015685449"/>
                    </a:ext>
                  </a:extLst>
                </a:gridCol>
                <a:gridCol w="493776">
                  <a:extLst>
                    <a:ext uri="{9D8B030D-6E8A-4147-A177-3AD203B41FA5}">
                      <a16:colId xmlns:a16="http://schemas.microsoft.com/office/drawing/2014/main" val="3850459158"/>
                    </a:ext>
                  </a:extLst>
                </a:gridCol>
                <a:gridCol w="493776">
                  <a:extLst>
                    <a:ext uri="{9D8B030D-6E8A-4147-A177-3AD203B41FA5}">
                      <a16:colId xmlns:a16="http://schemas.microsoft.com/office/drawing/2014/main" val="3900018992"/>
                    </a:ext>
                  </a:extLst>
                </a:gridCol>
                <a:gridCol w="493776">
                  <a:extLst>
                    <a:ext uri="{9D8B030D-6E8A-4147-A177-3AD203B41FA5}">
                      <a16:colId xmlns:a16="http://schemas.microsoft.com/office/drawing/2014/main" val="4039849358"/>
                    </a:ext>
                  </a:extLst>
                </a:gridCol>
                <a:gridCol w="493776">
                  <a:extLst>
                    <a:ext uri="{9D8B030D-6E8A-4147-A177-3AD203B41FA5}">
                      <a16:colId xmlns:a16="http://schemas.microsoft.com/office/drawing/2014/main" val="3666803906"/>
                    </a:ext>
                  </a:extLst>
                </a:gridCol>
                <a:gridCol w="493776">
                  <a:extLst>
                    <a:ext uri="{9D8B030D-6E8A-4147-A177-3AD203B41FA5}">
                      <a16:colId xmlns:a16="http://schemas.microsoft.com/office/drawing/2014/main" val="14097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27918850"/>
                  </a:ext>
                </a:extLst>
              </a:tr>
            </a:tbl>
          </a:graphicData>
        </a:graphic>
      </p:graphicFrame>
      <p:sp>
        <p:nvSpPr>
          <p:cNvPr id="4" name="Text Placeholder 3">
            <a:extLst>
              <a:ext uri="{FF2B5EF4-FFF2-40B4-BE49-F238E27FC236}">
                <a16:creationId xmlns:a16="http://schemas.microsoft.com/office/drawing/2014/main" id="{F705477D-BEFE-4AC0-883E-22B055AD8322}"/>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622594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A2374-5959-4F9C-AA94-DC8897073B69}"/>
              </a:ext>
            </a:extLst>
          </p:cNvPr>
          <p:cNvSpPr>
            <a:spLocks noGrp="1"/>
          </p:cNvSpPr>
          <p:nvPr>
            <p:ph type="title"/>
          </p:nvPr>
        </p:nvSpPr>
        <p:spPr/>
        <p:txBody>
          <a:bodyPr/>
          <a:lstStyle/>
          <a:p>
            <a:r>
              <a:rPr lang="en-US"/>
              <a:t>Instagram Posts Table | BSC Reporting Instagram - 2 of 25</a:t>
            </a:r>
          </a:p>
        </p:txBody>
      </p:sp>
      <p:graphicFrame>
        <p:nvGraphicFramePr>
          <p:cNvPr id="5" name="Table Placeholder 4">
            <a:extLst>
              <a:ext uri="{FF2B5EF4-FFF2-40B4-BE49-F238E27FC236}">
                <a16:creationId xmlns:a16="http://schemas.microsoft.com/office/drawing/2014/main" id="{DAE3F613-B384-43F6-B61B-AB67DCC31C7F}"/>
              </a:ext>
            </a:extLst>
          </p:cNvPr>
          <p:cNvGraphicFramePr>
            <a:graphicFrameLocks noGrp="1"/>
          </p:cNvGraphicFramePr>
          <p:nvPr>
            <p:ph type="tbl" sz="quarter" idx="13"/>
            <p:extLst>
              <p:ext uri="{D42A27DB-BD31-4B8C-83A1-F6EECF244321}">
                <p14:modId xmlns:p14="http://schemas.microsoft.com/office/powerpoint/2010/main" val="239247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92655405"/>
                    </a:ext>
                  </a:extLst>
                </a:gridCol>
                <a:gridCol w="1481327">
                  <a:extLst>
                    <a:ext uri="{9D8B030D-6E8A-4147-A177-3AD203B41FA5}">
                      <a16:colId xmlns:a16="http://schemas.microsoft.com/office/drawing/2014/main" val="580626724"/>
                    </a:ext>
                  </a:extLst>
                </a:gridCol>
                <a:gridCol w="493776">
                  <a:extLst>
                    <a:ext uri="{9D8B030D-6E8A-4147-A177-3AD203B41FA5}">
                      <a16:colId xmlns:a16="http://schemas.microsoft.com/office/drawing/2014/main" val="663516307"/>
                    </a:ext>
                  </a:extLst>
                </a:gridCol>
                <a:gridCol w="493776">
                  <a:extLst>
                    <a:ext uri="{9D8B030D-6E8A-4147-A177-3AD203B41FA5}">
                      <a16:colId xmlns:a16="http://schemas.microsoft.com/office/drawing/2014/main" val="1784056260"/>
                    </a:ext>
                  </a:extLst>
                </a:gridCol>
                <a:gridCol w="493776">
                  <a:extLst>
                    <a:ext uri="{9D8B030D-6E8A-4147-A177-3AD203B41FA5}">
                      <a16:colId xmlns:a16="http://schemas.microsoft.com/office/drawing/2014/main" val="2282012525"/>
                    </a:ext>
                  </a:extLst>
                </a:gridCol>
                <a:gridCol w="493776">
                  <a:extLst>
                    <a:ext uri="{9D8B030D-6E8A-4147-A177-3AD203B41FA5}">
                      <a16:colId xmlns:a16="http://schemas.microsoft.com/office/drawing/2014/main" val="2745227880"/>
                    </a:ext>
                  </a:extLst>
                </a:gridCol>
                <a:gridCol w="493776">
                  <a:extLst>
                    <a:ext uri="{9D8B030D-6E8A-4147-A177-3AD203B41FA5}">
                      <a16:colId xmlns:a16="http://schemas.microsoft.com/office/drawing/2014/main" val="2797312194"/>
                    </a:ext>
                  </a:extLst>
                </a:gridCol>
                <a:gridCol w="493776">
                  <a:extLst>
                    <a:ext uri="{9D8B030D-6E8A-4147-A177-3AD203B41FA5}">
                      <a16:colId xmlns:a16="http://schemas.microsoft.com/office/drawing/2014/main" val="3836784999"/>
                    </a:ext>
                  </a:extLst>
                </a:gridCol>
                <a:gridCol w="493776">
                  <a:extLst>
                    <a:ext uri="{9D8B030D-6E8A-4147-A177-3AD203B41FA5}">
                      <a16:colId xmlns:a16="http://schemas.microsoft.com/office/drawing/2014/main" val="1736651913"/>
                    </a:ext>
                  </a:extLst>
                </a:gridCol>
                <a:gridCol w="493776">
                  <a:extLst>
                    <a:ext uri="{9D8B030D-6E8A-4147-A177-3AD203B41FA5}">
                      <a16:colId xmlns:a16="http://schemas.microsoft.com/office/drawing/2014/main" val="3494844604"/>
                    </a:ext>
                  </a:extLst>
                </a:gridCol>
                <a:gridCol w="493776">
                  <a:extLst>
                    <a:ext uri="{9D8B030D-6E8A-4147-A177-3AD203B41FA5}">
                      <a16:colId xmlns:a16="http://schemas.microsoft.com/office/drawing/2014/main" val="2706022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2708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22:00:36</a:t>
                      </a:r>
                      <a:r>
                        <a:rPr kumimoji="0" lang="de-DE" sz="1000" b="0" i="0" u="none" strike="noStrike" kern="1200" cap="none" spc="0" normalizeH="0" baseline="0" noProof="0">
                          <a:ln>
                            <a:noFill/>
                          </a:ln>
                          <a:solidFill>
                            <a:prstClr val="black"/>
                          </a:solidFill>
                          <a:effectLst/>
                          <a:uLnTx/>
                          <a:uFillTx/>
                          <a:latin typeface="+mn-lt"/>
                          <a:ea typeface="+mn-ea"/>
                          <a:cs typeface="+mn-cs"/>
                        </a:rPr>
                        <a:t>
 Spencer Elden, der als Baby für das Nirvana-Albumcover von 1991 nackt abgelichtet wurde, hatte 2021 die früheren Bandmitglieder von Nirvana und deren Plattenfirma verklagt. Seiner Meinung nach handle es sich bei der Aufnahme um «kommerzielle Kinderpornografie». Das Foto habe zu «extremer und dauerhafter emotionaler Belastung» geführt. Er verlangte eine Millionenentschädigung.
⚖️ 🇺🇸 ⚖️
Das Album-Cover bleibt nun aber ohne juristische Folgen für die Band, wie ein Bezirksgericht in Los Angeles schreibt. Spencer Elden habe zu lange mit einer Klage gewartet. 
⚖️ 🇺🇸 ⚖️
Das Gericht folgte damit dem Rechteverwalter der Band. Dieser argumentierte, dass Spencer Elden Jahrzehnte von seiner Berühmtheit profitiert hat und sogar als selbst ernanntes «Nirvana Baby» öffentlich gegen Bezahlung auftrat.
⚖️ 🇺🇸 ⚖️
#Nirvana #SpencerElden #USA #News #SRFNews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8863030"/>
                  </a:ext>
                </a:extLst>
              </a:tr>
            </a:tbl>
          </a:graphicData>
        </a:graphic>
      </p:graphicFrame>
      <p:sp>
        <p:nvSpPr>
          <p:cNvPr id="4" name="Text Placeholder 3">
            <a:extLst>
              <a:ext uri="{FF2B5EF4-FFF2-40B4-BE49-F238E27FC236}">
                <a16:creationId xmlns:a16="http://schemas.microsoft.com/office/drawing/2014/main" id="{7CFBE660-70F9-42DC-ADDD-21071510C46A}"/>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3003027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D548-F959-4328-8F82-FC45A51D2321}"/>
              </a:ext>
            </a:extLst>
          </p:cNvPr>
          <p:cNvSpPr>
            <a:spLocks noGrp="1"/>
          </p:cNvSpPr>
          <p:nvPr>
            <p:ph type="title"/>
          </p:nvPr>
        </p:nvSpPr>
        <p:spPr/>
        <p:txBody>
          <a:bodyPr/>
          <a:lstStyle/>
          <a:p>
            <a:r>
              <a:rPr lang="en-US"/>
              <a:t>Instagram Posts Table | BSC Reporting Instagram - 3 of 25</a:t>
            </a:r>
          </a:p>
        </p:txBody>
      </p:sp>
      <p:graphicFrame>
        <p:nvGraphicFramePr>
          <p:cNvPr id="5" name="Table Placeholder 4">
            <a:extLst>
              <a:ext uri="{FF2B5EF4-FFF2-40B4-BE49-F238E27FC236}">
                <a16:creationId xmlns:a16="http://schemas.microsoft.com/office/drawing/2014/main" id="{68A4D3C1-79BF-49B3-80B5-075646781F8B}"/>
              </a:ext>
            </a:extLst>
          </p:cNvPr>
          <p:cNvGraphicFramePr>
            <a:graphicFrameLocks noGrp="1"/>
          </p:cNvGraphicFramePr>
          <p:nvPr>
            <p:ph type="tbl" sz="quarter" idx="13"/>
            <p:extLst>
              <p:ext uri="{D42A27DB-BD31-4B8C-83A1-F6EECF244321}">
                <p14:modId xmlns:p14="http://schemas.microsoft.com/office/powerpoint/2010/main" val="400310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71761561"/>
                    </a:ext>
                  </a:extLst>
                </a:gridCol>
                <a:gridCol w="1481327">
                  <a:extLst>
                    <a:ext uri="{9D8B030D-6E8A-4147-A177-3AD203B41FA5}">
                      <a16:colId xmlns:a16="http://schemas.microsoft.com/office/drawing/2014/main" val="3991667569"/>
                    </a:ext>
                  </a:extLst>
                </a:gridCol>
                <a:gridCol w="493776">
                  <a:extLst>
                    <a:ext uri="{9D8B030D-6E8A-4147-A177-3AD203B41FA5}">
                      <a16:colId xmlns:a16="http://schemas.microsoft.com/office/drawing/2014/main" val="238030160"/>
                    </a:ext>
                  </a:extLst>
                </a:gridCol>
                <a:gridCol w="493776">
                  <a:extLst>
                    <a:ext uri="{9D8B030D-6E8A-4147-A177-3AD203B41FA5}">
                      <a16:colId xmlns:a16="http://schemas.microsoft.com/office/drawing/2014/main" val="23996816"/>
                    </a:ext>
                  </a:extLst>
                </a:gridCol>
                <a:gridCol w="493776">
                  <a:extLst>
                    <a:ext uri="{9D8B030D-6E8A-4147-A177-3AD203B41FA5}">
                      <a16:colId xmlns:a16="http://schemas.microsoft.com/office/drawing/2014/main" val="2097108671"/>
                    </a:ext>
                  </a:extLst>
                </a:gridCol>
                <a:gridCol w="493776">
                  <a:extLst>
                    <a:ext uri="{9D8B030D-6E8A-4147-A177-3AD203B41FA5}">
                      <a16:colId xmlns:a16="http://schemas.microsoft.com/office/drawing/2014/main" val="1801540260"/>
                    </a:ext>
                  </a:extLst>
                </a:gridCol>
                <a:gridCol w="493776">
                  <a:extLst>
                    <a:ext uri="{9D8B030D-6E8A-4147-A177-3AD203B41FA5}">
                      <a16:colId xmlns:a16="http://schemas.microsoft.com/office/drawing/2014/main" val="4075159139"/>
                    </a:ext>
                  </a:extLst>
                </a:gridCol>
                <a:gridCol w="493776">
                  <a:extLst>
                    <a:ext uri="{9D8B030D-6E8A-4147-A177-3AD203B41FA5}">
                      <a16:colId xmlns:a16="http://schemas.microsoft.com/office/drawing/2014/main" val="1386430152"/>
                    </a:ext>
                  </a:extLst>
                </a:gridCol>
                <a:gridCol w="493776">
                  <a:extLst>
                    <a:ext uri="{9D8B030D-6E8A-4147-A177-3AD203B41FA5}">
                      <a16:colId xmlns:a16="http://schemas.microsoft.com/office/drawing/2014/main" val="47590389"/>
                    </a:ext>
                  </a:extLst>
                </a:gridCol>
                <a:gridCol w="493776">
                  <a:extLst>
                    <a:ext uri="{9D8B030D-6E8A-4147-A177-3AD203B41FA5}">
                      <a16:colId xmlns:a16="http://schemas.microsoft.com/office/drawing/2014/main" val="3730572647"/>
                    </a:ext>
                  </a:extLst>
                </a:gridCol>
                <a:gridCol w="493776">
                  <a:extLst>
                    <a:ext uri="{9D8B030D-6E8A-4147-A177-3AD203B41FA5}">
                      <a16:colId xmlns:a16="http://schemas.microsoft.com/office/drawing/2014/main" val="189134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9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20:12:34</a:t>
                      </a:r>
                      <a:r>
                        <a:rPr kumimoji="0" lang="de-DE" sz="1000" b="0" i="0" u="none" strike="noStrike" kern="1200" cap="none" spc="0" normalizeH="0" baseline="0" noProof="0">
                          <a:ln>
                            <a:noFill/>
                          </a:ln>
                          <a:solidFill>
                            <a:prstClr val="black"/>
                          </a:solidFill>
                          <a:effectLst/>
                          <a:uLnTx/>
                          <a:uFillTx/>
                          <a:latin typeface="+mn-lt"/>
                          <a:ea typeface="+mn-ea"/>
                          <a:cs typeface="+mn-cs"/>
                        </a:rPr>
                        <a:t>
 Liz Truss wird die nächste Premierministerin Grossbritanniens. Mit ihrer konfrontativen Linie gegenüber der EU und populistischen Äusserungen zu geflüchteten Menschen, Linken, Umweltaktivist:innen sowie gesellschaftlichen Minderheiten konnte Truss ihre Partei überzeugen.
🇬🇧🇬🇧
Königin Elizabeth II. wird die amtierende Aussenministerin voraussichtlich am Dienstag offiziell zur britischen Premierministerin ernennen. 
🇬🇧🇬🇧
Mit der Wahl endet eine wochenlange Phase des Stillstands im Land. Ex-Premierminister Johnson hatte Anfang Juli nach einer Serie von Skandalen seinen Rückzug als Parteichef und Premierminister angekündigt. 
🇬🇧🇬🇧
#Truss #Grossbritannien #News #SRFNews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18052</a:t>
                      </a:r>
                    </a:p>
                  </a:txBody>
                  <a:tcPr/>
                </a:tc>
                <a:extLst>
                  <a:ext uri="{0D108BD9-81ED-4DB2-BD59-A6C34878D82A}">
                    <a16:rowId xmlns:a16="http://schemas.microsoft.com/office/drawing/2014/main" val="2809787034"/>
                  </a:ext>
                </a:extLst>
              </a:tr>
            </a:tbl>
          </a:graphicData>
        </a:graphic>
      </p:graphicFrame>
      <p:sp>
        <p:nvSpPr>
          <p:cNvPr id="4" name="Text Placeholder 3">
            <a:extLst>
              <a:ext uri="{FF2B5EF4-FFF2-40B4-BE49-F238E27FC236}">
                <a16:creationId xmlns:a16="http://schemas.microsoft.com/office/drawing/2014/main" id="{AD730774-1C1D-42C8-ABCC-22E8E9299D8D}"/>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748337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91144-4B37-42ED-A63C-3BE1894CBFC3}"/>
              </a:ext>
            </a:extLst>
          </p:cNvPr>
          <p:cNvSpPr>
            <a:spLocks noGrp="1"/>
          </p:cNvSpPr>
          <p:nvPr>
            <p:ph type="title"/>
          </p:nvPr>
        </p:nvSpPr>
        <p:spPr/>
        <p:txBody>
          <a:bodyPr/>
          <a:lstStyle/>
          <a:p>
            <a:r>
              <a:rPr lang="en-US"/>
              <a:t>Instagram Posts Table | BSC Reporting Instagram - 4 of 25</a:t>
            </a:r>
          </a:p>
        </p:txBody>
      </p:sp>
      <p:graphicFrame>
        <p:nvGraphicFramePr>
          <p:cNvPr id="5" name="Table Placeholder 4">
            <a:extLst>
              <a:ext uri="{FF2B5EF4-FFF2-40B4-BE49-F238E27FC236}">
                <a16:creationId xmlns:a16="http://schemas.microsoft.com/office/drawing/2014/main" id="{3E47F51F-2508-4DEE-A256-AF6CF6B734BE}"/>
              </a:ext>
            </a:extLst>
          </p:cNvPr>
          <p:cNvGraphicFramePr>
            <a:graphicFrameLocks noGrp="1"/>
          </p:cNvGraphicFramePr>
          <p:nvPr>
            <p:ph type="tbl" sz="quarter" idx="13"/>
            <p:extLst>
              <p:ext uri="{D42A27DB-BD31-4B8C-83A1-F6EECF244321}">
                <p14:modId xmlns:p14="http://schemas.microsoft.com/office/powerpoint/2010/main" val="181790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70167720"/>
                    </a:ext>
                  </a:extLst>
                </a:gridCol>
                <a:gridCol w="1481327">
                  <a:extLst>
                    <a:ext uri="{9D8B030D-6E8A-4147-A177-3AD203B41FA5}">
                      <a16:colId xmlns:a16="http://schemas.microsoft.com/office/drawing/2014/main" val="3149236233"/>
                    </a:ext>
                  </a:extLst>
                </a:gridCol>
                <a:gridCol w="493776">
                  <a:extLst>
                    <a:ext uri="{9D8B030D-6E8A-4147-A177-3AD203B41FA5}">
                      <a16:colId xmlns:a16="http://schemas.microsoft.com/office/drawing/2014/main" val="239737283"/>
                    </a:ext>
                  </a:extLst>
                </a:gridCol>
                <a:gridCol w="493776">
                  <a:extLst>
                    <a:ext uri="{9D8B030D-6E8A-4147-A177-3AD203B41FA5}">
                      <a16:colId xmlns:a16="http://schemas.microsoft.com/office/drawing/2014/main" val="2177661253"/>
                    </a:ext>
                  </a:extLst>
                </a:gridCol>
                <a:gridCol w="493776">
                  <a:extLst>
                    <a:ext uri="{9D8B030D-6E8A-4147-A177-3AD203B41FA5}">
                      <a16:colId xmlns:a16="http://schemas.microsoft.com/office/drawing/2014/main" val="3951192862"/>
                    </a:ext>
                  </a:extLst>
                </a:gridCol>
                <a:gridCol w="493776">
                  <a:extLst>
                    <a:ext uri="{9D8B030D-6E8A-4147-A177-3AD203B41FA5}">
                      <a16:colId xmlns:a16="http://schemas.microsoft.com/office/drawing/2014/main" val="1342957611"/>
                    </a:ext>
                  </a:extLst>
                </a:gridCol>
                <a:gridCol w="493776">
                  <a:extLst>
                    <a:ext uri="{9D8B030D-6E8A-4147-A177-3AD203B41FA5}">
                      <a16:colId xmlns:a16="http://schemas.microsoft.com/office/drawing/2014/main" val="1735060464"/>
                    </a:ext>
                  </a:extLst>
                </a:gridCol>
                <a:gridCol w="493776">
                  <a:extLst>
                    <a:ext uri="{9D8B030D-6E8A-4147-A177-3AD203B41FA5}">
                      <a16:colId xmlns:a16="http://schemas.microsoft.com/office/drawing/2014/main" val="1992777810"/>
                    </a:ext>
                  </a:extLst>
                </a:gridCol>
                <a:gridCol w="493776">
                  <a:extLst>
                    <a:ext uri="{9D8B030D-6E8A-4147-A177-3AD203B41FA5}">
                      <a16:colId xmlns:a16="http://schemas.microsoft.com/office/drawing/2014/main" val="290724515"/>
                    </a:ext>
                  </a:extLst>
                </a:gridCol>
                <a:gridCol w="493776">
                  <a:extLst>
                    <a:ext uri="{9D8B030D-6E8A-4147-A177-3AD203B41FA5}">
                      <a16:colId xmlns:a16="http://schemas.microsoft.com/office/drawing/2014/main" val="3659728117"/>
                    </a:ext>
                  </a:extLst>
                </a:gridCol>
                <a:gridCol w="493776">
                  <a:extLst>
                    <a:ext uri="{9D8B030D-6E8A-4147-A177-3AD203B41FA5}">
                      <a16:colId xmlns:a16="http://schemas.microsoft.com/office/drawing/2014/main" val="309098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9001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- 2022-09-05 20:02:02</a:t>
                      </a:r>
                      <a:r>
                        <a:rPr kumimoji="0" lang="en-US" sz="1000" b="0" i="0" u="none" strike="noStrike" kern="1200" cap="none" spc="0" normalizeH="0" baseline="0" noProof="0">
                          <a:ln>
                            <a:noFill/>
                          </a:ln>
                          <a:solidFill>
                            <a:prstClr val="black"/>
                          </a:solidFill>
                          <a:effectLst/>
                          <a:uLnTx/>
                          <a:uFillTx/>
                          <a:latin typeface="+mn-lt"/>
                          <a:ea typeface="+mn-ea"/>
                          <a:cs typeface="+mn-cs"/>
                        </a:rPr>
                        <a:t>
 #Balotelli-Mania im Wallis 🤯 Die @fcsion-Fans sind aus dem Häuschen ⚽
⚽ Am letzten Mittwoch unterschrieb der Starstürmer Mario Balotelli bei #Sion. Seither ist das ganze #Wallis in Aufregung.
⚽ Der Klub rechnet mit 20'000 Trikots, welche verkauft werden sollen. Das Debüt glückte schon mal und der #FCSion konnte gegen den @fcbasel1893 wieder einmal seit langem einen Heimsieg einfahren.
.
.
@mb459 @sfl_ch #SuperLeague #Fussball #SuperMario #Balotellis #srfsport #srffussball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48177</a:t>
                      </a:r>
                    </a:p>
                  </a:txBody>
                  <a:tcPr/>
                </a:tc>
                <a:extLst>
                  <a:ext uri="{0D108BD9-81ED-4DB2-BD59-A6C34878D82A}">
                    <a16:rowId xmlns:a16="http://schemas.microsoft.com/office/drawing/2014/main" val="524017835"/>
                  </a:ext>
                </a:extLst>
              </a:tr>
            </a:tbl>
          </a:graphicData>
        </a:graphic>
      </p:graphicFrame>
      <p:sp>
        <p:nvSpPr>
          <p:cNvPr id="4" name="Text Placeholder 3">
            <a:extLst>
              <a:ext uri="{FF2B5EF4-FFF2-40B4-BE49-F238E27FC236}">
                <a16:creationId xmlns:a16="http://schemas.microsoft.com/office/drawing/2014/main" id="{E4DC2F60-FD5E-42F5-A94D-D6CB06202848}"/>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119275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9DC0-23EB-452F-A467-82C60D230A38}"/>
              </a:ext>
            </a:extLst>
          </p:cNvPr>
          <p:cNvSpPr>
            <a:spLocks noGrp="1"/>
          </p:cNvSpPr>
          <p:nvPr>
            <p:ph type="title"/>
          </p:nvPr>
        </p:nvSpPr>
        <p:spPr/>
        <p:txBody>
          <a:bodyPr/>
          <a:lstStyle/>
          <a:p>
            <a:r>
              <a:rPr lang="en-US"/>
              <a:t>Instagram Posts Table | BSC Reporting Instagram - 5 of 25</a:t>
            </a:r>
          </a:p>
        </p:txBody>
      </p:sp>
      <p:graphicFrame>
        <p:nvGraphicFramePr>
          <p:cNvPr id="5" name="Table Placeholder 4">
            <a:extLst>
              <a:ext uri="{FF2B5EF4-FFF2-40B4-BE49-F238E27FC236}">
                <a16:creationId xmlns:a16="http://schemas.microsoft.com/office/drawing/2014/main" id="{9ACA32A6-07CC-435E-9260-986F54808CAB}"/>
              </a:ext>
            </a:extLst>
          </p:cNvPr>
          <p:cNvGraphicFramePr>
            <a:graphicFrameLocks noGrp="1"/>
          </p:cNvGraphicFramePr>
          <p:nvPr>
            <p:ph type="tbl" sz="quarter" idx="13"/>
            <p:extLst>
              <p:ext uri="{D42A27DB-BD31-4B8C-83A1-F6EECF244321}">
                <p14:modId xmlns:p14="http://schemas.microsoft.com/office/powerpoint/2010/main" val="14201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69620326"/>
                    </a:ext>
                  </a:extLst>
                </a:gridCol>
                <a:gridCol w="1481327">
                  <a:extLst>
                    <a:ext uri="{9D8B030D-6E8A-4147-A177-3AD203B41FA5}">
                      <a16:colId xmlns:a16="http://schemas.microsoft.com/office/drawing/2014/main" val="4217095089"/>
                    </a:ext>
                  </a:extLst>
                </a:gridCol>
                <a:gridCol w="493776">
                  <a:extLst>
                    <a:ext uri="{9D8B030D-6E8A-4147-A177-3AD203B41FA5}">
                      <a16:colId xmlns:a16="http://schemas.microsoft.com/office/drawing/2014/main" val="293997953"/>
                    </a:ext>
                  </a:extLst>
                </a:gridCol>
                <a:gridCol w="493776">
                  <a:extLst>
                    <a:ext uri="{9D8B030D-6E8A-4147-A177-3AD203B41FA5}">
                      <a16:colId xmlns:a16="http://schemas.microsoft.com/office/drawing/2014/main" val="3671378341"/>
                    </a:ext>
                  </a:extLst>
                </a:gridCol>
                <a:gridCol w="493776">
                  <a:extLst>
                    <a:ext uri="{9D8B030D-6E8A-4147-A177-3AD203B41FA5}">
                      <a16:colId xmlns:a16="http://schemas.microsoft.com/office/drawing/2014/main" val="904217993"/>
                    </a:ext>
                  </a:extLst>
                </a:gridCol>
                <a:gridCol w="493776">
                  <a:extLst>
                    <a:ext uri="{9D8B030D-6E8A-4147-A177-3AD203B41FA5}">
                      <a16:colId xmlns:a16="http://schemas.microsoft.com/office/drawing/2014/main" val="3031915227"/>
                    </a:ext>
                  </a:extLst>
                </a:gridCol>
                <a:gridCol w="493776">
                  <a:extLst>
                    <a:ext uri="{9D8B030D-6E8A-4147-A177-3AD203B41FA5}">
                      <a16:colId xmlns:a16="http://schemas.microsoft.com/office/drawing/2014/main" val="1423217052"/>
                    </a:ext>
                  </a:extLst>
                </a:gridCol>
                <a:gridCol w="493776">
                  <a:extLst>
                    <a:ext uri="{9D8B030D-6E8A-4147-A177-3AD203B41FA5}">
                      <a16:colId xmlns:a16="http://schemas.microsoft.com/office/drawing/2014/main" val="123718329"/>
                    </a:ext>
                  </a:extLst>
                </a:gridCol>
                <a:gridCol w="493776">
                  <a:extLst>
                    <a:ext uri="{9D8B030D-6E8A-4147-A177-3AD203B41FA5}">
                      <a16:colId xmlns:a16="http://schemas.microsoft.com/office/drawing/2014/main" val="1347246557"/>
                    </a:ext>
                  </a:extLst>
                </a:gridCol>
                <a:gridCol w="493776">
                  <a:extLst>
                    <a:ext uri="{9D8B030D-6E8A-4147-A177-3AD203B41FA5}">
                      <a16:colId xmlns:a16="http://schemas.microsoft.com/office/drawing/2014/main" val="3923627040"/>
                    </a:ext>
                  </a:extLst>
                </a:gridCol>
                <a:gridCol w="493776">
                  <a:extLst>
                    <a:ext uri="{9D8B030D-6E8A-4147-A177-3AD203B41FA5}">
                      <a16:colId xmlns:a16="http://schemas.microsoft.com/office/drawing/2014/main" val="38205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5385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- 2022-09-05 18:26:25</a:t>
                      </a:r>
                      <a:r>
                        <a:rPr kumimoji="0" lang="en-US" sz="1000" b="0" i="0" u="none" strike="noStrike" kern="1200" cap="none" spc="0" normalizeH="0" baseline="0" noProof="0">
                          <a:ln>
                            <a:noFill/>
                          </a:ln>
                          <a:solidFill>
                            <a:prstClr val="black"/>
                          </a:solidFill>
                          <a:effectLst/>
                          <a:uLnTx/>
                          <a:uFillTx/>
                          <a:latin typeface="+mn-lt"/>
                          <a:ea typeface="+mn-ea"/>
                          <a:cs typeface="+mn-cs"/>
                        </a:rPr>
                        <a:t>
 #SuperLeague-Leader @fc_st.gallen1879 ⚽🔝
⚽🔝 Dank dem 2:1-Erfolg am Sonntag gegen den @bscyb_offiziell klettert der #FCSG erstmals seit Oktober 2020 wieder an die Tabellenspitze im Schweizer Fussball.
⚽ Dies auch dank dem Traumtor zum 1:0 von Salzburg-Leihgabe und Linksverteidiger Daouda #Guindo.
.
.
@sfl_ch #SL #srfsport #srffussball #fussball #YB #bscyb #fcstgallen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15319</a:t>
                      </a:r>
                    </a:p>
                  </a:txBody>
                  <a:tcPr/>
                </a:tc>
                <a:extLst>
                  <a:ext uri="{0D108BD9-81ED-4DB2-BD59-A6C34878D82A}">
                    <a16:rowId xmlns:a16="http://schemas.microsoft.com/office/drawing/2014/main" val="3643092647"/>
                  </a:ext>
                </a:extLst>
              </a:tr>
            </a:tbl>
          </a:graphicData>
        </a:graphic>
      </p:graphicFrame>
      <p:sp>
        <p:nvSpPr>
          <p:cNvPr id="4" name="Text Placeholder 3">
            <a:extLst>
              <a:ext uri="{FF2B5EF4-FFF2-40B4-BE49-F238E27FC236}">
                <a16:creationId xmlns:a16="http://schemas.microsoft.com/office/drawing/2014/main" id="{18FF2DE1-AC90-40CE-B00E-EA0BA0154086}"/>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1287307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85C93-32DC-466F-B1CF-37B88737E8AE}"/>
              </a:ext>
            </a:extLst>
          </p:cNvPr>
          <p:cNvSpPr>
            <a:spLocks noGrp="1"/>
          </p:cNvSpPr>
          <p:nvPr>
            <p:ph type="title"/>
          </p:nvPr>
        </p:nvSpPr>
        <p:spPr/>
        <p:txBody>
          <a:bodyPr/>
          <a:lstStyle/>
          <a:p>
            <a:r>
              <a:rPr lang="en-US"/>
              <a:t>Instagram Posts Table | BSC Reporting Instagram - 6 of 25</a:t>
            </a:r>
          </a:p>
        </p:txBody>
      </p:sp>
      <p:graphicFrame>
        <p:nvGraphicFramePr>
          <p:cNvPr id="5" name="Table Placeholder 4">
            <a:extLst>
              <a:ext uri="{FF2B5EF4-FFF2-40B4-BE49-F238E27FC236}">
                <a16:creationId xmlns:a16="http://schemas.microsoft.com/office/drawing/2014/main" id="{8F7D609F-5968-4D05-8862-81D7CB9849F0}"/>
              </a:ext>
            </a:extLst>
          </p:cNvPr>
          <p:cNvGraphicFramePr>
            <a:graphicFrameLocks noGrp="1"/>
          </p:cNvGraphicFramePr>
          <p:nvPr>
            <p:ph type="tbl" sz="quarter" idx="13"/>
            <p:extLst>
              <p:ext uri="{D42A27DB-BD31-4B8C-83A1-F6EECF244321}">
                <p14:modId xmlns:p14="http://schemas.microsoft.com/office/powerpoint/2010/main" val="135863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13557327"/>
                    </a:ext>
                  </a:extLst>
                </a:gridCol>
                <a:gridCol w="1481327">
                  <a:extLst>
                    <a:ext uri="{9D8B030D-6E8A-4147-A177-3AD203B41FA5}">
                      <a16:colId xmlns:a16="http://schemas.microsoft.com/office/drawing/2014/main" val="4278349257"/>
                    </a:ext>
                  </a:extLst>
                </a:gridCol>
                <a:gridCol w="493776">
                  <a:extLst>
                    <a:ext uri="{9D8B030D-6E8A-4147-A177-3AD203B41FA5}">
                      <a16:colId xmlns:a16="http://schemas.microsoft.com/office/drawing/2014/main" val="1735703447"/>
                    </a:ext>
                  </a:extLst>
                </a:gridCol>
                <a:gridCol w="493776">
                  <a:extLst>
                    <a:ext uri="{9D8B030D-6E8A-4147-A177-3AD203B41FA5}">
                      <a16:colId xmlns:a16="http://schemas.microsoft.com/office/drawing/2014/main" val="2671205672"/>
                    </a:ext>
                  </a:extLst>
                </a:gridCol>
                <a:gridCol w="493776">
                  <a:extLst>
                    <a:ext uri="{9D8B030D-6E8A-4147-A177-3AD203B41FA5}">
                      <a16:colId xmlns:a16="http://schemas.microsoft.com/office/drawing/2014/main" val="2681291425"/>
                    </a:ext>
                  </a:extLst>
                </a:gridCol>
                <a:gridCol w="493776">
                  <a:extLst>
                    <a:ext uri="{9D8B030D-6E8A-4147-A177-3AD203B41FA5}">
                      <a16:colId xmlns:a16="http://schemas.microsoft.com/office/drawing/2014/main" val="2618125261"/>
                    </a:ext>
                  </a:extLst>
                </a:gridCol>
                <a:gridCol w="493776">
                  <a:extLst>
                    <a:ext uri="{9D8B030D-6E8A-4147-A177-3AD203B41FA5}">
                      <a16:colId xmlns:a16="http://schemas.microsoft.com/office/drawing/2014/main" val="3896079485"/>
                    </a:ext>
                  </a:extLst>
                </a:gridCol>
                <a:gridCol w="493776">
                  <a:extLst>
                    <a:ext uri="{9D8B030D-6E8A-4147-A177-3AD203B41FA5}">
                      <a16:colId xmlns:a16="http://schemas.microsoft.com/office/drawing/2014/main" val="1856139891"/>
                    </a:ext>
                  </a:extLst>
                </a:gridCol>
                <a:gridCol w="493776">
                  <a:extLst>
                    <a:ext uri="{9D8B030D-6E8A-4147-A177-3AD203B41FA5}">
                      <a16:colId xmlns:a16="http://schemas.microsoft.com/office/drawing/2014/main" val="759032640"/>
                    </a:ext>
                  </a:extLst>
                </a:gridCol>
                <a:gridCol w="493776">
                  <a:extLst>
                    <a:ext uri="{9D8B030D-6E8A-4147-A177-3AD203B41FA5}">
                      <a16:colId xmlns:a16="http://schemas.microsoft.com/office/drawing/2014/main" val="3428969785"/>
                    </a:ext>
                  </a:extLst>
                </a:gridCol>
                <a:gridCol w="493776">
                  <a:extLst>
                    <a:ext uri="{9D8B030D-6E8A-4147-A177-3AD203B41FA5}">
                      <a16:colId xmlns:a16="http://schemas.microsoft.com/office/drawing/2014/main" val="1964250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46847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srfwemyselfandwhy - 2022-09-05 17:55:20</a:t>
                      </a:r>
                      <a:r>
                        <a:rPr kumimoji="0" lang="en-US" sz="1000" b="0" i="0" u="none" strike="noStrike" kern="1200" cap="none" spc="0" normalizeH="0" baseline="0" noProof="0">
                          <a:ln>
                            <a:noFill/>
                          </a:ln>
                          <a:solidFill>
                            <a:prstClr val="black"/>
                          </a:solidFill>
                          <a:effectLst/>
                          <a:uLnTx/>
                          <a:uFillTx/>
                          <a:latin typeface="+mn-lt"/>
                          <a:ea typeface="+mn-ea"/>
                          <a:cs typeface="+mn-cs"/>
                        </a:rPr>
                        <a:t>
 Sich mit vermeintlichem Makel vor der Kamera zeigen? Früher hatte Profitänzerin Jouana-Samia (@jouanasamia) das Gefühl, ihre Narbe verstecken zu müssen, um ins Business zu passen. Heute ist das anders.
#SRFWeMyselfAndWhy #WeMyselfAndWhy #WMW #SRF #Frauen #FrauenInDerSchweiz #FrauenCommunity #WomenEmpowerment #FrauenNetzwerk #StarkeFrauen #Schweiz #SchweizerRadioUndFernsehen #Badmomzjay #Tänzerin #Narben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a:t>
                      </a:r>
                    </a:p>
                  </a:txBody>
                  <a:tcPr/>
                </a:tc>
                <a:extLst>
                  <a:ext uri="{0D108BD9-81ED-4DB2-BD59-A6C34878D82A}">
                    <a16:rowId xmlns:a16="http://schemas.microsoft.com/office/drawing/2014/main" val="3747638223"/>
                  </a:ext>
                </a:extLst>
              </a:tr>
            </a:tbl>
          </a:graphicData>
        </a:graphic>
      </p:graphicFrame>
      <p:sp>
        <p:nvSpPr>
          <p:cNvPr id="4" name="Text Placeholder 3">
            <a:extLst>
              <a:ext uri="{FF2B5EF4-FFF2-40B4-BE49-F238E27FC236}">
                <a16:creationId xmlns:a16="http://schemas.microsoft.com/office/drawing/2014/main" id="{83FD2DE1-D544-4647-8E3D-169560BD27B6}"/>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818341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9429-CEDB-4C6A-B58C-595D6C17CF3C}"/>
              </a:ext>
            </a:extLst>
          </p:cNvPr>
          <p:cNvSpPr>
            <a:spLocks noGrp="1"/>
          </p:cNvSpPr>
          <p:nvPr>
            <p:ph type="title"/>
          </p:nvPr>
        </p:nvSpPr>
        <p:spPr/>
        <p:txBody>
          <a:bodyPr/>
          <a:lstStyle/>
          <a:p>
            <a:r>
              <a:rPr lang="en-US"/>
              <a:t>Instagram Posts Table | BSC Reporting Instagram - 7 of 25</a:t>
            </a:r>
          </a:p>
        </p:txBody>
      </p:sp>
      <p:graphicFrame>
        <p:nvGraphicFramePr>
          <p:cNvPr id="5" name="Table Placeholder 4">
            <a:extLst>
              <a:ext uri="{FF2B5EF4-FFF2-40B4-BE49-F238E27FC236}">
                <a16:creationId xmlns:a16="http://schemas.microsoft.com/office/drawing/2014/main" id="{C5128B7B-CB14-4734-A688-E7F7B085F215}"/>
              </a:ext>
            </a:extLst>
          </p:cNvPr>
          <p:cNvGraphicFramePr>
            <a:graphicFrameLocks noGrp="1"/>
          </p:cNvGraphicFramePr>
          <p:nvPr>
            <p:ph type="tbl" sz="quarter" idx="13"/>
            <p:extLst>
              <p:ext uri="{D42A27DB-BD31-4B8C-83A1-F6EECF244321}">
                <p14:modId xmlns:p14="http://schemas.microsoft.com/office/powerpoint/2010/main" val="3088140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80371360"/>
                    </a:ext>
                  </a:extLst>
                </a:gridCol>
                <a:gridCol w="1481327">
                  <a:extLst>
                    <a:ext uri="{9D8B030D-6E8A-4147-A177-3AD203B41FA5}">
                      <a16:colId xmlns:a16="http://schemas.microsoft.com/office/drawing/2014/main" val="1971755129"/>
                    </a:ext>
                  </a:extLst>
                </a:gridCol>
                <a:gridCol w="493776">
                  <a:extLst>
                    <a:ext uri="{9D8B030D-6E8A-4147-A177-3AD203B41FA5}">
                      <a16:colId xmlns:a16="http://schemas.microsoft.com/office/drawing/2014/main" val="3741592129"/>
                    </a:ext>
                  </a:extLst>
                </a:gridCol>
                <a:gridCol w="493776">
                  <a:extLst>
                    <a:ext uri="{9D8B030D-6E8A-4147-A177-3AD203B41FA5}">
                      <a16:colId xmlns:a16="http://schemas.microsoft.com/office/drawing/2014/main" val="3933550845"/>
                    </a:ext>
                  </a:extLst>
                </a:gridCol>
                <a:gridCol w="493776">
                  <a:extLst>
                    <a:ext uri="{9D8B030D-6E8A-4147-A177-3AD203B41FA5}">
                      <a16:colId xmlns:a16="http://schemas.microsoft.com/office/drawing/2014/main" val="3798382060"/>
                    </a:ext>
                  </a:extLst>
                </a:gridCol>
                <a:gridCol w="493776">
                  <a:extLst>
                    <a:ext uri="{9D8B030D-6E8A-4147-A177-3AD203B41FA5}">
                      <a16:colId xmlns:a16="http://schemas.microsoft.com/office/drawing/2014/main" val="3738414181"/>
                    </a:ext>
                  </a:extLst>
                </a:gridCol>
                <a:gridCol w="493776">
                  <a:extLst>
                    <a:ext uri="{9D8B030D-6E8A-4147-A177-3AD203B41FA5}">
                      <a16:colId xmlns:a16="http://schemas.microsoft.com/office/drawing/2014/main" val="2285215003"/>
                    </a:ext>
                  </a:extLst>
                </a:gridCol>
                <a:gridCol w="493776">
                  <a:extLst>
                    <a:ext uri="{9D8B030D-6E8A-4147-A177-3AD203B41FA5}">
                      <a16:colId xmlns:a16="http://schemas.microsoft.com/office/drawing/2014/main" val="4011818870"/>
                    </a:ext>
                  </a:extLst>
                </a:gridCol>
                <a:gridCol w="493776">
                  <a:extLst>
                    <a:ext uri="{9D8B030D-6E8A-4147-A177-3AD203B41FA5}">
                      <a16:colId xmlns:a16="http://schemas.microsoft.com/office/drawing/2014/main" val="3554464129"/>
                    </a:ext>
                  </a:extLst>
                </a:gridCol>
                <a:gridCol w="493776">
                  <a:extLst>
                    <a:ext uri="{9D8B030D-6E8A-4147-A177-3AD203B41FA5}">
                      <a16:colId xmlns:a16="http://schemas.microsoft.com/office/drawing/2014/main" val="2155302608"/>
                    </a:ext>
                  </a:extLst>
                </a:gridCol>
                <a:gridCol w="493776">
                  <a:extLst>
                    <a:ext uri="{9D8B030D-6E8A-4147-A177-3AD203B41FA5}">
                      <a16:colId xmlns:a16="http://schemas.microsoft.com/office/drawing/2014/main" val="207644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2647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17:53:03</a:t>
                      </a:r>
                      <a:r>
                        <a:rPr kumimoji="0" lang="de-DE" sz="1000" b="0" i="0" u="none" strike="noStrike" kern="1200" cap="none" spc="0" normalizeH="0" baseline="0" noProof="0">
                          <a:ln>
                            <a:noFill/>
                          </a:ln>
                          <a:solidFill>
                            <a:prstClr val="black"/>
                          </a:solidFill>
                          <a:effectLst/>
                          <a:uLnTx/>
                          <a:uFillTx/>
                          <a:latin typeface="+mn-lt"/>
                          <a:ea typeface="+mn-ea"/>
                          <a:cs typeface="+mn-cs"/>
                        </a:rPr>
                        <a:t>
 In einem umstrittenen Spionageprozess hat ein Gericht in Moskau den früheren russischen Journalisten Iwan Safronow wegen Hochverrats zu 22 Jahren Haft in einem Straflager verurteilt. 
🇷🇺 📰 🇷🇺
Nach Angaben der Ermittler:innen hat der 32-Jährige vertrauliche Informationen über Waffendeals und Einsätze der russischen Streitkräfte in Afrika und im Nahen Osten an ausländische Geheimdienste weitergegeben. Safronows Anwalt wies die Vorwürfe zurück und erklärte, der Journalist habe lediglich öffentlich zugängliche Quellen verwendet.
🇷🇺 📰 🇷🇺
Für unabhängige Journalist:innen ist es in Russland praktisch unmöglich geworden, zu arbeiten. So ist der kremlkritischen Zeitung «Nowaja Gaseta» am Montag die Zulassung entzogen worden. Die Medienaufsichtsbehörde begründete, dass die Zeitung trotz einer Verwarnung ihr Redaktionsstatut nicht vorgelegt habe. Chefredaktor Dmitri Muratow nennte dies «ein Scheinurteil auf politischer Bestellung.»
🇷🇺 📰 🇷🇺
#Russland #Medienfreiheit #Safronow #News #SRFNews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9870905"/>
                  </a:ext>
                </a:extLst>
              </a:tr>
            </a:tbl>
          </a:graphicData>
        </a:graphic>
      </p:graphicFrame>
      <p:sp>
        <p:nvSpPr>
          <p:cNvPr id="4" name="Text Placeholder 3">
            <a:extLst>
              <a:ext uri="{FF2B5EF4-FFF2-40B4-BE49-F238E27FC236}">
                <a16:creationId xmlns:a16="http://schemas.microsoft.com/office/drawing/2014/main" id="{B678635B-020C-4676-80A7-D9C8B9FF865B}"/>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1789709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2343-90F8-4EA2-96FF-6F37B82B8F95}"/>
              </a:ext>
            </a:extLst>
          </p:cNvPr>
          <p:cNvSpPr>
            <a:spLocks noGrp="1"/>
          </p:cNvSpPr>
          <p:nvPr>
            <p:ph type="title"/>
          </p:nvPr>
        </p:nvSpPr>
        <p:spPr/>
        <p:txBody>
          <a:bodyPr/>
          <a:lstStyle/>
          <a:p>
            <a:r>
              <a:rPr lang="en-US"/>
              <a:t>Instagram Posts Table | BSC Reporting Instagram - 8 of 25</a:t>
            </a:r>
          </a:p>
        </p:txBody>
      </p:sp>
      <p:graphicFrame>
        <p:nvGraphicFramePr>
          <p:cNvPr id="5" name="Table Placeholder 4">
            <a:extLst>
              <a:ext uri="{FF2B5EF4-FFF2-40B4-BE49-F238E27FC236}">
                <a16:creationId xmlns:a16="http://schemas.microsoft.com/office/drawing/2014/main" id="{97BE61F8-9A55-45A0-8883-B0BFC61BC497}"/>
              </a:ext>
            </a:extLst>
          </p:cNvPr>
          <p:cNvGraphicFramePr>
            <a:graphicFrameLocks noGrp="1"/>
          </p:cNvGraphicFramePr>
          <p:nvPr>
            <p:ph type="tbl" sz="quarter" idx="13"/>
            <p:extLst>
              <p:ext uri="{D42A27DB-BD31-4B8C-83A1-F6EECF244321}">
                <p14:modId xmlns:p14="http://schemas.microsoft.com/office/powerpoint/2010/main" val="2114325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57188411"/>
                    </a:ext>
                  </a:extLst>
                </a:gridCol>
                <a:gridCol w="1481327">
                  <a:extLst>
                    <a:ext uri="{9D8B030D-6E8A-4147-A177-3AD203B41FA5}">
                      <a16:colId xmlns:a16="http://schemas.microsoft.com/office/drawing/2014/main" val="2632427680"/>
                    </a:ext>
                  </a:extLst>
                </a:gridCol>
                <a:gridCol w="493776">
                  <a:extLst>
                    <a:ext uri="{9D8B030D-6E8A-4147-A177-3AD203B41FA5}">
                      <a16:colId xmlns:a16="http://schemas.microsoft.com/office/drawing/2014/main" val="1314958276"/>
                    </a:ext>
                  </a:extLst>
                </a:gridCol>
                <a:gridCol w="493776">
                  <a:extLst>
                    <a:ext uri="{9D8B030D-6E8A-4147-A177-3AD203B41FA5}">
                      <a16:colId xmlns:a16="http://schemas.microsoft.com/office/drawing/2014/main" val="1535636531"/>
                    </a:ext>
                  </a:extLst>
                </a:gridCol>
                <a:gridCol w="493776">
                  <a:extLst>
                    <a:ext uri="{9D8B030D-6E8A-4147-A177-3AD203B41FA5}">
                      <a16:colId xmlns:a16="http://schemas.microsoft.com/office/drawing/2014/main" val="2713299447"/>
                    </a:ext>
                  </a:extLst>
                </a:gridCol>
                <a:gridCol w="493776">
                  <a:extLst>
                    <a:ext uri="{9D8B030D-6E8A-4147-A177-3AD203B41FA5}">
                      <a16:colId xmlns:a16="http://schemas.microsoft.com/office/drawing/2014/main" val="2708924624"/>
                    </a:ext>
                  </a:extLst>
                </a:gridCol>
                <a:gridCol w="493776">
                  <a:extLst>
                    <a:ext uri="{9D8B030D-6E8A-4147-A177-3AD203B41FA5}">
                      <a16:colId xmlns:a16="http://schemas.microsoft.com/office/drawing/2014/main" val="735997531"/>
                    </a:ext>
                  </a:extLst>
                </a:gridCol>
                <a:gridCol w="493776">
                  <a:extLst>
                    <a:ext uri="{9D8B030D-6E8A-4147-A177-3AD203B41FA5}">
                      <a16:colId xmlns:a16="http://schemas.microsoft.com/office/drawing/2014/main" val="3204695264"/>
                    </a:ext>
                  </a:extLst>
                </a:gridCol>
                <a:gridCol w="493776">
                  <a:extLst>
                    <a:ext uri="{9D8B030D-6E8A-4147-A177-3AD203B41FA5}">
                      <a16:colId xmlns:a16="http://schemas.microsoft.com/office/drawing/2014/main" val="4289298509"/>
                    </a:ext>
                  </a:extLst>
                </a:gridCol>
                <a:gridCol w="493776">
                  <a:extLst>
                    <a:ext uri="{9D8B030D-6E8A-4147-A177-3AD203B41FA5}">
                      <a16:colId xmlns:a16="http://schemas.microsoft.com/office/drawing/2014/main" val="3411807711"/>
                    </a:ext>
                  </a:extLst>
                </a:gridCol>
                <a:gridCol w="493776">
                  <a:extLst>
                    <a:ext uri="{9D8B030D-6E8A-4147-A177-3AD203B41FA5}">
                      <a16:colId xmlns:a16="http://schemas.microsoft.com/office/drawing/2014/main" val="107081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3503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srfbounce - 2022-09-05 17:31:25</a:t>
                      </a:r>
                      <a:r>
                        <a:rPr kumimoji="0" lang="en-US" sz="1000" b="0" i="0" u="none" strike="noStrike" kern="1200" cap="none" spc="0" normalizeH="0" baseline="0" noProof="0">
                          <a:ln>
                            <a:noFill/>
                          </a:ln>
                          <a:solidFill>
                            <a:prstClr val="black"/>
                          </a:solidFill>
                          <a:effectLst/>
                          <a:uLnTx/>
                          <a:uFillTx/>
                          <a:latin typeface="+mn-lt"/>
                          <a:ea typeface="+mn-ea"/>
                          <a:cs typeface="+mn-cs"/>
                        </a:rPr>
                        <a:t>
 NEWCOMERIN 2/3 🔥
Kitoko (@_kitokomusic) aus Zürich schrieb bereits im Alter von 14 Jahren ihre ersten Gedichte, die sie später zu rappen begann. 🙌  Nun ist das Talent mit der souligen Stimme zu Gast bei «BOUNCE» und stellt ihr Können in ihrer Performance unter Beweis. ❤
.
Die ganze «BOUNCE»-Newcomer-Show gibt's in unserer Bio via Link auf unserem YouTube-Kanal!🔥
.
#SRFBounce #Bounce #HipHop #Newcomer #NewcomerShow #SchweizRap #SchweiizerHipHop #Schwiizrap #CHRap #Midas #Rapper #CHRapper #Performance #SchweizerMusi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extLst>
                  <a:ext uri="{0D108BD9-81ED-4DB2-BD59-A6C34878D82A}">
                    <a16:rowId xmlns:a16="http://schemas.microsoft.com/office/drawing/2014/main" val="3856834019"/>
                  </a:ext>
                </a:extLst>
              </a:tr>
            </a:tbl>
          </a:graphicData>
        </a:graphic>
      </p:graphicFrame>
      <p:sp>
        <p:nvSpPr>
          <p:cNvPr id="4" name="Text Placeholder 3">
            <a:extLst>
              <a:ext uri="{FF2B5EF4-FFF2-40B4-BE49-F238E27FC236}">
                <a16:creationId xmlns:a16="http://schemas.microsoft.com/office/drawing/2014/main" id="{8C563AE5-F864-466A-8082-EFAAAABC043A}"/>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1433964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05BF9-F11A-42A9-92D2-402AB14BB023}"/>
              </a:ext>
            </a:extLst>
          </p:cNvPr>
          <p:cNvSpPr>
            <a:spLocks noGrp="1"/>
          </p:cNvSpPr>
          <p:nvPr>
            <p:ph type="title"/>
          </p:nvPr>
        </p:nvSpPr>
        <p:spPr/>
        <p:txBody>
          <a:bodyPr/>
          <a:lstStyle/>
          <a:p>
            <a:r>
              <a:rPr lang="en-US"/>
              <a:t>Instagram Posts Table | BSC Reporting Instagram - 9 of 25</a:t>
            </a:r>
          </a:p>
        </p:txBody>
      </p:sp>
      <p:graphicFrame>
        <p:nvGraphicFramePr>
          <p:cNvPr id="5" name="Table Placeholder 4">
            <a:extLst>
              <a:ext uri="{FF2B5EF4-FFF2-40B4-BE49-F238E27FC236}">
                <a16:creationId xmlns:a16="http://schemas.microsoft.com/office/drawing/2014/main" id="{7394E131-0B98-49E0-8C86-AAC259FBF4CF}"/>
              </a:ext>
            </a:extLst>
          </p:cNvPr>
          <p:cNvGraphicFramePr>
            <a:graphicFrameLocks noGrp="1"/>
          </p:cNvGraphicFramePr>
          <p:nvPr>
            <p:ph type="tbl" sz="quarter" idx="13"/>
            <p:extLst>
              <p:ext uri="{D42A27DB-BD31-4B8C-83A1-F6EECF244321}">
                <p14:modId xmlns:p14="http://schemas.microsoft.com/office/powerpoint/2010/main" val="4235906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76977247"/>
                    </a:ext>
                  </a:extLst>
                </a:gridCol>
                <a:gridCol w="1481327">
                  <a:extLst>
                    <a:ext uri="{9D8B030D-6E8A-4147-A177-3AD203B41FA5}">
                      <a16:colId xmlns:a16="http://schemas.microsoft.com/office/drawing/2014/main" val="47378675"/>
                    </a:ext>
                  </a:extLst>
                </a:gridCol>
                <a:gridCol w="493776">
                  <a:extLst>
                    <a:ext uri="{9D8B030D-6E8A-4147-A177-3AD203B41FA5}">
                      <a16:colId xmlns:a16="http://schemas.microsoft.com/office/drawing/2014/main" val="609353767"/>
                    </a:ext>
                  </a:extLst>
                </a:gridCol>
                <a:gridCol w="493776">
                  <a:extLst>
                    <a:ext uri="{9D8B030D-6E8A-4147-A177-3AD203B41FA5}">
                      <a16:colId xmlns:a16="http://schemas.microsoft.com/office/drawing/2014/main" val="2669019080"/>
                    </a:ext>
                  </a:extLst>
                </a:gridCol>
                <a:gridCol w="493776">
                  <a:extLst>
                    <a:ext uri="{9D8B030D-6E8A-4147-A177-3AD203B41FA5}">
                      <a16:colId xmlns:a16="http://schemas.microsoft.com/office/drawing/2014/main" val="478882416"/>
                    </a:ext>
                  </a:extLst>
                </a:gridCol>
                <a:gridCol w="493776">
                  <a:extLst>
                    <a:ext uri="{9D8B030D-6E8A-4147-A177-3AD203B41FA5}">
                      <a16:colId xmlns:a16="http://schemas.microsoft.com/office/drawing/2014/main" val="3142948104"/>
                    </a:ext>
                  </a:extLst>
                </a:gridCol>
                <a:gridCol w="493776">
                  <a:extLst>
                    <a:ext uri="{9D8B030D-6E8A-4147-A177-3AD203B41FA5}">
                      <a16:colId xmlns:a16="http://schemas.microsoft.com/office/drawing/2014/main" val="590365782"/>
                    </a:ext>
                  </a:extLst>
                </a:gridCol>
                <a:gridCol w="493776">
                  <a:extLst>
                    <a:ext uri="{9D8B030D-6E8A-4147-A177-3AD203B41FA5}">
                      <a16:colId xmlns:a16="http://schemas.microsoft.com/office/drawing/2014/main" val="698245556"/>
                    </a:ext>
                  </a:extLst>
                </a:gridCol>
                <a:gridCol w="493776">
                  <a:extLst>
                    <a:ext uri="{9D8B030D-6E8A-4147-A177-3AD203B41FA5}">
                      <a16:colId xmlns:a16="http://schemas.microsoft.com/office/drawing/2014/main" val="2399932936"/>
                    </a:ext>
                  </a:extLst>
                </a:gridCol>
                <a:gridCol w="493776">
                  <a:extLst>
                    <a:ext uri="{9D8B030D-6E8A-4147-A177-3AD203B41FA5}">
                      <a16:colId xmlns:a16="http://schemas.microsoft.com/office/drawing/2014/main" val="509550252"/>
                    </a:ext>
                  </a:extLst>
                </a:gridCol>
                <a:gridCol w="493776">
                  <a:extLst>
                    <a:ext uri="{9D8B030D-6E8A-4147-A177-3AD203B41FA5}">
                      <a16:colId xmlns:a16="http://schemas.microsoft.com/office/drawing/2014/main" val="271175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1384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srfyoungbulanz - 2022-09-05 17:30:28</a:t>
                      </a:r>
                      <a:r>
                        <a:rPr kumimoji="0" lang="en-US" sz="1000" b="0" i="0" u="none" strike="noStrike" kern="1200" cap="none" spc="0" normalizeH="0" baseline="0" noProof="0">
                          <a:ln>
                            <a:noFill/>
                          </a:ln>
                          <a:solidFill>
                            <a:prstClr val="black"/>
                          </a:solidFill>
                          <a:effectLst/>
                          <a:uLnTx/>
                          <a:uFillTx/>
                          <a:latin typeface="+mn-lt"/>
                          <a:ea typeface="+mn-ea"/>
                          <a:cs typeface="+mn-cs"/>
                        </a:rPr>
                        <a:t>
 Hier haben wir euch Tipps zusammengestellt, die euch bei der Jobsuche eine Hilfe sein könnten.
.
Hast du einen weiteren Tipp zur Jobsuche?  Teile ihn in den Kommentaren! 🙋
.
#SRFYoungbulanz #Youngbulanz #Jobsuche #Traumjob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3927634"/>
                  </a:ext>
                </a:extLst>
              </a:tr>
            </a:tbl>
          </a:graphicData>
        </a:graphic>
      </p:graphicFrame>
      <p:sp>
        <p:nvSpPr>
          <p:cNvPr id="4" name="Text Placeholder 3">
            <a:extLst>
              <a:ext uri="{FF2B5EF4-FFF2-40B4-BE49-F238E27FC236}">
                <a16:creationId xmlns:a16="http://schemas.microsoft.com/office/drawing/2014/main" id="{50E4798C-BAB1-4EB7-91C8-9E39DD85BA74}"/>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1624626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DEEF-481C-4E12-87EB-E525DDE1DD8D}"/>
              </a:ext>
            </a:extLst>
          </p:cNvPr>
          <p:cNvSpPr>
            <a:spLocks noGrp="1"/>
          </p:cNvSpPr>
          <p:nvPr>
            <p:ph type="title"/>
          </p:nvPr>
        </p:nvSpPr>
        <p:spPr/>
        <p:txBody>
          <a:bodyPr/>
          <a:lstStyle/>
          <a:p>
            <a:r>
              <a:rPr lang="en-US"/>
              <a:t>Instagram Posts Table | BSC Reporting Instagram - 10 of 25</a:t>
            </a:r>
          </a:p>
        </p:txBody>
      </p:sp>
      <p:graphicFrame>
        <p:nvGraphicFramePr>
          <p:cNvPr id="5" name="Table Placeholder 4">
            <a:extLst>
              <a:ext uri="{FF2B5EF4-FFF2-40B4-BE49-F238E27FC236}">
                <a16:creationId xmlns:a16="http://schemas.microsoft.com/office/drawing/2014/main" id="{ED12ADED-E041-4672-AABD-0BE35F8C6B32}"/>
              </a:ext>
            </a:extLst>
          </p:cNvPr>
          <p:cNvGraphicFramePr>
            <a:graphicFrameLocks noGrp="1"/>
          </p:cNvGraphicFramePr>
          <p:nvPr>
            <p:ph type="tbl" sz="quarter" idx="13"/>
            <p:extLst>
              <p:ext uri="{D42A27DB-BD31-4B8C-83A1-F6EECF244321}">
                <p14:modId xmlns:p14="http://schemas.microsoft.com/office/powerpoint/2010/main" val="341405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79342347"/>
                    </a:ext>
                  </a:extLst>
                </a:gridCol>
                <a:gridCol w="1481327">
                  <a:extLst>
                    <a:ext uri="{9D8B030D-6E8A-4147-A177-3AD203B41FA5}">
                      <a16:colId xmlns:a16="http://schemas.microsoft.com/office/drawing/2014/main" val="2607413367"/>
                    </a:ext>
                  </a:extLst>
                </a:gridCol>
                <a:gridCol w="493776">
                  <a:extLst>
                    <a:ext uri="{9D8B030D-6E8A-4147-A177-3AD203B41FA5}">
                      <a16:colId xmlns:a16="http://schemas.microsoft.com/office/drawing/2014/main" val="3715376691"/>
                    </a:ext>
                  </a:extLst>
                </a:gridCol>
                <a:gridCol w="493776">
                  <a:extLst>
                    <a:ext uri="{9D8B030D-6E8A-4147-A177-3AD203B41FA5}">
                      <a16:colId xmlns:a16="http://schemas.microsoft.com/office/drawing/2014/main" val="704253886"/>
                    </a:ext>
                  </a:extLst>
                </a:gridCol>
                <a:gridCol w="493776">
                  <a:extLst>
                    <a:ext uri="{9D8B030D-6E8A-4147-A177-3AD203B41FA5}">
                      <a16:colId xmlns:a16="http://schemas.microsoft.com/office/drawing/2014/main" val="2354201184"/>
                    </a:ext>
                  </a:extLst>
                </a:gridCol>
                <a:gridCol w="493776">
                  <a:extLst>
                    <a:ext uri="{9D8B030D-6E8A-4147-A177-3AD203B41FA5}">
                      <a16:colId xmlns:a16="http://schemas.microsoft.com/office/drawing/2014/main" val="2390286780"/>
                    </a:ext>
                  </a:extLst>
                </a:gridCol>
                <a:gridCol w="493776">
                  <a:extLst>
                    <a:ext uri="{9D8B030D-6E8A-4147-A177-3AD203B41FA5}">
                      <a16:colId xmlns:a16="http://schemas.microsoft.com/office/drawing/2014/main" val="2894708328"/>
                    </a:ext>
                  </a:extLst>
                </a:gridCol>
                <a:gridCol w="493776">
                  <a:extLst>
                    <a:ext uri="{9D8B030D-6E8A-4147-A177-3AD203B41FA5}">
                      <a16:colId xmlns:a16="http://schemas.microsoft.com/office/drawing/2014/main" val="2623704503"/>
                    </a:ext>
                  </a:extLst>
                </a:gridCol>
                <a:gridCol w="493776">
                  <a:extLst>
                    <a:ext uri="{9D8B030D-6E8A-4147-A177-3AD203B41FA5}">
                      <a16:colId xmlns:a16="http://schemas.microsoft.com/office/drawing/2014/main" val="3541470438"/>
                    </a:ext>
                  </a:extLst>
                </a:gridCol>
                <a:gridCol w="493776">
                  <a:extLst>
                    <a:ext uri="{9D8B030D-6E8A-4147-A177-3AD203B41FA5}">
                      <a16:colId xmlns:a16="http://schemas.microsoft.com/office/drawing/2014/main" val="673180433"/>
                    </a:ext>
                  </a:extLst>
                </a:gridCol>
                <a:gridCol w="493776">
                  <a:extLst>
                    <a:ext uri="{9D8B030D-6E8A-4147-A177-3AD203B41FA5}">
                      <a16:colId xmlns:a16="http://schemas.microsoft.com/office/drawing/2014/main" val="2873737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51600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- 2022-09-05 17:29:34</a:t>
                      </a:r>
                      <a:r>
                        <a:rPr kumimoji="0" lang="de-DE" sz="1000" b="0" i="0" u="none" strike="noStrike" kern="1200" cap="none" spc="0" normalizeH="0" baseline="0" noProof="0">
                          <a:ln>
                            <a:noFill/>
                          </a:ln>
                          <a:solidFill>
                            <a:prstClr val="black"/>
                          </a:solidFill>
                          <a:effectLst/>
                          <a:uLnTx/>
                          <a:uFillTx/>
                          <a:latin typeface="+mn-lt"/>
                          <a:ea typeface="+mn-ea"/>
                          <a:cs typeface="+mn-cs"/>
                        </a:rPr>
                        <a:t>
 Lange Pause für Schubert – Gute Besserung 🍀 Garcia gesperrt ⚽
⚽ Der #SuperLeague-Tabellenführer @fc_st.gallen1879 muss für 6 Monate auf Fabian Schubert verzichten. Der Angreifer erlitt am Sonntag gegen den @bscyb_offiziell nach einem Foulspiel von Ulisses Garcia einen Schien- und Wadenbeinbruch im rechten Unterschenkel.
⚽ Der 28-jährige Österreicher wurde noch am selben Abend in der Ostschweiz operiert. Für die «Espen» markierte Schubert in dieser Saison bereits 3 Tore.
⚽ Am Montagabend kam die Quittung dann für Garcia: Der YB-Verteidiger wurde von der Swiss Football League für 4 Spiele gesperrt.
.
.
@schubii2908 @ulissesgarcia20 @sfl_ch #SL #srfsport #srffussball #fussball #YB #bscyb #fcsg #fcstgallen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2851179"/>
                  </a:ext>
                </a:extLst>
              </a:tr>
            </a:tbl>
          </a:graphicData>
        </a:graphic>
      </p:graphicFrame>
      <p:sp>
        <p:nvSpPr>
          <p:cNvPr id="4" name="Text Placeholder 3">
            <a:extLst>
              <a:ext uri="{FF2B5EF4-FFF2-40B4-BE49-F238E27FC236}">
                <a16:creationId xmlns:a16="http://schemas.microsoft.com/office/drawing/2014/main" id="{413C5E8E-06E9-4D62-B6E7-7CEB8F4CA6BF}"/>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3900127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0521C-4CEA-4647-8C8D-B62D76BE7CB7}"/>
              </a:ext>
            </a:extLst>
          </p:cNvPr>
          <p:cNvSpPr>
            <a:spLocks noGrp="1"/>
          </p:cNvSpPr>
          <p:nvPr>
            <p:ph type="title"/>
          </p:nvPr>
        </p:nvSpPr>
        <p:spPr/>
        <p:txBody>
          <a:bodyPr/>
          <a:lstStyle/>
          <a:p>
            <a:r>
              <a:rPr lang="en-US"/>
              <a:t>Instagram Posts Table | BSC Reporting Instagram - 11 of 25</a:t>
            </a:r>
          </a:p>
        </p:txBody>
      </p:sp>
      <p:graphicFrame>
        <p:nvGraphicFramePr>
          <p:cNvPr id="5" name="Table Placeholder 4">
            <a:extLst>
              <a:ext uri="{FF2B5EF4-FFF2-40B4-BE49-F238E27FC236}">
                <a16:creationId xmlns:a16="http://schemas.microsoft.com/office/drawing/2014/main" id="{56739CC6-70E5-4D19-A1BF-17DADF7A8E0C}"/>
              </a:ext>
            </a:extLst>
          </p:cNvPr>
          <p:cNvGraphicFramePr>
            <a:graphicFrameLocks noGrp="1"/>
          </p:cNvGraphicFramePr>
          <p:nvPr>
            <p:ph type="tbl" sz="quarter" idx="13"/>
            <p:extLst>
              <p:ext uri="{D42A27DB-BD31-4B8C-83A1-F6EECF244321}">
                <p14:modId xmlns:p14="http://schemas.microsoft.com/office/powerpoint/2010/main" val="326193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86162494"/>
                    </a:ext>
                  </a:extLst>
                </a:gridCol>
                <a:gridCol w="1481327">
                  <a:extLst>
                    <a:ext uri="{9D8B030D-6E8A-4147-A177-3AD203B41FA5}">
                      <a16:colId xmlns:a16="http://schemas.microsoft.com/office/drawing/2014/main" val="4281055328"/>
                    </a:ext>
                  </a:extLst>
                </a:gridCol>
                <a:gridCol w="493776">
                  <a:extLst>
                    <a:ext uri="{9D8B030D-6E8A-4147-A177-3AD203B41FA5}">
                      <a16:colId xmlns:a16="http://schemas.microsoft.com/office/drawing/2014/main" val="1244324370"/>
                    </a:ext>
                  </a:extLst>
                </a:gridCol>
                <a:gridCol w="493776">
                  <a:extLst>
                    <a:ext uri="{9D8B030D-6E8A-4147-A177-3AD203B41FA5}">
                      <a16:colId xmlns:a16="http://schemas.microsoft.com/office/drawing/2014/main" val="1238058196"/>
                    </a:ext>
                  </a:extLst>
                </a:gridCol>
                <a:gridCol w="493776">
                  <a:extLst>
                    <a:ext uri="{9D8B030D-6E8A-4147-A177-3AD203B41FA5}">
                      <a16:colId xmlns:a16="http://schemas.microsoft.com/office/drawing/2014/main" val="2919253855"/>
                    </a:ext>
                  </a:extLst>
                </a:gridCol>
                <a:gridCol w="493776">
                  <a:extLst>
                    <a:ext uri="{9D8B030D-6E8A-4147-A177-3AD203B41FA5}">
                      <a16:colId xmlns:a16="http://schemas.microsoft.com/office/drawing/2014/main" val="2862256656"/>
                    </a:ext>
                  </a:extLst>
                </a:gridCol>
                <a:gridCol w="493776">
                  <a:extLst>
                    <a:ext uri="{9D8B030D-6E8A-4147-A177-3AD203B41FA5}">
                      <a16:colId xmlns:a16="http://schemas.microsoft.com/office/drawing/2014/main" val="698047876"/>
                    </a:ext>
                  </a:extLst>
                </a:gridCol>
                <a:gridCol w="493776">
                  <a:extLst>
                    <a:ext uri="{9D8B030D-6E8A-4147-A177-3AD203B41FA5}">
                      <a16:colId xmlns:a16="http://schemas.microsoft.com/office/drawing/2014/main" val="1539889844"/>
                    </a:ext>
                  </a:extLst>
                </a:gridCol>
                <a:gridCol w="493776">
                  <a:extLst>
                    <a:ext uri="{9D8B030D-6E8A-4147-A177-3AD203B41FA5}">
                      <a16:colId xmlns:a16="http://schemas.microsoft.com/office/drawing/2014/main" val="266550631"/>
                    </a:ext>
                  </a:extLst>
                </a:gridCol>
                <a:gridCol w="493776">
                  <a:extLst>
                    <a:ext uri="{9D8B030D-6E8A-4147-A177-3AD203B41FA5}">
                      <a16:colId xmlns:a16="http://schemas.microsoft.com/office/drawing/2014/main" val="669448904"/>
                    </a:ext>
                  </a:extLst>
                </a:gridCol>
                <a:gridCol w="493776">
                  <a:extLst>
                    <a:ext uri="{9D8B030D-6E8A-4147-A177-3AD203B41FA5}">
                      <a16:colId xmlns:a16="http://schemas.microsoft.com/office/drawing/2014/main" val="3489664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8772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srfkultur - 2022-09-05 16:28:38</a:t>
                      </a:r>
                      <a:r>
                        <a:rPr kumimoji="0" lang="en-US" sz="1000" b="0" i="0" u="none" strike="noStrike" kern="1200" cap="none" spc="0" normalizeH="0" baseline="0" noProof="0">
                          <a:ln>
                            <a:noFill/>
                          </a:ln>
                          <a:solidFill>
                            <a:prstClr val="black"/>
                          </a:solidFill>
                          <a:effectLst/>
                          <a:uLnTx/>
                          <a:uFillTx/>
                          <a:latin typeface="+mn-lt"/>
                          <a:ea typeface="+mn-ea"/>
                          <a:cs typeface="+mn-cs"/>
                        </a:rPr>
                        <a:t>
 Wer, wenn nicht Kunst- und Design-Student:innen wissen, was grad jetzt wirklich trendy ist?! 👟 👖
Genau deshalb reiste @nino_gadient diesen Sommer durch die Schweiz und Europa und fragte Menschen an den Kunsthochschulen, was sie tragen und welche Geschichten mit ihren Kleidungsstücken verknüpft sind. Denn bevor it’s fashion, it’s on #ARTSchoolLooks. 🔍 Jetzt ab nach Lausanne an die @ecal_ch! 🏢
#MehLiebiFürKultur #SRFKultur #Kunst #Design #Hochschule #HochschuleFürKunst #ECAL #Fashinon #Fashionista #OutfitOfTheDay #OOTD #Mode #Trend #Sommer #Reportage #Streetstyle #Style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4750</a:t>
                      </a:r>
                    </a:p>
                  </a:txBody>
                  <a:tcPr/>
                </a:tc>
                <a:extLst>
                  <a:ext uri="{0D108BD9-81ED-4DB2-BD59-A6C34878D82A}">
                    <a16:rowId xmlns:a16="http://schemas.microsoft.com/office/drawing/2014/main" val="2492129342"/>
                  </a:ext>
                </a:extLst>
              </a:tr>
            </a:tbl>
          </a:graphicData>
        </a:graphic>
      </p:graphicFrame>
      <p:sp>
        <p:nvSpPr>
          <p:cNvPr id="4" name="Text Placeholder 3">
            <a:extLst>
              <a:ext uri="{FF2B5EF4-FFF2-40B4-BE49-F238E27FC236}">
                <a16:creationId xmlns:a16="http://schemas.microsoft.com/office/drawing/2014/main" id="{10229EC8-D904-4D09-ABCB-AAC7BF321EC0}"/>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2461777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70F0B-D874-4AB4-8C17-A51F0A80B9DA}"/>
              </a:ext>
            </a:extLst>
          </p:cNvPr>
          <p:cNvSpPr>
            <a:spLocks noGrp="1"/>
          </p:cNvSpPr>
          <p:nvPr>
            <p:ph type="title"/>
          </p:nvPr>
        </p:nvSpPr>
        <p:spPr/>
        <p:txBody>
          <a:bodyPr/>
          <a:lstStyle/>
          <a:p>
            <a:r>
              <a:rPr lang="en-US"/>
              <a:t>Instagram Posts Table | BSC Reporting Instagram - 12 of 25</a:t>
            </a:r>
          </a:p>
        </p:txBody>
      </p:sp>
      <p:graphicFrame>
        <p:nvGraphicFramePr>
          <p:cNvPr id="5" name="Table Placeholder 4">
            <a:extLst>
              <a:ext uri="{FF2B5EF4-FFF2-40B4-BE49-F238E27FC236}">
                <a16:creationId xmlns:a16="http://schemas.microsoft.com/office/drawing/2014/main" id="{A2D7FC15-2184-4EE1-8144-41845FBFEFD7}"/>
              </a:ext>
            </a:extLst>
          </p:cNvPr>
          <p:cNvGraphicFramePr>
            <a:graphicFrameLocks noGrp="1"/>
          </p:cNvGraphicFramePr>
          <p:nvPr>
            <p:ph type="tbl" sz="quarter" idx="13"/>
            <p:extLst>
              <p:ext uri="{D42A27DB-BD31-4B8C-83A1-F6EECF244321}">
                <p14:modId xmlns:p14="http://schemas.microsoft.com/office/powerpoint/2010/main" val="801165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64769862"/>
                    </a:ext>
                  </a:extLst>
                </a:gridCol>
                <a:gridCol w="1481327">
                  <a:extLst>
                    <a:ext uri="{9D8B030D-6E8A-4147-A177-3AD203B41FA5}">
                      <a16:colId xmlns:a16="http://schemas.microsoft.com/office/drawing/2014/main" val="3541425257"/>
                    </a:ext>
                  </a:extLst>
                </a:gridCol>
                <a:gridCol w="493776">
                  <a:extLst>
                    <a:ext uri="{9D8B030D-6E8A-4147-A177-3AD203B41FA5}">
                      <a16:colId xmlns:a16="http://schemas.microsoft.com/office/drawing/2014/main" val="3840759512"/>
                    </a:ext>
                  </a:extLst>
                </a:gridCol>
                <a:gridCol w="493776">
                  <a:extLst>
                    <a:ext uri="{9D8B030D-6E8A-4147-A177-3AD203B41FA5}">
                      <a16:colId xmlns:a16="http://schemas.microsoft.com/office/drawing/2014/main" val="3228304988"/>
                    </a:ext>
                  </a:extLst>
                </a:gridCol>
                <a:gridCol w="493776">
                  <a:extLst>
                    <a:ext uri="{9D8B030D-6E8A-4147-A177-3AD203B41FA5}">
                      <a16:colId xmlns:a16="http://schemas.microsoft.com/office/drawing/2014/main" val="808686507"/>
                    </a:ext>
                  </a:extLst>
                </a:gridCol>
                <a:gridCol w="493776">
                  <a:extLst>
                    <a:ext uri="{9D8B030D-6E8A-4147-A177-3AD203B41FA5}">
                      <a16:colId xmlns:a16="http://schemas.microsoft.com/office/drawing/2014/main" val="2088981477"/>
                    </a:ext>
                  </a:extLst>
                </a:gridCol>
                <a:gridCol w="493776">
                  <a:extLst>
                    <a:ext uri="{9D8B030D-6E8A-4147-A177-3AD203B41FA5}">
                      <a16:colId xmlns:a16="http://schemas.microsoft.com/office/drawing/2014/main" val="181845346"/>
                    </a:ext>
                  </a:extLst>
                </a:gridCol>
                <a:gridCol w="493776">
                  <a:extLst>
                    <a:ext uri="{9D8B030D-6E8A-4147-A177-3AD203B41FA5}">
                      <a16:colId xmlns:a16="http://schemas.microsoft.com/office/drawing/2014/main" val="650437763"/>
                    </a:ext>
                  </a:extLst>
                </a:gridCol>
                <a:gridCol w="493776">
                  <a:extLst>
                    <a:ext uri="{9D8B030D-6E8A-4147-A177-3AD203B41FA5}">
                      <a16:colId xmlns:a16="http://schemas.microsoft.com/office/drawing/2014/main" val="2970420425"/>
                    </a:ext>
                  </a:extLst>
                </a:gridCol>
                <a:gridCol w="493776">
                  <a:extLst>
                    <a:ext uri="{9D8B030D-6E8A-4147-A177-3AD203B41FA5}">
                      <a16:colId xmlns:a16="http://schemas.microsoft.com/office/drawing/2014/main" val="177708893"/>
                    </a:ext>
                  </a:extLst>
                </a:gridCol>
                <a:gridCol w="493776">
                  <a:extLst>
                    <a:ext uri="{9D8B030D-6E8A-4147-A177-3AD203B41FA5}">
                      <a16:colId xmlns:a16="http://schemas.microsoft.com/office/drawing/2014/main" val="420761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2807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16:01:05</a:t>
                      </a:r>
                      <a:r>
                        <a:rPr kumimoji="0" lang="de-DE" sz="1000" b="0" i="0" u="none" strike="noStrike" kern="1200" cap="none" spc="0" normalizeH="0" baseline="0" noProof="0">
                          <a:ln>
                            <a:noFill/>
                          </a:ln>
                          <a:solidFill>
                            <a:prstClr val="black"/>
                          </a:solidFill>
                          <a:effectLst/>
                          <a:uLnTx/>
                          <a:uFillTx/>
                          <a:latin typeface="+mn-lt"/>
                          <a:ea typeface="+mn-ea"/>
                          <a:cs typeface="+mn-cs"/>
                        </a:rPr>
                        <a:t>
 Am 25. September stimmen wir über die «Massentierhaltungs-Initiative» ab. Sie fordert unter anderem mehr Platz pro Tier im Stall, regelmässiger Auslauf im Freien und eine Schlachtmethode, die möglichst wenig Leid verursacht. Die Gegner bekämpfen die Forderungen vehement. SRF Redaktor David Ziegler hat für die neuste Folge von #SRFEinfachEntscheiden die Argumente beider Lager geprüft. 
#MassentierhaltungsInitiative #Abst22 #News #SRFNews #SRF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35420</a:t>
                      </a:r>
                    </a:p>
                  </a:txBody>
                  <a:tcPr/>
                </a:tc>
                <a:extLst>
                  <a:ext uri="{0D108BD9-81ED-4DB2-BD59-A6C34878D82A}">
                    <a16:rowId xmlns:a16="http://schemas.microsoft.com/office/drawing/2014/main" val="2904273322"/>
                  </a:ext>
                </a:extLst>
              </a:tr>
            </a:tbl>
          </a:graphicData>
        </a:graphic>
      </p:graphicFrame>
      <p:sp>
        <p:nvSpPr>
          <p:cNvPr id="4" name="Text Placeholder 3">
            <a:extLst>
              <a:ext uri="{FF2B5EF4-FFF2-40B4-BE49-F238E27FC236}">
                <a16:creationId xmlns:a16="http://schemas.microsoft.com/office/drawing/2014/main" id="{BB14144A-19DC-4712-8DB3-162EDAA81DD8}"/>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3549481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11A8-CB3B-4569-90BB-92BE97BB4FA7}"/>
              </a:ext>
            </a:extLst>
          </p:cNvPr>
          <p:cNvSpPr>
            <a:spLocks noGrp="1"/>
          </p:cNvSpPr>
          <p:nvPr>
            <p:ph type="title"/>
          </p:nvPr>
        </p:nvSpPr>
        <p:spPr/>
        <p:txBody>
          <a:bodyPr/>
          <a:lstStyle/>
          <a:p>
            <a:r>
              <a:rPr lang="en-US"/>
              <a:t>Instagram Posts Table | BSC Reporting Instagram - 13 of 25</a:t>
            </a:r>
          </a:p>
        </p:txBody>
      </p:sp>
      <p:graphicFrame>
        <p:nvGraphicFramePr>
          <p:cNvPr id="5" name="Table Placeholder 4">
            <a:extLst>
              <a:ext uri="{FF2B5EF4-FFF2-40B4-BE49-F238E27FC236}">
                <a16:creationId xmlns:a16="http://schemas.microsoft.com/office/drawing/2014/main" id="{4A2DD799-341C-4870-83B0-2AC861AC3F6A}"/>
              </a:ext>
            </a:extLst>
          </p:cNvPr>
          <p:cNvGraphicFramePr>
            <a:graphicFrameLocks noGrp="1"/>
          </p:cNvGraphicFramePr>
          <p:nvPr>
            <p:ph type="tbl" sz="quarter" idx="13"/>
            <p:extLst>
              <p:ext uri="{D42A27DB-BD31-4B8C-83A1-F6EECF244321}">
                <p14:modId xmlns:p14="http://schemas.microsoft.com/office/powerpoint/2010/main" val="1217395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28566757"/>
                    </a:ext>
                  </a:extLst>
                </a:gridCol>
                <a:gridCol w="1481327">
                  <a:extLst>
                    <a:ext uri="{9D8B030D-6E8A-4147-A177-3AD203B41FA5}">
                      <a16:colId xmlns:a16="http://schemas.microsoft.com/office/drawing/2014/main" val="2881632459"/>
                    </a:ext>
                  </a:extLst>
                </a:gridCol>
                <a:gridCol w="493776">
                  <a:extLst>
                    <a:ext uri="{9D8B030D-6E8A-4147-A177-3AD203B41FA5}">
                      <a16:colId xmlns:a16="http://schemas.microsoft.com/office/drawing/2014/main" val="55714801"/>
                    </a:ext>
                  </a:extLst>
                </a:gridCol>
                <a:gridCol w="493776">
                  <a:extLst>
                    <a:ext uri="{9D8B030D-6E8A-4147-A177-3AD203B41FA5}">
                      <a16:colId xmlns:a16="http://schemas.microsoft.com/office/drawing/2014/main" val="1062405514"/>
                    </a:ext>
                  </a:extLst>
                </a:gridCol>
                <a:gridCol w="493776">
                  <a:extLst>
                    <a:ext uri="{9D8B030D-6E8A-4147-A177-3AD203B41FA5}">
                      <a16:colId xmlns:a16="http://schemas.microsoft.com/office/drawing/2014/main" val="1887995419"/>
                    </a:ext>
                  </a:extLst>
                </a:gridCol>
                <a:gridCol w="493776">
                  <a:extLst>
                    <a:ext uri="{9D8B030D-6E8A-4147-A177-3AD203B41FA5}">
                      <a16:colId xmlns:a16="http://schemas.microsoft.com/office/drawing/2014/main" val="916412751"/>
                    </a:ext>
                  </a:extLst>
                </a:gridCol>
                <a:gridCol w="493776">
                  <a:extLst>
                    <a:ext uri="{9D8B030D-6E8A-4147-A177-3AD203B41FA5}">
                      <a16:colId xmlns:a16="http://schemas.microsoft.com/office/drawing/2014/main" val="2945278067"/>
                    </a:ext>
                  </a:extLst>
                </a:gridCol>
                <a:gridCol w="493776">
                  <a:extLst>
                    <a:ext uri="{9D8B030D-6E8A-4147-A177-3AD203B41FA5}">
                      <a16:colId xmlns:a16="http://schemas.microsoft.com/office/drawing/2014/main" val="1262620966"/>
                    </a:ext>
                  </a:extLst>
                </a:gridCol>
                <a:gridCol w="493776">
                  <a:extLst>
                    <a:ext uri="{9D8B030D-6E8A-4147-A177-3AD203B41FA5}">
                      <a16:colId xmlns:a16="http://schemas.microsoft.com/office/drawing/2014/main" val="691450790"/>
                    </a:ext>
                  </a:extLst>
                </a:gridCol>
                <a:gridCol w="493776">
                  <a:extLst>
                    <a:ext uri="{9D8B030D-6E8A-4147-A177-3AD203B41FA5}">
                      <a16:colId xmlns:a16="http://schemas.microsoft.com/office/drawing/2014/main" val="1898260438"/>
                    </a:ext>
                  </a:extLst>
                </a:gridCol>
                <a:gridCol w="493776">
                  <a:extLst>
                    <a:ext uri="{9D8B030D-6E8A-4147-A177-3AD203B41FA5}">
                      <a16:colId xmlns:a16="http://schemas.microsoft.com/office/drawing/2014/main" val="2452180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5229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14:30:58</a:t>
                      </a:r>
                      <a:r>
                        <a:rPr kumimoji="0" lang="de-DE" sz="1000" b="0" i="0" u="none" strike="noStrike" kern="1200" cap="none" spc="0" normalizeH="0" baseline="0" noProof="0">
                          <a:ln>
                            <a:noFill/>
                          </a:ln>
                          <a:solidFill>
                            <a:prstClr val="black"/>
                          </a:solidFill>
                          <a:effectLst/>
                          <a:uLnTx/>
                          <a:uFillTx/>
                          <a:latin typeface="+mn-lt"/>
                          <a:ea typeface="+mn-ea"/>
                          <a:cs typeface="+mn-cs"/>
                        </a:rPr>
                        <a:t>
 Laut einem Bericht der Organisation Human Right Watch brechen in Afrika jährlich zehntausende Mädchen die Schule ab. Dies weil sie schwanger, verheiratet oder Mütter geworden sind. 
***
Das Problem wurde durch die Corona-Pandemie zusätzlich verschärft. Doch es zeigen sich auch Lichtblicke.
****
#Afrika #Mutter #Schule #Bildung #JungeMutter #SRF #News #SRFNews @la_africanna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8993219"/>
                  </a:ext>
                </a:extLst>
              </a:tr>
            </a:tbl>
          </a:graphicData>
        </a:graphic>
      </p:graphicFrame>
      <p:sp>
        <p:nvSpPr>
          <p:cNvPr id="4" name="Text Placeholder 3">
            <a:extLst>
              <a:ext uri="{FF2B5EF4-FFF2-40B4-BE49-F238E27FC236}">
                <a16:creationId xmlns:a16="http://schemas.microsoft.com/office/drawing/2014/main" id="{62A0D4E3-BB0C-4F15-A149-2C8C704E1589}"/>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2529798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59AF0-0B60-473B-9CB2-E70B9B35F3B2}"/>
              </a:ext>
            </a:extLst>
          </p:cNvPr>
          <p:cNvSpPr>
            <a:spLocks noGrp="1"/>
          </p:cNvSpPr>
          <p:nvPr>
            <p:ph type="title"/>
          </p:nvPr>
        </p:nvSpPr>
        <p:spPr/>
        <p:txBody>
          <a:bodyPr/>
          <a:lstStyle/>
          <a:p>
            <a:r>
              <a:rPr lang="en-US"/>
              <a:t>Instagram Posts Table | BSC Reporting Instagram - 14 of 25</a:t>
            </a:r>
          </a:p>
        </p:txBody>
      </p:sp>
      <p:graphicFrame>
        <p:nvGraphicFramePr>
          <p:cNvPr id="5" name="Table Placeholder 4">
            <a:extLst>
              <a:ext uri="{FF2B5EF4-FFF2-40B4-BE49-F238E27FC236}">
                <a16:creationId xmlns:a16="http://schemas.microsoft.com/office/drawing/2014/main" id="{ADB5F80A-FD89-42CC-B754-C466FAC69438}"/>
              </a:ext>
            </a:extLst>
          </p:cNvPr>
          <p:cNvGraphicFramePr>
            <a:graphicFrameLocks noGrp="1"/>
          </p:cNvGraphicFramePr>
          <p:nvPr>
            <p:ph type="tbl" sz="quarter" idx="13"/>
            <p:extLst>
              <p:ext uri="{D42A27DB-BD31-4B8C-83A1-F6EECF244321}">
                <p14:modId xmlns:p14="http://schemas.microsoft.com/office/powerpoint/2010/main" val="3388685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60147231"/>
                    </a:ext>
                  </a:extLst>
                </a:gridCol>
                <a:gridCol w="1481327">
                  <a:extLst>
                    <a:ext uri="{9D8B030D-6E8A-4147-A177-3AD203B41FA5}">
                      <a16:colId xmlns:a16="http://schemas.microsoft.com/office/drawing/2014/main" val="685603638"/>
                    </a:ext>
                  </a:extLst>
                </a:gridCol>
                <a:gridCol w="493776">
                  <a:extLst>
                    <a:ext uri="{9D8B030D-6E8A-4147-A177-3AD203B41FA5}">
                      <a16:colId xmlns:a16="http://schemas.microsoft.com/office/drawing/2014/main" val="567340586"/>
                    </a:ext>
                  </a:extLst>
                </a:gridCol>
                <a:gridCol w="493776">
                  <a:extLst>
                    <a:ext uri="{9D8B030D-6E8A-4147-A177-3AD203B41FA5}">
                      <a16:colId xmlns:a16="http://schemas.microsoft.com/office/drawing/2014/main" val="332744149"/>
                    </a:ext>
                  </a:extLst>
                </a:gridCol>
                <a:gridCol w="493776">
                  <a:extLst>
                    <a:ext uri="{9D8B030D-6E8A-4147-A177-3AD203B41FA5}">
                      <a16:colId xmlns:a16="http://schemas.microsoft.com/office/drawing/2014/main" val="3963222627"/>
                    </a:ext>
                  </a:extLst>
                </a:gridCol>
                <a:gridCol w="493776">
                  <a:extLst>
                    <a:ext uri="{9D8B030D-6E8A-4147-A177-3AD203B41FA5}">
                      <a16:colId xmlns:a16="http://schemas.microsoft.com/office/drawing/2014/main" val="3982541579"/>
                    </a:ext>
                  </a:extLst>
                </a:gridCol>
                <a:gridCol w="493776">
                  <a:extLst>
                    <a:ext uri="{9D8B030D-6E8A-4147-A177-3AD203B41FA5}">
                      <a16:colId xmlns:a16="http://schemas.microsoft.com/office/drawing/2014/main" val="4266948764"/>
                    </a:ext>
                  </a:extLst>
                </a:gridCol>
                <a:gridCol w="493776">
                  <a:extLst>
                    <a:ext uri="{9D8B030D-6E8A-4147-A177-3AD203B41FA5}">
                      <a16:colId xmlns:a16="http://schemas.microsoft.com/office/drawing/2014/main" val="2298206146"/>
                    </a:ext>
                  </a:extLst>
                </a:gridCol>
                <a:gridCol w="493776">
                  <a:extLst>
                    <a:ext uri="{9D8B030D-6E8A-4147-A177-3AD203B41FA5}">
                      <a16:colId xmlns:a16="http://schemas.microsoft.com/office/drawing/2014/main" val="140682091"/>
                    </a:ext>
                  </a:extLst>
                </a:gridCol>
                <a:gridCol w="493776">
                  <a:extLst>
                    <a:ext uri="{9D8B030D-6E8A-4147-A177-3AD203B41FA5}">
                      <a16:colId xmlns:a16="http://schemas.microsoft.com/office/drawing/2014/main" val="3284465529"/>
                    </a:ext>
                  </a:extLst>
                </a:gridCol>
                <a:gridCol w="493776">
                  <a:extLst>
                    <a:ext uri="{9D8B030D-6E8A-4147-A177-3AD203B41FA5}">
                      <a16:colId xmlns:a16="http://schemas.microsoft.com/office/drawing/2014/main" val="208495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1728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13:38:45</a:t>
                      </a:r>
                      <a:r>
                        <a:rPr kumimoji="0" lang="de-DE" sz="1000" b="0" i="0" u="none" strike="noStrike" kern="1200" cap="none" spc="0" normalizeH="0" baseline="0" noProof="0">
                          <a:ln>
                            <a:noFill/>
                          </a:ln>
                          <a:solidFill>
                            <a:prstClr val="black"/>
                          </a:solidFill>
                          <a:effectLst/>
                          <a:uLnTx/>
                          <a:uFillTx/>
                          <a:latin typeface="+mn-lt"/>
                          <a:ea typeface="+mn-ea"/>
                          <a:cs typeface="+mn-cs"/>
                        </a:rPr>
                        <a:t>
 Liz Truss wird Nachfolgerin des amtierenden britischen Premierministers Boris Johnson.Das hat die Parteibasis der Konservativen Partei entschieden. Die bis zu 200'000 Parteimitglieder konnten in den vergangenen Wochen per Brief oder online abstimmen, wer die neue Regierung anführen und in die Downing Street einziehen wird.
++++
Nach der Verkündung der Wahl findet bereits am Dienstag der Wechsel an der Spitze der britischen Regierung statt. Johnson wird sich ein letztes Mal an die Bevölkerung wenden und danach sein Amt abgeben.
++++
Boris Johnson war Anfang Juli unter massivem Druck aus seiner Fraktion und dem Kabinett vom Amt des Parteichefs zurückgetreten. Der 58-Jährige hatte zuvor mit einem Skandal nach dem anderen zu kämpfen.
#LizTruss #Grossbritannien #News #SRFNews #srfdok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7260255"/>
                  </a:ext>
                </a:extLst>
              </a:tr>
            </a:tbl>
          </a:graphicData>
        </a:graphic>
      </p:graphicFrame>
      <p:sp>
        <p:nvSpPr>
          <p:cNvPr id="4" name="Text Placeholder 3">
            <a:extLst>
              <a:ext uri="{FF2B5EF4-FFF2-40B4-BE49-F238E27FC236}">
                <a16:creationId xmlns:a16="http://schemas.microsoft.com/office/drawing/2014/main" id="{49628F54-D838-4040-A464-0B5D069766D5}"/>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1885024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94B7D-C2E6-469E-A1CE-983880E436D3}"/>
              </a:ext>
            </a:extLst>
          </p:cNvPr>
          <p:cNvSpPr>
            <a:spLocks noGrp="1"/>
          </p:cNvSpPr>
          <p:nvPr>
            <p:ph type="title"/>
          </p:nvPr>
        </p:nvSpPr>
        <p:spPr/>
        <p:txBody>
          <a:bodyPr/>
          <a:lstStyle/>
          <a:p>
            <a:r>
              <a:rPr lang="en-US"/>
              <a:t>Instagram Posts Table | BSC Reporting Instagram - 15 of 25</a:t>
            </a:r>
          </a:p>
        </p:txBody>
      </p:sp>
      <p:graphicFrame>
        <p:nvGraphicFramePr>
          <p:cNvPr id="5" name="Table Placeholder 4">
            <a:extLst>
              <a:ext uri="{FF2B5EF4-FFF2-40B4-BE49-F238E27FC236}">
                <a16:creationId xmlns:a16="http://schemas.microsoft.com/office/drawing/2014/main" id="{E8F06B88-C85A-4E3D-9D73-CDBA94A45D29}"/>
              </a:ext>
            </a:extLst>
          </p:cNvPr>
          <p:cNvGraphicFramePr>
            <a:graphicFrameLocks noGrp="1"/>
          </p:cNvGraphicFramePr>
          <p:nvPr>
            <p:ph type="tbl" sz="quarter" idx="13"/>
            <p:extLst>
              <p:ext uri="{D42A27DB-BD31-4B8C-83A1-F6EECF244321}">
                <p14:modId xmlns:p14="http://schemas.microsoft.com/office/powerpoint/2010/main" val="125457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94161879"/>
                    </a:ext>
                  </a:extLst>
                </a:gridCol>
                <a:gridCol w="1481327">
                  <a:extLst>
                    <a:ext uri="{9D8B030D-6E8A-4147-A177-3AD203B41FA5}">
                      <a16:colId xmlns:a16="http://schemas.microsoft.com/office/drawing/2014/main" val="178402918"/>
                    </a:ext>
                  </a:extLst>
                </a:gridCol>
                <a:gridCol w="493776">
                  <a:extLst>
                    <a:ext uri="{9D8B030D-6E8A-4147-A177-3AD203B41FA5}">
                      <a16:colId xmlns:a16="http://schemas.microsoft.com/office/drawing/2014/main" val="3629610452"/>
                    </a:ext>
                  </a:extLst>
                </a:gridCol>
                <a:gridCol w="493776">
                  <a:extLst>
                    <a:ext uri="{9D8B030D-6E8A-4147-A177-3AD203B41FA5}">
                      <a16:colId xmlns:a16="http://schemas.microsoft.com/office/drawing/2014/main" val="3029474096"/>
                    </a:ext>
                  </a:extLst>
                </a:gridCol>
                <a:gridCol w="493776">
                  <a:extLst>
                    <a:ext uri="{9D8B030D-6E8A-4147-A177-3AD203B41FA5}">
                      <a16:colId xmlns:a16="http://schemas.microsoft.com/office/drawing/2014/main" val="2031479462"/>
                    </a:ext>
                  </a:extLst>
                </a:gridCol>
                <a:gridCol w="493776">
                  <a:extLst>
                    <a:ext uri="{9D8B030D-6E8A-4147-A177-3AD203B41FA5}">
                      <a16:colId xmlns:a16="http://schemas.microsoft.com/office/drawing/2014/main" val="2297755071"/>
                    </a:ext>
                  </a:extLst>
                </a:gridCol>
                <a:gridCol w="493776">
                  <a:extLst>
                    <a:ext uri="{9D8B030D-6E8A-4147-A177-3AD203B41FA5}">
                      <a16:colId xmlns:a16="http://schemas.microsoft.com/office/drawing/2014/main" val="210141490"/>
                    </a:ext>
                  </a:extLst>
                </a:gridCol>
                <a:gridCol w="493776">
                  <a:extLst>
                    <a:ext uri="{9D8B030D-6E8A-4147-A177-3AD203B41FA5}">
                      <a16:colId xmlns:a16="http://schemas.microsoft.com/office/drawing/2014/main" val="985402889"/>
                    </a:ext>
                  </a:extLst>
                </a:gridCol>
                <a:gridCol w="493776">
                  <a:extLst>
                    <a:ext uri="{9D8B030D-6E8A-4147-A177-3AD203B41FA5}">
                      <a16:colId xmlns:a16="http://schemas.microsoft.com/office/drawing/2014/main" val="3928698923"/>
                    </a:ext>
                  </a:extLst>
                </a:gridCol>
                <a:gridCol w="493776">
                  <a:extLst>
                    <a:ext uri="{9D8B030D-6E8A-4147-A177-3AD203B41FA5}">
                      <a16:colId xmlns:a16="http://schemas.microsoft.com/office/drawing/2014/main" val="53405414"/>
                    </a:ext>
                  </a:extLst>
                </a:gridCol>
                <a:gridCol w="493776">
                  <a:extLst>
                    <a:ext uri="{9D8B030D-6E8A-4147-A177-3AD203B41FA5}">
                      <a16:colId xmlns:a16="http://schemas.microsoft.com/office/drawing/2014/main" val="756626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2341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srfdeville - 2022-09-05 12:36:03</a:t>
                      </a:r>
                      <a:r>
                        <a:rPr kumimoji="0" lang="de-DE" sz="1000" b="0" i="0" u="none" strike="noStrike" kern="1200" cap="none" spc="0" normalizeH="0" baseline="0" noProof="0">
                          <a:ln>
                            <a:noFill/>
                          </a:ln>
                          <a:solidFill>
                            <a:prstClr val="black"/>
                          </a:solidFill>
                          <a:effectLst/>
                          <a:uLnTx/>
                          <a:uFillTx/>
                          <a:latin typeface="+mn-lt"/>
                          <a:ea typeface="+mn-ea"/>
                          <a:cs typeface="+mn-cs"/>
                        </a:rPr>
                        <a:t>
 Die «grösste Innovation der Firmengeschichte» 🤯 #Migros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182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srfmeteo - 2022-09-05 12:13:17</a:t>
                      </a:r>
                      <a:r>
                        <a:rPr kumimoji="0" lang="en-US" sz="1000" b="0" i="0" u="none" strike="noStrike" kern="1200" cap="none" spc="0" normalizeH="0" baseline="0" noProof="0">
                          <a:ln>
                            <a:noFill/>
                          </a:ln>
                          <a:solidFill>
                            <a:prstClr val="black"/>
                          </a:solidFill>
                          <a:effectLst/>
                          <a:uLnTx/>
                          <a:uFillTx/>
                          <a:latin typeface="+mn-lt"/>
                          <a:ea typeface="+mn-ea"/>
                          <a:cs typeface="+mn-cs"/>
                        </a:rPr>
                        <a:t>
 🎼 Somewhere over the #rainbow... Danke vielmals Rolf Marty für das tolle #srfmeteobild. #doppelterregenbogen #Abendstimmung #Zentralschweiz #swissmountains #soschön ^ls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2831458"/>
                  </a:ext>
                </a:extLst>
              </a:tr>
            </a:tbl>
          </a:graphicData>
        </a:graphic>
      </p:graphicFrame>
      <p:sp>
        <p:nvSpPr>
          <p:cNvPr id="4" name="Text Placeholder 3">
            <a:extLst>
              <a:ext uri="{FF2B5EF4-FFF2-40B4-BE49-F238E27FC236}">
                <a16:creationId xmlns:a16="http://schemas.microsoft.com/office/drawing/2014/main" id="{8E91E1A0-DC76-4619-8572-DC4C3093F207}"/>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2995072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E7726-B2DD-4DAA-9772-C039618BF63D}"/>
              </a:ext>
            </a:extLst>
          </p:cNvPr>
          <p:cNvSpPr>
            <a:spLocks noGrp="1"/>
          </p:cNvSpPr>
          <p:nvPr>
            <p:ph type="title"/>
          </p:nvPr>
        </p:nvSpPr>
        <p:spPr/>
        <p:txBody>
          <a:bodyPr/>
          <a:lstStyle/>
          <a:p>
            <a:r>
              <a:rPr lang="en-US"/>
              <a:t>Instagram Posts Table | BSC Reporting Instagram - 16 of 25</a:t>
            </a:r>
          </a:p>
        </p:txBody>
      </p:sp>
      <p:graphicFrame>
        <p:nvGraphicFramePr>
          <p:cNvPr id="5" name="Table Placeholder 4">
            <a:extLst>
              <a:ext uri="{FF2B5EF4-FFF2-40B4-BE49-F238E27FC236}">
                <a16:creationId xmlns:a16="http://schemas.microsoft.com/office/drawing/2014/main" id="{F5E5B8A9-C503-432B-9C53-0BFC1F2094EC}"/>
              </a:ext>
            </a:extLst>
          </p:cNvPr>
          <p:cNvGraphicFramePr>
            <a:graphicFrameLocks noGrp="1"/>
          </p:cNvGraphicFramePr>
          <p:nvPr>
            <p:ph type="tbl" sz="quarter" idx="13"/>
            <p:extLst>
              <p:ext uri="{D42A27DB-BD31-4B8C-83A1-F6EECF244321}">
                <p14:modId xmlns:p14="http://schemas.microsoft.com/office/powerpoint/2010/main" val="30351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97430613"/>
                    </a:ext>
                  </a:extLst>
                </a:gridCol>
                <a:gridCol w="1481327">
                  <a:extLst>
                    <a:ext uri="{9D8B030D-6E8A-4147-A177-3AD203B41FA5}">
                      <a16:colId xmlns:a16="http://schemas.microsoft.com/office/drawing/2014/main" val="1046085579"/>
                    </a:ext>
                  </a:extLst>
                </a:gridCol>
                <a:gridCol w="493776">
                  <a:extLst>
                    <a:ext uri="{9D8B030D-6E8A-4147-A177-3AD203B41FA5}">
                      <a16:colId xmlns:a16="http://schemas.microsoft.com/office/drawing/2014/main" val="4112641507"/>
                    </a:ext>
                  </a:extLst>
                </a:gridCol>
                <a:gridCol w="493776">
                  <a:extLst>
                    <a:ext uri="{9D8B030D-6E8A-4147-A177-3AD203B41FA5}">
                      <a16:colId xmlns:a16="http://schemas.microsoft.com/office/drawing/2014/main" val="4068127917"/>
                    </a:ext>
                  </a:extLst>
                </a:gridCol>
                <a:gridCol w="493776">
                  <a:extLst>
                    <a:ext uri="{9D8B030D-6E8A-4147-A177-3AD203B41FA5}">
                      <a16:colId xmlns:a16="http://schemas.microsoft.com/office/drawing/2014/main" val="3919452931"/>
                    </a:ext>
                  </a:extLst>
                </a:gridCol>
                <a:gridCol w="493776">
                  <a:extLst>
                    <a:ext uri="{9D8B030D-6E8A-4147-A177-3AD203B41FA5}">
                      <a16:colId xmlns:a16="http://schemas.microsoft.com/office/drawing/2014/main" val="2972044075"/>
                    </a:ext>
                  </a:extLst>
                </a:gridCol>
                <a:gridCol w="493776">
                  <a:extLst>
                    <a:ext uri="{9D8B030D-6E8A-4147-A177-3AD203B41FA5}">
                      <a16:colId xmlns:a16="http://schemas.microsoft.com/office/drawing/2014/main" val="2614146441"/>
                    </a:ext>
                  </a:extLst>
                </a:gridCol>
                <a:gridCol w="493776">
                  <a:extLst>
                    <a:ext uri="{9D8B030D-6E8A-4147-A177-3AD203B41FA5}">
                      <a16:colId xmlns:a16="http://schemas.microsoft.com/office/drawing/2014/main" val="2392444975"/>
                    </a:ext>
                  </a:extLst>
                </a:gridCol>
                <a:gridCol w="493776">
                  <a:extLst>
                    <a:ext uri="{9D8B030D-6E8A-4147-A177-3AD203B41FA5}">
                      <a16:colId xmlns:a16="http://schemas.microsoft.com/office/drawing/2014/main" val="846481338"/>
                    </a:ext>
                  </a:extLst>
                </a:gridCol>
                <a:gridCol w="493776">
                  <a:extLst>
                    <a:ext uri="{9D8B030D-6E8A-4147-A177-3AD203B41FA5}">
                      <a16:colId xmlns:a16="http://schemas.microsoft.com/office/drawing/2014/main" val="3069129285"/>
                    </a:ext>
                  </a:extLst>
                </a:gridCol>
                <a:gridCol w="493776">
                  <a:extLst>
                    <a:ext uri="{9D8B030D-6E8A-4147-A177-3AD203B41FA5}">
                      <a16:colId xmlns:a16="http://schemas.microsoft.com/office/drawing/2014/main" val="642107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9370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- 2022-09-05 12:04:40</a:t>
                      </a:r>
                      <a:r>
                        <a:rPr kumimoji="0" lang="en-US" sz="1000" b="0" i="0" u="none" strike="noStrike" kern="1200" cap="none" spc="0" normalizeH="0" baseline="0" noProof="0">
                          <a:ln>
                            <a:noFill/>
                          </a:ln>
                          <a:solidFill>
                            <a:prstClr val="black"/>
                          </a:solidFill>
                          <a:effectLst/>
                          <a:uLnTx/>
                          <a:uFillTx/>
                          <a:latin typeface="+mn-lt"/>
                          <a:ea typeface="+mn-ea"/>
                          <a:cs typeface="+mn-cs"/>
                        </a:rPr>
                        <a:t>
 Was sind Deine Tipps für die Champions League? 🤔⚽
Melde Dich jetzt kostenlos an, um beim SRF Tippspiel zur UEFA Champions League mitzumachen. Miss Dich mit unseren Experten oder in einer Tippgruppe mit Deinen Freunden, und spiele um tolle Preise.
📲 Das Tippspiel findest du in der SRF Sport App und im Web.
.
.
#ChampionsLeague #CL #Tippspiel #Fussball #srffussball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3944315"/>
                  </a:ext>
                </a:extLst>
              </a:tr>
            </a:tbl>
          </a:graphicData>
        </a:graphic>
      </p:graphicFrame>
      <p:sp>
        <p:nvSpPr>
          <p:cNvPr id="4" name="Text Placeholder 3">
            <a:extLst>
              <a:ext uri="{FF2B5EF4-FFF2-40B4-BE49-F238E27FC236}">
                <a16:creationId xmlns:a16="http://schemas.microsoft.com/office/drawing/2014/main" id="{1BB06DCA-6A71-4623-B93F-46589BDBEA7D}"/>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2204398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98005-09A8-40A2-AA6E-C18C57783A9D}"/>
              </a:ext>
            </a:extLst>
          </p:cNvPr>
          <p:cNvSpPr>
            <a:spLocks noGrp="1"/>
          </p:cNvSpPr>
          <p:nvPr>
            <p:ph type="title"/>
          </p:nvPr>
        </p:nvSpPr>
        <p:spPr/>
        <p:txBody>
          <a:bodyPr/>
          <a:lstStyle/>
          <a:p>
            <a:r>
              <a:rPr lang="en-US"/>
              <a:t>Instagram Posts Table | BSC Reporting Instagram - 17 of 25</a:t>
            </a:r>
          </a:p>
        </p:txBody>
      </p:sp>
      <p:graphicFrame>
        <p:nvGraphicFramePr>
          <p:cNvPr id="5" name="Table Placeholder 4">
            <a:extLst>
              <a:ext uri="{FF2B5EF4-FFF2-40B4-BE49-F238E27FC236}">
                <a16:creationId xmlns:a16="http://schemas.microsoft.com/office/drawing/2014/main" id="{DA9226CB-3A0E-4404-A0BC-6B28B8AEDCD7}"/>
              </a:ext>
            </a:extLst>
          </p:cNvPr>
          <p:cNvGraphicFramePr>
            <a:graphicFrameLocks noGrp="1"/>
          </p:cNvGraphicFramePr>
          <p:nvPr>
            <p:ph type="tbl" sz="quarter" idx="13"/>
            <p:extLst>
              <p:ext uri="{D42A27DB-BD31-4B8C-83A1-F6EECF244321}">
                <p14:modId xmlns:p14="http://schemas.microsoft.com/office/powerpoint/2010/main" val="3689689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51255236"/>
                    </a:ext>
                  </a:extLst>
                </a:gridCol>
                <a:gridCol w="1481327">
                  <a:extLst>
                    <a:ext uri="{9D8B030D-6E8A-4147-A177-3AD203B41FA5}">
                      <a16:colId xmlns:a16="http://schemas.microsoft.com/office/drawing/2014/main" val="1677525595"/>
                    </a:ext>
                  </a:extLst>
                </a:gridCol>
                <a:gridCol w="493776">
                  <a:extLst>
                    <a:ext uri="{9D8B030D-6E8A-4147-A177-3AD203B41FA5}">
                      <a16:colId xmlns:a16="http://schemas.microsoft.com/office/drawing/2014/main" val="2675600707"/>
                    </a:ext>
                  </a:extLst>
                </a:gridCol>
                <a:gridCol w="493776">
                  <a:extLst>
                    <a:ext uri="{9D8B030D-6E8A-4147-A177-3AD203B41FA5}">
                      <a16:colId xmlns:a16="http://schemas.microsoft.com/office/drawing/2014/main" val="3602649217"/>
                    </a:ext>
                  </a:extLst>
                </a:gridCol>
                <a:gridCol w="493776">
                  <a:extLst>
                    <a:ext uri="{9D8B030D-6E8A-4147-A177-3AD203B41FA5}">
                      <a16:colId xmlns:a16="http://schemas.microsoft.com/office/drawing/2014/main" val="958458153"/>
                    </a:ext>
                  </a:extLst>
                </a:gridCol>
                <a:gridCol w="493776">
                  <a:extLst>
                    <a:ext uri="{9D8B030D-6E8A-4147-A177-3AD203B41FA5}">
                      <a16:colId xmlns:a16="http://schemas.microsoft.com/office/drawing/2014/main" val="1076838668"/>
                    </a:ext>
                  </a:extLst>
                </a:gridCol>
                <a:gridCol w="493776">
                  <a:extLst>
                    <a:ext uri="{9D8B030D-6E8A-4147-A177-3AD203B41FA5}">
                      <a16:colId xmlns:a16="http://schemas.microsoft.com/office/drawing/2014/main" val="957594331"/>
                    </a:ext>
                  </a:extLst>
                </a:gridCol>
                <a:gridCol w="493776">
                  <a:extLst>
                    <a:ext uri="{9D8B030D-6E8A-4147-A177-3AD203B41FA5}">
                      <a16:colId xmlns:a16="http://schemas.microsoft.com/office/drawing/2014/main" val="155937502"/>
                    </a:ext>
                  </a:extLst>
                </a:gridCol>
                <a:gridCol w="493776">
                  <a:extLst>
                    <a:ext uri="{9D8B030D-6E8A-4147-A177-3AD203B41FA5}">
                      <a16:colId xmlns:a16="http://schemas.microsoft.com/office/drawing/2014/main" val="2258573837"/>
                    </a:ext>
                  </a:extLst>
                </a:gridCol>
                <a:gridCol w="493776">
                  <a:extLst>
                    <a:ext uri="{9D8B030D-6E8A-4147-A177-3AD203B41FA5}">
                      <a16:colId xmlns:a16="http://schemas.microsoft.com/office/drawing/2014/main" val="2699391320"/>
                    </a:ext>
                  </a:extLst>
                </a:gridCol>
                <a:gridCol w="493776">
                  <a:extLst>
                    <a:ext uri="{9D8B030D-6E8A-4147-A177-3AD203B41FA5}">
                      <a16:colId xmlns:a16="http://schemas.microsoft.com/office/drawing/2014/main" val="3989248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1403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12:00:51</a:t>
                      </a:r>
                      <a:r>
                        <a:rPr kumimoji="0" lang="de-DE" sz="1000" b="0" i="0" u="none" strike="noStrike" kern="1200" cap="none" spc="0" normalizeH="0" baseline="0" noProof="0">
                          <a:ln>
                            <a:noFill/>
                          </a:ln>
                          <a:solidFill>
                            <a:prstClr val="black"/>
                          </a:solidFill>
                          <a:effectLst/>
                          <a:uLnTx/>
                          <a:uFillTx/>
                          <a:latin typeface="+mn-lt"/>
                          <a:ea typeface="+mn-ea"/>
                          <a:cs typeface="+mn-cs"/>
                        </a:rPr>
                        <a:t>
 Am Morgen des 5. Septembers drangen acht palästinensische Terroristen der Untergrundorganisation «Schwarzer September» ins olympische Dorf in München ein, wo sie mit Sturmgewehren bewaffnet die Behausungen der israelischen Athleten aufsuchten. Sie rächten damit die Strategie der Verantwortlichen, nach den unter NS-Herrschaft durchgeführten Olympischen Spiele 1936 in Berlin nun das Bild eines liberalen und antiautoritären Grossanlasses zu zeichnen.
++++
Der Terrorakt, der auf dem Olympia-Gelände bereits das Leben zweier israelischer Athleten gefordert hatte, endete in einer tragischen und missglückten Befreiungsaktion seitens der deutschen Polizei, bei der nebst allen neun israelischen Geiseln auch ein deutscher Beamter getötet wurde.
++++
Im Bild sieht man einen der Terroristen bei den Verhandlungen mit dem damaligen Bundesinnenminister Hans-Dietrich Genscher und weiteren Offiziellen. Gefordert wurde unter anderem die Freilassung von 200 gefangenen Palästinensern.
#OlympiaAttentat #München #News #SRFNews #SRF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1289585"/>
                  </a:ext>
                </a:extLst>
              </a:tr>
            </a:tbl>
          </a:graphicData>
        </a:graphic>
      </p:graphicFrame>
      <p:sp>
        <p:nvSpPr>
          <p:cNvPr id="4" name="Text Placeholder 3">
            <a:extLst>
              <a:ext uri="{FF2B5EF4-FFF2-40B4-BE49-F238E27FC236}">
                <a16:creationId xmlns:a16="http://schemas.microsoft.com/office/drawing/2014/main" id="{1994D95E-0AD7-4625-9E8B-CA7742D9D74F}"/>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3650155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3D143-DBCD-4EDE-973C-B28C6307C983}"/>
              </a:ext>
            </a:extLst>
          </p:cNvPr>
          <p:cNvSpPr>
            <a:spLocks noGrp="1"/>
          </p:cNvSpPr>
          <p:nvPr>
            <p:ph type="title"/>
          </p:nvPr>
        </p:nvSpPr>
        <p:spPr/>
        <p:txBody>
          <a:bodyPr/>
          <a:lstStyle/>
          <a:p>
            <a:r>
              <a:rPr lang="en-US"/>
              <a:t>Instagram Posts Table | BSC Reporting Instagram - 18 of 25</a:t>
            </a:r>
          </a:p>
        </p:txBody>
      </p:sp>
      <p:graphicFrame>
        <p:nvGraphicFramePr>
          <p:cNvPr id="5" name="Table Placeholder 4">
            <a:extLst>
              <a:ext uri="{FF2B5EF4-FFF2-40B4-BE49-F238E27FC236}">
                <a16:creationId xmlns:a16="http://schemas.microsoft.com/office/drawing/2014/main" id="{980232B9-FE3F-451F-88A1-097115E45E48}"/>
              </a:ext>
            </a:extLst>
          </p:cNvPr>
          <p:cNvGraphicFramePr>
            <a:graphicFrameLocks noGrp="1"/>
          </p:cNvGraphicFramePr>
          <p:nvPr>
            <p:ph type="tbl" sz="quarter" idx="13"/>
            <p:extLst>
              <p:ext uri="{D42A27DB-BD31-4B8C-83A1-F6EECF244321}">
                <p14:modId xmlns:p14="http://schemas.microsoft.com/office/powerpoint/2010/main" val="402943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39743862"/>
                    </a:ext>
                  </a:extLst>
                </a:gridCol>
                <a:gridCol w="1481327">
                  <a:extLst>
                    <a:ext uri="{9D8B030D-6E8A-4147-A177-3AD203B41FA5}">
                      <a16:colId xmlns:a16="http://schemas.microsoft.com/office/drawing/2014/main" val="2784065284"/>
                    </a:ext>
                  </a:extLst>
                </a:gridCol>
                <a:gridCol w="493776">
                  <a:extLst>
                    <a:ext uri="{9D8B030D-6E8A-4147-A177-3AD203B41FA5}">
                      <a16:colId xmlns:a16="http://schemas.microsoft.com/office/drawing/2014/main" val="3068558375"/>
                    </a:ext>
                  </a:extLst>
                </a:gridCol>
                <a:gridCol w="493776">
                  <a:extLst>
                    <a:ext uri="{9D8B030D-6E8A-4147-A177-3AD203B41FA5}">
                      <a16:colId xmlns:a16="http://schemas.microsoft.com/office/drawing/2014/main" val="3612930184"/>
                    </a:ext>
                  </a:extLst>
                </a:gridCol>
                <a:gridCol w="493776">
                  <a:extLst>
                    <a:ext uri="{9D8B030D-6E8A-4147-A177-3AD203B41FA5}">
                      <a16:colId xmlns:a16="http://schemas.microsoft.com/office/drawing/2014/main" val="2711898717"/>
                    </a:ext>
                  </a:extLst>
                </a:gridCol>
                <a:gridCol w="493776">
                  <a:extLst>
                    <a:ext uri="{9D8B030D-6E8A-4147-A177-3AD203B41FA5}">
                      <a16:colId xmlns:a16="http://schemas.microsoft.com/office/drawing/2014/main" val="1867417156"/>
                    </a:ext>
                  </a:extLst>
                </a:gridCol>
                <a:gridCol w="493776">
                  <a:extLst>
                    <a:ext uri="{9D8B030D-6E8A-4147-A177-3AD203B41FA5}">
                      <a16:colId xmlns:a16="http://schemas.microsoft.com/office/drawing/2014/main" val="1740996982"/>
                    </a:ext>
                  </a:extLst>
                </a:gridCol>
                <a:gridCol w="493776">
                  <a:extLst>
                    <a:ext uri="{9D8B030D-6E8A-4147-A177-3AD203B41FA5}">
                      <a16:colId xmlns:a16="http://schemas.microsoft.com/office/drawing/2014/main" val="3287505282"/>
                    </a:ext>
                  </a:extLst>
                </a:gridCol>
                <a:gridCol w="493776">
                  <a:extLst>
                    <a:ext uri="{9D8B030D-6E8A-4147-A177-3AD203B41FA5}">
                      <a16:colId xmlns:a16="http://schemas.microsoft.com/office/drawing/2014/main" val="3526735952"/>
                    </a:ext>
                  </a:extLst>
                </a:gridCol>
                <a:gridCol w="493776">
                  <a:extLst>
                    <a:ext uri="{9D8B030D-6E8A-4147-A177-3AD203B41FA5}">
                      <a16:colId xmlns:a16="http://schemas.microsoft.com/office/drawing/2014/main" val="3216262881"/>
                    </a:ext>
                  </a:extLst>
                </a:gridCol>
                <a:gridCol w="493776">
                  <a:extLst>
                    <a:ext uri="{9D8B030D-6E8A-4147-A177-3AD203B41FA5}">
                      <a16:colId xmlns:a16="http://schemas.microsoft.com/office/drawing/2014/main" val="1015688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2291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srfgesichterundgeschichten - 2022-09-05 11:26:42</a:t>
                      </a:r>
                      <a:r>
                        <a:rPr kumimoji="0" lang="de-DE" sz="1000" b="0" i="0" u="none" strike="noStrike" kern="1200" cap="none" spc="0" normalizeH="0" baseline="0" noProof="0">
                          <a:ln>
                            <a:noFill/>
                          </a:ln>
                          <a:solidFill>
                            <a:prstClr val="black"/>
                          </a:solidFill>
                          <a:effectLst/>
                          <a:uLnTx/>
                          <a:uFillTx/>
                          <a:latin typeface="+mn-lt"/>
                          <a:ea typeface="+mn-ea"/>
                          <a:cs typeface="+mn-cs"/>
                        </a:rPr>
                        <a:t>
 Bist du ein Mann? Und / oder besonders kreativ? Sorry, aber dann lügst du häufiger als andere. Und wenn Du lügst, schwillt Deine Nase an. Wegen der Stresshormone. Das ist keine Lüge! Wir haben die Macherinnen und Darsteller:innen der SRF-Miniserie «Emma lügt» mit diesen Fakten konfrontiert und sie raten lassen: Richtig oder falsch? #EmmaLügt #LügenQuiz #LangeNase #SRFGesichterUndGeschichten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6165</a:t>
                      </a:r>
                    </a:p>
                  </a:txBody>
                  <a:tcPr/>
                </a:tc>
                <a:extLst>
                  <a:ext uri="{0D108BD9-81ED-4DB2-BD59-A6C34878D82A}">
                    <a16:rowId xmlns:a16="http://schemas.microsoft.com/office/drawing/2014/main" val="1545711708"/>
                  </a:ext>
                </a:extLst>
              </a:tr>
            </a:tbl>
          </a:graphicData>
        </a:graphic>
      </p:graphicFrame>
      <p:sp>
        <p:nvSpPr>
          <p:cNvPr id="4" name="Text Placeholder 3">
            <a:extLst>
              <a:ext uri="{FF2B5EF4-FFF2-40B4-BE49-F238E27FC236}">
                <a16:creationId xmlns:a16="http://schemas.microsoft.com/office/drawing/2014/main" id="{84E0B74B-F888-4EEF-8A23-EC3AE1AB57B2}"/>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269597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005DD-F084-4A7A-8C76-6A162AA1358E}"/>
              </a:ext>
            </a:extLst>
          </p:cNvPr>
          <p:cNvSpPr>
            <a:spLocks noGrp="1"/>
          </p:cNvSpPr>
          <p:nvPr>
            <p:ph type="title"/>
          </p:nvPr>
        </p:nvSpPr>
        <p:spPr/>
        <p:txBody>
          <a:bodyPr/>
          <a:lstStyle/>
          <a:p>
            <a:r>
              <a:rPr lang="en-US"/>
              <a:t>Instagram Posts Table | BSC Reporting Instagram - 19 of 25</a:t>
            </a:r>
          </a:p>
        </p:txBody>
      </p:sp>
      <p:graphicFrame>
        <p:nvGraphicFramePr>
          <p:cNvPr id="5" name="Table Placeholder 4">
            <a:extLst>
              <a:ext uri="{FF2B5EF4-FFF2-40B4-BE49-F238E27FC236}">
                <a16:creationId xmlns:a16="http://schemas.microsoft.com/office/drawing/2014/main" id="{6668A6B0-31A9-4C26-AFCB-0935EB7D85E8}"/>
              </a:ext>
            </a:extLst>
          </p:cNvPr>
          <p:cNvGraphicFramePr>
            <a:graphicFrameLocks noGrp="1"/>
          </p:cNvGraphicFramePr>
          <p:nvPr>
            <p:ph type="tbl" sz="quarter" idx="13"/>
            <p:extLst>
              <p:ext uri="{D42A27DB-BD31-4B8C-83A1-F6EECF244321}">
                <p14:modId xmlns:p14="http://schemas.microsoft.com/office/powerpoint/2010/main" val="53989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3545630"/>
                    </a:ext>
                  </a:extLst>
                </a:gridCol>
                <a:gridCol w="1481327">
                  <a:extLst>
                    <a:ext uri="{9D8B030D-6E8A-4147-A177-3AD203B41FA5}">
                      <a16:colId xmlns:a16="http://schemas.microsoft.com/office/drawing/2014/main" val="3751587785"/>
                    </a:ext>
                  </a:extLst>
                </a:gridCol>
                <a:gridCol w="493776">
                  <a:extLst>
                    <a:ext uri="{9D8B030D-6E8A-4147-A177-3AD203B41FA5}">
                      <a16:colId xmlns:a16="http://schemas.microsoft.com/office/drawing/2014/main" val="623032739"/>
                    </a:ext>
                  </a:extLst>
                </a:gridCol>
                <a:gridCol w="493776">
                  <a:extLst>
                    <a:ext uri="{9D8B030D-6E8A-4147-A177-3AD203B41FA5}">
                      <a16:colId xmlns:a16="http://schemas.microsoft.com/office/drawing/2014/main" val="2016808800"/>
                    </a:ext>
                  </a:extLst>
                </a:gridCol>
                <a:gridCol w="493776">
                  <a:extLst>
                    <a:ext uri="{9D8B030D-6E8A-4147-A177-3AD203B41FA5}">
                      <a16:colId xmlns:a16="http://schemas.microsoft.com/office/drawing/2014/main" val="667394177"/>
                    </a:ext>
                  </a:extLst>
                </a:gridCol>
                <a:gridCol w="493776">
                  <a:extLst>
                    <a:ext uri="{9D8B030D-6E8A-4147-A177-3AD203B41FA5}">
                      <a16:colId xmlns:a16="http://schemas.microsoft.com/office/drawing/2014/main" val="3171162449"/>
                    </a:ext>
                  </a:extLst>
                </a:gridCol>
                <a:gridCol w="493776">
                  <a:extLst>
                    <a:ext uri="{9D8B030D-6E8A-4147-A177-3AD203B41FA5}">
                      <a16:colId xmlns:a16="http://schemas.microsoft.com/office/drawing/2014/main" val="2064807351"/>
                    </a:ext>
                  </a:extLst>
                </a:gridCol>
                <a:gridCol w="493776">
                  <a:extLst>
                    <a:ext uri="{9D8B030D-6E8A-4147-A177-3AD203B41FA5}">
                      <a16:colId xmlns:a16="http://schemas.microsoft.com/office/drawing/2014/main" val="101737205"/>
                    </a:ext>
                  </a:extLst>
                </a:gridCol>
                <a:gridCol w="493776">
                  <a:extLst>
                    <a:ext uri="{9D8B030D-6E8A-4147-A177-3AD203B41FA5}">
                      <a16:colId xmlns:a16="http://schemas.microsoft.com/office/drawing/2014/main" val="1072069627"/>
                    </a:ext>
                  </a:extLst>
                </a:gridCol>
                <a:gridCol w="493776">
                  <a:extLst>
                    <a:ext uri="{9D8B030D-6E8A-4147-A177-3AD203B41FA5}">
                      <a16:colId xmlns:a16="http://schemas.microsoft.com/office/drawing/2014/main" val="1822054385"/>
                    </a:ext>
                  </a:extLst>
                </a:gridCol>
                <a:gridCol w="493776">
                  <a:extLst>
                    <a:ext uri="{9D8B030D-6E8A-4147-A177-3AD203B41FA5}">
                      <a16:colId xmlns:a16="http://schemas.microsoft.com/office/drawing/2014/main" val="522871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3959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- 2022-09-05 10:58:31</a:t>
                      </a:r>
                      <a:r>
                        <a:rPr kumimoji="0" lang="de-DE" sz="1000" b="0" i="0" u="none" strike="noStrike" kern="1200" cap="none" spc="0" normalizeH="0" baseline="0" noProof="0">
                          <a:ln>
                            <a:noFill/>
                          </a:ln>
                          <a:solidFill>
                            <a:prstClr val="black"/>
                          </a:solidFill>
                          <a:effectLst/>
                          <a:uLnTx/>
                          <a:uFillTx/>
                          <a:latin typeface="+mn-lt"/>
                          <a:ea typeface="+mn-ea"/>
                          <a:cs typeface="+mn-cs"/>
                        </a:rPr>
                        <a:t>
 Maurer holt sich den WM-Titel 🥇👏
Melanie Maurer sichert sich an der Langdistanz-WM im Duathlon in Zofingen die Goldmedaille. Die 34-Jährige steht zum 1. Mal in ihrer Karriere zuoberst auf dem Podest.
Der Wettbewerb über die Langdistanz besteht aus 10 km Laufen, 150 km Radfahren und 30 km Laufen.
.
.
#Duathlon #WM #Gold #Maurer @swissduathlon @melanie_maurer__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1602231"/>
                  </a:ext>
                </a:extLst>
              </a:tr>
            </a:tbl>
          </a:graphicData>
        </a:graphic>
      </p:graphicFrame>
      <p:sp>
        <p:nvSpPr>
          <p:cNvPr id="4" name="Text Placeholder 3">
            <a:extLst>
              <a:ext uri="{FF2B5EF4-FFF2-40B4-BE49-F238E27FC236}">
                <a16:creationId xmlns:a16="http://schemas.microsoft.com/office/drawing/2014/main" id="{A04A8228-3DD5-449D-BCCA-74C6F527AE55}"/>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2228973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1A155-870D-448C-BBD7-6C71F2F83442}"/>
              </a:ext>
            </a:extLst>
          </p:cNvPr>
          <p:cNvSpPr>
            <a:spLocks noGrp="1"/>
          </p:cNvSpPr>
          <p:nvPr>
            <p:ph type="title"/>
          </p:nvPr>
        </p:nvSpPr>
        <p:spPr/>
        <p:txBody>
          <a:bodyPr/>
          <a:lstStyle/>
          <a:p>
            <a:r>
              <a:rPr lang="en-US"/>
              <a:t>Instagram Posts Table | BSC Reporting Instagram - 20 of 25</a:t>
            </a:r>
          </a:p>
        </p:txBody>
      </p:sp>
      <p:graphicFrame>
        <p:nvGraphicFramePr>
          <p:cNvPr id="5" name="Table Placeholder 4">
            <a:extLst>
              <a:ext uri="{FF2B5EF4-FFF2-40B4-BE49-F238E27FC236}">
                <a16:creationId xmlns:a16="http://schemas.microsoft.com/office/drawing/2014/main" id="{A233423C-089B-41CB-9010-1D6639640FAC}"/>
              </a:ext>
            </a:extLst>
          </p:cNvPr>
          <p:cNvGraphicFramePr>
            <a:graphicFrameLocks noGrp="1"/>
          </p:cNvGraphicFramePr>
          <p:nvPr>
            <p:ph type="tbl" sz="quarter" idx="13"/>
            <p:extLst>
              <p:ext uri="{D42A27DB-BD31-4B8C-83A1-F6EECF244321}">
                <p14:modId xmlns:p14="http://schemas.microsoft.com/office/powerpoint/2010/main" val="3991510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62140034"/>
                    </a:ext>
                  </a:extLst>
                </a:gridCol>
                <a:gridCol w="1481327">
                  <a:extLst>
                    <a:ext uri="{9D8B030D-6E8A-4147-A177-3AD203B41FA5}">
                      <a16:colId xmlns:a16="http://schemas.microsoft.com/office/drawing/2014/main" val="2529029710"/>
                    </a:ext>
                  </a:extLst>
                </a:gridCol>
                <a:gridCol w="493776">
                  <a:extLst>
                    <a:ext uri="{9D8B030D-6E8A-4147-A177-3AD203B41FA5}">
                      <a16:colId xmlns:a16="http://schemas.microsoft.com/office/drawing/2014/main" val="515276453"/>
                    </a:ext>
                  </a:extLst>
                </a:gridCol>
                <a:gridCol w="493776">
                  <a:extLst>
                    <a:ext uri="{9D8B030D-6E8A-4147-A177-3AD203B41FA5}">
                      <a16:colId xmlns:a16="http://schemas.microsoft.com/office/drawing/2014/main" val="797812644"/>
                    </a:ext>
                  </a:extLst>
                </a:gridCol>
                <a:gridCol w="493776">
                  <a:extLst>
                    <a:ext uri="{9D8B030D-6E8A-4147-A177-3AD203B41FA5}">
                      <a16:colId xmlns:a16="http://schemas.microsoft.com/office/drawing/2014/main" val="3044345905"/>
                    </a:ext>
                  </a:extLst>
                </a:gridCol>
                <a:gridCol w="493776">
                  <a:extLst>
                    <a:ext uri="{9D8B030D-6E8A-4147-A177-3AD203B41FA5}">
                      <a16:colId xmlns:a16="http://schemas.microsoft.com/office/drawing/2014/main" val="3299704578"/>
                    </a:ext>
                  </a:extLst>
                </a:gridCol>
                <a:gridCol w="493776">
                  <a:extLst>
                    <a:ext uri="{9D8B030D-6E8A-4147-A177-3AD203B41FA5}">
                      <a16:colId xmlns:a16="http://schemas.microsoft.com/office/drawing/2014/main" val="2245505539"/>
                    </a:ext>
                  </a:extLst>
                </a:gridCol>
                <a:gridCol w="493776">
                  <a:extLst>
                    <a:ext uri="{9D8B030D-6E8A-4147-A177-3AD203B41FA5}">
                      <a16:colId xmlns:a16="http://schemas.microsoft.com/office/drawing/2014/main" val="629129649"/>
                    </a:ext>
                  </a:extLst>
                </a:gridCol>
                <a:gridCol w="493776">
                  <a:extLst>
                    <a:ext uri="{9D8B030D-6E8A-4147-A177-3AD203B41FA5}">
                      <a16:colId xmlns:a16="http://schemas.microsoft.com/office/drawing/2014/main" val="75960295"/>
                    </a:ext>
                  </a:extLst>
                </a:gridCol>
                <a:gridCol w="493776">
                  <a:extLst>
                    <a:ext uri="{9D8B030D-6E8A-4147-A177-3AD203B41FA5}">
                      <a16:colId xmlns:a16="http://schemas.microsoft.com/office/drawing/2014/main" val="1713201185"/>
                    </a:ext>
                  </a:extLst>
                </a:gridCol>
                <a:gridCol w="493776">
                  <a:extLst>
                    <a:ext uri="{9D8B030D-6E8A-4147-A177-3AD203B41FA5}">
                      <a16:colId xmlns:a16="http://schemas.microsoft.com/office/drawing/2014/main" val="314978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58929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10:00:51</a:t>
                      </a:r>
                      <a:r>
                        <a:rPr kumimoji="0" lang="de-DE" sz="1000" b="0" i="0" u="none" strike="noStrike" kern="1200" cap="none" spc="0" normalizeH="0" baseline="0" noProof="0">
                          <a:ln>
                            <a:noFill/>
                          </a:ln>
                          <a:solidFill>
                            <a:prstClr val="black"/>
                          </a:solidFill>
                          <a:effectLst/>
                          <a:uLnTx/>
                          <a:uFillTx/>
                          <a:latin typeface="+mn-lt"/>
                          <a:ea typeface="+mn-ea"/>
                          <a:cs typeface="+mn-cs"/>
                        </a:rPr>
                        <a:t>
 Für ihre Einsätze in Indien für die Ärmsten der Armen wurde Mutter Theresa bekannt und gilt bis heute als «Engel der Armen». Vor 25 ist sie im Alter von 87 Jahren verstorben. Was hat die katholische Ordensschwester so besonders gemacht und in welchen Punkten trügt der Schein?
🇮🇳⛪🇮🇳
#MutterTeresa #Heilige #Indien #Kalkutta #Todestag #SRF #SRFNews #News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6498508"/>
                  </a:ext>
                </a:extLst>
              </a:tr>
            </a:tbl>
          </a:graphicData>
        </a:graphic>
      </p:graphicFrame>
      <p:sp>
        <p:nvSpPr>
          <p:cNvPr id="4" name="Text Placeholder 3">
            <a:extLst>
              <a:ext uri="{FF2B5EF4-FFF2-40B4-BE49-F238E27FC236}">
                <a16:creationId xmlns:a16="http://schemas.microsoft.com/office/drawing/2014/main" id="{7893D260-9F00-4677-950F-6C76ABD12C07}"/>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2943337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1E08B-54F0-455C-A5C8-8CEF9E33C1BC}"/>
              </a:ext>
            </a:extLst>
          </p:cNvPr>
          <p:cNvSpPr>
            <a:spLocks noGrp="1"/>
          </p:cNvSpPr>
          <p:nvPr>
            <p:ph type="title"/>
          </p:nvPr>
        </p:nvSpPr>
        <p:spPr/>
        <p:txBody>
          <a:bodyPr/>
          <a:lstStyle/>
          <a:p>
            <a:r>
              <a:rPr lang="en-US"/>
              <a:t>Instagram Posts Table | BSC Reporting Instagram - 21 of 25</a:t>
            </a:r>
          </a:p>
        </p:txBody>
      </p:sp>
      <p:graphicFrame>
        <p:nvGraphicFramePr>
          <p:cNvPr id="5" name="Table Placeholder 4">
            <a:extLst>
              <a:ext uri="{FF2B5EF4-FFF2-40B4-BE49-F238E27FC236}">
                <a16:creationId xmlns:a16="http://schemas.microsoft.com/office/drawing/2014/main" id="{6070DCC1-A820-4DE8-AD98-E15763FE2BB0}"/>
              </a:ext>
            </a:extLst>
          </p:cNvPr>
          <p:cNvGraphicFramePr>
            <a:graphicFrameLocks noGrp="1"/>
          </p:cNvGraphicFramePr>
          <p:nvPr>
            <p:ph type="tbl" sz="quarter" idx="13"/>
            <p:extLst>
              <p:ext uri="{D42A27DB-BD31-4B8C-83A1-F6EECF244321}">
                <p14:modId xmlns:p14="http://schemas.microsoft.com/office/powerpoint/2010/main" val="107108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83864854"/>
                    </a:ext>
                  </a:extLst>
                </a:gridCol>
                <a:gridCol w="1481327">
                  <a:extLst>
                    <a:ext uri="{9D8B030D-6E8A-4147-A177-3AD203B41FA5}">
                      <a16:colId xmlns:a16="http://schemas.microsoft.com/office/drawing/2014/main" val="846415263"/>
                    </a:ext>
                  </a:extLst>
                </a:gridCol>
                <a:gridCol w="493776">
                  <a:extLst>
                    <a:ext uri="{9D8B030D-6E8A-4147-A177-3AD203B41FA5}">
                      <a16:colId xmlns:a16="http://schemas.microsoft.com/office/drawing/2014/main" val="2082228767"/>
                    </a:ext>
                  </a:extLst>
                </a:gridCol>
                <a:gridCol w="493776">
                  <a:extLst>
                    <a:ext uri="{9D8B030D-6E8A-4147-A177-3AD203B41FA5}">
                      <a16:colId xmlns:a16="http://schemas.microsoft.com/office/drawing/2014/main" val="2413376846"/>
                    </a:ext>
                  </a:extLst>
                </a:gridCol>
                <a:gridCol w="493776">
                  <a:extLst>
                    <a:ext uri="{9D8B030D-6E8A-4147-A177-3AD203B41FA5}">
                      <a16:colId xmlns:a16="http://schemas.microsoft.com/office/drawing/2014/main" val="272022817"/>
                    </a:ext>
                  </a:extLst>
                </a:gridCol>
                <a:gridCol w="493776">
                  <a:extLst>
                    <a:ext uri="{9D8B030D-6E8A-4147-A177-3AD203B41FA5}">
                      <a16:colId xmlns:a16="http://schemas.microsoft.com/office/drawing/2014/main" val="996968756"/>
                    </a:ext>
                  </a:extLst>
                </a:gridCol>
                <a:gridCol w="493776">
                  <a:extLst>
                    <a:ext uri="{9D8B030D-6E8A-4147-A177-3AD203B41FA5}">
                      <a16:colId xmlns:a16="http://schemas.microsoft.com/office/drawing/2014/main" val="1170092903"/>
                    </a:ext>
                  </a:extLst>
                </a:gridCol>
                <a:gridCol w="493776">
                  <a:extLst>
                    <a:ext uri="{9D8B030D-6E8A-4147-A177-3AD203B41FA5}">
                      <a16:colId xmlns:a16="http://schemas.microsoft.com/office/drawing/2014/main" val="3965803191"/>
                    </a:ext>
                  </a:extLst>
                </a:gridCol>
                <a:gridCol w="493776">
                  <a:extLst>
                    <a:ext uri="{9D8B030D-6E8A-4147-A177-3AD203B41FA5}">
                      <a16:colId xmlns:a16="http://schemas.microsoft.com/office/drawing/2014/main" val="3461913766"/>
                    </a:ext>
                  </a:extLst>
                </a:gridCol>
                <a:gridCol w="493776">
                  <a:extLst>
                    <a:ext uri="{9D8B030D-6E8A-4147-A177-3AD203B41FA5}">
                      <a16:colId xmlns:a16="http://schemas.microsoft.com/office/drawing/2014/main" val="242732777"/>
                    </a:ext>
                  </a:extLst>
                </a:gridCol>
                <a:gridCol w="493776">
                  <a:extLst>
                    <a:ext uri="{9D8B030D-6E8A-4147-A177-3AD203B41FA5}">
                      <a16:colId xmlns:a16="http://schemas.microsoft.com/office/drawing/2014/main" val="193703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527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srfgesichterundgeschichten - 2022-09-05 09:39:30</a:t>
                      </a:r>
                      <a:r>
                        <a:rPr kumimoji="0" lang="de-DE" sz="1000" b="0" i="0" u="none" strike="noStrike" kern="1200" cap="none" spc="0" normalizeH="0" baseline="0" noProof="0">
                          <a:ln>
                            <a:noFill/>
                          </a:ln>
                          <a:solidFill>
                            <a:prstClr val="black"/>
                          </a:solidFill>
                          <a:effectLst/>
                          <a:uLnTx/>
                          <a:uFillTx/>
                          <a:latin typeface="+mn-lt"/>
                          <a:ea typeface="+mn-ea"/>
                          <a:cs typeface="+mn-cs"/>
                        </a:rPr>
                        <a:t>
 Marco Fritsche ist auf dem Bildschirm gerade omnipräsent: Er verkuppelt bei «Bauer, ledig, sucht…» auf 3+ und präsentiert die neue Hitparadenshow auf dem Streamingdienst oneplus. Auch privat könnte es für den Fernsehmann nicht besser laufen. Er ist über beide Ohren in Schauspieler August Wick verliebt. Beim «Ich oder Du»-Quiz testen wir, wie harmonisch es bei den beiden zu und her geht. #IchOderDu #MarcoFritsche #SRFGesichterUndGeschichten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extLst>
                  <a:ext uri="{0D108BD9-81ED-4DB2-BD59-A6C34878D82A}">
                    <a16:rowId xmlns:a16="http://schemas.microsoft.com/office/drawing/2014/main" val="47661706"/>
                  </a:ext>
                </a:extLst>
              </a:tr>
            </a:tbl>
          </a:graphicData>
        </a:graphic>
      </p:graphicFrame>
      <p:sp>
        <p:nvSpPr>
          <p:cNvPr id="4" name="Text Placeholder 3">
            <a:extLst>
              <a:ext uri="{FF2B5EF4-FFF2-40B4-BE49-F238E27FC236}">
                <a16:creationId xmlns:a16="http://schemas.microsoft.com/office/drawing/2014/main" id="{E41A82AA-36AE-4E0D-9735-7791650DBFA1}"/>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1293030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8FA6-4AD3-4B60-9FE6-7E8C974E96CD}"/>
              </a:ext>
            </a:extLst>
          </p:cNvPr>
          <p:cNvSpPr>
            <a:spLocks noGrp="1"/>
          </p:cNvSpPr>
          <p:nvPr>
            <p:ph type="title"/>
          </p:nvPr>
        </p:nvSpPr>
        <p:spPr/>
        <p:txBody>
          <a:bodyPr/>
          <a:lstStyle/>
          <a:p>
            <a:r>
              <a:rPr lang="en-US"/>
              <a:t>Instagram Posts Table | BSC Reporting Instagram - 22 of 25</a:t>
            </a:r>
          </a:p>
        </p:txBody>
      </p:sp>
      <p:graphicFrame>
        <p:nvGraphicFramePr>
          <p:cNvPr id="5" name="Table Placeholder 4">
            <a:extLst>
              <a:ext uri="{FF2B5EF4-FFF2-40B4-BE49-F238E27FC236}">
                <a16:creationId xmlns:a16="http://schemas.microsoft.com/office/drawing/2014/main" id="{163E42A3-C38B-42B2-8A04-EC1EA5F8DE2F}"/>
              </a:ext>
            </a:extLst>
          </p:cNvPr>
          <p:cNvGraphicFramePr>
            <a:graphicFrameLocks noGrp="1"/>
          </p:cNvGraphicFramePr>
          <p:nvPr>
            <p:ph type="tbl" sz="quarter" idx="13"/>
            <p:extLst>
              <p:ext uri="{D42A27DB-BD31-4B8C-83A1-F6EECF244321}">
                <p14:modId xmlns:p14="http://schemas.microsoft.com/office/powerpoint/2010/main" val="2820744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78163068"/>
                    </a:ext>
                  </a:extLst>
                </a:gridCol>
                <a:gridCol w="1481327">
                  <a:extLst>
                    <a:ext uri="{9D8B030D-6E8A-4147-A177-3AD203B41FA5}">
                      <a16:colId xmlns:a16="http://schemas.microsoft.com/office/drawing/2014/main" val="2633672693"/>
                    </a:ext>
                  </a:extLst>
                </a:gridCol>
                <a:gridCol w="493776">
                  <a:extLst>
                    <a:ext uri="{9D8B030D-6E8A-4147-A177-3AD203B41FA5}">
                      <a16:colId xmlns:a16="http://schemas.microsoft.com/office/drawing/2014/main" val="3915827496"/>
                    </a:ext>
                  </a:extLst>
                </a:gridCol>
                <a:gridCol w="493776">
                  <a:extLst>
                    <a:ext uri="{9D8B030D-6E8A-4147-A177-3AD203B41FA5}">
                      <a16:colId xmlns:a16="http://schemas.microsoft.com/office/drawing/2014/main" val="2256326551"/>
                    </a:ext>
                  </a:extLst>
                </a:gridCol>
                <a:gridCol w="493776">
                  <a:extLst>
                    <a:ext uri="{9D8B030D-6E8A-4147-A177-3AD203B41FA5}">
                      <a16:colId xmlns:a16="http://schemas.microsoft.com/office/drawing/2014/main" val="4249577493"/>
                    </a:ext>
                  </a:extLst>
                </a:gridCol>
                <a:gridCol w="493776">
                  <a:extLst>
                    <a:ext uri="{9D8B030D-6E8A-4147-A177-3AD203B41FA5}">
                      <a16:colId xmlns:a16="http://schemas.microsoft.com/office/drawing/2014/main" val="3601578858"/>
                    </a:ext>
                  </a:extLst>
                </a:gridCol>
                <a:gridCol w="493776">
                  <a:extLst>
                    <a:ext uri="{9D8B030D-6E8A-4147-A177-3AD203B41FA5}">
                      <a16:colId xmlns:a16="http://schemas.microsoft.com/office/drawing/2014/main" val="1627726243"/>
                    </a:ext>
                  </a:extLst>
                </a:gridCol>
                <a:gridCol w="493776">
                  <a:extLst>
                    <a:ext uri="{9D8B030D-6E8A-4147-A177-3AD203B41FA5}">
                      <a16:colId xmlns:a16="http://schemas.microsoft.com/office/drawing/2014/main" val="878196821"/>
                    </a:ext>
                  </a:extLst>
                </a:gridCol>
                <a:gridCol w="493776">
                  <a:extLst>
                    <a:ext uri="{9D8B030D-6E8A-4147-A177-3AD203B41FA5}">
                      <a16:colId xmlns:a16="http://schemas.microsoft.com/office/drawing/2014/main" val="103604490"/>
                    </a:ext>
                  </a:extLst>
                </a:gridCol>
                <a:gridCol w="493776">
                  <a:extLst>
                    <a:ext uri="{9D8B030D-6E8A-4147-A177-3AD203B41FA5}">
                      <a16:colId xmlns:a16="http://schemas.microsoft.com/office/drawing/2014/main" val="2045352853"/>
                    </a:ext>
                  </a:extLst>
                </a:gridCol>
                <a:gridCol w="493776">
                  <a:extLst>
                    <a:ext uri="{9D8B030D-6E8A-4147-A177-3AD203B41FA5}">
                      <a16:colId xmlns:a16="http://schemas.microsoft.com/office/drawing/2014/main" val="685127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5160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srfsport - 2022-09-05 09:33:55</a:t>
                      </a:r>
                      <a:r>
                        <a:rPr kumimoji="0" lang="de-DE" sz="1000" b="0" i="0" u="none" strike="noStrike" kern="1200" cap="none" spc="0" normalizeH="0" baseline="0" noProof="0">
                          <a:ln>
                            <a:noFill/>
                          </a:ln>
                          <a:solidFill>
                            <a:prstClr val="black"/>
                          </a:solidFill>
                          <a:effectLst/>
                          <a:uLnTx/>
                          <a:uFillTx/>
                          <a:latin typeface="+mn-lt"/>
                          <a:ea typeface="+mn-ea"/>
                          <a:cs typeface="+mn-cs"/>
                        </a:rPr>
                        <a:t>
 Die Weltnummer 1 ist draussen 👀
🎾 Nick Kyrgios (ATP 25) wirft Daniil Medwedew (ATP 1) an den US Open im Achtelfinal raus. Der Australier gewinnt gegen den Titelverteidiger mit 7:6 (13:11), 3:6, 6:3, 6:2.
🎾 Nach dem Achtelfinal-Aus steht fest: Medwedew wird nach den US Open nicht mehr die Weltnummer 1 sein. Um die Spitzenposition zu verteidigen, hätte der Russe in New York im Minimum den Final erreichen müssen.
🎾 Kyrgios leistet sich im 3. Satz ein peinliches Malheur. Er spielt den Ball mit völliger Überzeugung auf der gegnerischen Seite. Weil dies nicht erlaubt ist, geht der Punkt statt an Kyrgios an Medwedew. So bringt sich Kyrgios um einen sichergeglaubten Breakball.
Swipe für das Video des Totalaussetzers von Kyrgios! ➡️
.
.
#Kyrgios #Medwedew #Usopen #Tennis #srftennis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18679</a:t>
                      </a:r>
                    </a:p>
                  </a:txBody>
                  <a:tcPr/>
                </a:tc>
                <a:extLst>
                  <a:ext uri="{0D108BD9-81ED-4DB2-BD59-A6C34878D82A}">
                    <a16:rowId xmlns:a16="http://schemas.microsoft.com/office/drawing/2014/main" val="1012459679"/>
                  </a:ext>
                </a:extLst>
              </a:tr>
            </a:tbl>
          </a:graphicData>
        </a:graphic>
      </p:graphicFrame>
      <p:sp>
        <p:nvSpPr>
          <p:cNvPr id="4" name="Text Placeholder 3">
            <a:extLst>
              <a:ext uri="{FF2B5EF4-FFF2-40B4-BE49-F238E27FC236}">
                <a16:creationId xmlns:a16="http://schemas.microsoft.com/office/drawing/2014/main" id="{83471A68-4804-4FAF-91D5-D0319E428C2D}"/>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762030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0470D-5AD3-4F3A-B590-128F7182EE1A}"/>
              </a:ext>
            </a:extLst>
          </p:cNvPr>
          <p:cNvSpPr>
            <a:spLocks noGrp="1"/>
          </p:cNvSpPr>
          <p:nvPr>
            <p:ph type="title"/>
          </p:nvPr>
        </p:nvSpPr>
        <p:spPr/>
        <p:txBody>
          <a:bodyPr/>
          <a:lstStyle/>
          <a:p>
            <a:r>
              <a:rPr lang="en-US"/>
              <a:t>Instagram Posts Table | BSC Reporting Instagram - 23 of 25</a:t>
            </a:r>
          </a:p>
        </p:txBody>
      </p:sp>
      <p:graphicFrame>
        <p:nvGraphicFramePr>
          <p:cNvPr id="5" name="Table Placeholder 4">
            <a:extLst>
              <a:ext uri="{FF2B5EF4-FFF2-40B4-BE49-F238E27FC236}">
                <a16:creationId xmlns:a16="http://schemas.microsoft.com/office/drawing/2014/main" id="{AC4FB717-926D-4C4E-8F05-3348AEFEC22A}"/>
              </a:ext>
            </a:extLst>
          </p:cNvPr>
          <p:cNvGraphicFramePr>
            <a:graphicFrameLocks noGrp="1"/>
          </p:cNvGraphicFramePr>
          <p:nvPr>
            <p:ph type="tbl" sz="quarter" idx="13"/>
            <p:extLst>
              <p:ext uri="{D42A27DB-BD31-4B8C-83A1-F6EECF244321}">
                <p14:modId xmlns:p14="http://schemas.microsoft.com/office/powerpoint/2010/main" val="219739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26412131"/>
                    </a:ext>
                  </a:extLst>
                </a:gridCol>
                <a:gridCol w="1481327">
                  <a:extLst>
                    <a:ext uri="{9D8B030D-6E8A-4147-A177-3AD203B41FA5}">
                      <a16:colId xmlns:a16="http://schemas.microsoft.com/office/drawing/2014/main" val="1239076305"/>
                    </a:ext>
                  </a:extLst>
                </a:gridCol>
                <a:gridCol w="493776">
                  <a:extLst>
                    <a:ext uri="{9D8B030D-6E8A-4147-A177-3AD203B41FA5}">
                      <a16:colId xmlns:a16="http://schemas.microsoft.com/office/drawing/2014/main" val="2206923274"/>
                    </a:ext>
                  </a:extLst>
                </a:gridCol>
                <a:gridCol w="493776">
                  <a:extLst>
                    <a:ext uri="{9D8B030D-6E8A-4147-A177-3AD203B41FA5}">
                      <a16:colId xmlns:a16="http://schemas.microsoft.com/office/drawing/2014/main" val="2621555508"/>
                    </a:ext>
                  </a:extLst>
                </a:gridCol>
                <a:gridCol w="493776">
                  <a:extLst>
                    <a:ext uri="{9D8B030D-6E8A-4147-A177-3AD203B41FA5}">
                      <a16:colId xmlns:a16="http://schemas.microsoft.com/office/drawing/2014/main" val="358763270"/>
                    </a:ext>
                  </a:extLst>
                </a:gridCol>
                <a:gridCol w="493776">
                  <a:extLst>
                    <a:ext uri="{9D8B030D-6E8A-4147-A177-3AD203B41FA5}">
                      <a16:colId xmlns:a16="http://schemas.microsoft.com/office/drawing/2014/main" val="2714351452"/>
                    </a:ext>
                  </a:extLst>
                </a:gridCol>
                <a:gridCol w="493776">
                  <a:extLst>
                    <a:ext uri="{9D8B030D-6E8A-4147-A177-3AD203B41FA5}">
                      <a16:colId xmlns:a16="http://schemas.microsoft.com/office/drawing/2014/main" val="708828355"/>
                    </a:ext>
                  </a:extLst>
                </a:gridCol>
                <a:gridCol w="493776">
                  <a:extLst>
                    <a:ext uri="{9D8B030D-6E8A-4147-A177-3AD203B41FA5}">
                      <a16:colId xmlns:a16="http://schemas.microsoft.com/office/drawing/2014/main" val="1779733195"/>
                    </a:ext>
                  </a:extLst>
                </a:gridCol>
                <a:gridCol w="493776">
                  <a:extLst>
                    <a:ext uri="{9D8B030D-6E8A-4147-A177-3AD203B41FA5}">
                      <a16:colId xmlns:a16="http://schemas.microsoft.com/office/drawing/2014/main" val="2808726794"/>
                    </a:ext>
                  </a:extLst>
                </a:gridCol>
                <a:gridCol w="493776">
                  <a:extLst>
                    <a:ext uri="{9D8B030D-6E8A-4147-A177-3AD203B41FA5}">
                      <a16:colId xmlns:a16="http://schemas.microsoft.com/office/drawing/2014/main" val="714039821"/>
                    </a:ext>
                  </a:extLst>
                </a:gridCol>
                <a:gridCol w="493776">
                  <a:extLst>
                    <a:ext uri="{9D8B030D-6E8A-4147-A177-3AD203B41FA5}">
                      <a16:colId xmlns:a16="http://schemas.microsoft.com/office/drawing/2014/main" val="1846035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2725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09:00:43</a:t>
                      </a:r>
                      <a:r>
                        <a:rPr kumimoji="0" lang="de-DE" sz="1000" b="0" i="0" u="none" strike="noStrike" kern="1200" cap="none" spc="0" normalizeH="0" baseline="0" noProof="0">
                          <a:ln>
                            <a:noFill/>
                          </a:ln>
                          <a:solidFill>
                            <a:prstClr val="black"/>
                          </a:solidFill>
                          <a:effectLst/>
                          <a:uLnTx/>
                          <a:uFillTx/>
                          <a:latin typeface="+mn-lt"/>
                          <a:ea typeface="+mn-ea"/>
                          <a:cs typeface="+mn-cs"/>
                        </a:rPr>
                        <a:t>
 Nach ukrainischen Angaben haben am Sonntag 13 Getreide-Frachter die Häfen des Landes verlassen, die grösste Zahl an einem Tag seit dem Inkrafttreten des von der UNO und der Türkei vermittelten Getreide-Abkommens. 
++++
Der deutsche Bundeskanzler Olaf Scholz hat in Berlin den ukrainischen Ministerpräsidenten Denys Schmyhal empfangen. Schmyhal forderte von Deutschland weitere Waffenlieferungen.
++++
Das Kernkraftwerk Saporischja hat erneut den Anschluss an die letzte verbliebene Hauptstromleitung verloren. Es liefert aber weiterhin über eine Reserveleitung Strom ins Netz.
#UkraineKrieg #Russland #News #SRFNews #SRF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7736581"/>
                  </a:ext>
                </a:extLst>
              </a:tr>
            </a:tbl>
          </a:graphicData>
        </a:graphic>
      </p:graphicFrame>
      <p:sp>
        <p:nvSpPr>
          <p:cNvPr id="4" name="Text Placeholder 3">
            <a:extLst>
              <a:ext uri="{FF2B5EF4-FFF2-40B4-BE49-F238E27FC236}">
                <a16:creationId xmlns:a16="http://schemas.microsoft.com/office/drawing/2014/main" id="{A9E11DB6-F7F1-4E1C-A735-258B713DD9AC}"/>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3676968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2AC65-6377-4924-B3E1-2712FEBAC6A2}"/>
              </a:ext>
            </a:extLst>
          </p:cNvPr>
          <p:cNvSpPr>
            <a:spLocks noGrp="1"/>
          </p:cNvSpPr>
          <p:nvPr>
            <p:ph type="title"/>
          </p:nvPr>
        </p:nvSpPr>
        <p:spPr/>
        <p:txBody>
          <a:bodyPr/>
          <a:lstStyle/>
          <a:p>
            <a:r>
              <a:rPr lang="en-US"/>
              <a:t>Instagram Posts Table | BSC Reporting Instagram - 24 of 25</a:t>
            </a:r>
          </a:p>
        </p:txBody>
      </p:sp>
      <p:graphicFrame>
        <p:nvGraphicFramePr>
          <p:cNvPr id="5" name="Table Placeholder 4">
            <a:extLst>
              <a:ext uri="{FF2B5EF4-FFF2-40B4-BE49-F238E27FC236}">
                <a16:creationId xmlns:a16="http://schemas.microsoft.com/office/drawing/2014/main" id="{8AEE0E99-AE3F-4961-840D-8205538E9AE9}"/>
              </a:ext>
            </a:extLst>
          </p:cNvPr>
          <p:cNvGraphicFramePr>
            <a:graphicFrameLocks noGrp="1"/>
          </p:cNvGraphicFramePr>
          <p:nvPr>
            <p:ph type="tbl" sz="quarter" idx="13"/>
            <p:extLst>
              <p:ext uri="{D42A27DB-BD31-4B8C-83A1-F6EECF244321}">
                <p14:modId xmlns:p14="http://schemas.microsoft.com/office/powerpoint/2010/main" val="369877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24343970"/>
                    </a:ext>
                  </a:extLst>
                </a:gridCol>
                <a:gridCol w="1481327">
                  <a:extLst>
                    <a:ext uri="{9D8B030D-6E8A-4147-A177-3AD203B41FA5}">
                      <a16:colId xmlns:a16="http://schemas.microsoft.com/office/drawing/2014/main" val="3764321464"/>
                    </a:ext>
                  </a:extLst>
                </a:gridCol>
                <a:gridCol w="493776">
                  <a:extLst>
                    <a:ext uri="{9D8B030D-6E8A-4147-A177-3AD203B41FA5}">
                      <a16:colId xmlns:a16="http://schemas.microsoft.com/office/drawing/2014/main" val="3871143709"/>
                    </a:ext>
                  </a:extLst>
                </a:gridCol>
                <a:gridCol w="493776">
                  <a:extLst>
                    <a:ext uri="{9D8B030D-6E8A-4147-A177-3AD203B41FA5}">
                      <a16:colId xmlns:a16="http://schemas.microsoft.com/office/drawing/2014/main" val="4133159524"/>
                    </a:ext>
                  </a:extLst>
                </a:gridCol>
                <a:gridCol w="493776">
                  <a:extLst>
                    <a:ext uri="{9D8B030D-6E8A-4147-A177-3AD203B41FA5}">
                      <a16:colId xmlns:a16="http://schemas.microsoft.com/office/drawing/2014/main" val="2134066967"/>
                    </a:ext>
                  </a:extLst>
                </a:gridCol>
                <a:gridCol w="493776">
                  <a:extLst>
                    <a:ext uri="{9D8B030D-6E8A-4147-A177-3AD203B41FA5}">
                      <a16:colId xmlns:a16="http://schemas.microsoft.com/office/drawing/2014/main" val="4253913677"/>
                    </a:ext>
                  </a:extLst>
                </a:gridCol>
                <a:gridCol w="493776">
                  <a:extLst>
                    <a:ext uri="{9D8B030D-6E8A-4147-A177-3AD203B41FA5}">
                      <a16:colId xmlns:a16="http://schemas.microsoft.com/office/drawing/2014/main" val="1858161700"/>
                    </a:ext>
                  </a:extLst>
                </a:gridCol>
                <a:gridCol w="493776">
                  <a:extLst>
                    <a:ext uri="{9D8B030D-6E8A-4147-A177-3AD203B41FA5}">
                      <a16:colId xmlns:a16="http://schemas.microsoft.com/office/drawing/2014/main" val="3360292306"/>
                    </a:ext>
                  </a:extLst>
                </a:gridCol>
                <a:gridCol w="493776">
                  <a:extLst>
                    <a:ext uri="{9D8B030D-6E8A-4147-A177-3AD203B41FA5}">
                      <a16:colId xmlns:a16="http://schemas.microsoft.com/office/drawing/2014/main" val="2244038576"/>
                    </a:ext>
                  </a:extLst>
                </a:gridCol>
                <a:gridCol w="493776">
                  <a:extLst>
                    <a:ext uri="{9D8B030D-6E8A-4147-A177-3AD203B41FA5}">
                      <a16:colId xmlns:a16="http://schemas.microsoft.com/office/drawing/2014/main" val="248338612"/>
                    </a:ext>
                  </a:extLst>
                </a:gridCol>
                <a:gridCol w="493776">
                  <a:extLst>
                    <a:ext uri="{9D8B030D-6E8A-4147-A177-3AD203B41FA5}">
                      <a16:colId xmlns:a16="http://schemas.microsoft.com/office/drawing/2014/main" val="4025831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0889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srfnews - 2022-09-05 08:01:09</a:t>
                      </a:r>
                      <a:r>
                        <a:rPr kumimoji="0" lang="de-DE" sz="1000" b="0" i="0" u="none" strike="noStrike" kern="1200" cap="none" spc="0" normalizeH="0" baseline="0" noProof="0">
                          <a:ln>
                            <a:noFill/>
                          </a:ln>
                          <a:solidFill>
                            <a:prstClr val="black"/>
                          </a:solidFill>
                          <a:effectLst/>
                          <a:uLnTx/>
                          <a:uFillTx/>
                          <a:latin typeface="+mn-lt"/>
                          <a:ea typeface="+mn-ea"/>
                          <a:cs typeface="+mn-cs"/>
                        </a:rPr>
                        <a:t>
 Wie viel Trockenheit halten die Bäume aus? Dieser Frage gehen Forschende der Universität Basel nach.
🌳💦🌲
Sie installieren ein Dach mitten im Wald, um zu ergründen, wie Bäume langfristig reagieren, wenn sie zu wenig Wasser haben. 
🌳💦🌲
#Baum #Wald #Trockenheit #Schweiz #UniBasel #SRF #News #SRFNews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14698</a:t>
                      </a:r>
                    </a:p>
                  </a:txBody>
                  <a:tcPr/>
                </a:tc>
                <a:extLst>
                  <a:ext uri="{0D108BD9-81ED-4DB2-BD59-A6C34878D82A}">
                    <a16:rowId xmlns:a16="http://schemas.microsoft.com/office/drawing/2014/main" val="2557242444"/>
                  </a:ext>
                </a:extLst>
              </a:tr>
            </a:tbl>
          </a:graphicData>
        </a:graphic>
      </p:graphicFrame>
      <p:sp>
        <p:nvSpPr>
          <p:cNvPr id="4" name="Text Placeholder 3">
            <a:extLst>
              <a:ext uri="{FF2B5EF4-FFF2-40B4-BE49-F238E27FC236}">
                <a16:creationId xmlns:a16="http://schemas.microsoft.com/office/drawing/2014/main" id="{54410475-81AD-4AB5-92FB-32DAA5F18BE3}"/>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3957664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F66DB-4A0C-4869-AF03-5E788E8D7176}"/>
              </a:ext>
            </a:extLst>
          </p:cNvPr>
          <p:cNvSpPr>
            <a:spLocks noGrp="1"/>
          </p:cNvSpPr>
          <p:nvPr>
            <p:ph type="title"/>
          </p:nvPr>
        </p:nvSpPr>
        <p:spPr/>
        <p:txBody>
          <a:bodyPr/>
          <a:lstStyle/>
          <a:p>
            <a:r>
              <a:rPr lang="en-US"/>
              <a:t>Instagram Posts Table | BSC Reporting Instagram - 25 of 25</a:t>
            </a:r>
          </a:p>
        </p:txBody>
      </p:sp>
      <p:graphicFrame>
        <p:nvGraphicFramePr>
          <p:cNvPr id="5" name="Table Placeholder 4">
            <a:extLst>
              <a:ext uri="{FF2B5EF4-FFF2-40B4-BE49-F238E27FC236}">
                <a16:creationId xmlns:a16="http://schemas.microsoft.com/office/drawing/2014/main" id="{A3C20759-50D5-4CE5-B805-4FBC517A9756}"/>
              </a:ext>
            </a:extLst>
          </p:cNvPr>
          <p:cNvGraphicFramePr>
            <a:graphicFrameLocks noGrp="1"/>
          </p:cNvGraphicFramePr>
          <p:nvPr>
            <p:ph type="tbl" sz="quarter" idx="13"/>
            <p:extLst>
              <p:ext uri="{D42A27DB-BD31-4B8C-83A1-F6EECF244321}">
                <p14:modId xmlns:p14="http://schemas.microsoft.com/office/powerpoint/2010/main" val="2710944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81300200"/>
                    </a:ext>
                  </a:extLst>
                </a:gridCol>
                <a:gridCol w="1481327">
                  <a:extLst>
                    <a:ext uri="{9D8B030D-6E8A-4147-A177-3AD203B41FA5}">
                      <a16:colId xmlns:a16="http://schemas.microsoft.com/office/drawing/2014/main" val="1316649335"/>
                    </a:ext>
                  </a:extLst>
                </a:gridCol>
                <a:gridCol w="493776">
                  <a:extLst>
                    <a:ext uri="{9D8B030D-6E8A-4147-A177-3AD203B41FA5}">
                      <a16:colId xmlns:a16="http://schemas.microsoft.com/office/drawing/2014/main" val="1932385936"/>
                    </a:ext>
                  </a:extLst>
                </a:gridCol>
                <a:gridCol w="493776">
                  <a:extLst>
                    <a:ext uri="{9D8B030D-6E8A-4147-A177-3AD203B41FA5}">
                      <a16:colId xmlns:a16="http://schemas.microsoft.com/office/drawing/2014/main" val="3546668663"/>
                    </a:ext>
                  </a:extLst>
                </a:gridCol>
                <a:gridCol w="493776">
                  <a:extLst>
                    <a:ext uri="{9D8B030D-6E8A-4147-A177-3AD203B41FA5}">
                      <a16:colId xmlns:a16="http://schemas.microsoft.com/office/drawing/2014/main" val="3797213914"/>
                    </a:ext>
                  </a:extLst>
                </a:gridCol>
                <a:gridCol w="493776">
                  <a:extLst>
                    <a:ext uri="{9D8B030D-6E8A-4147-A177-3AD203B41FA5}">
                      <a16:colId xmlns:a16="http://schemas.microsoft.com/office/drawing/2014/main" val="2861088961"/>
                    </a:ext>
                  </a:extLst>
                </a:gridCol>
                <a:gridCol w="493776">
                  <a:extLst>
                    <a:ext uri="{9D8B030D-6E8A-4147-A177-3AD203B41FA5}">
                      <a16:colId xmlns:a16="http://schemas.microsoft.com/office/drawing/2014/main" val="3693561401"/>
                    </a:ext>
                  </a:extLst>
                </a:gridCol>
                <a:gridCol w="493776">
                  <a:extLst>
                    <a:ext uri="{9D8B030D-6E8A-4147-A177-3AD203B41FA5}">
                      <a16:colId xmlns:a16="http://schemas.microsoft.com/office/drawing/2014/main" val="2385651993"/>
                    </a:ext>
                  </a:extLst>
                </a:gridCol>
                <a:gridCol w="493776">
                  <a:extLst>
                    <a:ext uri="{9D8B030D-6E8A-4147-A177-3AD203B41FA5}">
                      <a16:colId xmlns:a16="http://schemas.microsoft.com/office/drawing/2014/main" val="2632422595"/>
                    </a:ext>
                  </a:extLst>
                </a:gridCol>
                <a:gridCol w="493776">
                  <a:extLst>
                    <a:ext uri="{9D8B030D-6E8A-4147-A177-3AD203B41FA5}">
                      <a16:colId xmlns:a16="http://schemas.microsoft.com/office/drawing/2014/main" val="3944083315"/>
                    </a:ext>
                  </a:extLst>
                </a:gridCol>
                <a:gridCol w="493776">
                  <a:extLst>
                    <a:ext uri="{9D8B030D-6E8A-4147-A177-3AD203B41FA5}">
                      <a16:colId xmlns:a16="http://schemas.microsoft.com/office/drawing/2014/main" val="1367935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6677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srfsport - 2022-09-05 07:52:08</a:t>
                      </a:r>
                      <a:r>
                        <a:rPr kumimoji="0" lang="en-US" sz="1000" b="0" i="0" u="none" strike="noStrike" kern="1200" cap="none" spc="0" normalizeH="0" baseline="0" noProof="0">
                          <a:ln>
                            <a:noFill/>
                          </a:ln>
                          <a:solidFill>
                            <a:prstClr val="black"/>
                          </a:solidFill>
                          <a:effectLst/>
                          <a:uLnTx/>
                          <a:uFillTx/>
                          <a:latin typeface="+mn-lt"/>
                          <a:ea typeface="+mn-ea"/>
                          <a:cs typeface="+mn-cs"/>
                        </a:rPr>
                        <a:t>
 Super Geste vom FCSG-Captain Görtler 👏
Fabian Schubert zog sich beim Super-League-Spiel zwischen St. Gallen und YB eine schwere Verletzung zu. Der Österreicher musste danach vom Platz getragen werden. FCSG-Captain Lukas Görtler begleitete seinen verletzten Teamkollegen dabei bis an den Spielfeldrand.
.
.
#FCSG #YB #SuperLeague #Görtler #Schubert #Fussball #srffussball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107493</a:t>
                      </a:r>
                    </a:p>
                  </a:txBody>
                  <a:tcPr/>
                </a:tc>
                <a:extLst>
                  <a:ext uri="{0D108BD9-81ED-4DB2-BD59-A6C34878D82A}">
                    <a16:rowId xmlns:a16="http://schemas.microsoft.com/office/drawing/2014/main" val="804956487"/>
                  </a:ext>
                </a:extLst>
              </a:tr>
            </a:tbl>
          </a:graphicData>
        </a:graphic>
      </p:graphicFrame>
      <p:sp>
        <p:nvSpPr>
          <p:cNvPr id="4" name="Text Placeholder 3">
            <a:extLst>
              <a:ext uri="{FF2B5EF4-FFF2-40B4-BE49-F238E27FC236}">
                <a16:creationId xmlns:a16="http://schemas.microsoft.com/office/drawing/2014/main" id="{3F4904C9-D882-4D95-8036-09013747A133}"/>
              </a:ext>
            </a:extLst>
          </p:cNvPr>
          <p:cNvSpPr>
            <a:spLocks noGrp="1"/>
          </p:cNvSpPr>
          <p:nvPr>
            <p:ph type="body" sz="quarter" idx="14"/>
          </p:nvPr>
        </p:nvSpPr>
        <p:spPr/>
        <p:txBody>
          <a:bodyPr/>
          <a:lstStyle/>
          <a:p>
            <a:r>
              <a:rPr lang="en-US"/>
              <a:t>01.02.2022 - 05.09.2022</a:t>
            </a:r>
          </a:p>
        </p:txBody>
      </p:sp>
    </p:spTree>
    <p:extLst>
      <p:ext uri="{BB962C8B-B14F-4D97-AF65-F5344CB8AC3E}">
        <p14:creationId xmlns:p14="http://schemas.microsoft.com/office/powerpoint/2010/main" val="38630635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1647</Words>
  <Application>Microsoft Office PowerPoint</Application>
  <PresentationFormat>On-screen Show (4:3)</PresentationFormat>
  <Paragraphs>575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BSC Reporting Instagram - 1 of 25</vt:lpstr>
      <vt:lpstr>Instagram Posts Table | BSC Reporting Instagram - 2 of 25</vt:lpstr>
      <vt:lpstr>Instagram Posts Table | BSC Reporting Instagram - 3 of 25</vt:lpstr>
      <vt:lpstr>Instagram Posts Table | BSC Reporting Instagram - 4 of 25</vt:lpstr>
      <vt:lpstr>Instagram Posts Table | BSC Reporting Instagram - 5 of 25</vt:lpstr>
      <vt:lpstr>Instagram Posts Table | BSC Reporting Instagram - 6 of 25</vt:lpstr>
      <vt:lpstr>Instagram Posts Table | BSC Reporting Instagram - 7 of 25</vt:lpstr>
      <vt:lpstr>Instagram Posts Table | BSC Reporting Instagram - 8 of 25</vt:lpstr>
      <vt:lpstr>Instagram Posts Table | BSC Reporting Instagram - 9 of 25</vt:lpstr>
      <vt:lpstr>Instagram Posts Table | BSC Reporting Instagram - 10 of 25</vt:lpstr>
      <vt:lpstr>Instagram Posts Table | BSC Reporting Instagram - 11 of 25</vt:lpstr>
      <vt:lpstr>Instagram Posts Table | BSC Reporting Instagram - 12 of 25</vt:lpstr>
      <vt:lpstr>Instagram Posts Table | BSC Reporting Instagram - 13 of 25</vt:lpstr>
      <vt:lpstr>Instagram Posts Table | BSC Reporting Instagram - 14 of 25</vt:lpstr>
      <vt:lpstr>Instagram Posts Table | BSC Reporting Instagram - 15 of 25</vt:lpstr>
      <vt:lpstr>Instagram Posts Table | BSC Reporting Instagram - 16 of 25</vt:lpstr>
      <vt:lpstr>Instagram Posts Table | BSC Reporting Instagram - 17 of 25</vt:lpstr>
      <vt:lpstr>Instagram Posts Table | BSC Reporting Instagram - 18 of 25</vt:lpstr>
      <vt:lpstr>Instagram Posts Table | BSC Reporting Instagram - 19 of 25</vt:lpstr>
      <vt:lpstr>Instagram Posts Table | BSC Reporting Instagram - 20 of 25</vt:lpstr>
      <vt:lpstr>Instagram Posts Table | BSC Reporting Instagram - 21 of 25</vt:lpstr>
      <vt:lpstr>Instagram Posts Table | BSC Reporting Instagram - 22 of 25</vt:lpstr>
      <vt:lpstr>Instagram Posts Table | BSC Reporting Instagram - 23 of 25</vt:lpstr>
      <vt:lpstr>Instagram Posts Table | BSC Reporting Instagram - 24 of 25</vt:lpstr>
      <vt:lpstr>Instagram Posts Table | BSC Reporting Instagram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BSC Reporting Instagram - 1 of 25</dc:title>
  <dc:creator>Administrator</dc:creator>
  <cp:lastModifiedBy>Administrator</cp:lastModifiedBy>
  <cp:revision>1</cp:revision>
  <dcterms:created xsi:type="dcterms:W3CDTF">2022-09-06T11:14:01Z</dcterms:created>
  <dcterms:modified xsi:type="dcterms:W3CDTF">2022-09-06T11:17:08Z</dcterms:modified>
</cp:coreProperties>
</file>