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Engagement</c:v>
                </c:pt>
              </c:strCache>
            </c:strRef>
          </c:tx>
          <c:spPr>
            <a:ln w="28575" cap="rnd">
              <a:solidFill>
                <a:schemeClr val="accent1"/>
              </a:solidFill>
              <a:round/>
            </a:ln>
            <a:effectLst/>
          </c:spPr>
          <c:marker>
            <c:symbol val="none"/>
          </c:marker>
          <c:cat>
            <c:strRef>
              <c:f>Sheet1!$A$2:$A$3</c:f>
              <c:strCache>
                <c:ptCount val="2"/>
                <c:pt idx="0">
                  <c:v>21-Nov</c:v>
                </c:pt>
                <c:pt idx="1">
                  <c:v>Dezember 21</c:v>
                </c:pt>
              </c:strCache>
            </c:strRef>
          </c:cat>
          <c:val>
            <c:numRef>
              <c:f>Sheet1!$B$2:$B$3</c:f>
              <c:numCache>
                <c:formatCode>General</c:formatCode>
                <c:ptCount val="2"/>
                <c:pt idx="0">
                  <c:v>7803</c:v>
                </c:pt>
                <c:pt idx="1">
                  <c:v>1541</c:v>
                </c:pt>
              </c:numCache>
            </c:numRef>
          </c:val>
          <c:smooth val="0"/>
          <c:extLst>
            <c:ext xmlns:c16="http://schemas.microsoft.com/office/drawing/2014/chart" uri="{C3380CC4-5D6E-409C-BE32-E72D297353CC}">
              <c16:uniqueId val="{00000000-16C5-45B2-BE54-2900AF6853B9}"/>
            </c:ext>
          </c:extLst>
        </c:ser>
        <c:ser>
          <c:idx val="1"/>
          <c:order val="1"/>
          <c:tx>
            <c:strRef>
              <c:f>Sheet1!$C$1</c:f>
              <c:strCache>
                <c:ptCount val="1"/>
                <c:pt idx="0">
                  <c:v>Comments</c:v>
                </c:pt>
              </c:strCache>
            </c:strRef>
          </c:tx>
          <c:spPr>
            <a:ln w="28575" cap="rnd">
              <a:solidFill>
                <a:schemeClr val="accent2"/>
              </a:solidFill>
              <a:round/>
            </a:ln>
            <a:effectLst/>
          </c:spPr>
          <c:marker>
            <c:symbol val="none"/>
          </c:marker>
          <c:cat>
            <c:strRef>
              <c:f>Sheet1!$A$2:$A$3</c:f>
              <c:strCache>
                <c:ptCount val="2"/>
                <c:pt idx="0">
                  <c:v>21-Nov</c:v>
                </c:pt>
                <c:pt idx="1">
                  <c:v>Dezember 21</c:v>
                </c:pt>
              </c:strCache>
            </c:strRef>
          </c:cat>
          <c:val>
            <c:numRef>
              <c:f>Sheet1!$C$2:$C$3</c:f>
              <c:numCache>
                <c:formatCode>General</c:formatCode>
                <c:ptCount val="2"/>
                <c:pt idx="0">
                  <c:v>495</c:v>
                </c:pt>
                <c:pt idx="1">
                  <c:v>101</c:v>
                </c:pt>
              </c:numCache>
            </c:numRef>
          </c:val>
          <c:smooth val="0"/>
          <c:extLst>
            <c:ext xmlns:c16="http://schemas.microsoft.com/office/drawing/2014/chart" uri="{C3380CC4-5D6E-409C-BE32-E72D297353CC}">
              <c16:uniqueId val="{00000001-16C5-45B2-BE54-2900AF6853B9}"/>
            </c:ext>
          </c:extLst>
        </c:ser>
        <c:ser>
          <c:idx val="2"/>
          <c:order val="2"/>
          <c:tx>
            <c:strRef>
              <c:f>Sheet1!$D$1</c:f>
              <c:strCache>
                <c:ptCount val="1"/>
                <c:pt idx="0">
                  <c:v>Shares</c:v>
                </c:pt>
              </c:strCache>
            </c:strRef>
          </c:tx>
          <c:spPr>
            <a:ln w="28575" cap="rnd">
              <a:solidFill>
                <a:schemeClr val="accent3"/>
              </a:solidFill>
              <a:round/>
            </a:ln>
            <a:effectLst/>
          </c:spPr>
          <c:marker>
            <c:symbol val="none"/>
          </c:marker>
          <c:cat>
            <c:strRef>
              <c:f>Sheet1!$A$2:$A$3</c:f>
              <c:strCache>
                <c:ptCount val="2"/>
                <c:pt idx="0">
                  <c:v>21-Nov</c:v>
                </c:pt>
                <c:pt idx="1">
                  <c:v>Dezember 21</c:v>
                </c:pt>
              </c:strCache>
            </c:strRef>
          </c:cat>
          <c:val>
            <c:numRef>
              <c:f>Sheet1!$D$2:$D$3</c:f>
              <c:numCache>
                <c:formatCode>General</c:formatCode>
                <c:ptCount val="2"/>
                <c:pt idx="0">
                  <c:v>1255</c:v>
                </c:pt>
                <c:pt idx="1">
                  <c:v>186</c:v>
                </c:pt>
              </c:numCache>
            </c:numRef>
          </c:val>
          <c:smooth val="0"/>
          <c:extLst>
            <c:ext xmlns:c16="http://schemas.microsoft.com/office/drawing/2014/chart" uri="{C3380CC4-5D6E-409C-BE32-E72D297353CC}">
              <c16:uniqueId val="{00000002-16C5-45B2-BE54-2900AF6853B9}"/>
            </c:ext>
          </c:extLst>
        </c:ser>
        <c:ser>
          <c:idx val="3"/>
          <c:order val="3"/>
          <c:tx>
            <c:strRef>
              <c:f>Sheet1!$E$1</c:f>
              <c:strCache>
                <c:ptCount val="1"/>
                <c:pt idx="0">
                  <c:v>Total</c:v>
                </c:pt>
              </c:strCache>
            </c:strRef>
          </c:tx>
          <c:spPr>
            <a:ln w="28575" cap="rnd">
              <a:solidFill>
                <a:schemeClr val="accent4"/>
              </a:solidFill>
              <a:round/>
            </a:ln>
            <a:effectLst/>
          </c:spPr>
          <c:marker>
            <c:symbol val="none"/>
          </c:marker>
          <c:cat>
            <c:strRef>
              <c:f>Sheet1!$A$2:$A$3</c:f>
              <c:strCache>
                <c:ptCount val="2"/>
                <c:pt idx="0">
                  <c:v>21-Nov</c:v>
                </c:pt>
                <c:pt idx="1">
                  <c:v>Dezember 21</c:v>
                </c:pt>
              </c:strCache>
            </c:strRef>
          </c:cat>
          <c:val>
            <c:numRef>
              <c:f>Sheet1!$E$2:$E$3</c:f>
              <c:numCache>
                <c:formatCode>General</c:formatCode>
                <c:ptCount val="2"/>
                <c:pt idx="0">
                  <c:v>9553</c:v>
                </c:pt>
                <c:pt idx="1">
                  <c:v>1828</c:v>
                </c:pt>
              </c:numCache>
            </c:numRef>
          </c:val>
          <c:smooth val="0"/>
          <c:extLst>
            <c:ext xmlns:c16="http://schemas.microsoft.com/office/drawing/2014/chart" uri="{C3380CC4-5D6E-409C-BE32-E72D297353CC}">
              <c16:uniqueId val="{00000003-16C5-45B2-BE54-2900AF6853B9}"/>
            </c:ext>
          </c:extLst>
        </c:ser>
        <c:dLbls>
          <c:showLegendKey val="0"/>
          <c:showVal val="0"/>
          <c:showCatName val="0"/>
          <c:showSerName val="0"/>
          <c:showPercent val="0"/>
          <c:showBubbleSize val="0"/>
        </c:dLbls>
        <c:smooth val="0"/>
        <c:axId val="64083704"/>
        <c:axId val="64082720"/>
      </c:lineChart>
      <c:catAx>
        <c:axId val="6408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82720"/>
        <c:crosses val="autoZero"/>
        <c:auto val="1"/>
        <c:lblAlgn val="ctr"/>
        <c:lblOffset val="100"/>
        <c:noMultiLvlLbl val="0"/>
      </c:catAx>
      <c:valAx>
        <c:axId val="6408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8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SRF Volksmusik (FB)</c:v>
                </c:pt>
              </c:strCache>
            </c:strRef>
          </c:tx>
          <c:spPr>
            <a:ln w="28575" cap="rnd">
              <a:solidFill>
                <a:schemeClr val="accent1"/>
              </a:solidFill>
              <a:round/>
            </a:ln>
            <a:effectLst/>
          </c:spPr>
          <c:marker>
            <c:symbol val="none"/>
          </c:marker>
          <c:cat>
            <c:strRef>
              <c:f>Sheet1!$A$2:$A$16</c:f>
              <c:strCache>
                <c:ptCount val="15"/>
                <c:pt idx="0">
                  <c:v>22.11.2021</c:v>
                </c:pt>
                <c:pt idx="1">
                  <c:v>23.11.2021</c:v>
                </c:pt>
                <c:pt idx="2">
                  <c:v>24.11.2021</c:v>
                </c:pt>
                <c:pt idx="3">
                  <c:v>25.11.2021</c:v>
                </c:pt>
                <c:pt idx="4">
                  <c:v>26.11.2021</c:v>
                </c:pt>
                <c:pt idx="5">
                  <c:v>27.11.2021</c:v>
                </c:pt>
                <c:pt idx="6">
                  <c:v>28.11.2021</c:v>
                </c:pt>
                <c:pt idx="7">
                  <c:v>29.11.2021</c:v>
                </c:pt>
                <c:pt idx="8">
                  <c:v>30.11.2021</c:v>
                </c:pt>
                <c:pt idx="9">
                  <c:v>01.12.2021</c:v>
                </c:pt>
                <c:pt idx="10">
                  <c:v>02.12.2021</c:v>
                </c:pt>
                <c:pt idx="11">
                  <c:v>03.12.2021</c:v>
                </c:pt>
                <c:pt idx="12">
                  <c:v>04.12.2021</c:v>
                </c:pt>
                <c:pt idx="13">
                  <c:v>05.12.2021</c:v>
                </c:pt>
                <c:pt idx="14">
                  <c:v>06.12.2021</c:v>
                </c:pt>
              </c:strCache>
            </c:strRef>
          </c:cat>
          <c:val>
            <c:numRef>
              <c:f>Sheet1!$B$2:$B$16</c:f>
              <c:numCache>
                <c:formatCode>General</c:formatCode>
                <c:ptCount val="15"/>
                <c:pt idx="0">
                  <c:v>12358</c:v>
                </c:pt>
                <c:pt idx="1">
                  <c:v>12361</c:v>
                </c:pt>
                <c:pt idx="2">
                  <c:v>12370</c:v>
                </c:pt>
                <c:pt idx="3">
                  <c:v>12376</c:v>
                </c:pt>
                <c:pt idx="4">
                  <c:v>12378</c:v>
                </c:pt>
                <c:pt idx="5">
                  <c:v>12380</c:v>
                </c:pt>
                <c:pt idx="6">
                  <c:v>12386</c:v>
                </c:pt>
                <c:pt idx="7">
                  <c:v>12393</c:v>
                </c:pt>
                <c:pt idx="8">
                  <c:v>12427</c:v>
                </c:pt>
                <c:pt idx="9">
                  <c:v>12442</c:v>
                </c:pt>
                <c:pt idx="10">
                  <c:v>12456</c:v>
                </c:pt>
                <c:pt idx="11">
                  <c:v>12462</c:v>
                </c:pt>
                <c:pt idx="12">
                  <c:v>12466</c:v>
                </c:pt>
                <c:pt idx="13">
                  <c:v>12471</c:v>
                </c:pt>
                <c:pt idx="14">
                  <c:v>12473</c:v>
                </c:pt>
              </c:numCache>
            </c:numRef>
          </c:val>
          <c:smooth val="0"/>
          <c:extLst>
            <c:ext xmlns:c16="http://schemas.microsoft.com/office/drawing/2014/chart" uri="{C3380CC4-5D6E-409C-BE32-E72D297353CC}">
              <c16:uniqueId val="{00000000-4632-4D98-BBBC-A9A94BC92AB8}"/>
            </c:ext>
          </c:extLst>
        </c:ser>
        <c:dLbls>
          <c:showLegendKey val="0"/>
          <c:showVal val="0"/>
          <c:showCatName val="0"/>
          <c:showSerName val="0"/>
          <c:showPercent val="0"/>
          <c:showBubbleSize val="0"/>
        </c:dLbls>
        <c:smooth val="0"/>
        <c:axId val="384291096"/>
        <c:axId val="325732184"/>
      </c:lineChart>
      <c:catAx>
        <c:axId val="38429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2184"/>
        <c:crosses val="autoZero"/>
        <c:auto val="1"/>
        <c:lblAlgn val="ctr"/>
        <c:lblOffset val="100"/>
        <c:noMultiLvlLbl val="0"/>
      </c:catAx>
      <c:valAx>
        <c:axId val="32573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29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Video</c:v>
                </c:pt>
              </c:strCache>
            </c:strRef>
          </c:tx>
          <c:spPr>
            <a:solidFill>
              <a:schemeClr val="accent1"/>
            </a:solidFill>
            <a:ln>
              <a:noFill/>
            </a:ln>
            <a:effectLst/>
          </c:spPr>
          <c:invertIfNegative val="0"/>
          <c:cat>
            <c:strRef>
              <c:f>Sheet1!$A$2:$A$3</c:f>
              <c:strCache>
                <c:ptCount val="2"/>
                <c:pt idx="0">
                  <c:v>21-Nov</c:v>
                </c:pt>
                <c:pt idx="1">
                  <c:v>Dezember 21</c:v>
                </c:pt>
              </c:strCache>
            </c:strRef>
          </c:cat>
          <c:val>
            <c:numRef>
              <c:f>Sheet1!$B$2:$B$3</c:f>
              <c:numCache>
                <c:formatCode>General</c:formatCode>
                <c:ptCount val="2"/>
                <c:pt idx="0">
                  <c:v>8</c:v>
                </c:pt>
                <c:pt idx="1">
                  <c:v>4</c:v>
                </c:pt>
              </c:numCache>
            </c:numRef>
          </c:val>
          <c:extLst>
            <c:ext xmlns:c16="http://schemas.microsoft.com/office/drawing/2014/chart" uri="{C3380CC4-5D6E-409C-BE32-E72D297353CC}">
              <c16:uniqueId val="{00000000-C5DC-4D0D-BFED-FEACF01F165C}"/>
            </c:ext>
          </c:extLst>
        </c:ser>
        <c:dLbls>
          <c:showLegendKey val="0"/>
          <c:showVal val="0"/>
          <c:showCatName val="0"/>
          <c:showSerName val="0"/>
          <c:showPercent val="0"/>
          <c:showBubbleSize val="0"/>
        </c:dLbls>
        <c:gapWidth val="150"/>
        <c:overlap val="100"/>
        <c:axId val="390509944"/>
        <c:axId val="390511912"/>
      </c:barChart>
      <c:catAx>
        <c:axId val="390509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11912"/>
        <c:crosses val="autoZero"/>
        <c:auto val="1"/>
        <c:lblAlgn val="ctr"/>
        <c:lblOffset val="100"/>
        <c:noMultiLvlLbl val="0"/>
      </c:catAx>
      <c:valAx>
        <c:axId val="39051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0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EB419-1771-4D26-951A-CB7964E38AB7}"/>
              </a:ext>
            </a:extLst>
          </p:cNvPr>
          <p:cNvSpPr>
            <a:spLocks noGrp="1"/>
          </p:cNvSpPr>
          <p:nvPr>
            <p:ph type="ctrTitle"/>
          </p:nvPr>
        </p:nvSpPr>
        <p:spPr/>
        <p:txBody>
          <a:bodyPr/>
          <a:lstStyle/>
          <a:p>
            <a:r>
              <a:rPr lang="en-US"/>
              <a:t>SRF Redaktions-Dashboard (Facebook)</a:t>
            </a:r>
          </a:p>
        </p:txBody>
      </p:sp>
      <p:sp>
        <p:nvSpPr>
          <p:cNvPr id="3" name="Subtitle 2">
            <a:extLst>
              <a:ext uri="{FF2B5EF4-FFF2-40B4-BE49-F238E27FC236}">
                <a16:creationId xmlns:a16="http://schemas.microsoft.com/office/drawing/2014/main" id="{23EFE4CF-9E5D-40F0-A3FB-C80D329ABF04}"/>
              </a:ext>
            </a:extLst>
          </p:cNvPr>
          <p:cNvSpPr>
            <a:spLocks noGrp="1"/>
          </p:cNvSpPr>
          <p:nvPr>
            <p:ph type="subTitle" idx="1"/>
          </p:nvPr>
        </p:nvSpPr>
        <p:spPr/>
        <p:txBody>
          <a:bodyPr/>
          <a:lstStyle/>
          <a:p>
            <a:r>
              <a:rPr lang="en-US"/>
              <a:t>SRG SSR @SRF</a:t>
            </a:r>
          </a:p>
        </p:txBody>
      </p:sp>
    </p:spTree>
    <p:extLst>
      <p:ext uri="{BB962C8B-B14F-4D97-AF65-F5344CB8AC3E}">
        <p14:creationId xmlns:p14="http://schemas.microsoft.com/office/powerpoint/2010/main" val="2838139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5B587-CEC9-41F7-8E0F-731C3F7074CB}"/>
              </a:ext>
            </a:extLst>
          </p:cNvPr>
          <p:cNvSpPr>
            <a:spLocks noGrp="1"/>
          </p:cNvSpPr>
          <p:nvPr>
            <p:ph type="title"/>
          </p:nvPr>
        </p:nvSpPr>
        <p:spPr/>
        <p:txBody>
          <a:bodyPr/>
          <a:lstStyle/>
          <a:p>
            <a:r>
              <a:rPr lang="en-US"/>
              <a:t>Facebook Interactions nach Monat | SRF Volksmusik</a:t>
            </a:r>
          </a:p>
        </p:txBody>
      </p:sp>
      <p:graphicFrame>
        <p:nvGraphicFramePr>
          <p:cNvPr id="6" name="Chart Placeholder 5">
            <a:extLst>
              <a:ext uri="{FF2B5EF4-FFF2-40B4-BE49-F238E27FC236}">
                <a16:creationId xmlns:a16="http://schemas.microsoft.com/office/drawing/2014/main" id="{22169C40-14FE-45EA-A010-A0A8A301D647}"/>
              </a:ext>
            </a:extLst>
          </p:cNvPr>
          <p:cNvGraphicFramePr>
            <a:graphicFrameLocks noGrp="1"/>
          </p:cNvGraphicFramePr>
          <p:nvPr>
            <p:ph type="chart" sz="quarter" idx="13"/>
            <p:extLst>
              <p:ext uri="{D42A27DB-BD31-4B8C-83A1-F6EECF244321}">
                <p14:modId xmlns:p14="http://schemas.microsoft.com/office/powerpoint/2010/main" val="61658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F090F7-EB32-45C8-AC32-6462D9F7852A}"/>
              </a:ext>
            </a:extLst>
          </p:cNvPr>
          <p:cNvSpPr>
            <a:spLocks noGrp="1"/>
          </p:cNvSpPr>
          <p:nvPr>
            <p:ph type="body" sz="quarter" idx="14"/>
          </p:nvPr>
        </p:nvSpPr>
        <p:spPr/>
        <p:txBody>
          <a:bodyPr/>
          <a:lstStyle/>
          <a:p>
            <a:r>
              <a:rPr lang="en-US"/>
              <a:t>22.11.2021 - 06.12.2021</a:t>
            </a:r>
          </a:p>
        </p:txBody>
      </p:sp>
      <p:sp>
        <p:nvSpPr>
          <p:cNvPr id="5" name="Footer Placeholder 4">
            <a:extLst>
              <a:ext uri="{FF2B5EF4-FFF2-40B4-BE49-F238E27FC236}">
                <a16:creationId xmlns:a16="http://schemas.microsoft.com/office/drawing/2014/main" id="{80339888-7F6C-4E03-B12B-CE02FA83F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5252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95193-DF33-419F-B484-083DEABAAE51}"/>
              </a:ext>
            </a:extLst>
          </p:cNvPr>
          <p:cNvSpPr>
            <a:spLocks noGrp="1"/>
          </p:cNvSpPr>
          <p:nvPr>
            <p:ph type="title"/>
          </p:nvPr>
        </p:nvSpPr>
        <p:spPr/>
        <p:txBody>
          <a:bodyPr/>
          <a:lstStyle/>
          <a:p>
            <a:r>
              <a:rPr lang="de-DE"/>
              <a:t>Overall Fans nach Kanal | SRF Volksmusik</a:t>
            </a:r>
            <a:endParaRPr lang="en-US"/>
          </a:p>
        </p:txBody>
      </p:sp>
      <p:graphicFrame>
        <p:nvGraphicFramePr>
          <p:cNvPr id="6" name="Chart Placeholder 5">
            <a:extLst>
              <a:ext uri="{FF2B5EF4-FFF2-40B4-BE49-F238E27FC236}">
                <a16:creationId xmlns:a16="http://schemas.microsoft.com/office/drawing/2014/main" id="{AD55AA34-56EA-466D-ACD5-C4EE42E2BB1B}"/>
              </a:ext>
            </a:extLst>
          </p:cNvPr>
          <p:cNvGraphicFramePr>
            <a:graphicFrameLocks noGrp="1"/>
          </p:cNvGraphicFramePr>
          <p:nvPr>
            <p:ph type="chart" sz="quarter" idx="13"/>
            <p:extLst>
              <p:ext uri="{D42A27DB-BD31-4B8C-83A1-F6EECF244321}">
                <p14:modId xmlns:p14="http://schemas.microsoft.com/office/powerpoint/2010/main" val="3435100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4F72F-0E04-497B-88BD-EFA15B1A7A63}"/>
              </a:ext>
            </a:extLst>
          </p:cNvPr>
          <p:cNvSpPr>
            <a:spLocks noGrp="1"/>
          </p:cNvSpPr>
          <p:nvPr>
            <p:ph type="body" sz="quarter" idx="14"/>
          </p:nvPr>
        </p:nvSpPr>
        <p:spPr/>
        <p:txBody>
          <a:bodyPr/>
          <a:lstStyle/>
          <a:p>
            <a:r>
              <a:rPr lang="en-US"/>
              <a:t>22.11.2021 - 06.12.2021</a:t>
            </a:r>
          </a:p>
        </p:txBody>
      </p:sp>
      <p:sp>
        <p:nvSpPr>
          <p:cNvPr id="5" name="Footer Placeholder 4">
            <a:extLst>
              <a:ext uri="{FF2B5EF4-FFF2-40B4-BE49-F238E27FC236}">
                <a16:creationId xmlns:a16="http://schemas.microsoft.com/office/drawing/2014/main" id="{5D11025A-0B27-4D7C-8869-500537D642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267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136F5-6AC6-420F-8193-E521FDC8761B}"/>
              </a:ext>
            </a:extLst>
          </p:cNvPr>
          <p:cNvSpPr>
            <a:spLocks noGrp="1"/>
          </p:cNvSpPr>
          <p:nvPr>
            <p:ph type="title"/>
          </p:nvPr>
        </p:nvSpPr>
        <p:spPr/>
        <p:txBody>
          <a:bodyPr/>
          <a:lstStyle/>
          <a:p>
            <a:r>
              <a:rPr lang="en-US"/>
              <a:t>Facebook Posts nach Post Type | SRF Volksmusik</a:t>
            </a:r>
          </a:p>
        </p:txBody>
      </p:sp>
      <p:graphicFrame>
        <p:nvGraphicFramePr>
          <p:cNvPr id="6" name="Chart Placeholder 5">
            <a:extLst>
              <a:ext uri="{FF2B5EF4-FFF2-40B4-BE49-F238E27FC236}">
                <a16:creationId xmlns:a16="http://schemas.microsoft.com/office/drawing/2014/main" id="{4C1D7E1A-7F2D-477F-A2F7-CA43EF02EF53}"/>
              </a:ext>
            </a:extLst>
          </p:cNvPr>
          <p:cNvGraphicFramePr>
            <a:graphicFrameLocks noGrp="1"/>
          </p:cNvGraphicFramePr>
          <p:nvPr>
            <p:ph type="chart" sz="quarter" idx="13"/>
            <p:extLst>
              <p:ext uri="{D42A27DB-BD31-4B8C-83A1-F6EECF244321}">
                <p14:modId xmlns:p14="http://schemas.microsoft.com/office/powerpoint/2010/main" val="2575381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D667FB-75B5-45BE-8D71-570C0B2C66F3}"/>
              </a:ext>
            </a:extLst>
          </p:cNvPr>
          <p:cNvSpPr>
            <a:spLocks noGrp="1"/>
          </p:cNvSpPr>
          <p:nvPr>
            <p:ph type="body" sz="quarter" idx="14"/>
          </p:nvPr>
        </p:nvSpPr>
        <p:spPr/>
        <p:txBody>
          <a:bodyPr/>
          <a:lstStyle/>
          <a:p>
            <a:r>
              <a:rPr lang="en-US"/>
              <a:t>22.11.2021 - 06.12.2021</a:t>
            </a:r>
          </a:p>
        </p:txBody>
      </p:sp>
      <p:sp>
        <p:nvSpPr>
          <p:cNvPr id="5" name="Footer Placeholder 4">
            <a:extLst>
              <a:ext uri="{FF2B5EF4-FFF2-40B4-BE49-F238E27FC236}">
                <a16:creationId xmlns:a16="http://schemas.microsoft.com/office/drawing/2014/main" id="{3EEB378F-A0F7-4DEF-BAA5-DEECBF0542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549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2CD8-217B-4123-B85A-AAFD8CE4D743}"/>
              </a:ext>
            </a:extLst>
          </p:cNvPr>
          <p:cNvSpPr>
            <a:spLocks noGrp="1"/>
          </p:cNvSpPr>
          <p:nvPr>
            <p:ph type="title"/>
          </p:nvPr>
        </p:nvSpPr>
        <p:spPr/>
        <p:txBody>
          <a:bodyPr/>
          <a:lstStyle/>
          <a:p>
            <a:r>
              <a:rPr lang="en-US"/>
              <a:t>Facebook Post Tabelle | SRF Volksmusik - 1 of 12</a:t>
            </a:r>
          </a:p>
        </p:txBody>
      </p:sp>
      <p:graphicFrame>
        <p:nvGraphicFramePr>
          <p:cNvPr id="5" name="Table Placeholder 4">
            <a:extLst>
              <a:ext uri="{FF2B5EF4-FFF2-40B4-BE49-F238E27FC236}">
                <a16:creationId xmlns:a16="http://schemas.microsoft.com/office/drawing/2014/main" id="{7DAF5A72-D6ED-474F-8E50-E53BDD13D561}"/>
              </a:ext>
            </a:extLst>
          </p:cNvPr>
          <p:cNvGraphicFramePr>
            <a:graphicFrameLocks noGrp="1"/>
          </p:cNvGraphicFramePr>
          <p:nvPr>
            <p:ph type="tbl" sz="quarter" idx="13"/>
            <p:extLst>
              <p:ext uri="{D42A27DB-BD31-4B8C-83A1-F6EECF244321}">
                <p14:modId xmlns:p14="http://schemas.microsoft.com/office/powerpoint/2010/main" val="948741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85721583"/>
                    </a:ext>
                  </a:extLst>
                </a:gridCol>
                <a:gridCol w="658368">
                  <a:extLst>
                    <a:ext uri="{9D8B030D-6E8A-4147-A177-3AD203B41FA5}">
                      <a16:colId xmlns:a16="http://schemas.microsoft.com/office/drawing/2014/main" val="1553907188"/>
                    </a:ext>
                  </a:extLst>
                </a:gridCol>
                <a:gridCol w="658368">
                  <a:extLst>
                    <a:ext uri="{9D8B030D-6E8A-4147-A177-3AD203B41FA5}">
                      <a16:colId xmlns:a16="http://schemas.microsoft.com/office/drawing/2014/main" val="493187336"/>
                    </a:ext>
                  </a:extLst>
                </a:gridCol>
                <a:gridCol w="658368">
                  <a:extLst>
                    <a:ext uri="{9D8B030D-6E8A-4147-A177-3AD203B41FA5}">
                      <a16:colId xmlns:a16="http://schemas.microsoft.com/office/drawing/2014/main" val="2551198082"/>
                    </a:ext>
                  </a:extLst>
                </a:gridCol>
                <a:gridCol w="658368">
                  <a:extLst>
                    <a:ext uri="{9D8B030D-6E8A-4147-A177-3AD203B41FA5}">
                      <a16:colId xmlns:a16="http://schemas.microsoft.com/office/drawing/2014/main" val="2117986312"/>
                    </a:ext>
                  </a:extLst>
                </a:gridCol>
                <a:gridCol w="658368">
                  <a:extLst>
                    <a:ext uri="{9D8B030D-6E8A-4147-A177-3AD203B41FA5}">
                      <a16:colId xmlns:a16="http://schemas.microsoft.com/office/drawing/2014/main" val="3527479719"/>
                    </a:ext>
                  </a:extLst>
                </a:gridCol>
                <a:gridCol w="658368">
                  <a:extLst>
                    <a:ext uri="{9D8B030D-6E8A-4147-A177-3AD203B41FA5}">
                      <a16:colId xmlns:a16="http://schemas.microsoft.com/office/drawing/2014/main" val="356751923"/>
                    </a:ext>
                  </a:extLst>
                </a:gridCol>
                <a:gridCol w="329184">
                  <a:extLst>
                    <a:ext uri="{9D8B030D-6E8A-4147-A177-3AD203B41FA5}">
                      <a16:colId xmlns:a16="http://schemas.microsoft.com/office/drawing/2014/main" val="3391964692"/>
                    </a:ext>
                  </a:extLst>
                </a:gridCol>
                <a:gridCol w="329184">
                  <a:extLst>
                    <a:ext uri="{9D8B030D-6E8A-4147-A177-3AD203B41FA5}">
                      <a16:colId xmlns:a16="http://schemas.microsoft.com/office/drawing/2014/main" val="583418310"/>
                    </a:ext>
                  </a:extLst>
                </a:gridCol>
                <a:gridCol w="329184">
                  <a:extLst>
                    <a:ext uri="{9D8B030D-6E8A-4147-A177-3AD203B41FA5}">
                      <a16:colId xmlns:a16="http://schemas.microsoft.com/office/drawing/2014/main" val="2706320207"/>
                    </a:ext>
                  </a:extLst>
                </a:gridCol>
                <a:gridCol w="329184">
                  <a:extLst>
                    <a:ext uri="{9D8B030D-6E8A-4147-A177-3AD203B41FA5}">
                      <a16:colId xmlns:a16="http://schemas.microsoft.com/office/drawing/2014/main" val="3786125131"/>
                    </a:ext>
                  </a:extLst>
                </a:gridCol>
                <a:gridCol w="329184">
                  <a:extLst>
                    <a:ext uri="{9D8B030D-6E8A-4147-A177-3AD203B41FA5}">
                      <a16:colId xmlns:a16="http://schemas.microsoft.com/office/drawing/2014/main" val="2122519155"/>
                    </a:ext>
                  </a:extLst>
                </a:gridCol>
                <a:gridCol w="329184">
                  <a:extLst>
                    <a:ext uri="{9D8B030D-6E8A-4147-A177-3AD203B41FA5}">
                      <a16:colId xmlns:a16="http://schemas.microsoft.com/office/drawing/2014/main" val="2804296735"/>
                    </a:ext>
                  </a:extLst>
                </a:gridCol>
                <a:gridCol w="329184">
                  <a:extLst>
                    <a:ext uri="{9D8B030D-6E8A-4147-A177-3AD203B41FA5}">
                      <a16:colId xmlns:a16="http://schemas.microsoft.com/office/drawing/2014/main" val="1797957860"/>
                    </a:ext>
                  </a:extLst>
                </a:gridCol>
                <a:gridCol w="329184">
                  <a:extLst>
                    <a:ext uri="{9D8B030D-6E8A-4147-A177-3AD203B41FA5}">
                      <a16:colId xmlns:a16="http://schemas.microsoft.com/office/drawing/2014/main" val="3457481387"/>
                    </a:ext>
                  </a:extLst>
                </a:gridCol>
                <a:gridCol w="329184">
                  <a:extLst>
                    <a:ext uri="{9D8B030D-6E8A-4147-A177-3AD203B41FA5}">
                      <a16:colId xmlns:a16="http://schemas.microsoft.com/office/drawing/2014/main" val="27236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58912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- 29.11.2021 18:00:02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gemütlichen Feierabend mit den Bärgjodler Entlebuech und «Läbesziit»!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5391631"/>
                  </a:ext>
                </a:extLst>
              </a:tr>
            </a:tbl>
          </a:graphicData>
        </a:graphic>
      </p:graphicFrame>
      <p:sp>
        <p:nvSpPr>
          <p:cNvPr id="4" name="Text Placeholder 3">
            <a:extLst>
              <a:ext uri="{FF2B5EF4-FFF2-40B4-BE49-F238E27FC236}">
                <a16:creationId xmlns:a16="http://schemas.microsoft.com/office/drawing/2014/main" id="{4BE0D237-9EB8-44C3-980C-B2CE69A4A2C4}"/>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042723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2DA3D-9C80-442B-B22A-F142772E92B9}"/>
              </a:ext>
            </a:extLst>
          </p:cNvPr>
          <p:cNvSpPr>
            <a:spLocks noGrp="1"/>
          </p:cNvSpPr>
          <p:nvPr>
            <p:ph type="title"/>
          </p:nvPr>
        </p:nvSpPr>
        <p:spPr/>
        <p:txBody>
          <a:bodyPr/>
          <a:lstStyle/>
          <a:p>
            <a:r>
              <a:rPr lang="en-US"/>
              <a:t>Facebook Post Tabelle | SRF Volksmusik - 2 of 12</a:t>
            </a:r>
          </a:p>
        </p:txBody>
      </p:sp>
      <p:graphicFrame>
        <p:nvGraphicFramePr>
          <p:cNvPr id="5" name="Table Placeholder 4">
            <a:extLst>
              <a:ext uri="{FF2B5EF4-FFF2-40B4-BE49-F238E27FC236}">
                <a16:creationId xmlns:a16="http://schemas.microsoft.com/office/drawing/2014/main" id="{0B394CB3-BE50-4F41-B6FC-975F0638C941}"/>
              </a:ext>
            </a:extLst>
          </p:cNvPr>
          <p:cNvGraphicFramePr>
            <a:graphicFrameLocks noGrp="1"/>
          </p:cNvGraphicFramePr>
          <p:nvPr>
            <p:ph type="tbl" sz="quarter" idx="13"/>
            <p:extLst>
              <p:ext uri="{D42A27DB-BD31-4B8C-83A1-F6EECF244321}">
                <p14:modId xmlns:p14="http://schemas.microsoft.com/office/powerpoint/2010/main" val="1442264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82994261"/>
                    </a:ext>
                  </a:extLst>
                </a:gridCol>
                <a:gridCol w="658368">
                  <a:extLst>
                    <a:ext uri="{9D8B030D-6E8A-4147-A177-3AD203B41FA5}">
                      <a16:colId xmlns:a16="http://schemas.microsoft.com/office/drawing/2014/main" val="2054251167"/>
                    </a:ext>
                  </a:extLst>
                </a:gridCol>
                <a:gridCol w="658368">
                  <a:extLst>
                    <a:ext uri="{9D8B030D-6E8A-4147-A177-3AD203B41FA5}">
                      <a16:colId xmlns:a16="http://schemas.microsoft.com/office/drawing/2014/main" val="2284415244"/>
                    </a:ext>
                  </a:extLst>
                </a:gridCol>
                <a:gridCol w="658368">
                  <a:extLst>
                    <a:ext uri="{9D8B030D-6E8A-4147-A177-3AD203B41FA5}">
                      <a16:colId xmlns:a16="http://schemas.microsoft.com/office/drawing/2014/main" val="2145293000"/>
                    </a:ext>
                  </a:extLst>
                </a:gridCol>
                <a:gridCol w="658368">
                  <a:extLst>
                    <a:ext uri="{9D8B030D-6E8A-4147-A177-3AD203B41FA5}">
                      <a16:colId xmlns:a16="http://schemas.microsoft.com/office/drawing/2014/main" val="3626525445"/>
                    </a:ext>
                  </a:extLst>
                </a:gridCol>
                <a:gridCol w="658368">
                  <a:extLst>
                    <a:ext uri="{9D8B030D-6E8A-4147-A177-3AD203B41FA5}">
                      <a16:colId xmlns:a16="http://schemas.microsoft.com/office/drawing/2014/main" val="89586356"/>
                    </a:ext>
                  </a:extLst>
                </a:gridCol>
                <a:gridCol w="658368">
                  <a:extLst>
                    <a:ext uri="{9D8B030D-6E8A-4147-A177-3AD203B41FA5}">
                      <a16:colId xmlns:a16="http://schemas.microsoft.com/office/drawing/2014/main" val="2137868895"/>
                    </a:ext>
                  </a:extLst>
                </a:gridCol>
                <a:gridCol w="329184">
                  <a:extLst>
                    <a:ext uri="{9D8B030D-6E8A-4147-A177-3AD203B41FA5}">
                      <a16:colId xmlns:a16="http://schemas.microsoft.com/office/drawing/2014/main" val="792061479"/>
                    </a:ext>
                  </a:extLst>
                </a:gridCol>
                <a:gridCol w="329184">
                  <a:extLst>
                    <a:ext uri="{9D8B030D-6E8A-4147-A177-3AD203B41FA5}">
                      <a16:colId xmlns:a16="http://schemas.microsoft.com/office/drawing/2014/main" val="2366662261"/>
                    </a:ext>
                  </a:extLst>
                </a:gridCol>
                <a:gridCol w="329184">
                  <a:extLst>
                    <a:ext uri="{9D8B030D-6E8A-4147-A177-3AD203B41FA5}">
                      <a16:colId xmlns:a16="http://schemas.microsoft.com/office/drawing/2014/main" val="173759676"/>
                    </a:ext>
                  </a:extLst>
                </a:gridCol>
                <a:gridCol w="329184">
                  <a:extLst>
                    <a:ext uri="{9D8B030D-6E8A-4147-A177-3AD203B41FA5}">
                      <a16:colId xmlns:a16="http://schemas.microsoft.com/office/drawing/2014/main" val="3658883130"/>
                    </a:ext>
                  </a:extLst>
                </a:gridCol>
                <a:gridCol w="329184">
                  <a:extLst>
                    <a:ext uri="{9D8B030D-6E8A-4147-A177-3AD203B41FA5}">
                      <a16:colId xmlns:a16="http://schemas.microsoft.com/office/drawing/2014/main" val="2357007904"/>
                    </a:ext>
                  </a:extLst>
                </a:gridCol>
                <a:gridCol w="329184">
                  <a:extLst>
                    <a:ext uri="{9D8B030D-6E8A-4147-A177-3AD203B41FA5}">
                      <a16:colId xmlns:a16="http://schemas.microsoft.com/office/drawing/2014/main" val="1587789095"/>
                    </a:ext>
                  </a:extLst>
                </a:gridCol>
                <a:gridCol w="329184">
                  <a:extLst>
                    <a:ext uri="{9D8B030D-6E8A-4147-A177-3AD203B41FA5}">
                      <a16:colId xmlns:a16="http://schemas.microsoft.com/office/drawing/2014/main" val="3961758564"/>
                    </a:ext>
                  </a:extLst>
                </a:gridCol>
                <a:gridCol w="329184">
                  <a:extLst>
                    <a:ext uri="{9D8B030D-6E8A-4147-A177-3AD203B41FA5}">
                      <a16:colId xmlns:a16="http://schemas.microsoft.com/office/drawing/2014/main" val="2887058760"/>
                    </a:ext>
                  </a:extLst>
                </a:gridCol>
                <a:gridCol w="329184">
                  <a:extLst>
                    <a:ext uri="{9D8B030D-6E8A-4147-A177-3AD203B41FA5}">
                      <a16:colId xmlns:a16="http://schemas.microsoft.com/office/drawing/2014/main" val="2609795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7082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- 28.11.2021 18:00:03</a:t>
                      </a:r>
                      <a:r>
                        <a:rPr kumimoji="0" lang="en-US" sz="1000" b="0" i="0" u="none" strike="noStrike" kern="1200" cap="none" spc="0" normalizeH="0" baseline="0" noProof="0">
                          <a:ln>
                            <a:noFill/>
                          </a:ln>
                          <a:solidFill>
                            <a:prstClr val="black"/>
                          </a:solidFill>
                          <a:effectLst/>
                          <a:uLnTx/>
                          <a:uFillTx/>
                          <a:latin typeface="+mn-lt"/>
                          <a:ea typeface="+mn-ea"/>
                          <a:cs typeface="+mn-cs"/>
                        </a:rPr>
                        <a:t>
 Peter Grossen und seine Musik-Kameraden feiern eine musikalische «Klassezämekunft». Swiss Ländler Gamblers Berner Örgeliplausch #Ländler #Volksmusik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1448572744"/>
                  </a:ext>
                </a:extLst>
              </a:tr>
            </a:tbl>
          </a:graphicData>
        </a:graphic>
      </p:graphicFrame>
      <p:sp>
        <p:nvSpPr>
          <p:cNvPr id="4" name="Text Placeholder 3">
            <a:extLst>
              <a:ext uri="{FF2B5EF4-FFF2-40B4-BE49-F238E27FC236}">
                <a16:creationId xmlns:a16="http://schemas.microsoft.com/office/drawing/2014/main" id="{247FE345-2B3D-4AAB-A721-3EDD77B30F56}"/>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450098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B863E-BD59-4046-9130-03C66C21E46A}"/>
              </a:ext>
            </a:extLst>
          </p:cNvPr>
          <p:cNvSpPr>
            <a:spLocks noGrp="1"/>
          </p:cNvSpPr>
          <p:nvPr>
            <p:ph type="title"/>
          </p:nvPr>
        </p:nvSpPr>
        <p:spPr/>
        <p:txBody>
          <a:bodyPr/>
          <a:lstStyle/>
          <a:p>
            <a:r>
              <a:rPr lang="en-US"/>
              <a:t>Facebook Post Tabelle | SRF Volksmusik - 3 of 12</a:t>
            </a:r>
          </a:p>
        </p:txBody>
      </p:sp>
      <p:graphicFrame>
        <p:nvGraphicFramePr>
          <p:cNvPr id="5" name="Table Placeholder 4">
            <a:extLst>
              <a:ext uri="{FF2B5EF4-FFF2-40B4-BE49-F238E27FC236}">
                <a16:creationId xmlns:a16="http://schemas.microsoft.com/office/drawing/2014/main" id="{CA7B8E83-D79F-4182-B376-C582650F3226}"/>
              </a:ext>
            </a:extLst>
          </p:cNvPr>
          <p:cNvGraphicFramePr>
            <a:graphicFrameLocks noGrp="1"/>
          </p:cNvGraphicFramePr>
          <p:nvPr>
            <p:ph type="tbl" sz="quarter" idx="13"/>
            <p:extLst>
              <p:ext uri="{D42A27DB-BD31-4B8C-83A1-F6EECF244321}">
                <p14:modId xmlns:p14="http://schemas.microsoft.com/office/powerpoint/2010/main" val="3921335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62704995"/>
                    </a:ext>
                  </a:extLst>
                </a:gridCol>
                <a:gridCol w="658368">
                  <a:extLst>
                    <a:ext uri="{9D8B030D-6E8A-4147-A177-3AD203B41FA5}">
                      <a16:colId xmlns:a16="http://schemas.microsoft.com/office/drawing/2014/main" val="2071588636"/>
                    </a:ext>
                  </a:extLst>
                </a:gridCol>
                <a:gridCol w="658368">
                  <a:extLst>
                    <a:ext uri="{9D8B030D-6E8A-4147-A177-3AD203B41FA5}">
                      <a16:colId xmlns:a16="http://schemas.microsoft.com/office/drawing/2014/main" val="2559444321"/>
                    </a:ext>
                  </a:extLst>
                </a:gridCol>
                <a:gridCol w="658368">
                  <a:extLst>
                    <a:ext uri="{9D8B030D-6E8A-4147-A177-3AD203B41FA5}">
                      <a16:colId xmlns:a16="http://schemas.microsoft.com/office/drawing/2014/main" val="2294459447"/>
                    </a:ext>
                  </a:extLst>
                </a:gridCol>
                <a:gridCol w="658368">
                  <a:extLst>
                    <a:ext uri="{9D8B030D-6E8A-4147-A177-3AD203B41FA5}">
                      <a16:colId xmlns:a16="http://schemas.microsoft.com/office/drawing/2014/main" val="3050690232"/>
                    </a:ext>
                  </a:extLst>
                </a:gridCol>
                <a:gridCol w="658368">
                  <a:extLst>
                    <a:ext uri="{9D8B030D-6E8A-4147-A177-3AD203B41FA5}">
                      <a16:colId xmlns:a16="http://schemas.microsoft.com/office/drawing/2014/main" val="281041504"/>
                    </a:ext>
                  </a:extLst>
                </a:gridCol>
                <a:gridCol w="658368">
                  <a:extLst>
                    <a:ext uri="{9D8B030D-6E8A-4147-A177-3AD203B41FA5}">
                      <a16:colId xmlns:a16="http://schemas.microsoft.com/office/drawing/2014/main" val="2243208889"/>
                    </a:ext>
                  </a:extLst>
                </a:gridCol>
                <a:gridCol w="329184">
                  <a:extLst>
                    <a:ext uri="{9D8B030D-6E8A-4147-A177-3AD203B41FA5}">
                      <a16:colId xmlns:a16="http://schemas.microsoft.com/office/drawing/2014/main" val="1955706016"/>
                    </a:ext>
                  </a:extLst>
                </a:gridCol>
                <a:gridCol w="329184">
                  <a:extLst>
                    <a:ext uri="{9D8B030D-6E8A-4147-A177-3AD203B41FA5}">
                      <a16:colId xmlns:a16="http://schemas.microsoft.com/office/drawing/2014/main" val="1171782238"/>
                    </a:ext>
                  </a:extLst>
                </a:gridCol>
                <a:gridCol w="329184">
                  <a:extLst>
                    <a:ext uri="{9D8B030D-6E8A-4147-A177-3AD203B41FA5}">
                      <a16:colId xmlns:a16="http://schemas.microsoft.com/office/drawing/2014/main" val="4021326643"/>
                    </a:ext>
                  </a:extLst>
                </a:gridCol>
                <a:gridCol w="329184">
                  <a:extLst>
                    <a:ext uri="{9D8B030D-6E8A-4147-A177-3AD203B41FA5}">
                      <a16:colId xmlns:a16="http://schemas.microsoft.com/office/drawing/2014/main" val="2858719012"/>
                    </a:ext>
                  </a:extLst>
                </a:gridCol>
                <a:gridCol w="329184">
                  <a:extLst>
                    <a:ext uri="{9D8B030D-6E8A-4147-A177-3AD203B41FA5}">
                      <a16:colId xmlns:a16="http://schemas.microsoft.com/office/drawing/2014/main" val="3193726145"/>
                    </a:ext>
                  </a:extLst>
                </a:gridCol>
                <a:gridCol w="329184">
                  <a:extLst>
                    <a:ext uri="{9D8B030D-6E8A-4147-A177-3AD203B41FA5}">
                      <a16:colId xmlns:a16="http://schemas.microsoft.com/office/drawing/2014/main" val="580467776"/>
                    </a:ext>
                  </a:extLst>
                </a:gridCol>
                <a:gridCol w="329184">
                  <a:extLst>
                    <a:ext uri="{9D8B030D-6E8A-4147-A177-3AD203B41FA5}">
                      <a16:colId xmlns:a16="http://schemas.microsoft.com/office/drawing/2014/main" val="181980408"/>
                    </a:ext>
                  </a:extLst>
                </a:gridCol>
                <a:gridCol w="329184">
                  <a:extLst>
                    <a:ext uri="{9D8B030D-6E8A-4147-A177-3AD203B41FA5}">
                      <a16:colId xmlns:a16="http://schemas.microsoft.com/office/drawing/2014/main" val="1304995139"/>
                    </a:ext>
                  </a:extLst>
                </a:gridCol>
                <a:gridCol w="329184">
                  <a:extLst>
                    <a:ext uri="{9D8B030D-6E8A-4147-A177-3AD203B41FA5}">
                      <a16:colId xmlns:a16="http://schemas.microsoft.com/office/drawing/2014/main" val="373697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6534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- 01.12.2021 18:00:02</a:t>
                      </a:r>
                      <a:r>
                        <a:rPr kumimoji="0" lang="de-DE" sz="1000" b="0" i="0" u="none" strike="noStrike" kern="1200" cap="none" spc="0" normalizeH="0" baseline="0" noProof="0">
                          <a:ln>
                            <a:noFill/>
                          </a:ln>
                          <a:solidFill>
                            <a:prstClr val="black"/>
                          </a:solidFill>
                          <a:effectLst/>
                          <a:uLnTx/>
                          <a:uFillTx/>
                          <a:latin typeface="+mn-lt"/>
                          <a:ea typeface="+mn-ea"/>
                          <a:cs typeface="+mn-cs"/>
                        </a:rPr>
                        <a:t>
 In unserer Adventsserie sind wir bei Frowin Neff und seiner Partnerin Sandra Stalder zu Gast.
Die beiden stecken mitten in den Weihnachtsvorebereitungen.
Im 1. Teil von «Frowinliche Weihnachten» backt der gelernte Bäcker-Konditor Grittibänzen.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extLst>
                  <a:ext uri="{0D108BD9-81ED-4DB2-BD59-A6C34878D82A}">
                    <a16:rowId xmlns:a16="http://schemas.microsoft.com/office/drawing/2014/main" val="318001658"/>
                  </a:ext>
                </a:extLst>
              </a:tr>
            </a:tbl>
          </a:graphicData>
        </a:graphic>
      </p:graphicFrame>
      <p:sp>
        <p:nvSpPr>
          <p:cNvPr id="4" name="Text Placeholder 3">
            <a:extLst>
              <a:ext uri="{FF2B5EF4-FFF2-40B4-BE49-F238E27FC236}">
                <a16:creationId xmlns:a16="http://schemas.microsoft.com/office/drawing/2014/main" id="{88AB3265-5185-4E16-803C-036309813186}"/>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056371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80E5D-41FF-4642-AB0D-ED1DD66B00D3}"/>
              </a:ext>
            </a:extLst>
          </p:cNvPr>
          <p:cNvSpPr>
            <a:spLocks noGrp="1"/>
          </p:cNvSpPr>
          <p:nvPr>
            <p:ph type="title"/>
          </p:nvPr>
        </p:nvSpPr>
        <p:spPr/>
        <p:txBody>
          <a:bodyPr/>
          <a:lstStyle/>
          <a:p>
            <a:r>
              <a:rPr lang="en-US"/>
              <a:t>Facebook Post Tabelle | SRF Volksmusik - 4 of 12</a:t>
            </a:r>
          </a:p>
        </p:txBody>
      </p:sp>
      <p:graphicFrame>
        <p:nvGraphicFramePr>
          <p:cNvPr id="5" name="Table Placeholder 4">
            <a:extLst>
              <a:ext uri="{FF2B5EF4-FFF2-40B4-BE49-F238E27FC236}">
                <a16:creationId xmlns:a16="http://schemas.microsoft.com/office/drawing/2014/main" id="{0FED802D-F471-41C6-B84A-9989FEA8429F}"/>
              </a:ext>
            </a:extLst>
          </p:cNvPr>
          <p:cNvGraphicFramePr>
            <a:graphicFrameLocks noGrp="1"/>
          </p:cNvGraphicFramePr>
          <p:nvPr>
            <p:ph type="tbl" sz="quarter" idx="13"/>
            <p:extLst>
              <p:ext uri="{D42A27DB-BD31-4B8C-83A1-F6EECF244321}">
                <p14:modId xmlns:p14="http://schemas.microsoft.com/office/powerpoint/2010/main" val="3724042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3508815"/>
                    </a:ext>
                  </a:extLst>
                </a:gridCol>
                <a:gridCol w="658368">
                  <a:extLst>
                    <a:ext uri="{9D8B030D-6E8A-4147-A177-3AD203B41FA5}">
                      <a16:colId xmlns:a16="http://schemas.microsoft.com/office/drawing/2014/main" val="118929329"/>
                    </a:ext>
                  </a:extLst>
                </a:gridCol>
                <a:gridCol w="658368">
                  <a:extLst>
                    <a:ext uri="{9D8B030D-6E8A-4147-A177-3AD203B41FA5}">
                      <a16:colId xmlns:a16="http://schemas.microsoft.com/office/drawing/2014/main" val="3651773828"/>
                    </a:ext>
                  </a:extLst>
                </a:gridCol>
                <a:gridCol w="658368">
                  <a:extLst>
                    <a:ext uri="{9D8B030D-6E8A-4147-A177-3AD203B41FA5}">
                      <a16:colId xmlns:a16="http://schemas.microsoft.com/office/drawing/2014/main" val="2389861884"/>
                    </a:ext>
                  </a:extLst>
                </a:gridCol>
                <a:gridCol w="658368">
                  <a:extLst>
                    <a:ext uri="{9D8B030D-6E8A-4147-A177-3AD203B41FA5}">
                      <a16:colId xmlns:a16="http://schemas.microsoft.com/office/drawing/2014/main" val="1629558354"/>
                    </a:ext>
                  </a:extLst>
                </a:gridCol>
                <a:gridCol w="658368">
                  <a:extLst>
                    <a:ext uri="{9D8B030D-6E8A-4147-A177-3AD203B41FA5}">
                      <a16:colId xmlns:a16="http://schemas.microsoft.com/office/drawing/2014/main" val="1908614428"/>
                    </a:ext>
                  </a:extLst>
                </a:gridCol>
                <a:gridCol w="658368">
                  <a:extLst>
                    <a:ext uri="{9D8B030D-6E8A-4147-A177-3AD203B41FA5}">
                      <a16:colId xmlns:a16="http://schemas.microsoft.com/office/drawing/2014/main" val="2105260420"/>
                    </a:ext>
                  </a:extLst>
                </a:gridCol>
                <a:gridCol w="329184">
                  <a:extLst>
                    <a:ext uri="{9D8B030D-6E8A-4147-A177-3AD203B41FA5}">
                      <a16:colId xmlns:a16="http://schemas.microsoft.com/office/drawing/2014/main" val="2093087274"/>
                    </a:ext>
                  </a:extLst>
                </a:gridCol>
                <a:gridCol w="329184">
                  <a:extLst>
                    <a:ext uri="{9D8B030D-6E8A-4147-A177-3AD203B41FA5}">
                      <a16:colId xmlns:a16="http://schemas.microsoft.com/office/drawing/2014/main" val="1270697172"/>
                    </a:ext>
                  </a:extLst>
                </a:gridCol>
                <a:gridCol w="329184">
                  <a:extLst>
                    <a:ext uri="{9D8B030D-6E8A-4147-A177-3AD203B41FA5}">
                      <a16:colId xmlns:a16="http://schemas.microsoft.com/office/drawing/2014/main" val="3231142455"/>
                    </a:ext>
                  </a:extLst>
                </a:gridCol>
                <a:gridCol w="329184">
                  <a:extLst>
                    <a:ext uri="{9D8B030D-6E8A-4147-A177-3AD203B41FA5}">
                      <a16:colId xmlns:a16="http://schemas.microsoft.com/office/drawing/2014/main" val="2191874428"/>
                    </a:ext>
                  </a:extLst>
                </a:gridCol>
                <a:gridCol w="329184">
                  <a:extLst>
                    <a:ext uri="{9D8B030D-6E8A-4147-A177-3AD203B41FA5}">
                      <a16:colId xmlns:a16="http://schemas.microsoft.com/office/drawing/2014/main" val="3952630734"/>
                    </a:ext>
                  </a:extLst>
                </a:gridCol>
                <a:gridCol w="329184">
                  <a:extLst>
                    <a:ext uri="{9D8B030D-6E8A-4147-A177-3AD203B41FA5}">
                      <a16:colId xmlns:a16="http://schemas.microsoft.com/office/drawing/2014/main" val="4105374675"/>
                    </a:ext>
                  </a:extLst>
                </a:gridCol>
                <a:gridCol w="329184">
                  <a:extLst>
                    <a:ext uri="{9D8B030D-6E8A-4147-A177-3AD203B41FA5}">
                      <a16:colId xmlns:a16="http://schemas.microsoft.com/office/drawing/2014/main" val="847820824"/>
                    </a:ext>
                  </a:extLst>
                </a:gridCol>
                <a:gridCol w="329184">
                  <a:extLst>
                    <a:ext uri="{9D8B030D-6E8A-4147-A177-3AD203B41FA5}">
                      <a16:colId xmlns:a16="http://schemas.microsoft.com/office/drawing/2014/main" val="321611607"/>
                    </a:ext>
                  </a:extLst>
                </a:gridCol>
                <a:gridCol w="329184">
                  <a:extLst>
                    <a:ext uri="{9D8B030D-6E8A-4147-A177-3AD203B41FA5}">
                      <a16:colId xmlns:a16="http://schemas.microsoft.com/office/drawing/2014/main" val="1341570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33101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- 25.11.2021 18:00:01</a:t>
                      </a:r>
                      <a:r>
                        <a:rPr kumimoji="0" lang="de-DE" sz="1000" b="0" i="0" u="none" strike="noStrike" kern="1200" cap="none" spc="0" normalizeH="0" baseline="0" noProof="0">
                          <a:ln>
                            <a:noFill/>
                          </a:ln>
                          <a:solidFill>
                            <a:prstClr val="black"/>
                          </a:solidFill>
                          <a:effectLst/>
                          <a:uLnTx/>
                          <a:uFillTx/>
                          <a:latin typeface="+mn-lt"/>
                          <a:ea typeface="+mn-ea"/>
                          <a:cs typeface="+mn-cs"/>
                        </a:rPr>
                        <a:t>
 Die Stampfbächler aus Krummenau SG am Folklorenachwuchs.ch mit dem von Ernst Müller komponierten Ländler «Für d'Rhyfall-Jodler». #Folklorenachwuchs #Ländler #Volksmusik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extLst>
                  <a:ext uri="{0D108BD9-81ED-4DB2-BD59-A6C34878D82A}">
                    <a16:rowId xmlns:a16="http://schemas.microsoft.com/office/drawing/2014/main" val="893967505"/>
                  </a:ext>
                </a:extLst>
              </a:tr>
            </a:tbl>
          </a:graphicData>
        </a:graphic>
      </p:graphicFrame>
      <p:sp>
        <p:nvSpPr>
          <p:cNvPr id="4" name="Text Placeholder 3">
            <a:extLst>
              <a:ext uri="{FF2B5EF4-FFF2-40B4-BE49-F238E27FC236}">
                <a16:creationId xmlns:a16="http://schemas.microsoft.com/office/drawing/2014/main" id="{25AE5D8F-69D2-40D3-BF96-FD1FAFE36324}"/>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78571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CB976-74DA-4C4B-AB7B-F31EAF42597F}"/>
              </a:ext>
            </a:extLst>
          </p:cNvPr>
          <p:cNvSpPr>
            <a:spLocks noGrp="1"/>
          </p:cNvSpPr>
          <p:nvPr>
            <p:ph type="title"/>
          </p:nvPr>
        </p:nvSpPr>
        <p:spPr/>
        <p:txBody>
          <a:bodyPr/>
          <a:lstStyle/>
          <a:p>
            <a:r>
              <a:rPr lang="en-US"/>
              <a:t>Facebook Post Tabelle | SRF Volksmusik - 5 of 12</a:t>
            </a:r>
          </a:p>
        </p:txBody>
      </p:sp>
      <p:graphicFrame>
        <p:nvGraphicFramePr>
          <p:cNvPr id="5" name="Table Placeholder 4">
            <a:extLst>
              <a:ext uri="{FF2B5EF4-FFF2-40B4-BE49-F238E27FC236}">
                <a16:creationId xmlns:a16="http://schemas.microsoft.com/office/drawing/2014/main" id="{834DA3C0-E41D-4C55-B090-CF82214A658D}"/>
              </a:ext>
            </a:extLst>
          </p:cNvPr>
          <p:cNvGraphicFramePr>
            <a:graphicFrameLocks noGrp="1"/>
          </p:cNvGraphicFramePr>
          <p:nvPr>
            <p:ph type="tbl" sz="quarter" idx="13"/>
            <p:extLst>
              <p:ext uri="{D42A27DB-BD31-4B8C-83A1-F6EECF244321}">
                <p14:modId xmlns:p14="http://schemas.microsoft.com/office/powerpoint/2010/main" val="88204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03203928"/>
                    </a:ext>
                  </a:extLst>
                </a:gridCol>
                <a:gridCol w="658368">
                  <a:extLst>
                    <a:ext uri="{9D8B030D-6E8A-4147-A177-3AD203B41FA5}">
                      <a16:colId xmlns:a16="http://schemas.microsoft.com/office/drawing/2014/main" val="2063484558"/>
                    </a:ext>
                  </a:extLst>
                </a:gridCol>
                <a:gridCol w="658368">
                  <a:extLst>
                    <a:ext uri="{9D8B030D-6E8A-4147-A177-3AD203B41FA5}">
                      <a16:colId xmlns:a16="http://schemas.microsoft.com/office/drawing/2014/main" val="1255715833"/>
                    </a:ext>
                  </a:extLst>
                </a:gridCol>
                <a:gridCol w="658368">
                  <a:extLst>
                    <a:ext uri="{9D8B030D-6E8A-4147-A177-3AD203B41FA5}">
                      <a16:colId xmlns:a16="http://schemas.microsoft.com/office/drawing/2014/main" val="963308634"/>
                    </a:ext>
                  </a:extLst>
                </a:gridCol>
                <a:gridCol w="658368">
                  <a:extLst>
                    <a:ext uri="{9D8B030D-6E8A-4147-A177-3AD203B41FA5}">
                      <a16:colId xmlns:a16="http://schemas.microsoft.com/office/drawing/2014/main" val="2106132237"/>
                    </a:ext>
                  </a:extLst>
                </a:gridCol>
                <a:gridCol w="658368">
                  <a:extLst>
                    <a:ext uri="{9D8B030D-6E8A-4147-A177-3AD203B41FA5}">
                      <a16:colId xmlns:a16="http://schemas.microsoft.com/office/drawing/2014/main" val="3228468767"/>
                    </a:ext>
                  </a:extLst>
                </a:gridCol>
                <a:gridCol w="658368">
                  <a:extLst>
                    <a:ext uri="{9D8B030D-6E8A-4147-A177-3AD203B41FA5}">
                      <a16:colId xmlns:a16="http://schemas.microsoft.com/office/drawing/2014/main" val="3619983776"/>
                    </a:ext>
                  </a:extLst>
                </a:gridCol>
                <a:gridCol w="329184">
                  <a:extLst>
                    <a:ext uri="{9D8B030D-6E8A-4147-A177-3AD203B41FA5}">
                      <a16:colId xmlns:a16="http://schemas.microsoft.com/office/drawing/2014/main" val="3288357019"/>
                    </a:ext>
                  </a:extLst>
                </a:gridCol>
                <a:gridCol w="329184">
                  <a:extLst>
                    <a:ext uri="{9D8B030D-6E8A-4147-A177-3AD203B41FA5}">
                      <a16:colId xmlns:a16="http://schemas.microsoft.com/office/drawing/2014/main" val="1134672949"/>
                    </a:ext>
                  </a:extLst>
                </a:gridCol>
                <a:gridCol w="329184">
                  <a:extLst>
                    <a:ext uri="{9D8B030D-6E8A-4147-A177-3AD203B41FA5}">
                      <a16:colId xmlns:a16="http://schemas.microsoft.com/office/drawing/2014/main" val="280458319"/>
                    </a:ext>
                  </a:extLst>
                </a:gridCol>
                <a:gridCol w="329184">
                  <a:extLst>
                    <a:ext uri="{9D8B030D-6E8A-4147-A177-3AD203B41FA5}">
                      <a16:colId xmlns:a16="http://schemas.microsoft.com/office/drawing/2014/main" val="302792791"/>
                    </a:ext>
                  </a:extLst>
                </a:gridCol>
                <a:gridCol w="329184">
                  <a:extLst>
                    <a:ext uri="{9D8B030D-6E8A-4147-A177-3AD203B41FA5}">
                      <a16:colId xmlns:a16="http://schemas.microsoft.com/office/drawing/2014/main" val="317357441"/>
                    </a:ext>
                  </a:extLst>
                </a:gridCol>
                <a:gridCol w="329184">
                  <a:extLst>
                    <a:ext uri="{9D8B030D-6E8A-4147-A177-3AD203B41FA5}">
                      <a16:colId xmlns:a16="http://schemas.microsoft.com/office/drawing/2014/main" val="1523159182"/>
                    </a:ext>
                  </a:extLst>
                </a:gridCol>
                <a:gridCol w="329184">
                  <a:extLst>
                    <a:ext uri="{9D8B030D-6E8A-4147-A177-3AD203B41FA5}">
                      <a16:colId xmlns:a16="http://schemas.microsoft.com/office/drawing/2014/main" val="3303470299"/>
                    </a:ext>
                  </a:extLst>
                </a:gridCol>
                <a:gridCol w="329184">
                  <a:extLst>
                    <a:ext uri="{9D8B030D-6E8A-4147-A177-3AD203B41FA5}">
                      <a16:colId xmlns:a16="http://schemas.microsoft.com/office/drawing/2014/main" val="47561707"/>
                    </a:ext>
                  </a:extLst>
                </a:gridCol>
                <a:gridCol w="329184">
                  <a:extLst>
                    <a:ext uri="{9D8B030D-6E8A-4147-A177-3AD203B41FA5}">
                      <a16:colId xmlns:a16="http://schemas.microsoft.com/office/drawing/2014/main" val="2957186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13172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- 26.11.2021 18:00:04</a:t>
                      </a:r>
                      <a:r>
                        <a:rPr kumimoji="0" lang="en-US" sz="1000" b="0" i="0" u="none" strike="noStrike" kern="1200" cap="none" spc="0" normalizeH="0" baseline="0" noProof="0">
                          <a:ln>
                            <a:noFill/>
                          </a:ln>
                          <a:solidFill>
                            <a:prstClr val="black"/>
                          </a:solidFill>
                          <a:effectLst/>
                          <a:uLnTx/>
                          <a:uFillTx/>
                          <a:latin typeface="+mn-lt"/>
                          <a:ea typeface="+mn-ea"/>
                          <a:cs typeface="+mn-cs"/>
                        </a:rPr>
                        <a:t>
 Passend zum White Friday: Ländlertrio Wilti-Gruess mit dem «Schneehäsli» von Franz Schmidig sen. Hat's bei Dir heute auch geschneit? #Volksmusik #Schneehäsli #Schnee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415014133"/>
                  </a:ext>
                </a:extLst>
              </a:tr>
            </a:tbl>
          </a:graphicData>
        </a:graphic>
      </p:graphicFrame>
      <p:sp>
        <p:nvSpPr>
          <p:cNvPr id="4" name="Text Placeholder 3">
            <a:extLst>
              <a:ext uri="{FF2B5EF4-FFF2-40B4-BE49-F238E27FC236}">
                <a16:creationId xmlns:a16="http://schemas.microsoft.com/office/drawing/2014/main" id="{96401FFE-0D11-469F-BC39-7CFFA8C53291}"/>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303956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D441F-E120-4A8F-8FE8-7018AEB73919}"/>
              </a:ext>
            </a:extLst>
          </p:cNvPr>
          <p:cNvSpPr>
            <a:spLocks noGrp="1"/>
          </p:cNvSpPr>
          <p:nvPr>
            <p:ph type="title"/>
          </p:nvPr>
        </p:nvSpPr>
        <p:spPr/>
        <p:txBody>
          <a:bodyPr/>
          <a:lstStyle/>
          <a:p>
            <a:r>
              <a:rPr lang="en-US"/>
              <a:t>Facebook Post Tabelle | SRF Volksmusik - 6 of 12</a:t>
            </a:r>
          </a:p>
        </p:txBody>
      </p:sp>
      <p:graphicFrame>
        <p:nvGraphicFramePr>
          <p:cNvPr id="5" name="Table Placeholder 4">
            <a:extLst>
              <a:ext uri="{FF2B5EF4-FFF2-40B4-BE49-F238E27FC236}">
                <a16:creationId xmlns:a16="http://schemas.microsoft.com/office/drawing/2014/main" id="{92AC27D6-F895-4310-A981-40FDAEC0AE24}"/>
              </a:ext>
            </a:extLst>
          </p:cNvPr>
          <p:cNvGraphicFramePr>
            <a:graphicFrameLocks noGrp="1"/>
          </p:cNvGraphicFramePr>
          <p:nvPr>
            <p:ph type="tbl" sz="quarter" idx="13"/>
            <p:extLst>
              <p:ext uri="{D42A27DB-BD31-4B8C-83A1-F6EECF244321}">
                <p14:modId xmlns:p14="http://schemas.microsoft.com/office/powerpoint/2010/main" val="1887640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60177487"/>
                    </a:ext>
                  </a:extLst>
                </a:gridCol>
                <a:gridCol w="658368">
                  <a:extLst>
                    <a:ext uri="{9D8B030D-6E8A-4147-A177-3AD203B41FA5}">
                      <a16:colId xmlns:a16="http://schemas.microsoft.com/office/drawing/2014/main" val="4214499518"/>
                    </a:ext>
                  </a:extLst>
                </a:gridCol>
                <a:gridCol w="658368">
                  <a:extLst>
                    <a:ext uri="{9D8B030D-6E8A-4147-A177-3AD203B41FA5}">
                      <a16:colId xmlns:a16="http://schemas.microsoft.com/office/drawing/2014/main" val="1012636168"/>
                    </a:ext>
                  </a:extLst>
                </a:gridCol>
                <a:gridCol w="658368">
                  <a:extLst>
                    <a:ext uri="{9D8B030D-6E8A-4147-A177-3AD203B41FA5}">
                      <a16:colId xmlns:a16="http://schemas.microsoft.com/office/drawing/2014/main" val="3641842125"/>
                    </a:ext>
                  </a:extLst>
                </a:gridCol>
                <a:gridCol w="658368">
                  <a:extLst>
                    <a:ext uri="{9D8B030D-6E8A-4147-A177-3AD203B41FA5}">
                      <a16:colId xmlns:a16="http://schemas.microsoft.com/office/drawing/2014/main" val="429577668"/>
                    </a:ext>
                  </a:extLst>
                </a:gridCol>
                <a:gridCol w="658368">
                  <a:extLst>
                    <a:ext uri="{9D8B030D-6E8A-4147-A177-3AD203B41FA5}">
                      <a16:colId xmlns:a16="http://schemas.microsoft.com/office/drawing/2014/main" val="3365303783"/>
                    </a:ext>
                  </a:extLst>
                </a:gridCol>
                <a:gridCol w="658368">
                  <a:extLst>
                    <a:ext uri="{9D8B030D-6E8A-4147-A177-3AD203B41FA5}">
                      <a16:colId xmlns:a16="http://schemas.microsoft.com/office/drawing/2014/main" val="2725992859"/>
                    </a:ext>
                  </a:extLst>
                </a:gridCol>
                <a:gridCol w="329184">
                  <a:extLst>
                    <a:ext uri="{9D8B030D-6E8A-4147-A177-3AD203B41FA5}">
                      <a16:colId xmlns:a16="http://schemas.microsoft.com/office/drawing/2014/main" val="2916476512"/>
                    </a:ext>
                  </a:extLst>
                </a:gridCol>
                <a:gridCol w="329184">
                  <a:extLst>
                    <a:ext uri="{9D8B030D-6E8A-4147-A177-3AD203B41FA5}">
                      <a16:colId xmlns:a16="http://schemas.microsoft.com/office/drawing/2014/main" val="2126494311"/>
                    </a:ext>
                  </a:extLst>
                </a:gridCol>
                <a:gridCol w="329184">
                  <a:extLst>
                    <a:ext uri="{9D8B030D-6E8A-4147-A177-3AD203B41FA5}">
                      <a16:colId xmlns:a16="http://schemas.microsoft.com/office/drawing/2014/main" val="342554999"/>
                    </a:ext>
                  </a:extLst>
                </a:gridCol>
                <a:gridCol w="329184">
                  <a:extLst>
                    <a:ext uri="{9D8B030D-6E8A-4147-A177-3AD203B41FA5}">
                      <a16:colId xmlns:a16="http://schemas.microsoft.com/office/drawing/2014/main" val="3341586977"/>
                    </a:ext>
                  </a:extLst>
                </a:gridCol>
                <a:gridCol w="329184">
                  <a:extLst>
                    <a:ext uri="{9D8B030D-6E8A-4147-A177-3AD203B41FA5}">
                      <a16:colId xmlns:a16="http://schemas.microsoft.com/office/drawing/2014/main" val="2297696770"/>
                    </a:ext>
                  </a:extLst>
                </a:gridCol>
                <a:gridCol w="329184">
                  <a:extLst>
                    <a:ext uri="{9D8B030D-6E8A-4147-A177-3AD203B41FA5}">
                      <a16:colId xmlns:a16="http://schemas.microsoft.com/office/drawing/2014/main" val="1426419594"/>
                    </a:ext>
                  </a:extLst>
                </a:gridCol>
                <a:gridCol w="329184">
                  <a:extLst>
                    <a:ext uri="{9D8B030D-6E8A-4147-A177-3AD203B41FA5}">
                      <a16:colId xmlns:a16="http://schemas.microsoft.com/office/drawing/2014/main" val="3325137651"/>
                    </a:ext>
                  </a:extLst>
                </a:gridCol>
                <a:gridCol w="329184">
                  <a:extLst>
                    <a:ext uri="{9D8B030D-6E8A-4147-A177-3AD203B41FA5}">
                      <a16:colId xmlns:a16="http://schemas.microsoft.com/office/drawing/2014/main" val="143131883"/>
                    </a:ext>
                  </a:extLst>
                </a:gridCol>
                <a:gridCol w="329184">
                  <a:extLst>
                    <a:ext uri="{9D8B030D-6E8A-4147-A177-3AD203B41FA5}">
                      <a16:colId xmlns:a16="http://schemas.microsoft.com/office/drawing/2014/main" val="2571537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04988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- 22.11.2021 18:00:10</a:t>
                      </a:r>
                      <a:r>
                        <a:rPr kumimoji="0" lang="de-DE" sz="1000" b="0" i="0" u="none" strike="noStrike" kern="1200" cap="none" spc="0" normalizeH="0" baseline="0" noProof="0">
                          <a:ln>
                            <a:noFill/>
                          </a:ln>
                          <a:solidFill>
                            <a:prstClr val="black"/>
                          </a:solidFill>
                          <a:effectLst/>
                          <a:uLnTx/>
                          <a:uFillTx/>
                          <a:latin typeface="+mn-lt"/>
                          <a:ea typeface="+mn-ea"/>
                          <a:cs typeface="+mn-cs"/>
                        </a:rPr>
                        <a:t>
 «Eine fürs Gmüet»: Ines Kurzen und Manuel Rubin spielten am Samstag bei Nicolas Senn in «Potzmusig» den wunderschönen Titel «Seeleschmätter» von Arthur Brügger.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2490372249"/>
                  </a:ext>
                </a:extLst>
              </a:tr>
            </a:tbl>
          </a:graphicData>
        </a:graphic>
      </p:graphicFrame>
      <p:sp>
        <p:nvSpPr>
          <p:cNvPr id="4" name="Text Placeholder 3">
            <a:extLst>
              <a:ext uri="{FF2B5EF4-FFF2-40B4-BE49-F238E27FC236}">
                <a16:creationId xmlns:a16="http://schemas.microsoft.com/office/drawing/2014/main" id="{905BC007-6E84-4770-8348-4730279EE0DD}"/>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673010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9895C-29E4-47C9-BF30-5A3BADF728AE}"/>
              </a:ext>
            </a:extLst>
          </p:cNvPr>
          <p:cNvSpPr>
            <a:spLocks noGrp="1"/>
          </p:cNvSpPr>
          <p:nvPr>
            <p:ph type="title"/>
          </p:nvPr>
        </p:nvSpPr>
        <p:spPr/>
        <p:txBody>
          <a:bodyPr/>
          <a:lstStyle/>
          <a:p>
            <a:r>
              <a:rPr lang="en-US"/>
              <a:t>Facebook Post Tabelle | SRF Volksmusik - 7 of 12</a:t>
            </a:r>
          </a:p>
        </p:txBody>
      </p:sp>
      <p:graphicFrame>
        <p:nvGraphicFramePr>
          <p:cNvPr id="5" name="Table Placeholder 4">
            <a:extLst>
              <a:ext uri="{FF2B5EF4-FFF2-40B4-BE49-F238E27FC236}">
                <a16:creationId xmlns:a16="http://schemas.microsoft.com/office/drawing/2014/main" id="{B97A2598-BA58-4A38-8411-62FC2893D435}"/>
              </a:ext>
            </a:extLst>
          </p:cNvPr>
          <p:cNvGraphicFramePr>
            <a:graphicFrameLocks noGrp="1"/>
          </p:cNvGraphicFramePr>
          <p:nvPr>
            <p:ph type="tbl" sz="quarter" idx="13"/>
            <p:extLst>
              <p:ext uri="{D42A27DB-BD31-4B8C-83A1-F6EECF244321}">
                <p14:modId xmlns:p14="http://schemas.microsoft.com/office/powerpoint/2010/main" val="258966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43754794"/>
                    </a:ext>
                  </a:extLst>
                </a:gridCol>
                <a:gridCol w="658368">
                  <a:extLst>
                    <a:ext uri="{9D8B030D-6E8A-4147-A177-3AD203B41FA5}">
                      <a16:colId xmlns:a16="http://schemas.microsoft.com/office/drawing/2014/main" val="1776764379"/>
                    </a:ext>
                  </a:extLst>
                </a:gridCol>
                <a:gridCol w="658368">
                  <a:extLst>
                    <a:ext uri="{9D8B030D-6E8A-4147-A177-3AD203B41FA5}">
                      <a16:colId xmlns:a16="http://schemas.microsoft.com/office/drawing/2014/main" val="1241150902"/>
                    </a:ext>
                  </a:extLst>
                </a:gridCol>
                <a:gridCol w="658368">
                  <a:extLst>
                    <a:ext uri="{9D8B030D-6E8A-4147-A177-3AD203B41FA5}">
                      <a16:colId xmlns:a16="http://schemas.microsoft.com/office/drawing/2014/main" val="1171973065"/>
                    </a:ext>
                  </a:extLst>
                </a:gridCol>
                <a:gridCol w="658368">
                  <a:extLst>
                    <a:ext uri="{9D8B030D-6E8A-4147-A177-3AD203B41FA5}">
                      <a16:colId xmlns:a16="http://schemas.microsoft.com/office/drawing/2014/main" val="3210326871"/>
                    </a:ext>
                  </a:extLst>
                </a:gridCol>
                <a:gridCol w="658368">
                  <a:extLst>
                    <a:ext uri="{9D8B030D-6E8A-4147-A177-3AD203B41FA5}">
                      <a16:colId xmlns:a16="http://schemas.microsoft.com/office/drawing/2014/main" val="146882476"/>
                    </a:ext>
                  </a:extLst>
                </a:gridCol>
                <a:gridCol w="658368">
                  <a:extLst>
                    <a:ext uri="{9D8B030D-6E8A-4147-A177-3AD203B41FA5}">
                      <a16:colId xmlns:a16="http://schemas.microsoft.com/office/drawing/2014/main" val="352651017"/>
                    </a:ext>
                  </a:extLst>
                </a:gridCol>
                <a:gridCol w="329184">
                  <a:extLst>
                    <a:ext uri="{9D8B030D-6E8A-4147-A177-3AD203B41FA5}">
                      <a16:colId xmlns:a16="http://schemas.microsoft.com/office/drawing/2014/main" val="2081435460"/>
                    </a:ext>
                  </a:extLst>
                </a:gridCol>
                <a:gridCol w="329184">
                  <a:extLst>
                    <a:ext uri="{9D8B030D-6E8A-4147-A177-3AD203B41FA5}">
                      <a16:colId xmlns:a16="http://schemas.microsoft.com/office/drawing/2014/main" val="1436083204"/>
                    </a:ext>
                  </a:extLst>
                </a:gridCol>
                <a:gridCol w="329184">
                  <a:extLst>
                    <a:ext uri="{9D8B030D-6E8A-4147-A177-3AD203B41FA5}">
                      <a16:colId xmlns:a16="http://schemas.microsoft.com/office/drawing/2014/main" val="1462077807"/>
                    </a:ext>
                  </a:extLst>
                </a:gridCol>
                <a:gridCol w="329184">
                  <a:extLst>
                    <a:ext uri="{9D8B030D-6E8A-4147-A177-3AD203B41FA5}">
                      <a16:colId xmlns:a16="http://schemas.microsoft.com/office/drawing/2014/main" val="3157036374"/>
                    </a:ext>
                  </a:extLst>
                </a:gridCol>
                <a:gridCol w="329184">
                  <a:extLst>
                    <a:ext uri="{9D8B030D-6E8A-4147-A177-3AD203B41FA5}">
                      <a16:colId xmlns:a16="http://schemas.microsoft.com/office/drawing/2014/main" val="4204073490"/>
                    </a:ext>
                  </a:extLst>
                </a:gridCol>
                <a:gridCol w="329184">
                  <a:extLst>
                    <a:ext uri="{9D8B030D-6E8A-4147-A177-3AD203B41FA5}">
                      <a16:colId xmlns:a16="http://schemas.microsoft.com/office/drawing/2014/main" val="3762842102"/>
                    </a:ext>
                  </a:extLst>
                </a:gridCol>
                <a:gridCol w="329184">
                  <a:extLst>
                    <a:ext uri="{9D8B030D-6E8A-4147-A177-3AD203B41FA5}">
                      <a16:colId xmlns:a16="http://schemas.microsoft.com/office/drawing/2014/main" val="259159653"/>
                    </a:ext>
                  </a:extLst>
                </a:gridCol>
                <a:gridCol w="329184">
                  <a:extLst>
                    <a:ext uri="{9D8B030D-6E8A-4147-A177-3AD203B41FA5}">
                      <a16:colId xmlns:a16="http://schemas.microsoft.com/office/drawing/2014/main" val="4108190196"/>
                    </a:ext>
                  </a:extLst>
                </a:gridCol>
                <a:gridCol w="329184">
                  <a:extLst>
                    <a:ext uri="{9D8B030D-6E8A-4147-A177-3AD203B41FA5}">
                      <a16:colId xmlns:a16="http://schemas.microsoft.com/office/drawing/2014/main" val="782794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92439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- 24.11.2021 18:00:02</a:t>
                      </a:r>
                      <a:r>
                        <a:rPr kumimoji="0" lang="de-DE" sz="1000" b="0" i="0" u="none" strike="noStrike" kern="1200" cap="none" spc="0" normalizeH="0" baseline="0" noProof="0">
                          <a:ln>
                            <a:noFill/>
                          </a:ln>
                          <a:solidFill>
                            <a:prstClr val="black"/>
                          </a:solidFill>
                          <a:effectLst/>
                          <a:uLnTx/>
                          <a:uFillTx/>
                          <a:latin typeface="+mn-lt"/>
                          <a:ea typeface="+mn-ea"/>
                          <a:cs typeface="+mn-cs"/>
                        </a:rPr>
                        <a:t>
 Obwohl es bis zu den Festtagen noch einen ganzen Monat geht ist Frowin Neff schon voll im Weihnachtsfieber. Ob er sich im Datum vertan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3836355650"/>
                  </a:ext>
                </a:extLst>
              </a:tr>
            </a:tbl>
          </a:graphicData>
        </a:graphic>
      </p:graphicFrame>
      <p:sp>
        <p:nvSpPr>
          <p:cNvPr id="4" name="Text Placeholder 3">
            <a:extLst>
              <a:ext uri="{FF2B5EF4-FFF2-40B4-BE49-F238E27FC236}">
                <a16:creationId xmlns:a16="http://schemas.microsoft.com/office/drawing/2014/main" id="{BA0B9F67-6C28-4B18-A4E8-5197997C7A91}"/>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647397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EE629-8874-42C5-B154-0EBFDFE2826B}"/>
              </a:ext>
            </a:extLst>
          </p:cNvPr>
          <p:cNvSpPr>
            <a:spLocks noGrp="1"/>
          </p:cNvSpPr>
          <p:nvPr>
            <p:ph type="title"/>
          </p:nvPr>
        </p:nvSpPr>
        <p:spPr/>
        <p:txBody>
          <a:bodyPr/>
          <a:lstStyle/>
          <a:p>
            <a:r>
              <a:rPr lang="en-US"/>
              <a:t>Facebook Post Tabelle | SRF Volksmusik - 8 of 12</a:t>
            </a:r>
          </a:p>
        </p:txBody>
      </p:sp>
      <p:graphicFrame>
        <p:nvGraphicFramePr>
          <p:cNvPr id="5" name="Table Placeholder 4">
            <a:extLst>
              <a:ext uri="{FF2B5EF4-FFF2-40B4-BE49-F238E27FC236}">
                <a16:creationId xmlns:a16="http://schemas.microsoft.com/office/drawing/2014/main" id="{1B8CF287-60C8-494B-9943-4002EF685E3E}"/>
              </a:ext>
            </a:extLst>
          </p:cNvPr>
          <p:cNvGraphicFramePr>
            <a:graphicFrameLocks noGrp="1"/>
          </p:cNvGraphicFramePr>
          <p:nvPr>
            <p:ph type="tbl" sz="quarter" idx="13"/>
            <p:extLst>
              <p:ext uri="{D42A27DB-BD31-4B8C-83A1-F6EECF244321}">
                <p14:modId xmlns:p14="http://schemas.microsoft.com/office/powerpoint/2010/main" val="1899900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80997640"/>
                    </a:ext>
                  </a:extLst>
                </a:gridCol>
                <a:gridCol w="658368">
                  <a:extLst>
                    <a:ext uri="{9D8B030D-6E8A-4147-A177-3AD203B41FA5}">
                      <a16:colId xmlns:a16="http://schemas.microsoft.com/office/drawing/2014/main" val="2692464985"/>
                    </a:ext>
                  </a:extLst>
                </a:gridCol>
                <a:gridCol w="658368">
                  <a:extLst>
                    <a:ext uri="{9D8B030D-6E8A-4147-A177-3AD203B41FA5}">
                      <a16:colId xmlns:a16="http://schemas.microsoft.com/office/drawing/2014/main" val="1726333938"/>
                    </a:ext>
                  </a:extLst>
                </a:gridCol>
                <a:gridCol w="658368">
                  <a:extLst>
                    <a:ext uri="{9D8B030D-6E8A-4147-A177-3AD203B41FA5}">
                      <a16:colId xmlns:a16="http://schemas.microsoft.com/office/drawing/2014/main" val="2760879701"/>
                    </a:ext>
                  </a:extLst>
                </a:gridCol>
                <a:gridCol w="658368">
                  <a:extLst>
                    <a:ext uri="{9D8B030D-6E8A-4147-A177-3AD203B41FA5}">
                      <a16:colId xmlns:a16="http://schemas.microsoft.com/office/drawing/2014/main" val="1487636314"/>
                    </a:ext>
                  </a:extLst>
                </a:gridCol>
                <a:gridCol w="658368">
                  <a:extLst>
                    <a:ext uri="{9D8B030D-6E8A-4147-A177-3AD203B41FA5}">
                      <a16:colId xmlns:a16="http://schemas.microsoft.com/office/drawing/2014/main" val="3778611474"/>
                    </a:ext>
                  </a:extLst>
                </a:gridCol>
                <a:gridCol w="658368">
                  <a:extLst>
                    <a:ext uri="{9D8B030D-6E8A-4147-A177-3AD203B41FA5}">
                      <a16:colId xmlns:a16="http://schemas.microsoft.com/office/drawing/2014/main" val="1178493232"/>
                    </a:ext>
                  </a:extLst>
                </a:gridCol>
                <a:gridCol w="329184">
                  <a:extLst>
                    <a:ext uri="{9D8B030D-6E8A-4147-A177-3AD203B41FA5}">
                      <a16:colId xmlns:a16="http://schemas.microsoft.com/office/drawing/2014/main" val="2813859611"/>
                    </a:ext>
                  </a:extLst>
                </a:gridCol>
                <a:gridCol w="329184">
                  <a:extLst>
                    <a:ext uri="{9D8B030D-6E8A-4147-A177-3AD203B41FA5}">
                      <a16:colId xmlns:a16="http://schemas.microsoft.com/office/drawing/2014/main" val="24278992"/>
                    </a:ext>
                  </a:extLst>
                </a:gridCol>
                <a:gridCol w="329184">
                  <a:extLst>
                    <a:ext uri="{9D8B030D-6E8A-4147-A177-3AD203B41FA5}">
                      <a16:colId xmlns:a16="http://schemas.microsoft.com/office/drawing/2014/main" val="3480883814"/>
                    </a:ext>
                  </a:extLst>
                </a:gridCol>
                <a:gridCol w="329184">
                  <a:extLst>
                    <a:ext uri="{9D8B030D-6E8A-4147-A177-3AD203B41FA5}">
                      <a16:colId xmlns:a16="http://schemas.microsoft.com/office/drawing/2014/main" val="1149145752"/>
                    </a:ext>
                  </a:extLst>
                </a:gridCol>
                <a:gridCol w="329184">
                  <a:extLst>
                    <a:ext uri="{9D8B030D-6E8A-4147-A177-3AD203B41FA5}">
                      <a16:colId xmlns:a16="http://schemas.microsoft.com/office/drawing/2014/main" val="3628232257"/>
                    </a:ext>
                  </a:extLst>
                </a:gridCol>
                <a:gridCol w="329184">
                  <a:extLst>
                    <a:ext uri="{9D8B030D-6E8A-4147-A177-3AD203B41FA5}">
                      <a16:colId xmlns:a16="http://schemas.microsoft.com/office/drawing/2014/main" val="3069129153"/>
                    </a:ext>
                  </a:extLst>
                </a:gridCol>
                <a:gridCol w="329184">
                  <a:extLst>
                    <a:ext uri="{9D8B030D-6E8A-4147-A177-3AD203B41FA5}">
                      <a16:colId xmlns:a16="http://schemas.microsoft.com/office/drawing/2014/main" val="1732397737"/>
                    </a:ext>
                  </a:extLst>
                </a:gridCol>
                <a:gridCol w="329184">
                  <a:extLst>
                    <a:ext uri="{9D8B030D-6E8A-4147-A177-3AD203B41FA5}">
                      <a16:colId xmlns:a16="http://schemas.microsoft.com/office/drawing/2014/main" val="4120086425"/>
                    </a:ext>
                  </a:extLst>
                </a:gridCol>
                <a:gridCol w="329184">
                  <a:extLst>
                    <a:ext uri="{9D8B030D-6E8A-4147-A177-3AD203B41FA5}">
                      <a16:colId xmlns:a16="http://schemas.microsoft.com/office/drawing/2014/main" val="84090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928654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- 06.12.2021 18:00:01</a:t>
                      </a:r>
                      <a:r>
                        <a:rPr kumimoji="0" lang="de-DE" sz="1000" b="0" i="0" u="none" strike="noStrike" kern="1200" cap="none" spc="0" normalizeH="0" baseline="0" noProof="0">
                          <a:ln>
                            <a:noFill/>
                          </a:ln>
                          <a:solidFill>
                            <a:prstClr val="black"/>
                          </a:solidFill>
                          <a:effectLst/>
                          <a:uLnTx/>
                          <a:uFillTx/>
                          <a:latin typeface="+mn-lt"/>
                          <a:ea typeface="+mn-ea"/>
                          <a:cs typeface="+mn-cs"/>
                        </a:rPr>
                        <a:t>
 Mit dem «Samichlauslied», gesungen von Mathias Zogg, Fritz Zwahlen und Peter Näf, wünschen wir euch einen gemütlichen «Chlausabend» (aus «Fyraabig» vom 9.12.1983) #Samichlaus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505032357"/>
                  </a:ext>
                </a:extLst>
              </a:tr>
            </a:tbl>
          </a:graphicData>
        </a:graphic>
      </p:graphicFrame>
      <p:sp>
        <p:nvSpPr>
          <p:cNvPr id="4" name="Text Placeholder 3">
            <a:extLst>
              <a:ext uri="{FF2B5EF4-FFF2-40B4-BE49-F238E27FC236}">
                <a16:creationId xmlns:a16="http://schemas.microsoft.com/office/drawing/2014/main" id="{FF29A21B-129D-489B-A2B1-366F3DC1AE27}"/>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610666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DC3D1-580E-4912-A1C3-ADA6A23C524B}"/>
              </a:ext>
            </a:extLst>
          </p:cNvPr>
          <p:cNvSpPr>
            <a:spLocks noGrp="1"/>
          </p:cNvSpPr>
          <p:nvPr>
            <p:ph type="title"/>
          </p:nvPr>
        </p:nvSpPr>
        <p:spPr/>
        <p:txBody>
          <a:bodyPr/>
          <a:lstStyle/>
          <a:p>
            <a:r>
              <a:rPr lang="en-US"/>
              <a:t>Facebook Post Tabelle | SRF Volksmusik - 9 of 12</a:t>
            </a:r>
          </a:p>
        </p:txBody>
      </p:sp>
      <p:graphicFrame>
        <p:nvGraphicFramePr>
          <p:cNvPr id="5" name="Table Placeholder 4">
            <a:extLst>
              <a:ext uri="{FF2B5EF4-FFF2-40B4-BE49-F238E27FC236}">
                <a16:creationId xmlns:a16="http://schemas.microsoft.com/office/drawing/2014/main" id="{1937D762-1ABC-4C7B-ADDD-73B753F0FFC8}"/>
              </a:ext>
            </a:extLst>
          </p:cNvPr>
          <p:cNvGraphicFramePr>
            <a:graphicFrameLocks noGrp="1"/>
          </p:cNvGraphicFramePr>
          <p:nvPr>
            <p:ph type="tbl" sz="quarter" idx="13"/>
            <p:extLst>
              <p:ext uri="{D42A27DB-BD31-4B8C-83A1-F6EECF244321}">
                <p14:modId xmlns:p14="http://schemas.microsoft.com/office/powerpoint/2010/main" val="2870361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99521613"/>
                    </a:ext>
                  </a:extLst>
                </a:gridCol>
                <a:gridCol w="658368">
                  <a:extLst>
                    <a:ext uri="{9D8B030D-6E8A-4147-A177-3AD203B41FA5}">
                      <a16:colId xmlns:a16="http://schemas.microsoft.com/office/drawing/2014/main" val="1454472599"/>
                    </a:ext>
                  </a:extLst>
                </a:gridCol>
                <a:gridCol w="658368">
                  <a:extLst>
                    <a:ext uri="{9D8B030D-6E8A-4147-A177-3AD203B41FA5}">
                      <a16:colId xmlns:a16="http://schemas.microsoft.com/office/drawing/2014/main" val="4144155519"/>
                    </a:ext>
                  </a:extLst>
                </a:gridCol>
                <a:gridCol w="658368">
                  <a:extLst>
                    <a:ext uri="{9D8B030D-6E8A-4147-A177-3AD203B41FA5}">
                      <a16:colId xmlns:a16="http://schemas.microsoft.com/office/drawing/2014/main" val="3834371715"/>
                    </a:ext>
                  </a:extLst>
                </a:gridCol>
                <a:gridCol w="658368">
                  <a:extLst>
                    <a:ext uri="{9D8B030D-6E8A-4147-A177-3AD203B41FA5}">
                      <a16:colId xmlns:a16="http://schemas.microsoft.com/office/drawing/2014/main" val="4244397218"/>
                    </a:ext>
                  </a:extLst>
                </a:gridCol>
                <a:gridCol w="658368">
                  <a:extLst>
                    <a:ext uri="{9D8B030D-6E8A-4147-A177-3AD203B41FA5}">
                      <a16:colId xmlns:a16="http://schemas.microsoft.com/office/drawing/2014/main" val="3260537320"/>
                    </a:ext>
                  </a:extLst>
                </a:gridCol>
                <a:gridCol w="658368">
                  <a:extLst>
                    <a:ext uri="{9D8B030D-6E8A-4147-A177-3AD203B41FA5}">
                      <a16:colId xmlns:a16="http://schemas.microsoft.com/office/drawing/2014/main" val="162348383"/>
                    </a:ext>
                  </a:extLst>
                </a:gridCol>
                <a:gridCol w="329184">
                  <a:extLst>
                    <a:ext uri="{9D8B030D-6E8A-4147-A177-3AD203B41FA5}">
                      <a16:colId xmlns:a16="http://schemas.microsoft.com/office/drawing/2014/main" val="753358018"/>
                    </a:ext>
                  </a:extLst>
                </a:gridCol>
                <a:gridCol w="329184">
                  <a:extLst>
                    <a:ext uri="{9D8B030D-6E8A-4147-A177-3AD203B41FA5}">
                      <a16:colId xmlns:a16="http://schemas.microsoft.com/office/drawing/2014/main" val="3275316123"/>
                    </a:ext>
                  </a:extLst>
                </a:gridCol>
                <a:gridCol w="329184">
                  <a:extLst>
                    <a:ext uri="{9D8B030D-6E8A-4147-A177-3AD203B41FA5}">
                      <a16:colId xmlns:a16="http://schemas.microsoft.com/office/drawing/2014/main" val="762510318"/>
                    </a:ext>
                  </a:extLst>
                </a:gridCol>
                <a:gridCol w="329184">
                  <a:extLst>
                    <a:ext uri="{9D8B030D-6E8A-4147-A177-3AD203B41FA5}">
                      <a16:colId xmlns:a16="http://schemas.microsoft.com/office/drawing/2014/main" val="180154949"/>
                    </a:ext>
                  </a:extLst>
                </a:gridCol>
                <a:gridCol w="329184">
                  <a:extLst>
                    <a:ext uri="{9D8B030D-6E8A-4147-A177-3AD203B41FA5}">
                      <a16:colId xmlns:a16="http://schemas.microsoft.com/office/drawing/2014/main" val="3442018336"/>
                    </a:ext>
                  </a:extLst>
                </a:gridCol>
                <a:gridCol w="329184">
                  <a:extLst>
                    <a:ext uri="{9D8B030D-6E8A-4147-A177-3AD203B41FA5}">
                      <a16:colId xmlns:a16="http://schemas.microsoft.com/office/drawing/2014/main" val="3602432595"/>
                    </a:ext>
                  </a:extLst>
                </a:gridCol>
                <a:gridCol w="329184">
                  <a:extLst>
                    <a:ext uri="{9D8B030D-6E8A-4147-A177-3AD203B41FA5}">
                      <a16:colId xmlns:a16="http://schemas.microsoft.com/office/drawing/2014/main" val="4201287355"/>
                    </a:ext>
                  </a:extLst>
                </a:gridCol>
                <a:gridCol w="329184">
                  <a:extLst>
                    <a:ext uri="{9D8B030D-6E8A-4147-A177-3AD203B41FA5}">
                      <a16:colId xmlns:a16="http://schemas.microsoft.com/office/drawing/2014/main" val="468530818"/>
                    </a:ext>
                  </a:extLst>
                </a:gridCol>
                <a:gridCol w="329184">
                  <a:extLst>
                    <a:ext uri="{9D8B030D-6E8A-4147-A177-3AD203B41FA5}">
                      <a16:colId xmlns:a16="http://schemas.microsoft.com/office/drawing/2014/main" val="325587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39749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- 27.11.2021 09:00:02</a:t>
                      </a:r>
                      <a:r>
                        <a:rPr kumimoji="0" lang="de-DE" sz="1000" b="0" i="0" u="none" strike="noStrike" kern="1200" cap="none" spc="0" normalizeH="0" baseline="0" noProof="0">
                          <a:ln>
                            <a:noFill/>
                          </a:ln>
                          <a:solidFill>
                            <a:prstClr val="black"/>
                          </a:solidFill>
                          <a:effectLst/>
                          <a:uLnTx/>
                          <a:uFillTx/>
                          <a:latin typeface="+mn-lt"/>
                          <a:ea typeface="+mn-ea"/>
                          <a:cs typeface="+mn-cs"/>
                        </a:rPr>
                        <a:t>
 Dirigent und Bandleader Christoph Walter hat die Musik im Herzen. Und wie steht er zur Ländlermusik? Mehr von und mit Christoph Walter hörst Du am Sonntag im SRF Musikwelle Brunch.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604219914"/>
                  </a:ext>
                </a:extLst>
              </a:tr>
            </a:tbl>
          </a:graphicData>
        </a:graphic>
      </p:graphicFrame>
      <p:sp>
        <p:nvSpPr>
          <p:cNvPr id="4" name="Text Placeholder 3">
            <a:extLst>
              <a:ext uri="{FF2B5EF4-FFF2-40B4-BE49-F238E27FC236}">
                <a16:creationId xmlns:a16="http://schemas.microsoft.com/office/drawing/2014/main" id="{41AAE8D1-C2B4-4E70-88DA-5E6DA0764346}"/>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426765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1B51-3087-4BC1-8F81-ACB8EE5EB196}"/>
              </a:ext>
            </a:extLst>
          </p:cNvPr>
          <p:cNvSpPr>
            <a:spLocks noGrp="1"/>
          </p:cNvSpPr>
          <p:nvPr>
            <p:ph type="title"/>
          </p:nvPr>
        </p:nvSpPr>
        <p:spPr/>
        <p:txBody>
          <a:bodyPr/>
          <a:lstStyle/>
          <a:p>
            <a:r>
              <a:rPr lang="en-US"/>
              <a:t>Facebook Post Tabelle | SRF Volksmusik - 10 of 12</a:t>
            </a:r>
          </a:p>
        </p:txBody>
      </p:sp>
      <p:graphicFrame>
        <p:nvGraphicFramePr>
          <p:cNvPr id="5" name="Table Placeholder 4">
            <a:extLst>
              <a:ext uri="{FF2B5EF4-FFF2-40B4-BE49-F238E27FC236}">
                <a16:creationId xmlns:a16="http://schemas.microsoft.com/office/drawing/2014/main" id="{827BAE5A-054F-4206-92BB-795578A86728}"/>
              </a:ext>
            </a:extLst>
          </p:cNvPr>
          <p:cNvGraphicFramePr>
            <a:graphicFrameLocks noGrp="1"/>
          </p:cNvGraphicFramePr>
          <p:nvPr>
            <p:ph type="tbl" sz="quarter" idx="13"/>
            <p:extLst>
              <p:ext uri="{D42A27DB-BD31-4B8C-83A1-F6EECF244321}">
                <p14:modId xmlns:p14="http://schemas.microsoft.com/office/powerpoint/2010/main" val="2812540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29083721"/>
                    </a:ext>
                  </a:extLst>
                </a:gridCol>
                <a:gridCol w="658368">
                  <a:extLst>
                    <a:ext uri="{9D8B030D-6E8A-4147-A177-3AD203B41FA5}">
                      <a16:colId xmlns:a16="http://schemas.microsoft.com/office/drawing/2014/main" val="2829897614"/>
                    </a:ext>
                  </a:extLst>
                </a:gridCol>
                <a:gridCol w="658368">
                  <a:extLst>
                    <a:ext uri="{9D8B030D-6E8A-4147-A177-3AD203B41FA5}">
                      <a16:colId xmlns:a16="http://schemas.microsoft.com/office/drawing/2014/main" val="3643662045"/>
                    </a:ext>
                  </a:extLst>
                </a:gridCol>
                <a:gridCol w="658368">
                  <a:extLst>
                    <a:ext uri="{9D8B030D-6E8A-4147-A177-3AD203B41FA5}">
                      <a16:colId xmlns:a16="http://schemas.microsoft.com/office/drawing/2014/main" val="596731437"/>
                    </a:ext>
                  </a:extLst>
                </a:gridCol>
                <a:gridCol w="658368">
                  <a:extLst>
                    <a:ext uri="{9D8B030D-6E8A-4147-A177-3AD203B41FA5}">
                      <a16:colId xmlns:a16="http://schemas.microsoft.com/office/drawing/2014/main" val="770210382"/>
                    </a:ext>
                  </a:extLst>
                </a:gridCol>
                <a:gridCol w="658368">
                  <a:extLst>
                    <a:ext uri="{9D8B030D-6E8A-4147-A177-3AD203B41FA5}">
                      <a16:colId xmlns:a16="http://schemas.microsoft.com/office/drawing/2014/main" val="3058551953"/>
                    </a:ext>
                  </a:extLst>
                </a:gridCol>
                <a:gridCol w="658368">
                  <a:extLst>
                    <a:ext uri="{9D8B030D-6E8A-4147-A177-3AD203B41FA5}">
                      <a16:colId xmlns:a16="http://schemas.microsoft.com/office/drawing/2014/main" val="1013740656"/>
                    </a:ext>
                  </a:extLst>
                </a:gridCol>
                <a:gridCol w="329184">
                  <a:extLst>
                    <a:ext uri="{9D8B030D-6E8A-4147-A177-3AD203B41FA5}">
                      <a16:colId xmlns:a16="http://schemas.microsoft.com/office/drawing/2014/main" val="4166937301"/>
                    </a:ext>
                  </a:extLst>
                </a:gridCol>
                <a:gridCol w="329184">
                  <a:extLst>
                    <a:ext uri="{9D8B030D-6E8A-4147-A177-3AD203B41FA5}">
                      <a16:colId xmlns:a16="http://schemas.microsoft.com/office/drawing/2014/main" val="3557804490"/>
                    </a:ext>
                  </a:extLst>
                </a:gridCol>
                <a:gridCol w="329184">
                  <a:extLst>
                    <a:ext uri="{9D8B030D-6E8A-4147-A177-3AD203B41FA5}">
                      <a16:colId xmlns:a16="http://schemas.microsoft.com/office/drawing/2014/main" val="4219510691"/>
                    </a:ext>
                  </a:extLst>
                </a:gridCol>
                <a:gridCol w="329184">
                  <a:extLst>
                    <a:ext uri="{9D8B030D-6E8A-4147-A177-3AD203B41FA5}">
                      <a16:colId xmlns:a16="http://schemas.microsoft.com/office/drawing/2014/main" val="1622518262"/>
                    </a:ext>
                  </a:extLst>
                </a:gridCol>
                <a:gridCol w="329184">
                  <a:extLst>
                    <a:ext uri="{9D8B030D-6E8A-4147-A177-3AD203B41FA5}">
                      <a16:colId xmlns:a16="http://schemas.microsoft.com/office/drawing/2014/main" val="2557574735"/>
                    </a:ext>
                  </a:extLst>
                </a:gridCol>
                <a:gridCol w="329184">
                  <a:extLst>
                    <a:ext uri="{9D8B030D-6E8A-4147-A177-3AD203B41FA5}">
                      <a16:colId xmlns:a16="http://schemas.microsoft.com/office/drawing/2014/main" val="2188115892"/>
                    </a:ext>
                  </a:extLst>
                </a:gridCol>
                <a:gridCol w="329184">
                  <a:extLst>
                    <a:ext uri="{9D8B030D-6E8A-4147-A177-3AD203B41FA5}">
                      <a16:colId xmlns:a16="http://schemas.microsoft.com/office/drawing/2014/main" val="2549445363"/>
                    </a:ext>
                  </a:extLst>
                </a:gridCol>
                <a:gridCol w="329184">
                  <a:extLst>
                    <a:ext uri="{9D8B030D-6E8A-4147-A177-3AD203B41FA5}">
                      <a16:colId xmlns:a16="http://schemas.microsoft.com/office/drawing/2014/main" val="3151693770"/>
                    </a:ext>
                  </a:extLst>
                </a:gridCol>
                <a:gridCol w="329184">
                  <a:extLst>
                    <a:ext uri="{9D8B030D-6E8A-4147-A177-3AD203B41FA5}">
                      <a16:colId xmlns:a16="http://schemas.microsoft.com/office/drawing/2014/main" val="1433210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331730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- 05.12.2021 09:00:01</a:t>
                      </a:r>
                      <a:r>
                        <a:rPr kumimoji="0" lang="en-US" sz="1000" b="0" i="0" u="none" strike="noStrike" kern="1200" cap="none" spc="0" normalizeH="0" baseline="0" noProof="0">
                          <a:ln>
                            <a:noFill/>
                          </a:ln>
                          <a:solidFill>
                            <a:prstClr val="black"/>
                          </a:solidFill>
                          <a:effectLst/>
                          <a:uLnTx/>
                          <a:uFillTx/>
                          <a:latin typeface="+mn-lt"/>
                          <a:ea typeface="+mn-ea"/>
                          <a:cs typeface="+mn-cs"/>
                        </a:rPr>
                        <a:t>
 Mit dem Blockflöten-Ensemble Musikschule Schwyz und den «Böhmischen Hirtengesängen» wünschen wir euch einen besinnlichen 2. Advent! #Blockflöte #Advent #Adventsmusik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396058025"/>
                  </a:ext>
                </a:extLst>
              </a:tr>
            </a:tbl>
          </a:graphicData>
        </a:graphic>
      </p:graphicFrame>
      <p:sp>
        <p:nvSpPr>
          <p:cNvPr id="4" name="Text Placeholder 3">
            <a:extLst>
              <a:ext uri="{FF2B5EF4-FFF2-40B4-BE49-F238E27FC236}">
                <a16:creationId xmlns:a16="http://schemas.microsoft.com/office/drawing/2014/main" id="{FAE4514D-6B00-4D7F-96B4-3585F134913D}"/>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281708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1ACC2-F4CD-405F-B936-34FAABDF5F58}"/>
              </a:ext>
            </a:extLst>
          </p:cNvPr>
          <p:cNvSpPr>
            <a:spLocks noGrp="1"/>
          </p:cNvSpPr>
          <p:nvPr>
            <p:ph type="title"/>
          </p:nvPr>
        </p:nvSpPr>
        <p:spPr/>
        <p:txBody>
          <a:bodyPr/>
          <a:lstStyle/>
          <a:p>
            <a:r>
              <a:rPr lang="en-US"/>
              <a:t>Facebook Post Tabelle | SRF Volksmusik - 11 of 12</a:t>
            </a:r>
          </a:p>
        </p:txBody>
      </p:sp>
      <p:graphicFrame>
        <p:nvGraphicFramePr>
          <p:cNvPr id="5" name="Table Placeholder 4">
            <a:extLst>
              <a:ext uri="{FF2B5EF4-FFF2-40B4-BE49-F238E27FC236}">
                <a16:creationId xmlns:a16="http://schemas.microsoft.com/office/drawing/2014/main" id="{1FBD0ADA-F45B-4DC1-97D9-997D66C76DF1}"/>
              </a:ext>
            </a:extLst>
          </p:cNvPr>
          <p:cNvGraphicFramePr>
            <a:graphicFrameLocks noGrp="1"/>
          </p:cNvGraphicFramePr>
          <p:nvPr>
            <p:ph type="tbl" sz="quarter" idx="13"/>
            <p:extLst>
              <p:ext uri="{D42A27DB-BD31-4B8C-83A1-F6EECF244321}">
                <p14:modId xmlns:p14="http://schemas.microsoft.com/office/powerpoint/2010/main" val="689206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85689608"/>
                    </a:ext>
                  </a:extLst>
                </a:gridCol>
                <a:gridCol w="658368">
                  <a:extLst>
                    <a:ext uri="{9D8B030D-6E8A-4147-A177-3AD203B41FA5}">
                      <a16:colId xmlns:a16="http://schemas.microsoft.com/office/drawing/2014/main" val="1243698397"/>
                    </a:ext>
                  </a:extLst>
                </a:gridCol>
                <a:gridCol w="658368">
                  <a:extLst>
                    <a:ext uri="{9D8B030D-6E8A-4147-A177-3AD203B41FA5}">
                      <a16:colId xmlns:a16="http://schemas.microsoft.com/office/drawing/2014/main" val="2197104261"/>
                    </a:ext>
                  </a:extLst>
                </a:gridCol>
                <a:gridCol w="658368">
                  <a:extLst>
                    <a:ext uri="{9D8B030D-6E8A-4147-A177-3AD203B41FA5}">
                      <a16:colId xmlns:a16="http://schemas.microsoft.com/office/drawing/2014/main" val="2935963765"/>
                    </a:ext>
                  </a:extLst>
                </a:gridCol>
                <a:gridCol w="658368">
                  <a:extLst>
                    <a:ext uri="{9D8B030D-6E8A-4147-A177-3AD203B41FA5}">
                      <a16:colId xmlns:a16="http://schemas.microsoft.com/office/drawing/2014/main" val="257269053"/>
                    </a:ext>
                  </a:extLst>
                </a:gridCol>
                <a:gridCol w="658368">
                  <a:extLst>
                    <a:ext uri="{9D8B030D-6E8A-4147-A177-3AD203B41FA5}">
                      <a16:colId xmlns:a16="http://schemas.microsoft.com/office/drawing/2014/main" val="1706730827"/>
                    </a:ext>
                  </a:extLst>
                </a:gridCol>
                <a:gridCol w="658368">
                  <a:extLst>
                    <a:ext uri="{9D8B030D-6E8A-4147-A177-3AD203B41FA5}">
                      <a16:colId xmlns:a16="http://schemas.microsoft.com/office/drawing/2014/main" val="1200406268"/>
                    </a:ext>
                  </a:extLst>
                </a:gridCol>
                <a:gridCol w="329184">
                  <a:extLst>
                    <a:ext uri="{9D8B030D-6E8A-4147-A177-3AD203B41FA5}">
                      <a16:colId xmlns:a16="http://schemas.microsoft.com/office/drawing/2014/main" val="1171126234"/>
                    </a:ext>
                  </a:extLst>
                </a:gridCol>
                <a:gridCol w="329184">
                  <a:extLst>
                    <a:ext uri="{9D8B030D-6E8A-4147-A177-3AD203B41FA5}">
                      <a16:colId xmlns:a16="http://schemas.microsoft.com/office/drawing/2014/main" val="928568804"/>
                    </a:ext>
                  </a:extLst>
                </a:gridCol>
                <a:gridCol w="329184">
                  <a:extLst>
                    <a:ext uri="{9D8B030D-6E8A-4147-A177-3AD203B41FA5}">
                      <a16:colId xmlns:a16="http://schemas.microsoft.com/office/drawing/2014/main" val="1235621969"/>
                    </a:ext>
                  </a:extLst>
                </a:gridCol>
                <a:gridCol w="329184">
                  <a:extLst>
                    <a:ext uri="{9D8B030D-6E8A-4147-A177-3AD203B41FA5}">
                      <a16:colId xmlns:a16="http://schemas.microsoft.com/office/drawing/2014/main" val="4039970454"/>
                    </a:ext>
                  </a:extLst>
                </a:gridCol>
                <a:gridCol w="329184">
                  <a:extLst>
                    <a:ext uri="{9D8B030D-6E8A-4147-A177-3AD203B41FA5}">
                      <a16:colId xmlns:a16="http://schemas.microsoft.com/office/drawing/2014/main" val="308754786"/>
                    </a:ext>
                  </a:extLst>
                </a:gridCol>
                <a:gridCol w="329184">
                  <a:extLst>
                    <a:ext uri="{9D8B030D-6E8A-4147-A177-3AD203B41FA5}">
                      <a16:colId xmlns:a16="http://schemas.microsoft.com/office/drawing/2014/main" val="1951649676"/>
                    </a:ext>
                  </a:extLst>
                </a:gridCol>
                <a:gridCol w="329184">
                  <a:extLst>
                    <a:ext uri="{9D8B030D-6E8A-4147-A177-3AD203B41FA5}">
                      <a16:colId xmlns:a16="http://schemas.microsoft.com/office/drawing/2014/main" val="596779690"/>
                    </a:ext>
                  </a:extLst>
                </a:gridCol>
                <a:gridCol w="329184">
                  <a:extLst>
                    <a:ext uri="{9D8B030D-6E8A-4147-A177-3AD203B41FA5}">
                      <a16:colId xmlns:a16="http://schemas.microsoft.com/office/drawing/2014/main" val="2017234264"/>
                    </a:ext>
                  </a:extLst>
                </a:gridCol>
                <a:gridCol w="329184">
                  <a:extLst>
                    <a:ext uri="{9D8B030D-6E8A-4147-A177-3AD203B41FA5}">
                      <a16:colId xmlns:a16="http://schemas.microsoft.com/office/drawing/2014/main" val="336908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95771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- 23.11.2021 18:00:06</a:t>
                      </a:r>
                      <a:r>
                        <a:rPr kumimoji="0" lang="de-DE" sz="1000" b="0" i="0" u="none" strike="noStrike" kern="1200" cap="none" spc="0" normalizeH="0" baseline="0" noProof="0">
                          <a:ln>
                            <a:noFill/>
                          </a:ln>
                          <a:solidFill>
                            <a:prstClr val="black"/>
                          </a:solidFill>
                          <a:effectLst/>
                          <a:uLnTx/>
                          <a:uFillTx/>
                          <a:latin typeface="+mn-lt"/>
                          <a:ea typeface="+mn-ea"/>
                          <a:cs typeface="+mn-cs"/>
                        </a:rPr>
                        <a:t>
 Am Jugendfestival 1964 in Siebnen SZ brachte ein Musiker die Jury zum Staunen. Mit seiner selbst gebastelten Trompeten-Harmonika-Anlage konnte er sich selber begleiten. Baut ihr auch selber Instrumente oder wie begleitet ihr euch? SRF Archiv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871246307"/>
                  </a:ext>
                </a:extLst>
              </a:tr>
            </a:tbl>
          </a:graphicData>
        </a:graphic>
      </p:graphicFrame>
      <p:sp>
        <p:nvSpPr>
          <p:cNvPr id="4" name="Text Placeholder 3">
            <a:extLst>
              <a:ext uri="{FF2B5EF4-FFF2-40B4-BE49-F238E27FC236}">
                <a16:creationId xmlns:a16="http://schemas.microsoft.com/office/drawing/2014/main" id="{726F5B48-C045-4E3A-8A0D-7D5CD638EF7F}"/>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180176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2F1F9-D83F-4494-BF2A-10C0423B79C3}"/>
              </a:ext>
            </a:extLst>
          </p:cNvPr>
          <p:cNvSpPr>
            <a:spLocks noGrp="1"/>
          </p:cNvSpPr>
          <p:nvPr>
            <p:ph type="title"/>
          </p:nvPr>
        </p:nvSpPr>
        <p:spPr/>
        <p:txBody>
          <a:bodyPr/>
          <a:lstStyle/>
          <a:p>
            <a:r>
              <a:rPr lang="en-US"/>
              <a:t>Facebook Post Tabelle | SRF Volksmusik - 12 of 12</a:t>
            </a:r>
          </a:p>
        </p:txBody>
      </p:sp>
      <p:graphicFrame>
        <p:nvGraphicFramePr>
          <p:cNvPr id="5" name="Table Placeholder 4">
            <a:extLst>
              <a:ext uri="{FF2B5EF4-FFF2-40B4-BE49-F238E27FC236}">
                <a16:creationId xmlns:a16="http://schemas.microsoft.com/office/drawing/2014/main" id="{927126CC-C65D-4143-911D-3C71DA5B30EE}"/>
              </a:ext>
            </a:extLst>
          </p:cNvPr>
          <p:cNvGraphicFramePr>
            <a:graphicFrameLocks noGrp="1"/>
          </p:cNvGraphicFramePr>
          <p:nvPr>
            <p:ph type="tbl" sz="quarter" idx="13"/>
            <p:extLst>
              <p:ext uri="{D42A27DB-BD31-4B8C-83A1-F6EECF244321}">
                <p14:modId xmlns:p14="http://schemas.microsoft.com/office/powerpoint/2010/main" val="4197855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35892051"/>
                    </a:ext>
                  </a:extLst>
                </a:gridCol>
                <a:gridCol w="658368">
                  <a:extLst>
                    <a:ext uri="{9D8B030D-6E8A-4147-A177-3AD203B41FA5}">
                      <a16:colId xmlns:a16="http://schemas.microsoft.com/office/drawing/2014/main" val="2961964565"/>
                    </a:ext>
                  </a:extLst>
                </a:gridCol>
                <a:gridCol w="658368">
                  <a:extLst>
                    <a:ext uri="{9D8B030D-6E8A-4147-A177-3AD203B41FA5}">
                      <a16:colId xmlns:a16="http://schemas.microsoft.com/office/drawing/2014/main" val="1332631087"/>
                    </a:ext>
                  </a:extLst>
                </a:gridCol>
                <a:gridCol w="658368">
                  <a:extLst>
                    <a:ext uri="{9D8B030D-6E8A-4147-A177-3AD203B41FA5}">
                      <a16:colId xmlns:a16="http://schemas.microsoft.com/office/drawing/2014/main" val="3493775678"/>
                    </a:ext>
                  </a:extLst>
                </a:gridCol>
                <a:gridCol w="658368">
                  <a:extLst>
                    <a:ext uri="{9D8B030D-6E8A-4147-A177-3AD203B41FA5}">
                      <a16:colId xmlns:a16="http://schemas.microsoft.com/office/drawing/2014/main" val="3288535872"/>
                    </a:ext>
                  </a:extLst>
                </a:gridCol>
                <a:gridCol w="658368">
                  <a:extLst>
                    <a:ext uri="{9D8B030D-6E8A-4147-A177-3AD203B41FA5}">
                      <a16:colId xmlns:a16="http://schemas.microsoft.com/office/drawing/2014/main" val="3634676955"/>
                    </a:ext>
                  </a:extLst>
                </a:gridCol>
                <a:gridCol w="658368">
                  <a:extLst>
                    <a:ext uri="{9D8B030D-6E8A-4147-A177-3AD203B41FA5}">
                      <a16:colId xmlns:a16="http://schemas.microsoft.com/office/drawing/2014/main" val="1404494668"/>
                    </a:ext>
                  </a:extLst>
                </a:gridCol>
                <a:gridCol w="329184">
                  <a:extLst>
                    <a:ext uri="{9D8B030D-6E8A-4147-A177-3AD203B41FA5}">
                      <a16:colId xmlns:a16="http://schemas.microsoft.com/office/drawing/2014/main" val="121679297"/>
                    </a:ext>
                  </a:extLst>
                </a:gridCol>
                <a:gridCol w="329184">
                  <a:extLst>
                    <a:ext uri="{9D8B030D-6E8A-4147-A177-3AD203B41FA5}">
                      <a16:colId xmlns:a16="http://schemas.microsoft.com/office/drawing/2014/main" val="3597409182"/>
                    </a:ext>
                  </a:extLst>
                </a:gridCol>
                <a:gridCol w="329184">
                  <a:extLst>
                    <a:ext uri="{9D8B030D-6E8A-4147-A177-3AD203B41FA5}">
                      <a16:colId xmlns:a16="http://schemas.microsoft.com/office/drawing/2014/main" val="2748588586"/>
                    </a:ext>
                  </a:extLst>
                </a:gridCol>
                <a:gridCol w="329184">
                  <a:extLst>
                    <a:ext uri="{9D8B030D-6E8A-4147-A177-3AD203B41FA5}">
                      <a16:colId xmlns:a16="http://schemas.microsoft.com/office/drawing/2014/main" val="2134195324"/>
                    </a:ext>
                  </a:extLst>
                </a:gridCol>
                <a:gridCol w="329184">
                  <a:extLst>
                    <a:ext uri="{9D8B030D-6E8A-4147-A177-3AD203B41FA5}">
                      <a16:colId xmlns:a16="http://schemas.microsoft.com/office/drawing/2014/main" val="4230826891"/>
                    </a:ext>
                  </a:extLst>
                </a:gridCol>
                <a:gridCol w="329184">
                  <a:extLst>
                    <a:ext uri="{9D8B030D-6E8A-4147-A177-3AD203B41FA5}">
                      <a16:colId xmlns:a16="http://schemas.microsoft.com/office/drawing/2014/main" val="4127238607"/>
                    </a:ext>
                  </a:extLst>
                </a:gridCol>
                <a:gridCol w="329184">
                  <a:extLst>
                    <a:ext uri="{9D8B030D-6E8A-4147-A177-3AD203B41FA5}">
                      <a16:colId xmlns:a16="http://schemas.microsoft.com/office/drawing/2014/main" val="2577157145"/>
                    </a:ext>
                  </a:extLst>
                </a:gridCol>
                <a:gridCol w="329184">
                  <a:extLst>
                    <a:ext uri="{9D8B030D-6E8A-4147-A177-3AD203B41FA5}">
                      <a16:colId xmlns:a16="http://schemas.microsoft.com/office/drawing/2014/main" val="4092870467"/>
                    </a:ext>
                  </a:extLst>
                </a:gridCol>
                <a:gridCol w="329184">
                  <a:extLst>
                    <a:ext uri="{9D8B030D-6E8A-4147-A177-3AD203B41FA5}">
                      <a16:colId xmlns:a16="http://schemas.microsoft.com/office/drawing/2014/main" val="4191112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28890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- 02.12.2021 18:00:03</a:t>
                      </a:r>
                      <a:r>
                        <a:rPr kumimoji="0" lang="en-US" sz="1000" b="0" i="0" u="none" strike="noStrike" kern="1200" cap="none" spc="0" normalizeH="0" baseline="0" noProof="0">
                          <a:ln>
                            <a:noFill/>
                          </a:ln>
                          <a:solidFill>
                            <a:prstClr val="black"/>
                          </a:solidFill>
                          <a:effectLst/>
                          <a:uLnTx/>
                          <a:uFillTx/>
                          <a:latin typeface="+mn-lt"/>
                          <a:ea typeface="+mn-ea"/>
                          <a:cs typeface="+mn-cs"/>
                        </a:rPr>
                        <a:t>
 Das Duo Tobias interpretierte die Nicolas Senn-Komposition «Kafi Biberflade» am Folklorenachwuchs-Wettwerb 2021 in Appenzell. Die beiden Hackbrettler Tobias Alder und Tobias Lehner stammen aus Gossau SG. #Hackbrett #Folklorenachwuchs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92714330"/>
                  </a:ext>
                </a:extLst>
              </a:tr>
            </a:tbl>
          </a:graphicData>
        </a:graphic>
      </p:graphicFrame>
      <p:sp>
        <p:nvSpPr>
          <p:cNvPr id="4" name="Text Placeholder 3">
            <a:extLst>
              <a:ext uri="{FF2B5EF4-FFF2-40B4-BE49-F238E27FC236}">
                <a16:creationId xmlns:a16="http://schemas.microsoft.com/office/drawing/2014/main" id="{69BAF2E1-0DC9-4EF5-8923-1C94BBE3AA8C}"/>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798218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0C5A-5DEC-4EB8-A668-B128D95581DB}"/>
              </a:ext>
            </a:extLst>
          </p:cNvPr>
          <p:cNvSpPr>
            <a:spLocks noGrp="1"/>
          </p:cNvSpPr>
          <p:nvPr>
            <p:ph type="title"/>
          </p:nvPr>
        </p:nvSpPr>
        <p:spPr/>
        <p:txBody>
          <a:bodyPr/>
          <a:lstStyle/>
          <a:p>
            <a:r>
              <a:rPr lang="en-US"/>
              <a:t>Facebook Video Tabelle | SRF Volksmusik - 1 of 13</a:t>
            </a:r>
          </a:p>
        </p:txBody>
      </p:sp>
      <p:graphicFrame>
        <p:nvGraphicFramePr>
          <p:cNvPr id="5" name="Table Placeholder 4">
            <a:extLst>
              <a:ext uri="{FF2B5EF4-FFF2-40B4-BE49-F238E27FC236}">
                <a16:creationId xmlns:a16="http://schemas.microsoft.com/office/drawing/2014/main" id="{37E8A438-45EA-498D-A4DC-3E22610F8446}"/>
              </a:ext>
            </a:extLst>
          </p:cNvPr>
          <p:cNvGraphicFramePr>
            <a:graphicFrameLocks noGrp="1"/>
          </p:cNvGraphicFramePr>
          <p:nvPr>
            <p:ph type="tbl" sz="quarter" idx="13"/>
            <p:extLst>
              <p:ext uri="{D42A27DB-BD31-4B8C-83A1-F6EECF244321}">
                <p14:modId xmlns:p14="http://schemas.microsoft.com/office/powerpoint/2010/main" val="166757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02490095"/>
                    </a:ext>
                  </a:extLst>
                </a:gridCol>
                <a:gridCol w="576072">
                  <a:extLst>
                    <a:ext uri="{9D8B030D-6E8A-4147-A177-3AD203B41FA5}">
                      <a16:colId xmlns:a16="http://schemas.microsoft.com/office/drawing/2014/main" val="900336177"/>
                    </a:ext>
                  </a:extLst>
                </a:gridCol>
                <a:gridCol w="246888">
                  <a:extLst>
                    <a:ext uri="{9D8B030D-6E8A-4147-A177-3AD203B41FA5}">
                      <a16:colId xmlns:a16="http://schemas.microsoft.com/office/drawing/2014/main" val="4173887584"/>
                    </a:ext>
                  </a:extLst>
                </a:gridCol>
                <a:gridCol w="246888">
                  <a:extLst>
                    <a:ext uri="{9D8B030D-6E8A-4147-A177-3AD203B41FA5}">
                      <a16:colId xmlns:a16="http://schemas.microsoft.com/office/drawing/2014/main" val="2014538181"/>
                    </a:ext>
                  </a:extLst>
                </a:gridCol>
                <a:gridCol w="576072">
                  <a:extLst>
                    <a:ext uri="{9D8B030D-6E8A-4147-A177-3AD203B41FA5}">
                      <a16:colId xmlns:a16="http://schemas.microsoft.com/office/drawing/2014/main" val="4107178493"/>
                    </a:ext>
                  </a:extLst>
                </a:gridCol>
                <a:gridCol w="576072">
                  <a:extLst>
                    <a:ext uri="{9D8B030D-6E8A-4147-A177-3AD203B41FA5}">
                      <a16:colId xmlns:a16="http://schemas.microsoft.com/office/drawing/2014/main" val="1796651161"/>
                    </a:ext>
                  </a:extLst>
                </a:gridCol>
                <a:gridCol w="576072">
                  <a:extLst>
                    <a:ext uri="{9D8B030D-6E8A-4147-A177-3AD203B41FA5}">
                      <a16:colId xmlns:a16="http://schemas.microsoft.com/office/drawing/2014/main" val="685299826"/>
                    </a:ext>
                  </a:extLst>
                </a:gridCol>
                <a:gridCol w="246888">
                  <a:extLst>
                    <a:ext uri="{9D8B030D-6E8A-4147-A177-3AD203B41FA5}">
                      <a16:colId xmlns:a16="http://schemas.microsoft.com/office/drawing/2014/main" val="1435966808"/>
                    </a:ext>
                  </a:extLst>
                </a:gridCol>
                <a:gridCol w="246888">
                  <a:extLst>
                    <a:ext uri="{9D8B030D-6E8A-4147-A177-3AD203B41FA5}">
                      <a16:colId xmlns:a16="http://schemas.microsoft.com/office/drawing/2014/main" val="1271426489"/>
                    </a:ext>
                  </a:extLst>
                </a:gridCol>
                <a:gridCol w="576072">
                  <a:extLst>
                    <a:ext uri="{9D8B030D-6E8A-4147-A177-3AD203B41FA5}">
                      <a16:colId xmlns:a16="http://schemas.microsoft.com/office/drawing/2014/main" val="2435576381"/>
                    </a:ext>
                  </a:extLst>
                </a:gridCol>
                <a:gridCol w="246888">
                  <a:extLst>
                    <a:ext uri="{9D8B030D-6E8A-4147-A177-3AD203B41FA5}">
                      <a16:colId xmlns:a16="http://schemas.microsoft.com/office/drawing/2014/main" val="718848079"/>
                    </a:ext>
                  </a:extLst>
                </a:gridCol>
                <a:gridCol w="246888">
                  <a:extLst>
                    <a:ext uri="{9D8B030D-6E8A-4147-A177-3AD203B41FA5}">
                      <a16:colId xmlns:a16="http://schemas.microsoft.com/office/drawing/2014/main" val="3845151934"/>
                    </a:ext>
                  </a:extLst>
                </a:gridCol>
                <a:gridCol w="246888">
                  <a:extLst>
                    <a:ext uri="{9D8B030D-6E8A-4147-A177-3AD203B41FA5}">
                      <a16:colId xmlns:a16="http://schemas.microsoft.com/office/drawing/2014/main" val="2165554442"/>
                    </a:ext>
                  </a:extLst>
                </a:gridCol>
                <a:gridCol w="246888">
                  <a:extLst>
                    <a:ext uri="{9D8B030D-6E8A-4147-A177-3AD203B41FA5}">
                      <a16:colId xmlns:a16="http://schemas.microsoft.com/office/drawing/2014/main" val="333263157"/>
                    </a:ext>
                  </a:extLst>
                </a:gridCol>
                <a:gridCol w="246888">
                  <a:extLst>
                    <a:ext uri="{9D8B030D-6E8A-4147-A177-3AD203B41FA5}">
                      <a16:colId xmlns:a16="http://schemas.microsoft.com/office/drawing/2014/main" val="1584176152"/>
                    </a:ext>
                  </a:extLst>
                </a:gridCol>
                <a:gridCol w="246888">
                  <a:extLst>
                    <a:ext uri="{9D8B030D-6E8A-4147-A177-3AD203B41FA5}">
                      <a16:colId xmlns:a16="http://schemas.microsoft.com/office/drawing/2014/main" val="2367183583"/>
                    </a:ext>
                  </a:extLst>
                </a:gridCol>
                <a:gridCol w="246888">
                  <a:extLst>
                    <a:ext uri="{9D8B030D-6E8A-4147-A177-3AD203B41FA5}">
                      <a16:colId xmlns:a16="http://schemas.microsoft.com/office/drawing/2014/main" val="2990635215"/>
                    </a:ext>
                  </a:extLst>
                </a:gridCol>
                <a:gridCol w="246888">
                  <a:extLst>
                    <a:ext uri="{9D8B030D-6E8A-4147-A177-3AD203B41FA5}">
                      <a16:colId xmlns:a16="http://schemas.microsoft.com/office/drawing/2014/main" val="4293492586"/>
                    </a:ext>
                  </a:extLst>
                </a:gridCol>
                <a:gridCol w="246888">
                  <a:extLst>
                    <a:ext uri="{9D8B030D-6E8A-4147-A177-3AD203B41FA5}">
                      <a16:colId xmlns:a16="http://schemas.microsoft.com/office/drawing/2014/main" val="374128290"/>
                    </a:ext>
                  </a:extLst>
                </a:gridCol>
                <a:gridCol w="246888">
                  <a:extLst>
                    <a:ext uri="{9D8B030D-6E8A-4147-A177-3AD203B41FA5}">
                      <a16:colId xmlns:a16="http://schemas.microsoft.com/office/drawing/2014/main" val="1621577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295269138"/>
                  </a:ext>
                </a:extLst>
              </a:tr>
            </a:tbl>
          </a:graphicData>
        </a:graphic>
      </p:graphicFrame>
      <p:sp>
        <p:nvSpPr>
          <p:cNvPr id="4" name="Text Placeholder 3">
            <a:extLst>
              <a:ext uri="{FF2B5EF4-FFF2-40B4-BE49-F238E27FC236}">
                <a16:creationId xmlns:a16="http://schemas.microsoft.com/office/drawing/2014/main" id="{D6BBC384-BF6A-4AD0-B05C-9A9CB2D66D3F}"/>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985915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0DCD-6C12-4BC7-997A-AB83D5A87D59}"/>
              </a:ext>
            </a:extLst>
          </p:cNvPr>
          <p:cNvSpPr>
            <a:spLocks noGrp="1"/>
          </p:cNvSpPr>
          <p:nvPr>
            <p:ph type="title"/>
          </p:nvPr>
        </p:nvSpPr>
        <p:spPr/>
        <p:txBody>
          <a:bodyPr/>
          <a:lstStyle/>
          <a:p>
            <a:r>
              <a:rPr lang="en-US"/>
              <a:t>Facebook Video Tabelle | SRF Volksmusik - 2 of 13</a:t>
            </a:r>
          </a:p>
        </p:txBody>
      </p:sp>
      <p:graphicFrame>
        <p:nvGraphicFramePr>
          <p:cNvPr id="5" name="Table Placeholder 4">
            <a:extLst>
              <a:ext uri="{FF2B5EF4-FFF2-40B4-BE49-F238E27FC236}">
                <a16:creationId xmlns:a16="http://schemas.microsoft.com/office/drawing/2014/main" id="{023141F1-9CC6-4AFC-BD6C-26BFC4239879}"/>
              </a:ext>
            </a:extLst>
          </p:cNvPr>
          <p:cNvGraphicFramePr>
            <a:graphicFrameLocks noGrp="1"/>
          </p:cNvGraphicFramePr>
          <p:nvPr>
            <p:ph type="tbl" sz="quarter" idx="13"/>
            <p:extLst>
              <p:ext uri="{D42A27DB-BD31-4B8C-83A1-F6EECF244321}">
                <p14:modId xmlns:p14="http://schemas.microsoft.com/office/powerpoint/2010/main" val="237458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57200343"/>
                    </a:ext>
                  </a:extLst>
                </a:gridCol>
                <a:gridCol w="576072">
                  <a:extLst>
                    <a:ext uri="{9D8B030D-6E8A-4147-A177-3AD203B41FA5}">
                      <a16:colId xmlns:a16="http://schemas.microsoft.com/office/drawing/2014/main" val="1264698946"/>
                    </a:ext>
                  </a:extLst>
                </a:gridCol>
                <a:gridCol w="246888">
                  <a:extLst>
                    <a:ext uri="{9D8B030D-6E8A-4147-A177-3AD203B41FA5}">
                      <a16:colId xmlns:a16="http://schemas.microsoft.com/office/drawing/2014/main" val="60117423"/>
                    </a:ext>
                  </a:extLst>
                </a:gridCol>
                <a:gridCol w="246888">
                  <a:extLst>
                    <a:ext uri="{9D8B030D-6E8A-4147-A177-3AD203B41FA5}">
                      <a16:colId xmlns:a16="http://schemas.microsoft.com/office/drawing/2014/main" val="3241670058"/>
                    </a:ext>
                  </a:extLst>
                </a:gridCol>
                <a:gridCol w="576072">
                  <a:extLst>
                    <a:ext uri="{9D8B030D-6E8A-4147-A177-3AD203B41FA5}">
                      <a16:colId xmlns:a16="http://schemas.microsoft.com/office/drawing/2014/main" val="811425314"/>
                    </a:ext>
                  </a:extLst>
                </a:gridCol>
                <a:gridCol w="576072">
                  <a:extLst>
                    <a:ext uri="{9D8B030D-6E8A-4147-A177-3AD203B41FA5}">
                      <a16:colId xmlns:a16="http://schemas.microsoft.com/office/drawing/2014/main" val="2744851190"/>
                    </a:ext>
                  </a:extLst>
                </a:gridCol>
                <a:gridCol w="576072">
                  <a:extLst>
                    <a:ext uri="{9D8B030D-6E8A-4147-A177-3AD203B41FA5}">
                      <a16:colId xmlns:a16="http://schemas.microsoft.com/office/drawing/2014/main" val="184286082"/>
                    </a:ext>
                  </a:extLst>
                </a:gridCol>
                <a:gridCol w="246888">
                  <a:extLst>
                    <a:ext uri="{9D8B030D-6E8A-4147-A177-3AD203B41FA5}">
                      <a16:colId xmlns:a16="http://schemas.microsoft.com/office/drawing/2014/main" val="3280827323"/>
                    </a:ext>
                  </a:extLst>
                </a:gridCol>
                <a:gridCol w="246888">
                  <a:extLst>
                    <a:ext uri="{9D8B030D-6E8A-4147-A177-3AD203B41FA5}">
                      <a16:colId xmlns:a16="http://schemas.microsoft.com/office/drawing/2014/main" val="3569300048"/>
                    </a:ext>
                  </a:extLst>
                </a:gridCol>
                <a:gridCol w="576072">
                  <a:extLst>
                    <a:ext uri="{9D8B030D-6E8A-4147-A177-3AD203B41FA5}">
                      <a16:colId xmlns:a16="http://schemas.microsoft.com/office/drawing/2014/main" val="2760972654"/>
                    </a:ext>
                  </a:extLst>
                </a:gridCol>
                <a:gridCol w="246888">
                  <a:extLst>
                    <a:ext uri="{9D8B030D-6E8A-4147-A177-3AD203B41FA5}">
                      <a16:colId xmlns:a16="http://schemas.microsoft.com/office/drawing/2014/main" val="2562457505"/>
                    </a:ext>
                  </a:extLst>
                </a:gridCol>
                <a:gridCol w="246888">
                  <a:extLst>
                    <a:ext uri="{9D8B030D-6E8A-4147-A177-3AD203B41FA5}">
                      <a16:colId xmlns:a16="http://schemas.microsoft.com/office/drawing/2014/main" val="69946735"/>
                    </a:ext>
                  </a:extLst>
                </a:gridCol>
                <a:gridCol w="246888">
                  <a:extLst>
                    <a:ext uri="{9D8B030D-6E8A-4147-A177-3AD203B41FA5}">
                      <a16:colId xmlns:a16="http://schemas.microsoft.com/office/drawing/2014/main" val="392465950"/>
                    </a:ext>
                  </a:extLst>
                </a:gridCol>
                <a:gridCol w="246888">
                  <a:extLst>
                    <a:ext uri="{9D8B030D-6E8A-4147-A177-3AD203B41FA5}">
                      <a16:colId xmlns:a16="http://schemas.microsoft.com/office/drawing/2014/main" val="3720436609"/>
                    </a:ext>
                  </a:extLst>
                </a:gridCol>
                <a:gridCol w="246888">
                  <a:extLst>
                    <a:ext uri="{9D8B030D-6E8A-4147-A177-3AD203B41FA5}">
                      <a16:colId xmlns:a16="http://schemas.microsoft.com/office/drawing/2014/main" val="3581583346"/>
                    </a:ext>
                  </a:extLst>
                </a:gridCol>
                <a:gridCol w="246888">
                  <a:extLst>
                    <a:ext uri="{9D8B030D-6E8A-4147-A177-3AD203B41FA5}">
                      <a16:colId xmlns:a16="http://schemas.microsoft.com/office/drawing/2014/main" val="2099093873"/>
                    </a:ext>
                  </a:extLst>
                </a:gridCol>
                <a:gridCol w="246888">
                  <a:extLst>
                    <a:ext uri="{9D8B030D-6E8A-4147-A177-3AD203B41FA5}">
                      <a16:colId xmlns:a16="http://schemas.microsoft.com/office/drawing/2014/main" val="1789411520"/>
                    </a:ext>
                  </a:extLst>
                </a:gridCol>
                <a:gridCol w="246888">
                  <a:extLst>
                    <a:ext uri="{9D8B030D-6E8A-4147-A177-3AD203B41FA5}">
                      <a16:colId xmlns:a16="http://schemas.microsoft.com/office/drawing/2014/main" val="496773829"/>
                    </a:ext>
                  </a:extLst>
                </a:gridCol>
                <a:gridCol w="246888">
                  <a:extLst>
                    <a:ext uri="{9D8B030D-6E8A-4147-A177-3AD203B41FA5}">
                      <a16:colId xmlns:a16="http://schemas.microsoft.com/office/drawing/2014/main" val="3620078141"/>
                    </a:ext>
                  </a:extLst>
                </a:gridCol>
                <a:gridCol w="246888">
                  <a:extLst>
                    <a:ext uri="{9D8B030D-6E8A-4147-A177-3AD203B41FA5}">
                      <a16:colId xmlns:a16="http://schemas.microsoft.com/office/drawing/2014/main" val="246420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98257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Frowinliche Weihnachten Teil 1- Grittibänzen backen mit Frowin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- 01.12.2021 13:59:31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unserer Adventsserie sind wir bei Frowin Neff und seiner Partnerin Sandra Stalder zu Gast.
Die beiden stecken mitten in den Weihnachtsvorebereitungen.
Im 1. Teil von «Frowinliche Weihnachten» backt der gelernte Bäcker-Konditor Grittibänzen.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9.4076500796883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3214132"/>
                  </a:ext>
                </a:extLst>
              </a:tr>
            </a:tbl>
          </a:graphicData>
        </a:graphic>
      </p:graphicFrame>
      <p:sp>
        <p:nvSpPr>
          <p:cNvPr id="4" name="Text Placeholder 3">
            <a:extLst>
              <a:ext uri="{FF2B5EF4-FFF2-40B4-BE49-F238E27FC236}">
                <a16:creationId xmlns:a16="http://schemas.microsoft.com/office/drawing/2014/main" id="{A89B876F-CBBE-4909-9682-365E5A906A99}"/>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042775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3F30B-A62B-43C0-9E98-A9EDBFE8C002}"/>
              </a:ext>
            </a:extLst>
          </p:cNvPr>
          <p:cNvSpPr>
            <a:spLocks noGrp="1"/>
          </p:cNvSpPr>
          <p:nvPr>
            <p:ph type="title"/>
          </p:nvPr>
        </p:nvSpPr>
        <p:spPr/>
        <p:txBody>
          <a:bodyPr/>
          <a:lstStyle/>
          <a:p>
            <a:r>
              <a:rPr lang="en-US"/>
              <a:t>Facebook Video Tabelle | SRF Volksmusik - 3 of 13</a:t>
            </a:r>
          </a:p>
        </p:txBody>
      </p:sp>
      <p:graphicFrame>
        <p:nvGraphicFramePr>
          <p:cNvPr id="5" name="Table Placeholder 4">
            <a:extLst>
              <a:ext uri="{FF2B5EF4-FFF2-40B4-BE49-F238E27FC236}">
                <a16:creationId xmlns:a16="http://schemas.microsoft.com/office/drawing/2014/main" id="{FFA5E3B7-92CB-4A42-978E-F123B646DBE4}"/>
              </a:ext>
            </a:extLst>
          </p:cNvPr>
          <p:cNvGraphicFramePr>
            <a:graphicFrameLocks noGrp="1"/>
          </p:cNvGraphicFramePr>
          <p:nvPr>
            <p:ph type="tbl" sz="quarter" idx="13"/>
            <p:extLst>
              <p:ext uri="{D42A27DB-BD31-4B8C-83A1-F6EECF244321}">
                <p14:modId xmlns:p14="http://schemas.microsoft.com/office/powerpoint/2010/main" val="300920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7523967"/>
                    </a:ext>
                  </a:extLst>
                </a:gridCol>
                <a:gridCol w="576072">
                  <a:extLst>
                    <a:ext uri="{9D8B030D-6E8A-4147-A177-3AD203B41FA5}">
                      <a16:colId xmlns:a16="http://schemas.microsoft.com/office/drawing/2014/main" val="2379485382"/>
                    </a:ext>
                  </a:extLst>
                </a:gridCol>
                <a:gridCol w="246888">
                  <a:extLst>
                    <a:ext uri="{9D8B030D-6E8A-4147-A177-3AD203B41FA5}">
                      <a16:colId xmlns:a16="http://schemas.microsoft.com/office/drawing/2014/main" val="4261382058"/>
                    </a:ext>
                  </a:extLst>
                </a:gridCol>
                <a:gridCol w="246888">
                  <a:extLst>
                    <a:ext uri="{9D8B030D-6E8A-4147-A177-3AD203B41FA5}">
                      <a16:colId xmlns:a16="http://schemas.microsoft.com/office/drawing/2014/main" val="1399570785"/>
                    </a:ext>
                  </a:extLst>
                </a:gridCol>
                <a:gridCol w="576072">
                  <a:extLst>
                    <a:ext uri="{9D8B030D-6E8A-4147-A177-3AD203B41FA5}">
                      <a16:colId xmlns:a16="http://schemas.microsoft.com/office/drawing/2014/main" val="3283283097"/>
                    </a:ext>
                  </a:extLst>
                </a:gridCol>
                <a:gridCol w="576072">
                  <a:extLst>
                    <a:ext uri="{9D8B030D-6E8A-4147-A177-3AD203B41FA5}">
                      <a16:colId xmlns:a16="http://schemas.microsoft.com/office/drawing/2014/main" val="1348634888"/>
                    </a:ext>
                  </a:extLst>
                </a:gridCol>
                <a:gridCol w="576072">
                  <a:extLst>
                    <a:ext uri="{9D8B030D-6E8A-4147-A177-3AD203B41FA5}">
                      <a16:colId xmlns:a16="http://schemas.microsoft.com/office/drawing/2014/main" val="1447019511"/>
                    </a:ext>
                  </a:extLst>
                </a:gridCol>
                <a:gridCol w="246888">
                  <a:extLst>
                    <a:ext uri="{9D8B030D-6E8A-4147-A177-3AD203B41FA5}">
                      <a16:colId xmlns:a16="http://schemas.microsoft.com/office/drawing/2014/main" val="410966258"/>
                    </a:ext>
                  </a:extLst>
                </a:gridCol>
                <a:gridCol w="246888">
                  <a:extLst>
                    <a:ext uri="{9D8B030D-6E8A-4147-A177-3AD203B41FA5}">
                      <a16:colId xmlns:a16="http://schemas.microsoft.com/office/drawing/2014/main" val="431616941"/>
                    </a:ext>
                  </a:extLst>
                </a:gridCol>
                <a:gridCol w="576072">
                  <a:extLst>
                    <a:ext uri="{9D8B030D-6E8A-4147-A177-3AD203B41FA5}">
                      <a16:colId xmlns:a16="http://schemas.microsoft.com/office/drawing/2014/main" val="184551196"/>
                    </a:ext>
                  </a:extLst>
                </a:gridCol>
                <a:gridCol w="246888">
                  <a:extLst>
                    <a:ext uri="{9D8B030D-6E8A-4147-A177-3AD203B41FA5}">
                      <a16:colId xmlns:a16="http://schemas.microsoft.com/office/drawing/2014/main" val="3131934913"/>
                    </a:ext>
                  </a:extLst>
                </a:gridCol>
                <a:gridCol w="246888">
                  <a:extLst>
                    <a:ext uri="{9D8B030D-6E8A-4147-A177-3AD203B41FA5}">
                      <a16:colId xmlns:a16="http://schemas.microsoft.com/office/drawing/2014/main" val="1610625331"/>
                    </a:ext>
                  </a:extLst>
                </a:gridCol>
                <a:gridCol w="246888">
                  <a:extLst>
                    <a:ext uri="{9D8B030D-6E8A-4147-A177-3AD203B41FA5}">
                      <a16:colId xmlns:a16="http://schemas.microsoft.com/office/drawing/2014/main" val="2996175449"/>
                    </a:ext>
                  </a:extLst>
                </a:gridCol>
                <a:gridCol w="246888">
                  <a:extLst>
                    <a:ext uri="{9D8B030D-6E8A-4147-A177-3AD203B41FA5}">
                      <a16:colId xmlns:a16="http://schemas.microsoft.com/office/drawing/2014/main" val="2396132328"/>
                    </a:ext>
                  </a:extLst>
                </a:gridCol>
                <a:gridCol w="246888">
                  <a:extLst>
                    <a:ext uri="{9D8B030D-6E8A-4147-A177-3AD203B41FA5}">
                      <a16:colId xmlns:a16="http://schemas.microsoft.com/office/drawing/2014/main" val="2102597787"/>
                    </a:ext>
                  </a:extLst>
                </a:gridCol>
                <a:gridCol w="246888">
                  <a:extLst>
                    <a:ext uri="{9D8B030D-6E8A-4147-A177-3AD203B41FA5}">
                      <a16:colId xmlns:a16="http://schemas.microsoft.com/office/drawing/2014/main" val="2153254069"/>
                    </a:ext>
                  </a:extLst>
                </a:gridCol>
                <a:gridCol w="246888">
                  <a:extLst>
                    <a:ext uri="{9D8B030D-6E8A-4147-A177-3AD203B41FA5}">
                      <a16:colId xmlns:a16="http://schemas.microsoft.com/office/drawing/2014/main" val="3782506010"/>
                    </a:ext>
                  </a:extLst>
                </a:gridCol>
                <a:gridCol w="246888">
                  <a:extLst>
                    <a:ext uri="{9D8B030D-6E8A-4147-A177-3AD203B41FA5}">
                      <a16:colId xmlns:a16="http://schemas.microsoft.com/office/drawing/2014/main" val="1818125943"/>
                    </a:ext>
                  </a:extLst>
                </a:gridCol>
                <a:gridCol w="246888">
                  <a:extLst>
                    <a:ext uri="{9D8B030D-6E8A-4147-A177-3AD203B41FA5}">
                      <a16:colId xmlns:a16="http://schemas.microsoft.com/office/drawing/2014/main" val="892879314"/>
                    </a:ext>
                  </a:extLst>
                </a:gridCol>
                <a:gridCol w="246888">
                  <a:extLst>
                    <a:ext uri="{9D8B030D-6E8A-4147-A177-3AD203B41FA5}">
                      <a16:colId xmlns:a16="http://schemas.microsoft.com/office/drawing/2014/main" val="223436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419236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Bärgjodler Entlebuech: Läbesziit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- 29.11.2021 11:36:42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Wir wünschen euch einen gemütlichen Feierabend mit den Bärgjodler Entlebuech und «Läbesziit»!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7862209"/>
                  </a:ext>
                </a:extLst>
              </a:tr>
            </a:tbl>
          </a:graphicData>
        </a:graphic>
      </p:graphicFrame>
      <p:sp>
        <p:nvSpPr>
          <p:cNvPr id="4" name="Text Placeholder 3">
            <a:extLst>
              <a:ext uri="{FF2B5EF4-FFF2-40B4-BE49-F238E27FC236}">
                <a16:creationId xmlns:a16="http://schemas.microsoft.com/office/drawing/2014/main" id="{C23B6D0A-5EB3-4746-A4B7-53FEBE64A634}"/>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232227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C92E-3E10-46F4-A021-C2145B977809}"/>
              </a:ext>
            </a:extLst>
          </p:cNvPr>
          <p:cNvSpPr>
            <a:spLocks noGrp="1"/>
          </p:cNvSpPr>
          <p:nvPr>
            <p:ph type="title"/>
          </p:nvPr>
        </p:nvSpPr>
        <p:spPr/>
        <p:txBody>
          <a:bodyPr/>
          <a:lstStyle/>
          <a:p>
            <a:r>
              <a:rPr lang="en-US"/>
              <a:t>Facebook Video Tabelle | SRF Volksmusik - 4 of 13</a:t>
            </a:r>
          </a:p>
        </p:txBody>
      </p:sp>
      <p:graphicFrame>
        <p:nvGraphicFramePr>
          <p:cNvPr id="5" name="Table Placeholder 4">
            <a:extLst>
              <a:ext uri="{FF2B5EF4-FFF2-40B4-BE49-F238E27FC236}">
                <a16:creationId xmlns:a16="http://schemas.microsoft.com/office/drawing/2014/main" id="{E56EC13C-8124-4C37-A5AE-544952D7DDE1}"/>
              </a:ext>
            </a:extLst>
          </p:cNvPr>
          <p:cNvGraphicFramePr>
            <a:graphicFrameLocks noGrp="1"/>
          </p:cNvGraphicFramePr>
          <p:nvPr>
            <p:ph type="tbl" sz="quarter" idx="13"/>
            <p:extLst>
              <p:ext uri="{D42A27DB-BD31-4B8C-83A1-F6EECF244321}">
                <p14:modId xmlns:p14="http://schemas.microsoft.com/office/powerpoint/2010/main" val="126716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33772848"/>
                    </a:ext>
                  </a:extLst>
                </a:gridCol>
                <a:gridCol w="576072">
                  <a:extLst>
                    <a:ext uri="{9D8B030D-6E8A-4147-A177-3AD203B41FA5}">
                      <a16:colId xmlns:a16="http://schemas.microsoft.com/office/drawing/2014/main" val="3145023425"/>
                    </a:ext>
                  </a:extLst>
                </a:gridCol>
                <a:gridCol w="246888">
                  <a:extLst>
                    <a:ext uri="{9D8B030D-6E8A-4147-A177-3AD203B41FA5}">
                      <a16:colId xmlns:a16="http://schemas.microsoft.com/office/drawing/2014/main" val="1533957010"/>
                    </a:ext>
                  </a:extLst>
                </a:gridCol>
                <a:gridCol w="246888">
                  <a:extLst>
                    <a:ext uri="{9D8B030D-6E8A-4147-A177-3AD203B41FA5}">
                      <a16:colId xmlns:a16="http://schemas.microsoft.com/office/drawing/2014/main" val="2208285701"/>
                    </a:ext>
                  </a:extLst>
                </a:gridCol>
                <a:gridCol w="576072">
                  <a:extLst>
                    <a:ext uri="{9D8B030D-6E8A-4147-A177-3AD203B41FA5}">
                      <a16:colId xmlns:a16="http://schemas.microsoft.com/office/drawing/2014/main" val="3959285907"/>
                    </a:ext>
                  </a:extLst>
                </a:gridCol>
                <a:gridCol w="576072">
                  <a:extLst>
                    <a:ext uri="{9D8B030D-6E8A-4147-A177-3AD203B41FA5}">
                      <a16:colId xmlns:a16="http://schemas.microsoft.com/office/drawing/2014/main" val="4249707111"/>
                    </a:ext>
                  </a:extLst>
                </a:gridCol>
                <a:gridCol w="576072">
                  <a:extLst>
                    <a:ext uri="{9D8B030D-6E8A-4147-A177-3AD203B41FA5}">
                      <a16:colId xmlns:a16="http://schemas.microsoft.com/office/drawing/2014/main" val="3936766849"/>
                    </a:ext>
                  </a:extLst>
                </a:gridCol>
                <a:gridCol w="246888">
                  <a:extLst>
                    <a:ext uri="{9D8B030D-6E8A-4147-A177-3AD203B41FA5}">
                      <a16:colId xmlns:a16="http://schemas.microsoft.com/office/drawing/2014/main" val="2773901900"/>
                    </a:ext>
                  </a:extLst>
                </a:gridCol>
                <a:gridCol w="246888">
                  <a:extLst>
                    <a:ext uri="{9D8B030D-6E8A-4147-A177-3AD203B41FA5}">
                      <a16:colId xmlns:a16="http://schemas.microsoft.com/office/drawing/2014/main" val="1286243988"/>
                    </a:ext>
                  </a:extLst>
                </a:gridCol>
                <a:gridCol w="576072">
                  <a:extLst>
                    <a:ext uri="{9D8B030D-6E8A-4147-A177-3AD203B41FA5}">
                      <a16:colId xmlns:a16="http://schemas.microsoft.com/office/drawing/2014/main" val="2428145856"/>
                    </a:ext>
                  </a:extLst>
                </a:gridCol>
                <a:gridCol w="246888">
                  <a:extLst>
                    <a:ext uri="{9D8B030D-6E8A-4147-A177-3AD203B41FA5}">
                      <a16:colId xmlns:a16="http://schemas.microsoft.com/office/drawing/2014/main" val="3725271134"/>
                    </a:ext>
                  </a:extLst>
                </a:gridCol>
                <a:gridCol w="246888">
                  <a:extLst>
                    <a:ext uri="{9D8B030D-6E8A-4147-A177-3AD203B41FA5}">
                      <a16:colId xmlns:a16="http://schemas.microsoft.com/office/drawing/2014/main" val="2378717588"/>
                    </a:ext>
                  </a:extLst>
                </a:gridCol>
                <a:gridCol w="246888">
                  <a:extLst>
                    <a:ext uri="{9D8B030D-6E8A-4147-A177-3AD203B41FA5}">
                      <a16:colId xmlns:a16="http://schemas.microsoft.com/office/drawing/2014/main" val="521519622"/>
                    </a:ext>
                  </a:extLst>
                </a:gridCol>
                <a:gridCol w="246888">
                  <a:extLst>
                    <a:ext uri="{9D8B030D-6E8A-4147-A177-3AD203B41FA5}">
                      <a16:colId xmlns:a16="http://schemas.microsoft.com/office/drawing/2014/main" val="3526090351"/>
                    </a:ext>
                  </a:extLst>
                </a:gridCol>
                <a:gridCol w="246888">
                  <a:extLst>
                    <a:ext uri="{9D8B030D-6E8A-4147-A177-3AD203B41FA5}">
                      <a16:colId xmlns:a16="http://schemas.microsoft.com/office/drawing/2014/main" val="439319492"/>
                    </a:ext>
                  </a:extLst>
                </a:gridCol>
                <a:gridCol w="246888">
                  <a:extLst>
                    <a:ext uri="{9D8B030D-6E8A-4147-A177-3AD203B41FA5}">
                      <a16:colId xmlns:a16="http://schemas.microsoft.com/office/drawing/2014/main" val="2379988090"/>
                    </a:ext>
                  </a:extLst>
                </a:gridCol>
                <a:gridCol w="246888">
                  <a:extLst>
                    <a:ext uri="{9D8B030D-6E8A-4147-A177-3AD203B41FA5}">
                      <a16:colId xmlns:a16="http://schemas.microsoft.com/office/drawing/2014/main" val="3624640511"/>
                    </a:ext>
                  </a:extLst>
                </a:gridCol>
                <a:gridCol w="246888">
                  <a:extLst>
                    <a:ext uri="{9D8B030D-6E8A-4147-A177-3AD203B41FA5}">
                      <a16:colId xmlns:a16="http://schemas.microsoft.com/office/drawing/2014/main" val="2168413273"/>
                    </a:ext>
                  </a:extLst>
                </a:gridCol>
                <a:gridCol w="246888">
                  <a:extLst>
                    <a:ext uri="{9D8B030D-6E8A-4147-A177-3AD203B41FA5}">
                      <a16:colId xmlns:a16="http://schemas.microsoft.com/office/drawing/2014/main" val="3302771841"/>
                    </a:ext>
                  </a:extLst>
                </a:gridCol>
                <a:gridCol w="246888">
                  <a:extLst>
                    <a:ext uri="{9D8B030D-6E8A-4147-A177-3AD203B41FA5}">
                      <a16:colId xmlns:a16="http://schemas.microsoft.com/office/drawing/2014/main" val="1079676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95562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Swiss-Bieler Ländler-Plausch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- 26.11.2021 12:29:29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Peter Grossen und seine Musik-Kameraden feiern eine musikalische «Klassezämekunft». Swiss Ländler Gamblers Berner Örgeliplausch #Ländler #Volksmusik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6.9848809077805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5404544"/>
                  </a:ext>
                </a:extLst>
              </a:tr>
            </a:tbl>
          </a:graphicData>
        </a:graphic>
      </p:graphicFrame>
      <p:sp>
        <p:nvSpPr>
          <p:cNvPr id="4" name="Text Placeholder 3">
            <a:extLst>
              <a:ext uri="{FF2B5EF4-FFF2-40B4-BE49-F238E27FC236}">
                <a16:creationId xmlns:a16="http://schemas.microsoft.com/office/drawing/2014/main" id="{CB3E1F0F-7C6E-4348-B35B-E57E4927B558}"/>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4171550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C41F1-8D18-496B-8893-496D072A1A0B}"/>
              </a:ext>
            </a:extLst>
          </p:cNvPr>
          <p:cNvSpPr>
            <a:spLocks noGrp="1"/>
          </p:cNvSpPr>
          <p:nvPr>
            <p:ph type="title"/>
          </p:nvPr>
        </p:nvSpPr>
        <p:spPr/>
        <p:txBody>
          <a:bodyPr/>
          <a:lstStyle/>
          <a:p>
            <a:r>
              <a:rPr lang="en-US"/>
              <a:t>Facebook Video Tabelle | SRF Volksmusik - 5 of 13</a:t>
            </a:r>
          </a:p>
        </p:txBody>
      </p:sp>
      <p:graphicFrame>
        <p:nvGraphicFramePr>
          <p:cNvPr id="5" name="Table Placeholder 4">
            <a:extLst>
              <a:ext uri="{FF2B5EF4-FFF2-40B4-BE49-F238E27FC236}">
                <a16:creationId xmlns:a16="http://schemas.microsoft.com/office/drawing/2014/main" id="{EA8491D4-F61A-4B0B-B097-20F99460B4A1}"/>
              </a:ext>
            </a:extLst>
          </p:cNvPr>
          <p:cNvGraphicFramePr>
            <a:graphicFrameLocks noGrp="1"/>
          </p:cNvGraphicFramePr>
          <p:nvPr>
            <p:ph type="tbl" sz="quarter" idx="13"/>
            <p:extLst>
              <p:ext uri="{D42A27DB-BD31-4B8C-83A1-F6EECF244321}">
                <p14:modId xmlns:p14="http://schemas.microsoft.com/office/powerpoint/2010/main" val="2475979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70272622"/>
                    </a:ext>
                  </a:extLst>
                </a:gridCol>
                <a:gridCol w="576072">
                  <a:extLst>
                    <a:ext uri="{9D8B030D-6E8A-4147-A177-3AD203B41FA5}">
                      <a16:colId xmlns:a16="http://schemas.microsoft.com/office/drawing/2014/main" val="3455641752"/>
                    </a:ext>
                  </a:extLst>
                </a:gridCol>
                <a:gridCol w="246888">
                  <a:extLst>
                    <a:ext uri="{9D8B030D-6E8A-4147-A177-3AD203B41FA5}">
                      <a16:colId xmlns:a16="http://schemas.microsoft.com/office/drawing/2014/main" val="1345474536"/>
                    </a:ext>
                  </a:extLst>
                </a:gridCol>
                <a:gridCol w="246888">
                  <a:extLst>
                    <a:ext uri="{9D8B030D-6E8A-4147-A177-3AD203B41FA5}">
                      <a16:colId xmlns:a16="http://schemas.microsoft.com/office/drawing/2014/main" val="1959417175"/>
                    </a:ext>
                  </a:extLst>
                </a:gridCol>
                <a:gridCol w="576072">
                  <a:extLst>
                    <a:ext uri="{9D8B030D-6E8A-4147-A177-3AD203B41FA5}">
                      <a16:colId xmlns:a16="http://schemas.microsoft.com/office/drawing/2014/main" val="3422498820"/>
                    </a:ext>
                  </a:extLst>
                </a:gridCol>
                <a:gridCol w="576072">
                  <a:extLst>
                    <a:ext uri="{9D8B030D-6E8A-4147-A177-3AD203B41FA5}">
                      <a16:colId xmlns:a16="http://schemas.microsoft.com/office/drawing/2014/main" val="2295772025"/>
                    </a:ext>
                  </a:extLst>
                </a:gridCol>
                <a:gridCol w="576072">
                  <a:extLst>
                    <a:ext uri="{9D8B030D-6E8A-4147-A177-3AD203B41FA5}">
                      <a16:colId xmlns:a16="http://schemas.microsoft.com/office/drawing/2014/main" val="936228736"/>
                    </a:ext>
                  </a:extLst>
                </a:gridCol>
                <a:gridCol w="246888">
                  <a:extLst>
                    <a:ext uri="{9D8B030D-6E8A-4147-A177-3AD203B41FA5}">
                      <a16:colId xmlns:a16="http://schemas.microsoft.com/office/drawing/2014/main" val="2575903471"/>
                    </a:ext>
                  </a:extLst>
                </a:gridCol>
                <a:gridCol w="246888">
                  <a:extLst>
                    <a:ext uri="{9D8B030D-6E8A-4147-A177-3AD203B41FA5}">
                      <a16:colId xmlns:a16="http://schemas.microsoft.com/office/drawing/2014/main" val="1448069110"/>
                    </a:ext>
                  </a:extLst>
                </a:gridCol>
                <a:gridCol w="576072">
                  <a:extLst>
                    <a:ext uri="{9D8B030D-6E8A-4147-A177-3AD203B41FA5}">
                      <a16:colId xmlns:a16="http://schemas.microsoft.com/office/drawing/2014/main" val="627275992"/>
                    </a:ext>
                  </a:extLst>
                </a:gridCol>
                <a:gridCol w="246888">
                  <a:extLst>
                    <a:ext uri="{9D8B030D-6E8A-4147-A177-3AD203B41FA5}">
                      <a16:colId xmlns:a16="http://schemas.microsoft.com/office/drawing/2014/main" val="1786514566"/>
                    </a:ext>
                  </a:extLst>
                </a:gridCol>
                <a:gridCol w="246888">
                  <a:extLst>
                    <a:ext uri="{9D8B030D-6E8A-4147-A177-3AD203B41FA5}">
                      <a16:colId xmlns:a16="http://schemas.microsoft.com/office/drawing/2014/main" val="3496684224"/>
                    </a:ext>
                  </a:extLst>
                </a:gridCol>
                <a:gridCol w="246888">
                  <a:extLst>
                    <a:ext uri="{9D8B030D-6E8A-4147-A177-3AD203B41FA5}">
                      <a16:colId xmlns:a16="http://schemas.microsoft.com/office/drawing/2014/main" val="1848326506"/>
                    </a:ext>
                  </a:extLst>
                </a:gridCol>
                <a:gridCol w="246888">
                  <a:extLst>
                    <a:ext uri="{9D8B030D-6E8A-4147-A177-3AD203B41FA5}">
                      <a16:colId xmlns:a16="http://schemas.microsoft.com/office/drawing/2014/main" val="3602769073"/>
                    </a:ext>
                  </a:extLst>
                </a:gridCol>
                <a:gridCol w="246888">
                  <a:extLst>
                    <a:ext uri="{9D8B030D-6E8A-4147-A177-3AD203B41FA5}">
                      <a16:colId xmlns:a16="http://schemas.microsoft.com/office/drawing/2014/main" val="3011508528"/>
                    </a:ext>
                  </a:extLst>
                </a:gridCol>
                <a:gridCol w="246888">
                  <a:extLst>
                    <a:ext uri="{9D8B030D-6E8A-4147-A177-3AD203B41FA5}">
                      <a16:colId xmlns:a16="http://schemas.microsoft.com/office/drawing/2014/main" val="4290913455"/>
                    </a:ext>
                  </a:extLst>
                </a:gridCol>
                <a:gridCol w="246888">
                  <a:extLst>
                    <a:ext uri="{9D8B030D-6E8A-4147-A177-3AD203B41FA5}">
                      <a16:colId xmlns:a16="http://schemas.microsoft.com/office/drawing/2014/main" val="556722382"/>
                    </a:ext>
                  </a:extLst>
                </a:gridCol>
                <a:gridCol w="246888">
                  <a:extLst>
                    <a:ext uri="{9D8B030D-6E8A-4147-A177-3AD203B41FA5}">
                      <a16:colId xmlns:a16="http://schemas.microsoft.com/office/drawing/2014/main" val="4189005875"/>
                    </a:ext>
                  </a:extLst>
                </a:gridCol>
                <a:gridCol w="246888">
                  <a:extLst>
                    <a:ext uri="{9D8B030D-6E8A-4147-A177-3AD203B41FA5}">
                      <a16:colId xmlns:a16="http://schemas.microsoft.com/office/drawing/2014/main" val="927362347"/>
                    </a:ext>
                  </a:extLst>
                </a:gridCol>
                <a:gridCol w="246888">
                  <a:extLst>
                    <a:ext uri="{9D8B030D-6E8A-4147-A177-3AD203B41FA5}">
                      <a16:colId xmlns:a16="http://schemas.microsoft.com/office/drawing/2014/main" val="505798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415575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Frowin Neff im Weihnachtsfieber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- 24.11.2021 12:33:26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Obwohl es bis zu den Festtagen noch einen ganzen Monat geht ist Frowin Neff schon voll im Weihnachtsfieber. Ob er sich im Datum vertan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13.605637030247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05009526"/>
                  </a:ext>
                </a:extLst>
              </a:tr>
            </a:tbl>
          </a:graphicData>
        </a:graphic>
      </p:graphicFrame>
      <p:sp>
        <p:nvSpPr>
          <p:cNvPr id="4" name="Text Placeholder 3">
            <a:extLst>
              <a:ext uri="{FF2B5EF4-FFF2-40B4-BE49-F238E27FC236}">
                <a16:creationId xmlns:a16="http://schemas.microsoft.com/office/drawing/2014/main" id="{3253CD31-CBE9-4928-93BC-8AA4B8F08046}"/>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823307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EF110-FEF7-4C37-847D-BBE0F1B9855D}"/>
              </a:ext>
            </a:extLst>
          </p:cNvPr>
          <p:cNvSpPr>
            <a:spLocks noGrp="1"/>
          </p:cNvSpPr>
          <p:nvPr>
            <p:ph type="title"/>
          </p:nvPr>
        </p:nvSpPr>
        <p:spPr/>
        <p:txBody>
          <a:bodyPr/>
          <a:lstStyle/>
          <a:p>
            <a:r>
              <a:rPr lang="en-US"/>
              <a:t>Facebook Video Tabelle | SRF Volksmusik - 6 of 13</a:t>
            </a:r>
          </a:p>
        </p:txBody>
      </p:sp>
      <p:graphicFrame>
        <p:nvGraphicFramePr>
          <p:cNvPr id="5" name="Table Placeholder 4">
            <a:extLst>
              <a:ext uri="{FF2B5EF4-FFF2-40B4-BE49-F238E27FC236}">
                <a16:creationId xmlns:a16="http://schemas.microsoft.com/office/drawing/2014/main" id="{72FC88F2-A225-47A5-A52B-102FF77DC6C5}"/>
              </a:ext>
            </a:extLst>
          </p:cNvPr>
          <p:cNvGraphicFramePr>
            <a:graphicFrameLocks noGrp="1"/>
          </p:cNvGraphicFramePr>
          <p:nvPr>
            <p:ph type="tbl" sz="quarter" idx="13"/>
            <p:extLst>
              <p:ext uri="{D42A27DB-BD31-4B8C-83A1-F6EECF244321}">
                <p14:modId xmlns:p14="http://schemas.microsoft.com/office/powerpoint/2010/main" val="555900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76690019"/>
                    </a:ext>
                  </a:extLst>
                </a:gridCol>
                <a:gridCol w="576072">
                  <a:extLst>
                    <a:ext uri="{9D8B030D-6E8A-4147-A177-3AD203B41FA5}">
                      <a16:colId xmlns:a16="http://schemas.microsoft.com/office/drawing/2014/main" val="2374690031"/>
                    </a:ext>
                  </a:extLst>
                </a:gridCol>
                <a:gridCol w="246888">
                  <a:extLst>
                    <a:ext uri="{9D8B030D-6E8A-4147-A177-3AD203B41FA5}">
                      <a16:colId xmlns:a16="http://schemas.microsoft.com/office/drawing/2014/main" val="1744339088"/>
                    </a:ext>
                  </a:extLst>
                </a:gridCol>
                <a:gridCol w="246888">
                  <a:extLst>
                    <a:ext uri="{9D8B030D-6E8A-4147-A177-3AD203B41FA5}">
                      <a16:colId xmlns:a16="http://schemas.microsoft.com/office/drawing/2014/main" val="1287908638"/>
                    </a:ext>
                  </a:extLst>
                </a:gridCol>
                <a:gridCol w="576072">
                  <a:extLst>
                    <a:ext uri="{9D8B030D-6E8A-4147-A177-3AD203B41FA5}">
                      <a16:colId xmlns:a16="http://schemas.microsoft.com/office/drawing/2014/main" val="1477174710"/>
                    </a:ext>
                  </a:extLst>
                </a:gridCol>
                <a:gridCol w="576072">
                  <a:extLst>
                    <a:ext uri="{9D8B030D-6E8A-4147-A177-3AD203B41FA5}">
                      <a16:colId xmlns:a16="http://schemas.microsoft.com/office/drawing/2014/main" val="1148811858"/>
                    </a:ext>
                  </a:extLst>
                </a:gridCol>
                <a:gridCol w="576072">
                  <a:extLst>
                    <a:ext uri="{9D8B030D-6E8A-4147-A177-3AD203B41FA5}">
                      <a16:colId xmlns:a16="http://schemas.microsoft.com/office/drawing/2014/main" val="545125340"/>
                    </a:ext>
                  </a:extLst>
                </a:gridCol>
                <a:gridCol w="246888">
                  <a:extLst>
                    <a:ext uri="{9D8B030D-6E8A-4147-A177-3AD203B41FA5}">
                      <a16:colId xmlns:a16="http://schemas.microsoft.com/office/drawing/2014/main" val="4232148831"/>
                    </a:ext>
                  </a:extLst>
                </a:gridCol>
                <a:gridCol w="246888">
                  <a:extLst>
                    <a:ext uri="{9D8B030D-6E8A-4147-A177-3AD203B41FA5}">
                      <a16:colId xmlns:a16="http://schemas.microsoft.com/office/drawing/2014/main" val="224691661"/>
                    </a:ext>
                  </a:extLst>
                </a:gridCol>
                <a:gridCol w="576072">
                  <a:extLst>
                    <a:ext uri="{9D8B030D-6E8A-4147-A177-3AD203B41FA5}">
                      <a16:colId xmlns:a16="http://schemas.microsoft.com/office/drawing/2014/main" val="3084458219"/>
                    </a:ext>
                  </a:extLst>
                </a:gridCol>
                <a:gridCol w="246888">
                  <a:extLst>
                    <a:ext uri="{9D8B030D-6E8A-4147-A177-3AD203B41FA5}">
                      <a16:colId xmlns:a16="http://schemas.microsoft.com/office/drawing/2014/main" val="1715848791"/>
                    </a:ext>
                  </a:extLst>
                </a:gridCol>
                <a:gridCol w="246888">
                  <a:extLst>
                    <a:ext uri="{9D8B030D-6E8A-4147-A177-3AD203B41FA5}">
                      <a16:colId xmlns:a16="http://schemas.microsoft.com/office/drawing/2014/main" val="503470391"/>
                    </a:ext>
                  </a:extLst>
                </a:gridCol>
                <a:gridCol w="246888">
                  <a:extLst>
                    <a:ext uri="{9D8B030D-6E8A-4147-A177-3AD203B41FA5}">
                      <a16:colId xmlns:a16="http://schemas.microsoft.com/office/drawing/2014/main" val="425207716"/>
                    </a:ext>
                  </a:extLst>
                </a:gridCol>
                <a:gridCol w="246888">
                  <a:extLst>
                    <a:ext uri="{9D8B030D-6E8A-4147-A177-3AD203B41FA5}">
                      <a16:colId xmlns:a16="http://schemas.microsoft.com/office/drawing/2014/main" val="911005324"/>
                    </a:ext>
                  </a:extLst>
                </a:gridCol>
                <a:gridCol w="246888">
                  <a:extLst>
                    <a:ext uri="{9D8B030D-6E8A-4147-A177-3AD203B41FA5}">
                      <a16:colId xmlns:a16="http://schemas.microsoft.com/office/drawing/2014/main" val="2556310030"/>
                    </a:ext>
                  </a:extLst>
                </a:gridCol>
                <a:gridCol w="246888">
                  <a:extLst>
                    <a:ext uri="{9D8B030D-6E8A-4147-A177-3AD203B41FA5}">
                      <a16:colId xmlns:a16="http://schemas.microsoft.com/office/drawing/2014/main" val="3885049873"/>
                    </a:ext>
                  </a:extLst>
                </a:gridCol>
                <a:gridCol w="246888">
                  <a:extLst>
                    <a:ext uri="{9D8B030D-6E8A-4147-A177-3AD203B41FA5}">
                      <a16:colId xmlns:a16="http://schemas.microsoft.com/office/drawing/2014/main" val="2435376011"/>
                    </a:ext>
                  </a:extLst>
                </a:gridCol>
                <a:gridCol w="246888">
                  <a:extLst>
                    <a:ext uri="{9D8B030D-6E8A-4147-A177-3AD203B41FA5}">
                      <a16:colId xmlns:a16="http://schemas.microsoft.com/office/drawing/2014/main" val="3131866282"/>
                    </a:ext>
                  </a:extLst>
                </a:gridCol>
                <a:gridCol w="246888">
                  <a:extLst>
                    <a:ext uri="{9D8B030D-6E8A-4147-A177-3AD203B41FA5}">
                      <a16:colId xmlns:a16="http://schemas.microsoft.com/office/drawing/2014/main" val="3288305191"/>
                    </a:ext>
                  </a:extLst>
                </a:gridCol>
                <a:gridCol w="246888">
                  <a:extLst>
                    <a:ext uri="{9D8B030D-6E8A-4147-A177-3AD203B41FA5}">
                      <a16:colId xmlns:a16="http://schemas.microsoft.com/office/drawing/2014/main" val="368566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46360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Stampfbächler - Für d'Rhyfall-Jodler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- 25.11.2021 14:35:53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 Stampfbächler aus Krummenau SG am Folklorenachwuchs.ch mit dem von Ernst Müller komponierten Ländler «Für d'Rhyfall-Jodler». #Folklorenachwuchs #Ländler #Volksmusik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5.8928053379751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2715087"/>
                  </a:ext>
                </a:extLst>
              </a:tr>
            </a:tbl>
          </a:graphicData>
        </a:graphic>
      </p:graphicFrame>
      <p:sp>
        <p:nvSpPr>
          <p:cNvPr id="4" name="Text Placeholder 3">
            <a:extLst>
              <a:ext uri="{FF2B5EF4-FFF2-40B4-BE49-F238E27FC236}">
                <a16:creationId xmlns:a16="http://schemas.microsoft.com/office/drawing/2014/main" id="{30CAC04F-31E8-4439-9BA1-F76806A14AD2}"/>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260500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93270-9E34-4915-9294-C4179168F864}"/>
              </a:ext>
            </a:extLst>
          </p:cNvPr>
          <p:cNvSpPr>
            <a:spLocks noGrp="1"/>
          </p:cNvSpPr>
          <p:nvPr>
            <p:ph type="title"/>
          </p:nvPr>
        </p:nvSpPr>
        <p:spPr/>
        <p:txBody>
          <a:bodyPr/>
          <a:lstStyle/>
          <a:p>
            <a:r>
              <a:rPr lang="en-US"/>
              <a:t>Facebook Video Tabelle | SRF Volksmusik - 7 of 13</a:t>
            </a:r>
          </a:p>
        </p:txBody>
      </p:sp>
      <p:graphicFrame>
        <p:nvGraphicFramePr>
          <p:cNvPr id="5" name="Table Placeholder 4">
            <a:extLst>
              <a:ext uri="{FF2B5EF4-FFF2-40B4-BE49-F238E27FC236}">
                <a16:creationId xmlns:a16="http://schemas.microsoft.com/office/drawing/2014/main" id="{ABA9084D-015E-4249-8492-E5B5E1AC9707}"/>
              </a:ext>
            </a:extLst>
          </p:cNvPr>
          <p:cNvGraphicFramePr>
            <a:graphicFrameLocks noGrp="1"/>
          </p:cNvGraphicFramePr>
          <p:nvPr>
            <p:ph type="tbl" sz="quarter" idx="13"/>
            <p:extLst>
              <p:ext uri="{D42A27DB-BD31-4B8C-83A1-F6EECF244321}">
                <p14:modId xmlns:p14="http://schemas.microsoft.com/office/powerpoint/2010/main" val="46506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4363942"/>
                    </a:ext>
                  </a:extLst>
                </a:gridCol>
                <a:gridCol w="576072">
                  <a:extLst>
                    <a:ext uri="{9D8B030D-6E8A-4147-A177-3AD203B41FA5}">
                      <a16:colId xmlns:a16="http://schemas.microsoft.com/office/drawing/2014/main" val="4291045744"/>
                    </a:ext>
                  </a:extLst>
                </a:gridCol>
                <a:gridCol w="246888">
                  <a:extLst>
                    <a:ext uri="{9D8B030D-6E8A-4147-A177-3AD203B41FA5}">
                      <a16:colId xmlns:a16="http://schemas.microsoft.com/office/drawing/2014/main" val="1431535493"/>
                    </a:ext>
                  </a:extLst>
                </a:gridCol>
                <a:gridCol w="246888">
                  <a:extLst>
                    <a:ext uri="{9D8B030D-6E8A-4147-A177-3AD203B41FA5}">
                      <a16:colId xmlns:a16="http://schemas.microsoft.com/office/drawing/2014/main" val="3292417229"/>
                    </a:ext>
                  </a:extLst>
                </a:gridCol>
                <a:gridCol w="576072">
                  <a:extLst>
                    <a:ext uri="{9D8B030D-6E8A-4147-A177-3AD203B41FA5}">
                      <a16:colId xmlns:a16="http://schemas.microsoft.com/office/drawing/2014/main" val="2763592010"/>
                    </a:ext>
                  </a:extLst>
                </a:gridCol>
                <a:gridCol w="576072">
                  <a:extLst>
                    <a:ext uri="{9D8B030D-6E8A-4147-A177-3AD203B41FA5}">
                      <a16:colId xmlns:a16="http://schemas.microsoft.com/office/drawing/2014/main" val="3763416650"/>
                    </a:ext>
                  </a:extLst>
                </a:gridCol>
                <a:gridCol w="576072">
                  <a:extLst>
                    <a:ext uri="{9D8B030D-6E8A-4147-A177-3AD203B41FA5}">
                      <a16:colId xmlns:a16="http://schemas.microsoft.com/office/drawing/2014/main" val="2185158524"/>
                    </a:ext>
                  </a:extLst>
                </a:gridCol>
                <a:gridCol w="246888">
                  <a:extLst>
                    <a:ext uri="{9D8B030D-6E8A-4147-A177-3AD203B41FA5}">
                      <a16:colId xmlns:a16="http://schemas.microsoft.com/office/drawing/2014/main" val="1005613222"/>
                    </a:ext>
                  </a:extLst>
                </a:gridCol>
                <a:gridCol w="246888">
                  <a:extLst>
                    <a:ext uri="{9D8B030D-6E8A-4147-A177-3AD203B41FA5}">
                      <a16:colId xmlns:a16="http://schemas.microsoft.com/office/drawing/2014/main" val="2847076785"/>
                    </a:ext>
                  </a:extLst>
                </a:gridCol>
                <a:gridCol w="576072">
                  <a:extLst>
                    <a:ext uri="{9D8B030D-6E8A-4147-A177-3AD203B41FA5}">
                      <a16:colId xmlns:a16="http://schemas.microsoft.com/office/drawing/2014/main" val="1016878013"/>
                    </a:ext>
                  </a:extLst>
                </a:gridCol>
                <a:gridCol w="246888">
                  <a:extLst>
                    <a:ext uri="{9D8B030D-6E8A-4147-A177-3AD203B41FA5}">
                      <a16:colId xmlns:a16="http://schemas.microsoft.com/office/drawing/2014/main" val="1369016181"/>
                    </a:ext>
                  </a:extLst>
                </a:gridCol>
                <a:gridCol w="246888">
                  <a:extLst>
                    <a:ext uri="{9D8B030D-6E8A-4147-A177-3AD203B41FA5}">
                      <a16:colId xmlns:a16="http://schemas.microsoft.com/office/drawing/2014/main" val="968817445"/>
                    </a:ext>
                  </a:extLst>
                </a:gridCol>
                <a:gridCol w="246888">
                  <a:extLst>
                    <a:ext uri="{9D8B030D-6E8A-4147-A177-3AD203B41FA5}">
                      <a16:colId xmlns:a16="http://schemas.microsoft.com/office/drawing/2014/main" val="2025702788"/>
                    </a:ext>
                  </a:extLst>
                </a:gridCol>
                <a:gridCol w="246888">
                  <a:extLst>
                    <a:ext uri="{9D8B030D-6E8A-4147-A177-3AD203B41FA5}">
                      <a16:colId xmlns:a16="http://schemas.microsoft.com/office/drawing/2014/main" val="2591695297"/>
                    </a:ext>
                  </a:extLst>
                </a:gridCol>
                <a:gridCol w="246888">
                  <a:extLst>
                    <a:ext uri="{9D8B030D-6E8A-4147-A177-3AD203B41FA5}">
                      <a16:colId xmlns:a16="http://schemas.microsoft.com/office/drawing/2014/main" val="3930835617"/>
                    </a:ext>
                  </a:extLst>
                </a:gridCol>
                <a:gridCol w="246888">
                  <a:extLst>
                    <a:ext uri="{9D8B030D-6E8A-4147-A177-3AD203B41FA5}">
                      <a16:colId xmlns:a16="http://schemas.microsoft.com/office/drawing/2014/main" val="1767556539"/>
                    </a:ext>
                  </a:extLst>
                </a:gridCol>
                <a:gridCol w="246888">
                  <a:extLst>
                    <a:ext uri="{9D8B030D-6E8A-4147-A177-3AD203B41FA5}">
                      <a16:colId xmlns:a16="http://schemas.microsoft.com/office/drawing/2014/main" val="1255991010"/>
                    </a:ext>
                  </a:extLst>
                </a:gridCol>
                <a:gridCol w="246888">
                  <a:extLst>
                    <a:ext uri="{9D8B030D-6E8A-4147-A177-3AD203B41FA5}">
                      <a16:colId xmlns:a16="http://schemas.microsoft.com/office/drawing/2014/main" val="1049200490"/>
                    </a:ext>
                  </a:extLst>
                </a:gridCol>
                <a:gridCol w="246888">
                  <a:extLst>
                    <a:ext uri="{9D8B030D-6E8A-4147-A177-3AD203B41FA5}">
                      <a16:colId xmlns:a16="http://schemas.microsoft.com/office/drawing/2014/main" val="3375837437"/>
                    </a:ext>
                  </a:extLst>
                </a:gridCol>
                <a:gridCol w="246888">
                  <a:extLst>
                    <a:ext uri="{9D8B030D-6E8A-4147-A177-3AD203B41FA5}">
                      <a16:colId xmlns:a16="http://schemas.microsoft.com/office/drawing/2014/main" val="3517638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61092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Ländlertrio Wilti-Gruess: «Schneehäsli» von Franz Schmidig 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- 26.11.2021 14:57:32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Passend zum White Friday: Ländlertrio Wilti-Gruess mit dem «Schneehäsli» von Franz Schmidig sen. Hat's bei Dir heute auch geschneit? #Volksmusik #Schneehäsli #Schnee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9.8006272401434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8554701"/>
                  </a:ext>
                </a:extLst>
              </a:tr>
            </a:tbl>
          </a:graphicData>
        </a:graphic>
      </p:graphicFrame>
      <p:sp>
        <p:nvSpPr>
          <p:cNvPr id="4" name="Text Placeholder 3">
            <a:extLst>
              <a:ext uri="{FF2B5EF4-FFF2-40B4-BE49-F238E27FC236}">
                <a16:creationId xmlns:a16="http://schemas.microsoft.com/office/drawing/2014/main" id="{8A824082-1E86-49D0-936B-3C6375B293DA}"/>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603408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31729-EFFB-48A3-B171-E284B538A539}"/>
              </a:ext>
            </a:extLst>
          </p:cNvPr>
          <p:cNvSpPr>
            <a:spLocks noGrp="1"/>
          </p:cNvSpPr>
          <p:nvPr>
            <p:ph type="title"/>
          </p:nvPr>
        </p:nvSpPr>
        <p:spPr/>
        <p:txBody>
          <a:bodyPr/>
          <a:lstStyle/>
          <a:p>
            <a:r>
              <a:rPr lang="en-US"/>
              <a:t>Facebook Video Tabelle | SRF Volksmusik - 8 of 13</a:t>
            </a:r>
          </a:p>
        </p:txBody>
      </p:sp>
      <p:graphicFrame>
        <p:nvGraphicFramePr>
          <p:cNvPr id="5" name="Table Placeholder 4">
            <a:extLst>
              <a:ext uri="{FF2B5EF4-FFF2-40B4-BE49-F238E27FC236}">
                <a16:creationId xmlns:a16="http://schemas.microsoft.com/office/drawing/2014/main" id="{AF7BB325-47C2-41FD-9848-2CDC925BDA28}"/>
              </a:ext>
            </a:extLst>
          </p:cNvPr>
          <p:cNvGraphicFramePr>
            <a:graphicFrameLocks noGrp="1"/>
          </p:cNvGraphicFramePr>
          <p:nvPr>
            <p:ph type="tbl" sz="quarter" idx="13"/>
            <p:extLst>
              <p:ext uri="{D42A27DB-BD31-4B8C-83A1-F6EECF244321}">
                <p14:modId xmlns:p14="http://schemas.microsoft.com/office/powerpoint/2010/main" val="2046175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599588934"/>
                    </a:ext>
                  </a:extLst>
                </a:gridCol>
                <a:gridCol w="576072">
                  <a:extLst>
                    <a:ext uri="{9D8B030D-6E8A-4147-A177-3AD203B41FA5}">
                      <a16:colId xmlns:a16="http://schemas.microsoft.com/office/drawing/2014/main" val="154973235"/>
                    </a:ext>
                  </a:extLst>
                </a:gridCol>
                <a:gridCol w="246888">
                  <a:extLst>
                    <a:ext uri="{9D8B030D-6E8A-4147-A177-3AD203B41FA5}">
                      <a16:colId xmlns:a16="http://schemas.microsoft.com/office/drawing/2014/main" val="2471512787"/>
                    </a:ext>
                  </a:extLst>
                </a:gridCol>
                <a:gridCol w="246888">
                  <a:extLst>
                    <a:ext uri="{9D8B030D-6E8A-4147-A177-3AD203B41FA5}">
                      <a16:colId xmlns:a16="http://schemas.microsoft.com/office/drawing/2014/main" val="1885232891"/>
                    </a:ext>
                  </a:extLst>
                </a:gridCol>
                <a:gridCol w="576072">
                  <a:extLst>
                    <a:ext uri="{9D8B030D-6E8A-4147-A177-3AD203B41FA5}">
                      <a16:colId xmlns:a16="http://schemas.microsoft.com/office/drawing/2014/main" val="1373787003"/>
                    </a:ext>
                  </a:extLst>
                </a:gridCol>
                <a:gridCol w="576072">
                  <a:extLst>
                    <a:ext uri="{9D8B030D-6E8A-4147-A177-3AD203B41FA5}">
                      <a16:colId xmlns:a16="http://schemas.microsoft.com/office/drawing/2014/main" val="2656649732"/>
                    </a:ext>
                  </a:extLst>
                </a:gridCol>
                <a:gridCol w="576072">
                  <a:extLst>
                    <a:ext uri="{9D8B030D-6E8A-4147-A177-3AD203B41FA5}">
                      <a16:colId xmlns:a16="http://schemas.microsoft.com/office/drawing/2014/main" val="1236432442"/>
                    </a:ext>
                  </a:extLst>
                </a:gridCol>
                <a:gridCol w="246888">
                  <a:extLst>
                    <a:ext uri="{9D8B030D-6E8A-4147-A177-3AD203B41FA5}">
                      <a16:colId xmlns:a16="http://schemas.microsoft.com/office/drawing/2014/main" val="1122470920"/>
                    </a:ext>
                  </a:extLst>
                </a:gridCol>
                <a:gridCol w="246888">
                  <a:extLst>
                    <a:ext uri="{9D8B030D-6E8A-4147-A177-3AD203B41FA5}">
                      <a16:colId xmlns:a16="http://schemas.microsoft.com/office/drawing/2014/main" val="224387627"/>
                    </a:ext>
                  </a:extLst>
                </a:gridCol>
                <a:gridCol w="576072">
                  <a:extLst>
                    <a:ext uri="{9D8B030D-6E8A-4147-A177-3AD203B41FA5}">
                      <a16:colId xmlns:a16="http://schemas.microsoft.com/office/drawing/2014/main" val="2447959264"/>
                    </a:ext>
                  </a:extLst>
                </a:gridCol>
                <a:gridCol w="246888">
                  <a:extLst>
                    <a:ext uri="{9D8B030D-6E8A-4147-A177-3AD203B41FA5}">
                      <a16:colId xmlns:a16="http://schemas.microsoft.com/office/drawing/2014/main" val="424089489"/>
                    </a:ext>
                  </a:extLst>
                </a:gridCol>
                <a:gridCol w="246888">
                  <a:extLst>
                    <a:ext uri="{9D8B030D-6E8A-4147-A177-3AD203B41FA5}">
                      <a16:colId xmlns:a16="http://schemas.microsoft.com/office/drawing/2014/main" val="4166513671"/>
                    </a:ext>
                  </a:extLst>
                </a:gridCol>
                <a:gridCol w="246888">
                  <a:extLst>
                    <a:ext uri="{9D8B030D-6E8A-4147-A177-3AD203B41FA5}">
                      <a16:colId xmlns:a16="http://schemas.microsoft.com/office/drawing/2014/main" val="3430777418"/>
                    </a:ext>
                  </a:extLst>
                </a:gridCol>
                <a:gridCol w="246888">
                  <a:extLst>
                    <a:ext uri="{9D8B030D-6E8A-4147-A177-3AD203B41FA5}">
                      <a16:colId xmlns:a16="http://schemas.microsoft.com/office/drawing/2014/main" val="1744775939"/>
                    </a:ext>
                  </a:extLst>
                </a:gridCol>
                <a:gridCol w="246888">
                  <a:extLst>
                    <a:ext uri="{9D8B030D-6E8A-4147-A177-3AD203B41FA5}">
                      <a16:colId xmlns:a16="http://schemas.microsoft.com/office/drawing/2014/main" val="1238345786"/>
                    </a:ext>
                  </a:extLst>
                </a:gridCol>
                <a:gridCol w="246888">
                  <a:extLst>
                    <a:ext uri="{9D8B030D-6E8A-4147-A177-3AD203B41FA5}">
                      <a16:colId xmlns:a16="http://schemas.microsoft.com/office/drawing/2014/main" val="2846259372"/>
                    </a:ext>
                  </a:extLst>
                </a:gridCol>
                <a:gridCol w="246888">
                  <a:extLst>
                    <a:ext uri="{9D8B030D-6E8A-4147-A177-3AD203B41FA5}">
                      <a16:colId xmlns:a16="http://schemas.microsoft.com/office/drawing/2014/main" val="2282434069"/>
                    </a:ext>
                  </a:extLst>
                </a:gridCol>
                <a:gridCol w="246888">
                  <a:extLst>
                    <a:ext uri="{9D8B030D-6E8A-4147-A177-3AD203B41FA5}">
                      <a16:colId xmlns:a16="http://schemas.microsoft.com/office/drawing/2014/main" val="691772314"/>
                    </a:ext>
                  </a:extLst>
                </a:gridCol>
                <a:gridCol w="246888">
                  <a:extLst>
                    <a:ext uri="{9D8B030D-6E8A-4147-A177-3AD203B41FA5}">
                      <a16:colId xmlns:a16="http://schemas.microsoft.com/office/drawing/2014/main" val="192574534"/>
                    </a:ext>
                  </a:extLst>
                </a:gridCol>
                <a:gridCol w="246888">
                  <a:extLst>
                    <a:ext uri="{9D8B030D-6E8A-4147-A177-3AD203B41FA5}">
                      <a16:colId xmlns:a16="http://schemas.microsoft.com/office/drawing/2014/main" val="288634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31892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Walter über Volksmusik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- 25.11.2021 14:22:38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Dirigent und Bandleader Christoph Walter hat die Musik im Herzen. Und wie steht er zur Ländlermusik? Mehr von und mit Christoph Walter hörst Du am Sonntag im SRF Musikwelle Brunch.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14.740566037736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7241649"/>
                  </a:ext>
                </a:extLst>
              </a:tr>
            </a:tbl>
          </a:graphicData>
        </a:graphic>
      </p:graphicFrame>
      <p:sp>
        <p:nvSpPr>
          <p:cNvPr id="4" name="Text Placeholder 3">
            <a:extLst>
              <a:ext uri="{FF2B5EF4-FFF2-40B4-BE49-F238E27FC236}">
                <a16:creationId xmlns:a16="http://schemas.microsoft.com/office/drawing/2014/main" id="{4601769A-97AE-4FB1-B098-95A4BFC1B0BC}"/>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471925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391AB-0A5C-4860-A2F8-A57DF7E8F2B1}"/>
              </a:ext>
            </a:extLst>
          </p:cNvPr>
          <p:cNvSpPr>
            <a:spLocks noGrp="1"/>
          </p:cNvSpPr>
          <p:nvPr>
            <p:ph type="title"/>
          </p:nvPr>
        </p:nvSpPr>
        <p:spPr/>
        <p:txBody>
          <a:bodyPr/>
          <a:lstStyle/>
          <a:p>
            <a:r>
              <a:rPr lang="en-US"/>
              <a:t>Facebook Video Tabelle | SRF Volksmusik - 9 of 13</a:t>
            </a:r>
          </a:p>
        </p:txBody>
      </p:sp>
      <p:graphicFrame>
        <p:nvGraphicFramePr>
          <p:cNvPr id="5" name="Table Placeholder 4">
            <a:extLst>
              <a:ext uri="{FF2B5EF4-FFF2-40B4-BE49-F238E27FC236}">
                <a16:creationId xmlns:a16="http://schemas.microsoft.com/office/drawing/2014/main" id="{6090060E-0852-486C-A170-EBC1482D87DB}"/>
              </a:ext>
            </a:extLst>
          </p:cNvPr>
          <p:cNvGraphicFramePr>
            <a:graphicFrameLocks noGrp="1"/>
          </p:cNvGraphicFramePr>
          <p:nvPr>
            <p:ph type="tbl" sz="quarter" idx="13"/>
            <p:extLst>
              <p:ext uri="{D42A27DB-BD31-4B8C-83A1-F6EECF244321}">
                <p14:modId xmlns:p14="http://schemas.microsoft.com/office/powerpoint/2010/main" val="3682125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29249224"/>
                    </a:ext>
                  </a:extLst>
                </a:gridCol>
                <a:gridCol w="576072">
                  <a:extLst>
                    <a:ext uri="{9D8B030D-6E8A-4147-A177-3AD203B41FA5}">
                      <a16:colId xmlns:a16="http://schemas.microsoft.com/office/drawing/2014/main" val="1367135933"/>
                    </a:ext>
                  </a:extLst>
                </a:gridCol>
                <a:gridCol w="246888">
                  <a:extLst>
                    <a:ext uri="{9D8B030D-6E8A-4147-A177-3AD203B41FA5}">
                      <a16:colId xmlns:a16="http://schemas.microsoft.com/office/drawing/2014/main" val="3437212979"/>
                    </a:ext>
                  </a:extLst>
                </a:gridCol>
                <a:gridCol w="246888">
                  <a:extLst>
                    <a:ext uri="{9D8B030D-6E8A-4147-A177-3AD203B41FA5}">
                      <a16:colId xmlns:a16="http://schemas.microsoft.com/office/drawing/2014/main" val="757327977"/>
                    </a:ext>
                  </a:extLst>
                </a:gridCol>
                <a:gridCol w="576072">
                  <a:extLst>
                    <a:ext uri="{9D8B030D-6E8A-4147-A177-3AD203B41FA5}">
                      <a16:colId xmlns:a16="http://schemas.microsoft.com/office/drawing/2014/main" val="2547045487"/>
                    </a:ext>
                  </a:extLst>
                </a:gridCol>
                <a:gridCol w="576072">
                  <a:extLst>
                    <a:ext uri="{9D8B030D-6E8A-4147-A177-3AD203B41FA5}">
                      <a16:colId xmlns:a16="http://schemas.microsoft.com/office/drawing/2014/main" val="937005990"/>
                    </a:ext>
                  </a:extLst>
                </a:gridCol>
                <a:gridCol w="576072">
                  <a:extLst>
                    <a:ext uri="{9D8B030D-6E8A-4147-A177-3AD203B41FA5}">
                      <a16:colId xmlns:a16="http://schemas.microsoft.com/office/drawing/2014/main" val="147985459"/>
                    </a:ext>
                  </a:extLst>
                </a:gridCol>
                <a:gridCol w="246888">
                  <a:extLst>
                    <a:ext uri="{9D8B030D-6E8A-4147-A177-3AD203B41FA5}">
                      <a16:colId xmlns:a16="http://schemas.microsoft.com/office/drawing/2014/main" val="515447057"/>
                    </a:ext>
                  </a:extLst>
                </a:gridCol>
                <a:gridCol w="246888">
                  <a:extLst>
                    <a:ext uri="{9D8B030D-6E8A-4147-A177-3AD203B41FA5}">
                      <a16:colId xmlns:a16="http://schemas.microsoft.com/office/drawing/2014/main" val="3432429979"/>
                    </a:ext>
                  </a:extLst>
                </a:gridCol>
                <a:gridCol w="576072">
                  <a:extLst>
                    <a:ext uri="{9D8B030D-6E8A-4147-A177-3AD203B41FA5}">
                      <a16:colId xmlns:a16="http://schemas.microsoft.com/office/drawing/2014/main" val="71245506"/>
                    </a:ext>
                  </a:extLst>
                </a:gridCol>
                <a:gridCol w="246888">
                  <a:extLst>
                    <a:ext uri="{9D8B030D-6E8A-4147-A177-3AD203B41FA5}">
                      <a16:colId xmlns:a16="http://schemas.microsoft.com/office/drawing/2014/main" val="2636039132"/>
                    </a:ext>
                  </a:extLst>
                </a:gridCol>
                <a:gridCol w="246888">
                  <a:extLst>
                    <a:ext uri="{9D8B030D-6E8A-4147-A177-3AD203B41FA5}">
                      <a16:colId xmlns:a16="http://schemas.microsoft.com/office/drawing/2014/main" val="1304995367"/>
                    </a:ext>
                  </a:extLst>
                </a:gridCol>
                <a:gridCol w="246888">
                  <a:extLst>
                    <a:ext uri="{9D8B030D-6E8A-4147-A177-3AD203B41FA5}">
                      <a16:colId xmlns:a16="http://schemas.microsoft.com/office/drawing/2014/main" val="2258072591"/>
                    </a:ext>
                  </a:extLst>
                </a:gridCol>
                <a:gridCol w="246888">
                  <a:extLst>
                    <a:ext uri="{9D8B030D-6E8A-4147-A177-3AD203B41FA5}">
                      <a16:colId xmlns:a16="http://schemas.microsoft.com/office/drawing/2014/main" val="907109504"/>
                    </a:ext>
                  </a:extLst>
                </a:gridCol>
                <a:gridCol w="246888">
                  <a:extLst>
                    <a:ext uri="{9D8B030D-6E8A-4147-A177-3AD203B41FA5}">
                      <a16:colId xmlns:a16="http://schemas.microsoft.com/office/drawing/2014/main" val="2721385154"/>
                    </a:ext>
                  </a:extLst>
                </a:gridCol>
                <a:gridCol w="246888">
                  <a:extLst>
                    <a:ext uri="{9D8B030D-6E8A-4147-A177-3AD203B41FA5}">
                      <a16:colId xmlns:a16="http://schemas.microsoft.com/office/drawing/2014/main" val="3460638240"/>
                    </a:ext>
                  </a:extLst>
                </a:gridCol>
                <a:gridCol w="246888">
                  <a:extLst>
                    <a:ext uri="{9D8B030D-6E8A-4147-A177-3AD203B41FA5}">
                      <a16:colId xmlns:a16="http://schemas.microsoft.com/office/drawing/2014/main" val="357081056"/>
                    </a:ext>
                  </a:extLst>
                </a:gridCol>
                <a:gridCol w="246888">
                  <a:extLst>
                    <a:ext uri="{9D8B030D-6E8A-4147-A177-3AD203B41FA5}">
                      <a16:colId xmlns:a16="http://schemas.microsoft.com/office/drawing/2014/main" val="2994652869"/>
                    </a:ext>
                  </a:extLst>
                </a:gridCol>
                <a:gridCol w="246888">
                  <a:extLst>
                    <a:ext uri="{9D8B030D-6E8A-4147-A177-3AD203B41FA5}">
                      <a16:colId xmlns:a16="http://schemas.microsoft.com/office/drawing/2014/main" val="534802108"/>
                    </a:ext>
                  </a:extLst>
                </a:gridCol>
                <a:gridCol w="246888">
                  <a:extLst>
                    <a:ext uri="{9D8B030D-6E8A-4147-A177-3AD203B41FA5}">
                      <a16:colId xmlns:a16="http://schemas.microsoft.com/office/drawing/2014/main" val="3249816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4210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Ines Kurzen und Manuel Rubin: «Seeleschmätter»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- 22.11.2021 11:38:37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«Eine fürs Gmüet»: Ines Kurzen und Manuel Rubin spielten am Samstag bei Nicolas Senn in «Potzmusig» den wunderschönen Titel «Seeleschmätter» von Arthur Brügger.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6.9764683721806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24726103"/>
                  </a:ext>
                </a:extLst>
              </a:tr>
            </a:tbl>
          </a:graphicData>
        </a:graphic>
      </p:graphicFrame>
      <p:sp>
        <p:nvSpPr>
          <p:cNvPr id="4" name="Text Placeholder 3">
            <a:extLst>
              <a:ext uri="{FF2B5EF4-FFF2-40B4-BE49-F238E27FC236}">
                <a16:creationId xmlns:a16="http://schemas.microsoft.com/office/drawing/2014/main" id="{86803316-E6BE-4AD1-8157-B2071654E278}"/>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363447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36A59-73BE-4E1A-BDBF-8F24B383C857}"/>
              </a:ext>
            </a:extLst>
          </p:cNvPr>
          <p:cNvSpPr>
            <a:spLocks noGrp="1"/>
          </p:cNvSpPr>
          <p:nvPr>
            <p:ph type="title"/>
          </p:nvPr>
        </p:nvSpPr>
        <p:spPr/>
        <p:txBody>
          <a:bodyPr/>
          <a:lstStyle/>
          <a:p>
            <a:r>
              <a:rPr lang="en-US"/>
              <a:t>Facebook Video Tabelle | SRF Volksmusik - 10 of 13</a:t>
            </a:r>
          </a:p>
        </p:txBody>
      </p:sp>
      <p:graphicFrame>
        <p:nvGraphicFramePr>
          <p:cNvPr id="5" name="Table Placeholder 4">
            <a:extLst>
              <a:ext uri="{FF2B5EF4-FFF2-40B4-BE49-F238E27FC236}">
                <a16:creationId xmlns:a16="http://schemas.microsoft.com/office/drawing/2014/main" id="{F43302C6-548A-40C3-BD74-8D6C0ACC1EE6}"/>
              </a:ext>
            </a:extLst>
          </p:cNvPr>
          <p:cNvGraphicFramePr>
            <a:graphicFrameLocks noGrp="1"/>
          </p:cNvGraphicFramePr>
          <p:nvPr>
            <p:ph type="tbl" sz="quarter" idx="13"/>
            <p:extLst>
              <p:ext uri="{D42A27DB-BD31-4B8C-83A1-F6EECF244321}">
                <p14:modId xmlns:p14="http://schemas.microsoft.com/office/powerpoint/2010/main" val="20368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10987575"/>
                    </a:ext>
                  </a:extLst>
                </a:gridCol>
                <a:gridCol w="576072">
                  <a:extLst>
                    <a:ext uri="{9D8B030D-6E8A-4147-A177-3AD203B41FA5}">
                      <a16:colId xmlns:a16="http://schemas.microsoft.com/office/drawing/2014/main" val="2777635649"/>
                    </a:ext>
                  </a:extLst>
                </a:gridCol>
                <a:gridCol w="246888">
                  <a:extLst>
                    <a:ext uri="{9D8B030D-6E8A-4147-A177-3AD203B41FA5}">
                      <a16:colId xmlns:a16="http://schemas.microsoft.com/office/drawing/2014/main" val="233961570"/>
                    </a:ext>
                  </a:extLst>
                </a:gridCol>
                <a:gridCol w="246888">
                  <a:extLst>
                    <a:ext uri="{9D8B030D-6E8A-4147-A177-3AD203B41FA5}">
                      <a16:colId xmlns:a16="http://schemas.microsoft.com/office/drawing/2014/main" val="3176209656"/>
                    </a:ext>
                  </a:extLst>
                </a:gridCol>
                <a:gridCol w="576072">
                  <a:extLst>
                    <a:ext uri="{9D8B030D-6E8A-4147-A177-3AD203B41FA5}">
                      <a16:colId xmlns:a16="http://schemas.microsoft.com/office/drawing/2014/main" val="3451620045"/>
                    </a:ext>
                  </a:extLst>
                </a:gridCol>
                <a:gridCol w="576072">
                  <a:extLst>
                    <a:ext uri="{9D8B030D-6E8A-4147-A177-3AD203B41FA5}">
                      <a16:colId xmlns:a16="http://schemas.microsoft.com/office/drawing/2014/main" val="93902418"/>
                    </a:ext>
                  </a:extLst>
                </a:gridCol>
                <a:gridCol w="576072">
                  <a:extLst>
                    <a:ext uri="{9D8B030D-6E8A-4147-A177-3AD203B41FA5}">
                      <a16:colId xmlns:a16="http://schemas.microsoft.com/office/drawing/2014/main" val="3452130438"/>
                    </a:ext>
                  </a:extLst>
                </a:gridCol>
                <a:gridCol w="246888">
                  <a:extLst>
                    <a:ext uri="{9D8B030D-6E8A-4147-A177-3AD203B41FA5}">
                      <a16:colId xmlns:a16="http://schemas.microsoft.com/office/drawing/2014/main" val="2709795280"/>
                    </a:ext>
                  </a:extLst>
                </a:gridCol>
                <a:gridCol w="246888">
                  <a:extLst>
                    <a:ext uri="{9D8B030D-6E8A-4147-A177-3AD203B41FA5}">
                      <a16:colId xmlns:a16="http://schemas.microsoft.com/office/drawing/2014/main" val="2516912413"/>
                    </a:ext>
                  </a:extLst>
                </a:gridCol>
                <a:gridCol w="576072">
                  <a:extLst>
                    <a:ext uri="{9D8B030D-6E8A-4147-A177-3AD203B41FA5}">
                      <a16:colId xmlns:a16="http://schemas.microsoft.com/office/drawing/2014/main" val="3457026411"/>
                    </a:ext>
                  </a:extLst>
                </a:gridCol>
                <a:gridCol w="246888">
                  <a:extLst>
                    <a:ext uri="{9D8B030D-6E8A-4147-A177-3AD203B41FA5}">
                      <a16:colId xmlns:a16="http://schemas.microsoft.com/office/drawing/2014/main" val="3182200244"/>
                    </a:ext>
                  </a:extLst>
                </a:gridCol>
                <a:gridCol w="246888">
                  <a:extLst>
                    <a:ext uri="{9D8B030D-6E8A-4147-A177-3AD203B41FA5}">
                      <a16:colId xmlns:a16="http://schemas.microsoft.com/office/drawing/2014/main" val="4235740058"/>
                    </a:ext>
                  </a:extLst>
                </a:gridCol>
                <a:gridCol w="246888">
                  <a:extLst>
                    <a:ext uri="{9D8B030D-6E8A-4147-A177-3AD203B41FA5}">
                      <a16:colId xmlns:a16="http://schemas.microsoft.com/office/drawing/2014/main" val="1207355995"/>
                    </a:ext>
                  </a:extLst>
                </a:gridCol>
                <a:gridCol w="246888">
                  <a:extLst>
                    <a:ext uri="{9D8B030D-6E8A-4147-A177-3AD203B41FA5}">
                      <a16:colId xmlns:a16="http://schemas.microsoft.com/office/drawing/2014/main" val="1792886842"/>
                    </a:ext>
                  </a:extLst>
                </a:gridCol>
                <a:gridCol w="246888">
                  <a:extLst>
                    <a:ext uri="{9D8B030D-6E8A-4147-A177-3AD203B41FA5}">
                      <a16:colId xmlns:a16="http://schemas.microsoft.com/office/drawing/2014/main" val="4256111059"/>
                    </a:ext>
                  </a:extLst>
                </a:gridCol>
                <a:gridCol w="246888">
                  <a:extLst>
                    <a:ext uri="{9D8B030D-6E8A-4147-A177-3AD203B41FA5}">
                      <a16:colId xmlns:a16="http://schemas.microsoft.com/office/drawing/2014/main" val="3335001527"/>
                    </a:ext>
                  </a:extLst>
                </a:gridCol>
                <a:gridCol w="246888">
                  <a:extLst>
                    <a:ext uri="{9D8B030D-6E8A-4147-A177-3AD203B41FA5}">
                      <a16:colId xmlns:a16="http://schemas.microsoft.com/office/drawing/2014/main" val="2357106993"/>
                    </a:ext>
                  </a:extLst>
                </a:gridCol>
                <a:gridCol w="246888">
                  <a:extLst>
                    <a:ext uri="{9D8B030D-6E8A-4147-A177-3AD203B41FA5}">
                      <a16:colId xmlns:a16="http://schemas.microsoft.com/office/drawing/2014/main" val="3319355088"/>
                    </a:ext>
                  </a:extLst>
                </a:gridCol>
                <a:gridCol w="246888">
                  <a:extLst>
                    <a:ext uri="{9D8B030D-6E8A-4147-A177-3AD203B41FA5}">
                      <a16:colId xmlns:a16="http://schemas.microsoft.com/office/drawing/2014/main" val="2623408793"/>
                    </a:ext>
                  </a:extLst>
                </a:gridCol>
                <a:gridCol w="246888">
                  <a:extLst>
                    <a:ext uri="{9D8B030D-6E8A-4147-A177-3AD203B41FA5}">
                      <a16:colId xmlns:a16="http://schemas.microsoft.com/office/drawing/2014/main" val="2904664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59639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Mathias Zogg, Fritz Zwahlen und Peter Näf - «Samichlauslied»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- 06.12.2021 11:35:12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dem «Samichlauslied», gesungen von Mathias Zogg, Fritz Zwahlen und Peter Näf, wünschen wir euch einen gemütlichen «Chlausabend» (aus «Fyraabig» vom 9.12.1983) #Samichlaus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5.8564810747814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0397281"/>
                  </a:ext>
                </a:extLst>
              </a:tr>
            </a:tbl>
          </a:graphicData>
        </a:graphic>
      </p:graphicFrame>
      <p:sp>
        <p:nvSpPr>
          <p:cNvPr id="4" name="Text Placeholder 3">
            <a:extLst>
              <a:ext uri="{FF2B5EF4-FFF2-40B4-BE49-F238E27FC236}">
                <a16:creationId xmlns:a16="http://schemas.microsoft.com/office/drawing/2014/main" id="{4E003B7F-9882-4B64-AFE2-5148793E3F9B}"/>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605529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EA6F4-BBC3-4C0C-9AD5-53C4F070FCA2}"/>
              </a:ext>
            </a:extLst>
          </p:cNvPr>
          <p:cNvSpPr>
            <a:spLocks noGrp="1"/>
          </p:cNvSpPr>
          <p:nvPr>
            <p:ph type="title"/>
          </p:nvPr>
        </p:nvSpPr>
        <p:spPr/>
        <p:txBody>
          <a:bodyPr/>
          <a:lstStyle/>
          <a:p>
            <a:r>
              <a:rPr lang="en-US"/>
              <a:t>Facebook Video Tabelle | SRF Volksmusik - 11 of 13</a:t>
            </a:r>
          </a:p>
        </p:txBody>
      </p:sp>
      <p:graphicFrame>
        <p:nvGraphicFramePr>
          <p:cNvPr id="5" name="Table Placeholder 4">
            <a:extLst>
              <a:ext uri="{FF2B5EF4-FFF2-40B4-BE49-F238E27FC236}">
                <a16:creationId xmlns:a16="http://schemas.microsoft.com/office/drawing/2014/main" id="{4D5346FD-A97B-45AA-821F-F5AFC574928B}"/>
              </a:ext>
            </a:extLst>
          </p:cNvPr>
          <p:cNvGraphicFramePr>
            <a:graphicFrameLocks noGrp="1"/>
          </p:cNvGraphicFramePr>
          <p:nvPr>
            <p:ph type="tbl" sz="quarter" idx="13"/>
            <p:extLst>
              <p:ext uri="{D42A27DB-BD31-4B8C-83A1-F6EECF244321}">
                <p14:modId xmlns:p14="http://schemas.microsoft.com/office/powerpoint/2010/main" val="366803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573146"/>
                    </a:ext>
                  </a:extLst>
                </a:gridCol>
                <a:gridCol w="576072">
                  <a:extLst>
                    <a:ext uri="{9D8B030D-6E8A-4147-A177-3AD203B41FA5}">
                      <a16:colId xmlns:a16="http://schemas.microsoft.com/office/drawing/2014/main" val="1892569194"/>
                    </a:ext>
                  </a:extLst>
                </a:gridCol>
                <a:gridCol w="246888">
                  <a:extLst>
                    <a:ext uri="{9D8B030D-6E8A-4147-A177-3AD203B41FA5}">
                      <a16:colId xmlns:a16="http://schemas.microsoft.com/office/drawing/2014/main" val="253131230"/>
                    </a:ext>
                  </a:extLst>
                </a:gridCol>
                <a:gridCol w="246888">
                  <a:extLst>
                    <a:ext uri="{9D8B030D-6E8A-4147-A177-3AD203B41FA5}">
                      <a16:colId xmlns:a16="http://schemas.microsoft.com/office/drawing/2014/main" val="3810372031"/>
                    </a:ext>
                  </a:extLst>
                </a:gridCol>
                <a:gridCol w="576072">
                  <a:extLst>
                    <a:ext uri="{9D8B030D-6E8A-4147-A177-3AD203B41FA5}">
                      <a16:colId xmlns:a16="http://schemas.microsoft.com/office/drawing/2014/main" val="1846647694"/>
                    </a:ext>
                  </a:extLst>
                </a:gridCol>
                <a:gridCol w="576072">
                  <a:extLst>
                    <a:ext uri="{9D8B030D-6E8A-4147-A177-3AD203B41FA5}">
                      <a16:colId xmlns:a16="http://schemas.microsoft.com/office/drawing/2014/main" val="3428449694"/>
                    </a:ext>
                  </a:extLst>
                </a:gridCol>
                <a:gridCol w="576072">
                  <a:extLst>
                    <a:ext uri="{9D8B030D-6E8A-4147-A177-3AD203B41FA5}">
                      <a16:colId xmlns:a16="http://schemas.microsoft.com/office/drawing/2014/main" val="1822057860"/>
                    </a:ext>
                  </a:extLst>
                </a:gridCol>
                <a:gridCol w="246888">
                  <a:extLst>
                    <a:ext uri="{9D8B030D-6E8A-4147-A177-3AD203B41FA5}">
                      <a16:colId xmlns:a16="http://schemas.microsoft.com/office/drawing/2014/main" val="121701417"/>
                    </a:ext>
                  </a:extLst>
                </a:gridCol>
                <a:gridCol w="246888">
                  <a:extLst>
                    <a:ext uri="{9D8B030D-6E8A-4147-A177-3AD203B41FA5}">
                      <a16:colId xmlns:a16="http://schemas.microsoft.com/office/drawing/2014/main" val="1893780621"/>
                    </a:ext>
                  </a:extLst>
                </a:gridCol>
                <a:gridCol w="576072">
                  <a:extLst>
                    <a:ext uri="{9D8B030D-6E8A-4147-A177-3AD203B41FA5}">
                      <a16:colId xmlns:a16="http://schemas.microsoft.com/office/drawing/2014/main" val="1223785285"/>
                    </a:ext>
                  </a:extLst>
                </a:gridCol>
                <a:gridCol w="246888">
                  <a:extLst>
                    <a:ext uri="{9D8B030D-6E8A-4147-A177-3AD203B41FA5}">
                      <a16:colId xmlns:a16="http://schemas.microsoft.com/office/drawing/2014/main" val="3892224569"/>
                    </a:ext>
                  </a:extLst>
                </a:gridCol>
                <a:gridCol w="246888">
                  <a:extLst>
                    <a:ext uri="{9D8B030D-6E8A-4147-A177-3AD203B41FA5}">
                      <a16:colId xmlns:a16="http://schemas.microsoft.com/office/drawing/2014/main" val="793100211"/>
                    </a:ext>
                  </a:extLst>
                </a:gridCol>
                <a:gridCol w="246888">
                  <a:extLst>
                    <a:ext uri="{9D8B030D-6E8A-4147-A177-3AD203B41FA5}">
                      <a16:colId xmlns:a16="http://schemas.microsoft.com/office/drawing/2014/main" val="2371462327"/>
                    </a:ext>
                  </a:extLst>
                </a:gridCol>
                <a:gridCol w="246888">
                  <a:extLst>
                    <a:ext uri="{9D8B030D-6E8A-4147-A177-3AD203B41FA5}">
                      <a16:colId xmlns:a16="http://schemas.microsoft.com/office/drawing/2014/main" val="2874112518"/>
                    </a:ext>
                  </a:extLst>
                </a:gridCol>
                <a:gridCol w="246888">
                  <a:extLst>
                    <a:ext uri="{9D8B030D-6E8A-4147-A177-3AD203B41FA5}">
                      <a16:colId xmlns:a16="http://schemas.microsoft.com/office/drawing/2014/main" val="1293301418"/>
                    </a:ext>
                  </a:extLst>
                </a:gridCol>
                <a:gridCol w="246888">
                  <a:extLst>
                    <a:ext uri="{9D8B030D-6E8A-4147-A177-3AD203B41FA5}">
                      <a16:colId xmlns:a16="http://schemas.microsoft.com/office/drawing/2014/main" val="4170145525"/>
                    </a:ext>
                  </a:extLst>
                </a:gridCol>
                <a:gridCol w="246888">
                  <a:extLst>
                    <a:ext uri="{9D8B030D-6E8A-4147-A177-3AD203B41FA5}">
                      <a16:colId xmlns:a16="http://schemas.microsoft.com/office/drawing/2014/main" val="3719736558"/>
                    </a:ext>
                  </a:extLst>
                </a:gridCol>
                <a:gridCol w="246888">
                  <a:extLst>
                    <a:ext uri="{9D8B030D-6E8A-4147-A177-3AD203B41FA5}">
                      <a16:colId xmlns:a16="http://schemas.microsoft.com/office/drawing/2014/main" val="2503980569"/>
                    </a:ext>
                  </a:extLst>
                </a:gridCol>
                <a:gridCol w="246888">
                  <a:extLst>
                    <a:ext uri="{9D8B030D-6E8A-4147-A177-3AD203B41FA5}">
                      <a16:colId xmlns:a16="http://schemas.microsoft.com/office/drawing/2014/main" val="1104128092"/>
                    </a:ext>
                  </a:extLst>
                </a:gridCol>
                <a:gridCol w="246888">
                  <a:extLst>
                    <a:ext uri="{9D8B030D-6E8A-4147-A177-3AD203B41FA5}">
                      <a16:colId xmlns:a16="http://schemas.microsoft.com/office/drawing/2014/main" val="19236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51022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Blockflöten-Ensemble Musikschule Schwyz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- 02.12.2021 11:21:32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dem Blockflöten-Ensemble Musikschule Schwyz und den «Böhmischen Hirtengesängen» wünschen wir euch einen besinnlichen 2. Advent! #Blockflöte #Advent #Adventsmusik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6.4983826247689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7695753"/>
                  </a:ext>
                </a:extLst>
              </a:tr>
            </a:tbl>
          </a:graphicData>
        </a:graphic>
      </p:graphicFrame>
      <p:sp>
        <p:nvSpPr>
          <p:cNvPr id="4" name="Text Placeholder 3">
            <a:extLst>
              <a:ext uri="{FF2B5EF4-FFF2-40B4-BE49-F238E27FC236}">
                <a16:creationId xmlns:a16="http://schemas.microsoft.com/office/drawing/2014/main" id="{6F7C1711-9AC0-4FB4-A56A-F467F5FA6CD3}"/>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292117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66282-009A-4311-81EA-35C4419A5309}"/>
              </a:ext>
            </a:extLst>
          </p:cNvPr>
          <p:cNvSpPr>
            <a:spLocks noGrp="1"/>
          </p:cNvSpPr>
          <p:nvPr>
            <p:ph type="title"/>
          </p:nvPr>
        </p:nvSpPr>
        <p:spPr/>
        <p:txBody>
          <a:bodyPr/>
          <a:lstStyle/>
          <a:p>
            <a:r>
              <a:rPr lang="en-US"/>
              <a:t>Facebook Video Tabelle | SRF Volksmusik - 12 of 13</a:t>
            </a:r>
          </a:p>
        </p:txBody>
      </p:sp>
      <p:graphicFrame>
        <p:nvGraphicFramePr>
          <p:cNvPr id="5" name="Table Placeholder 4">
            <a:extLst>
              <a:ext uri="{FF2B5EF4-FFF2-40B4-BE49-F238E27FC236}">
                <a16:creationId xmlns:a16="http://schemas.microsoft.com/office/drawing/2014/main" id="{A9186A19-836B-4ACF-A302-7B9A7AB0E90F}"/>
              </a:ext>
            </a:extLst>
          </p:cNvPr>
          <p:cNvGraphicFramePr>
            <a:graphicFrameLocks noGrp="1"/>
          </p:cNvGraphicFramePr>
          <p:nvPr>
            <p:ph type="tbl" sz="quarter" idx="13"/>
            <p:extLst>
              <p:ext uri="{D42A27DB-BD31-4B8C-83A1-F6EECF244321}">
                <p14:modId xmlns:p14="http://schemas.microsoft.com/office/powerpoint/2010/main" val="116084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33533641"/>
                    </a:ext>
                  </a:extLst>
                </a:gridCol>
                <a:gridCol w="576072">
                  <a:extLst>
                    <a:ext uri="{9D8B030D-6E8A-4147-A177-3AD203B41FA5}">
                      <a16:colId xmlns:a16="http://schemas.microsoft.com/office/drawing/2014/main" val="1489736159"/>
                    </a:ext>
                  </a:extLst>
                </a:gridCol>
                <a:gridCol w="246888">
                  <a:extLst>
                    <a:ext uri="{9D8B030D-6E8A-4147-A177-3AD203B41FA5}">
                      <a16:colId xmlns:a16="http://schemas.microsoft.com/office/drawing/2014/main" val="2213712292"/>
                    </a:ext>
                  </a:extLst>
                </a:gridCol>
                <a:gridCol w="246888">
                  <a:extLst>
                    <a:ext uri="{9D8B030D-6E8A-4147-A177-3AD203B41FA5}">
                      <a16:colId xmlns:a16="http://schemas.microsoft.com/office/drawing/2014/main" val="1892941574"/>
                    </a:ext>
                  </a:extLst>
                </a:gridCol>
                <a:gridCol w="576072">
                  <a:extLst>
                    <a:ext uri="{9D8B030D-6E8A-4147-A177-3AD203B41FA5}">
                      <a16:colId xmlns:a16="http://schemas.microsoft.com/office/drawing/2014/main" val="1243844188"/>
                    </a:ext>
                  </a:extLst>
                </a:gridCol>
                <a:gridCol w="576072">
                  <a:extLst>
                    <a:ext uri="{9D8B030D-6E8A-4147-A177-3AD203B41FA5}">
                      <a16:colId xmlns:a16="http://schemas.microsoft.com/office/drawing/2014/main" val="315365261"/>
                    </a:ext>
                  </a:extLst>
                </a:gridCol>
                <a:gridCol w="576072">
                  <a:extLst>
                    <a:ext uri="{9D8B030D-6E8A-4147-A177-3AD203B41FA5}">
                      <a16:colId xmlns:a16="http://schemas.microsoft.com/office/drawing/2014/main" val="642185785"/>
                    </a:ext>
                  </a:extLst>
                </a:gridCol>
                <a:gridCol w="246888">
                  <a:extLst>
                    <a:ext uri="{9D8B030D-6E8A-4147-A177-3AD203B41FA5}">
                      <a16:colId xmlns:a16="http://schemas.microsoft.com/office/drawing/2014/main" val="1089466196"/>
                    </a:ext>
                  </a:extLst>
                </a:gridCol>
                <a:gridCol w="246888">
                  <a:extLst>
                    <a:ext uri="{9D8B030D-6E8A-4147-A177-3AD203B41FA5}">
                      <a16:colId xmlns:a16="http://schemas.microsoft.com/office/drawing/2014/main" val="1401727394"/>
                    </a:ext>
                  </a:extLst>
                </a:gridCol>
                <a:gridCol w="576072">
                  <a:extLst>
                    <a:ext uri="{9D8B030D-6E8A-4147-A177-3AD203B41FA5}">
                      <a16:colId xmlns:a16="http://schemas.microsoft.com/office/drawing/2014/main" val="3140741060"/>
                    </a:ext>
                  </a:extLst>
                </a:gridCol>
                <a:gridCol w="246888">
                  <a:extLst>
                    <a:ext uri="{9D8B030D-6E8A-4147-A177-3AD203B41FA5}">
                      <a16:colId xmlns:a16="http://schemas.microsoft.com/office/drawing/2014/main" val="3024243288"/>
                    </a:ext>
                  </a:extLst>
                </a:gridCol>
                <a:gridCol w="246888">
                  <a:extLst>
                    <a:ext uri="{9D8B030D-6E8A-4147-A177-3AD203B41FA5}">
                      <a16:colId xmlns:a16="http://schemas.microsoft.com/office/drawing/2014/main" val="4192008469"/>
                    </a:ext>
                  </a:extLst>
                </a:gridCol>
                <a:gridCol w="246888">
                  <a:extLst>
                    <a:ext uri="{9D8B030D-6E8A-4147-A177-3AD203B41FA5}">
                      <a16:colId xmlns:a16="http://schemas.microsoft.com/office/drawing/2014/main" val="2468596563"/>
                    </a:ext>
                  </a:extLst>
                </a:gridCol>
                <a:gridCol w="246888">
                  <a:extLst>
                    <a:ext uri="{9D8B030D-6E8A-4147-A177-3AD203B41FA5}">
                      <a16:colId xmlns:a16="http://schemas.microsoft.com/office/drawing/2014/main" val="2486863439"/>
                    </a:ext>
                  </a:extLst>
                </a:gridCol>
                <a:gridCol w="246888">
                  <a:extLst>
                    <a:ext uri="{9D8B030D-6E8A-4147-A177-3AD203B41FA5}">
                      <a16:colId xmlns:a16="http://schemas.microsoft.com/office/drawing/2014/main" val="2602206644"/>
                    </a:ext>
                  </a:extLst>
                </a:gridCol>
                <a:gridCol w="246888">
                  <a:extLst>
                    <a:ext uri="{9D8B030D-6E8A-4147-A177-3AD203B41FA5}">
                      <a16:colId xmlns:a16="http://schemas.microsoft.com/office/drawing/2014/main" val="868646870"/>
                    </a:ext>
                  </a:extLst>
                </a:gridCol>
                <a:gridCol w="246888">
                  <a:extLst>
                    <a:ext uri="{9D8B030D-6E8A-4147-A177-3AD203B41FA5}">
                      <a16:colId xmlns:a16="http://schemas.microsoft.com/office/drawing/2014/main" val="1241224136"/>
                    </a:ext>
                  </a:extLst>
                </a:gridCol>
                <a:gridCol w="246888">
                  <a:extLst>
                    <a:ext uri="{9D8B030D-6E8A-4147-A177-3AD203B41FA5}">
                      <a16:colId xmlns:a16="http://schemas.microsoft.com/office/drawing/2014/main" val="2256712384"/>
                    </a:ext>
                  </a:extLst>
                </a:gridCol>
                <a:gridCol w="246888">
                  <a:extLst>
                    <a:ext uri="{9D8B030D-6E8A-4147-A177-3AD203B41FA5}">
                      <a16:colId xmlns:a16="http://schemas.microsoft.com/office/drawing/2014/main" val="1151892053"/>
                    </a:ext>
                  </a:extLst>
                </a:gridCol>
                <a:gridCol w="246888">
                  <a:extLst>
                    <a:ext uri="{9D8B030D-6E8A-4147-A177-3AD203B41FA5}">
                      <a16:colId xmlns:a16="http://schemas.microsoft.com/office/drawing/2014/main" val="1986738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71354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Archiv-Einspieler: Musiker mit Trompeten-Harmonika-Anlage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- 23.11.2021 13:47:24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Am Jugendfestival 1964 in Siebnen SZ brachte ein Musiker die Jury zum Staunen. Mit seiner selbst gebastelten Trompeten-Harmonika-Anlage konnte er sich selber begleiten. Baut ihr auch selber Instrumente oder wie begleitet ihr euch? SRF Archiv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19.745285813012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2653889"/>
                  </a:ext>
                </a:extLst>
              </a:tr>
            </a:tbl>
          </a:graphicData>
        </a:graphic>
      </p:graphicFrame>
      <p:sp>
        <p:nvSpPr>
          <p:cNvPr id="4" name="Text Placeholder 3">
            <a:extLst>
              <a:ext uri="{FF2B5EF4-FFF2-40B4-BE49-F238E27FC236}">
                <a16:creationId xmlns:a16="http://schemas.microsoft.com/office/drawing/2014/main" id="{83415A5B-97E9-4E8C-BC1E-C8D1AC3D2B3D}"/>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148759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45C4-468E-4632-AF54-75D45CCCFEDA}"/>
              </a:ext>
            </a:extLst>
          </p:cNvPr>
          <p:cNvSpPr>
            <a:spLocks noGrp="1"/>
          </p:cNvSpPr>
          <p:nvPr>
            <p:ph type="title"/>
          </p:nvPr>
        </p:nvSpPr>
        <p:spPr/>
        <p:txBody>
          <a:bodyPr/>
          <a:lstStyle/>
          <a:p>
            <a:r>
              <a:rPr lang="en-US"/>
              <a:t>Facebook Video Tabelle | SRF Volksmusik - 13 of 13</a:t>
            </a:r>
          </a:p>
        </p:txBody>
      </p:sp>
      <p:graphicFrame>
        <p:nvGraphicFramePr>
          <p:cNvPr id="5" name="Table Placeholder 4">
            <a:extLst>
              <a:ext uri="{FF2B5EF4-FFF2-40B4-BE49-F238E27FC236}">
                <a16:creationId xmlns:a16="http://schemas.microsoft.com/office/drawing/2014/main" id="{68F48E9C-840A-4185-9269-69F9A953570D}"/>
              </a:ext>
            </a:extLst>
          </p:cNvPr>
          <p:cNvGraphicFramePr>
            <a:graphicFrameLocks noGrp="1"/>
          </p:cNvGraphicFramePr>
          <p:nvPr>
            <p:ph type="tbl" sz="quarter" idx="13"/>
            <p:extLst>
              <p:ext uri="{D42A27DB-BD31-4B8C-83A1-F6EECF244321}">
                <p14:modId xmlns:p14="http://schemas.microsoft.com/office/powerpoint/2010/main" val="1524938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18175266"/>
                    </a:ext>
                  </a:extLst>
                </a:gridCol>
                <a:gridCol w="576072">
                  <a:extLst>
                    <a:ext uri="{9D8B030D-6E8A-4147-A177-3AD203B41FA5}">
                      <a16:colId xmlns:a16="http://schemas.microsoft.com/office/drawing/2014/main" val="537370783"/>
                    </a:ext>
                  </a:extLst>
                </a:gridCol>
                <a:gridCol w="246888">
                  <a:extLst>
                    <a:ext uri="{9D8B030D-6E8A-4147-A177-3AD203B41FA5}">
                      <a16:colId xmlns:a16="http://schemas.microsoft.com/office/drawing/2014/main" val="3460821504"/>
                    </a:ext>
                  </a:extLst>
                </a:gridCol>
                <a:gridCol w="246888">
                  <a:extLst>
                    <a:ext uri="{9D8B030D-6E8A-4147-A177-3AD203B41FA5}">
                      <a16:colId xmlns:a16="http://schemas.microsoft.com/office/drawing/2014/main" val="3155173172"/>
                    </a:ext>
                  </a:extLst>
                </a:gridCol>
                <a:gridCol w="576072">
                  <a:extLst>
                    <a:ext uri="{9D8B030D-6E8A-4147-A177-3AD203B41FA5}">
                      <a16:colId xmlns:a16="http://schemas.microsoft.com/office/drawing/2014/main" val="8061940"/>
                    </a:ext>
                  </a:extLst>
                </a:gridCol>
                <a:gridCol w="576072">
                  <a:extLst>
                    <a:ext uri="{9D8B030D-6E8A-4147-A177-3AD203B41FA5}">
                      <a16:colId xmlns:a16="http://schemas.microsoft.com/office/drawing/2014/main" val="2663072667"/>
                    </a:ext>
                  </a:extLst>
                </a:gridCol>
                <a:gridCol w="576072">
                  <a:extLst>
                    <a:ext uri="{9D8B030D-6E8A-4147-A177-3AD203B41FA5}">
                      <a16:colId xmlns:a16="http://schemas.microsoft.com/office/drawing/2014/main" val="562590635"/>
                    </a:ext>
                  </a:extLst>
                </a:gridCol>
                <a:gridCol w="246888">
                  <a:extLst>
                    <a:ext uri="{9D8B030D-6E8A-4147-A177-3AD203B41FA5}">
                      <a16:colId xmlns:a16="http://schemas.microsoft.com/office/drawing/2014/main" val="3169142462"/>
                    </a:ext>
                  </a:extLst>
                </a:gridCol>
                <a:gridCol w="246888">
                  <a:extLst>
                    <a:ext uri="{9D8B030D-6E8A-4147-A177-3AD203B41FA5}">
                      <a16:colId xmlns:a16="http://schemas.microsoft.com/office/drawing/2014/main" val="1357919028"/>
                    </a:ext>
                  </a:extLst>
                </a:gridCol>
                <a:gridCol w="576072">
                  <a:extLst>
                    <a:ext uri="{9D8B030D-6E8A-4147-A177-3AD203B41FA5}">
                      <a16:colId xmlns:a16="http://schemas.microsoft.com/office/drawing/2014/main" val="3211199931"/>
                    </a:ext>
                  </a:extLst>
                </a:gridCol>
                <a:gridCol w="246888">
                  <a:extLst>
                    <a:ext uri="{9D8B030D-6E8A-4147-A177-3AD203B41FA5}">
                      <a16:colId xmlns:a16="http://schemas.microsoft.com/office/drawing/2014/main" val="1607164762"/>
                    </a:ext>
                  </a:extLst>
                </a:gridCol>
                <a:gridCol w="246888">
                  <a:extLst>
                    <a:ext uri="{9D8B030D-6E8A-4147-A177-3AD203B41FA5}">
                      <a16:colId xmlns:a16="http://schemas.microsoft.com/office/drawing/2014/main" val="4129605161"/>
                    </a:ext>
                  </a:extLst>
                </a:gridCol>
                <a:gridCol w="246888">
                  <a:extLst>
                    <a:ext uri="{9D8B030D-6E8A-4147-A177-3AD203B41FA5}">
                      <a16:colId xmlns:a16="http://schemas.microsoft.com/office/drawing/2014/main" val="2957980281"/>
                    </a:ext>
                  </a:extLst>
                </a:gridCol>
                <a:gridCol w="246888">
                  <a:extLst>
                    <a:ext uri="{9D8B030D-6E8A-4147-A177-3AD203B41FA5}">
                      <a16:colId xmlns:a16="http://schemas.microsoft.com/office/drawing/2014/main" val="1154399920"/>
                    </a:ext>
                  </a:extLst>
                </a:gridCol>
                <a:gridCol w="246888">
                  <a:extLst>
                    <a:ext uri="{9D8B030D-6E8A-4147-A177-3AD203B41FA5}">
                      <a16:colId xmlns:a16="http://schemas.microsoft.com/office/drawing/2014/main" val="1112887507"/>
                    </a:ext>
                  </a:extLst>
                </a:gridCol>
                <a:gridCol w="246888">
                  <a:extLst>
                    <a:ext uri="{9D8B030D-6E8A-4147-A177-3AD203B41FA5}">
                      <a16:colId xmlns:a16="http://schemas.microsoft.com/office/drawing/2014/main" val="2272067096"/>
                    </a:ext>
                  </a:extLst>
                </a:gridCol>
                <a:gridCol w="246888">
                  <a:extLst>
                    <a:ext uri="{9D8B030D-6E8A-4147-A177-3AD203B41FA5}">
                      <a16:colId xmlns:a16="http://schemas.microsoft.com/office/drawing/2014/main" val="1114674101"/>
                    </a:ext>
                  </a:extLst>
                </a:gridCol>
                <a:gridCol w="246888">
                  <a:extLst>
                    <a:ext uri="{9D8B030D-6E8A-4147-A177-3AD203B41FA5}">
                      <a16:colId xmlns:a16="http://schemas.microsoft.com/office/drawing/2014/main" val="1073006879"/>
                    </a:ext>
                  </a:extLst>
                </a:gridCol>
                <a:gridCol w="246888">
                  <a:extLst>
                    <a:ext uri="{9D8B030D-6E8A-4147-A177-3AD203B41FA5}">
                      <a16:colId xmlns:a16="http://schemas.microsoft.com/office/drawing/2014/main" val="2300402717"/>
                    </a:ext>
                  </a:extLst>
                </a:gridCol>
                <a:gridCol w="246888">
                  <a:extLst>
                    <a:ext uri="{9D8B030D-6E8A-4147-A177-3AD203B41FA5}">
                      <a16:colId xmlns:a16="http://schemas.microsoft.com/office/drawing/2014/main" val="260509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08442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Duo Tobias - «Kafi Biberflade»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- 02.12.2021 10:52:50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14.02.2022 07:46:41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Duo Tobias interpretierte die Nicolas Senn-Komposition «Kafi Biberflade» am Folklorenachwuchs-Wettwerb 2021 in Appenzell. Die beiden Hackbrettler Tobias Alder und Tobias Lehner stammen aus Gossau SG. #Hackbrett #Folklorenachwuchs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4.3753889234599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0122335"/>
                  </a:ext>
                </a:extLst>
              </a:tr>
            </a:tbl>
          </a:graphicData>
        </a:graphic>
      </p:graphicFrame>
      <p:sp>
        <p:nvSpPr>
          <p:cNvPr id="4" name="Text Placeholder 3">
            <a:extLst>
              <a:ext uri="{FF2B5EF4-FFF2-40B4-BE49-F238E27FC236}">
                <a16:creationId xmlns:a16="http://schemas.microsoft.com/office/drawing/2014/main" id="{6756BE56-0764-4950-9625-397A893AFA23}"/>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295128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6A9A5-A88D-4780-8213-283610AE6B65}"/>
              </a:ext>
            </a:extLst>
          </p:cNvPr>
          <p:cNvSpPr>
            <a:spLocks noGrp="1"/>
          </p:cNvSpPr>
          <p:nvPr>
            <p:ph type="title"/>
          </p:nvPr>
        </p:nvSpPr>
        <p:spPr/>
        <p:txBody>
          <a:bodyPr/>
          <a:lstStyle/>
          <a:p>
            <a:r>
              <a:rPr lang="en-US"/>
              <a:t>Facebook Hashtags | SRF Volksmusik</a:t>
            </a:r>
          </a:p>
        </p:txBody>
      </p:sp>
      <p:graphicFrame>
        <p:nvGraphicFramePr>
          <p:cNvPr id="5" name="Table Placeholder 4">
            <a:extLst>
              <a:ext uri="{FF2B5EF4-FFF2-40B4-BE49-F238E27FC236}">
                <a16:creationId xmlns:a16="http://schemas.microsoft.com/office/drawing/2014/main" id="{E84893D9-832E-41A8-BE63-E170BBF9E43C}"/>
              </a:ext>
            </a:extLst>
          </p:cNvPr>
          <p:cNvGraphicFramePr>
            <a:graphicFrameLocks noGrp="1"/>
          </p:cNvGraphicFramePr>
          <p:nvPr>
            <p:ph type="tbl" sz="quarter" idx="13"/>
            <p:extLst>
              <p:ext uri="{D42A27DB-BD31-4B8C-83A1-F6EECF244321}">
                <p14:modId xmlns:p14="http://schemas.microsoft.com/office/powerpoint/2010/main" val="310294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323166"/>
                    </a:ext>
                  </a:extLst>
                </a:gridCol>
                <a:gridCol w="822960">
                  <a:extLst>
                    <a:ext uri="{9D8B030D-6E8A-4147-A177-3AD203B41FA5}">
                      <a16:colId xmlns:a16="http://schemas.microsoft.com/office/drawing/2014/main" val="4251400780"/>
                    </a:ext>
                  </a:extLst>
                </a:gridCol>
                <a:gridCol w="822960">
                  <a:extLst>
                    <a:ext uri="{9D8B030D-6E8A-4147-A177-3AD203B41FA5}">
                      <a16:colId xmlns:a16="http://schemas.microsoft.com/office/drawing/2014/main" val="3595835190"/>
                    </a:ext>
                  </a:extLst>
                </a:gridCol>
                <a:gridCol w="822960">
                  <a:extLst>
                    <a:ext uri="{9D8B030D-6E8A-4147-A177-3AD203B41FA5}">
                      <a16:colId xmlns:a16="http://schemas.microsoft.com/office/drawing/2014/main" val="556013897"/>
                    </a:ext>
                  </a:extLst>
                </a:gridCol>
                <a:gridCol w="822960">
                  <a:extLst>
                    <a:ext uri="{9D8B030D-6E8A-4147-A177-3AD203B41FA5}">
                      <a16:colId xmlns:a16="http://schemas.microsoft.com/office/drawing/2014/main" val="110276310"/>
                    </a:ext>
                  </a:extLst>
                </a:gridCol>
                <a:gridCol w="822960">
                  <a:extLst>
                    <a:ext uri="{9D8B030D-6E8A-4147-A177-3AD203B41FA5}">
                      <a16:colId xmlns:a16="http://schemas.microsoft.com/office/drawing/2014/main" val="2450140956"/>
                    </a:ext>
                  </a:extLst>
                </a:gridCol>
                <a:gridCol w="822960">
                  <a:extLst>
                    <a:ext uri="{9D8B030D-6E8A-4147-A177-3AD203B41FA5}">
                      <a16:colId xmlns:a16="http://schemas.microsoft.com/office/drawing/2014/main" val="2528864388"/>
                    </a:ext>
                  </a:extLst>
                </a:gridCol>
                <a:gridCol w="822960">
                  <a:extLst>
                    <a:ext uri="{9D8B030D-6E8A-4147-A177-3AD203B41FA5}">
                      <a16:colId xmlns:a16="http://schemas.microsoft.com/office/drawing/2014/main" val="400636815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Total Interactions</a:t>
                      </a:r>
                    </a:p>
                  </a:txBody>
                  <a:tcPr/>
                </a:tc>
                <a:tc>
                  <a:txBody>
                    <a:bodyPr/>
                    <a:lstStyle/>
                    <a:p>
                      <a:r>
                        <a:rPr lang="en-US" sz="1000"/>
                        <a:t>Engagement</a:t>
                      </a:r>
                    </a:p>
                  </a:txBody>
                  <a:tcPr/>
                </a:tc>
                <a:tc>
                  <a:txBody>
                    <a:bodyPr/>
                    <a:lstStyle/>
                    <a:p>
                      <a:r>
                        <a:rPr lang="en-US" sz="1000"/>
                        <a:t>Shares</a:t>
                      </a:r>
                    </a:p>
                  </a:txBody>
                  <a:tcPr/>
                </a:tc>
                <a:tc>
                  <a:txBody>
                    <a:bodyPr/>
                    <a:lstStyle/>
                    <a:p>
                      <a:r>
                        <a:rPr lang="en-US" sz="1000"/>
                        <a:t>Comments</a:t>
                      </a:r>
                    </a:p>
                  </a:txBody>
                  <a:tcPr/>
                </a:tc>
                <a:tc>
                  <a:txBody>
                    <a:bodyPr/>
                    <a:lstStyle/>
                    <a:p>
                      <a:r>
                        <a:rPr lang="en-US" sz="1000"/>
                        <a:t>Video Views 10s</a:t>
                      </a:r>
                    </a:p>
                  </a:txBody>
                  <a:tcPr/>
                </a:tc>
                <a:tc>
                  <a:txBody>
                    <a:bodyPr/>
                    <a:lstStyle/>
                    <a:p>
                      <a:r>
                        <a:rPr lang="en-US" sz="1000"/>
                        <a:t>Streamingdauer (h)</a:t>
                      </a:r>
                    </a:p>
                  </a:txBody>
                  <a:tcPr/>
                </a:tc>
                <a:extLst>
                  <a:ext uri="{0D108BD9-81ED-4DB2-BD59-A6C34878D82A}">
                    <a16:rowId xmlns:a16="http://schemas.microsoft.com/office/drawing/2014/main" val="651351256"/>
                  </a:ext>
                </a:extLst>
              </a:tr>
              <a:tr h="370840">
                <a:tc>
                  <a:txBody>
                    <a:bodyPr/>
                    <a:lstStyle/>
                    <a:p>
                      <a:r>
                        <a:rPr lang="en-US" sz="1000"/>
                        <a:t>#volksmusik</a:t>
                      </a:r>
                    </a:p>
                  </a:txBody>
                  <a:tcPr/>
                </a:tc>
                <a:tc>
                  <a:txBody>
                    <a:bodyPr/>
                    <a:lstStyle/>
                    <a:p>
                      <a:r>
                        <a:rPr lang="en-US" sz="1000"/>
                        <a:t>3</a:t>
                      </a:r>
                    </a:p>
                  </a:txBody>
                  <a:tcPr/>
                </a:tc>
                <a:tc>
                  <a:txBody>
                    <a:bodyPr/>
                    <a:lstStyle/>
                    <a:p>
                      <a:r>
                        <a:rPr lang="en-US" sz="1000"/>
                        <a:t>3528</a:t>
                      </a:r>
                    </a:p>
                  </a:txBody>
                  <a:tcPr/>
                </a:tc>
                <a:tc>
                  <a:txBody>
                    <a:bodyPr/>
                    <a:lstStyle/>
                    <a:p>
                      <a:r>
                        <a:rPr lang="en-US" sz="1000"/>
                        <a:t>3028</a:t>
                      </a:r>
                    </a:p>
                  </a:txBody>
                  <a:tcPr/>
                </a:tc>
                <a:tc>
                  <a:txBody>
                    <a:bodyPr/>
                    <a:lstStyle/>
                    <a:p>
                      <a:r>
                        <a:rPr lang="en-US" sz="1000"/>
                        <a:t>443</a:t>
                      </a:r>
                    </a:p>
                  </a:txBody>
                  <a:tcPr/>
                </a:tc>
                <a:tc>
                  <a:txBody>
                    <a:bodyPr/>
                    <a:lstStyle/>
                    <a:p>
                      <a:r>
                        <a:rPr lang="en-US" sz="1000"/>
                        <a:t>57</a:t>
                      </a:r>
                    </a:p>
                  </a:txBody>
                  <a:tcPr/>
                </a:tc>
                <a:tc>
                  <a:txBody>
                    <a:bodyPr/>
                    <a:lstStyle/>
                    <a:p>
                      <a:r>
                        <a:rPr lang="en-US" sz="1000"/>
                        <a:t>29137</a:t>
                      </a:r>
                    </a:p>
                  </a:txBody>
                  <a:tcPr/>
                </a:tc>
                <a:tc>
                  <a:txBody>
                    <a:bodyPr/>
                    <a:lstStyle/>
                    <a:p>
                      <a:r>
                        <a:rPr lang="en-US" sz="1000"/>
                        <a:t>495.97</a:t>
                      </a:r>
                    </a:p>
                  </a:txBody>
                  <a:tcPr/>
                </a:tc>
                <a:extLst>
                  <a:ext uri="{0D108BD9-81ED-4DB2-BD59-A6C34878D82A}">
                    <a16:rowId xmlns:a16="http://schemas.microsoft.com/office/drawing/2014/main" val="2081548758"/>
                  </a:ext>
                </a:extLst>
              </a:tr>
              <a:tr h="370840">
                <a:tc>
                  <a:txBody>
                    <a:bodyPr/>
                    <a:lstStyle/>
                    <a:p>
                      <a:r>
                        <a:rPr lang="en-US" sz="1000"/>
                        <a:t>#folklorenachwuchs</a:t>
                      </a:r>
                    </a:p>
                  </a:txBody>
                  <a:tcPr/>
                </a:tc>
                <a:tc>
                  <a:txBody>
                    <a:bodyPr/>
                    <a:lstStyle/>
                    <a:p>
                      <a:r>
                        <a:rPr lang="en-US" sz="1000"/>
                        <a:t>2</a:t>
                      </a:r>
                    </a:p>
                  </a:txBody>
                  <a:tcPr/>
                </a:tc>
                <a:tc>
                  <a:txBody>
                    <a:bodyPr/>
                    <a:lstStyle/>
                    <a:p>
                      <a:r>
                        <a:rPr lang="en-US" sz="1000"/>
                        <a:t>1098</a:t>
                      </a:r>
                    </a:p>
                  </a:txBody>
                  <a:tcPr/>
                </a:tc>
                <a:tc>
                  <a:txBody>
                    <a:bodyPr/>
                    <a:lstStyle/>
                    <a:p>
                      <a:r>
                        <a:rPr lang="en-US" sz="1000"/>
                        <a:t>958</a:t>
                      </a:r>
                    </a:p>
                  </a:txBody>
                  <a:tcPr/>
                </a:tc>
                <a:tc>
                  <a:txBody>
                    <a:bodyPr/>
                    <a:lstStyle/>
                    <a:p>
                      <a:r>
                        <a:rPr lang="en-US" sz="1000"/>
                        <a:t>115</a:t>
                      </a:r>
                    </a:p>
                  </a:txBody>
                  <a:tcPr/>
                </a:tc>
                <a:tc>
                  <a:txBody>
                    <a:bodyPr/>
                    <a:lstStyle/>
                    <a:p>
                      <a:r>
                        <a:rPr lang="en-US" sz="1000"/>
                        <a:t>25</a:t>
                      </a:r>
                    </a:p>
                  </a:txBody>
                  <a:tcPr/>
                </a:tc>
                <a:tc>
                  <a:txBody>
                    <a:bodyPr/>
                    <a:lstStyle/>
                    <a:p>
                      <a:r>
                        <a:rPr lang="en-US" sz="1000"/>
                        <a:t>11818</a:t>
                      </a:r>
                    </a:p>
                  </a:txBody>
                  <a:tcPr/>
                </a:tc>
                <a:tc>
                  <a:txBody>
                    <a:bodyPr/>
                    <a:lstStyle/>
                    <a:p>
                      <a:r>
                        <a:rPr lang="en-US" sz="1000"/>
                        <a:t>196.89</a:t>
                      </a:r>
                    </a:p>
                  </a:txBody>
                  <a:tcPr/>
                </a:tc>
                <a:extLst>
                  <a:ext uri="{0D108BD9-81ED-4DB2-BD59-A6C34878D82A}">
                    <a16:rowId xmlns:a16="http://schemas.microsoft.com/office/drawing/2014/main" val="1423514176"/>
                  </a:ext>
                </a:extLst>
              </a:tr>
              <a:tr h="370840">
                <a:tc>
                  <a:txBody>
                    <a:bodyPr/>
                    <a:lstStyle/>
                    <a:p>
                      <a:r>
                        <a:rPr lang="en-US" sz="1000"/>
                        <a:t>#ländler</a:t>
                      </a:r>
                    </a:p>
                  </a:txBody>
                  <a:tcPr/>
                </a:tc>
                <a:tc>
                  <a:txBody>
                    <a:bodyPr/>
                    <a:lstStyle/>
                    <a:p>
                      <a:r>
                        <a:rPr lang="en-US" sz="1000"/>
                        <a:t>2</a:t>
                      </a:r>
                    </a:p>
                  </a:txBody>
                  <a:tcPr/>
                </a:tc>
                <a:tc>
                  <a:txBody>
                    <a:bodyPr/>
                    <a:lstStyle/>
                    <a:p>
                      <a:r>
                        <a:rPr lang="en-US" sz="1000"/>
                        <a:t>2979</a:t>
                      </a:r>
                    </a:p>
                  </a:txBody>
                  <a:tcPr/>
                </a:tc>
                <a:tc>
                  <a:txBody>
                    <a:bodyPr/>
                    <a:lstStyle/>
                    <a:p>
                      <a:r>
                        <a:rPr lang="en-US" sz="1000"/>
                        <a:t>2549</a:t>
                      </a:r>
                    </a:p>
                  </a:txBody>
                  <a:tcPr/>
                </a:tc>
                <a:tc>
                  <a:txBody>
                    <a:bodyPr/>
                    <a:lstStyle/>
                    <a:p>
                      <a:r>
                        <a:rPr lang="en-US" sz="1000"/>
                        <a:t>382</a:t>
                      </a:r>
                    </a:p>
                  </a:txBody>
                  <a:tcPr/>
                </a:tc>
                <a:tc>
                  <a:txBody>
                    <a:bodyPr/>
                    <a:lstStyle/>
                    <a:p>
                      <a:r>
                        <a:rPr lang="en-US" sz="1000"/>
                        <a:t>48</a:t>
                      </a:r>
                    </a:p>
                  </a:txBody>
                  <a:tcPr/>
                </a:tc>
                <a:tc>
                  <a:txBody>
                    <a:bodyPr/>
                    <a:lstStyle/>
                    <a:p>
                      <a:r>
                        <a:rPr lang="en-US" sz="1000"/>
                        <a:t>24380</a:t>
                      </a:r>
                    </a:p>
                  </a:txBody>
                  <a:tcPr/>
                </a:tc>
                <a:tc>
                  <a:txBody>
                    <a:bodyPr/>
                    <a:lstStyle/>
                    <a:p>
                      <a:r>
                        <a:rPr lang="en-US" sz="1000"/>
                        <a:t>420.06</a:t>
                      </a:r>
                    </a:p>
                  </a:txBody>
                  <a:tcPr/>
                </a:tc>
                <a:extLst>
                  <a:ext uri="{0D108BD9-81ED-4DB2-BD59-A6C34878D82A}">
                    <a16:rowId xmlns:a16="http://schemas.microsoft.com/office/drawing/2014/main" val="701394971"/>
                  </a:ext>
                </a:extLst>
              </a:tr>
              <a:tr h="370840">
                <a:tc>
                  <a:txBody>
                    <a:bodyPr/>
                    <a:lstStyle/>
                    <a:p>
                      <a:r>
                        <a:rPr lang="en-US" sz="1000"/>
                        <a:t>#schneehäsli</a:t>
                      </a:r>
                    </a:p>
                  </a:txBody>
                  <a:tcPr/>
                </a:tc>
                <a:tc>
                  <a:txBody>
                    <a:bodyPr/>
                    <a:lstStyle/>
                    <a:p>
                      <a:r>
                        <a:rPr lang="en-US" sz="1000"/>
                        <a:t>1</a:t>
                      </a:r>
                    </a:p>
                  </a:txBody>
                  <a:tcPr/>
                </a:tc>
                <a:tc>
                  <a:txBody>
                    <a:bodyPr/>
                    <a:lstStyle/>
                    <a:p>
                      <a:r>
                        <a:rPr lang="en-US" sz="1000"/>
                        <a:t>549</a:t>
                      </a:r>
                    </a:p>
                  </a:txBody>
                  <a:tcPr/>
                </a:tc>
                <a:tc>
                  <a:txBody>
                    <a:bodyPr/>
                    <a:lstStyle/>
                    <a:p>
                      <a:r>
                        <a:rPr lang="en-US" sz="1000"/>
                        <a:t>479</a:t>
                      </a:r>
                    </a:p>
                  </a:txBody>
                  <a:tcPr/>
                </a:tc>
                <a:tc>
                  <a:txBody>
                    <a:bodyPr/>
                    <a:lstStyle/>
                    <a:p>
                      <a:r>
                        <a:rPr lang="en-US" sz="1000"/>
                        <a:t>61</a:t>
                      </a:r>
                    </a:p>
                  </a:txBody>
                  <a:tcPr/>
                </a:tc>
                <a:tc>
                  <a:txBody>
                    <a:bodyPr/>
                    <a:lstStyle/>
                    <a:p>
                      <a:r>
                        <a:rPr lang="en-US" sz="1000"/>
                        <a:t>9</a:t>
                      </a:r>
                    </a:p>
                  </a:txBody>
                  <a:tcPr/>
                </a:tc>
                <a:tc>
                  <a:txBody>
                    <a:bodyPr/>
                    <a:lstStyle/>
                    <a:p>
                      <a:r>
                        <a:rPr lang="en-US" sz="1000"/>
                        <a:t>4757</a:t>
                      </a:r>
                    </a:p>
                  </a:txBody>
                  <a:tcPr/>
                </a:tc>
                <a:tc>
                  <a:txBody>
                    <a:bodyPr/>
                    <a:lstStyle/>
                    <a:p>
                      <a:r>
                        <a:rPr lang="en-US" sz="1000"/>
                        <a:t>75.91</a:t>
                      </a:r>
                    </a:p>
                  </a:txBody>
                  <a:tcPr/>
                </a:tc>
                <a:extLst>
                  <a:ext uri="{0D108BD9-81ED-4DB2-BD59-A6C34878D82A}">
                    <a16:rowId xmlns:a16="http://schemas.microsoft.com/office/drawing/2014/main" val="547469085"/>
                  </a:ext>
                </a:extLst>
              </a:tr>
              <a:tr h="370840">
                <a:tc>
                  <a:txBody>
                    <a:bodyPr/>
                    <a:lstStyle/>
                    <a:p>
                      <a:r>
                        <a:rPr lang="en-US" sz="1000"/>
                        <a:t>#schnee</a:t>
                      </a:r>
                    </a:p>
                  </a:txBody>
                  <a:tcPr/>
                </a:tc>
                <a:tc>
                  <a:txBody>
                    <a:bodyPr/>
                    <a:lstStyle/>
                    <a:p>
                      <a:r>
                        <a:rPr lang="en-US" sz="1000"/>
                        <a:t>1</a:t>
                      </a:r>
                    </a:p>
                  </a:txBody>
                  <a:tcPr/>
                </a:tc>
                <a:tc>
                  <a:txBody>
                    <a:bodyPr/>
                    <a:lstStyle/>
                    <a:p>
                      <a:r>
                        <a:rPr lang="en-US" sz="1000"/>
                        <a:t>549</a:t>
                      </a:r>
                    </a:p>
                  </a:txBody>
                  <a:tcPr/>
                </a:tc>
                <a:tc>
                  <a:txBody>
                    <a:bodyPr/>
                    <a:lstStyle/>
                    <a:p>
                      <a:r>
                        <a:rPr lang="en-US" sz="1000"/>
                        <a:t>479</a:t>
                      </a:r>
                    </a:p>
                  </a:txBody>
                  <a:tcPr/>
                </a:tc>
                <a:tc>
                  <a:txBody>
                    <a:bodyPr/>
                    <a:lstStyle/>
                    <a:p>
                      <a:r>
                        <a:rPr lang="en-US" sz="1000"/>
                        <a:t>61</a:t>
                      </a:r>
                    </a:p>
                  </a:txBody>
                  <a:tcPr/>
                </a:tc>
                <a:tc>
                  <a:txBody>
                    <a:bodyPr/>
                    <a:lstStyle/>
                    <a:p>
                      <a:r>
                        <a:rPr lang="en-US" sz="1000"/>
                        <a:t>9</a:t>
                      </a:r>
                    </a:p>
                  </a:txBody>
                  <a:tcPr/>
                </a:tc>
                <a:tc>
                  <a:txBody>
                    <a:bodyPr/>
                    <a:lstStyle/>
                    <a:p>
                      <a:r>
                        <a:rPr lang="en-US" sz="1000"/>
                        <a:t>4757</a:t>
                      </a:r>
                    </a:p>
                  </a:txBody>
                  <a:tcPr/>
                </a:tc>
                <a:tc>
                  <a:txBody>
                    <a:bodyPr/>
                    <a:lstStyle/>
                    <a:p>
                      <a:r>
                        <a:rPr lang="en-US" sz="1000"/>
                        <a:t>75.91</a:t>
                      </a:r>
                    </a:p>
                  </a:txBody>
                  <a:tcPr/>
                </a:tc>
                <a:extLst>
                  <a:ext uri="{0D108BD9-81ED-4DB2-BD59-A6C34878D82A}">
                    <a16:rowId xmlns:a16="http://schemas.microsoft.com/office/drawing/2014/main" val="3723293817"/>
                  </a:ext>
                </a:extLst>
              </a:tr>
              <a:tr h="370840">
                <a:tc>
                  <a:txBody>
                    <a:bodyPr/>
                    <a:lstStyle/>
                    <a:p>
                      <a:r>
                        <a:rPr lang="en-US" sz="1000"/>
                        <a:t>#hackbrett</a:t>
                      </a:r>
                    </a:p>
                  </a:txBody>
                  <a:tcPr/>
                </a:tc>
                <a:tc>
                  <a:txBody>
                    <a:bodyPr/>
                    <a:lstStyle/>
                    <a:p>
                      <a:r>
                        <a:rPr lang="en-US" sz="1000"/>
                        <a:t>1</a:t>
                      </a:r>
                    </a:p>
                  </a:txBody>
                  <a:tcPr/>
                </a:tc>
                <a:tc>
                  <a:txBody>
                    <a:bodyPr/>
                    <a:lstStyle/>
                    <a:p>
                      <a:r>
                        <a:rPr lang="en-US" sz="1000"/>
                        <a:t>150</a:t>
                      </a:r>
                    </a:p>
                  </a:txBody>
                  <a:tcPr/>
                </a:tc>
                <a:tc>
                  <a:txBody>
                    <a:bodyPr/>
                    <a:lstStyle/>
                    <a:p>
                      <a:r>
                        <a:rPr lang="en-US" sz="1000"/>
                        <a:t>130</a:t>
                      </a:r>
                    </a:p>
                  </a:txBody>
                  <a:tcPr/>
                </a:tc>
                <a:tc>
                  <a:txBody>
                    <a:bodyPr/>
                    <a:lstStyle/>
                    <a:p>
                      <a:r>
                        <a:rPr lang="en-US" sz="1000"/>
                        <a:t>14</a:t>
                      </a:r>
                    </a:p>
                  </a:txBody>
                  <a:tcPr/>
                </a:tc>
                <a:tc>
                  <a:txBody>
                    <a:bodyPr/>
                    <a:lstStyle/>
                    <a:p>
                      <a:r>
                        <a:rPr lang="en-US" sz="1000"/>
                        <a:t>6</a:t>
                      </a:r>
                    </a:p>
                  </a:txBody>
                  <a:tcPr/>
                </a:tc>
                <a:tc>
                  <a:txBody>
                    <a:bodyPr/>
                    <a:lstStyle/>
                    <a:p>
                      <a:r>
                        <a:rPr lang="en-US" sz="1000"/>
                        <a:t>1688</a:t>
                      </a:r>
                    </a:p>
                  </a:txBody>
                  <a:tcPr/>
                </a:tc>
                <a:tc>
                  <a:txBody>
                    <a:bodyPr/>
                    <a:lstStyle/>
                    <a:p>
                      <a:r>
                        <a:rPr lang="en-US" sz="1000"/>
                        <a:t>25.8</a:t>
                      </a:r>
                    </a:p>
                  </a:txBody>
                  <a:tcPr/>
                </a:tc>
                <a:extLst>
                  <a:ext uri="{0D108BD9-81ED-4DB2-BD59-A6C34878D82A}">
                    <a16:rowId xmlns:a16="http://schemas.microsoft.com/office/drawing/2014/main" val="868492848"/>
                  </a:ext>
                </a:extLst>
              </a:tr>
              <a:tr h="370840">
                <a:tc>
                  <a:txBody>
                    <a:bodyPr/>
                    <a:lstStyle/>
                    <a:p>
                      <a:r>
                        <a:rPr lang="en-US" sz="1000"/>
                        <a:t>#blockflöte</a:t>
                      </a:r>
                    </a:p>
                  </a:txBody>
                  <a:tcPr/>
                </a:tc>
                <a:tc>
                  <a:txBody>
                    <a:bodyPr/>
                    <a:lstStyle/>
                    <a:p>
                      <a:r>
                        <a:rPr lang="en-US" sz="1000"/>
                        <a:t>1</a:t>
                      </a:r>
                    </a:p>
                  </a:txBody>
                  <a:tcPr/>
                </a:tc>
                <a:tc>
                  <a:txBody>
                    <a:bodyPr/>
                    <a:lstStyle/>
                    <a:p>
                      <a:r>
                        <a:rPr lang="en-US" sz="1000"/>
                        <a:t>203</a:t>
                      </a:r>
                    </a:p>
                  </a:txBody>
                  <a:tcPr/>
                </a:tc>
                <a:tc>
                  <a:txBody>
                    <a:bodyPr/>
                    <a:lstStyle/>
                    <a:p>
                      <a:r>
                        <a:rPr lang="en-US" sz="1000"/>
                        <a:t>182</a:t>
                      </a:r>
                    </a:p>
                  </a:txBody>
                  <a:tcPr/>
                </a:tc>
                <a:tc>
                  <a:txBody>
                    <a:bodyPr/>
                    <a:lstStyle/>
                    <a:p>
                      <a:r>
                        <a:rPr lang="en-US" sz="1000"/>
                        <a:t>15</a:t>
                      </a:r>
                    </a:p>
                  </a:txBody>
                  <a:tcPr/>
                </a:tc>
                <a:tc>
                  <a:txBody>
                    <a:bodyPr/>
                    <a:lstStyle/>
                    <a:p>
                      <a:r>
                        <a:rPr lang="en-US" sz="1000"/>
                        <a:t>6</a:t>
                      </a:r>
                    </a:p>
                  </a:txBody>
                  <a:tcPr/>
                </a:tc>
                <a:tc>
                  <a:txBody>
                    <a:bodyPr/>
                    <a:lstStyle/>
                    <a:p>
                      <a:r>
                        <a:rPr lang="en-US" sz="1000"/>
                        <a:t>2700</a:t>
                      </a:r>
                    </a:p>
                  </a:txBody>
                  <a:tcPr/>
                </a:tc>
                <a:tc>
                  <a:txBody>
                    <a:bodyPr/>
                    <a:lstStyle/>
                    <a:p>
                      <a:r>
                        <a:rPr lang="en-US" sz="1000"/>
                        <a:t>41.28</a:t>
                      </a:r>
                    </a:p>
                  </a:txBody>
                  <a:tcPr/>
                </a:tc>
                <a:extLst>
                  <a:ext uri="{0D108BD9-81ED-4DB2-BD59-A6C34878D82A}">
                    <a16:rowId xmlns:a16="http://schemas.microsoft.com/office/drawing/2014/main" val="2932578133"/>
                  </a:ext>
                </a:extLst>
              </a:tr>
              <a:tr h="370840">
                <a:tc>
                  <a:txBody>
                    <a:bodyPr/>
                    <a:lstStyle/>
                    <a:p>
                      <a:r>
                        <a:rPr lang="en-US" sz="1000"/>
                        <a:t>#advent</a:t>
                      </a:r>
                    </a:p>
                  </a:txBody>
                  <a:tcPr/>
                </a:tc>
                <a:tc>
                  <a:txBody>
                    <a:bodyPr/>
                    <a:lstStyle/>
                    <a:p>
                      <a:r>
                        <a:rPr lang="en-US" sz="1000"/>
                        <a:t>1</a:t>
                      </a:r>
                    </a:p>
                  </a:txBody>
                  <a:tcPr/>
                </a:tc>
                <a:tc>
                  <a:txBody>
                    <a:bodyPr/>
                    <a:lstStyle/>
                    <a:p>
                      <a:r>
                        <a:rPr lang="en-US" sz="1000"/>
                        <a:t>203</a:t>
                      </a:r>
                    </a:p>
                  </a:txBody>
                  <a:tcPr/>
                </a:tc>
                <a:tc>
                  <a:txBody>
                    <a:bodyPr/>
                    <a:lstStyle/>
                    <a:p>
                      <a:r>
                        <a:rPr lang="en-US" sz="1000"/>
                        <a:t>182</a:t>
                      </a:r>
                    </a:p>
                  </a:txBody>
                  <a:tcPr/>
                </a:tc>
                <a:tc>
                  <a:txBody>
                    <a:bodyPr/>
                    <a:lstStyle/>
                    <a:p>
                      <a:r>
                        <a:rPr lang="en-US" sz="1000"/>
                        <a:t>15</a:t>
                      </a:r>
                    </a:p>
                  </a:txBody>
                  <a:tcPr/>
                </a:tc>
                <a:tc>
                  <a:txBody>
                    <a:bodyPr/>
                    <a:lstStyle/>
                    <a:p>
                      <a:r>
                        <a:rPr lang="en-US" sz="1000"/>
                        <a:t>6</a:t>
                      </a:r>
                    </a:p>
                  </a:txBody>
                  <a:tcPr/>
                </a:tc>
                <a:tc>
                  <a:txBody>
                    <a:bodyPr/>
                    <a:lstStyle/>
                    <a:p>
                      <a:r>
                        <a:rPr lang="en-US" sz="1000"/>
                        <a:t>2700</a:t>
                      </a:r>
                    </a:p>
                  </a:txBody>
                  <a:tcPr/>
                </a:tc>
                <a:tc>
                  <a:txBody>
                    <a:bodyPr/>
                    <a:lstStyle/>
                    <a:p>
                      <a:r>
                        <a:rPr lang="en-US" sz="1000"/>
                        <a:t>41.28</a:t>
                      </a:r>
                    </a:p>
                  </a:txBody>
                  <a:tcPr/>
                </a:tc>
                <a:extLst>
                  <a:ext uri="{0D108BD9-81ED-4DB2-BD59-A6C34878D82A}">
                    <a16:rowId xmlns:a16="http://schemas.microsoft.com/office/drawing/2014/main" val="1829089161"/>
                  </a:ext>
                </a:extLst>
              </a:tr>
              <a:tr h="370840">
                <a:tc>
                  <a:txBody>
                    <a:bodyPr/>
                    <a:lstStyle/>
                    <a:p>
                      <a:r>
                        <a:rPr lang="en-US" sz="1000"/>
                        <a:t>#adventsmusik</a:t>
                      </a:r>
                    </a:p>
                  </a:txBody>
                  <a:tcPr/>
                </a:tc>
                <a:tc>
                  <a:txBody>
                    <a:bodyPr/>
                    <a:lstStyle/>
                    <a:p>
                      <a:r>
                        <a:rPr lang="en-US" sz="1000"/>
                        <a:t>1</a:t>
                      </a:r>
                    </a:p>
                  </a:txBody>
                  <a:tcPr/>
                </a:tc>
                <a:tc>
                  <a:txBody>
                    <a:bodyPr/>
                    <a:lstStyle/>
                    <a:p>
                      <a:r>
                        <a:rPr lang="en-US" sz="1000"/>
                        <a:t>203</a:t>
                      </a:r>
                    </a:p>
                  </a:txBody>
                  <a:tcPr/>
                </a:tc>
                <a:tc>
                  <a:txBody>
                    <a:bodyPr/>
                    <a:lstStyle/>
                    <a:p>
                      <a:r>
                        <a:rPr lang="en-US" sz="1000"/>
                        <a:t>182</a:t>
                      </a:r>
                    </a:p>
                  </a:txBody>
                  <a:tcPr/>
                </a:tc>
                <a:tc>
                  <a:txBody>
                    <a:bodyPr/>
                    <a:lstStyle/>
                    <a:p>
                      <a:r>
                        <a:rPr lang="en-US" sz="1000"/>
                        <a:t>15</a:t>
                      </a:r>
                    </a:p>
                  </a:txBody>
                  <a:tcPr/>
                </a:tc>
                <a:tc>
                  <a:txBody>
                    <a:bodyPr/>
                    <a:lstStyle/>
                    <a:p>
                      <a:r>
                        <a:rPr lang="en-US" sz="1000"/>
                        <a:t>6</a:t>
                      </a:r>
                    </a:p>
                  </a:txBody>
                  <a:tcPr/>
                </a:tc>
                <a:tc>
                  <a:txBody>
                    <a:bodyPr/>
                    <a:lstStyle/>
                    <a:p>
                      <a:r>
                        <a:rPr lang="en-US" sz="1000"/>
                        <a:t>2700</a:t>
                      </a:r>
                    </a:p>
                  </a:txBody>
                  <a:tcPr/>
                </a:tc>
                <a:tc>
                  <a:txBody>
                    <a:bodyPr/>
                    <a:lstStyle/>
                    <a:p>
                      <a:r>
                        <a:rPr lang="en-US" sz="1000"/>
                        <a:t>41.28</a:t>
                      </a:r>
                    </a:p>
                  </a:txBody>
                  <a:tcPr/>
                </a:tc>
                <a:extLst>
                  <a:ext uri="{0D108BD9-81ED-4DB2-BD59-A6C34878D82A}">
                    <a16:rowId xmlns:a16="http://schemas.microsoft.com/office/drawing/2014/main" val="1562670139"/>
                  </a:ext>
                </a:extLst>
              </a:tr>
              <a:tr h="370840">
                <a:tc>
                  <a:txBody>
                    <a:bodyPr/>
                    <a:lstStyle/>
                    <a:p>
                      <a:r>
                        <a:rPr lang="en-US" sz="1000"/>
                        <a:t>#samichlaus</a:t>
                      </a:r>
                    </a:p>
                  </a:txBody>
                  <a:tcPr/>
                </a:tc>
                <a:tc>
                  <a:txBody>
                    <a:bodyPr/>
                    <a:lstStyle/>
                    <a:p>
                      <a:r>
                        <a:rPr lang="en-US" sz="1000"/>
                        <a:t>1</a:t>
                      </a:r>
                    </a:p>
                  </a:txBody>
                  <a:tcPr/>
                </a:tc>
                <a:tc>
                  <a:txBody>
                    <a:bodyPr/>
                    <a:lstStyle/>
                    <a:p>
                      <a:r>
                        <a:rPr lang="en-US" sz="1000"/>
                        <a:t>314</a:t>
                      </a:r>
                    </a:p>
                  </a:txBody>
                  <a:tcPr/>
                </a:tc>
                <a:tc>
                  <a:txBody>
                    <a:bodyPr/>
                    <a:lstStyle/>
                    <a:p>
                      <a:r>
                        <a:rPr lang="en-US" sz="1000"/>
                        <a:t>264</a:t>
                      </a:r>
                    </a:p>
                  </a:txBody>
                  <a:tcPr/>
                </a:tc>
                <a:tc>
                  <a:txBody>
                    <a:bodyPr/>
                    <a:lstStyle/>
                    <a:p>
                      <a:r>
                        <a:rPr lang="en-US" sz="1000"/>
                        <a:t>45</a:t>
                      </a:r>
                    </a:p>
                  </a:txBody>
                  <a:tcPr/>
                </a:tc>
                <a:tc>
                  <a:txBody>
                    <a:bodyPr/>
                    <a:lstStyle/>
                    <a:p>
                      <a:r>
                        <a:rPr lang="en-US" sz="1000"/>
                        <a:t>5</a:t>
                      </a:r>
                    </a:p>
                  </a:txBody>
                  <a:tcPr/>
                </a:tc>
                <a:tc>
                  <a:txBody>
                    <a:bodyPr/>
                    <a:lstStyle/>
                    <a:p>
                      <a:r>
                        <a:rPr lang="en-US" sz="1000"/>
                        <a:t>3730</a:t>
                      </a:r>
                    </a:p>
                  </a:txBody>
                  <a:tcPr/>
                </a:tc>
                <a:tc>
                  <a:txBody>
                    <a:bodyPr/>
                    <a:lstStyle/>
                    <a:p>
                      <a:r>
                        <a:rPr lang="en-US" sz="1000"/>
                        <a:t>59.99</a:t>
                      </a:r>
                    </a:p>
                  </a:txBody>
                  <a:tcPr/>
                </a:tc>
                <a:extLst>
                  <a:ext uri="{0D108BD9-81ED-4DB2-BD59-A6C34878D82A}">
                    <a16:rowId xmlns:a16="http://schemas.microsoft.com/office/drawing/2014/main" val="376476488"/>
                  </a:ext>
                </a:extLst>
              </a:tr>
            </a:tbl>
          </a:graphicData>
        </a:graphic>
      </p:graphicFrame>
      <p:sp>
        <p:nvSpPr>
          <p:cNvPr id="4" name="Text Placeholder 3">
            <a:extLst>
              <a:ext uri="{FF2B5EF4-FFF2-40B4-BE49-F238E27FC236}">
                <a16:creationId xmlns:a16="http://schemas.microsoft.com/office/drawing/2014/main" id="{6AEDB276-35F5-48B6-84C8-4B146ADAF887}"/>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3751261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2678</Words>
  <Application>Microsoft Office PowerPoint</Application>
  <PresentationFormat>On-screen Show (4:3)</PresentationFormat>
  <Paragraphs>1035</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SRF Redaktions-Dashboard (Facebook)</vt:lpstr>
      <vt:lpstr>Facebook Interactions nach Monat | SRF Volksmusik</vt:lpstr>
      <vt:lpstr>Overall Fans nach Kanal | SRF Volksmusik</vt:lpstr>
      <vt:lpstr>Facebook Posts nach Post Type | SRF Volksmusik</vt:lpstr>
      <vt:lpstr>Facebook Post Tabelle | SRF Volksmusik - 1 of 12</vt:lpstr>
      <vt:lpstr>Facebook Post Tabelle | SRF Volksmusik - 2 of 12</vt:lpstr>
      <vt:lpstr>Facebook Post Tabelle | SRF Volksmusik - 3 of 12</vt:lpstr>
      <vt:lpstr>Facebook Post Tabelle | SRF Volksmusik - 4 of 12</vt:lpstr>
      <vt:lpstr>Facebook Post Tabelle | SRF Volksmusik - 5 of 12</vt:lpstr>
      <vt:lpstr>Facebook Post Tabelle | SRF Volksmusik - 6 of 12</vt:lpstr>
      <vt:lpstr>Facebook Post Tabelle | SRF Volksmusik - 7 of 12</vt:lpstr>
      <vt:lpstr>Facebook Post Tabelle | SRF Volksmusik - 8 of 12</vt:lpstr>
      <vt:lpstr>Facebook Post Tabelle | SRF Volksmusik - 9 of 12</vt:lpstr>
      <vt:lpstr>Facebook Post Tabelle | SRF Volksmusik - 10 of 12</vt:lpstr>
      <vt:lpstr>Facebook Post Tabelle | SRF Volksmusik - 11 of 12</vt:lpstr>
      <vt:lpstr>Facebook Post Tabelle | SRF Volksmusik - 12 of 12</vt:lpstr>
      <vt:lpstr>Facebook Video Tabelle | SRF Volksmusik - 1 of 13</vt:lpstr>
      <vt:lpstr>Facebook Video Tabelle | SRF Volksmusik - 2 of 13</vt:lpstr>
      <vt:lpstr>Facebook Video Tabelle | SRF Volksmusik - 3 of 13</vt:lpstr>
      <vt:lpstr>Facebook Video Tabelle | SRF Volksmusik - 4 of 13</vt:lpstr>
      <vt:lpstr>Facebook Video Tabelle | SRF Volksmusik - 5 of 13</vt:lpstr>
      <vt:lpstr>Facebook Video Tabelle | SRF Volksmusik - 6 of 13</vt:lpstr>
      <vt:lpstr>Facebook Video Tabelle | SRF Volksmusik - 7 of 13</vt:lpstr>
      <vt:lpstr>Facebook Video Tabelle | SRF Volksmusik - 8 of 13</vt:lpstr>
      <vt:lpstr>Facebook Video Tabelle | SRF Volksmusik - 9 of 13</vt:lpstr>
      <vt:lpstr>Facebook Video Tabelle | SRF Volksmusik - 10 of 13</vt:lpstr>
      <vt:lpstr>Facebook Video Tabelle | SRF Volksmusik - 11 of 13</vt:lpstr>
      <vt:lpstr>Facebook Video Tabelle | SRF Volksmusik - 12 of 13</vt:lpstr>
      <vt:lpstr>Facebook Video Tabelle | SRF Volksmusik - 13 of 13</vt:lpstr>
      <vt:lpstr>Facebook Hashtags | SRF Volksmusik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SRF Redaktions-Dashboard (Facebook)</dc:title>
  <dc:creator>Administrator</dc:creator>
  <cp:lastModifiedBy>Administrator</cp:lastModifiedBy>
  <cp:revision>1</cp:revision>
  <dcterms:created xsi:type="dcterms:W3CDTF">2022-02-14T10:36:21Z</dcterms:created>
  <dcterms:modified xsi:type="dcterms:W3CDTF">2022-02-14T10:38:04Z</dcterms:modified>
</cp:coreProperties>
</file>