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Engagement</c:v>
                </c:pt>
              </c:strCache>
            </c:strRef>
          </c:tx>
          <c:spPr>
            <a:ln w="28575" cap="rnd">
              <a:solidFill>
                <a:schemeClr val="accent1"/>
              </a:solidFill>
              <a:round/>
            </a:ln>
            <a:effectLst/>
          </c:spPr>
          <c:marker>
            <c:symbol val="none"/>
          </c:marker>
          <c:cat>
            <c:strRef>
              <c:f>Sheet1!$A$2:$A$3</c:f>
              <c:strCache>
                <c:ptCount val="2"/>
                <c:pt idx="0">
                  <c:v>21-Nov</c:v>
                </c:pt>
                <c:pt idx="1">
                  <c:v>Dezember 21</c:v>
                </c:pt>
              </c:strCache>
            </c:strRef>
          </c:cat>
          <c:val>
            <c:numRef>
              <c:f>Sheet1!$B$2:$B$3</c:f>
              <c:numCache>
                <c:formatCode>General</c:formatCode>
                <c:ptCount val="2"/>
                <c:pt idx="0">
                  <c:v>7803</c:v>
                </c:pt>
                <c:pt idx="1">
                  <c:v>1541</c:v>
                </c:pt>
              </c:numCache>
            </c:numRef>
          </c:val>
          <c:smooth val="0"/>
          <c:extLst>
            <c:ext xmlns:c16="http://schemas.microsoft.com/office/drawing/2014/chart" uri="{C3380CC4-5D6E-409C-BE32-E72D297353CC}">
              <c16:uniqueId val="{00000000-32C4-4B82-A560-9D739F1DDEF2}"/>
            </c:ext>
          </c:extLst>
        </c:ser>
        <c:ser>
          <c:idx val="1"/>
          <c:order val="1"/>
          <c:tx>
            <c:strRef>
              <c:f>Sheet1!$C$1</c:f>
              <c:strCache>
                <c:ptCount val="1"/>
                <c:pt idx="0">
                  <c:v>Comments</c:v>
                </c:pt>
              </c:strCache>
            </c:strRef>
          </c:tx>
          <c:spPr>
            <a:ln w="28575" cap="rnd">
              <a:solidFill>
                <a:schemeClr val="accent2"/>
              </a:solidFill>
              <a:round/>
            </a:ln>
            <a:effectLst/>
          </c:spPr>
          <c:marker>
            <c:symbol val="none"/>
          </c:marker>
          <c:cat>
            <c:strRef>
              <c:f>Sheet1!$A$2:$A$3</c:f>
              <c:strCache>
                <c:ptCount val="2"/>
                <c:pt idx="0">
                  <c:v>21-Nov</c:v>
                </c:pt>
                <c:pt idx="1">
                  <c:v>Dezember 21</c:v>
                </c:pt>
              </c:strCache>
            </c:strRef>
          </c:cat>
          <c:val>
            <c:numRef>
              <c:f>Sheet1!$C$2:$C$3</c:f>
              <c:numCache>
                <c:formatCode>General</c:formatCode>
                <c:ptCount val="2"/>
                <c:pt idx="0">
                  <c:v>495</c:v>
                </c:pt>
                <c:pt idx="1">
                  <c:v>101</c:v>
                </c:pt>
              </c:numCache>
            </c:numRef>
          </c:val>
          <c:smooth val="0"/>
          <c:extLst>
            <c:ext xmlns:c16="http://schemas.microsoft.com/office/drawing/2014/chart" uri="{C3380CC4-5D6E-409C-BE32-E72D297353CC}">
              <c16:uniqueId val="{00000001-32C4-4B82-A560-9D739F1DDEF2}"/>
            </c:ext>
          </c:extLst>
        </c:ser>
        <c:ser>
          <c:idx val="2"/>
          <c:order val="2"/>
          <c:tx>
            <c:strRef>
              <c:f>Sheet1!$D$1</c:f>
              <c:strCache>
                <c:ptCount val="1"/>
                <c:pt idx="0">
                  <c:v>Shares</c:v>
                </c:pt>
              </c:strCache>
            </c:strRef>
          </c:tx>
          <c:spPr>
            <a:ln w="28575" cap="rnd">
              <a:solidFill>
                <a:schemeClr val="accent3"/>
              </a:solidFill>
              <a:round/>
            </a:ln>
            <a:effectLst/>
          </c:spPr>
          <c:marker>
            <c:symbol val="none"/>
          </c:marker>
          <c:cat>
            <c:strRef>
              <c:f>Sheet1!$A$2:$A$3</c:f>
              <c:strCache>
                <c:ptCount val="2"/>
                <c:pt idx="0">
                  <c:v>21-Nov</c:v>
                </c:pt>
                <c:pt idx="1">
                  <c:v>Dezember 21</c:v>
                </c:pt>
              </c:strCache>
            </c:strRef>
          </c:cat>
          <c:val>
            <c:numRef>
              <c:f>Sheet1!$D$2:$D$3</c:f>
              <c:numCache>
                <c:formatCode>General</c:formatCode>
                <c:ptCount val="2"/>
                <c:pt idx="0">
                  <c:v>1255</c:v>
                </c:pt>
                <c:pt idx="1">
                  <c:v>186</c:v>
                </c:pt>
              </c:numCache>
            </c:numRef>
          </c:val>
          <c:smooth val="0"/>
          <c:extLst>
            <c:ext xmlns:c16="http://schemas.microsoft.com/office/drawing/2014/chart" uri="{C3380CC4-5D6E-409C-BE32-E72D297353CC}">
              <c16:uniqueId val="{00000002-32C4-4B82-A560-9D739F1DDEF2}"/>
            </c:ext>
          </c:extLst>
        </c:ser>
        <c:ser>
          <c:idx val="3"/>
          <c:order val="3"/>
          <c:tx>
            <c:strRef>
              <c:f>Sheet1!$E$1</c:f>
              <c:strCache>
                <c:ptCount val="1"/>
                <c:pt idx="0">
                  <c:v>Total</c:v>
                </c:pt>
              </c:strCache>
            </c:strRef>
          </c:tx>
          <c:spPr>
            <a:ln w="28575" cap="rnd">
              <a:solidFill>
                <a:schemeClr val="accent4"/>
              </a:solidFill>
              <a:round/>
            </a:ln>
            <a:effectLst/>
          </c:spPr>
          <c:marker>
            <c:symbol val="none"/>
          </c:marker>
          <c:cat>
            <c:strRef>
              <c:f>Sheet1!$A$2:$A$3</c:f>
              <c:strCache>
                <c:ptCount val="2"/>
                <c:pt idx="0">
                  <c:v>21-Nov</c:v>
                </c:pt>
                <c:pt idx="1">
                  <c:v>Dezember 21</c:v>
                </c:pt>
              </c:strCache>
            </c:strRef>
          </c:cat>
          <c:val>
            <c:numRef>
              <c:f>Sheet1!$E$2:$E$3</c:f>
              <c:numCache>
                <c:formatCode>General</c:formatCode>
                <c:ptCount val="2"/>
                <c:pt idx="0">
                  <c:v>9553</c:v>
                </c:pt>
                <c:pt idx="1">
                  <c:v>1828</c:v>
                </c:pt>
              </c:numCache>
            </c:numRef>
          </c:val>
          <c:smooth val="0"/>
          <c:extLst>
            <c:ext xmlns:c16="http://schemas.microsoft.com/office/drawing/2014/chart" uri="{C3380CC4-5D6E-409C-BE32-E72D297353CC}">
              <c16:uniqueId val="{00000003-32C4-4B82-A560-9D739F1DDEF2}"/>
            </c:ext>
          </c:extLst>
        </c:ser>
        <c:dLbls>
          <c:showLegendKey val="0"/>
          <c:showVal val="0"/>
          <c:showCatName val="0"/>
          <c:showSerName val="0"/>
          <c:showPercent val="0"/>
          <c:showBubbleSize val="0"/>
        </c:dLbls>
        <c:smooth val="0"/>
        <c:axId val="333002696"/>
        <c:axId val="328733896"/>
      </c:lineChart>
      <c:catAx>
        <c:axId val="33300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733896"/>
        <c:crosses val="autoZero"/>
        <c:auto val="1"/>
        <c:lblAlgn val="ctr"/>
        <c:lblOffset val="100"/>
        <c:noMultiLvlLbl val="0"/>
      </c:catAx>
      <c:valAx>
        <c:axId val="32873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00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SRF Volksmusik (FB)</c:v>
                </c:pt>
              </c:strCache>
            </c:strRef>
          </c:tx>
          <c:spPr>
            <a:ln w="28575" cap="rnd">
              <a:solidFill>
                <a:schemeClr val="accent1"/>
              </a:solidFill>
              <a:round/>
            </a:ln>
            <a:effectLst/>
          </c:spPr>
          <c:marker>
            <c:symbol val="none"/>
          </c:marker>
          <c:cat>
            <c:strRef>
              <c:f>Sheet1!$A$2:$A$16</c:f>
              <c:strCache>
                <c:ptCount val="15"/>
                <c:pt idx="0">
                  <c:v>22.11.2021</c:v>
                </c:pt>
                <c:pt idx="1">
                  <c:v>23.11.2021</c:v>
                </c:pt>
                <c:pt idx="2">
                  <c:v>24.11.2021</c:v>
                </c:pt>
                <c:pt idx="3">
                  <c:v>25.11.2021</c:v>
                </c:pt>
                <c:pt idx="4">
                  <c:v>26.11.2021</c:v>
                </c:pt>
                <c:pt idx="5">
                  <c:v>27.11.2021</c:v>
                </c:pt>
                <c:pt idx="6">
                  <c:v>28.11.2021</c:v>
                </c:pt>
                <c:pt idx="7">
                  <c:v>29.11.2021</c:v>
                </c:pt>
                <c:pt idx="8">
                  <c:v>30.11.2021</c:v>
                </c:pt>
                <c:pt idx="9">
                  <c:v>01.12.2021</c:v>
                </c:pt>
                <c:pt idx="10">
                  <c:v>02.12.2021</c:v>
                </c:pt>
                <c:pt idx="11">
                  <c:v>03.12.2021</c:v>
                </c:pt>
                <c:pt idx="12">
                  <c:v>04.12.2021</c:v>
                </c:pt>
                <c:pt idx="13">
                  <c:v>05.12.2021</c:v>
                </c:pt>
                <c:pt idx="14">
                  <c:v>06.12.2021</c:v>
                </c:pt>
              </c:strCache>
            </c:strRef>
          </c:cat>
          <c:val>
            <c:numRef>
              <c:f>Sheet1!$B$2:$B$16</c:f>
              <c:numCache>
                <c:formatCode>General</c:formatCode>
                <c:ptCount val="15"/>
                <c:pt idx="0">
                  <c:v>12358</c:v>
                </c:pt>
                <c:pt idx="1">
                  <c:v>12361</c:v>
                </c:pt>
                <c:pt idx="2">
                  <c:v>12370</c:v>
                </c:pt>
                <c:pt idx="3">
                  <c:v>12376</c:v>
                </c:pt>
                <c:pt idx="4">
                  <c:v>12378</c:v>
                </c:pt>
                <c:pt idx="5">
                  <c:v>12380</c:v>
                </c:pt>
                <c:pt idx="6">
                  <c:v>12386</c:v>
                </c:pt>
                <c:pt idx="7">
                  <c:v>12393</c:v>
                </c:pt>
                <c:pt idx="8">
                  <c:v>12427</c:v>
                </c:pt>
                <c:pt idx="9">
                  <c:v>12442</c:v>
                </c:pt>
                <c:pt idx="10">
                  <c:v>12456</c:v>
                </c:pt>
                <c:pt idx="11">
                  <c:v>12462</c:v>
                </c:pt>
                <c:pt idx="12">
                  <c:v>12466</c:v>
                </c:pt>
                <c:pt idx="13">
                  <c:v>12471</c:v>
                </c:pt>
                <c:pt idx="14">
                  <c:v>12473</c:v>
                </c:pt>
              </c:numCache>
            </c:numRef>
          </c:val>
          <c:smooth val="0"/>
          <c:extLst>
            <c:ext xmlns:c16="http://schemas.microsoft.com/office/drawing/2014/chart" uri="{C3380CC4-5D6E-409C-BE32-E72D297353CC}">
              <c16:uniqueId val="{00000000-2881-4ED3-8AD3-AD60F64CDDE6}"/>
            </c:ext>
          </c:extLst>
        </c:ser>
        <c:dLbls>
          <c:showLegendKey val="0"/>
          <c:showVal val="0"/>
          <c:showCatName val="0"/>
          <c:showSerName val="0"/>
          <c:showPercent val="0"/>
          <c:showBubbleSize val="0"/>
        </c:dLbls>
        <c:smooth val="0"/>
        <c:axId val="331496544"/>
        <c:axId val="331490968"/>
      </c:lineChart>
      <c:catAx>
        <c:axId val="33149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90968"/>
        <c:crosses val="autoZero"/>
        <c:auto val="1"/>
        <c:lblAlgn val="ctr"/>
        <c:lblOffset val="100"/>
        <c:noMultiLvlLbl val="0"/>
      </c:catAx>
      <c:valAx>
        <c:axId val="33149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9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Video</c:v>
                </c:pt>
              </c:strCache>
            </c:strRef>
          </c:tx>
          <c:spPr>
            <a:solidFill>
              <a:schemeClr val="accent1"/>
            </a:solidFill>
            <a:ln>
              <a:noFill/>
            </a:ln>
            <a:effectLst/>
          </c:spPr>
          <c:invertIfNegative val="0"/>
          <c:cat>
            <c:strRef>
              <c:f>Sheet1!$A$2:$A$3</c:f>
              <c:strCache>
                <c:ptCount val="2"/>
                <c:pt idx="0">
                  <c:v>21-Nov</c:v>
                </c:pt>
                <c:pt idx="1">
                  <c:v>Dezember 21</c:v>
                </c:pt>
              </c:strCache>
            </c:strRef>
          </c:cat>
          <c:val>
            <c:numRef>
              <c:f>Sheet1!$B$2:$B$3</c:f>
              <c:numCache>
                <c:formatCode>General</c:formatCode>
                <c:ptCount val="2"/>
                <c:pt idx="0">
                  <c:v>8</c:v>
                </c:pt>
                <c:pt idx="1">
                  <c:v>4</c:v>
                </c:pt>
              </c:numCache>
            </c:numRef>
          </c:val>
          <c:extLst>
            <c:ext xmlns:c16="http://schemas.microsoft.com/office/drawing/2014/chart" uri="{C3380CC4-5D6E-409C-BE32-E72D297353CC}">
              <c16:uniqueId val="{00000000-0D16-4B9D-90C6-30D85027C8E7}"/>
            </c:ext>
          </c:extLst>
        </c:ser>
        <c:dLbls>
          <c:showLegendKey val="0"/>
          <c:showVal val="0"/>
          <c:showCatName val="0"/>
          <c:showSerName val="0"/>
          <c:showPercent val="0"/>
          <c:showBubbleSize val="0"/>
        </c:dLbls>
        <c:gapWidth val="150"/>
        <c:overlap val="100"/>
        <c:axId val="331491296"/>
        <c:axId val="331493592"/>
      </c:barChart>
      <c:catAx>
        <c:axId val="331491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93592"/>
        <c:crosses val="autoZero"/>
        <c:auto val="1"/>
        <c:lblAlgn val="ctr"/>
        <c:lblOffset val="100"/>
        <c:noMultiLvlLbl val="0"/>
      </c:catAx>
      <c:valAx>
        <c:axId val="331493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9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D04B4-739B-4F7C-917E-3072FA6A6760}"/>
              </a:ext>
            </a:extLst>
          </p:cNvPr>
          <p:cNvSpPr>
            <a:spLocks noGrp="1"/>
          </p:cNvSpPr>
          <p:nvPr>
            <p:ph type="ctrTitle"/>
          </p:nvPr>
        </p:nvSpPr>
        <p:spPr/>
        <p:txBody>
          <a:bodyPr/>
          <a:lstStyle/>
          <a:p>
            <a:r>
              <a:rPr lang="en-US"/>
              <a:t>SRF Redaktions-Dashboard (Facebook)</a:t>
            </a:r>
          </a:p>
        </p:txBody>
      </p:sp>
      <p:sp>
        <p:nvSpPr>
          <p:cNvPr id="3" name="Subtitle 2">
            <a:extLst>
              <a:ext uri="{FF2B5EF4-FFF2-40B4-BE49-F238E27FC236}">
                <a16:creationId xmlns:a16="http://schemas.microsoft.com/office/drawing/2014/main" id="{54D49F8A-0D11-4341-98C1-208E06E1A799}"/>
              </a:ext>
            </a:extLst>
          </p:cNvPr>
          <p:cNvSpPr>
            <a:spLocks noGrp="1"/>
          </p:cNvSpPr>
          <p:nvPr>
            <p:ph type="subTitle" idx="1"/>
          </p:nvPr>
        </p:nvSpPr>
        <p:spPr/>
        <p:txBody>
          <a:bodyPr/>
          <a:lstStyle/>
          <a:p>
            <a:r>
              <a:rPr lang="en-US"/>
              <a:t>SRG SSR @SRF</a:t>
            </a:r>
          </a:p>
        </p:txBody>
      </p:sp>
    </p:spTree>
    <p:extLst>
      <p:ext uri="{BB962C8B-B14F-4D97-AF65-F5344CB8AC3E}">
        <p14:creationId xmlns:p14="http://schemas.microsoft.com/office/powerpoint/2010/main" val="930921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E7174-6CC3-4486-B72E-CF1C2C3B0352}"/>
              </a:ext>
            </a:extLst>
          </p:cNvPr>
          <p:cNvSpPr>
            <a:spLocks noGrp="1"/>
          </p:cNvSpPr>
          <p:nvPr>
            <p:ph type="title"/>
          </p:nvPr>
        </p:nvSpPr>
        <p:spPr/>
        <p:txBody>
          <a:bodyPr/>
          <a:lstStyle/>
          <a:p>
            <a:r>
              <a:rPr lang="en-US"/>
              <a:t>Facebook Interactions nach Monat | SRF Volksmusik</a:t>
            </a:r>
          </a:p>
        </p:txBody>
      </p:sp>
      <p:graphicFrame>
        <p:nvGraphicFramePr>
          <p:cNvPr id="6" name="Chart Placeholder 5">
            <a:extLst>
              <a:ext uri="{FF2B5EF4-FFF2-40B4-BE49-F238E27FC236}">
                <a16:creationId xmlns:a16="http://schemas.microsoft.com/office/drawing/2014/main" id="{0338975A-80EF-45A0-8EED-7CEB1D54E77F}"/>
              </a:ext>
            </a:extLst>
          </p:cNvPr>
          <p:cNvGraphicFramePr>
            <a:graphicFrameLocks noGrp="1"/>
          </p:cNvGraphicFramePr>
          <p:nvPr>
            <p:ph type="chart" sz="quarter" idx="13"/>
            <p:extLst>
              <p:ext uri="{D42A27DB-BD31-4B8C-83A1-F6EECF244321}">
                <p14:modId xmlns:p14="http://schemas.microsoft.com/office/powerpoint/2010/main" val="559772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FDCA2D-C4CE-40DD-9327-691237ECEAF2}"/>
              </a:ext>
            </a:extLst>
          </p:cNvPr>
          <p:cNvSpPr>
            <a:spLocks noGrp="1"/>
          </p:cNvSpPr>
          <p:nvPr>
            <p:ph type="body" sz="quarter" idx="14"/>
          </p:nvPr>
        </p:nvSpPr>
        <p:spPr/>
        <p:txBody>
          <a:bodyPr/>
          <a:lstStyle/>
          <a:p>
            <a:r>
              <a:rPr lang="en-US"/>
              <a:t>22.11.2021 - 06.12.2021</a:t>
            </a:r>
          </a:p>
        </p:txBody>
      </p:sp>
      <p:sp>
        <p:nvSpPr>
          <p:cNvPr id="5" name="Footer Placeholder 4">
            <a:extLst>
              <a:ext uri="{FF2B5EF4-FFF2-40B4-BE49-F238E27FC236}">
                <a16:creationId xmlns:a16="http://schemas.microsoft.com/office/drawing/2014/main" id="{49C2C1D2-4AE8-4611-8CB9-C02D7C424E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1507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577ED-194A-4AD5-9EEA-70FD5A7B64FF}"/>
              </a:ext>
            </a:extLst>
          </p:cNvPr>
          <p:cNvSpPr>
            <a:spLocks noGrp="1"/>
          </p:cNvSpPr>
          <p:nvPr>
            <p:ph type="title"/>
          </p:nvPr>
        </p:nvSpPr>
        <p:spPr/>
        <p:txBody>
          <a:bodyPr/>
          <a:lstStyle/>
          <a:p>
            <a:r>
              <a:rPr lang="de-DE"/>
              <a:t>Overall Fans nach Kanal | SRF Volksmusik</a:t>
            </a:r>
            <a:endParaRPr lang="en-US"/>
          </a:p>
        </p:txBody>
      </p:sp>
      <p:graphicFrame>
        <p:nvGraphicFramePr>
          <p:cNvPr id="6" name="Chart Placeholder 5">
            <a:extLst>
              <a:ext uri="{FF2B5EF4-FFF2-40B4-BE49-F238E27FC236}">
                <a16:creationId xmlns:a16="http://schemas.microsoft.com/office/drawing/2014/main" id="{54628497-6021-4204-AE07-CD1CB51C10AA}"/>
              </a:ext>
            </a:extLst>
          </p:cNvPr>
          <p:cNvGraphicFramePr>
            <a:graphicFrameLocks noGrp="1"/>
          </p:cNvGraphicFramePr>
          <p:nvPr>
            <p:ph type="chart" sz="quarter" idx="13"/>
            <p:extLst>
              <p:ext uri="{D42A27DB-BD31-4B8C-83A1-F6EECF244321}">
                <p14:modId xmlns:p14="http://schemas.microsoft.com/office/powerpoint/2010/main" val="616785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3004B2-1811-428E-94FB-84090AA8594F}"/>
              </a:ext>
            </a:extLst>
          </p:cNvPr>
          <p:cNvSpPr>
            <a:spLocks noGrp="1"/>
          </p:cNvSpPr>
          <p:nvPr>
            <p:ph type="body" sz="quarter" idx="14"/>
          </p:nvPr>
        </p:nvSpPr>
        <p:spPr/>
        <p:txBody>
          <a:bodyPr/>
          <a:lstStyle/>
          <a:p>
            <a:r>
              <a:rPr lang="en-US"/>
              <a:t>22.11.2021 - 06.12.2021</a:t>
            </a:r>
          </a:p>
        </p:txBody>
      </p:sp>
      <p:sp>
        <p:nvSpPr>
          <p:cNvPr id="5" name="Footer Placeholder 4">
            <a:extLst>
              <a:ext uri="{FF2B5EF4-FFF2-40B4-BE49-F238E27FC236}">
                <a16:creationId xmlns:a16="http://schemas.microsoft.com/office/drawing/2014/main" id="{E7D3E0E3-8477-4347-8517-76C967B217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1926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945D3-9DBD-4341-82C1-6DA44A62260A}"/>
              </a:ext>
            </a:extLst>
          </p:cNvPr>
          <p:cNvSpPr>
            <a:spLocks noGrp="1"/>
          </p:cNvSpPr>
          <p:nvPr>
            <p:ph type="title"/>
          </p:nvPr>
        </p:nvSpPr>
        <p:spPr/>
        <p:txBody>
          <a:bodyPr/>
          <a:lstStyle/>
          <a:p>
            <a:r>
              <a:rPr lang="en-US"/>
              <a:t>Facebook Posts nach Post Type | SRF Volksmusik</a:t>
            </a:r>
          </a:p>
        </p:txBody>
      </p:sp>
      <p:graphicFrame>
        <p:nvGraphicFramePr>
          <p:cNvPr id="6" name="Chart Placeholder 5">
            <a:extLst>
              <a:ext uri="{FF2B5EF4-FFF2-40B4-BE49-F238E27FC236}">
                <a16:creationId xmlns:a16="http://schemas.microsoft.com/office/drawing/2014/main" id="{9706439C-008B-444B-A640-7B1B0DB203CE}"/>
              </a:ext>
            </a:extLst>
          </p:cNvPr>
          <p:cNvGraphicFramePr>
            <a:graphicFrameLocks noGrp="1"/>
          </p:cNvGraphicFramePr>
          <p:nvPr>
            <p:ph type="chart" sz="quarter" idx="13"/>
            <p:extLst>
              <p:ext uri="{D42A27DB-BD31-4B8C-83A1-F6EECF244321}">
                <p14:modId xmlns:p14="http://schemas.microsoft.com/office/powerpoint/2010/main" val="39895820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CE73DE-EC9C-4060-AE03-CF5F74E621FC}"/>
              </a:ext>
            </a:extLst>
          </p:cNvPr>
          <p:cNvSpPr>
            <a:spLocks noGrp="1"/>
          </p:cNvSpPr>
          <p:nvPr>
            <p:ph type="body" sz="quarter" idx="14"/>
          </p:nvPr>
        </p:nvSpPr>
        <p:spPr/>
        <p:txBody>
          <a:bodyPr/>
          <a:lstStyle/>
          <a:p>
            <a:r>
              <a:rPr lang="en-US"/>
              <a:t>22.11.2021 - 06.12.2021</a:t>
            </a:r>
          </a:p>
        </p:txBody>
      </p:sp>
      <p:sp>
        <p:nvSpPr>
          <p:cNvPr id="5" name="Footer Placeholder 4">
            <a:extLst>
              <a:ext uri="{FF2B5EF4-FFF2-40B4-BE49-F238E27FC236}">
                <a16:creationId xmlns:a16="http://schemas.microsoft.com/office/drawing/2014/main" id="{7EB40BA0-268C-45BE-9AE5-0BDCC6EA89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6230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61F37-B7B2-4A7C-86DC-8FA9B8D1CD4E}"/>
              </a:ext>
            </a:extLst>
          </p:cNvPr>
          <p:cNvSpPr>
            <a:spLocks noGrp="1"/>
          </p:cNvSpPr>
          <p:nvPr>
            <p:ph type="title"/>
          </p:nvPr>
        </p:nvSpPr>
        <p:spPr/>
        <p:txBody>
          <a:bodyPr/>
          <a:lstStyle/>
          <a:p>
            <a:r>
              <a:rPr lang="en-US"/>
              <a:t>Facebook Post Tabelle | SRF Volksmusik - 1 of 12</a:t>
            </a:r>
          </a:p>
        </p:txBody>
      </p:sp>
      <p:graphicFrame>
        <p:nvGraphicFramePr>
          <p:cNvPr id="5" name="Table Placeholder 4">
            <a:extLst>
              <a:ext uri="{FF2B5EF4-FFF2-40B4-BE49-F238E27FC236}">
                <a16:creationId xmlns:a16="http://schemas.microsoft.com/office/drawing/2014/main" id="{33F88642-6AB6-41F9-AA76-80E4660125E8}"/>
              </a:ext>
            </a:extLst>
          </p:cNvPr>
          <p:cNvGraphicFramePr>
            <a:graphicFrameLocks noGrp="1"/>
          </p:cNvGraphicFramePr>
          <p:nvPr>
            <p:ph type="tbl" sz="quarter" idx="13"/>
            <p:extLst>
              <p:ext uri="{D42A27DB-BD31-4B8C-83A1-F6EECF244321}">
                <p14:modId xmlns:p14="http://schemas.microsoft.com/office/powerpoint/2010/main" val="144553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01223790"/>
                    </a:ext>
                  </a:extLst>
                </a:gridCol>
                <a:gridCol w="658368">
                  <a:extLst>
                    <a:ext uri="{9D8B030D-6E8A-4147-A177-3AD203B41FA5}">
                      <a16:colId xmlns:a16="http://schemas.microsoft.com/office/drawing/2014/main" val="135072191"/>
                    </a:ext>
                  </a:extLst>
                </a:gridCol>
                <a:gridCol w="658368">
                  <a:extLst>
                    <a:ext uri="{9D8B030D-6E8A-4147-A177-3AD203B41FA5}">
                      <a16:colId xmlns:a16="http://schemas.microsoft.com/office/drawing/2014/main" val="2334608962"/>
                    </a:ext>
                  </a:extLst>
                </a:gridCol>
                <a:gridCol w="658368">
                  <a:extLst>
                    <a:ext uri="{9D8B030D-6E8A-4147-A177-3AD203B41FA5}">
                      <a16:colId xmlns:a16="http://schemas.microsoft.com/office/drawing/2014/main" val="2628795209"/>
                    </a:ext>
                  </a:extLst>
                </a:gridCol>
                <a:gridCol w="658368">
                  <a:extLst>
                    <a:ext uri="{9D8B030D-6E8A-4147-A177-3AD203B41FA5}">
                      <a16:colId xmlns:a16="http://schemas.microsoft.com/office/drawing/2014/main" val="2921938738"/>
                    </a:ext>
                  </a:extLst>
                </a:gridCol>
                <a:gridCol w="658368">
                  <a:extLst>
                    <a:ext uri="{9D8B030D-6E8A-4147-A177-3AD203B41FA5}">
                      <a16:colId xmlns:a16="http://schemas.microsoft.com/office/drawing/2014/main" val="883268265"/>
                    </a:ext>
                  </a:extLst>
                </a:gridCol>
                <a:gridCol w="658368">
                  <a:extLst>
                    <a:ext uri="{9D8B030D-6E8A-4147-A177-3AD203B41FA5}">
                      <a16:colId xmlns:a16="http://schemas.microsoft.com/office/drawing/2014/main" val="1364375854"/>
                    </a:ext>
                  </a:extLst>
                </a:gridCol>
                <a:gridCol w="329184">
                  <a:extLst>
                    <a:ext uri="{9D8B030D-6E8A-4147-A177-3AD203B41FA5}">
                      <a16:colId xmlns:a16="http://schemas.microsoft.com/office/drawing/2014/main" val="883276368"/>
                    </a:ext>
                  </a:extLst>
                </a:gridCol>
                <a:gridCol w="329184">
                  <a:extLst>
                    <a:ext uri="{9D8B030D-6E8A-4147-A177-3AD203B41FA5}">
                      <a16:colId xmlns:a16="http://schemas.microsoft.com/office/drawing/2014/main" val="148771368"/>
                    </a:ext>
                  </a:extLst>
                </a:gridCol>
                <a:gridCol w="329184">
                  <a:extLst>
                    <a:ext uri="{9D8B030D-6E8A-4147-A177-3AD203B41FA5}">
                      <a16:colId xmlns:a16="http://schemas.microsoft.com/office/drawing/2014/main" val="2056240934"/>
                    </a:ext>
                  </a:extLst>
                </a:gridCol>
                <a:gridCol w="329184">
                  <a:extLst>
                    <a:ext uri="{9D8B030D-6E8A-4147-A177-3AD203B41FA5}">
                      <a16:colId xmlns:a16="http://schemas.microsoft.com/office/drawing/2014/main" val="491777205"/>
                    </a:ext>
                  </a:extLst>
                </a:gridCol>
                <a:gridCol w="329184">
                  <a:extLst>
                    <a:ext uri="{9D8B030D-6E8A-4147-A177-3AD203B41FA5}">
                      <a16:colId xmlns:a16="http://schemas.microsoft.com/office/drawing/2014/main" val="4049063310"/>
                    </a:ext>
                  </a:extLst>
                </a:gridCol>
                <a:gridCol w="329184">
                  <a:extLst>
                    <a:ext uri="{9D8B030D-6E8A-4147-A177-3AD203B41FA5}">
                      <a16:colId xmlns:a16="http://schemas.microsoft.com/office/drawing/2014/main" val="2092667412"/>
                    </a:ext>
                  </a:extLst>
                </a:gridCol>
                <a:gridCol w="329184">
                  <a:extLst>
                    <a:ext uri="{9D8B030D-6E8A-4147-A177-3AD203B41FA5}">
                      <a16:colId xmlns:a16="http://schemas.microsoft.com/office/drawing/2014/main" val="3339739381"/>
                    </a:ext>
                  </a:extLst>
                </a:gridCol>
                <a:gridCol w="329184">
                  <a:extLst>
                    <a:ext uri="{9D8B030D-6E8A-4147-A177-3AD203B41FA5}">
                      <a16:colId xmlns:a16="http://schemas.microsoft.com/office/drawing/2014/main" val="3693561107"/>
                    </a:ext>
                  </a:extLst>
                </a:gridCol>
                <a:gridCol w="329184">
                  <a:extLst>
                    <a:ext uri="{9D8B030D-6E8A-4147-A177-3AD203B41FA5}">
                      <a16:colId xmlns:a16="http://schemas.microsoft.com/office/drawing/2014/main" val="4170056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56573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- 29.11.2021 18:00:02</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einen gemütlichen Feierabend mit den Bärgjodler Entlebuech und «Läbesziit»!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extLst>
                  <a:ext uri="{0D108BD9-81ED-4DB2-BD59-A6C34878D82A}">
                    <a16:rowId xmlns:a16="http://schemas.microsoft.com/office/drawing/2014/main" val="3905135780"/>
                  </a:ext>
                </a:extLst>
              </a:tr>
            </a:tbl>
          </a:graphicData>
        </a:graphic>
      </p:graphicFrame>
      <p:sp>
        <p:nvSpPr>
          <p:cNvPr id="4" name="Text Placeholder 3">
            <a:extLst>
              <a:ext uri="{FF2B5EF4-FFF2-40B4-BE49-F238E27FC236}">
                <a16:creationId xmlns:a16="http://schemas.microsoft.com/office/drawing/2014/main" id="{8D2A0167-71AA-4CB8-A93C-37B2185ADA4C}"/>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564683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CA565-40FF-4093-88C2-9106649A0D47}"/>
              </a:ext>
            </a:extLst>
          </p:cNvPr>
          <p:cNvSpPr>
            <a:spLocks noGrp="1"/>
          </p:cNvSpPr>
          <p:nvPr>
            <p:ph type="title"/>
          </p:nvPr>
        </p:nvSpPr>
        <p:spPr/>
        <p:txBody>
          <a:bodyPr/>
          <a:lstStyle/>
          <a:p>
            <a:r>
              <a:rPr lang="en-US"/>
              <a:t>Facebook Post Tabelle | SRF Volksmusik - 2 of 12</a:t>
            </a:r>
          </a:p>
        </p:txBody>
      </p:sp>
      <p:graphicFrame>
        <p:nvGraphicFramePr>
          <p:cNvPr id="5" name="Table Placeholder 4">
            <a:extLst>
              <a:ext uri="{FF2B5EF4-FFF2-40B4-BE49-F238E27FC236}">
                <a16:creationId xmlns:a16="http://schemas.microsoft.com/office/drawing/2014/main" id="{CA4CD09F-6D18-4AB6-942F-6B52E2140C91}"/>
              </a:ext>
            </a:extLst>
          </p:cNvPr>
          <p:cNvGraphicFramePr>
            <a:graphicFrameLocks noGrp="1"/>
          </p:cNvGraphicFramePr>
          <p:nvPr>
            <p:ph type="tbl" sz="quarter" idx="13"/>
            <p:extLst>
              <p:ext uri="{D42A27DB-BD31-4B8C-83A1-F6EECF244321}">
                <p14:modId xmlns:p14="http://schemas.microsoft.com/office/powerpoint/2010/main" val="3867246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62361438"/>
                    </a:ext>
                  </a:extLst>
                </a:gridCol>
                <a:gridCol w="658368">
                  <a:extLst>
                    <a:ext uri="{9D8B030D-6E8A-4147-A177-3AD203B41FA5}">
                      <a16:colId xmlns:a16="http://schemas.microsoft.com/office/drawing/2014/main" val="1551569908"/>
                    </a:ext>
                  </a:extLst>
                </a:gridCol>
                <a:gridCol w="658368">
                  <a:extLst>
                    <a:ext uri="{9D8B030D-6E8A-4147-A177-3AD203B41FA5}">
                      <a16:colId xmlns:a16="http://schemas.microsoft.com/office/drawing/2014/main" val="90215067"/>
                    </a:ext>
                  </a:extLst>
                </a:gridCol>
                <a:gridCol w="658368">
                  <a:extLst>
                    <a:ext uri="{9D8B030D-6E8A-4147-A177-3AD203B41FA5}">
                      <a16:colId xmlns:a16="http://schemas.microsoft.com/office/drawing/2014/main" val="552293288"/>
                    </a:ext>
                  </a:extLst>
                </a:gridCol>
                <a:gridCol w="658368">
                  <a:extLst>
                    <a:ext uri="{9D8B030D-6E8A-4147-A177-3AD203B41FA5}">
                      <a16:colId xmlns:a16="http://schemas.microsoft.com/office/drawing/2014/main" val="3925541734"/>
                    </a:ext>
                  </a:extLst>
                </a:gridCol>
                <a:gridCol w="658368">
                  <a:extLst>
                    <a:ext uri="{9D8B030D-6E8A-4147-A177-3AD203B41FA5}">
                      <a16:colId xmlns:a16="http://schemas.microsoft.com/office/drawing/2014/main" val="1978416214"/>
                    </a:ext>
                  </a:extLst>
                </a:gridCol>
                <a:gridCol w="658368">
                  <a:extLst>
                    <a:ext uri="{9D8B030D-6E8A-4147-A177-3AD203B41FA5}">
                      <a16:colId xmlns:a16="http://schemas.microsoft.com/office/drawing/2014/main" val="1992159810"/>
                    </a:ext>
                  </a:extLst>
                </a:gridCol>
                <a:gridCol w="329184">
                  <a:extLst>
                    <a:ext uri="{9D8B030D-6E8A-4147-A177-3AD203B41FA5}">
                      <a16:colId xmlns:a16="http://schemas.microsoft.com/office/drawing/2014/main" val="4234482196"/>
                    </a:ext>
                  </a:extLst>
                </a:gridCol>
                <a:gridCol w="329184">
                  <a:extLst>
                    <a:ext uri="{9D8B030D-6E8A-4147-A177-3AD203B41FA5}">
                      <a16:colId xmlns:a16="http://schemas.microsoft.com/office/drawing/2014/main" val="1829270192"/>
                    </a:ext>
                  </a:extLst>
                </a:gridCol>
                <a:gridCol w="329184">
                  <a:extLst>
                    <a:ext uri="{9D8B030D-6E8A-4147-A177-3AD203B41FA5}">
                      <a16:colId xmlns:a16="http://schemas.microsoft.com/office/drawing/2014/main" val="3137698953"/>
                    </a:ext>
                  </a:extLst>
                </a:gridCol>
                <a:gridCol w="329184">
                  <a:extLst>
                    <a:ext uri="{9D8B030D-6E8A-4147-A177-3AD203B41FA5}">
                      <a16:colId xmlns:a16="http://schemas.microsoft.com/office/drawing/2014/main" val="3372274645"/>
                    </a:ext>
                  </a:extLst>
                </a:gridCol>
                <a:gridCol w="329184">
                  <a:extLst>
                    <a:ext uri="{9D8B030D-6E8A-4147-A177-3AD203B41FA5}">
                      <a16:colId xmlns:a16="http://schemas.microsoft.com/office/drawing/2014/main" val="3721380451"/>
                    </a:ext>
                  </a:extLst>
                </a:gridCol>
                <a:gridCol w="329184">
                  <a:extLst>
                    <a:ext uri="{9D8B030D-6E8A-4147-A177-3AD203B41FA5}">
                      <a16:colId xmlns:a16="http://schemas.microsoft.com/office/drawing/2014/main" val="2920241811"/>
                    </a:ext>
                  </a:extLst>
                </a:gridCol>
                <a:gridCol w="329184">
                  <a:extLst>
                    <a:ext uri="{9D8B030D-6E8A-4147-A177-3AD203B41FA5}">
                      <a16:colId xmlns:a16="http://schemas.microsoft.com/office/drawing/2014/main" val="3139730630"/>
                    </a:ext>
                  </a:extLst>
                </a:gridCol>
                <a:gridCol w="329184">
                  <a:extLst>
                    <a:ext uri="{9D8B030D-6E8A-4147-A177-3AD203B41FA5}">
                      <a16:colId xmlns:a16="http://schemas.microsoft.com/office/drawing/2014/main" val="2630368985"/>
                    </a:ext>
                  </a:extLst>
                </a:gridCol>
                <a:gridCol w="329184">
                  <a:extLst>
                    <a:ext uri="{9D8B030D-6E8A-4147-A177-3AD203B41FA5}">
                      <a16:colId xmlns:a16="http://schemas.microsoft.com/office/drawing/2014/main" val="4038812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89382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- 28.11.2021 18:00:03</a:t>
                      </a:r>
                      <a:r>
                        <a:rPr kumimoji="0" lang="en-US" sz="1000" b="0" i="0" u="none" strike="noStrike" kern="1200" cap="none" spc="0" normalizeH="0" baseline="0" noProof="0">
                          <a:ln>
                            <a:noFill/>
                          </a:ln>
                          <a:solidFill>
                            <a:prstClr val="black"/>
                          </a:solidFill>
                          <a:effectLst/>
                          <a:uLnTx/>
                          <a:uFillTx/>
                          <a:latin typeface="+mn-lt"/>
                          <a:ea typeface="+mn-ea"/>
                          <a:cs typeface="+mn-cs"/>
                        </a:rPr>
                        <a:t>
 Peter Grossen und seine Musik-Kameraden feiern eine musikalische «Klassezämekunft». Swiss Ländler Gamblers Berner Örgeliplausch #Ländler #Volksmusik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2649854787"/>
                  </a:ext>
                </a:extLst>
              </a:tr>
            </a:tbl>
          </a:graphicData>
        </a:graphic>
      </p:graphicFrame>
      <p:sp>
        <p:nvSpPr>
          <p:cNvPr id="4" name="Text Placeholder 3">
            <a:extLst>
              <a:ext uri="{FF2B5EF4-FFF2-40B4-BE49-F238E27FC236}">
                <a16:creationId xmlns:a16="http://schemas.microsoft.com/office/drawing/2014/main" id="{4DC1F4D3-AB09-453C-9409-F8589D4DC660}"/>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444315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F25B6-3836-4C32-8089-8BA43C712223}"/>
              </a:ext>
            </a:extLst>
          </p:cNvPr>
          <p:cNvSpPr>
            <a:spLocks noGrp="1"/>
          </p:cNvSpPr>
          <p:nvPr>
            <p:ph type="title"/>
          </p:nvPr>
        </p:nvSpPr>
        <p:spPr/>
        <p:txBody>
          <a:bodyPr/>
          <a:lstStyle/>
          <a:p>
            <a:r>
              <a:rPr lang="en-US"/>
              <a:t>Facebook Post Tabelle | SRF Volksmusik - 3 of 12</a:t>
            </a:r>
          </a:p>
        </p:txBody>
      </p:sp>
      <p:graphicFrame>
        <p:nvGraphicFramePr>
          <p:cNvPr id="5" name="Table Placeholder 4">
            <a:extLst>
              <a:ext uri="{FF2B5EF4-FFF2-40B4-BE49-F238E27FC236}">
                <a16:creationId xmlns:a16="http://schemas.microsoft.com/office/drawing/2014/main" id="{E30C76F1-C371-4DED-92A5-9D6D94B9EDA9}"/>
              </a:ext>
            </a:extLst>
          </p:cNvPr>
          <p:cNvGraphicFramePr>
            <a:graphicFrameLocks noGrp="1"/>
          </p:cNvGraphicFramePr>
          <p:nvPr>
            <p:ph type="tbl" sz="quarter" idx="13"/>
            <p:extLst>
              <p:ext uri="{D42A27DB-BD31-4B8C-83A1-F6EECF244321}">
                <p14:modId xmlns:p14="http://schemas.microsoft.com/office/powerpoint/2010/main" val="918843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13865195"/>
                    </a:ext>
                  </a:extLst>
                </a:gridCol>
                <a:gridCol w="658368">
                  <a:extLst>
                    <a:ext uri="{9D8B030D-6E8A-4147-A177-3AD203B41FA5}">
                      <a16:colId xmlns:a16="http://schemas.microsoft.com/office/drawing/2014/main" val="3011363977"/>
                    </a:ext>
                  </a:extLst>
                </a:gridCol>
                <a:gridCol w="658368">
                  <a:extLst>
                    <a:ext uri="{9D8B030D-6E8A-4147-A177-3AD203B41FA5}">
                      <a16:colId xmlns:a16="http://schemas.microsoft.com/office/drawing/2014/main" val="3551197601"/>
                    </a:ext>
                  </a:extLst>
                </a:gridCol>
                <a:gridCol w="658368">
                  <a:extLst>
                    <a:ext uri="{9D8B030D-6E8A-4147-A177-3AD203B41FA5}">
                      <a16:colId xmlns:a16="http://schemas.microsoft.com/office/drawing/2014/main" val="1542530257"/>
                    </a:ext>
                  </a:extLst>
                </a:gridCol>
                <a:gridCol w="658368">
                  <a:extLst>
                    <a:ext uri="{9D8B030D-6E8A-4147-A177-3AD203B41FA5}">
                      <a16:colId xmlns:a16="http://schemas.microsoft.com/office/drawing/2014/main" val="789467942"/>
                    </a:ext>
                  </a:extLst>
                </a:gridCol>
                <a:gridCol w="658368">
                  <a:extLst>
                    <a:ext uri="{9D8B030D-6E8A-4147-A177-3AD203B41FA5}">
                      <a16:colId xmlns:a16="http://schemas.microsoft.com/office/drawing/2014/main" val="4233471883"/>
                    </a:ext>
                  </a:extLst>
                </a:gridCol>
                <a:gridCol w="658368">
                  <a:extLst>
                    <a:ext uri="{9D8B030D-6E8A-4147-A177-3AD203B41FA5}">
                      <a16:colId xmlns:a16="http://schemas.microsoft.com/office/drawing/2014/main" val="3821438288"/>
                    </a:ext>
                  </a:extLst>
                </a:gridCol>
                <a:gridCol w="329184">
                  <a:extLst>
                    <a:ext uri="{9D8B030D-6E8A-4147-A177-3AD203B41FA5}">
                      <a16:colId xmlns:a16="http://schemas.microsoft.com/office/drawing/2014/main" val="833875811"/>
                    </a:ext>
                  </a:extLst>
                </a:gridCol>
                <a:gridCol w="329184">
                  <a:extLst>
                    <a:ext uri="{9D8B030D-6E8A-4147-A177-3AD203B41FA5}">
                      <a16:colId xmlns:a16="http://schemas.microsoft.com/office/drawing/2014/main" val="1026819609"/>
                    </a:ext>
                  </a:extLst>
                </a:gridCol>
                <a:gridCol w="329184">
                  <a:extLst>
                    <a:ext uri="{9D8B030D-6E8A-4147-A177-3AD203B41FA5}">
                      <a16:colId xmlns:a16="http://schemas.microsoft.com/office/drawing/2014/main" val="1556840460"/>
                    </a:ext>
                  </a:extLst>
                </a:gridCol>
                <a:gridCol w="329184">
                  <a:extLst>
                    <a:ext uri="{9D8B030D-6E8A-4147-A177-3AD203B41FA5}">
                      <a16:colId xmlns:a16="http://schemas.microsoft.com/office/drawing/2014/main" val="2620039610"/>
                    </a:ext>
                  </a:extLst>
                </a:gridCol>
                <a:gridCol w="329184">
                  <a:extLst>
                    <a:ext uri="{9D8B030D-6E8A-4147-A177-3AD203B41FA5}">
                      <a16:colId xmlns:a16="http://schemas.microsoft.com/office/drawing/2014/main" val="2336037678"/>
                    </a:ext>
                  </a:extLst>
                </a:gridCol>
                <a:gridCol w="329184">
                  <a:extLst>
                    <a:ext uri="{9D8B030D-6E8A-4147-A177-3AD203B41FA5}">
                      <a16:colId xmlns:a16="http://schemas.microsoft.com/office/drawing/2014/main" val="3145391349"/>
                    </a:ext>
                  </a:extLst>
                </a:gridCol>
                <a:gridCol w="329184">
                  <a:extLst>
                    <a:ext uri="{9D8B030D-6E8A-4147-A177-3AD203B41FA5}">
                      <a16:colId xmlns:a16="http://schemas.microsoft.com/office/drawing/2014/main" val="2846332555"/>
                    </a:ext>
                  </a:extLst>
                </a:gridCol>
                <a:gridCol w="329184">
                  <a:extLst>
                    <a:ext uri="{9D8B030D-6E8A-4147-A177-3AD203B41FA5}">
                      <a16:colId xmlns:a16="http://schemas.microsoft.com/office/drawing/2014/main" val="2285086792"/>
                    </a:ext>
                  </a:extLst>
                </a:gridCol>
                <a:gridCol w="329184">
                  <a:extLst>
                    <a:ext uri="{9D8B030D-6E8A-4147-A177-3AD203B41FA5}">
                      <a16:colId xmlns:a16="http://schemas.microsoft.com/office/drawing/2014/main" val="2260027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867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- 01.12.2021 18:00:02</a:t>
                      </a:r>
                      <a:r>
                        <a:rPr kumimoji="0" lang="de-DE" sz="1000" b="0" i="0" u="none" strike="noStrike" kern="1200" cap="none" spc="0" normalizeH="0" baseline="0" noProof="0">
                          <a:ln>
                            <a:noFill/>
                          </a:ln>
                          <a:solidFill>
                            <a:prstClr val="black"/>
                          </a:solidFill>
                          <a:effectLst/>
                          <a:uLnTx/>
                          <a:uFillTx/>
                          <a:latin typeface="+mn-lt"/>
                          <a:ea typeface="+mn-ea"/>
                          <a:cs typeface="+mn-cs"/>
                        </a:rPr>
                        <a:t>
 In unserer Adventsserie sind wir bei Frowin Neff und seiner Partnerin Sandra Stalder zu Gast.
Die beiden stecken mitten in den Weihnachtsvorebereitungen.
Im 1. Teil von «Frowinliche Weihnachten» backt der gelernte Bäcker-Konditor Grittibänzen.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extLst>
                  <a:ext uri="{0D108BD9-81ED-4DB2-BD59-A6C34878D82A}">
                    <a16:rowId xmlns:a16="http://schemas.microsoft.com/office/drawing/2014/main" val="1282514788"/>
                  </a:ext>
                </a:extLst>
              </a:tr>
            </a:tbl>
          </a:graphicData>
        </a:graphic>
      </p:graphicFrame>
      <p:sp>
        <p:nvSpPr>
          <p:cNvPr id="4" name="Text Placeholder 3">
            <a:extLst>
              <a:ext uri="{FF2B5EF4-FFF2-40B4-BE49-F238E27FC236}">
                <a16:creationId xmlns:a16="http://schemas.microsoft.com/office/drawing/2014/main" id="{CC0B5F41-B0FE-4D59-B051-CE5E9E904E7D}"/>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4239341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42BF3-C32D-4C27-963D-9BE82A4C89F4}"/>
              </a:ext>
            </a:extLst>
          </p:cNvPr>
          <p:cNvSpPr>
            <a:spLocks noGrp="1"/>
          </p:cNvSpPr>
          <p:nvPr>
            <p:ph type="title"/>
          </p:nvPr>
        </p:nvSpPr>
        <p:spPr/>
        <p:txBody>
          <a:bodyPr/>
          <a:lstStyle/>
          <a:p>
            <a:r>
              <a:rPr lang="en-US"/>
              <a:t>Facebook Post Tabelle | SRF Volksmusik - 4 of 12</a:t>
            </a:r>
          </a:p>
        </p:txBody>
      </p:sp>
      <p:graphicFrame>
        <p:nvGraphicFramePr>
          <p:cNvPr id="5" name="Table Placeholder 4">
            <a:extLst>
              <a:ext uri="{FF2B5EF4-FFF2-40B4-BE49-F238E27FC236}">
                <a16:creationId xmlns:a16="http://schemas.microsoft.com/office/drawing/2014/main" id="{944610ED-2F84-4436-AC68-7DC13FCA04AA}"/>
              </a:ext>
            </a:extLst>
          </p:cNvPr>
          <p:cNvGraphicFramePr>
            <a:graphicFrameLocks noGrp="1"/>
          </p:cNvGraphicFramePr>
          <p:nvPr>
            <p:ph type="tbl" sz="quarter" idx="13"/>
            <p:extLst>
              <p:ext uri="{D42A27DB-BD31-4B8C-83A1-F6EECF244321}">
                <p14:modId xmlns:p14="http://schemas.microsoft.com/office/powerpoint/2010/main" val="2385411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53103304"/>
                    </a:ext>
                  </a:extLst>
                </a:gridCol>
                <a:gridCol w="658368">
                  <a:extLst>
                    <a:ext uri="{9D8B030D-6E8A-4147-A177-3AD203B41FA5}">
                      <a16:colId xmlns:a16="http://schemas.microsoft.com/office/drawing/2014/main" val="2949223129"/>
                    </a:ext>
                  </a:extLst>
                </a:gridCol>
                <a:gridCol w="658368">
                  <a:extLst>
                    <a:ext uri="{9D8B030D-6E8A-4147-A177-3AD203B41FA5}">
                      <a16:colId xmlns:a16="http://schemas.microsoft.com/office/drawing/2014/main" val="741841306"/>
                    </a:ext>
                  </a:extLst>
                </a:gridCol>
                <a:gridCol w="658368">
                  <a:extLst>
                    <a:ext uri="{9D8B030D-6E8A-4147-A177-3AD203B41FA5}">
                      <a16:colId xmlns:a16="http://schemas.microsoft.com/office/drawing/2014/main" val="1271431513"/>
                    </a:ext>
                  </a:extLst>
                </a:gridCol>
                <a:gridCol w="658368">
                  <a:extLst>
                    <a:ext uri="{9D8B030D-6E8A-4147-A177-3AD203B41FA5}">
                      <a16:colId xmlns:a16="http://schemas.microsoft.com/office/drawing/2014/main" val="3721854310"/>
                    </a:ext>
                  </a:extLst>
                </a:gridCol>
                <a:gridCol w="658368">
                  <a:extLst>
                    <a:ext uri="{9D8B030D-6E8A-4147-A177-3AD203B41FA5}">
                      <a16:colId xmlns:a16="http://schemas.microsoft.com/office/drawing/2014/main" val="2595322897"/>
                    </a:ext>
                  </a:extLst>
                </a:gridCol>
                <a:gridCol w="658368">
                  <a:extLst>
                    <a:ext uri="{9D8B030D-6E8A-4147-A177-3AD203B41FA5}">
                      <a16:colId xmlns:a16="http://schemas.microsoft.com/office/drawing/2014/main" val="991558748"/>
                    </a:ext>
                  </a:extLst>
                </a:gridCol>
                <a:gridCol w="329184">
                  <a:extLst>
                    <a:ext uri="{9D8B030D-6E8A-4147-A177-3AD203B41FA5}">
                      <a16:colId xmlns:a16="http://schemas.microsoft.com/office/drawing/2014/main" val="2285235112"/>
                    </a:ext>
                  </a:extLst>
                </a:gridCol>
                <a:gridCol w="329184">
                  <a:extLst>
                    <a:ext uri="{9D8B030D-6E8A-4147-A177-3AD203B41FA5}">
                      <a16:colId xmlns:a16="http://schemas.microsoft.com/office/drawing/2014/main" val="3880475128"/>
                    </a:ext>
                  </a:extLst>
                </a:gridCol>
                <a:gridCol w="329184">
                  <a:extLst>
                    <a:ext uri="{9D8B030D-6E8A-4147-A177-3AD203B41FA5}">
                      <a16:colId xmlns:a16="http://schemas.microsoft.com/office/drawing/2014/main" val="323910283"/>
                    </a:ext>
                  </a:extLst>
                </a:gridCol>
                <a:gridCol w="329184">
                  <a:extLst>
                    <a:ext uri="{9D8B030D-6E8A-4147-A177-3AD203B41FA5}">
                      <a16:colId xmlns:a16="http://schemas.microsoft.com/office/drawing/2014/main" val="518880578"/>
                    </a:ext>
                  </a:extLst>
                </a:gridCol>
                <a:gridCol w="329184">
                  <a:extLst>
                    <a:ext uri="{9D8B030D-6E8A-4147-A177-3AD203B41FA5}">
                      <a16:colId xmlns:a16="http://schemas.microsoft.com/office/drawing/2014/main" val="505799518"/>
                    </a:ext>
                  </a:extLst>
                </a:gridCol>
                <a:gridCol w="329184">
                  <a:extLst>
                    <a:ext uri="{9D8B030D-6E8A-4147-A177-3AD203B41FA5}">
                      <a16:colId xmlns:a16="http://schemas.microsoft.com/office/drawing/2014/main" val="808348546"/>
                    </a:ext>
                  </a:extLst>
                </a:gridCol>
                <a:gridCol w="329184">
                  <a:extLst>
                    <a:ext uri="{9D8B030D-6E8A-4147-A177-3AD203B41FA5}">
                      <a16:colId xmlns:a16="http://schemas.microsoft.com/office/drawing/2014/main" val="3768053250"/>
                    </a:ext>
                  </a:extLst>
                </a:gridCol>
                <a:gridCol w="329184">
                  <a:extLst>
                    <a:ext uri="{9D8B030D-6E8A-4147-A177-3AD203B41FA5}">
                      <a16:colId xmlns:a16="http://schemas.microsoft.com/office/drawing/2014/main" val="33168430"/>
                    </a:ext>
                  </a:extLst>
                </a:gridCol>
                <a:gridCol w="329184">
                  <a:extLst>
                    <a:ext uri="{9D8B030D-6E8A-4147-A177-3AD203B41FA5}">
                      <a16:colId xmlns:a16="http://schemas.microsoft.com/office/drawing/2014/main" val="2593292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360050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- 25.11.2021 18:00:01</a:t>
                      </a:r>
                      <a:r>
                        <a:rPr kumimoji="0" lang="de-DE" sz="1000" b="0" i="0" u="none" strike="noStrike" kern="1200" cap="none" spc="0" normalizeH="0" baseline="0" noProof="0">
                          <a:ln>
                            <a:noFill/>
                          </a:ln>
                          <a:solidFill>
                            <a:prstClr val="black"/>
                          </a:solidFill>
                          <a:effectLst/>
                          <a:uLnTx/>
                          <a:uFillTx/>
                          <a:latin typeface="+mn-lt"/>
                          <a:ea typeface="+mn-ea"/>
                          <a:cs typeface="+mn-cs"/>
                        </a:rPr>
                        <a:t>
 Die Stampfbächler aus Krummenau SG am Folklorenachwuchs.ch mit dem von Ernst Müller komponierten Ländler «Für d'Rhyfall-Jodler». #Folklorenachwuchs #Ländler #Volksmusik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extLst>
                  <a:ext uri="{0D108BD9-81ED-4DB2-BD59-A6C34878D82A}">
                    <a16:rowId xmlns:a16="http://schemas.microsoft.com/office/drawing/2014/main" val="197254901"/>
                  </a:ext>
                </a:extLst>
              </a:tr>
            </a:tbl>
          </a:graphicData>
        </a:graphic>
      </p:graphicFrame>
      <p:sp>
        <p:nvSpPr>
          <p:cNvPr id="4" name="Text Placeholder 3">
            <a:extLst>
              <a:ext uri="{FF2B5EF4-FFF2-40B4-BE49-F238E27FC236}">
                <a16:creationId xmlns:a16="http://schemas.microsoft.com/office/drawing/2014/main" id="{8D31F22B-1395-4645-9EF7-633E1ADEEBE0}"/>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2842482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FC25B-64C1-472C-B589-BCDE7BA4F9CF}"/>
              </a:ext>
            </a:extLst>
          </p:cNvPr>
          <p:cNvSpPr>
            <a:spLocks noGrp="1"/>
          </p:cNvSpPr>
          <p:nvPr>
            <p:ph type="title"/>
          </p:nvPr>
        </p:nvSpPr>
        <p:spPr/>
        <p:txBody>
          <a:bodyPr/>
          <a:lstStyle/>
          <a:p>
            <a:r>
              <a:rPr lang="en-US"/>
              <a:t>Facebook Post Tabelle | SRF Volksmusik - 5 of 12</a:t>
            </a:r>
          </a:p>
        </p:txBody>
      </p:sp>
      <p:graphicFrame>
        <p:nvGraphicFramePr>
          <p:cNvPr id="5" name="Table Placeholder 4">
            <a:extLst>
              <a:ext uri="{FF2B5EF4-FFF2-40B4-BE49-F238E27FC236}">
                <a16:creationId xmlns:a16="http://schemas.microsoft.com/office/drawing/2014/main" id="{1B4D65A9-448A-44A5-8565-2A09A501863B}"/>
              </a:ext>
            </a:extLst>
          </p:cNvPr>
          <p:cNvGraphicFramePr>
            <a:graphicFrameLocks noGrp="1"/>
          </p:cNvGraphicFramePr>
          <p:nvPr>
            <p:ph type="tbl" sz="quarter" idx="13"/>
            <p:extLst>
              <p:ext uri="{D42A27DB-BD31-4B8C-83A1-F6EECF244321}">
                <p14:modId xmlns:p14="http://schemas.microsoft.com/office/powerpoint/2010/main" val="2739630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83067474"/>
                    </a:ext>
                  </a:extLst>
                </a:gridCol>
                <a:gridCol w="658368">
                  <a:extLst>
                    <a:ext uri="{9D8B030D-6E8A-4147-A177-3AD203B41FA5}">
                      <a16:colId xmlns:a16="http://schemas.microsoft.com/office/drawing/2014/main" val="3670691542"/>
                    </a:ext>
                  </a:extLst>
                </a:gridCol>
                <a:gridCol w="658368">
                  <a:extLst>
                    <a:ext uri="{9D8B030D-6E8A-4147-A177-3AD203B41FA5}">
                      <a16:colId xmlns:a16="http://schemas.microsoft.com/office/drawing/2014/main" val="3721439302"/>
                    </a:ext>
                  </a:extLst>
                </a:gridCol>
                <a:gridCol w="658368">
                  <a:extLst>
                    <a:ext uri="{9D8B030D-6E8A-4147-A177-3AD203B41FA5}">
                      <a16:colId xmlns:a16="http://schemas.microsoft.com/office/drawing/2014/main" val="4057761244"/>
                    </a:ext>
                  </a:extLst>
                </a:gridCol>
                <a:gridCol w="658368">
                  <a:extLst>
                    <a:ext uri="{9D8B030D-6E8A-4147-A177-3AD203B41FA5}">
                      <a16:colId xmlns:a16="http://schemas.microsoft.com/office/drawing/2014/main" val="4050662523"/>
                    </a:ext>
                  </a:extLst>
                </a:gridCol>
                <a:gridCol w="658368">
                  <a:extLst>
                    <a:ext uri="{9D8B030D-6E8A-4147-A177-3AD203B41FA5}">
                      <a16:colId xmlns:a16="http://schemas.microsoft.com/office/drawing/2014/main" val="1415483547"/>
                    </a:ext>
                  </a:extLst>
                </a:gridCol>
                <a:gridCol w="658368">
                  <a:extLst>
                    <a:ext uri="{9D8B030D-6E8A-4147-A177-3AD203B41FA5}">
                      <a16:colId xmlns:a16="http://schemas.microsoft.com/office/drawing/2014/main" val="432302397"/>
                    </a:ext>
                  </a:extLst>
                </a:gridCol>
                <a:gridCol w="329184">
                  <a:extLst>
                    <a:ext uri="{9D8B030D-6E8A-4147-A177-3AD203B41FA5}">
                      <a16:colId xmlns:a16="http://schemas.microsoft.com/office/drawing/2014/main" val="440919738"/>
                    </a:ext>
                  </a:extLst>
                </a:gridCol>
                <a:gridCol w="329184">
                  <a:extLst>
                    <a:ext uri="{9D8B030D-6E8A-4147-A177-3AD203B41FA5}">
                      <a16:colId xmlns:a16="http://schemas.microsoft.com/office/drawing/2014/main" val="2506908666"/>
                    </a:ext>
                  </a:extLst>
                </a:gridCol>
                <a:gridCol w="329184">
                  <a:extLst>
                    <a:ext uri="{9D8B030D-6E8A-4147-A177-3AD203B41FA5}">
                      <a16:colId xmlns:a16="http://schemas.microsoft.com/office/drawing/2014/main" val="647217905"/>
                    </a:ext>
                  </a:extLst>
                </a:gridCol>
                <a:gridCol w="329184">
                  <a:extLst>
                    <a:ext uri="{9D8B030D-6E8A-4147-A177-3AD203B41FA5}">
                      <a16:colId xmlns:a16="http://schemas.microsoft.com/office/drawing/2014/main" val="1147484160"/>
                    </a:ext>
                  </a:extLst>
                </a:gridCol>
                <a:gridCol w="329184">
                  <a:extLst>
                    <a:ext uri="{9D8B030D-6E8A-4147-A177-3AD203B41FA5}">
                      <a16:colId xmlns:a16="http://schemas.microsoft.com/office/drawing/2014/main" val="797164504"/>
                    </a:ext>
                  </a:extLst>
                </a:gridCol>
                <a:gridCol w="329184">
                  <a:extLst>
                    <a:ext uri="{9D8B030D-6E8A-4147-A177-3AD203B41FA5}">
                      <a16:colId xmlns:a16="http://schemas.microsoft.com/office/drawing/2014/main" val="4086048380"/>
                    </a:ext>
                  </a:extLst>
                </a:gridCol>
                <a:gridCol w="329184">
                  <a:extLst>
                    <a:ext uri="{9D8B030D-6E8A-4147-A177-3AD203B41FA5}">
                      <a16:colId xmlns:a16="http://schemas.microsoft.com/office/drawing/2014/main" val="3264177659"/>
                    </a:ext>
                  </a:extLst>
                </a:gridCol>
                <a:gridCol w="329184">
                  <a:extLst>
                    <a:ext uri="{9D8B030D-6E8A-4147-A177-3AD203B41FA5}">
                      <a16:colId xmlns:a16="http://schemas.microsoft.com/office/drawing/2014/main" val="852229086"/>
                    </a:ext>
                  </a:extLst>
                </a:gridCol>
                <a:gridCol w="329184">
                  <a:extLst>
                    <a:ext uri="{9D8B030D-6E8A-4147-A177-3AD203B41FA5}">
                      <a16:colId xmlns:a16="http://schemas.microsoft.com/office/drawing/2014/main" val="2468357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54420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- 26.11.2021 18:00:04</a:t>
                      </a:r>
                      <a:r>
                        <a:rPr kumimoji="0" lang="en-US" sz="1000" b="0" i="0" u="none" strike="noStrike" kern="1200" cap="none" spc="0" normalizeH="0" baseline="0" noProof="0">
                          <a:ln>
                            <a:noFill/>
                          </a:ln>
                          <a:solidFill>
                            <a:prstClr val="black"/>
                          </a:solidFill>
                          <a:effectLst/>
                          <a:uLnTx/>
                          <a:uFillTx/>
                          <a:latin typeface="+mn-lt"/>
                          <a:ea typeface="+mn-ea"/>
                          <a:cs typeface="+mn-cs"/>
                        </a:rPr>
                        <a:t>
 Passend zum White Friday: Ländlertrio Wilti-Gruess mit dem «Schneehäsli» von Franz Schmidig sen. Hat's bei Dir heute auch geschneit? #Volksmusik #Schneehäsli #Schnee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extLst>
                  <a:ext uri="{0D108BD9-81ED-4DB2-BD59-A6C34878D82A}">
                    <a16:rowId xmlns:a16="http://schemas.microsoft.com/office/drawing/2014/main" val="293293577"/>
                  </a:ext>
                </a:extLst>
              </a:tr>
            </a:tbl>
          </a:graphicData>
        </a:graphic>
      </p:graphicFrame>
      <p:sp>
        <p:nvSpPr>
          <p:cNvPr id="4" name="Text Placeholder 3">
            <a:extLst>
              <a:ext uri="{FF2B5EF4-FFF2-40B4-BE49-F238E27FC236}">
                <a16:creationId xmlns:a16="http://schemas.microsoft.com/office/drawing/2014/main" id="{8612BBA7-19FA-40EB-B9B5-5A01FC9E4E41}"/>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2804465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A66CF-B58D-4B62-AC9F-EBEEC93932B9}"/>
              </a:ext>
            </a:extLst>
          </p:cNvPr>
          <p:cNvSpPr>
            <a:spLocks noGrp="1"/>
          </p:cNvSpPr>
          <p:nvPr>
            <p:ph type="title"/>
          </p:nvPr>
        </p:nvSpPr>
        <p:spPr/>
        <p:txBody>
          <a:bodyPr/>
          <a:lstStyle/>
          <a:p>
            <a:r>
              <a:rPr lang="en-US"/>
              <a:t>Facebook Post Tabelle | SRF Volksmusik - 6 of 12</a:t>
            </a:r>
          </a:p>
        </p:txBody>
      </p:sp>
      <p:graphicFrame>
        <p:nvGraphicFramePr>
          <p:cNvPr id="5" name="Table Placeholder 4">
            <a:extLst>
              <a:ext uri="{FF2B5EF4-FFF2-40B4-BE49-F238E27FC236}">
                <a16:creationId xmlns:a16="http://schemas.microsoft.com/office/drawing/2014/main" id="{48BCD9D0-CF90-4C4D-A74E-473111ABF9E2}"/>
              </a:ext>
            </a:extLst>
          </p:cNvPr>
          <p:cNvGraphicFramePr>
            <a:graphicFrameLocks noGrp="1"/>
          </p:cNvGraphicFramePr>
          <p:nvPr>
            <p:ph type="tbl" sz="quarter" idx="13"/>
            <p:extLst>
              <p:ext uri="{D42A27DB-BD31-4B8C-83A1-F6EECF244321}">
                <p14:modId xmlns:p14="http://schemas.microsoft.com/office/powerpoint/2010/main" val="740764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78372940"/>
                    </a:ext>
                  </a:extLst>
                </a:gridCol>
                <a:gridCol w="658368">
                  <a:extLst>
                    <a:ext uri="{9D8B030D-6E8A-4147-A177-3AD203B41FA5}">
                      <a16:colId xmlns:a16="http://schemas.microsoft.com/office/drawing/2014/main" val="4186020497"/>
                    </a:ext>
                  </a:extLst>
                </a:gridCol>
                <a:gridCol w="658368">
                  <a:extLst>
                    <a:ext uri="{9D8B030D-6E8A-4147-A177-3AD203B41FA5}">
                      <a16:colId xmlns:a16="http://schemas.microsoft.com/office/drawing/2014/main" val="1897584455"/>
                    </a:ext>
                  </a:extLst>
                </a:gridCol>
                <a:gridCol w="658368">
                  <a:extLst>
                    <a:ext uri="{9D8B030D-6E8A-4147-A177-3AD203B41FA5}">
                      <a16:colId xmlns:a16="http://schemas.microsoft.com/office/drawing/2014/main" val="2696864195"/>
                    </a:ext>
                  </a:extLst>
                </a:gridCol>
                <a:gridCol w="658368">
                  <a:extLst>
                    <a:ext uri="{9D8B030D-6E8A-4147-A177-3AD203B41FA5}">
                      <a16:colId xmlns:a16="http://schemas.microsoft.com/office/drawing/2014/main" val="1238358724"/>
                    </a:ext>
                  </a:extLst>
                </a:gridCol>
                <a:gridCol w="658368">
                  <a:extLst>
                    <a:ext uri="{9D8B030D-6E8A-4147-A177-3AD203B41FA5}">
                      <a16:colId xmlns:a16="http://schemas.microsoft.com/office/drawing/2014/main" val="973686734"/>
                    </a:ext>
                  </a:extLst>
                </a:gridCol>
                <a:gridCol w="658368">
                  <a:extLst>
                    <a:ext uri="{9D8B030D-6E8A-4147-A177-3AD203B41FA5}">
                      <a16:colId xmlns:a16="http://schemas.microsoft.com/office/drawing/2014/main" val="1969010256"/>
                    </a:ext>
                  </a:extLst>
                </a:gridCol>
                <a:gridCol w="329184">
                  <a:extLst>
                    <a:ext uri="{9D8B030D-6E8A-4147-A177-3AD203B41FA5}">
                      <a16:colId xmlns:a16="http://schemas.microsoft.com/office/drawing/2014/main" val="1274201180"/>
                    </a:ext>
                  </a:extLst>
                </a:gridCol>
                <a:gridCol w="329184">
                  <a:extLst>
                    <a:ext uri="{9D8B030D-6E8A-4147-A177-3AD203B41FA5}">
                      <a16:colId xmlns:a16="http://schemas.microsoft.com/office/drawing/2014/main" val="1623559081"/>
                    </a:ext>
                  </a:extLst>
                </a:gridCol>
                <a:gridCol w="329184">
                  <a:extLst>
                    <a:ext uri="{9D8B030D-6E8A-4147-A177-3AD203B41FA5}">
                      <a16:colId xmlns:a16="http://schemas.microsoft.com/office/drawing/2014/main" val="2609235429"/>
                    </a:ext>
                  </a:extLst>
                </a:gridCol>
                <a:gridCol w="329184">
                  <a:extLst>
                    <a:ext uri="{9D8B030D-6E8A-4147-A177-3AD203B41FA5}">
                      <a16:colId xmlns:a16="http://schemas.microsoft.com/office/drawing/2014/main" val="4155483091"/>
                    </a:ext>
                  </a:extLst>
                </a:gridCol>
                <a:gridCol w="329184">
                  <a:extLst>
                    <a:ext uri="{9D8B030D-6E8A-4147-A177-3AD203B41FA5}">
                      <a16:colId xmlns:a16="http://schemas.microsoft.com/office/drawing/2014/main" val="1673977725"/>
                    </a:ext>
                  </a:extLst>
                </a:gridCol>
                <a:gridCol w="329184">
                  <a:extLst>
                    <a:ext uri="{9D8B030D-6E8A-4147-A177-3AD203B41FA5}">
                      <a16:colId xmlns:a16="http://schemas.microsoft.com/office/drawing/2014/main" val="2932781959"/>
                    </a:ext>
                  </a:extLst>
                </a:gridCol>
                <a:gridCol w="329184">
                  <a:extLst>
                    <a:ext uri="{9D8B030D-6E8A-4147-A177-3AD203B41FA5}">
                      <a16:colId xmlns:a16="http://schemas.microsoft.com/office/drawing/2014/main" val="892500353"/>
                    </a:ext>
                  </a:extLst>
                </a:gridCol>
                <a:gridCol w="329184">
                  <a:extLst>
                    <a:ext uri="{9D8B030D-6E8A-4147-A177-3AD203B41FA5}">
                      <a16:colId xmlns:a16="http://schemas.microsoft.com/office/drawing/2014/main" val="1875471942"/>
                    </a:ext>
                  </a:extLst>
                </a:gridCol>
                <a:gridCol w="329184">
                  <a:extLst>
                    <a:ext uri="{9D8B030D-6E8A-4147-A177-3AD203B41FA5}">
                      <a16:colId xmlns:a16="http://schemas.microsoft.com/office/drawing/2014/main" val="3893264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123805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- 22.11.2021 18:00:10</a:t>
                      </a:r>
                      <a:r>
                        <a:rPr kumimoji="0" lang="de-DE" sz="1000" b="0" i="0" u="none" strike="noStrike" kern="1200" cap="none" spc="0" normalizeH="0" baseline="0" noProof="0">
                          <a:ln>
                            <a:noFill/>
                          </a:ln>
                          <a:solidFill>
                            <a:prstClr val="black"/>
                          </a:solidFill>
                          <a:effectLst/>
                          <a:uLnTx/>
                          <a:uFillTx/>
                          <a:latin typeface="+mn-lt"/>
                          <a:ea typeface="+mn-ea"/>
                          <a:cs typeface="+mn-cs"/>
                        </a:rPr>
                        <a:t>
 «Eine fürs Gmüet»: Ines Kurzen und Manuel Rubin spielten am Samstag bei Nicolas Senn in «Potzmusig» den wunderschönen Titel «Seeleschmätter» von Arthur Brügger.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extLst>
                  <a:ext uri="{0D108BD9-81ED-4DB2-BD59-A6C34878D82A}">
                    <a16:rowId xmlns:a16="http://schemas.microsoft.com/office/drawing/2014/main" val="2324208112"/>
                  </a:ext>
                </a:extLst>
              </a:tr>
            </a:tbl>
          </a:graphicData>
        </a:graphic>
      </p:graphicFrame>
      <p:sp>
        <p:nvSpPr>
          <p:cNvPr id="4" name="Text Placeholder 3">
            <a:extLst>
              <a:ext uri="{FF2B5EF4-FFF2-40B4-BE49-F238E27FC236}">
                <a16:creationId xmlns:a16="http://schemas.microsoft.com/office/drawing/2014/main" id="{94AE0A1D-DB2B-4377-853D-1420C2AB06D4}"/>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25502259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4BE63-64CD-4637-A29D-FD1DED6051B6}"/>
              </a:ext>
            </a:extLst>
          </p:cNvPr>
          <p:cNvSpPr>
            <a:spLocks noGrp="1"/>
          </p:cNvSpPr>
          <p:nvPr>
            <p:ph type="title"/>
          </p:nvPr>
        </p:nvSpPr>
        <p:spPr/>
        <p:txBody>
          <a:bodyPr/>
          <a:lstStyle/>
          <a:p>
            <a:r>
              <a:rPr lang="en-US"/>
              <a:t>Facebook Post Tabelle | SRF Volksmusik - 7 of 12</a:t>
            </a:r>
          </a:p>
        </p:txBody>
      </p:sp>
      <p:graphicFrame>
        <p:nvGraphicFramePr>
          <p:cNvPr id="5" name="Table Placeholder 4">
            <a:extLst>
              <a:ext uri="{FF2B5EF4-FFF2-40B4-BE49-F238E27FC236}">
                <a16:creationId xmlns:a16="http://schemas.microsoft.com/office/drawing/2014/main" id="{FF9ED162-6208-4204-83B6-0D7500A3A193}"/>
              </a:ext>
            </a:extLst>
          </p:cNvPr>
          <p:cNvGraphicFramePr>
            <a:graphicFrameLocks noGrp="1"/>
          </p:cNvGraphicFramePr>
          <p:nvPr>
            <p:ph type="tbl" sz="quarter" idx="13"/>
            <p:extLst>
              <p:ext uri="{D42A27DB-BD31-4B8C-83A1-F6EECF244321}">
                <p14:modId xmlns:p14="http://schemas.microsoft.com/office/powerpoint/2010/main" val="3430333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01491162"/>
                    </a:ext>
                  </a:extLst>
                </a:gridCol>
                <a:gridCol w="658368">
                  <a:extLst>
                    <a:ext uri="{9D8B030D-6E8A-4147-A177-3AD203B41FA5}">
                      <a16:colId xmlns:a16="http://schemas.microsoft.com/office/drawing/2014/main" val="1760595016"/>
                    </a:ext>
                  </a:extLst>
                </a:gridCol>
                <a:gridCol w="658368">
                  <a:extLst>
                    <a:ext uri="{9D8B030D-6E8A-4147-A177-3AD203B41FA5}">
                      <a16:colId xmlns:a16="http://schemas.microsoft.com/office/drawing/2014/main" val="1991222416"/>
                    </a:ext>
                  </a:extLst>
                </a:gridCol>
                <a:gridCol w="658368">
                  <a:extLst>
                    <a:ext uri="{9D8B030D-6E8A-4147-A177-3AD203B41FA5}">
                      <a16:colId xmlns:a16="http://schemas.microsoft.com/office/drawing/2014/main" val="4120089172"/>
                    </a:ext>
                  </a:extLst>
                </a:gridCol>
                <a:gridCol w="658368">
                  <a:extLst>
                    <a:ext uri="{9D8B030D-6E8A-4147-A177-3AD203B41FA5}">
                      <a16:colId xmlns:a16="http://schemas.microsoft.com/office/drawing/2014/main" val="3561085431"/>
                    </a:ext>
                  </a:extLst>
                </a:gridCol>
                <a:gridCol w="658368">
                  <a:extLst>
                    <a:ext uri="{9D8B030D-6E8A-4147-A177-3AD203B41FA5}">
                      <a16:colId xmlns:a16="http://schemas.microsoft.com/office/drawing/2014/main" val="2543710066"/>
                    </a:ext>
                  </a:extLst>
                </a:gridCol>
                <a:gridCol w="658368">
                  <a:extLst>
                    <a:ext uri="{9D8B030D-6E8A-4147-A177-3AD203B41FA5}">
                      <a16:colId xmlns:a16="http://schemas.microsoft.com/office/drawing/2014/main" val="925119094"/>
                    </a:ext>
                  </a:extLst>
                </a:gridCol>
                <a:gridCol w="329184">
                  <a:extLst>
                    <a:ext uri="{9D8B030D-6E8A-4147-A177-3AD203B41FA5}">
                      <a16:colId xmlns:a16="http://schemas.microsoft.com/office/drawing/2014/main" val="1742282306"/>
                    </a:ext>
                  </a:extLst>
                </a:gridCol>
                <a:gridCol w="329184">
                  <a:extLst>
                    <a:ext uri="{9D8B030D-6E8A-4147-A177-3AD203B41FA5}">
                      <a16:colId xmlns:a16="http://schemas.microsoft.com/office/drawing/2014/main" val="3936820570"/>
                    </a:ext>
                  </a:extLst>
                </a:gridCol>
                <a:gridCol w="329184">
                  <a:extLst>
                    <a:ext uri="{9D8B030D-6E8A-4147-A177-3AD203B41FA5}">
                      <a16:colId xmlns:a16="http://schemas.microsoft.com/office/drawing/2014/main" val="1122875864"/>
                    </a:ext>
                  </a:extLst>
                </a:gridCol>
                <a:gridCol w="329184">
                  <a:extLst>
                    <a:ext uri="{9D8B030D-6E8A-4147-A177-3AD203B41FA5}">
                      <a16:colId xmlns:a16="http://schemas.microsoft.com/office/drawing/2014/main" val="832285171"/>
                    </a:ext>
                  </a:extLst>
                </a:gridCol>
                <a:gridCol w="329184">
                  <a:extLst>
                    <a:ext uri="{9D8B030D-6E8A-4147-A177-3AD203B41FA5}">
                      <a16:colId xmlns:a16="http://schemas.microsoft.com/office/drawing/2014/main" val="1309251658"/>
                    </a:ext>
                  </a:extLst>
                </a:gridCol>
                <a:gridCol w="329184">
                  <a:extLst>
                    <a:ext uri="{9D8B030D-6E8A-4147-A177-3AD203B41FA5}">
                      <a16:colId xmlns:a16="http://schemas.microsoft.com/office/drawing/2014/main" val="280627451"/>
                    </a:ext>
                  </a:extLst>
                </a:gridCol>
                <a:gridCol w="329184">
                  <a:extLst>
                    <a:ext uri="{9D8B030D-6E8A-4147-A177-3AD203B41FA5}">
                      <a16:colId xmlns:a16="http://schemas.microsoft.com/office/drawing/2014/main" val="3925082806"/>
                    </a:ext>
                  </a:extLst>
                </a:gridCol>
                <a:gridCol w="329184">
                  <a:extLst>
                    <a:ext uri="{9D8B030D-6E8A-4147-A177-3AD203B41FA5}">
                      <a16:colId xmlns:a16="http://schemas.microsoft.com/office/drawing/2014/main" val="201739584"/>
                    </a:ext>
                  </a:extLst>
                </a:gridCol>
                <a:gridCol w="329184">
                  <a:extLst>
                    <a:ext uri="{9D8B030D-6E8A-4147-A177-3AD203B41FA5}">
                      <a16:colId xmlns:a16="http://schemas.microsoft.com/office/drawing/2014/main" val="1730656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3670250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- 24.11.2021 18:00:02</a:t>
                      </a:r>
                      <a:r>
                        <a:rPr kumimoji="0" lang="de-DE" sz="1000" b="0" i="0" u="none" strike="noStrike" kern="1200" cap="none" spc="0" normalizeH="0" baseline="0" noProof="0">
                          <a:ln>
                            <a:noFill/>
                          </a:ln>
                          <a:solidFill>
                            <a:prstClr val="black"/>
                          </a:solidFill>
                          <a:effectLst/>
                          <a:uLnTx/>
                          <a:uFillTx/>
                          <a:latin typeface="+mn-lt"/>
                          <a:ea typeface="+mn-ea"/>
                          <a:cs typeface="+mn-cs"/>
                        </a:rPr>
                        <a:t>
 Obwohl es bis zu den Festtagen noch einen ganzen Monat geht ist Frowin Neff schon voll im Weihnachtsfieber. Ob er sich im Datum vertan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2449391398"/>
                  </a:ext>
                </a:extLst>
              </a:tr>
            </a:tbl>
          </a:graphicData>
        </a:graphic>
      </p:graphicFrame>
      <p:sp>
        <p:nvSpPr>
          <p:cNvPr id="4" name="Text Placeholder 3">
            <a:extLst>
              <a:ext uri="{FF2B5EF4-FFF2-40B4-BE49-F238E27FC236}">
                <a16:creationId xmlns:a16="http://schemas.microsoft.com/office/drawing/2014/main" id="{1DF02DD7-51A7-422A-83C3-AEF64765208C}"/>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2432486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B5513-4794-4BA3-BAB0-9679A2F5593F}"/>
              </a:ext>
            </a:extLst>
          </p:cNvPr>
          <p:cNvSpPr>
            <a:spLocks noGrp="1"/>
          </p:cNvSpPr>
          <p:nvPr>
            <p:ph type="title"/>
          </p:nvPr>
        </p:nvSpPr>
        <p:spPr/>
        <p:txBody>
          <a:bodyPr/>
          <a:lstStyle/>
          <a:p>
            <a:r>
              <a:rPr lang="en-US"/>
              <a:t>Facebook Post Tabelle | SRF Volksmusik - 8 of 12</a:t>
            </a:r>
          </a:p>
        </p:txBody>
      </p:sp>
      <p:graphicFrame>
        <p:nvGraphicFramePr>
          <p:cNvPr id="5" name="Table Placeholder 4">
            <a:extLst>
              <a:ext uri="{FF2B5EF4-FFF2-40B4-BE49-F238E27FC236}">
                <a16:creationId xmlns:a16="http://schemas.microsoft.com/office/drawing/2014/main" id="{36AFE8F3-1E9D-498A-85DD-CC28EF023268}"/>
              </a:ext>
            </a:extLst>
          </p:cNvPr>
          <p:cNvGraphicFramePr>
            <a:graphicFrameLocks noGrp="1"/>
          </p:cNvGraphicFramePr>
          <p:nvPr>
            <p:ph type="tbl" sz="quarter" idx="13"/>
            <p:extLst>
              <p:ext uri="{D42A27DB-BD31-4B8C-83A1-F6EECF244321}">
                <p14:modId xmlns:p14="http://schemas.microsoft.com/office/powerpoint/2010/main" val="4148930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62207954"/>
                    </a:ext>
                  </a:extLst>
                </a:gridCol>
                <a:gridCol w="658368">
                  <a:extLst>
                    <a:ext uri="{9D8B030D-6E8A-4147-A177-3AD203B41FA5}">
                      <a16:colId xmlns:a16="http://schemas.microsoft.com/office/drawing/2014/main" val="2169514157"/>
                    </a:ext>
                  </a:extLst>
                </a:gridCol>
                <a:gridCol w="658368">
                  <a:extLst>
                    <a:ext uri="{9D8B030D-6E8A-4147-A177-3AD203B41FA5}">
                      <a16:colId xmlns:a16="http://schemas.microsoft.com/office/drawing/2014/main" val="3819620489"/>
                    </a:ext>
                  </a:extLst>
                </a:gridCol>
                <a:gridCol w="658368">
                  <a:extLst>
                    <a:ext uri="{9D8B030D-6E8A-4147-A177-3AD203B41FA5}">
                      <a16:colId xmlns:a16="http://schemas.microsoft.com/office/drawing/2014/main" val="992769259"/>
                    </a:ext>
                  </a:extLst>
                </a:gridCol>
                <a:gridCol w="658368">
                  <a:extLst>
                    <a:ext uri="{9D8B030D-6E8A-4147-A177-3AD203B41FA5}">
                      <a16:colId xmlns:a16="http://schemas.microsoft.com/office/drawing/2014/main" val="2709488283"/>
                    </a:ext>
                  </a:extLst>
                </a:gridCol>
                <a:gridCol w="658368">
                  <a:extLst>
                    <a:ext uri="{9D8B030D-6E8A-4147-A177-3AD203B41FA5}">
                      <a16:colId xmlns:a16="http://schemas.microsoft.com/office/drawing/2014/main" val="1339894945"/>
                    </a:ext>
                  </a:extLst>
                </a:gridCol>
                <a:gridCol w="658368">
                  <a:extLst>
                    <a:ext uri="{9D8B030D-6E8A-4147-A177-3AD203B41FA5}">
                      <a16:colId xmlns:a16="http://schemas.microsoft.com/office/drawing/2014/main" val="2890052574"/>
                    </a:ext>
                  </a:extLst>
                </a:gridCol>
                <a:gridCol w="329184">
                  <a:extLst>
                    <a:ext uri="{9D8B030D-6E8A-4147-A177-3AD203B41FA5}">
                      <a16:colId xmlns:a16="http://schemas.microsoft.com/office/drawing/2014/main" val="1889718389"/>
                    </a:ext>
                  </a:extLst>
                </a:gridCol>
                <a:gridCol w="329184">
                  <a:extLst>
                    <a:ext uri="{9D8B030D-6E8A-4147-A177-3AD203B41FA5}">
                      <a16:colId xmlns:a16="http://schemas.microsoft.com/office/drawing/2014/main" val="3896971834"/>
                    </a:ext>
                  </a:extLst>
                </a:gridCol>
                <a:gridCol w="329184">
                  <a:extLst>
                    <a:ext uri="{9D8B030D-6E8A-4147-A177-3AD203B41FA5}">
                      <a16:colId xmlns:a16="http://schemas.microsoft.com/office/drawing/2014/main" val="3057579057"/>
                    </a:ext>
                  </a:extLst>
                </a:gridCol>
                <a:gridCol w="329184">
                  <a:extLst>
                    <a:ext uri="{9D8B030D-6E8A-4147-A177-3AD203B41FA5}">
                      <a16:colId xmlns:a16="http://schemas.microsoft.com/office/drawing/2014/main" val="1362283794"/>
                    </a:ext>
                  </a:extLst>
                </a:gridCol>
                <a:gridCol w="329184">
                  <a:extLst>
                    <a:ext uri="{9D8B030D-6E8A-4147-A177-3AD203B41FA5}">
                      <a16:colId xmlns:a16="http://schemas.microsoft.com/office/drawing/2014/main" val="4269563580"/>
                    </a:ext>
                  </a:extLst>
                </a:gridCol>
                <a:gridCol w="329184">
                  <a:extLst>
                    <a:ext uri="{9D8B030D-6E8A-4147-A177-3AD203B41FA5}">
                      <a16:colId xmlns:a16="http://schemas.microsoft.com/office/drawing/2014/main" val="1373621695"/>
                    </a:ext>
                  </a:extLst>
                </a:gridCol>
                <a:gridCol w="329184">
                  <a:extLst>
                    <a:ext uri="{9D8B030D-6E8A-4147-A177-3AD203B41FA5}">
                      <a16:colId xmlns:a16="http://schemas.microsoft.com/office/drawing/2014/main" val="1389088229"/>
                    </a:ext>
                  </a:extLst>
                </a:gridCol>
                <a:gridCol w="329184">
                  <a:extLst>
                    <a:ext uri="{9D8B030D-6E8A-4147-A177-3AD203B41FA5}">
                      <a16:colId xmlns:a16="http://schemas.microsoft.com/office/drawing/2014/main" val="838757581"/>
                    </a:ext>
                  </a:extLst>
                </a:gridCol>
                <a:gridCol w="329184">
                  <a:extLst>
                    <a:ext uri="{9D8B030D-6E8A-4147-A177-3AD203B41FA5}">
                      <a16:colId xmlns:a16="http://schemas.microsoft.com/office/drawing/2014/main" val="10240052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3188136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- 06.12.2021 18:00:01</a:t>
                      </a:r>
                      <a:r>
                        <a:rPr kumimoji="0" lang="de-DE" sz="1000" b="0" i="0" u="none" strike="noStrike" kern="1200" cap="none" spc="0" normalizeH="0" baseline="0" noProof="0">
                          <a:ln>
                            <a:noFill/>
                          </a:ln>
                          <a:solidFill>
                            <a:prstClr val="black"/>
                          </a:solidFill>
                          <a:effectLst/>
                          <a:uLnTx/>
                          <a:uFillTx/>
                          <a:latin typeface="+mn-lt"/>
                          <a:ea typeface="+mn-ea"/>
                          <a:cs typeface="+mn-cs"/>
                        </a:rPr>
                        <a:t>
 Mit dem «Samichlauslied», gesungen von Mathias Zogg, Fritz Zwahlen und Peter Näf, wünschen wir euch einen gemütlichen «Chlausabend» (aus «Fyraabig» vom 9.12.1983) #Samichlaus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672978290"/>
                  </a:ext>
                </a:extLst>
              </a:tr>
            </a:tbl>
          </a:graphicData>
        </a:graphic>
      </p:graphicFrame>
      <p:sp>
        <p:nvSpPr>
          <p:cNvPr id="4" name="Text Placeholder 3">
            <a:extLst>
              <a:ext uri="{FF2B5EF4-FFF2-40B4-BE49-F238E27FC236}">
                <a16:creationId xmlns:a16="http://schemas.microsoft.com/office/drawing/2014/main" id="{E089D992-21D6-43FE-9FFA-4D43449EB813}"/>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5236857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1EB94-343B-45FB-9A3E-20AA1BAEC6F5}"/>
              </a:ext>
            </a:extLst>
          </p:cNvPr>
          <p:cNvSpPr>
            <a:spLocks noGrp="1"/>
          </p:cNvSpPr>
          <p:nvPr>
            <p:ph type="title"/>
          </p:nvPr>
        </p:nvSpPr>
        <p:spPr/>
        <p:txBody>
          <a:bodyPr/>
          <a:lstStyle/>
          <a:p>
            <a:r>
              <a:rPr lang="en-US"/>
              <a:t>Facebook Post Tabelle | SRF Volksmusik - 9 of 12</a:t>
            </a:r>
          </a:p>
        </p:txBody>
      </p:sp>
      <p:graphicFrame>
        <p:nvGraphicFramePr>
          <p:cNvPr id="5" name="Table Placeholder 4">
            <a:extLst>
              <a:ext uri="{FF2B5EF4-FFF2-40B4-BE49-F238E27FC236}">
                <a16:creationId xmlns:a16="http://schemas.microsoft.com/office/drawing/2014/main" id="{3B993105-D89F-41AB-A894-2D1B08E0DC00}"/>
              </a:ext>
            </a:extLst>
          </p:cNvPr>
          <p:cNvGraphicFramePr>
            <a:graphicFrameLocks noGrp="1"/>
          </p:cNvGraphicFramePr>
          <p:nvPr>
            <p:ph type="tbl" sz="quarter" idx="13"/>
            <p:extLst>
              <p:ext uri="{D42A27DB-BD31-4B8C-83A1-F6EECF244321}">
                <p14:modId xmlns:p14="http://schemas.microsoft.com/office/powerpoint/2010/main" val="3335733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368473392"/>
                    </a:ext>
                  </a:extLst>
                </a:gridCol>
                <a:gridCol w="658368">
                  <a:extLst>
                    <a:ext uri="{9D8B030D-6E8A-4147-A177-3AD203B41FA5}">
                      <a16:colId xmlns:a16="http://schemas.microsoft.com/office/drawing/2014/main" val="2424187710"/>
                    </a:ext>
                  </a:extLst>
                </a:gridCol>
                <a:gridCol w="658368">
                  <a:extLst>
                    <a:ext uri="{9D8B030D-6E8A-4147-A177-3AD203B41FA5}">
                      <a16:colId xmlns:a16="http://schemas.microsoft.com/office/drawing/2014/main" val="2782831589"/>
                    </a:ext>
                  </a:extLst>
                </a:gridCol>
                <a:gridCol w="658368">
                  <a:extLst>
                    <a:ext uri="{9D8B030D-6E8A-4147-A177-3AD203B41FA5}">
                      <a16:colId xmlns:a16="http://schemas.microsoft.com/office/drawing/2014/main" val="2193984311"/>
                    </a:ext>
                  </a:extLst>
                </a:gridCol>
                <a:gridCol w="658368">
                  <a:extLst>
                    <a:ext uri="{9D8B030D-6E8A-4147-A177-3AD203B41FA5}">
                      <a16:colId xmlns:a16="http://schemas.microsoft.com/office/drawing/2014/main" val="3312704805"/>
                    </a:ext>
                  </a:extLst>
                </a:gridCol>
                <a:gridCol w="658368">
                  <a:extLst>
                    <a:ext uri="{9D8B030D-6E8A-4147-A177-3AD203B41FA5}">
                      <a16:colId xmlns:a16="http://schemas.microsoft.com/office/drawing/2014/main" val="51567036"/>
                    </a:ext>
                  </a:extLst>
                </a:gridCol>
                <a:gridCol w="658368">
                  <a:extLst>
                    <a:ext uri="{9D8B030D-6E8A-4147-A177-3AD203B41FA5}">
                      <a16:colId xmlns:a16="http://schemas.microsoft.com/office/drawing/2014/main" val="3879098405"/>
                    </a:ext>
                  </a:extLst>
                </a:gridCol>
                <a:gridCol w="329184">
                  <a:extLst>
                    <a:ext uri="{9D8B030D-6E8A-4147-A177-3AD203B41FA5}">
                      <a16:colId xmlns:a16="http://schemas.microsoft.com/office/drawing/2014/main" val="3207995857"/>
                    </a:ext>
                  </a:extLst>
                </a:gridCol>
                <a:gridCol w="329184">
                  <a:extLst>
                    <a:ext uri="{9D8B030D-6E8A-4147-A177-3AD203B41FA5}">
                      <a16:colId xmlns:a16="http://schemas.microsoft.com/office/drawing/2014/main" val="2957386937"/>
                    </a:ext>
                  </a:extLst>
                </a:gridCol>
                <a:gridCol w="329184">
                  <a:extLst>
                    <a:ext uri="{9D8B030D-6E8A-4147-A177-3AD203B41FA5}">
                      <a16:colId xmlns:a16="http://schemas.microsoft.com/office/drawing/2014/main" val="2542263617"/>
                    </a:ext>
                  </a:extLst>
                </a:gridCol>
                <a:gridCol w="329184">
                  <a:extLst>
                    <a:ext uri="{9D8B030D-6E8A-4147-A177-3AD203B41FA5}">
                      <a16:colId xmlns:a16="http://schemas.microsoft.com/office/drawing/2014/main" val="799013982"/>
                    </a:ext>
                  </a:extLst>
                </a:gridCol>
                <a:gridCol w="329184">
                  <a:extLst>
                    <a:ext uri="{9D8B030D-6E8A-4147-A177-3AD203B41FA5}">
                      <a16:colId xmlns:a16="http://schemas.microsoft.com/office/drawing/2014/main" val="3899105930"/>
                    </a:ext>
                  </a:extLst>
                </a:gridCol>
                <a:gridCol w="329184">
                  <a:extLst>
                    <a:ext uri="{9D8B030D-6E8A-4147-A177-3AD203B41FA5}">
                      <a16:colId xmlns:a16="http://schemas.microsoft.com/office/drawing/2014/main" val="2450007667"/>
                    </a:ext>
                  </a:extLst>
                </a:gridCol>
                <a:gridCol w="329184">
                  <a:extLst>
                    <a:ext uri="{9D8B030D-6E8A-4147-A177-3AD203B41FA5}">
                      <a16:colId xmlns:a16="http://schemas.microsoft.com/office/drawing/2014/main" val="3947531100"/>
                    </a:ext>
                  </a:extLst>
                </a:gridCol>
                <a:gridCol w="329184">
                  <a:extLst>
                    <a:ext uri="{9D8B030D-6E8A-4147-A177-3AD203B41FA5}">
                      <a16:colId xmlns:a16="http://schemas.microsoft.com/office/drawing/2014/main" val="1225068841"/>
                    </a:ext>
                  </a:extLst>
                </a:gridCol>
                <a:gridCol w="329184">
                  <a:extLst>
                    <a:ext uri="{9D8B030D-6E8A-4147-A177-3AD203B41FA5}">
                      <a16:colId xmlns:a16="http://schemas.microsoft.com/office/drawing/2014/main" val="593864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2186774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- 27.11.2021 09:00:02</a:t>
                      </a:r>
                      <a:r>
                        <a:rPr kumimoji="0" lang="de-DE" sz="1000" b="0" i="0" u="none" strike="noStrike" kern="1200" cap="none" spc="0" normalizeH="0" baseline="0" noProof="0">
                          <a:ln>
                            <a:noFill/>
                          </a:ln>
                          <a:solidFill>
                            <a:prstClr val="black"/>
                          </a:solidFill>
                          <a:effectLst/>
                          <a:uLnTx/>
                          <a:uFillTx/>
                          <a:latin typeface="+mn-lt"/>
                          <a:ea typeface="+mn-ea"/>
                          <a:cs typeface="+mn-cs"/>
                        </a:rPr>
                        <a:t>
 Dirigent und Bandleader Christoph Walter hat die Musik im Herzen. Und wie steht er zur Ländlermusik? Mehr von und mit Christoph Walter hörst Du am Sonntag im SRF Musikwelle Brunch.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4181235093"/>
                  </a:ext>
                </a:extLst>
              </a:tr>
            </a:tbl>
          </a:graphicData>
        </a:graphic>
      </p:graphicFrame>
      <p:sp>
        <p:nvSpPr>
          <p:cNvPr id="4" name="Text Placeholder 3">
            <a:extLst>
              <a:ext uri="{FF2B5EF4-FFF2-40B4-BE49-F238E27FC236}">
                <a16:creationId xmlns:a16="http://schemas.microsoft.com/office/drawing/2014/main" id="{D311AAD9-CC21-406E-957B-81A68C294A51}"/>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40057652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EF058-0218-4A6E-9CDF-22922F72F04F}"/>
              </a:ext>
            </a:extLst>
          </p:cNvPr>
          <p:cNvSpPr>
            <a:spLocks noGrp="1"/>
          </p:cNvSpPr>
          <p:nvPr>
            <p:ph type="title"/>
          </p:nvPr>
        </p:nvSpPr>
        <p:spPr/>
        <p:txBody>
          <a:bodyPr/>
          <a:lstStyle/>
          <a:p>
            <a:r>
              <a:rPr lang="en-US"/>
              <a:t>Facebook Post Tabelle | SRF Volksmusik - 10 of 12</a:t>
            </a:r>
          </a:p>
        </p:txBody>
      </p:sp>
      <p:graphicFrame>
        <p:nvGraphicFramePr>
          <p:cNvPr id="5" name="Table Placeholder 4">
            <a:extLst>
              <a:ext uri="{FF2B5EF4-FFF2-40B4-BE49-F238E27FC236}">
                <a16:creationId xmlns:a16="http://schemas.microsoft.com/office/drawing/2014/main" id="{CD025F9F-D600-4874-9F2F-910A8DA97361}"/>
              </a:ext>
            </a:extLst>
          </p:cNvPr>
          <p:cNvGraphicFramePr>
            <a:graphicFrameLocks noGrp="1"/>
          </p:cNvGraphicFramePr>
          <p:nvPr>
            <p:ph type="tbl" sz="quarter" idx="13"/>
            <p:extLst>
              <p:ext uri="{D42A27DB-BD31-4B8C-83A1-F6EECF244321}">
                <p14:modId xmlns:p14="http://schemas.microsoft.com/office/powerpoint/2010/main" val="306584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70483445"/>
                    </a:ext>
                  </a:extLst>
                </a:gridCol>
                <a:gridCol w="658368">
                  <a:extLst>
                    <a:ext uri="{9D8B030D-6E8A-4147-A177-3AD203B41FA5}">
                      <a16:colId xmlns:a16="http://schemas.microsoft.com/office/drawing/2014/main" val="1122405223"/>
                    </a:ext>
                  </a:extLst>
                </a:gridCol>
                <a:gridCol w="658368">
                  <a:extLst>
                    <a:ext uri="{9D8B030D-6E8A-4147-A177-3AD203B41FA5}">
                      <a16:colId xmlns:a16="http://schemas.microsoft.com/office/drawing/2014/main" val="131437145"/>
                    </a:ext>
                  </a:extLst>
                </a:gridCol>
                <a:gridCol w="658368">
                  <a:extLst>
                    <a:ext uri="{9D8B030D-6E8A-4147-A177-3AD203B41FA5}">
                      <a16:colId xmlns:a16="http://schemas.microsoft.com/office/drawing/2014/main" val="3395564587"/>
                    </a:ext>
                  </a:extLst>
                </a:gridCol>
                <a:gridCol w="658368">
                  <a:extLst>
                    <a:ext uri="{9D8B030D-6E8A-4147-A177-3AD203B41FA5}">
                      <a16:colId xmlns:a16="http://schemas.microsoft.com/office/drawing/2014/main" val="3779581114"/>
                    </a:ext>
                  </a:extLst>
                </a:gridCol>
                <a:gridCol w="658368">
                  <a:extLst>
                    <a:ext uri="{9D8B030D-6E8A-4147-A177-3AD203B41FA5}">
                      <a16:colId xmlns:a16="http://schemas.microsoft.com/office/drawing/2014/main" val="2749578950"/>
                    </a:ext>
                  </a:extLst>
                </a:gridCol>
                <a:gridCol w="658368">
                  <a:extLst>
                    <a:ext uri="{9D8B030D-6E8A-4147-A177-3AD203B41FA5}">
                      <a16:colId xmlns:a16="http://schemas.microsoft.com/office/drawing/2014/main" val="20322043"/>
                    </a:ext>
                  </a:extLst>
                </a:gridCol>
                <a:gridCol w="329184">
                  <a:extLst>
                    <a:ext uri="{9D8B030D-6E8A-4147-A177-3AD203B41FA5}">
                      <a16:colId xmlns:a16="http://schemas.microsoft.com/office/drawing/2014/main" val="3401285873"/>
                    </a:ext>
                  </a:extLst>
                </a:gridCol>
                <a:gridCol w="329184">
                  <a:extLst>
                    <a:ext uri="{9D8B030D-6E8A-4147-A177-3AD203B41FA5}">
                      <a16:colId xmlns:a16="http://schemas.microsoft.com/office/drawing/2014/main" val="4269745090"/>
                    </a:ext>
                  </a:extLst>
                </a:gridCol>
                <a:gridCol w="329184">
                  <a:extLst>
                    <a:ext uri="{9D8B030D-6E8A-4147-A177-3AD203B41FA5}">
                      <a16:colId xmlns:a16="http://schemas.microsoft.com/office/drawing/2014/main" val="3719024219"/>
                    </a:ext>
                  </a:extLst>
                </a:gridCol>
                <a:gridCol w="329184">
                  <a:extLst>
                    <a:ext uri="{9D8B030D-6E8A-4147-A177-3AD203B41FA5}">
                      <a16:colId xmlns:a16="http://schemas.microsoft.com/office/drawing/2014/main" val="569261221"/>
                    </a:ext>
                  </a:extLst>
                </a:gridCol>
                <a:gridCol w="329184">
                  <a:extLst>
                    <a:ext uri="{9D8B030D-6E8A-4147-A177-3AD203B41FA5}">
                      <a16:colId xmlns:a16="http://schemas.microsoft.com/office/drawing/2014/main" val="3930948882"/>
                    </a:ext>
                  </a:extLst>
                </a:gridCol>
                <a:gridCol w="329184">
                  <a:extLst>
                    <a:ext uri="{9D8B030D-6E8A-4147-A177-3AD203B41FA5}">
                      <a16:colId xmlns:a16="http://schemas.microsoft.com/office/drawing/2014/main" val="1189354219"/>
                    </a:ext>
                  </a:extLst>
                </a:gridCol>
                <a:gridCol w="329184">
                  <a:extLst>
                    <a:ext uri="{9D8B030D-6E8A-4147-A177-3AD203B41FA5}">
                      <a16:colId xmlns:a16="http://schemas.microsoft.com/office/drawing/2014/main" val="2337434307"/>
                    </a:ext>
                  </a:extLst>
                </a:gridCol>
                <a:gridCol w="329184">
                  <a:extLst>
                    <a:ext uri="{9D8B030D-6E8A-4147-A177-3AD203B41FA5}">
                      <a16:colId xmlns:a16="http://schemas.microsoft.com/office/drawing/2014/main" val="1038603147"/>
                    </a:ext>
                  </a:extLst>
                </a:gridCol>
                <a:gridCol w="329184">
                  <a:extLst>
                    <a:ext uri="{9D8B030D-6E8A-4147-A177-3AD203B41FA5}">
                      <a16:colId xmlns:a16="http://schemas.microsoft.com/office/drawing/2014/main" val="2819635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143848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- 05.12.2021 09:00:01</a:t>
                      </a:r>
                      <a:r>
                        <a:rPr kumimoji="0" lang="en-US" sz="1000" b="0" i="0" u="none" strike="noStrike" kern="1200" cap="none" spc="0" normalizeH="0" baseline="0" noProof="0">
                          <a:ln>
                            <a:noFill/>
                          </a:ln>
                          <a:solidFill>
                            <a:prstClr val="black"/>
                          </a:solidFill>
                          <a:effectLst/>
                          <a:uLnTx/>
                          <a:uFillTx/>
                          <a:latin typeface="+mn-lt"/>
                          <a:ea typeface="+mn-ea"/>
                          <a:cs typeface="+mn-cs"/>
                        </a:rPr>
                        <a:t>
 Mit dem Blockflöten-Ensemble Musikschule Schwyz und den «Böhmischen Hirtengesängen» wünschen wir euch einen besinnlichen 2. Advent! #Blockflöte #Advent #Adventsmusik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1677710220"/>
                  </a:ext>
                </a:extLst>
              </a:tr>
            </a:tbl>
          </a:graphicData>
        </a:graphic>
      </p:graphicFrame>
      <p:sp>
        <p:nvSpPr>
          <p:cNvPr id="4" name="Text Placeholder 3">
            <a:extLst>
              <a:ext uri="{FF2B5EF4-FFF2-40B4-BE49-F238E27FC236}">
                <a16:creationId xmlns:a16="http://schemas.microsoft.com/office/drawing/2014/main" id="{C57C778F-7A6A-4FBC-8FAC-FB9DA9D0E4BA}"/>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11249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59C54-757D-49DA-8BDC-135228273EA1}"/>
              </a:ext>
            </a:extLst>
          </p:cNvPr>
          <p:cNvSpPr>
            <a:spLocks noGrp="1"/>
          </p:cNvSpPr>
          <p:nvPr>
            <p:ph type="title"/>
          </p:nvPr>
        </p:nvSpPr>
        <p:spPr/>
        <p:txBody>
          <a:bodyPr/>
          <a:lstStyle/>
          <a:p>
            <a:r>
              <a:rPr lang="en-US"/>
              <a:t>Facebook Post Tabelle | SRF Volksmusik - 11 of 12</a:t>
            </a:r>
          </a:p>
        </p:txBody>
      </p:sp>
      <p:graphicFrame>
        <p:nvGraphicFramePr>
          <p:cNvPr id="5" name="Table Placeholder 4">
            <a:extLst>
              <a:ext uri="{FF2B5EF4-FFF2-40B4-BE49-F238E27FC236}">
                <a16:creationId xmlns:a16="http://schemas.microsoft.com/office/drawing/2014/main" id="{387BFF7D-ABAF-43AF-BD54-60A6B070C663}"/>
              </a:ext>
            </a:extLst>
          </p:cNvPr>
          <p:cNvGraphicFramePr>
            <a:graphicFrameLocks noGrp="1"/>
          </p:cNvGraphicFramePr>
          <p:nvPr>
            <p:ph type="tbl" sz="quarter" idx="13"/>
            <p:extLst>
              <p:ext uri="{D42A27DB-BD31-4B8C-83A1-F6EECF244321}">
                <p14:modId xmlns:p14="http://schemas.microsoft.com/office/powerpoint/2010/main" val="3079517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46760262"/>
                    </a:ext>
                  </a:extLst>
                </a:gridCol>
                <a:gridCol w="658368">
                  <a:extLst>
                    <a:ext uri="{9D8B030D-6E8A-4147-A177-3AD203B41FA5}">
                      <a16:colId xmlns:a16="http://schemas.microsoft.com/office/drawing/2014/main" val="692572598"/>
                    </a:ext>
                  </a:extLst>
                </a:gridCol>
                <a:gridCol w="658368">
                  <a:extLst>
                    <a:ext uri="{9D8B030D-6E8A-4147-A177-3AD203B41FA5}">
                      <a16:colId xmlns:a16="http://schemas.microsoft.com/office/drawing/2014/main" val="1829549259"/>
                    </a:ext>
                  </a:extLst>
                </a:gridCol>
                <a:gridCol w="658368">
                  <a:extLst>
                    <a:ext uri="{9D8B030D-6E8A-4147-A177-3AD203B41FA5}">
                      <a16:colId xmlns:a16="http://schemas.microsoft.com/office/drawing/2014/main" val="3784673901"/>
                    </a:ext>
                  </a:extLst>
                </a:gridCol>
                <a:gridCol w="658368">
                  <a:extLst>
                    <a:ext uri="{9D8B030D-6E8A-4147-A177-3AD203B41FA5}">
                      <a16:colId xmlns:a16="http://schemas.microsoft.com/office/drawing/2014/main" val="2735375089"/>
                    </a:ext>
                  </a:extLst>
                </a:gridCol>
                <a:gridCol w="658368">
                  <a:extLst>
                    <a:ext uri="{9D8B030D-6E8A-4147-A177-3AD203B41FA5}">
                      <a16:colId xmlns:a16="http://schemas.microsoft.com/office/drawing/2014/main" val="1926435286"/>
                    </a:ext>
                  </a:extLst>
                </a:gridCol>
                <a:gridCol w="658368">
                  <a:extLst>
                    <a:ext uri="{9D8B030D-6E8A-4147-A177-3AD203B41FA5}">
                      <a16:colId xmlns:a16="http://schemas.microsoft.com/office/drawing/2014/main" val="2615604397"/>
                    </a:ext>
                  </a:extLst>
                </a:gridCol>
                <a:gridCol w="329184">
                  <a:extLst>
                    <a:ext uri="{9D8B030D-6E8A-4147-A177-3AD203B41FA5}">
                      <a16:colId xmlns:a16="http://schemas.microsoft.com/office/drawing/2014/main" val="3107313076"/>
                    </a:ext>
                  </a:extLst>
                </a:gridCol>
                <a:gridCol w="329184">
                  <a:extLst>
                    <a:ext uri="{9D8B030D-6E8A-4147-A177-3AD203B41FA5}">
                      <a16:colId xmlns:a16="http://schemas.microsoft.com/office/drawing/2014/main" val="3544751617"/>
                    </a:ext>
                  </a:extLst>
                </a:gridCol>
                <a:gridCol w="329184">
                  <a:extLst>
                    <a:ext uri="{9D8B030D-6E8A-4147-A177-3AD203B41FA5}">
                      <a16:colId xmlns:a16="http://schemas.microsoft.com/office/drawing/2014/main" val="3503136128"/>
                    </a:ext>
                  </a:extLst>
                </a:gridCol>
                <a:gridCol w="329184">
                  <a:extLst>
                    <a:ext uri="{9D8B030D-6E8A-4147-A177-3AD203B41FA5}">
                      <a16:colId xmlns:a16="http://schemas.microsoft.com/office/drawing/2014/main" val="2321203321"/>
                    </a:ext>
                  </a:extLst>
                </a:gridCol>
                <a:gridCol w="329184">
                  <a:extLst>
                    <a:ext uri="{9D8B030D-6E8A-4147-A177-3AD203B41FA5}">
                      <a16:colId xmlns:a16="http://schemas.microsoft.com/office/drawing/2014/main" val="3025379156"/>
                    </a:ext>
                  </a:extLst>
                </a:gridCol>
                <a:gridCol w="329184">
                  <a:extLst>
                    <a:ext uri="{9D8B030D-6E8A-4147-A177-3AD203B41FA5}">
                      <a16:colId xmlns:a16="http://schemas.microsoft.com/office/drawing/2014/main" val="3766246643"/>
                    </a:ext>
                  </a:extLst>
                </a:gridCol>
                <a:gridCol w="329184">
                  <a:extLst>
                    <a:ext uri="{9D8B030D-6E8A-4147-A177-3AD203B41FA5}">
                      <a16:colId xmlns:a16="http://schemas.microsoft.com/office/drawing/2014/main" val="3172936821"/>
                    </a:ext>
                  </a:extLst>
                </a:gridCol>
                <a:gridCol w="329184">
                  <a:extLst>
                    <a:ext uri="{9D8B030D-6E8A-4147-A177-3AD203B41FA5}">
                      <a16:colId xmlns:a16="http://schemas.microsoft.com/office/drawing/2014/main" val="1325938996"/>
                    </a:ext>
                  </a:extLst>
                </a:gridCol>
                <a:gridCol w="329184">
                  <a:extLst>
                    <a:ext uri="{9D8B030D-6E8A-4147-A177-3AD203B41FA5}">
                      <a16:colId xmlns:a16="http://schemas.microsoft.com/office/drawing/2014/main" val="2334846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433576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Volksmusik - 23.11.2021 18:00:06</a:t>
                      </a:r>
                      <a:r>
                        <a:rPr kumimoji="0" lang="de-DE" sz="1000" b="0" i="0" u="none" strike="noStrike" kern="1200" cap="none" spc="0" normalizeH="0" baseline="0" noProof="0">
                          <a:ln>
                            <a:noFill/>
                          </a:ln>
                          <a:solidFill>
                            <a:prstClr val="black"/>
                          </a:solidFill>
                          <a:effectLst/>
                          <a:uLnTx/>
                          <a:uFillTx/>
                          <a:latin typeface="+mn-lt"/>
                          <a:ea typeface="+mn-ea"/>
                          <a:cs typeface="+mn-cs"/>
                        </a:rPr>
                        <a:t>
 Am Jugendfestival 1964 in Siebnen SZ brachte ein Musiker die Jury zum Staunen. Mit seiner selbst gebastelten Trompeten-Harmonika-Anlage konnte er sich selber begleiten. Baut ihr auch selber Instrumente oder wie begleitet ihr euch? SRF Archiv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062558746"/>
                  </a:ext>
                </a:extLst>
              </a:tr>
            </a:tbl>
          </a:graphicData>
        </a:graphic>
      </p:graphicFrame>
      <p:sp>
        <p:nvSpPr>
          <p:cNvPr id="4" name="Text Placeholder 3">
            <a:extLst>
              <a:ext uri="{FF2B5EF4-FFF2-40B4-BE49-F238E27FC236}">
                <a16:creationId xmlns:a16="http://schemas.microsoft.com/office/drawing/2014/main" id="{86B89871-2022-47C3-BF36-26D2DEEC6C6A}"/>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7054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0370-B6FF-4990-B765-444534378309}"/>
              </a:ext>
            </a:extLst>
          </p:cNvPr>
          <p:cNvSpPr>
            <a:spLocks noGrp="1"/>
          </p:cNvSpPr>
          <p:nvPr>
            <p:ph type="title"/>
          </p:nvPr>
        </p:nvSpPr>
        <p:spPr/>
        <p:txBody>
          <a:bodyPr/>
          <a:lstStyle/>
          <a:p>
            <a:r>
              <a:rPr lang="en-US"/>
              <a:t>Facebook Post Tabelle | SRF Volksmusik - 12 of 12</a:t>
            </a:r>
          </a:p>
        </p:txBody>
      </p:sp>
      <p:graphicFrame>
        <p:nvGraphicFramePr>
          <p:cNvPr id="5" name="Table Placeholder 4">
            <a:extLst>
              <a:ext uri="{FF2B5EF4-FFF2-40B4-BE49-F238E27FC236}">
                <a16:creationId xmlns:a16="http://schemas.microsoft.com/office/drawing/2014/main" id="{A26478EB-4DF7-4729-8067-4FCE825066DA}"/>
              </a:ext>
            </a:extLst>
          </p:cNvPr>
          <p:cNvGraphicFramePr>
            <a:graphicFrameLocks noGrp="1"/>
          </p:cNvGraphicFramePr>
          <p:nvPr>
            <p:ph type="tbl" sz="quarter" idx="13"/>
            <p:extLst>
              <p:ext uri="{D42A27DB-BD31-4B8C-83A1-F6EECF244321}">
                <p14:modId xmlns:p14="http://schemas.microsoft.com/office/powerpoint/2010/main" val="2717927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1569994"/>
                    </a:ext>
                  </a:extLst>
                </a:gridCol>
                <a:gridCol w="658368">
                  <a:extLst>
                    <a:ext uri="{9D8B030D-6E8A-4147-A177-3AD203B41FA5}">
                      <a16:colId xmlns:a16="http://schemas.microsoft.com/office/drawing/2014/main" val="2714004489"/>
                    </a:ext>
                  </a:extLst>
                </a:gridCol>
                <a:gridCol w="658368">
                  <a:extLst>
                    <a:ext uri="{9D8B030D-6E8A-4147-A177-3AD203B41FA5}">
                      <a16:colId xmlns:a16="http://schemas.microsoft.com/office/drawing/2014/main" val="2769141572"/>
                    </a:ext>
                  </a:extLst>
                </a:gridCol>
                <a:gridCol w="658368">
                  <a:extLst>
                    <a:ext uri="{9D8B030D-6E8A-4147-A177-3AD203B41FA5}">
                      <a16:colId xmlns:a16="http://schemas.microsoft.com/office/drawing/2014/main" val="421731337"/>
                    </a:ext>
                  </a:extLst>
                </a:gridCol>
                <a:gridCol w="658368">
                  <a:extLst>
                    <a:ext uri="{9D8B030D-6E8A-4147-A177-3AD203B41FA5}">
                      <a16:colId xmlns:a16="http://schemas.microsoft.com/office/drawing/2014/main" val="1840119039"/>
                    </a:ext>
                  </a:extLst>
                </a:gridCol>
                <a:gridCol w="658368">
                  <a:extLst>
                    <a:ext uri="{9D8B030D-6E8A-4147-A177-3AD203B41FA5}">
                      <a16:colId xmlns:a16="http://schemas.microsoft.com/office/drawing/2014/main" val="2675375908"/>
                    </a:ext>
                  </a:extLst>
                </a:gridCol>
                <a:gridCol w="658368">
                  <a:extLst>
                    <a:ext uri="{9D8B030D-6E8A-4147-A177-3AD203B41FA5}">
                      <a16:colId xmlns:a16="http://schemas.microsoft.com/office/drawing/2014/main" val="3223482721"/>
                    </a:ext>
                  </a:extLst>
                </a:gridCol>
                <a:gridCol w="329184">
                  <a:extLst>
                    <a:ext uri="{9D8B030D-6E8A-4147-A177-3AD203B41FA5}">
                      <a16:colId xmlns:a16="http://schemas.microsoft.com/office/drawing/2014/main" val="794625660"/>
                    </a:ext>
                  </a:extLst>
                </a:gridCol>
                <a:gridCol w="329184">
                  <a:extLst>
                    <a:ext uri="{9D8B030D-6E8A-4147-A177-3AD203B41FA5}">
                      <a16:colId xmlns:a16="http://schemas.microsoft.com/office/drawing/2014/main" val="1318030980"/>
                    </a:ext>
                  </a:extLst>
                </a:gridCol>
                <a:gridCol w="329184">
                  <a:extLst>
                    <a:ext uri="{9D8B030D-6E8A-4147-A177-3AD203B41FA5}">
                      <a16:colId xmlns:a16="http://schemas.microsoft.com/office/drawing/2014/main" val="1993656517"/>
                    </a:ext>
                  </a:extLst>
                </a:gridCol>
                <a:gridCol w="329184">
                  <a:extLst>
                    <a:ext uri="{9D8B030D-6E8A-4147-A177-3AD203B41FA5}">
                      <a16:colId xmlns:a16="http://schemas.microsoft.com/office/drawing/2014/main" val="4292082504"/>
                    </a:ext>
                  </a:extLst>
                </a:gridCol>
                <a:gridCol w="329184">
                  <a:extLst>
                    <a:ext uri="{9D8B030D-6E8A-4147-A177-3AD203B41FA5}">
                      <a16:colId xmlns:a16="http://schemas.microsoft.com/office/drawing/2014/main" val="1200462276"/>
                    </a:ext>
                  </a:extLst>
                </a:gridCol>
                <a:gridCol w="329184">
                  <a:extLst>
                    <a:ext uri="{9D8B030D-6E8A-4147-A177-3AD203B41FA5}">
                      <a16:colId xmlns:a16="http://schemas.microsoft.com/office/drawing/2014/main" val="3655487824"/>
                    </a:ext>
                  </a:extLst>
                </a:gridCol>
                <a:gridCol w="329184">
                  <a:extLst>
                    <a:ext uri="{9D8B030D-6E8A-4147-A177-3AD203B41FA5}">
                      <a16:colId xmlns:a16="http://schemas.microsoft.com/office/drawing/2014/main" val="260210730"/>
                    </a:ext>
                  </a:extLst>
                </a:gridCol>
                <a:gridCol w="329184">
                  <a:extLst>
                    <a:ext uri="{9D8B030D-6E8A-4147-A177-3AD203B41FA5}">
                      <a16:colId xmlns:a16="http://schemas.microsoft.com/office/drawing/2014/main" val="4180408873"/>
                    </a:ext>
                  </a:extLst>
                </a:gridCol>
                <a:gridCol w="329184">
                  <a:extLst>
                    <a:ext uri="{9D8B030D-6E8A-4147-A177-3AD203B41FA5}">
                      <a16:colId xmlns:a16="http://schemas.microsoft.com/office/drawing/2014/main" val="3132654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video_Views10s_paid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tot_minutes_watched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avg_seconds_watched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avg_perc_watched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perc_view_Views10s_with_sound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video_length_seconds</a:t>
                      </a:r>
                    </a:p>
                  </a:txBody>
                  <a:tcPr/>
                </a:tc>
                <a:extLst>
                  <a:ext uri="{0D108BD9-81ED-4DB2-BD59-A6C34878D82A}">
                    <a16:rowId xmlns:a16="http://schemas.microsoft.com/office/drawing/2014/main" val="78267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- 02.12.2021 18:00:03</a:t>
                      </a:r>
                      <a:r>
                        <a:rPr kumimoji="0" lang="en-US" sz="1000" b="0" i="0" u="none" strike="noStrike" kern="1200" cap="none" spc="0" normalizeH="0" baseline="0" noProof="0">
                          <a:ln>
                            <a:noFill/>
                          </a:ln>
                          <a:solidFill>
                            <a:prstClr val="black"/>
                          </a:solidFill>
                          <a:effectLst/>
                          <a:uLnTx/>
                          <a:uFillTx/>
                          <a:latin typeface="+mn-lt"/>
                          <a:ea typeface="+mn-ea"/>
                          <a:cs typeface="+mn-cs"/>
                        </a:rPr>
                        <a:t>
 Das Duo Tobias interpretierte die Nicolas Senn-Komposition «Kafi Biberflade» am Folklorenachwuchs-Wettwerb 2021 in Appenzell. Die beiden Hackbrettler Tobias Alder und Tobias Lehner stammen aus Gossau SG. #Hackbrett #Folklorenachwuchs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16.01.2022 03:28:53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3117976360"/>
                  </a:ext>
                </a:extLst>
              </a:tr>
            </a:tbl>
          </a:graphicData>
        </a:graphic>
      </p:graphicFrame>
      <p:sp>
        <p:nvSpPr>
          <p:cNvPr id="4" name="Text Placeholder 3">
            <a:extLst>
              <a:ext uri="{FF2B5EF4-FFF2-40B4-BE49-F238E27FC236}">
                <a16:creationId xmlns:a16="http://schemas.microsoft.com/office/drawing/2014/main" id="{33B93CED-8B7E-48D8-AA92-CEBF734214FD}"/>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468769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5533-EAFA-4270-A773-50A7C4F34F04}"/>
              </a:ext>
            </a:extLst>
          </p:cNvPr>
          <p:cNvSpPr>
            <a:spLocks noGrp="1"/>
          </p:cNvSpPr>
          <p:nvPr>
            <p:ph type="title"/>
          </p:nvPr>
        </p:nvSpPr>
        <p:spPr/>
        <p:txBody>
          <a:bodyPr/>
          <a:lstStyle/>
          <a:p>
            <a:r>
              <a:rPr lang="en-US"/>
              <a:t>Facebook Video Tabelle | SRF Volksmusik - 1 of 13</a:t>
            </a:r>
          </a:p>
        </p:txBody>
      </p:sp>
      <p:graphicFrame>
        <p:nvGraphicFramePr>
          <p:cNvPr id="5" name="Table Placeholder 4">
            <a:extLst>
              <a:ext uri="{FF2B5EF4-FFF2-40B4-BE49-F238E27FC236}">
                <a16:creationId xmlns:a16="http://schemas.microsoft.com/office/drawing/2014/main" id="{272F637C-5CF9-498E-82BD-6115C1B729CB}"/>
              </a:ext>
            </a:extLst>
          </p:cNvPr>
          <p:cNvGraphicFramePr>
            <a:graphicFrameLocks noGrp="1"/>
          </p:cNvGraphicFramePr>
          <p:nvPr>
            <p:ph type="tbl" sz="quarter" idx="13"/>
            <p:extLst>
              <p:ext uri="{D42A27DB-BD31-4B8C-83A1-F6EECF244321}">
                <p14:modId xmlns:p14="http://schemas.microsoft.com/office/powerpoint/2010/main" val="1334648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28029627"/>
                    </a:ext>
                  </a:extLst>
                </a:gridCol>
                <a:gridCol w="576072">
                  <a:extLst>
                    <a:ext uri="{9D8B030D-6E8A-4147-A177-3AD203B41FA5}">
                      <a16:colId xmlns:a16="http://schemas.microsoft.com/office/drawing/2014/main" val="146229309"/>
                    </a:ext>
                  </a:extLst>
                </a:gridCol>
                <a:gridCol w="246888">
                  <a:extLst>
                    <a:ext uri="{9D8B030D-6E8A-4147-A177-3AD203B41FA5}">
                      <a16:colId xmlns:a16="http://schemas.microsoft.com/office/drawing/2014/main" val="438484020"/>
                    </a:ext>
                  </a:extLst>
                </a:gridCol>
                <a:gridCol w="246888">
                  <a:extLst>
                    <a:ext uri="{9D8B030D-6E8A-4147-A177-3AD203B41FA5}">
                      <a16:colId xmlns:a16="http://schemas.microsoft.com/office/drawing/2014/main" val="1215624311"/>
                    </a:ext>
                  </a:extLst>
                </a:gridCol>
                <a:gridCol w="576072">
                  <a:extLst>
                    <a:ext uri="{9D8B030D-6E8A-4147-A177-3AD203B41FA5}">
                      <a16:colId xmlns:a16="http://schemas.microsoft.com/office/drawing/2014/main" val="3171830599"/>
                    </a:ext>
                  </a:extLst>
                </a:gridCol>
                <a:gridCol w="576072">
                  <a:extLst>
                    <a:ext uri="{9D8B030D-6E8A-4147-A177-3AD203B41FA5}">
                      <a16:colId xmlns:a16="http://schemas.microsoft.com/office/drawing/2014/main" val="1222661453"/>
                    </a:ext>
                  </a:extLst>
                </a:gridCol>
                <a:gridCol w="576072">
                  <a:extLst>
                    <a:ext uri="{9D8B030D-6E8A-4147-A177-3AD203B41FA5}">
                      <a16:colId xmlns:a16="http://schemas.microsoft.com/office/drawing/2014/main" val="3151224033"/>
                    </a:ext>
                  </a:extLst>
                </a:gridCol>
                <a:gridCol w="246888">
                  <a:extLst>
                    <a:ext uri="{9D8B030D-6E8A-4147-A177-3AD203B41FA5}">
                      <a16:colId xmlns:a16="http://schemas.microsoft.com/office/drawing/2014/main" val="3918407180"/>
                    </a:ext>
                  </a:extLst>
                </a:gridCol>
                <a:gridCol w="246888">
                  <a:extLst>
                    <a:ext uri="{9D8B030D-6E8A-4147-A177-3AD203B41FA5}">
                      <a16:colId xmlns:a16="http://schemas.microsoft.com/office/drawing/2014/main" val="352375932"/>
                    </a:ext>
                  </a:extLst>
                </a:gridCol>
                <a:gridCol w="576072">
                  <a:extLst>
                    <a:ext uri="{9D8B030D-6E8A-4147-A177-3AD203B41FA5}">
                      <a16:colId xmlns:a16="http://schemas.microsoft.com/office/drawing/2014/main" val="3801041549"/>
                    </a:ext>
                  </a:extLst>
                </a:gridCol>
                <a:gridCol w="246888">
                  <a:extLst>
                    <a:ext uri="{9D8B030D-6E8A-4147-A177-3AD203B41FA5}">
                      <a16:colId xmlns:a16="http://schemas.microsoft.com/office/drawing/2014/main" val="3491005860"/>
                    </a:ext>
                  </a:extLst>
                </a:gridCol>
                <a:gridCol w="246888">
                  <a:extLst>
                    <a:ext uri="{9D8B030D-6E8A-4147-A177-3AD203B41FA5}">
                      <a16:colId xmlns:a16="http://schemas.microsoft.com/office/drawing/2014/main" val="502464631"/>
                    </a:ext>
                  </a:extLst>
                </a:gridCol>
                <a:gridCol w="246888">
                  <a:extLst>
                    <a:ext uri="{9D8B030D-6E8A-4147-A177-3AD203B41FA5}">
                      <a16:colId xmlns:a16="http://schemas.microsoft.com/office/drawing/2014/main" val="3979193975"/>
                    </a:ext>
                  </a:extLst>
                </a:gridCol>
                <a:gridCol w="246888">
                  <a:extLst>
                    <a:ext uri="{9D8B030D-6E8A-4147-A177-3AD203B41FA5}">
                      <a16:colId xmlns:a16="http://schemas.microsoft.com/office/drawing/2014/main" val="437959728"/>
                    </a:ext>
                  </a:extLst>
                </a:gridCol>
                <a:gridCol w="246888">
                  <a:extLst>
                    <a:ext uri="{9D8B030D-6E8A-4147-A177-3AD203B41FA5}">
                      <a16:colId xmlns:a16="http://schemas.microsoft.com/office/drawing/2014/main" val="3840803291"/>
                    </a:ext>
                  </a:extLst>
                </a:gridCol>
                <a:gridCol w="246888">
                  <a:extLst>
                    <a:ext uri="{9D8B030D-6E8A-4147-A177-3AD203B41FA5}">
                      <a16:colId xmlns:a16="http://schemas.microsoft.com/office/drawing/2014/main" val="2391870474"/>
                    </a:ext>
                  </a:extLst>
                </a:gridCol>
                <a:gridCol w="246888">
                  <a:extLst>
                    <a:ext uri="{9D8B030D-6E8A-4147-A177-3AD203B41FA5}">
                      <a16:colId xmlns:a16="http://schemas.microsoft.com/office/drawing/2014/main" val="2672146186"/>
                    </a:ext>
                  </a:extLst>
                </a:gridCol>
                <a:gridCol w="246888">
                  <a:extLst>
                    <a:ext uri="{9D8B030D-6E8A-4147-A177-3AD203B41FA5}">
                      <a16:colId xmlns:a16="http://schemas.microsoft.com/office/drawing/2014/main" val="756551953"/>
                    </a:ext>
                  </a:extLst>
                </a:gridCol>
                <a:gridCol w="246888">
                  <a:extLst>
                    <a:ext uri="{9D8B030D-6E8A-4147-A177-3AD203B41FA5}">
                      <a16:colId xmlns:a16="http://schemas.microsoft.com/office/drawing/2014/main" val="4220850587"/>
                    </a:ext>
                  </a:extLst>
                </a:gridCol>
                <a:gridCol w="246888">
                  <a:extLst>
                    <a:ext uri="{9D8B030D-6E8A-4147-A177-3AD203B41FA5}">
                      <a16:colId xmlns:a16="http://schemas.microsoft.com/office/drawing/2014/main" val="1687857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89640817"/>
                  </a:ext>
                </a:extLst>
              </a:tr>
            </a:tbl>
          </a:graphicData>
        </a:graphic>
      </p:graphicFrame>
      <p:sp>
        <p:nvSpPr>
          <p:cNvPr id="4" name="Text Placeholder 3">
            <a:extLst>
              <a:ext uri="{FF2B5EF4-FFF2-40B4-BE49-F238E27FC236}">
                <a16:creationId xmlns:a16="http://schemas.microsoft.com/office/drawing/2014/main" id="{CADEFFE4-88EC-4738-90B4-FDF45A37CD5F}"/>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740110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84141-C27A-485D-BC75-A9849F789334}"/>
              </a:ext>
            </a:extLst>
          </p:cNvPr>
          <p:cNvSpPr>
            <a:spLocks noGrp="1"/>
          </p:cNvSpPr>
          <p:nvPr>
            <p:ph type="title"/>
          </p:nvPr>
        </p:nvSpPr>
        <p:spPr/>
        <p:txBody>
          <a:bodyPr/>
          <a:lstStyle/>
          <a:p>
            <a:r>
              <a:rPr lang="en-US"/>
              <a:t>Facebook Video Tabelle | SRF Volksmusik - 2 of 13</a:t>
            </a:r>
          </a:p>
        </p:txBody>
      </p:sp>
      <p:graphicFrame>
        <p:nvGraphicFramePr>
          <p:cNvPr id="5" name="Table Placeholder 4">
            <a:extLst>
              <a:ext uri="{FF2B5EF4-FFF2-40B4-BE49-F238E27FC236}">
                <a16:creationId xmlns:a16="http://schemas.microsoft.com/office/drawing/2014/main" id="{0CAF9DB7-B77B-4C28-8738-ADF1BCCAC718}"/>
              </a:ext>
            </a:extLst>
          </p:cNvPr>
          <p:cNvGraphicFramePr>
            <a:graphicFrameLocks noGrp="1"/>
          </p:cNvGraphicFramePr>
          <p:nvPr>
            <p:ph type="tbl" sz="quarter" idx="13"/>
            <p:extLst>
              <p:ext uri="{D42A27DB-BD31-4B8C-83A1-F6EECF244321}">
                <p14:modId xmlns:p14="http://schemas.microsoft.com/office/powerpoint/2010/main" val="1314641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728588081"/>
                    </a:ext>
                  </a:extLst>
                </a:gridCol>
                <a:gridCol w="576072">
                  <a:extLst>
                    <a:ext uri="{9D8B030D-6E8A-4147-A177-3AD203B41FA5}">
                      <a16:colId xmlns:a16="http://schemas.microsoft.com/office/drawing/2014/main" val="1679781815"/>
                    </a:ext>
                  </a:extLst>
                </a:gridCol>
                <a:gridCol w="246888">
                  <a:extLst>
                    <a:ext uri="{9D8B030D-6E8A-4147-A177-3AD203B41FA5}">
                      <a16:colId xmlns:a16="http://schemas.microsoft.com/office/drawing/2014/main" val="1911281058"/>
                    </a:ext>
                  </a:extLst>
                </a:gridCol>
                <a:gridCol w="246888">
                  <a:extLst>
                    <a:ext uri="{9D8B030D-6E8A-4147-A177-3AD203B41FA5}">
                      <a16:colId xmlns:a16="http://schemas.microsoft.com/office/drawing/2014/main" val="494832464"/>
                    </a:ext>
                  </a:extLst>
                </a:gridCol>
                <a:gridCol w="576072">
                  <a:extLst>
                    <a:ext uri="{9D8B030D-6E8A-4147-A177-3AD203B41FA5}">
                      <a16:colId xmlns:a16="http://schemas.microsoft.com/office/drawing/2014/main" val="2095559571"/>
                    </a:ext>
                  </a:extLst>
                </a:gridCol>
                <a:gridCol w="576072">
                  <a:extLst>
                    <a:ext uri="{9D8B030D-6E8A-4147-A177-3AD203B41FA5}">
                      <a16:colId xmlns:a16="http://schemas.microsoft.com/office/drawing/2014/main" val="1291313031"/>
                    </a:ext>
                  </a:extLst>
                </a:gridCol>
                <a:gridCol w="576072">
                  <a:extLst>
                    <a:ext uri="{9D8B030D-6E8A-4147-A177-3AD203B41FA5}">
                      <a16:colId xmlns:a16="http://schemas.microsoft.com/office/drawing/2014/main" val="3334525690"/>
                    </a:ext>
                  </a:extLst>
                </a:gridCol>
                <a:gridCol w="246888">
                  <a:extLst>
                    <a:ext uri="{9D8B030D-6E8A-4147-A177-3AD203B41FA5}">
                      <a16:colId xmlns:a16="http://schemas.microsoft.com/office/drawing/2014/main" val="201291692"/>
                    </a:ext>
                  </a:extLst>
                </a:gridCol>
                <a:gridCol w="246888">
                  <a:extLst>
                    <a:ext uri="{9D8B030D-6E8A-4147-A177-3AD203B41FA5}">
                      <a16:colId xmlns:a16="http://schemas.microsoft.com/office/drawing/2014/main" val="4119983523"/>
                    </a:ext>
                  </a:extLst>
                </a:gridCol>
                <a:gridCol w="576072">
                  <a:extLst>
                    <a:ext uri="{9D8B030D-6E8A-4147-A177-3AD203B41FA5}">
                      <a16:colId xmlns:a16="http://schemas.microsoft.com/office/drawing/2014/main" val="1806207174"/>
                    </a:ext>
                  </a:extLst>
                </a:gridCol>
                <a:gridCol w="246888">
                  <a:extLst>
                    <a:ext uri="{9D8B030D-6E8A-4147-A177-3AD203B41FA5}">
                      <a16:colId xmlns:a16="http://schemas.microsoft.com/office/drawing/2014/main" val="1608272629"/>
                    </a:ext>
                  </a:extLst>
                </a:gridCol>
                <a:gridCol w="246888">
                  <a:extLst>
                    <a:ext uri="{9D8B030D-6E8A-4147-A177-3AD203B41FA5}">
                      <a16:colId xmlns:a16="http://schemas.microsoft.com/office/drawing/2014/main" val="1247198614"/>
                    </a:ext>
                  </a:extLst>
                </a:gridCol>
                <a:gridCol w="246888">
                  <a:extLst>
                    <a:ext uri="{9D8B030D-6E8A-4147-A177-3AD203B41FA5}">
                      <a16:colId xmlns:a16="http://schemas.microsoft.com/office/drawing/2014/main" val="26589884"/>
                    </a:ext>
                  </a:extLst>
                </a:gridCol>
                <a:gridCol w="246888">
                  <a:extLst>
                    <a:ext uri="{9D8B030D-6E8A-4147-A177-3AD203B41FA5}">
                      <a16:colId xmlns:a16="http://schemas.microsoft.com/office/drawing/2014/main" val="2592568683"/>
                    </a:ext>
                  </a:extLst>
                </a:gridCol>
                <a:gridCol w="246888">
                  <a:extLst>
                    <a:ext uri="{9D8B030D-6E8A-4147-A177-3AD203B41FA5}">
                      <a16:colId xmlns:a16="http://schemas.microsoft.com/office/drawing/2014/main" val="4035154535"/>
                    </a:ext>
                  </a:extLst>
                </a:gridCol>
                <a:gridCol w="246888">
                  <a:extLst>
                    <a:ext uri="{9D8B030D-6E8A-4147-A177-3AD203B41FA5}">
                      <a16:colId xmlns:a16="http://schemas.microsoft.com/office/drawing/2014/main" val="1364386440"/>
                    </a:ext>
                  </a:extLst>
                </a:gridCol>
                <a:gridCol w="246888">
                  <a:extLst>
                    <a:ext uri="{9D8B030D-6E8A-4147-A177-3AD203B41FA5}">
                      <a16:colId xmlns:a16="http://schemas.microsoft.com/office/drawing/2014/main" val="2526196875"/>
                    </a:ext>
                  </a:extLst>
                </a:gridCol>
                <a:gridCol w="246888">
                  <a:extLst>
                    <a:ext uri="{9D8B030D-6E8A-4147-A177-3AD203B41FA5}">
                      <a16:colId xmlns:a16="http://schemas.microsoft.com/office/drawing/2014/main" val="2414566135"/>
                    </a:ext>
                  </a:extLst>
                </a:gridCol>
                <a:gridCol w="246888">
                  <a:extLst>
                    <a:ext uri="{9D8B030D-6E8A-4147-A177-3AD203B41FA5}">
                      <a16:colId xmlns:a16="http://schemas.microsoft.com/office/drawing/2014/main" val="2545022696"/>
                    </a:ext>
                  </a:extLst>
                </a:gridCol>
                <a:gridCol w="246888">
                  <a:extLst>
                    <a:ext uri="{9D8B030D-6E8A-4147-A177-3AD203B41FA5}">
                      <a16:colId xmlns:a16="http://schemas.microsoft.com/office/drawing/2014/main" val="943591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05418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Frowinliche Weihnachten Teil 1- Grittibänzen backen mit Frowin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- 01.12.2021 13:59:31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In unserer Adventsserie sind wir bei Frowin Neff und seiner Partnerin Sandra Stalder zu Gast.
Die beiden stecken mitten in den Weihnachtsvorebereitungen.
Im 1. Teil von «Frowinliche Weihnachten» backt der gelernte Bäcker-Konditor Grittibänzen.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9.4076500796883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800653"/>
                  </a:ext>
                </a:extLst>
              </a:tr>
            </a:tbl>
          </a:graphicData>
        </a:graphic>
      </p:graphicFrame>
      <p:sp>
        <p:nvSpPr>
          <p:cNvPr id="4" name="Text Placeholder 3">
            <a:extLst>
              <a:ext uri="{FF2B5EF4-FFF2-40B4-BE49-F238E27FC236}">
                <a16:creationId xmlns:a16="http://schemas.microsoft.com/office/drawing/2014/main" id="{3BE0973B-0BCA-4B44-A463-07D019A66956}"/>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66811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B536A-3222-4540-B548-647D15FE382C}"/>
              </a:ext>
            </a:extLst>
          </p:cNvPr>
          <p:cNvSpPr>
            <a:spLocks noGrp="1"/>
          </p:cNvSpPr>
          <p:nvPr>
            <p:ph type="title"/>
          </p:nvPr>
        </p:nvSpPr>
        <p:spPr/>
        <p:txBody>
          <a:bodyPr/>
          <a:lstStyle/>
          <a:p>
            <a:r>
              <a:rPr lang="en-US"/>
              <a:t>Facebook Video Tabelle | SRF Volksmusik - 3 of 13</a:t>
            </a:r>
          </a:p>
        </p:txBody>
      </p:sp>
      <p:graphicFrame>
        <p:nvGraphicFramePr>
          <p:cNvPr id="5" name="Table Placeholder 4">
            <a:extLst>
              <a:ext uri="{FF2B5EF4-FFF2-40B4-BE49-F238E27FC236}">
                <a16:creationId xmlns:a16="http://schemas.microsoft.com/office/drawing/2014/main" id="{3A71B444-F2B9-4393-90A8-1D9990947CDC}"/>
              </a:ext>
            </a:extLst>
          </p:cNvPr>
          <p:cNvGraphicFramePr>
            <a:graphicFrameLocks noGrp="1"/>
          </p:cNvGraphicFramePr>
          <p:nvPr>
            <p:ph type="tbl" sz="quarter" idx="13"/>
            <p:extLst>
              <p:ext uri="{D42A27DB-BD31-4B8C-83A1-F6EECF244321}">
                <p14:modId xmlns:p14="http://schemas.microsoft.com/office/powerpoint/2010/main" val="2210479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26541522"/>
                    </a:ext>
                  </a:extLst>
                </a:gridCol>
                <a:gridCol w="576072">
                  <a:extLst>
                    <a:ext uri="{9D8B030D-6E8A-4147-A177-3AD203B41FA5}">
                      <a16:colId xmlns:a16="http://schemas.microsoft.com/office/drawing/2014/main" val="1012370478"/>
                    </a:ext>
                  </a:extLst>
                </a:gridCol>
                <a:gridCol w="246888">
                  <a:extLst>
                    <a:ext uri="{9D8B030D-6E8A-4147-A177-3AD203B41FA5}">
                      <a16:colId xmlns:a16="http://schemas.microsoft.com/office/drawing/2014/main" val="4248733676"/>
                    </a:ext>
                  </a:extLst>
                </a:gridCol>
                <a:gridCol w="246888">
                  <a:extLst>
                    <a:ext uri="{9D8B030D-6E8A-4147-A177-3AD203B41FA5}">
                      <a16:colId xmlns:a16="http://schemas.microsoft.com/office/drawing/2014/main" val="3303508720"/>
                    </a:ext>
                  </a:extLst>
                </a:gridCol>
                <a:gridCol w="576072">
                  <a:extLst>
                    <a:ext uri="{9D8B030D-6E8A-4147-A177-3AD203B41FA5}">
                      <a16:colId xmlns:a16="http://schemas.microsoft.com/office/drawing/2014/main" val="690536994"/>
                    </a:ext>
                  </a:extLst>
                </a:gridCol>
                <a:gridCol w="576072">
                  <a:extLst>
                    <a:ext uri="{9D8B030D-6E8A-4147-A177-3AD203B41FA5}">
                      <a16:colId xmlns:a16="http://schemas.microsoft.com/office/drawing/2014/main" val="2059345441"/>
                    </a:ext>
                  </a:extLst>
                </a:gridCol>
                <a:gridCol w="576072">
                  <a:extLst>
                    <a:ext uri="{9D8B030D-6E8A-4147-A177-3AD203B41FA5}">
                      <a16:colId xmlns:a16="http://schemas.microsoft.com/office/drawing/2014/main" val="4021041581"/>
                    </a:ext>
                  </a:extLst>
                </a:gridCol>
                <a:gridCol w="246888">
                  <a:extLst>
                    <a:ext uri="{9D8B030D-6E8A-4147-A177-3AD203B41FA5}">
                      <a16:colId xmlns:a16="http://schemas.microsoft.com/office/drawing/2014/main" val="3295609246"/>
                    </a:ext>
                  </a:extLst>
                </a:gridCol>
                <a:gridCol w="246888">
                  <a:extLst>
                    <a:ext uri="{9D8B030D-6E8A-4147-A177-3AD203B41FA5}">
                      <a16:colId xmlns:a16="http://schemas.microsoft.com/office/drawing/2014/main" val="2775258503"/>
                    </a:ext>
                  </a:extLst>
                </a:gridCol>
                <a:gridCol w="576072">
                  <a:extLst>
                    <a:ext uri="{9D8B030D-6E8A-4147-A177-3AD203B41FA5}">
                      <a16:colId xmlns:a16="http://schemas.microsoft.com/office/drawing/2014/main" val="842906421"/>
                    </a:ext>
                  </a:extLst>
                </a:gridCol>
                <a:gridCol w="246888">
                  <a:extLst>
                    <a:ext uri="{9D8B030D-6E8A-4147-A177-3AD203B41FA5}">
                      <a16:colId xmlns:a16="http://schemas.microsoft.com/office/drawing/2014/main" val="1066558340"/>
                    </a:ext>
                  </a:extLst>
                </a:gridCol>
                <a:gridCol w="246888">
                  <a:extLst>
                    <a:ext uri="{9D8B030D-6E8A-4147-A177-3AD203B41FA5}">
                      <a16:colId xmlns:a16="http://schemas.microsoft.com/office/drawing/2014/main" val="1925244246"/>
                    </a:ext>
                  </a:extLst>
                </a:gridCol>
                <a:gridCol w="246888">
                  <a:extLst>
                    <a:ext uri="{9D8B030D-6E8A-4147-A177-3AD203B41FA5}">
                      <a16:colId xmlns:a16="http://schemas.microsoft.com/office/drawing/2014/main" val="3029105656"/>
                    </a:ext>
                  </a:extLst>
                </a:gridCol>
                <a:gridCol w="246888">
                  <a:extLst>
                    <a:ext uri="{9D8B030D-6E8A-4147-A177-3AD203B41FA5}">
                      <a16:colId xmlns:a16="http://schemas.microsoft.com/office/drawing/2014/main" val="1351238946"/>
                    </a:ext>
                  </a:extLst>
                </a:gridCol>
                <a:gridCol w="246888">
                  <a:extLst>
                    <a:ext uri="{9D8B030D-6E8A-4147-A177-3AD203B41FA5}">
                      <a16:colId xmlns:a16="http://schemas.microsoft.com/office/drawing/2014/main" val="1805468183"/>
                    </a:ext>
                  </a:extLst>
                </a:gridCol>
                <a:gridCol w="246888">
                  <a:extLst>
                    <a:ext uri="{9D8B030D-6E8A-4147-A177-3AD203B41FA5}">
                      <a16:colId xmlns:a16="http://schemas.microsoft.com/office/drawing/2014/main" val="2182142783"/>
                    </a:ext>
                  </a:extLst>
                </a:gridCol>
                <a:gridCol w="246888">
                  <a:extLst>
                    <a:ext uri="{9D8B030D-6E8A-4147-A177-3AD203B41FA5}">
                      <a16:colId xmlns:a16="http://schemas.microsoft.com/office/drawing/2014/main" val="705643677"/>
                    </a:ext>
                  </a:extLst>
                </a:gridCol>
                <a:gridCol w="246888">
                  <a:extLst>
                    <a:ext uri="{9D8B030D-6E8A-4147-A177-3AD203B41FA5}">
                      <a16:colId xmlns:a16="http://schemas.microsoft.com/office/drawing/2014/main" val="433700737"/>
                    </a:ext>
                  </a:extLst>
                </a:gridCol>
                <a:gridCol w="246888">
                  <a:extLst>
                    <a:ext uri="{9D8B030D-6E8A-4147-A177-3AD203B41FA5}">
                      <a16:colId xmlns:a16="http://schemas.microsoft.com/office/drawing/2014/main" val="1369550494"/>
                    </a:ext>
                  </a:extLst>
                </a:gridCol>
                <a:gridCol w="246888">
                  <a:extLst>
                    <a:ext uri="{9D8B030D-6E8A-4147-A177-3AD203B41FA5}">
                      <a16:colId xmlns:a16="http://schemas.microsoft.com/office/drawing/2014/main" val="868022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36191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Bärgjodler Entlebuech: Läbesziit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- 29.11.2021 11:36:42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Wir wünschen euch einen gemütlichen Feierabend mit den Bärgjodler Entlebuech und «Läbesziit»!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82223730"/>
                  </a:ext>
                </a:extLst>
              </a:tr>
            </a:tbl>
          </a:graphicData>
        </a:graphic>
      </p:graphicFrame>
      <p:sp>
        <p:nvSpPr>
          <p:cNvPr id="4" name="Text Placeholder 3">
            <a:extLst>
              <a:ext uri="{FF2B5EF4-FFF2-40B4-BE49-F238E27FC236}">
                <a16:creationId xmlns:a16="http://schemas.microsoft.com/office/drawing/2014/main" id="{6274C4EC-1728-4E49-BFB4-E94D0172918B}"/>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221155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70197-F311-4114-AA66-D2B783C303DA}"/>
              </a:ext>
            </a:extLst>
          </p:cNvPr>
          <p:cNvSpPr>
            <a:spLocks noGrp="1"/>
          </p:cNvSpPr>
          <p:nvPr>
            <p:ph type="title"/>
          </p:nvPr>
        </p:nvSpPr>
        <p:spPr/>
        <p:txBody>
          <a:bodyPr/>
          <a:lstStyle/>
          <a:p>
            <a:r>
              <a:rPr lang="en-US"/>
              <a:t>Facebook Video Tabelle | SRF Volksmusik - 4 of 13</a:t>
            </a:r>
          </a:p>
        </p:txBody>
      </p:sp>
      <p:graphicFrame>
        <p:nvGraphicFramePr>
          <p:cNvPr id="5" name="Table Placeholder 4">
            <a:extLst>
              <a:ext uri="{FF2B5EF4-FFF2-40B4-BE49-F238E27FC236}">
                <a16:creationId xmlns:a16="http://schemas.microsoft.com/office/drawing/2014/main" id="{ADD1E7D7-1AFD-4F9B-952C-62750E616159}"/>
              </a:ext>
            </a:extLst>
          </p:cNvPr>
          <p:cNvGraphicFramePr>
            <a:graphicFrameLocks noGrp="1"/>
          </p:cNvGraphicFramePr>
          <p:nvPr>
            <p:ph type="tbl" sz="quarter" idx="13"/>
            <p:extLst>
              <p:ext uri="{D42A27DB-BD31-4B8C-83A1-F6EECF244321}">
                <p14:modId xmlns:p14="http://schemas.microsoft.com/office/powerpoint/2010/main" val="3001594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26767563"/>
                    </a:ext>
                  </a:extLst>
                </a:gridCol>
                <a:gridCol w="576072">
                  <a:extLst>
                    <a:ext uri="{9D8B030D-6E8A-4147-A177-3AD203B41FA5}">
                      <a16:colId xmlns:a16="http://schemas.microsoft.com/office/drawing/2014/main" val="1485864609"/>
                    </a:ext>
                  </a:extLst>
                </a:gridCol>
                <a:gridCol w="246888">
                  <a:extLst>
                    <a:ext uri="{9D8B030D-6E8A-4147-A177-3AD203B41FA5}">
                      <a16:colId xmlns:a16="http://schemas.microsoft.com/office/drawing/2014/main" val="1264525696"/>
                    </a:ext>
                  </a:extLst>
                </a:gridCol>
                <a:gridCol w="246888">
                  <a:extLst>
                    <a:ext uri="{9D8B030D-6E8A-4147-A177-3AD203B41FA5}">
                      <a16:colId xmlns:a16="http://schemas.microsoft.com/office/drawing/2014/main" val="4264116233"/>
                    </a:ext>
                  </a:extLst>
                </a:gridCol>
                <a:gridCol w="576072">
                  <a:extLst>
                    <a:ext uri="{9D8B030D-6E8A-4147-A177-3AD203B41FA5}">
                      <a16:colId xmlns:a16="http://schemas.microsoft.com/office/drawing/2014/main" val="1555639903"/>
                    </a:ext>
                  </a:extLst>
                </a:gridCol>
                <a:gridCol w="576072">
                  <a:extLst>
                    <a:ext uri="{9D8B030D-6E8A-4147-A177-3AD203B41FA5}">
                      <a16:colId xmlns:a16="http://schemas.microsoft.com/office/drawing/2014/main" val="2399955416"/>
                    </a:ext>
                  </a:extLst>
                </a:gridCol>
                <a:gridCol w="576072">
                  <a:extLst>
                    <a:ext uri="{9D8B030D-6E8A-4147-A177-3AD203B41FA5}">
                      <a16:colId xmlns:a16="http://schemas.microsoft.com/office/drawing/2014/main" val="3771128763"/>
                    </a:ext>
                  </a:extLst>
                </a:gridCol>
                <a:gridCol w="246888">
                  <a:extLst>
                    <a:ext uri="{9D8B030D-6E8A-4147-A177-3AD203B41FA5}">
                      <a16:colId xmlns:a16="http://schemas.microsoft.com/office/drawing/2014/main" val="2346651764"/>
                    </a:ext>
                  </a:extLst>
                </a:gridCol>
                <a:gridCol w="246888">
                  <a:extLst>
                    <a:ext uri="{9D8B030D-6E8A-4147-A177-3AD203B41FA5}">
                      <a16:colId xmlns:a16="http://schemas.microsoft.com/office/drawing/2014/main" val="3284465215"/>
                    </a:ext>
                  </a:extLst>
                </a:gridCol>
                <a:gridCol w="576072">
                  <a:extLst>
                    <a:ext uri="{9D8B030D-6E8A-4147-A177-3AD203B41FA5}">
                      <a16:colId xmlns:a16="http://schemas.microsoft.com/office/drawing/2014/main" val="3388341559"/>
                    </a:ext>
                  </a:extLst>
                </a:gridCol>
                <a:gridCol w="246888">
                  <a:extLst>
                    <a:ext uri="{9D8B030D-6E8A-4147-A177-3AD203B41FA5}">
                      <a16:colId xmlns:a16="http://schemas.microsoft.com/office/drawing/2014/main" val="2908386229"/>
                    </a:ext>
                  </a:extLst>
                </a:gridCol>
                <a:gridCol w="246888">
                  <a:extLst>
                    <a:ext uri="{9D8B030D-6E8A-4147-A177-3AD203B41FA5}">
                      <a16:colId xmlns:a16="http://schemas.microsoft.com/office/drawing/2014/main" val="2810280014"/>
                    </a:ext>
                  </a:extLst>
                </a:gridCol>
                <a:gridCol w="246888">
                  <a:extLst>
                    <a:ext uri="{9D8B030D-6E8A-4147-A177-3AD203B41FA5}">
                      <a16:colId xmlns:a16="http://schemas.microsoft.com/office/drawing/2014/main" val="2085296519"/>
                    </a:ext>
                  </a:extLst>
                </a:gridCol>
                <a:gridCol w="246888">
                  <a:extLst>
                    <a:ext uri="{9D8B030D-6E8A-4147-A177-3AD203B41FA5}">
                      <a16:colId xmlns:a16="http://schemas.microsoft.com/office/drawing/2014/main" val="143041561"/>
                    </a:ext>
                  </a:extLst>
                </a:gridCol>
                <a:gridCol w="246888">
                  <a:extLst>
                    <a:ext uri="{9D8B030D-6E8A-4147-A177-3AD203B41FA5}">
                      <a16:colId xmlns:a16="http://schemas.microsoft.com/office/drawing/2014/main" val="3274415266"/>
                    </a:ext>
                  </a:extLst>
                </a:gridCol>
                <a:gridCol w="246888">
                  <a:extLst>
                    <a:ext uri="{9D8B030D-6E8A-4147-A177-3AD203B41FA5}">
                      <a16:colId xmlns:a16="http://schemas.microsoft.com/office/drawing/2014/main" val="422016167"/>
                    </a:ext>
                  </a:extLst>
                </a:gridCol>
                <a:gridCol w="246888">
                  <a:extLst>
                    <a:ext uri="{9D8B030D-6E8A-4147-A177-3AD203B41FA5}">
                      <a16:colId xmlns:a16="http://schemas.microsoft.com/office/drawing/2014/main" val="591582568"/>
                    </a:ext>
                  </a:extLst>
                </a:gridCol>
                <a:gridCol w="246888">
                  <a:extLst>
                    <a:ext uri="{9D8B030D-6E8A-4147-A177-3AD203B41FA5}">
                      <a16:colId xmlns:a16="http://schemas.microsoft.com/office/drawing/2014/main" val="2606720037"/>
                    </a:ext>
                  </a:extLst>
                </a:gridCol>
                <a:gridCol w="246888">
                  <a:extLst>
                    <a:ext uri="{9D8B030D-6E8A-4147-A177-3AD203B41FA5}">
                      <a16:colId xmlns:a16="http://schemas.microsoft.com/office/drawing/2014/main" val="937668581"/>
                    </a:ext>
                  </a:extLst>
                </a:gridCol>
                <a:gridCol w="246888">
                  <a:extLst>
                    <a:ext uri="{9D8B030D-6E8A-4147-A177-3AD203B41FA5}">
                      <a16:colId xmlns:a16="http://schemas.microsoft.com/office/drawing/2014/main" val="548004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262866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Swiss-Bieler Ländler-Plausch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- 26.11.2021 12:29:29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Peter Grossen und seine Musik-Kameraden feiern eine musikalische «Klassezämekunft». Swiss Ländler Gamblers Berner Örgeliplausch #Ländler #Volksmusik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6.9848809077805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522311595"/>
                  </a:ext>
                </a:extLst>
              </a:tr>
            </a:tbl>
          </a:graphicData>
        </a:graphic>
      </p:graphicFrame>
      <p:sp>
        <p:nvSpPr>
          <p:cNvPr id="4" name="Text Placeholder 3">
            <a:extLst>
              <a:ext uri="{FF2B5EF4-FFF2-40B4-BE49-F238E27FC236}">
                <a16:creationId xmlns:a16="http://schemas.microsoft.com/office/drawing/2014/main" id="{1E4E3BBA-F6F4-4793-97AE-0732FD973E8F}"/>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2800355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60F6D-D13B-40F4-A7B0-A8728A664BB9}"/>
              </a:ext>
            </a:extLst>
          </p:cNvPr>
          <p:cNvSpPr>
            <a:spLocks noGrp="1"/>
          </p:cNvSpPr>
          <p:nvPr>
            <p:ph type="title"/>
          </p:nvPr>
        </p:nvSpPr>
        <p:spPr/>
        <p:txBody>
          <a:bodyPr/>
          <a:lstStyle/>
          <a:p>
            <a:r>
              <a:rPr lang="en-US"/>
              <a:t>Facebook Video Tabelle | SRF Volksmusik - 5 of 13</a:t>
            </a:r>
          </a:p>
        </p:txBody>
      </p:sp>
      <p:graphicFrame>
        <p:nvGraphicFramePr>
          <p:cNvPr id="5" name="Table Placeholder 4">
            <a:extLst>
              <a:ext uri="{FF2B5EF4-FFF2-40B4-BE49-F238E27FC236}">
                <a16:creationId xmlns:a16="http://schemas.microsoft.com/office/drawing/2014/main" id="{A66EEFAC-7A44-4E89-B33F-24720341C134}"/>
              </a:ext>
            </a:extLst>
          </p:cNvPr>
          <p:cNvGraphicFramePr>
            <a:graphicFrameLocks noGrp="1"/>
          </p:cNvGraphicFramePr>
          <p:nvPr>
            <p:ph type="tbl" sz="quarter" idx="13"/>
            <p:extLst>
              <p:ext uri="{D42A27DB-BD31-4B8C-83A1-F6EECF244321}">
                <p14:modId xmlns:p14="http://schemas.microsoft.com/office/powerpoint/2010/main" val="2218736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299084745"/>
                    </a:ext>
                  </a:extLst>
                </a:gridCol>
                <a:gridCol w="576072">
                  <a:extLst>
                    <a:ext uri="{9D8B030D-6E8A-4147-A177-3AD203B41FA5}">
                      <a16:colId xmlns:a16="http://schemas.microsoft.com/office/drawing/2014/main" val="2433203304"/>
                    </a:ext>
                  </a:extLst>
                </a:gridCol>
                <a:gridCol w="246888">
                  <a:extLst>
                    <a:ext uri="{9D8B030D-6E8A-4147-A177-3AD203B41FA5}">
                      <a16:colId xmlns:a16="http://schemas.microsoft.com/office/drawing/2014/main" val="3001445614"/>
                    </a:ext>
                  </a:extLst>
                </a:gridCol>
                <a:gridCol w="246888">
                  <a:extLst>
                    <a:ext uri="{9D8B030D-6E8A-4147-A177-3AD203B41FA5}">
                      <a16:colId xmlns:a16="http://schemas.microsoft.com/office/drawing/2014/main" val="228569934"/>
                    </a:ext>
                  </a:extLst>
                </a:gridCol>
                <a:gridCol w="576072">
                  <a:extLst>
                    <a:ext uri="{9D8B030D-6E8A-4147-A177-3AD203B41FA5}">
                      <a16:colId xmlns:a16="http://schemas.microsoft.com/office/drawing/2014/main" val="2184518249"/>
                    </a:ext>
                  </a:extLst>
                </a:gridCol>
                <a:gridCol w="576072">
                  <a:extLst>
                    <a:ext uri="{9D8B030D-6E8A-4147-A177-3AD203B41FA5}">
                      <a16:colId xmlns:a16="http://schemas.microsoft.com/office/drawing/2014/main" val="3367654063"/>
                    </a:ext>
                  </a:extLst>
                </a:gridCol>
                <a:gridCol w="576072">
                  <a:extLst>
                    <a:ext uri="{9D8B030D-6E8A-4147-A177-3AD203B41FA5}">
                      <a16:colId xmlns:a16="http://schemas.microsoft.com/office/drawing/2014/main" val="1596265492"/>
                    </a:ext>
                  </a:extLst>
                </a:gridCol>
                <a:gridCol w="246888">
                  <a:extLst>
                    <a:ext uri="{9D8B030D-6E8A-4147-A177-3AD203B41FA5}">
                      <a16:colId xmlns:a16="http://schemas.microsoft.com/office/drawing/2014/main" val="1466625144"/>
                    </a:ext>
                  </a:extLst>
                </a:gridCol>
                <a:gridCol w="246888">
                  <a:extLst>
                    <a:ext uri="{9D8B030D-6E8A-4147-A177-3AD203B41FA5}">
                      <a16:colId xmlns:a16="http://schemas.microsoft.com/office/drawing/2014/main" val="1024992079"/>
                    </a:ext>
                  </a:extLst>
                </a:gridCol>
                <a:gridCol w="576072">
                  <a:extLst>
                    <a:ext uri="{9D8B030D-6E8A-4147-A177-3AD203B41FA5}">
                      <a16:colId xmlns:a16="http://schemas.microsoft.com/office/drawing/2014/main" val="4005746424"/>
                    </a:ext>
                  </a:extLst>
                </a:gridCol>
                <a:gridCol w="246888">
                  <a:extLst>
                    <a:ext uri="{9D8B030D-6E8A-4147-A177-3AD203B41FA5}">
                      <a16:colId xmlns:a16="http://schemas.microsoft.com/office/drawing/2014/main" val="2323382209"/>
                    </a:ext>
                  </a:extLst>
                </a:gridCol>
                <a:gridCol w="246888">
                  <a:extLst>
                    <a:ext uri="{9D8B030D-6E8A-4147-A177-3AD203B41FA5}">
                      <a16:colId xmlns:a16="http://schemas.microsoft.com/office/drawing/2014/main" val="4032394450"/>
                    </a:ext>
                  </a:extLst>
                </a:gridCol>
                <a:gridCol w="246888">
                  <a:extLst>
                    <a:ext uri="{9D8B030D-6E8A-4147-A177-3AD203B41FA5}">
                      <a16:colId xmlns:a16="http://schemas.microsoft.com/office/drawing/2014/main" val="469487328"/>
                    </a:ext>
                  </a:extLst>
                </a:gridCol>
                <a:gridCol w="246888">
                  <a:extLst>
                    <a:ext uri="{9D8B030D-6E8A-4147-A177-3AD203B41FA5}">
                      <a16:colId xmlns:a16="http://schemas.microsoft.com/office/drawing/2014/main" val="42367773"/>
                    </a:ext>
                  </a:extLst>
                </a:gridCol>
                <a:gridCol w="246888">
                  <a:extLst>
                    <a:ext uri="{9D8B030D-6E8A-4147-A177-3AD203B41FA5}">
                      <a16:colId xmlns:a16="http://schemas.microsoft.com/office/drawing/2014/main" val="1124842262"/>
                    </a:ext>
                  </a:extLst>
                </a:gridCol>
                <a:gridCol w="246888">
                  <a:extLst>
                    <a:ext uri="{9D8B030D-6E8A-4147-A177-3AD203B41FA5}">
                      <a16:colId xmlns:a16="http://schemas.microsoft.com/office/drawing/2014/main" val="2007713570"/>
                    </a:ext>
                  </a:extLst>
                </a:gridCol>
                <a:gridCol w="246888">
                  <a:extLst>
                    <a:ext uri="{9D8B030D-6E8A-4147-A177-3AD203B41FA5}">
                      <a16:colId xmlns:a16="http://schemas.microsoft.com/office/drawing/2014/main" val="2622168871"/>
                    </a:ext>
                  </a:extLst>
                </a:gridCol>
                <a:gridCol w="246888">
                  <a:extLst>
                    <a:ext uri="{9D8B030D-6E8A-4147-A177-3AD203B41FA5}">
                      <a16:colId xmlns:a16="http://schemas.microsoft.com/office/drawing/2014/main" val="2110912962"/>
                    </a:ext>
                  </a:extLst>
                </a:gridCol>
                <a:gridCol w="246888">
                  <a:extLst>
                    <a:ext uri="{9D8B030D-6E8A-4147-A177-3AD203B41FA5}">
                      <a16:colId xmlns:a16="http://schemas.microsoft.com/office/drawing/2014/main" val="1899831338"/>
                    </a:ext>
                  </a:extLst>
                </a:gridCol>
                <a:gridCol w="246888">
                  <a:extLst>
                    <a:ext uri="{9D8B030D-6E8A-4147-A177-3AD203B41FA5}">
                      <a16:colId xmlns:a16="http://schemas.microsoft.com/office/drawing/2014/main" val="1457762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787469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Frowin Neff im Weihnachtsfieber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- 24.11.2021 12:33:26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01:46:23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Obwohl es bis zu den Festtagen noch einen ganzen Monat geht ist Frowin Neff schon voll im Weihnachtsfieber. Ob er sich im Datum vertan hat?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13.605637030247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75252384"/>
                  </a:ext>
                </a:extLst>
              </a:tr>
            </a:tbl>
          </a:graphicData>
        </a:graphic>
      </p:graphicFrame>
      <p:sp>
        <p:nvSpPr>
          <p:cNvPr id="4" name="Text Placeholder 3">
            <a:extLst>
              <a:ext uri="{FF2B5EF4-FFF2-40B4-BE49-F238E27FC236}">
                <a16:creationId xmlns:a16="http://schemas.microsoft.com/office/drawing/2014/main" id="{BAAFE424-E2F7-4B2A-8434-13C9857AA85F}"/>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4121437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0B077-F269-4F6E-A83B-99B9F6C2BD40}"/>
              </a:ext>
            </a:extLst>
          </p:cNvPr>
          <p:cNvSpPr>
            <a:spLocks noGrp="1"/>
          </p:cNvSpPr>
          <p:nvPr>
            <p:ph type="title"/>
          </p:nvPr>
        </p:nvSpPr>
        <p:spPr/>
        <p:txBody>
          <a:bodyPr/>
          <a:lstStyle/>
          <a:p>
            <a:r>
              <a:rPr lang="en-US"/>
              <a:t>Facebook Video Tabelle | SRF Volksmusik - 6 of 13</a:t>
            </a:r>
          </a:p>
        </p:txBody>
      </p:sp>
      <p:graphicFrame>
        <p:nvGraphicFramePr>
          <p:cNvPr id="5" name="Table Placeholder 4">
            <a:extLst>
              <a:ext uri="{FF2B5EF4-FFF2-40B4-BE49-F238E27FC236}">
                <a16:creationId xmlns:a16="http://schemas.microsoft.com/office/drawing/2014/main" id="{F8E7399F-2FF8-4EFB-9C0D-F5F0D35F0749}"/>
              </a:ext>
            </a:extLst>
          </p:cNvPr>
          <p:cNvGraphicFramePr>
            <a:graphicFrameLocks noGrp="1"/>
          </p:cNvGraphicFramePr>
          <p:nvPr>
            <p:ph type="tbl" sz="quarter" idx="13"/>
            <p:extLst>
              <p:ext uri="{D42A27DB-BD31-4B8C-83A1-F6EECF244321}">
                <p14:modId xmlns:p14="http://schemas.microsoft.com/office/powerpoint/2010/main" val="4188377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594652431"/>
                    </a:ext>
                  </a:extLst>
                </a:gridCol>
                <a:gridCol w="576072">
                  <a:extLst>
                    <a:ext uri="{9D8B030D-6E8A-4147-A177-3AD203B41FA5}">
                      <a16:colId xmlns:a16="http://schemas.microsoft.com/office/drawing/2014/main" val="890744654"/>
                    </a:ext>
                  </a:extLst>
                </a:gridCol>
                <a:gridCol w="246888">
                  <a:extLst>
                    <a:ext uri="{9D8B030D-6E8A-4147-A177-3AD203B41FA5}">
                      <a16:colId xmlns:a16="http://schemas.microsoft.com/office/drawing/2014/main" val="3586058902"/>
                    </a:ext>
                  </a:extLst>
                </a:gridCol>
                <a:gridCol w="246888">
                  <a:extLst>
                    <a:ext uri="{9D8B030D-6E8A-4147-A177-3AD203B41FA5}">
                      <a16:colId xmlns:a16="http://schemas.microsoft.com/office/drawing/2014/main" val="3847393622"/>
                    </a:ext>
                  </a:extLst>
                </a:gridCol>
                <a:gridCol w="576072">
                  <a:extLst>
                    <a:ext uri="{9D8B030D-6E8A-4147-A177-3AD203B41FA5}">
                      <a16:colId xmlns:a16="http://schemas.microsoft.com/office/drawing/2014/main" val="4204081747"/>
                    </a:ext>
                  </a:extLst>
                </a:gridCol>
                <a:gridCol w="576072">
                  <a:extLst>
                    <a:ext uri="{9D8B030D-6E8A-4147-A177-3AD203B41FA5}">
                      <a16:colId xmlns:a16="http://schemas.microsoft.com/office/drawing/2014/main" val="1596466917"/>
                    </a:ext>
                  </a:extLst>
                </a:gridCol>
                <a:gridCol w="576072">
                  <a:extLst>
                    <a:ext uri="{9D8B030D-6E8A-4147-A177-3AD203B41FA5}">
                      <a16:colId xmlns:a16="http://schemas.microsoft.com/office/drawing/2014/main" val="168463592"/>
                    </a:ext>
                  </a:extLst>
                </a:gridCol>
                <a:gridCol w="246888">
                  <a:extLst>
                    <a:ext uri="{9D8B030D-6E8A-4147-A177-3AD203B41FA5}">
                      <a16:colId xmlns:a16="http://schemas.microsoft.com/office/drawing/2014/main" val="194692681"/>
                    </a:ext>
                  </a:extLst>
                </a:gridCol>
                <a:gridCol w="246888">
                  <a:extLst>
                    <a:ext uri="{9D8B030D-6E8A-4147-A177-3AD203B41FA5}">
                      <a16:colId xmlns:a16="http://schemas.microsoft.com/office/drawing/2014/main" val="491379633"/>
                    </a:ext>
                  </a:extLst>
                </a:gridCol>
                <a:gridCol w="576072">
                  <a:extLst>
                    <a:ext uri="{9D8B030D-6E8A-4147-A177-3AD203B41FA5}">
                      <a16:colId xmlns:a16="http://schemas.microsoft.com/office/drawing/2014/main" val="2637547946"/>
                    </a:ext>
                  </a:extLst>
                </a:gridCol>
                <a:gridCol w="246888">
                  <a:extLst>
                    <a:ext uri="{9D8B030D-6E8A-4147-A177-3AD203B41FA5}">
                      <a16:colId xmlns:a16="http://schemas.microsoft.com/office/drawing/2014/main" val="3771340576"/>
                    </a:ext>
                  </a:extLst>
                </a:gridCol>
                <a:gridCol w="246888">
                  <a:extLst>
                    <a:ext uri="{9D8B030D-6E8A-4147-A177-3AD203B41FA5}">
                      <a16:colId xmlns:a16="http://schemas.microsoft.com/office/drawing/2014/main" val="3896103166"/>
                    </a:ext>
                  </a:extLst>
                </a:gridCol>
                <a:gridCol w="246888">
                  <a:extLst>
                    <a:ext uri="{9D8B030D-6E8A-4147-A177-3AD203B41FA5}">
                      <a16:colId xmlns:a16="http://schemas.microsoft.com/office/drawing/2014/main" val="2083205819"/>
                    </a:ext>
                  </a:extLst>
                </a:gridCol>
                <a:gridCol w="246888">
                  <a:extLst>
                    <a:ext uri="{9D8B030D-6E8A-4147-A177-3AD203B41FA5}">
                      <a16:colId xmlns:a16="http://schemas.microsoft.com/office/drawing/2014/main" val="565135354"/>
                    </a:ext>
                  </a:extLst>
                </a:gridCol>
                <a:gridCol w="246888">
                  <a:extLst>
                    <a:ext uri="{9D8B030D-6E8A-4147-A177-3AD203B41FA5}">
                      <a16:colId xmlns:a16="http://schemas.microsoft.com/office/drawing/2014/main" val="2850711448"/>
                    </a:ext>
                  </a:extLst>
                </a:gridCol>
                <a:gridCol w="246888">
                  <a:extLst>
                    <a:ext uri="{9D8B030D-6E8A-4147-A177-3AD203B41FA5}">
                      <a16:colId xmlns:a16="http://schemas.microsoft.com/office/drawing/2014/main" val="2932724501"/>
                    </a:ext>
                  </a:extLst>
                </a:gridCol>
                <a:gridCol w="246888">
                  <a:extLst>
                    <a:ext uri="{9D8B030D-6E8A-4147-A177-3AD203B41FA5}">
                      <a16:colId xmlns:a16="http://schemas.microsoft.com/office/drawing/2014/main" val="2233652514"/>
                    </a:ext>
                  </a:extLst>
                </a:gridCol>
                <a:gridCol w="246888">
                  <a:extLst>
                    <a:ext uri="{9D8B030D-6E8A-4147-A177-3AD203B41FA5}">
                      <a16:colId xmlns:a16="http://schemas.microsoft.com/office/drawing/2014/main" val="1740472938"/>
                    </a:ext>
                  </a:extLst>
                </a:gridCol>
                <a:gridCol w="246888">
                  <a:extLst>
                    <a:ext uri="{9D8B030D-6E8A-4147-A177-3AD203B41FA5}">
                      <a16:colId xmlns:a16="http://schemas.microsoft.com/office/drawing/2014/main" val="3860064689"/>
                    </a:ext>
                  </a:extLst>
                </a:gridCol>
                <a:gridCol w="246888">
                  <a:extLst>
                    <a:ext uri="{9D8B030D-6E8A-4147-A177-3AD203B41FA5}">
                      <a16:colId xmlns:a16="http://schemas.microsoft.com/office/drawing/2014/main" val="2617032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424483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Stampfbächler - Für d'Rhyfall-Jodler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- 25.11.2021 14:35:53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Die Stampfbächler aus Krummenau SG am Folklorenachwuchs.ch mit dem von Ernst Müller komponierten Ländler «Für d'Rhyfall-Jodler». #Folklorenachwuchs #Ländler #Volksmusik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5.8928053379751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30914305"/>
                  </a:ext>
                </a:extLst>
              </a:tr>
            </a:tbl>
          </a:graphicData>
        </a:graphic>
      </p:graphicFrame>
      <p:sp>
        <p:nvSpPr>
          <p:cNvPr id="4" name="Text Placeholder 3">
            <a:extLst>
              <a:ext uri="{FF2B5EF4-FFF2-40B4-BE49-F238E27FC236}">
                <a16:creationId xmlns:a16="http://schemas.microsoft.com/office/drawing/2014/main" id="{5AEAA66E-5357-4842-B748-10B310377597}"/>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41349939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94009-2134-4816-831A-0B2EEFD5A658}"/>
              </a:ext>
            </a:extLst>
          </p:cNvPr>
          <p:cNvSpPr>
            <a:spLocks noGrp="1"/>
          </p:cNvSpPr>
          <p:nvPr>
            <p:ph type="title"/>
          </p:nvPr>
        </p:nvSpPr>
        <p:spPr/>
        <p:txBody>
          <a:bodyPr/>
          <a:lstStyle/>
          <a:p>
            <a:r>
              <a:rPr lang="en-US"/>
              <a:t>Facebook Video Tabelle | SRF Volksmusik - 7 of 13</a:t>
            </a:r>
          </a:p>
        </p:txBody>
      </p:sp>
      <p:graphicFrame>
        <p:nvGraphicFramePr>
          <p:cNvPr id="5" name="Table Placeholder 4">
            <a:extLst>
              <a:ext uri="{FF2B5EF4-FFF2-40B4-BE49-F238E27FC236}">
                <a16:creationId xmlns:a16="http://schemas.microsoft.com/office/drawing/2014/main" id="{DAA086C9-D45A-48BE-B383-7B13A4022BC3}"/>
              </a:ext>
            </a:extLst>
          </p:cNvPr>
          <p:cNvGraphicFramePr>
            <a:graphicFrameLocks noGrp="1"/>
          </p:cNvGraphicFramePr>
          <p:nvPr>
            <p:ph type="tbl" sz="quarter" idx="13"/>
            <p:extLst>
              <p:ext uri="{D42A27DB-BD31-4B8C-83A1-F6EECF244321}">
                <p14:modId xmlns:p14="http://schemas.microsoft.com/office/powerpoint/2010/main" val="2568591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98161391"/>
                    </a:ext>
                  </a:extLst>
                </a:gridCol>
                <a:gridCol w="576072">
                  <a:extLst>
                    <a:ext uri="{9D8B030D-6E8A-4147-A177-3AD203B41FA5}">
                      <a16:colId xmlns:a16="http://schemas.microsoft.com/office/drawing/2014/main" val="3992172121"/>
                    </a:ext>
                  </a:extLst>
                </a:gridCol>
                <a:gridCol w="246888">
                  <a:extLst>
                    <a:ext uri="{9D8B030D-6E8A-4147-A177-3AD203B41FA5}">
                      <a16:colId xmlns:a16="http://schemas.microsoft.com/office/drawing/2014/main" val="3991148565"/>
                    </a:ext>
                  </a:extLst>
                </a:gridCol>
                <a:gridCol w="246888">
                  <a:extLst>
                    <a:ext uri="{9D8B030D-6E8A-4147-A177-3AD203B41FA5}">
                      <a16:colId xmlns:a16="http://schemas.microsoft.com/office/drawing/2014/main" val="1186633013"/>
                    </a:ext>
                  </a:extLst>
                </a:gridCol>
                <a:gridCol w="576072">
                  <a:extLst>
                    <a:ext uri="{9D8B030D-6E8A-4147-A177-3AD203B41FA5}">
                      <a16:colId xmlns:a16="http://schemas.microsoft.com/office/drawing/2014/main" val="407437908"/>
                    </a:ext>
                  </a:extLst>
                </a:gridCol>
                <a:gridCol w="576072">
                  <a:extLst>
                    <a:ext uri="{9D8B030D-6E8A-4147-A177-3AD203B41FA5}">
                      <a16:colId xmlns:a16="http://schemas.microsoft.com/office/drawing/2014/main" val="66911546"/>
                    </a:ext>
                  </a:extLst>
                </a:gridCol>
                <a:gridCol w="576072">
                  <a:extLst>
                    <a:ext uri="{9D8B030D-6E8A-4147-A177-3AD203B41FA5}">
                      <a16:colId xmlns:a16="http://schemas.microsoft.com/office/drawing/2014/main" val="2375103979"/>
                    </a:ext>
                  </a:extLst>
                </a:gridCol>
                <a:gridCol w="246888">
                  <a:extLst>
                    <a:ext uri="{9D8B030D-6E8A-4147-A177-3AD203B41FA5}">
                      <a16:colId xmlns:a16="http://schemas.microsoft.com/office/drawing/2014/main" val="1906685702"/>
                    </a:ext>
                  </a:extLst>
                </a:gridCol>
                <a:gridCol w="246888">
                  <a:extLst>
                    <a:ext uri="{9D8B030D-6E8A-4147-A177-3AD203B41FA5}">
                      <a16:colId xmlns:a16="http://schemas.microsoft.com/office/drawing/2014/main" val="1784222500"/>
                    </a:ext>
                  </a:extLst>
                </a:gridCol>
                <a:gridCol w="576072">
                  <a:extLst>
                    <a:ext uri="{9D8B030D-6E8A-4147-A177-3AD203B41FA5}">
                      <a16:colId xmlns:a16="http://schemas.microsoft.com/office/drawing/2014/main" val="3081388395"/>
                    </a:ext>
                  </a:extLst>
                </a:gridCol>
                <a:gridCol w="246888">
                  <a:extLst>
                    <a:ext uri="{9D8B030D-6E8A-4147-A177-3AD203B41FA5}">
                      <a16:colId xmlns:a16="http://schemas.microsoft.com/office/drawing/2014/main" val="1755501263"/>
                    </a:ext>
                  </a:extLst>
                </a:gridCol>
                <a:gridCol w="246888">
                  <a:extLst>
                    <a:ext uri="{9D8B030D-6E8A-4147-A177-3AD203B41FA5}">
                      <a16:colId xmlns:a16="http://schemas.microsoft.com/office/drawing/2014/main" val="782390935"/>
                    </a:ext>
                  </a:extLst>
                </a:gridCol>
                <a:gridCol w="246888">
                  <a:extLst>
                    <a:ext uri="{9D8B030D-6E8A-4147-A177-3AD203B41FA5}">
                      <a16:colId xmlns:a16="http://schemas.microsoft.com/office/drawing/2014/main" val="1811572694"/>
                    </a:ext>
                  </a:extLst>
                </a:gridCol>
                <a:gridCol w="246888">
                  <a:extLst>
                    <a:ext uri="{9D8B030D-6E8A-4147-A177-3AD203B41FA5}">
                      <a16:colId xmlns:a16="http://schemas.microsoft.com/office/drawing/2014/main" val="1812975293"/>
                    </a:ext>
                  </a:extLst>
                </a:gridCol>
                <a:gridCol w="246888">
                  <a:extLst>
                    <a:ext uri="{9D8B030D-6E8A-4147-A177-3AD203B41FA5}">
                      <a16:colId xmlns:a16="http://schemas.microsoft.com/office/drawing/2014/main" val="851005159"/>
                    </a:ext>
                  </a:extLst>
                </a:gridCol>
                <a:gridCol w="246888">
                  <a:extLst>
                    <a:ext uri="{9D8B030D-6E8A-4147-A177-3AD203B41FA5}">
                      <a16:colId xmlns:a16="http://schemas.microsoft.com/office/drawing/2014/main" val="2557512169"/>
                    </a:ext>
                  </a:extLst>
                </a:gridCol>
                <a:gridCol w="246888">
                  <a:extLst>
                    <a:ext uri="{9D8B030D-6E8A-4147-A177-3AD203B41FA5}">
                      <a16:colId xmlns:a16="http://schemas.microsoft.com/office/drawing/2014/main" val="4256093728"/>
                    </a:ext>
                  </a:extLst>
                </a:gridCol>
                <a:gridCol w="246888">
                  <a:extLst>
                    <a:ext uri="{9D8B030D-6E8A-4147-A177-3AD203B41FA5}">
                      <a16:colId xmlns:a16="http://schemas.microsoft.com/office/drawing/2014/main" val="1396563518"/>
                    </a:ext>
                  </a:extLst>
                </a:gridCol>
                <a:gridCol w="246888">
                  <a:extLst>
                    <a:ext uri="{9D8B030D-6E8A-4147-A177-3AD203B41FA5}">
                      <a16:colId xmlns:a16="http://schemas.microsoft.com/office/drawing/2014/main" val="631945627"/>
                    </a:ext>
                  </a:extLst>
                </a:gridCol>
                <a:gridCol w="246888">
                  <a:extLst>
                    <a:ext uri="{9D8B030D-6E8A-4147-A177-3AD203B41FA5}">
                      <a16:colId xmlns:a16="http://schemas.microsoft.com/office/drawing/2014/main" val="3672335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950092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Ländlertrio Wilti-Gruess: «Schneehäsli» von Franz Schmidig 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- 26.11.2021 14:57:32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Passend zum White Friday: Ländlertrio Wilti-Gruess mit dem «Schneehäsli» von Franz Schmidig sen. Hat's bei Dir heute auch geschneit? #Volksmusik #Schneehäsli #Schnee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9.100582437276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583137"/>
                  </a:ext>
                </a:extLst>
              </a:tr>
            </a:tbl>
          </a:graphicData>
        </a:graphic>
      </p:graphicFrame>
      <p:sp>
        <p:nvSpPr>
          <p:cNvPr id="4" name="Text Placeholder 3">
            <a:extLst>
              <a:ext uri="{FF2B5EF4-FFF2-40B4-BE49-F238E27FC236}">
                <a16:creationId xmlns:a16="http://schemas.microsoft.com/office/drawing/2014/main" id="{B4F2B542-8A0E-4616-83AC-61F3020EDCE8}"/>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540630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B6342-E4F2-4281-BA05-C9FA615048DE}"/>
              </a:ext>
            </a:extLst>
          </p:cNvPr>
          <p:cNvSpPr>
            <a:spLocks noGrp="1"/>
          </p:cNvSpPr>
          <p:nvPr>
            <p:ph type="title"/>
          </p:nvPr>
        </p:nvSpPr>
        <p:spPr/>
        <p:txBody>
          <a:bodyPr/>
          <a:lstStyle/>
          <a:p>
            <a:r>
              <a:rPr lang="en-US"/>
              <a:t>Facebook Video Tabelle | SRF Volksmusik - 8 of 13</a:t>
            </a:r>
          </a:p>
        </p:txBody>
      </p:sp>
      <p:graphicFrame>
        <p:nvGraphicFramePr>
          <p:cNvPr id="5" name="Table Placeholder 4">
            <a:extLst>
              <a:ext uri="{FF2B5EF4-FFF2-40B4-BE49-F238E27FC236}">
                <a16:creationId xmlns:a16="http://schemas.microsoft.com/office/drawing/2014/main" id="{09654E93-1218-409C-B3BC-55A39F287691}"/>
              </a:ext>
            </a:extLst>
          </p:cNvPr>
          <p:cNvGraphicFramePr>
            <a:graphicFrameLocks noGrp="1"/>
          </p:cNvGraphicFramePr>
          <p:nvPr>
            <p:ph type="tbl" sz="quarter" idx="13"/>
            <p:extLst>
              <p:ext uri="{D42A27DB-BD31-4B8C-83A1-F6EECF244321}">
                <p14:modId xmlns:p14="http://schemas.microsoft.com/office/powerpoint/2010/main" val="1000253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16929932"/>
                    </a:ext>
                  </a:extLst>
                </a:gridCol>
                <a:gridCol w="576072">
                  <a:extLst>
                    <a:ext uri="{9D8B030D-6E8A-4147-A177-3AD203B41FA5}">
                      <a16:colId xmlns:a16="http://schemas.microsoft.com/office/drawing/2014/main" val="3575422821"/>
                    </a:ext>
                  </a:extLst>
                </a:gridCol>
                <a:gridCol w="246888">
                  <a:extLst>
                    <a:ext uri="{9D8B030D-6E8A-4147-A177-3AD203B41FA5}">
                      <a16:colId xmlns:a16="http://schemas.microsoft.com/office/drawing/2014/main" val="138720940"/>
                    </a:ext>
                  </a:extLst>
                </a:gridCol>
                <a:gridCol w="246888">
                  <a:extLst>
                    <a:ext uri="{9D8B030D-6E8A-4147-A177-3AD203B41FA5}">
                      <a16:colId xmlns:a16="http://schemas.microsoft.com/office/drawing/2014/main" val="976641482"/>
                    </a:ext>
                  </a:extLst>
                </a:gridCol>
                <a:gridCol w="576072">
                  <a:extLst>
                    <a:ext uri="{9D8B030D-6E8A-4147-A177-3AD203B41FA5}">
                      <a16:colId xmlns:a16="http://schemas.microsoft.com/office/drawing/2014/main" val="4284196606"/>
                    </a:ext>
                  </a:extLst>
                </a:gridCol>
                <a:gridCol w="576072">
                  <a:extLst>
                    <a:ext uri="{9D8B030D-6E8A-4147-A177-3AD203B41FA5}">
                      <a16:colId xmlns:a16="http://schemas.microsoft.com/office/drawing/2014/main" val="4130421462"/>
                    </a:ext>
                  </a:extLst>
                </a:gridCol>
                <a:gridCol w="576072">
                  <a:extLst>
                    <a:ext uri="{9D8B030D-6E8A-4147-A177-3AD203B41FA5}">
                      <a16:colId xmlns:a16="http://schemas.microsoft.com/office/drawing/2014/main" val="1463261484"/>
                    </a:ext>
                  </a:extLst>
                </a:gridCol>
                <a:gridCol w="246888">
                  <a:extLst>
                    <a:ext uri="{9D8B030D-6E8A-4147-A177-3AD203B41FA5}">
                      <a16:colId xmlns:a16="http://schemas.microsoft.com/office/drawing/2014/main" val="2039974906"/>
                    </a:ext>
                  </a:extLst>
                </a:gridCol>
                <a:gridCol w="246888">
                  <a:extLst>
                    <a:ext uri="{9D8B030D-6E8A-4147-A177-3AD203B41FA5}">
                      <a16:colId xmlns:a16="http://schemas.microsoft.com/office/drawing/2014/main" val="410154316"/>
                    </a:ext>
                  </a:extLst>
                </a:gridCol>
                <a:gridCol w="576072">
                  <a:extLst>
                    <a:ext uri="{9D8B030D-6E8A-4147-A177-3AD203B41FA5}">
                      <a16:colId xmlns:a16="http://schemas.microsoft.com/office/drawing/2014/main" val="2665756010"/>
                    </a:ext>
                  </a:extLst>
                </a:gridCol>
                <a:gridCol w="246888">
                  <a:extLst>
                    <a:ext uri="{9D8B030D-6E8A-4147-A177-3AD203B41FA5}">
                      <a16:colId xmlns:a16="http://schemas.microsoft.com/office/drawing/2014/main" val="552460473"/>
                    </a:ext>
                  </a:extLst>
                </a:gridCol>
                <a:gridCol w="246888">
                  <a:extLst>
                    <a:ext uri="{9D8B030D-6E8A-4147-A177-3AD203B41FA5}">
                      <a16:colId xmlns:a16="http://schemas.microsoft.com/office/drawing/2014/main" val="985079535"/>
                    </a:ext>
                  </a:extLst>
                </a:gridCol>
                <a:gridCol w="246888">
                  <a:extLst>
                    <a:ext uri="{9D8B030D-6E8A-4147-A177-3AD203B41FA5}">
                      <a16:colId xmlns:a16="http://schemas.microsoft.com/office/drawing/2014/main" val="2086514699"/>
                    </a:ext>
                  </a:extLst>
                </a:gridCol>
                <a:gridCol w="246888">
                  <a:extLst>
                    <a:ext uri="{9D8B030D-6E8A-4147-A177-3AD203B41FA5}">
                      <a16:colId xmlns:a16="http://schemas.microsoft.com/office/drawing/2014/main" val="1667016501"/>
                    </a:ext>
                  </a:extLst>
                </a:gridCol>
                <a:gridCol w="246888">
                  <a:extLst>
                    <a:ext uri="{9D8B030D-6E8A-4147-A177-3AD203B41FA5}">
                      <a16:colId xmlns:a16="http://schemas.microsoft.com/office/drawing/2014/main" val="1020511951"/>
                    </a:ext>
                  </a:extLst>
                </a:gridCol>
                <a:gridCol w="246888">
                  <a:extLst>
                    <a:ext uri="{9D8B030D-6E8A-4147-A177-3AD203B41FA5}">
                      <a16:colId xmlns:a16="http://schemas.microsoft.com/office/drawing/2014/main" val="1957357869"/>
                    </a:ext>
                  </a:extLst>
                </a:gridCol>
                <a:gridCol w="246888">
                  <a:extLst>
                    <a:ext uri="{9D8B030D-6E8A-4147-A177-3AD203B41FA5}">
                      <a16:colId xmlns:a16="http://schemas.microsoft.com/office/drawing/2014/main" val="1555063309"/>
                    </a:ext>
                  </a:extLst>
                </a:gridCol>
                <a:gridCol w="246888">
                  <a:extLst>
                    <a:ext uri="{9D8B030D-6E8A-4147-A177-3AD203B41FA5}">
                      <a16:colId xmlns:a16="http://schemas.microsoft.com/office/drawing/2014/main" val="508027117"/>
                    </a:ext>
                  </a:extLst>
                </a:gridCol>
                <a:gridCol w="246888">
                  <a:extLst>
                    <a:ext uri="{9D8B030D-6E8A-4147-A177-3AD203B41FA5}">
                      <a16:colId xmlns:a16="http://schemas.microsoft.com/office/drawing/2014/main" val="3244907040"/>
                    </a:ext>
                  </a:extLst>
                </a:gridCol>
                <a:gridCol w="246888">
                  <a:extLst>
                    <a:ext uri="{9D8B030D-6E8A-4147-A177-3AD203B41FA5}">
                      <a16:colId xmlns:a16="http://schemas.microsoft.com/office/drawing/2014/main" val="122998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408851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Christoph Walter über Volksmusik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- 25.11.2021 14:22:38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Dirigent und Bandleader Christoph Walter hat die Musik im Herzen. Und wie steht er zur Ländlermusik? Mehr von und mit Christoph Walter hörst Du am Sonntag im SRF Musikwelle Brunch.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14.740566037736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59208961"/>
                  </a:ext>
                </a:extLst>
              </a:tr>
            </a:tbl>
          </a:graphicData>
        </a:graphic>
      </p:graphicFrame>
      <p:sp>
        <p:nvSpPr>
          <p:cNvPr id="4" name="Text Placeholder 3">
            <a:extLst>
              <a:ext uri="{FF2B5EF4-FFF2-40B4-BE49-F238E27FC236}">
                <a16:creationId xmlns:a16="http://schemas.microsoft.com/office/drawing/2014/main" id="{4AC4E2E4-4BCD-426F-8C14-9EBF7DA7F54B}"/>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4113943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2E54B-6277-40D0-9628-A613B8B6991E}"/>
              </a:ext>
            </a:extLst>
          </p:cNvPr>
          <p:cNvSpPr>
            <a:spLocks noGrp="1"/>
          </p:cNvSpPr>
          <p:nvPr>
            <p:ph type="title"/>
          </p:nvPr>
        </p:nvSpPr>
        <p:spPr/>
        <p:txBody>
          <a:bodyPr/>
          <a:lstStyle/>
          <a:p>
            <a:r>
              <a:rPr lang="en-US"/>
              <a:t>Facebook Video Tabelle | SRF Volksmusik - 9 of 13</a:t>
            </a:r>
          </a:p>
        </p:txBody>
      </p:sp>
      <p:graphicFrame>
        <p:nvGraphicFramePr>
          <p:cNvPr id="5" name="Table Placeholder 4">
            <a:extLst>
              <a:ext uri="{FF2B5EF4-FFF2-40B4-BE49-F238E27FC236}">
                <a16:creationId xmlns:a16="http://schemas.microsoft.com/office/drawing/2014/main" id="{901B6861-AA8E-4782-9ACB-030BF67DEA9E}"/>
              </a:ext>
            </a:extLst>
          </p:cNvPr>
          <p:cNvGraphicFramePr>
            <a:graphicFrameLocks noGrp="1"/>
          </p:cNvGraphicFramePr>
          <p:nvPr>
            <p:ph type="tbl" sz="quarter" idx="13"/>
            <p:extLst>
              <p:ext uri="{D42A27DB-BD31-4B8C-83A1-F6EECF244321}">
                <p14:modId xmlns:p14="http://schemas.microsoft.com/office/powerpoint/2010/main" val="1967093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397365679"/>
                    </a:ext>
                  </a:extLst>
                </a:gridCol>
                <a:gridCol w="576072">
                  <a:extLst>
                    <a:ext uri="{9D8B030D-6E8A-4147-A177-3AD203B41FA5}">
                      <a16:colId xmlns:a16="http://schemas.microsoft.com/office/drawing/2014/main" val="3078742511"/>
                    </a:ext>
                  </a:extLst>
                </a:gridCol>
                <a:gridCol w="246888">
                  <a:extLst>
                    <a:ext uri="{9D8B030D-6E8A-4147-A177-3AD203B41FA5}">
                      <a16:colId xmlns:a16="http://schemas.microsoft.com/office/drawing/2014/main" val="1609206225"/>
                    </a:ext>
                  </a:extLst>
                </a:gridCol>
                <a:gridCol w="246888">
                  <a:extLst>
                    <a:ext uri="{9D8B030D-6E8A-4147-A177-3AD203B41FA5}">
                      <a16:colId xmlns:a16="http://schemas.microsoft.com/office/drawing/2014/main" val="1861165318"/>
                    </a:ext>
                  </a:extLst>
                </a:gridCol>
                <a:gridCol w="576072">
                  <a:extLst>
                    <a:ext uri="{9D8B030D-6E8A-4147-A177-3AD203B41FA5}">
                      <a16:colId xmlns:a16="http://schemas.microsoft.com/office/drawing/2014/main" val="2210923165"/>
                    </a:ext>
                  </a:extLst>
                </a:gridCol>
                <a:gridCol w="576072">
                  <a:extLst>
                    <a:ext uri="{9D8B030D-6E8A-4147-A177-3AD203B41FA5}">
                      <a16:colId xmlns:a16="http://schemas.microsoft.com/office/drawing/2014/main" val="1004031047"/>
                    </a:ext>
                  </a:extLst>
                </a:gridCol>
                <a:gridCol w="576072">
                  <a:extLst>
                    <a:ext uri="{9D8B030D-6E8A-4147-A177-3AD203B41FA5}">
                      <a16:colId xmlns:a16="http://schemas.microsoft.com/office/drawing/2014/main" val="2433425199"/>
                    </a:ext>
                  </a:extLst>
                </a:gridCol>
                <a:gridCol w="246888">
                  <a:extLst>
                    <a:ext uri="{9D8B030D-6E8A-4147-A177-3AD203B41FA5}">
                      <a16:colId xmlns:a16="http://schemas.microsoft.com/office/drawing/2014/main" val="1842311033"/>
                    </a:ext>
                  </a:extLst>
                </a:gridCol>
                <a:gridCol w="246888">
                  <a:extLst>
                    <a:ext uri="{9D8B030D-6E8A-4147-A177-3AD203B41FA5}">
                      <a16:colId xmlns:a16="http://schemas.microsoft.com/office/drawing/2014/main" val="3977448745"/>
                    </a:ext>
                  </a:extLst>
                </a:gridCol>
                <a:gridCol w="576072">
                  <a:extLst>
                    <a:ext uri="{9D8B030D-6E8A-4147-A177-3AD203B41FA5}">
                      <a16:colId xmlns:a16="http://schemas.microsoft.com/office/drawing/2014/main" val="3520113799"/>
                    </a:ext>
                  </a:extLst>
                </a:gridCol>
                <a:gridCol w="246888">
                  <a:extLst>
                    <a:ext uri="{9D8B030D-6E8A-4147-A177-3AD203B41FA5}">
                      <a16:colId xmlns:a16="http://schemas.microsoft.com/office/drawing/2014/main" val="3364149239"/>
                    </a:ext>
                  </a:extLst>
                </a:gridCol>
                <a:gridCol w="246888">
                  <a:extLst>
                    <a:ext uri="{9D8B030D-6E8A-4147-A177-3AD203B41FA5}">
                      <a16:colId xmlns:a16="http://schemas.microsoft.com/office/drawing/2014/main" val="3502184293"/>
                    </a:ext>
                  </a:extLst>
                </a:gridCol>
                <a:gridCol w="246888">
                  <a:extLst>
                    <a:ext uri="{9D8B030D-6E8A-4147-A177-3AD203B41FA5}">
                      <a16:colId xmlns:a16="http://schemas.microsoft.com/office/drawing/2014/main" val="1950223519"/>
                    </a:ext>
                  </a:extLst>
                </a:gridCol>
                <a:gridCol w="246888">
                  <a:extLst>
                    <a:ext uri="{9D8B030D-6E8A-4147-A177-3AD203B41FA5}">
                      <a16:colId xmlns:a16="http://schemas.microsoft.com/office/drawing/2014/main" val="2254651008"/>
                    </a:ext>
                  </a:extLst>
                </a:gridCol>
                <a:gridCol w="246888">
                  <a:extLst>
                    <a:ext uri="{9D8B030D-6E8A-4147-A177-3AD203B41FA5}">
                      <a16:colId xmlns:a16="http://schemas.microsoft.com/office/drawing/2014/main" val="2838439601"/>
                    </a:ext>
                  </a:extLst>
                </a:gridCol>
                <a:gridCol w="246888">
                  <a:extLst>
                    <a:ext uri="{9D8B030D-6E8A-4147-A177-3AD203B41FA5}">
                      <a16:colId xmlns:a16="http://schemas.microsoft.com/office/drawing/2014/main" val="2508429354"/>
                    </a:ext>
                  </a:extLst>
                </a:gridCol>
                <a:gridCol w="246888">
                  <a:extLst>
                    <a:ext uri="{9D8B030D-6E8A-4147-A177-3AD203B41FA5}">
                      <a16:colId xmlns:a16="http://schemas.microsoft.com/office/drawing/2014/main" val="1018571975"/>
                    </a:ext>
                  </a:extLst>
                </a:gridCol>
                <a:gridCol w="246888">
                  <a:extLst>
                    <a:ext uri="{9D8B030D-6E8A-4147-A177-3AD203B41FA5}">
                      <a16:colId xmlns:a16="http://schemas.microsoft.com/office/drawing/2014/main" val="833668912"/>
                    </a:ext>
                  </a:extLst>
                </a:gridCol>
                <a:gridCol w="246888">
                  <a:extLst>
                    <a:ext uri="{9D8B030D-6E8A-4147-A177-3AD203B41FA5}">
                      <a16:colId xmlns:a16="http://schemas.microsoft.com/office/drawing/2014/main" val="1070341538"/>
                    </a:ext>
                  </a:extLst>
                </a:gridCol>
                <a:gridCol w="246888">
                  <a:extLst>
                    <a:ext uri="{9D8B030D-6E8A-4147-A177-3AD203B41FA5}">
                      <a16:colId xmlns:a16="http://schemas.microsoft.com/office/drawing/2014/main" val="1274882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38346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Ines Kurzen und Manuel Rubin: «Seeleschmätter»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- 22.11.2021 11:38:37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07:46:12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«Eine fürs Gmüet»: Ines Kurzen und Manuel Rubin spielten am Samstag bei Nicolas Senn in «Potzmusig» den wunderschönen Titel «Seeleschmätter» von Arthur Brügger.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6.9764683721806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3019661"/>
                  </a:ext>
                </a:extLst>
              </a:tr>
            </a:tbl>
          </a:graphicData>
        </a:graphic>
      </p:graphicFrame>
      <p:sp>
        <p:nvSpPr>
          <p:cNvPr id="4" name="Text Placeholder 3">
            <a:extLst>
              <a:ext uri="{FF2B5EF4-FFF2-40B4-BE49-F238E27FC236}">
                <a16:creationId xmlns:a16="http://schemas.microsoft.com/office/drawing/2014/main" id="{B7C5F835-8EE2-42AB-9C97-5A3BA7BF8611}"/>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527745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528A6-6A1B-4672-B34F-860D988DC8A4}"/>
              </a:ext>
            </a:extLst>
          </p:cNvPr>
          <p:cNvSpPr>
            <a:spLocks noGrp="1"/>
          </p:cNvSpPr>
          <p:nvPr>
            <p:ph type="title"/>
          </p:nvPr>
        </p:nvSpPr>
        <p:spPr/>
        <p:txBody>
          <a:bodyPr/>
          <a:lstStyle/>
          <a:p>
            <a:r>
              <a:rPr lang="en-US"/>
              <a:t>Facebook Video Tabelle | SRF Volksmusik - 10 of 13</a:t>
            </a:r>
          </a:p>
        </p:txBody>
      </p:sp>
      <p:graphicFrame>
        <p:nvGraphicFramePr>
          <p:cNvPr id="5" name="Table Placeholder 4">
            <a:extLst>
              <a:ext uri="{FF2B5EF4-FFF2-40B4-BE49-F238E27FC236}">
                <a16:creationId xmlns:a16="http://schemas.microsoft.com/office/drawing/2014/main" id="{19D645FF-4618-4A70-8B58-75B10BDB5AC1}"/>
              </a:ext>
            </a:extLst>
          </p:cNvPr>
          <p:cNvGraphicFramePr>
            <a:graphicFrameLocks noGrp="1"/>
          </p:cNvGraphicFramePr>
          <p:nvPr>
            <p:ph type="tbl" sz="quarter" idx="13"/>
            <p:extLst>
              <p:ext uri="{D42A27DB-BD31-4B8C-83A1-F6EECF244321}">
                <p14:modId xmlns:p14="http://schemas.microsoft.com/office/powerpoint/2010/main" val="2156692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29911947"/>
                    </a:ext>
                  </a:extLst>
                </a:gridCol>
                <a:gridCol w="576072">
                  <a:extLst>
                    <a:ext uri="{9D8B030D-6E8A-4147-A177-3AD203B41FA5}">
                      <a16:colId xmlns:a16="http://schemas.microsoft.com/office/drawing/2014/main" val="379491256"/>
                    </a:ext>
                  </a:extLst>
                </a:gridCol>
                <a:gridCol w="246888">
                  <a:extLst>
                    <a:ext uri="{9D8B030D-6E8A-4147-A177-3AD203B41FA5}">
                      <a16:colId xmlns:a16="http://schemas.microsoft.com/office/drawing/2014/main" val="3358339879"/>
                    </a:ext>
                  </a:extLst>
                </a:gridCol>
                <a:gridCol w="246888">
                  <a:extLst>
                    <a:ext uri="{9D8B030D-6E8A-4147-A177-3AD203B41FA5}">
                      <a16:colId xmlns:a16="http://schemas.microsoft.com/office/drawing/2014/main" val="1550616884"/>
                    </a:ext>
                  </a:extLst>
                </a:gridCol>
                <a:gridCol w="576072">
                  <a:extLst>
                    <a:ext uri="{9D8B030D-6E8A-4147-A177-3AD203B41FA5}">
                      <a16:colId xmlns:a16="http://schemas.microsoft.com/office/drawing/2014/main" val="338767670"/>
                    </a:ext>
                  </a:extLst>
                </a:gridCol>
                <a:gridCol w="576072">
                  <a:extLst>
                    <a:ext uri="{9D8B030D-6E8A-4147-A177-3AD203B41FA5}">
                      <a16:colId xmlns:a16="http://schemas.microsoft.com/office/drawing/2014/main" val="2883925263"/>
                    </a:ext>
                  </a:extLst>
                </a:gridCol>
                <a:gridCol w="576072">
                  <a:extLst>
                    <a:ext uri="{9D8B030D-6E8A-4147-A177-3AD203B41FA5}">
                      <a16:colId xmlns:a16="http://schemas.microsoft.com/office/drawing/2014/main" val="806155128"/>
                    </a:ext>
                  </a:extLst>
                </a:gridCol>
                <a:gridCol w="246888">
                  <a:extLst>
                    <a:ext uri="{9D8B030D-6E8A-4147-A177-3AD203B41FA5}">
                      <a16:colId xmlns:a16="http://schemas.microsoft.com/office/drawing/2014/main" val="3016090376"/>
                    </a:ext>
                  </a:extLst>
                </a:gridCol>
                <a:gridCol w="246888">
                  <a:extLst>
                    <a:ext uri="{9D8B030D-6E8A-4147-A177-3AD203B41FA5}">
                      <a16:colId xmlns:a16="http://schemas.microsoft.com/office/drawing/2014/main" val="2983180416"/>
                    </a:ext>
                  </a:extLst>
                </a:gridCol>
                <a:gridCol w="576072">
                  <a:extLst>
                    <a:ext uri="{9D8B030D-6E8A-4147-A177-3AD203B41FA5}">
                      <a16:colId xmlns:a16="http://schemas.microsoft.com/office/drawing/2014/main" val="705065728"/>
                    </a:ext>
                  </a:extLst>
                </a:gridCol>
                <a:gridCol w="246888">
                  <a:extLst>
                    <a:ext uri="{9D8B030D-6E8A-4147-A177-3AD203B41FA5}">
                      <a16:colId xmlns:a16="http://schemas.microsoft.com/office/drawing/2014/main" val="3609693445"/>
                    </a:ext>
                  </a:extLst>
                </a:gridCol>
                <a:gridCol w="246888">
                  <a:extLst>
                    <a:ext uri="{9D8B030D-6E8A-4147-A177-3AD203B41FA5}">
                      <a16:colId xmlns:a16="http://schemas.microsoft.com/office/drawing/2014/main" val="3147484390"/>
                    </a:ext>
                  </a:extLst>
                </a:gridCol>
                <a:gridCol w="246888">
                  <a:extLst>
                    <a:ext uri="{9D8B030D-6E8A-4147-A177-3AD203B41FA5}">
                      <a16:colId xmlns:a16="http://schemas.microsoft.com/office/drawing/2014/main" val="1449482641"/>
                    </a:ext>
                  </a:extLst>
                </a:gridCol>
                <a:gridCol w="246888">
                  <a:extLst>
                    <a:ext uri="{9D8B030D-6E8A-4147-A177-3AD203B41FA5}">
                      <a16:colId xmlns:a16="http://schemas.microsoft.com/office/drawing/2014/main" val="2921304140"/>
                    </a:ext>
                  </a:extLst>
                </a:gridCol>
                <a:gridCol w="246888">
                  <a:extLst>
                    <a:ext uri="{9D8B030D-6E8A-4147-A177-3AD203B41FA5}">
                      <a16:colId xmlns:a16="http://schemas.microsoft.com/office/drawing/2014/main" val="2299589363"/>
                    </a:ext>
                  </a:extLst>
                </a:gridCol>
                <a:gridCol w="246888">
                  <a:extLst>
                    <a:ext uri="{9D8B030D-6E8A-4147-A177-3AD203B41FA5}">
                      <a16:colId xmlns:a16="http://schemas.microsoft.com/office/drawing/2014/main" val="2340445252"/>
                    </a:ext>
                  </a:extLst>
                </a:gridCol>
                <a:gridCol w="246888">
                  <a:extLst>
                    <a:ext uri="{9D8B030D-6E8A-4147-A177-3AD203B41FA5}">
                      <a16:colId xmlns:a16="http://schemas.microsoft.com/office/drawing/2014/main" val="3390655068"/>
                    </a:ext>
                  </a:extLst>
                </a:gridCol>
                <a:gridCol w="246888">
                  <a:extLst>
                    <a:ext uri="{9D8B030D-6E8A-4147-A177-3AD203B41FA5}">
                      <a16:colId xmlns:a16="http://schemas.microsoft.com/office/drawing/2014/main" val="1489993108"/>
                    </a:ext>
                  </a:extLst>
                </a:gridCol>
                <a:gridCol w="246888">
                  <a:extLst>
                    <a:ext uri="{9D8B030D-6E8A-4147-A177-3AD203B41FA5}">
                      <a16:colId xmlns:a16="http://schemas.microsoft.com/office/drawing/2014/main" val="1223001794"/>
                    </a:ext>
                  </a:extLst>
                </a:gridCol>
                <a:gridCol w="246888">
                  <a:extLst>
                    <a:ext uri="{9D8B030D-6E8A-4147-A177-3AD203B41FA5}">
                      <a16:colId xmlns:a16="http://schemas.microsoft.com/office/drawing/2014/main" val="3890433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595279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Mathias Zogg, Fritz Zwahlen und Peter Näf - «Samichlauslied»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- 06.12.2021 11:35:12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01:46:21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Mit dem «Samichlauslied», gesungen von Mathias Zogg, Fritz Zwahlen und Peter Näf, wünschen wir euch einen gemütlichen «Chlausabend» (aus «Fyraabig» vom 9.12.1983) #Samichlaus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5.8564810747814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18248407"/>
                  </a:ext>
                </a:extLst>
              </a:tr>
            </a:tbl>
          </a:graphicData>
        </a:graphic>
      </p:graphicFrame>
      <p:sp>
        <p:nvSpPr>
          <p:cNvPr id="4" name="Text Placeholder 3">
            <a:extLst>
              <a:ext uri="{FF2B5EF4-FFF2-40B4-BE49-F238E27FC236}">
                <a16:creationId xmlns:a16="http://schemas.microsoft.com/office/drawing/2014/main" id="{D2A4BC59-0F62-4E5D-81C1-827AD00BA97C}"/>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3377236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3A181-589D-465A-9DD7-44C055BAF4B4}"/>
              </a:ext>
            </a:extLst>
          </p:cNvPr>
          <p:cNvSpPr>
            <a:spLocks noGrp="1"/>
          </p:cNvSpPr>
          <p:nvPr>
            <p:ph type="title"/>
          </p:nvPr>
        </p:nvSpPr>
        <p:spPr/>
        <p:txBody>
          <a:bodyPr/>
          <a:lstStyle/>
          <a:p>
            <a:r>
              <a:rPr lang="en-US"/>
              <a:t>Facebook Video Tabelle | SRF Volksmusik - 11 of 13</a:t>
            </a:r>
          </a:p>
        </p:txBody>
      </p:sp>
      <p:graphicFrame>
        <p:nvGraphicFramePr>
          <p:cNvPr id="5" name="Table Placeholder 4">
            <a:extLst>
              <a:ext uri="{FF2B5EF4-FFF2-40B4-BE49-F238E27FC236}">
                <a16:creationId xmlns:a16="http://schemas.microsoft.com/office/drawing/2014/main" id="{EB817950-AC95-425F-94C7-597E05F30ADF}"/>
              </a:ext>
            </a:extLst>
          </p:cNvPr>
          <p:cNvGraphicFramePr>
            <a:graphicFrameLocks noGrp="1"/>
          </p:cNvGraphicFramePr>
          <p:nvPr>
            <p:ph type="tbl" sz="quarter" idx="13"/>
            <p:extLst>
              <p:ext uri="{D42A27DB-BD31-4B8C-83A1-F6EECF244321}">
                <p14:modId xmlns:p14="http://schemas.microsoft.com/office/powerpoint/2010/main" val="3774083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4267049394"/>
                    </a:ext>
                  </a:extLst>
                </a:gridCol>
                <a:gridCol w="576072">
                  <a:extLst>
                    <a:ext uri="{9D8B030D-6E8A-4147-A177-3AD203B41FA5}">
                      <a16:colId xmlns:a16="http://schemas.microsoft.com/office/drawing/2014/main" val="2278840015"/>
                    </a:ext>
                  </a:extLst>
                </a:gridCol>
                <a:gridCol w="246888">
                  <a:extLst>
                    <a:ext uri="{9D8B030D-6E8A-4147-A177-3AD203B41FA5}">
                      <a16:colId xmlns:a16="http://schemas.microsoft.com/office/drawing/2014/main" val="3010922005"/>
                    </a:ext>
                  </a:extLst>
                </a:gridCol>
                <a:gridCol w="246888">
                  <a:extLst>
                    <a:ext uri="{9D8B030D-6E8A-4147-A177-3AD203B41FA5}">
                      <a16:colId xmlns:a16="http://schemas.microsoft.com/office/drawing/2014/main" val="2561459432"/>
                    </a:ext>
                  </a:extLst>
                </a:gridCol>
                <a:gridCol w="576072">
                  <a:extLst>
                    <a:ext uri="{9D8B030D-6E8A-4147-A177-3AD203B41FA5}">
                      <a16:colId xmlns:a16="http://schemas.microsoft.com/office/drawing/2014/main" val="296892808"/>
                    </a:ext>
                  </a:extLst>
                </a:gridCol>
                <a:gridCol w="576072">
                  <a:extLst>
                    <a:ext uri="{9D8B030D-6E8A-4147-A177-3AD203B41FA5}">
                      <a16:colId xmlns:a16="http://schemas.microsoft.com/office/drawing/2014/main" val="1346888619"/>
                    </a:ext>
                  </a:extLst>
                </a:gridCol>
                <a:gridCol w="576072">
                  <a:extLst>
                    <a:ext uri="{9D8B030D-6E8A-4147-A177-3AD203B41FA5}">
                      <a16:colId xmlns:a16="http://schemas.microsoft.com/office/drawing/2014/main" val="3048679145"/>
                    </a:ext>
                  </a:extLst>
                </a:gridCol>
                <a:gridCol w="246888">
                  <a:extLst>
                    <a:ext uri="{9D8B030D-6E8A-4147-A177-3AD203B41FA5}">
                      <a16:colId xmlns:a16="http://schemas.microsoft.com/office/drawing/2014/main" val="3598362739"/>
                    </a:ext>
                  </a:extLst>
                </a:gridCol>
                <a:gridCol w="246888">
                  <a:extLst>
                    <a:ext uri="{9D8B030D-6E8A-4147-A177-3AD203B41FA5}">
                      <a16:colId xmlns:a16="http://schemas.microsoft.com/office/drawing/2014/main" val="3051179833"/>
                    </a:ext>
                  </a:extLst>
                </a:gridCol>
                <a:gridCol w="576072">
                  <a:extLst>
                    <a:ext uri="{9D8B030D-6E8A-4147-A177-3AD203B41FA5}">
                      <a16:colId xmlns:a16="http://schemas.microsoft.com/office/drawing/2014/main" val="3987174939"/>
                    </a:ext>
                  </a:extLst>
                </a:gridCol>
                <a:gridCol w="246888">
                  <a:extLst>
                    <a:ext uri="{9D8B030D-6E8A-4147-A177-3AD203B41FA5}">
                      <a16:colId xmlns:a16="http://schemas.microsoft.com/office/drawing/2014/main" val="1213951757"/>
                    </a:ext>
                  </a:extLst>
                </a:gridCol>
                <a:gridCol w="246888">
                  <a:extLst>
                    <a:ext uri="{9D8B030D-6E8A-4147-A177-3AD203B41FA5}">
                      <a16:colId xmlns:a16="http://schemas.microsoft.com/office/drawing/2014/main" val="2798756468"/>
                    </a:ext>
                  </a:extLst>
                </a:gridCol>
                <a:gridCol w="246888">
                  <a:extLst>
                    <a:ext uri="{9D8B030D-6E8A-4147-A177-3AD203B41FA5}">
                      <a16:colId xmlns:a16="http://schemas.microsoft.com/office/drawing/2014/main" val="508608582"/>
                    </a:ext>
                  </a:extLst>
                </a:gridCol>
                <a:gridCol w="246888">
                  <a:extLst>
                    <a:ext uri="{9D8B030D-6E8A-4147-A177-3AD203B41FA5}">
                      <a16:colId xmlns:a16="http://schemas.microsoft.com/office/drawing/2014/main" val="4016007544"/>
                    </a:ext>
                  </a:extLst>
                </a:gridCol>
                <a:gridCol w="246888">
                  <a:extLst>
                    <a:ext uri="{9D8B030D-6E8A-4147-A177-3AD203B41FA5}">
                      <a16:colId xmlns:a16="http://schemas.microsoft.com/office/drawing/2014/main" val="2255694629"/>
                    </a:ext>
                  </a:extLst>
                </a:gridCol>
                <a:gridCol w="246888">
                  <a:extLst>
                    <a:ext uri="{9D8B030D-6E8A-4147-A177-3AD203B41FA5}">
                      <a16:colId xmlns:a16="http://schemas.microsoft.com/office/drawing/2014/main" val="3152522620"/>
                    </a:ext>
                  </a:extLst>
                </a:gridCol>
                <a:gridCol w="246888">
                  <a:extLst>
                    <a:ext uri="{9D8B030D-6E8A-4147-A177-3AD203B41FA5}">
                      <a16:colId xmlns:a16="http://schemas.microsoft.com/office/drawing/2014/main" val="3260901032"/>
                    </a:ext>
                  </a:extLst>
                </a:gridCol>
                <a:gridCol w="246888">
                  <a:extLst>
                    <a:ext uri="{9D8B030D-6E8A-4147-A177-3AD203B41FA5}">
                      <a16:colId xmlns:a16="http://schemas.microsoft.com/office/drawing/2014/main" val="3100357702"/>
                    </a:ext>
                  </a:extLst>
                </a:gridCol>
                <a:gridCol w="246888">
                  <a:extLst>
                    <a:ext uri="{9D8B030D-6E8A-4147-A177-3AD203B41FA5}">
                      <a16:colId xmlns:a16="http://schemas.microsoft.com/office/drawing/2014/main" val="3631522355"/>
                    </a:ext>
                  </a:extLst>
                </a:gridCol>
                <a:gridCol w="246888">
                  <a:extLst>
                    <a:ext uri="{9D8B030D-6E8A-4147-A177-3AD203B41FA5}">
                      <a16:colId xmlns:a16="http://schemas.microsoft.com/office/drawing/2014/main" val="2780155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245661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Blockflöten-Ensemble Musikschule Schwyz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- 02.12.2021 11:21:32</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01:46:22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Mit dem Blockflöten-Ensemble Musikschule Schwyz und den «Böhmischen Hirtengesängen» wünschen wir euch einen besinnlichen 2. Advent! #Blockflöte #Advent #Adventsmusik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6.4983826247689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48149469"/>
                  </a:ext>
                </a:extLst>
              </a:tr>
            </a:tbl>
          </a:graphicData>
        </a:graphic>
      </p:graphicFrame>
      <p:sp>
        <p:nvSpPr>
          <p:cNvPr id="4" name="Text Placeholder 3">
            <a:extLst>
              <a:ext uri="{FF2B5EF4-FFF2-40B4-BE49-F238E27FC236}">
                <a16:creationId xmlns:a16="http://schemas.microsoft.com/office/drawing/2014/main" id="{2A592973-D0BF-4557-8D7D-7D7D85088AB8}"/>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770995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85A50-50B5-4121-BF3F-20F7113034D9}"/>
              </a:ext>
            </a:extLst>
          </p:cNvPr>
          <p:cNvSpPr>
            <a:spLocks noGrp="1"/>
          </p:cNvSpPr>
          <p:nvPr>
            <p:ph type="title"/>
          </p:nvPr>
        </p:nvSpPr>
        <p:spPr/>
        <p:txBody>
          <a:bodyPr/>
          <a:lstStyle/>
          <a:p>
            <a:r>
              <a:rPr lang="en-US"/>
              <a:t>Facebook Video Tabelle | SRF Volksmusik - 12 of 13</a:t>
            </a:r>
          </a:p>
        </p:txBody>
      </p:sp>
      <p:graphicFrame>
        <p:nvGraphicFramePr>
          <p:cNvPr id="5" name="Table Placeholder 4">
            <a:extLst>
              <a:ext uri="{FF2B5EF4-FFF2-40B4-BE49-F238E27FC236}">
                <a16:creationId xmlns:a16="http://schemas.microsoft.com/office/drawing/2014/main" id="{FD819656-0F57-4DC2-9E04-227685A8D7EB}"/>
              </a:ext>
            </a:extLst>
          </p:cNvPr>
          <p:cNvGraphicFramePr>
            <a:graphicFrameLocks noGrp="1"/>
          </p:cNvGraphicFramePr>
          <p:nvPr>
            <p:ph type="tbl" sz="quarter" idx="13"/>
            <p:extLst>
              <p:ext uri="{D42A27DB-BD31-4B8C-83A1-F6EECF244321}">
                <p14:modId xmlns:p14="http://schemas.microsoft.com/office/powerpoint/2010/main" val="155702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415749588"/>
                    </a:ext>
                  </a:extLst>
                </a:gridCol>
                <a:gridCol w="576072">
                  <a:extLst>
                    <a:ext uri="{9D8B030D-6E8A-4147-A177-3AD203B41FA5}">
                      <a16:colId xmlns:a16="http://schemas.microsoft.com/office/drawing/2014/main" val="1822739846"/>
                    </a:ext>
                  </a:extLst>
                </a:gridCol>
                <a:gridCol w="246888">
                  <a:extLst>
                    <a:ext uri="{9D8B030D-6E8A-4147-A177-3AD203B41FA5}">
                      <a16:colId xmlns:a16="http://schemas.microsoft.com/office/drawing/2014/main" val="3921670961"/>
                    </a:ext>
                  </a:extLst>
                </a:gridCol>
                <a:gridCol w="246888">
                  <a:extLst>
                    <a:ext uri="{9D8B030D-6E8A-4147-A177-3AD203B41FA5}">
                      <a16:colId xmlns:a16="http://schemas.microsoft.com/office/drawing/2014/main" val="833876135"/>
                    </a:ext>
                  </a:extLst>
                </a:gridCol>
                <a:gridCol w="576072">
                  <a:extLst>
                    <a:ext uri="{9D8B030D-6E8A-4147-A177-3AD203B41FA5}">
                      <a16:colId xmlns:a16="http://schemas.microsoft.com/office/drawing/2014/main" val="1220600867"/>
                    </a:ext>
                  </a:extLst>
                </a:gridCol>
                <a:gridCol w="576072">
                  <a:extLst>
                    <a:ext uri="{9D8B030D-6E8A-4147-A177-3AD203B41FA5}">
                      <a16:colId xmlns:a16="http://schemas.microsoft.com/office/drawing/2014/main" val="1681886967"/>
                    </a:ext>
                  </a:extLst>
                </a:gridCol>
                <a:gridCol w="576072">
                  <a:extLst>
                    <a:ext uri="{9D8B030D-6E8A-4147-A177-3AD203B41FA5}">
                      <a16:colId xmlns:a16="http://schemas.microsoft.com/office/drawing/2014/main" val="1919606773"/>
                    </a:ext>
                  </a:extLst>
                </a:gridCol>
                <a:gridCol w="246888">
                  <a:extLst>
                    <a:ext uri="{9D8B030D-6E8A-4147-A177-3AD203B41FA5}">
                      <a16:colId xmlns:a16="http://schemas.microsoft.com/office/drawing/2014/main" val="531022485"/>
                    </a:ext>
                  </a:extLst>
                </a:gridCol>
                <a:gridCol w="246888">
                  <a:extLst>
                    <a:ext uri="{9D8B030D-6E8A-4147-A177-3AD203B41FA5}">
                      <a16:colId xmlns:a16="http://schemas.microsoft.com/office/drawing/2014/main" val="1728236985"/>
                    </a:ext>
                  </a:extLst>
                </a:gridCol>
                <a:gridCol w="576072">
                  <a:extLst>
                    <a:ext uri="{9D8B030D-6E8A-4147-A177-3AD203B41FA5}">
                      <a16:colId xmlns:a16="http://schemas.microsoft.com/office/drawing/2014/main" val="744895754"/>
                    </a:ext>
                  </a:extLst>
                </a:gridCol>
                <a:gridCol w="246888">
                  <a:extLst>
                    <a:ext uri="{9D8B030D-6E8A-4147-A177-3AD203B41FA5}">
                      <a16:colId xmlns:a16="http://schemas.microsoft.com/office/drawing/2014/main" val="2748104294"/>
                    </a:ext>
                  </a:extLst>
                </a:gridCol>
                <a:gridCol w="246888">
                  <a:extLst>
                    <a:ext uri="{9D8B030D-6E8A-4147-A177-3AD203B41FA5}">
                      <a16:colId xmlns:a16="http://schemas.microsoft.com/office/drawing/2014/main" val="3691782904"/>
                    </a:ext>
                  </a:extLst>
                </a:gridCol>
                <a:gridCol w="246888">
                  <a:extLst>
                    <a:ext uri="{9D8B030D-6E8A-4147-A177-3AD203B41FA5}">
                      <a16:colId xmlns:a16="http://schemas.microsoft.com/office/drawing/2014/main" val="2458353738"/>
                    </a:ext>
                  </a:extLst>
                </a:gridCol>
                <a:gridCol w="246888">
                  <a:extLst>
                    <a:ext uri="{9D8B030D-6E8A-4147-A177-3AD203B41FA5}">
                      <a16:colId xmlns:a16="http://schemas.microsoft.com/office/drawing/2014/main" val="3922348137"/>
                    </a:ext>
                  </a:extLst>
                </a:gridCol>
                <a:gridCol w="246888">
                  <a:extLst>
                    <a:ext uri="{9D8B030D-6E8A-4147-A177-3AD203B41FA5}">
                      <a16:colId xmlns:a16="http://schemas.microsoft.com/office/drawing/2014/main" val="2679484158"/>
                    </a:ext>
                  </a:extLst>
                </a:gridCol>
                <a:gridCol w="246888">
                  <a:extLst>
                    <a:ext uri="{9D8B030D-6E8A-4147-A177-3AD203B41FA5}">
                      <a16:colId xmlns:a16="http://schemas.microsoft.com/office/drawing/2014/main" val="4225963372"/>
                    </a:ext>
                  </a:extLst>
                </a:gridCol>
                <a:gridCol w="246888">
                  <a:extLst>
                    <a:ext uri="{9D8B030D-6E8A-4147-A177-3AD203B41FA5}">
                      <a16:colId xmlns:a16="http://schemas.microsoft.com/office/drawing/2014/main" val="1897145350"/>
                    </a:ext>
                  </a:extLst>
                </a:gridCol>
                <a:gridCol w="246888">
                  <a:extLst>
                    <a:ext uri="{9D8B030D-6E8A-4147-A177-3AD203B41FA5}">
                      <a16:colId xmlns:a16="http://schemas.microsoft.com/office/drawing/2014/main" val="3696278678"/>
                    </a:ext>
                  </a:extLst>
                </a:gridCol>
                <a:gridCol w="246888">
                  <a:extLst>
                    <a:ext uri="{9D8B030D-6E8A-4147-A177-3AD203B41FA5}">
                      <a16:colId xmlns:a16="http://schemas.microsoft.com/office/drawing/2014/main" val="3299647584"/>
                    </a:ext>
                  </a:extLst>
                </a:gridCol>
                <a:gridCol w="246888">
                  <a:extLst>
                    <a:ext uri="{9D8B030D-6E8A-4147-A177-3AD203B41FA5}">
                      <a16:colId xmlns:a16="http://schemas.microsoft.com/office/drawing/2014/main" val="878587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3867596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Archiv-Einspieler: Musiker mit Trompeten-Harmonika-Anlage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- 23.11.2021 13:47:24</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01:46:23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Am Jugendfestival 1964 in Siebnen SZ brachte ein Musiker die Jury zum Staunen. Mit seiner selbst gebastelten Trompeten-Harmonika-Anlage konnte er sich selber begleiten. Baut ihr auch selber Instrumente oder wie begleitet ihr euch? SRF Archiv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19.745285813012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57082780"/>
                  </a:ext>
                </a:extLst>
              </a:tr>
            </a:tbl>
          </a:graphicData>
        </a:graphic>
      </p:graphicFrame>
      <p:sp>
        <p:nvSpPr>
          <p:cNvPr id="4" name="Text Placeholder 3">
            <a:extLst>
              <a:ext uri="{FF2B5EF4-FFF2-40B4-BE49-F238E27FC236}">
                <a16:creationId xmlns:a16="http://schemas.microsoft.com/office/drawing/2014/main" id="{E64D4D60-835C-4958-A757-AA1CFE5766D3}"/>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35081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5F2BE-60BD-4FEB-A8DF-E661148D9D68}"/>
              </a:ext>
            </a:extLst>
          </p:cNvPr>
          <p:cNvSpPr>
            <a:spLocks noGrp="1"/>
          </p:cNvSpPr>
          <p:nvPr>
            <p:ph type="title"/>
          </p:nvPr>
        </p:nvSpPr>
        <p:spPr/>
        <p:txBody>
          <a:bodyPr/>
          <a:lstStyle/>
          <a:p>
            <a:r>
              <a:rPr lang="en-US"/>
              <a:t>Facebook Video Tabelle | SRF Volksmusik - 13 of 13</a:t>
            </a:r>
          </a:p>
        </p:txBody>
      </p:sp>
      <p:graphicFrame>
        <p:nvGraphicFramePr>
          <p:cNvPr id="5" name="Table Placeholder 4">
            <a:extLst>
              <a:ext uri="{FF2B5EF4-FFF2-40B4-BE49-F238E27FC236}">
                <a16:creationId xmlns:a16="http://schemas.microsoft.com/office/drawing/2014/main" id="{247322C5-77E1-4350-BFA8-4D78CB180B14}"/>
              </a:ext>
            </a:extLst>
          </p:cNvPr>
          <p:cNvGraphicFramePr>
            <a:graphicFrameLocks noGrp="1"/>
          </p:cNvGraphicFramePr>
          <p:nvPr>
            <p:ph type="tbl" sz="quarter" idx="13"/>
            <p:extLst>
              <p:ext uri="{D42A27DB-BD31-4B8C-83A1-F6EECF244321}">
                <p14:modId xmlns:p14="http://schemas.microsoft.com/office/powerpoint/2010/main" val="2349323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073758113"/>
                    </a:ext>
                  </a:extLst>
                </a:gridCol>
                <a:gridCol w="576072">
                  <a:extLst>
                    <a:ext uri="{9D8B030D-6E8A-4147-A177-3AD203B41FA5}">
                      <a16:colId xmlns:a16="http://schemas.microsoft.com/office/drawing/2014/main" val="1196471107"/>
                    </a:ext>
                  </a:extLst>
                </a:gridCol>
                <a:gridCol w="246888">
                  <a:extLst>
                    <a:ext uri="{9D8B030D-6E8A-4147-A177-3AD203B41FA5}">
                      <a16:colId xmlns:a16="http://schemas.microsoft.com/office/drawing/2014/main" val="248335969"/>
                    </a:ext>
                  </a:extLst>
                </a:gridCol>
                <a:gridCol w="246888">
                  <a:extLst>
                    <a:ext uri="{9D8B030D-6E8A-4147-A177-3AD203B41FA5}">
                      <a16:colId xmlns:a16="http://schemas.microsoft.com/office/drawing/2014/main" val="1230171528"/>
                    </a:ext>
                  </a:extLst>
                </a:gridCol>
                <a:gridCol w="576072">
                  <a:extLst>
                    <a:ext uri="{9D8B030D-6E8A-4147-A177-3AD203B41FA5}">
                      <a16:colId xmlns:a16="http://schemas.microsoft.com/office/drawing/2014/main" val="1823441614"/>
                    </a:ext>
                  </a:extLst>
                </a:gridCol>
                <a:gridCol w="576072">
                  <a:extLst>
                    <a:ext uri="{9D8B030D-6E8A-4147-A177-3AD203B41FA5}">
                      <a16:colId xmlns:a16="http://schemas.microsoft.com/office/drawing/2014/main" val="4051680428"/>
                    </a:ext>
                  </a:extLst>
                </a:gridCol>
                <a:gridCol w="576072">
                  <a:extLst>
                    <a:ext uri="{9D8B030D-6E8A-4147-A177-3AD203B41FA5}">
                      <a16:colId xmlns:a16="http://schemas.microsoft.com/office/drawing/2014/main" val="4251388926"/>
                    </a:ext>
                  </a:extLst>
                </a:gridCol>
                <a:gridCol w="246888">
                  <a:extLst>
                    <a:ext uri="{9D8B030D-6E8A-4147-A177-3AD203B41FA5}">
                      <a16:colId xmlns:a16="http://schemas.microsoft.com/office/drawing/2014/main" val="4166288341"/>
                    </a:ext>
                  </a:extLst>
                </a:gridCol>
                <a:gridCol w="246888">
                  <a:extLst>
                    <a:ext uri="{9D8B030D-6E8A-4147-A177-3AD203B41FA5}">
                      <a16:colId xmlns:a16="http://schemas.microsoft.com/office/drawing/2014/main" val="16586309"/>
                    </a:ext>
                  </a:extLst>
                </a:gridCol>
                <a:gridCol w="576072">
                  <a:extLst>
                    <a:ext uri="{9D8B030D-6E8A-4147-A177-3AD203B41FA5}">
                      <a16:colId xmlns:a16="http://schemas.microsoft.com/office/drawing/2014/main" val="1299933622"/>
                    </a:ext>
                  </a:extLst>
                </a:gridCol>
                <a:gridCol w="246888">
                  <a:extLst>
                    <a:ext uri="{9D8B030D-6E8A-4147-A177-3AD203B41FA5}">
                      <a16:colId xmlns:a16="http://schemas.microsoft.com/office/drawing/2014/main" val="733349518"/>
                    </a:ext>
                  </a:extLst>
                </a:gridCol>
                <a:gridCol w="246888">
                  <a:extLst>
                    <a:ext uri="{9D8B030D-6E8A-4147-A177-3AD203B41FA5}">
                      <a16:colId xmlns:a16="http://schemas.microsoft.com/office/drawing/2014/main" val="2930408028"/>
                    </a:ext>
                  </a:extLst>
                </a:gridCol>
                <a:gridCol w="246888">
                  <a:extLst>
                    <a:ext uri="{9D8B030D-6E8A-4147-A177-3AD203B41FA5}">
                      <a16:colId xmlns:a16="http://schemas.microsoft.com/office/drawing/2014/main" val="311901227"/>
                    </a:ext>
                  </a:extLst>
                </a:gridCol>
                <a:gridCol w="246888">
                  <a:extLst>
                    <a:ext uri="{9D8B030D-6E8A-4147-A177-3AD203B41FA5}">
                      <a16:colId xmlns:a16="http://schemas.microsoft.com/office/drawing/2014/main" val="992967512"/>
                    </a:ext>
                  </a:extLst>
                </a:gridCol>
                <a:gridCol w="246888">
                  <a:extLst>
                    <a:ext uri="{9D8B030D-6E8A-4147-A177-3AD203B41FA5}">
                      <a16:colId xmlns:a16="http://schemas.microsoft.com/office/drawing/2014/main" val="519463825"/>
                    </a:ext>
                  </a:extLst>
                </a:gridCol>
                <a:gridCol w="246888">
                  <a:extLst>
                    <a:ext uri="{9D8B030D-6E8A-4147-A177-3AD203B41FA5}">
                      <a16:colId xmlns:a16="http://schemas.microsoft.com/office/drawing/2014/main" val="384988107"/>
                    </a:ext>
                  </a:extLst>
                </a:gridCol>
                <a:gridCol w="246888">
                  <a:extLst>
                    <a:ext uri="{9D8B030D-6E8A-4147-A177-3AD203B41FA5}">
                      <a16:colId xmlns:a16="http://schemas.microsoft.com/office/drawing/2014/main" val="3879934086"/>
                    </a:ext>
                  </a:extLst>
                </a:gridCol>
                <a:gridCol w="246888">
                  <a:extLst>
                    <a:ext uri="{9D8B030D-6E8A-4147-A177-3AD203B41FA5}">
                      <a16:colId xmlns:a16="http://schemas.microsoft.com/office/drawing/2014/main" val="3630664519"/>
                    </a:ext>
                  </a:extLst>
                </a:gridCol>
                <a:gridCol w="246888">
                  <a:extLst>
                    <a:ext uri="{9D8B030D-6E8A-4147-A177-3AD203B41FA5}">
                      <a16:colId xmlns:a16="http://schemas.microsoft.com/office/drawing/2014/main" val="2956380705"/>
                    </a:ext>
                  </a:extLst>
                </a:gridCol>
                <a:gridCol w="246888">
                  <a:extLst>
                    <a:ext uri="{9D8B030D-6E8A-4147-A177-3AD203B41FA5}">
                      <a16:colId xmlns:a16="http://schemas.microsoft.com/office/drawing/2014/main" val="2631118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Video-Titel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Import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Totale Streamingdauer (Stunden)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Zuschauerbindung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(auch auf shared)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Starts ohne Ton (Proz)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Durchschnittliche Streamingdauer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 des Videos (Sek)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Views10sSoundPerc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watchTimeThroughCrossPost</a:t>
                      </a:r>
                    </a:p>
                  </a:txBody>
                  <a:tcPr/>
                </a:tc>
                <a:extLst>
                  <a:ext uri="{0D108BD9-81ED-4DB2-BD59-A6C34878D82A}">
                    <a16:rowId xmlns:a16="http://schemas.microsoft.com/office/drawing/2014/main" val="1865624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Duo Tobias - «Kafi Biberflade»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SRF Volksmusik - 02.12.2021 10:52:50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03.02.2022 01:46:22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Das Duo Tobias interpretierte die Nicolas Senn-Komposition «Kafi Biberflade» am Folklorenachwuchs-Wettwerb 2021 in Appenzell. Die beiden Hackbrettler Tobias Alder und Tobias Lehner stammen aus Gossau SG. #Hackbrett #Folklorenachwuchs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4.3753889234599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91369594"/>
                  </a:ext>
                </a:extLst>
              </a:tr>
            </a:tbl>
          </a:graphicData>
        </a:graphic>
      </p:graphicFrame>
      <p:sp>
        <p:nvSpPr>
          <p:cNvPr id="4" name="Text Placeholder 3">
            <a:extLst>
              <a:ext uri="{FF2B5EF4-FFF2-40B4-BE49-F238E27FC236}">
                <a16:creationId xmlns:a16="http://schemas.microsoft.com/office/drawing/2014/main" id="{F90BAD79-15B5-425A-95BB-3DECDF76B7C6}"/>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42245205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2A8A1-870B-431D-B3D4-87A728ACE3F1}"/>
              </a:ext>
            </a:extLst>
          </p:cNvPr>
          <p:cNvSpPr>
            <a:spLocks noGrp="1"/>
          </p:cNvSpPr>
          <p:nvPr>
            <p:ph type="title"/>
          </p:nvPr>
        </p:nvSpPr>
        <p:spPr/>
        <p:txBody>
          <a:bodyPr/>
          <a:lstStyle/>
          <a:p>
            <a:r>
              <a:rPr lang="en-US"/>
              <a:t>Facebook Hashtags | SRF Volksmusik</a:t>
            </a:r>
          </a:p>
        </p:txBody>
      </p:sp>
      <p:graphicFrame>
        <p:nvGraphicFramePr>
          <p:cNvPr id="5" name="Table Placeholder 4">
            <a:extLst>
              <a:ext uri="{FF2B5EF4-FFF2-40B4-BE49-F238E27FC236}">
                <a16:creationId xmlns:a16="http://schemas.microsoft.com/office/drawing/2014/main" id="{19D75E8B-E20C-4E57-9FD7-D10EE26226DD}"/>
              </a:ext>
            </a:extLst>
          </p:cNvPr>
          <p:cNvGraphicFramePr>
            <a:graphicFrameLocks noGrp="1"/>
          </p:cNvGraphicFramePr>
          <p:nvPr>
            <p:ph type="tbl" sz="quarter" idx="13"/>
            <p:extLst>
              <p:ext uri="{D42A27DB-BD31-4B8C-83A1-F6EECF244321}">
                <p14:modId xmlns:p14="http://schemas.microsoft.com/office/powerpoint/2010/main" val="13578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64447867"/>
                    </a:ext>
                  </a:extLst>
                </a:gridCol>
                <a:gridCol w="822960">
                  <a:extLst>
                    <a:ext uri="{9D8B030D-6E8A-4147-A177-3AD203B41FA5}">
                      <a16:colId xmlns:a16="http://schemas.microsoft.com/office/drawing/2014/main" val="2622102821"/>
                    </a:ext>
                  </a:extLst>
                </a:gridCol>
                <a:gridCol w="822960">
                  <a:extLst>
                    <a:ext uri="{9D8B030D-6E8A-4147-A177-3AD203B41FA5}">
                      <a16:colId xmlns:a16="http://schemas.microsoft.com/office/drawing/2014/main" val="3766569214"/>
                    </a:ext>
                  </a:extLst>
                </a:gridCol>
                <a:gridCol w="822960">
                  <a:extLst>
                    <a:ext uri="{9D8B030D-6E8A-4147-A177-3AD203B41FA5}">
                      <a16:colId xmlns:a16="http://schemas.microsoft.com/office/drawing/2014/main" val="2434570304"/>
                    </a:ext>
                  </a:extLst>
                </a:gridCol>
                <a:gridCol w="822960">
                  <a:extLst>
                    <a:ext uri="{9D8B030D-6E8A-4147-A177-3AD203B41FA5}">
                      <a16:colId xmlns:a16="http://schemas.microsoft.com/office/drawing/2014/main" val="2588057676"/>
                    </a:ext>
                  </a:extLst>
                </a:gridCol>
                <a:gridCol w="822960">
                  <a:extLst>
                    <a:ext uri="{9D8B030D-6E8A-4147-A177-3AD203B41FA5}">
                      <a16:colId xmlns:a16="http://schemas.microsoft.com/office/drawing/2014/main" val="2527404783"/>
                    </a:ext>
                  </a:extLst>
                </a:gridCol>
                <a:gridCol w="822960">
                  <a:extLst>
                    <a:ext uri="{9D8B030D-6E8A-4147-A177-3AD203B41FA5}">
                      <a16:colId xmlns:a16="http://schemas.microsoft.com/office/drawing/2014/main" val="1093192213"/>
                    </a:ext>
                  </a:extLst>
                </a:gridCol>
                <a:gridCol w="822960">
                  <a:extLst>
                    <a:ext uri="{9D8B030D-6E8A-4147-A177-3AD203B41FA5}">
                      <a16:colId xmlns:a16="http://schemas.microsoft.com/office/drawing/2014/main" val="247212546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Total Interactions</a:t>
                      </a:r>
                    </a:p>
                  </a:txBody>
                  <a:tcPr/>
                </a:tc>
                <a:tc>
                  <a:txBody>
                    <a:bodyPr/>
                    <a:lstStyle/>
                    <a:p>
                      <a:r>
                        <a:rPr lang="en-US" sz="1000"/>
                        <a:t>Engagement</a:t>
                      </a:r>
                    </a:p>
                  </a:txBody>
                  <a:tcPr/>
                </a:tc>
                <a:tc>
                  <a:txBody>
                    <a:bodyPr/>
                    <a:lstStyle/>
                    <a:p>
                      <a:r>
                        <a:rPr lang="en-US" sz="1000"/>
                        <a:t>Shares</a:t>
                      </a:r>
                    </a:p>
                  </a:txBody>
                  <a:tcPr/>
                </a:tc>
                <a:tc>
                  <a:txBody>
                    <a:bodyPr/>
                    <a:lstStyle/>
                    <a:p>
                      <a:r>
                        <a:rPr lang="en-US" sz="1000"/>
                        <a:t>Comments</a:t>
                      </a:r>
                    </a:p>
                  </a:txBody>
                  <a:tcPr/>
                </a:tc>
                <a:tc>
                  <a:txBody>
                    <a:bodyPr/>
                    <a:lstStyle/>
                    <a:p>
                      <a:r>
                        <a:rPr lang="en-US" sz="1000"/>
                        <a:t>Video Views 10s</a:t>
                      </a:r>
                    </a:p>
                  </a:txBody>
                  <a:tcPr/>
                </a:tc>
                <a:tc>
                  <a:txBody>
                    <a:bodyPr/>
                    <a:lstStyle/>
                    <a:p>
                      <a:r>
                        <a:rPr lang="en-US" sz="1000"/>
                        <a:t>Streamingdauer (h)</a:t>
                      </a:r>
                    </a:p>
                  </a:txBody>
                  <a:tcPr/>
                </a:tc>
                <a:extLst>
                  <a:ext uri="{0D108BD9-81ED-4DB2-BD59-A6C34878D82A}">
                    <a16:rowId xmlns:a16="http://schemas.microsoft.com/office/drawing/2014/main" val="1391217234"/>
                  </a:ext>
                </a:extLst>
              </a:tr>
              <a:tr h="370840">
                <a:tc>
                  <a:txBody>
                    <a:bodyPr/>
                    <a:lstStyle/>
                    <a:p>
                      <a:r>
                        <a:rPr lang="en-US" sz="1000"/>
                        <a:t>#volksmusik</a:t>
                      </a:r>
                    </a:p>
                  </a:txBody>
                  <a:tcPr/>
                </a:tc>
                <a:tc>
                  <a:txBody>
                    <a:bodyPr/>
                    <a:lstStyle/>
                    <a:p>
                      <a:r>
                        <a:rPr lang="en-US" sz="1000"/>
                        <a:t>3</a:t>
                      </a:r>
                    </a:p>
                  </a:txBody>
                  <a:tcPr/>
                </a:tc>
                <a:tc>
                  <a:txBody>
                    <a:bodyPr/>
                    <a:lstStyle/>
                    <a:p>
                      <a:r>
                        <a:rPr lang="en-US" sz="1000"/>
                        <a:t>3528</a:t>
                      </a:r>
                    </a:p>
                  </a:txBody>
                  <a:tcPr/>
                </a:tc>
                <a:tc>
                  <a:txBody>
                    <a:bodyPr/>
                    <a:lstStyle/>
                    <a:p>
                      <a:r>
                        <a:rPr lang="en-US" sz="1000"/>
                        <a:t>3028</a:t>
                      </a:r>
                    </a:p>
                  </a:txBody>
                  <a:tcPr/>
                </a:tc>
                <a:tc>
                  <a:txBody>
                    <a:bodyPr/>
                    <a:lstStyle/>
                    <a:p>
                      <a:r>
                        <a:rPr lang="en-US" sz="1000"/>
                        <a:t>443</a:t>
                      </a:r>
                    </a:p>
                  </a:txBody>
                  <a:tcPr/>
                </a:tc>
                <a:tc>
                  <a:txBody>
                    <a:bodyPr/>
                    <a:lstStyle/>
                    <a:p>
                      <a:r>
                        <a:rPr lang="en-US" sz="1000"/>
                        <a:t>57</a:t>
                      </a:r>
                    </a:p>
                  </a:txBody>
                  <a:tcPr/>
                </a:tc>
                <a:tc>
                  <a:txBody>
                    <a:bodyPr/>
                    <a:lstStyle/>
                    <a:p>
                      <a:r>
                        <a:rPr lang="en-US" sz="1000"/>
                        <a:t>29137</a:t>
                      </a:r>
                    </a:p>
                  </a:txBody>
                  <a:tcPr/>
                </a:tc>
                <a:tc>
                  <a:txBody>
                    <a:bodyPr/>
                    <a:lstStyle/>
                    <a:p>
                      <a:r>
                        <a:rPr lang="en-US" sz="1000"/>
                        <a:t>495.97</a:t>
                      </a:r>
                    </a:p>
                  </a:txBody>
                  <a:tcPr/>
                </a:tc>
                <a:extLst>
                  <a:ext uri="{0D108BD9-81ED-4DB2-BD59-A6C34878D82A}">
                    <a16:rowId xmlns:a16="http://schemas.microsoft.com/office/drawing/2014/main" val="3693543248"/>
                  </a:ext>
                </a:extLst>
              </a:tr>
              <a:tr h="370840">
                <a:tc>
                  <a:txBody>
                    <a:bodyPr/>
                    <a:lstStyle/>
                    <a:p>
                      <a:r>
                        <a:rPr lang="en-US" sz="1000"/>
                        <a:t>#folklorenachwuchs</a:t>
                      </a:r>
                    </a:p>
                  </a:txBody>
                  <a:tcPr/>
                </a:tc>
                <a:tc>
                  <a:txBody>
                    <a:bodyPr/>
                    <a:lstStyle/>
                    <a:p>
                      <a:r>
                        <a:rPr lang="en-US" sz="1000"/>
                        <a:t>2</a:t>
                      </a:r>
                    </a:p>
                  </a:txBody>
                  <a:tcPr/>
                </a:tc>
                <a:tc>
                  <a:txBody>
                    <a:bodyPr/>
                    <a:lstStyle/>
                    <a:p>
                      <a:r>
                        <a:rPr lang="en-US" sz="1000"/>
                        <a:t>1098</a:t>
                      </a:r>
                    </a:p>
                  </a:txBody>
                  <a:tcPr/>
                </a:tc>
                <a:tc>
                  <a:txBody>
                    <a:bodyPr/>
                    <a:lstStyle/>
                    <a:p>
                      <a:r>
                        <a:rPr lang="en-US" sz="1000"/>
                        <a:t>958</a:t>
                      </a:r>
                    </a:p>
                  </a:txBody>
                  <a:tcPr/>
                </a:tc>
                <a:tc>
                  <a:txBody>
                    <a:bodyPr/>
                    <a:lstStyle/>
                    <a:p>
                      <a:r>
                        <a:rPr lang="en-US" sz="1000"/>
                        <a:t>115</a:t>
                      </a:r>
                    </a:p>
                  </a:txBody>
                  <a:tcPr/>
                </a:tc>
                <a:tc>
                  <a:txBody>
                    <a:bodyPr/>
                    <a:lstStyle/>
                    <a:p>
                      <a:r>
                        <a:rPr lang="en-US" sz="1000"/>
                        <a:t>25</a:t>
                      </a:r>
                    </a:p>
                  </a:txBody>
                  <a:tcPr/>
                </a:tc>
                <a:tc>
                  <a:txBody>
                    <a:bodyPr/>
                    <a:lstStyle/>
                    <a:p>
                      <a:r>
                        <a:rPr lang="en-US" sz="1000"/>
                        <a:t>11818</a:t>
                      </a:r>
                    </a:p>
                  </a:txBody>
                  <a:tcPr/>
                </a:tc>
                <a:tc>
                  <a:txBody>
                    <a:bodyPr/>
                    <a:lstStyle/>
                    <a:p>
                      <a:r>
                        <a:rPr lang="en-US" sz="1000"/>
                        <a:t>196.89</a:t>
                      </a:r>
                    </a:p>
                  </a:txBody>
                  <a:tcPr/>
                </a:tc>
                <a:extLst>
                  <a:ext uri="{0D108BD9-81ED-4DB2-BD59-A6C34878D82A}">
                    <a16:rowId xmlns:a16="http://schemas.microsoft.com/office/drawing/2014/main" val="1433193344"/>
                  </a:ext>
                </a:extLst>
              </a:tr>
              <a:tr h="370840">
                <a:tc>
                  <a:txBody>
                    <a:bodyPr/>
                    <a:lstStyle/>
                    <a:p>
                      <a:r>
                        <a:rPr lang="en-US" sz="1000"/>
                        <a:t>#ländler</a:t>
                      </a:r>
                    </a:p>
                  </a:txBody>
                  <a:tcPr/>
                </a:tc>
                <a:tc>
                  <a:txBody>
                    <a:bodyPr/>
                    <a:lstStyle/>
                    <a:p>
                      <a:r>
                        <a:rPr lang="en-US" sz="1000"/>
                        <a:t>2</a:t>
                      </a:r>
                    </a:p>
                  </a:txBody>
                  <a:tcPr/>
                </a:tc>
                <a:tc>
                  <a:txBody>
                    <a:bodyPr/>
                    <a:lstStyle/>
                    <a:p>
                      <a:r>
                        <a:rPr lang="en-US" sz="1000"/>
                        <a:t>2979</a:t>
                      </a:r>
                    </a:p>
                  </a:txBody>
                  <a:tcPr/>
                </a:tc>
                <a:tc>
                  <a:txBody>
                    <a:bodyPr/>
                    <a:lstStyle/>
                    <a:p>
                      <a:r>
                        <a:rPr lang="en-US" sz="1000"/>
                        <a:t>2549</a:t>
                      </a:r>
                    </a:p>
                  </a:txBody>
                  <a:tcPr/>
                </a:tc>
                <a:tc>
                  <a:txBody>
                    <a:bodyPr/>
                    <a:lstStyle/>
                    <a:p>
                      <a:r>
                        <a:rPr lang="en-US" sz="1000"/>
                        <a:t>382</a:t>
                      </a:r>
                    </a:p>
                  </a:txBody>
                  <a:tcPr/>
                </a:tc>
                <a:tc>
                  <a:txBody>
                    <a:bodyPr/>
                    <a:lstStyle/>
                    <a:p>
                      <a:r>
                        <a:rPr lang="en-US" sz="1000"/>
                        <a:t>48</a:t>
                      </a:r>
                    </a:p>
                  </a:txBody>
                  <a:tcPr/>
                </a:tc>
                <a:tc>
                  <a:txBody>
                    <a:bodyPr/>
                    <a:lstStyle/>
                    <a:p>
                      <a:r>
                        <a:rPr lang="en-US" sz="1000"/>
                        <a:t>24380</a:t>
                      </a:r>
                    </a:p>
                  </a:txBody>
                  <a:tcPr/>
                </a:tc>
                <a:tc>
                  <a:txBody>
                    <a:bodyPr/>
                    <a:lstStyle/>
                    <a:p>
                      <a:r>
                        <a:rPr lang="en-US" sz="1000"/>
                        <a:t>420.06</a:t>
                      </a:r>
                    </a:p>
                  </a:txBody>
                  <a:tcPr/>
                </a:tc>
                <a:extLst>
                  <a:ext uri="{0D108BD9-81ED-4DB2-BD59-A6C34878D82A}">
                    <a16:rowId xmlns:a16="http://schemas.microsoft.com/office/drawing/2014/main" val="1585486152"/>
                  </a:ext>
                </a:extLst>
              </a:tr>
              <a:tr h="370840">
                <a:tc>
                  <a:txBody>
                    <a:bodyPr/>
                    <a:lstStyle/>
                    <a:p>
                      <a:r>
                        <a:rPr lang="en-US" sz="1000"/>
                        <a:t>#schneehäsli</a:t>
                      </a:r>
                    </a:p>
                  </a:txBody>
                  <a:tcPr/>
                </a:tc>
                <a:tc>
                  <a:txBody>
                    <a:bodyPr/>
                    <a:lstStyle/>
                    <a:p>
                      <a:r>
                        <a:rPr lang="en-US" sz="1000"/>
                        <a:t>1</a:t>
                      </a:r>
                    </a:p>
                  </a:txBody>
                  <a:tcPr/>
                </a:tc>
                <a:tc>
                  <a:txBody>
                    <a:bodyPr/>
                    <a:lstStyle/>
                    <a:p>
                      <a:r>
                        <a:rPr lang="en-US" sz="1000"/>
                        <a:t>549</a:t>
                      </a:r>
                    </a:p>
                  </a:txBody>
                  <a:tcPr/>
                </a:tc>
                <a:tc>
                  <a:txBody>
                    <a:bodyPr/>
                    <a:lstStyle/>
                    <a:p>
                      <a:r>
                        <a:rPr lang="en-US" sz="1000"/>
                        <a:t>479</a:t>
                      </a:r>
                    </a:p>
                  </a:txBody>
                  <a:tcPr/>
                </a:tc>
                <a:tc>
                  <a:txBody>
                    <a:bodyPr/>
                    <a:lstStyle/>
                    <a:p>
                      <a:r>
                        <a:rPr lang="en-US" sz="1000"/>
                        <a:t>61</a:t>
                      </a:r>
                    </a:p>
                  </a:txBody>
                  <a:tcPr/>
                </a:tc>
                <a:tc>
                  <a:txBody>
                    <a:bodyPr/>
                    <a:lstStyle/>
                    <a:p>
                      <a:r>
                        <a:rPr lang="en-US" sz="1000"/>
                        <a:t>9</a:t>
                      </a:r>
                    </a:p>
                  </a:txBody>
                  <a:tcPr/>
                </a:tc>
                <a:tc>
                  <a:txBody>
                    <a:bodyPr/>
                    <a:lstStyle/>
                    <a:p>
                      <a:r>
                        <a:rPr lang="en-US" sz="1000"/>
                        <a:t>4757</a:t>
                      </a:r>
                    </a:p>
                  </a:txBody>
                  <a:tcPr/>
                </a:tc>
                <a:tc>
                  <a:txBody>
                    <a:bodyPr/>
                    <a:lstStyle/>
                    <a:p>
                      <a:r>
                        <a:rPr lang="en-US" sz="1000"/>
                        <a:t>75.91</a:t>
                      </a:r>
                    </a:p>
                  </a:txBody>
                  <a:tcPr/>
                </a:tc>
                <a:extLst>
                  <a:ext uri="{0D108BD9-81ED-4DB2-BD59-A6C34878D82A}">
                    <a16:rowId xmlns:a16="http://schemas.microsoft.com/office/drawing/2014/main" val="1292091302"/>
                  </a:ext>
                </a:extLst>
              </a:tr>
              <a:tr h="370840">
                <a:tc>
                  <a:txBody>
                    <a:bodyPr/>
                    <a:lstStyle/>
                    <a:p>
                      <a:r>
                        <a:rPr lang="en-US" sz="1000"/>
                        <a:t>#schnee</a:t>
                      </a:r>
                    </a:p>
                  </a:txBody>
                  <a:tcPr/>
                </a:tc>
                <a:tc>
                  <a:txBody>
                    <a:bodyPr/>
                    <a:lstStyle/>
                    <a:p>
                      <a:r>
                        <a:rPr lang="en-US" sz="1000"/>
                        <a:t>1</a:t>
                      </a:r>
                    </a:p>
                  </a:txBody>
                  <a:tcPr/>
                </a:tc>
                <a:tc>
                  <a:txBody>
                    <a:bodyPr/>
                    <a:lstStyle/>
                    <a:p>
                      <a:r>
                        <a:rPr lang="en-US" sz="1000"/>
                        <a:t>549</a:t>
                      </a:r>
                    </a:p>
                  </a:txBody>
                  <a:tcPr/>
                </a:tc>
                <a:tc>
                  <a:txBody>
                    <a:bodyPr/>
                    <a:lstStyle/>
                    <a:p>
                      <a:r>
                        <a:rPr lang="en-US" sz="1000"/>
                        <a:t>479</a:t>
                      </a:r>
                    </a:p>
                  </a:txBody>
                  <a:tcPr/>
                </a:tc>
                <a:tc>
                  <a:txBody>
                    <a:bodyPr/>
                    <a:lstStyle/>
                    <a:p>
                      <a:r>
                        <a:rPr lang="en-US" sz="1000"/>
                        <a:t>61</a:t>
                      </a:r>
                    </a:p>
                  </a:txBody>
                  <a:tcPr/>
                </a:tc>
                <a:tc>
                  <a:txBody>
                    <a:bodyPr/>
                    <a:lstStyle/>
                    <a:p>
                      <a:r>
                        <a:rPr lang="en-US" sz="1000"/>
                        <a:t>9</a:t>
                      </a:r>
                    </a:p>
                  </a:txBody>
                  <a:tcPr/>
                </a:tc>
                <a:tc>
                  <a:txBody>
                    <a:bodyPr/>
                    <a:lstStyle/>
                    <a:p>
                      <a:r>
                        <a:rPr lang="en-US" sz="1000"/>
                        <a:t>4757</a:t>
                      </a:r>
                    </a:p>
                  </a:txBody>
                  <a:tcPr/>
                </a:tc>
                <a:tc>
                  <a:txBody>
                    <a:bodyPr/>
                    <a:lstStyle/>
                    <a:p>
                      <a:r>
                        <a:rPr lang="en-US" sz="1000"/>
                        <a:t>75.91</a:t>
                      </a:r>
                    </a:p>
                  </a:txBody>
                  <a:tcPr/>
                </a:tc>
                <a:extLst>
                  <a:ext uri="{0D108BD9-81ED-4DB2-BD59-A6C34878D82A}">
                    <a16:rowId xmlns:a16="http://schemas.microsoft.com/office/drawing/2014/main" val="2598560305"/>
                  </a:ext>
                </a:extLst>
              </a:tr>
              <a:tr h="370840">
                <a:tc>
                  <a:txBody>
                    <a:bodyPr/>
                    <a:lstStyle/>
                    <a:p>
                      <a:r>
                        <a:rPr lang="en-US" sz="1000"/>
                        <a:t>#hackbrett</a:t>
                      </a:r>
                    </a:p>
                  </a:txBody>
                  <a:tcPr/>
                </a:tc>
                <a:tc>
                  <a:txBody>
                    <a:bodyPr/>
                    <a:lstStyle/>
                    <a:p>
                      <a:r>
                        <a:rPr lang="en-US" sz="1000"/>
                        <a:t>1</a:t>
                      </a:r>
                    </a:p>
                  </a:txBody>
                  <a:tcPr/>
                </a:tc>
                <a:tc>
                  <a:txBody>
                    <a:bodyPr/>
                    <a:lstStyle/>
                    <a:p>
                      <a:r>
                        <a:rPr lang="en-US" sz="1000"/>
                        <a:t>150</a:t>
                      </a:r>
                    </a:p>
                  </a:txBody>
                  <a:tcPr/>
                </a:tc>
                <a:tc>
                  <a:txBody>
                    <a:bodyPr/>
                    <a:lstStyle/>
                    <a:p>
                      <a:r>
                        <a:rPr lang="en-US" sz="1000"/>
                        <a:t>130</a:t>
                      </a:r>
                    </a:p>
                  </a:txBody>
                  <a:tcPr/>
                </a:tc>
                <a:tc>
                  <a:txBody>
                    <a:bodyPr/>
                    <a:lstStyle/>
                    <a:p>
                      <a:r>
                        <a:rPr lang="en-US" sz="1000"/>
                        <a:t>14</a:t>
                      </a:r>
                    </a:p>
                  </a:txBody>
                  <a:tcPr/>
                </a:tc>
                <a:tc>
                  <a:txBody>
                    <a:bodyPr/>
                    <a:lstStyle/>
                    <a:p>
                      <a:r>
                        <a:rPr lang="en-US" sz="1000"/>
                        <a:t>6</a:t>
                      </a:r>
                    </a:p>
                  </a:txBody>
                  <a:tcPr/>
                </a:tc>
                <a:tc>
                  <a:txBody>
                    <a:bodyPr/>
                    <a:lstStyle/>
                    <a:p>
                      <a:r>
                        <a:rPr lang="en-US" sz="1000"/>
                        <a:t>1688</a:t>
                      </a:r>
                    </a:p>
                  </a:txBody>
                  <a:tcPr/>
                </a:tc>
                <a:tc>
                  <a:txBody>
                    <a:bodyPr/>
                    <a:lstStyle/>
                    <a:p>
                      <a:r>
                        <a:rPr lang="en-US" sz="1000"/>
                        <a:t>25.8</a:t>
                      </a:r>
                    </a:p>
                  </a:txBody>
                  <a:tcPr/>
                </a:tc>
                <a:extLst>
                  <a:ext uri="{0D108BD9-81ED-4DB2-BD59-A6C34878D82A}">
                    <a16:rowId xmlns:a16="http://schemas.microsoft.com/office/drawing/2014/main" val="444440726"/>
                  </a:ext>
                </a:extLst>
              </a:tr>
              <a:tr h="370840">
                <a:tc>
                  <a:txBody>
                    <a:bodyPr/>
                    <a:lstStyle/>
                    <a:p>
                      <a:r>
                        <a:rPr lang="en-US" sz="1000"/>
                        <a:t>#blockflöte</a:t>
                      </a:r>
                    </a:p>
                  </a:txBody>
                  <a:tcPr/>
                </a:tc>
                <a:tc>
                  <a:txBody>
                    <a:bodyPr/>
                    <a:lstStyle/>
                    <a:p>
                      <a:r>
                        <a:rPr lang="en-US" sz="1000"/>
                        <a:t>1</a:t>
                      </a:r>
                    </a:p>
                  </a:txBody>
                  <a:tcPr/>
                </a:tc>
                <a:tc>
                  <a:txBody>
                    <a:bodyPr/>
                    <a:lstStyle/>
                    <a:p>
                      <a:r>
                        <a:rPr lang="en-US" sz="1000"/>
                        <a:t>203</a:t>
                      </a:r>
                    </a:p>
                  </a:txBody>
                  <a:tcPr/>
                </a:tc>
                <a:tc>
                  <a:txBody>
                    <a:bodyPr/>
                    <a:lstStyle/>
                    <a:p>
                      <a:r>
                        <a:rPr lang="en-US" sz="1000"/>
                        <a:t>182</a:t>
                      </a:r>
                    </a:p>
                  </a:txBody>
                  <a:tcPr/>
                </a:tc>
                <a:tc>
                  <a:txBody>
                    <a:bodyPr/>
                    <a:lstStyle/>
                    <a:p>
                      <a:r>
                        <a:rPr lang="en-US" sz="1000"/>
                        <a:t>15</a:t>
                      </a:r>
                    </a:p>
                  </a:txBody>
                  <a:tcPr/>
                </a:tc>
                <a:tc>
                  <a:txBody>
                    <a:bodyPr/>
                    <a:lstStyle/>
                    <a:p>
                      <a:r>
                        <a:rPr lang="en-US" sz="1000"/>
                        <a:t>6</a:t>
                      </a:r>
                    </a:p>
                  </a:txBody>
                  <a:tcPr/>
                </a:tc>
                <a:tc>
                  <a:txBody>
                    <a:bodyPr/>
                    <a:lstStyle/>
                    <a:p>
                      <a:r>
                        <a:rPr lang="en-US" sz="1000"/>
                        <a:t>2700</a:t>
                      </a:r>
                    </a:p>
                  </a:txBody>
                  <a:tcPr/>
                </a:tc>
                <a:tc>
                  <a:txBody>
                    <a:bodyPr/>
                    <a:lstStyle/>
                    <a:p>
                      <a:r>
                        <a:rPr lang="en-US" sz="1000"/>
                        <a:t>41.28</a:t>
                      </a:r>
                    </a:p>
                  </a:txBody>
                  <a:tcPr/>
                </a:tc>
                <a:extLst>
                  <a:ext uri="{0D108BD9-81ED-4DB2-BD59-A6C34878D82A}">
                    <a16:rowId xmlns:a16="http://schemas.microsoft.com/office/drawing/2014/main" val="1873452253"/>
                  </a:ext>
                </a:extLst>
              </a:tr>
              <a:tr h="370840">
                <a:tc>
                  <a:txBody>
                    <a:bodyPr/>
                    <a:lstStyle/>
                    <a:p>
                      <a:r>
                        <a:rPr lang="en-US" sz="1000"/>
                        <a:t>#advent</a:t>
                      </a:r>
                    </a:p>
                  </a:txBody>
                  <a:tcPr/>
                </a:tc>
                <a:tc>
                  <a:txBody>
                    <a:bodyPr/>
                    <a:lstStyle/>
                    <a:p>
                      <a:r>
                        <a:rPr lang="en-US" sz="1000"/>
                        <a:t>1</a:t>
                      </a:r>
                    </a:p>
                  </a:txBody>
                  <a:tcPr/>
                </a:tc>
                <a:tc>
                  <a:txBody>
                    <a:bodyPr/>
                    <a:lstStyle/>
                    <a:p>
                      <a:r>
                        <a:rPr lang="en-US" sz="1000"/>
                        <a:t>203</a:t>
                      </a:r>
                    </a:p>
                  </a:txBody>
                  <a:tcPr/>
                </a:tc>
                <a:tc>
                  <a:txBody>
                    <a:bodyPr/>
                    <a:lstStyle/>
                    <a:p>
                      <a:r>
                        <a:rPr lang="en-US" sz="1000"/>
                        <a:t>182</a:t>
                      </a:r>
                    </a:p>
                  </a:txBody>
                  <a:tcPr/>
                </a:tc>
                <a:tc>
                  <a:txBody>
                    <a:bodyPr/>
                    <a:lstStyle/>
                    <a:p>
                      <a:r>
                        <a:rPr lang="en-US" sz="1000"/>
                        <a:t>15</a:t>
                      </a:r>
                    </a:p>
                  </a:txBody>
                  <a:tcPr/>
                </a:tc>
                <a:tc>
                  <a:txBody>
                    <a:bodyPr/>
                    <a:lstStyle/>
                    <a:p>
                      <a:r>
                        <a:rPr lang="en-US" sz="1000"/>
                        <a:t>6</a:t>
                      </a:r>
                    </a:p>
                  </a:txBody>
                  <a:tcPr/>
                </a:tc>
                <a:tc>
                  <a:txBody>
                    <a:bodyPr/>
                    <a:lstStyle/>
                    <a:p>
                      <a:r>
                        <a:rPr lang="en-US" sz="1000"/>
                        <a:t>2700</a:t>
                      </a:r>
                    </a:p>
                  </a:txBody>
                  <a:tcPr/>
                </a:tc>
                <a:tc>
                  <a:txBody>
                    <a:bodyPr/>
                    <a:lstStyle/>
                    <a:p>
                      <a:r>
                        <a:rPr lang="en-US" sz="1000"/>
                        <a:t>41.28</a:t>
                      </a:r>
                    </a:p>
                  </a:txBody>
                  <a:tcPr/>
                </a:tc>
                <a:extLst>
                  <a:ext uri="{0D108BD9-81ED-4DB2-BD59-A6C34878D82A}">
                    <a16:rowId xmlns:a16="http://schemas.microsoft.com/office/drawing/2014/main" val="2413246330"/>
                  </a:ext>
                </a:extLst>
              </a:tr>
              <a:tr h="370840">
                <a:tc>
                  <a:txBody>
                    <a:bodyPr/>
                    <a:lstStyle/>
                    <a:p>
                      <a:r>
                        <a:rPr lang="en-US" sz="1000"/>
                        <a:t>#adventsmusik</a:t>
                      </a:r>
                    </a:p>
                  </a:txBody>
                  <a:tcPr/>
                </a:tc>
                <a:tc>
                  <a:txBody>
                    <a:bodyPr/>
                    <a:lstStyle/>
                    <a:p>
                      <a:r>
                        <a:rPr lang="en-US" sz="1000"/>
                        <a:t>1</a:t>
                      </a:r>
                    </a:p>
                  </a:txBody>
                  <a:tcPr/>
                </a:tc>
                <a:tc>
                  <a:txBody>
                    <a:bodyPr/>
                    <a:lstStyle/>
                    <a:p>
                      <a:r>
                        <a:rPr lang="en-US" sz="1000"/>
                        <a:t>203</a:t>
                      </a:r>
                    </a:p>
                  </a:txBody>
                  <a:tcPr/>
                </a:tc>
                <a:tc>
                  <a:txBody>
                    <a:bodyPr/>
                    <a:lstStyle/>
                    <a:p>
                      <a:r>
                        <a:rPr lang="en-US" sz="1000"/>
                        <a:t>182</a:t>
                      </a:r>
                    </a:p>
                  </a:txBody>
                  <a:tcPr/>
                </a:tc>
                <a:tc>
                  <a:txBody>
                    <a:bodyPr/>
                    <a:lstStyle/>
                    <a:p>
                      <a:r>
                        <a:rPr lang="en-US" sz="1000"/>
                        <a:t>15</a:t>
                      </a:r>
                    </a:p>
                  </a:txBody>
                  <a:tcPr/>
                </a:tc>
                <a:tc>
                  <a:txBody>
                    <a:bodyPr/>
                    <a:lstStyle/>
                    <a:p>
                      <a:r>
                        <a:rPr lang="en-US" sz="1000"/>
                        <a:t>6</a:t>
                      </a:r>
                    </a:p>
                  </a:txBody>
                  <a:tcPr/>
                </a:tc>
                <a:tc>
                  <a:txBody>
                    <a:bodyPr/>
                    <a:lstStyle/>
                    <a:p>
                      <a:r>
                        <a:rPr lang="en-US" sz="1000"/>
                        <a:t>2700</a:t>
                      </a:r>
                    </a:p>
                  </a:txBody>
                  <a:tcPr/>
                </a:tc>
                <a:tc>
                  <a:txBody>
                    <a:bodyPr/>
                    <a:lstStyle/>
                    <a:p>
                      <a:r>
                        <a:rPr lang="en-US" sz="1000"/>
                        <a:t>41.28</a:t>
                      </a:r>
                    </a:p>
                  </a:txBody>
                  <a:tcPr/>
                </a:tc>
                <a:extLst>
                  <a:ext uri="{0D108BD9-81ED-4DB2-BD59-A6C34878D82A}">
                    <a16:rowId xmlns:a16="http://schemas.microsoft.com/office/drawing/2014/main" val="2482308259"/>
                  </a:ext>
                </a:extLst>
              </a:tr>
              <a:tr h="370840">
                <a:tc>
                  <a:txBody>
                    <a:bodyPr/>
                    <a:lstStyle/>
                    <a:p>
                      <a:r>
                        <a:rPr lang="en-US" sz="1000"/>
                        <a:t>#samichlaus</a:t>
                      </a:r>
                    </a:p>
                  </a:txBody>
                  <a:tcPr/>
                </a:tc>
                <a:tc>
                  <a:txBody>
                    <a:bodyPr/>
                    <a:lstStyle/>
                    <a:p>
                      <a:r>
                        <a:rPr lang="en-US" sz="1000"/>
                        <a:t>1</a:t>
                      </a:r>
                    </a:p>
                  </a:txBody>
                  <a:tcPr/>
                </a:tc>
                <a:tc>
                  <a:txBody>
                    <a:bodyPr/>
                    <a:lstStyle/>
                    <a:p>
                      <a:r>
                        <a:rPr lang="en-US" sz="1000"/>
                        <a:t>314</a:t>
                      </a:r>
                    </a:p>
                  </a:txBody>
                  <a:tcPr/>
                </a:tc>
                <a:tc>
                  <a:txBody>
                    <a:bodyPr/>
                    <a:lstStyle/>
                    <a:p>
                      <a:r>
                        <a:rPr lang="en-US" sz="1000"/>
                        <a:t>264</a:t>
                      </a:r>
                    </a:p>
                  </a:txBody>
                  <a:tcPr/>
                </a:tc>
                <a:tc>
                  <a:txBody>
                    <a:bodyPr/>
                    <a:lstStyle/>
                    <a:p>
                      <a:r>
                        <a:rPr lang="en-US" sz="1000"/>
                        <a:t>45</a:t>
                      </a:r>
                    </a:p>
                  </a:txBody>
                  <a:tcPr/>
                </a:tc>
                <a:tc>
                  <a:txBody>
                    <a:bodyPr/>
                    <a:lstStyle/>
                    <a:p>
                      <a:r>
                        <a:rPr lang="en-US" sz="1000"/>
                        <a:t>5</a:t>
                      </a:r>
                    </a:p>
                  </a:txBody>
                  <a:tcPr/>
                </a:tc>
                <a:tc>
                  <a:txBody>
                    <a:bodyPr/>
                    <a:lstStyle/>
                    <a:p>
                      <a:r>
                        <a:rPr lang="en-US" sz="1000"/>
                        <a:t>3730</a:t>
                      </a:r>
                    </a:p>
                  </a:txBody>
                  <a:tcPr/>
                </a:tc>
                <a:tc>
                  <a:txBody>
                    <a:bodyPr/>
                    <a:lstStyle/>
                    <a:p>
                      <a:r>
                        <a:rPr lang="en-US" sz="1000"/>
                        <a:t>59.99</a:t>
                      </a:r>
                    </a:p>
                  </a:txBody>
                  <a:tcPr/>
                </a:tc>
                <a:extLst>
                  <a:ext uri="{0D108BD9-81ED-4DB2-BD59-A6C34878D82A}">
                    <a16:rowId xmlns:a16="http://schemas.microsoft.com/office/drawing/2014/main" val="1832000882"/>
                  </a:ext>
                </a:extLst>
              </a:tr>
            </a:tbl>
          </a:graphicData>
        </a:graphic>
      </p:graphicFrame>
      <p:sp>
        <p:nvSpPr>
          <p:cNvPr id="4" name="Text Placeholder 3">
            <a:extLst>
              <a:ext uri="{FF2B5EF4-FFF2-40B4-BE49-F238E27FC236}">
                <a16:creationId xmlns:a16="http://schemas.microsoft.com/office/drawing/2014/main" id="{F83D82A0-78E6-4F2E-935E-9FAC9D18D2AD}"/>
              </a:ext>
            </a:extLst>
          </p:cNvPr>
          <p:cNvSpPr>
            <a:spLocks noGrp="1"/>
          </p:cNvSpPr>
          <p:nvPr>
            <p:ph type="body" sz="quarter" idx="14"/>
          </p:nvPr>
        </p:nvSpPr>
        <p:spPr/>
        <p:txBody>
          <a:bodyPr/>
          <a:lstStyle/>
          <a:p>
            <a:r>
              <a:rPr lang="en-US"/>
              <a:t>22.11.2021 - 06.12.2021</a:t>
            </a:r>
          </a:p>
        </p:txBody>
      </p:sp>
    </p:spTree>
    <p:extLst>
      <p:ext uri="{BB962C8B-B14F-4D97-AF65-F5344CB8AC3E}">
        <p14:creationId xmlns:p14="http://schemas.microsoft.com/office/powerpoint/2010/main" val="18130962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2678</Words>
  <Application>Microsoft Office PowerPoint</Application>
  <PresentationFormat>On-screen Show (4:3)</PresentationFormat>
  <Paragraphs>1035</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SRF Redaktions-Dashboard (Facebook)</vt:lpstr>
      <vt:lpstr>Facebook Interactions nach Monat | SRF Volksmusik</vt:lpstr>
      <vt:lpstr>Overall Fans nach Kanal | SRF Volksmusik</vt:lpstr>
      <vt:lpstr>Facebook Posts nach Post Type | SRF Volksmusik</vt:lpstr>
      <vt:lpstr>Facebook Post Tabelle | SRF Volksmusik - 1 of 12</vt:lpstr>
      <vt:lpstr>Facebook Post Tabelle | SRF Volksmusik - 2 of 12</vt:lpstr>
      <vt:lpstr>Facebook Post Tabelle | SRF Volksmusik - 3 of 12</vt:lpstr>
      <vt:lpstr>Facebook Post Tabelle | SRF Volksmusik - 4 of 12</vt:lpstr>
      <vt:lpstr>Facebook Post Tabelle | SRF Volksmusik - 5 of 12</vt:lpstr>
      <vt:lpstr>Facebook Post Tabelle | SRF Volksmusik - 6 of 12</vt:lpstr>
      <vt:lpstr>Facebook Post Tabelle | SRF Volksmusik - 7 of 12</vt:lpstr>
      <vt:lpstr>Facebook Post Tabelle | SRF Volksmusik - 8 of 12</vt:lpstr>
      <vt:lpstr>Facebook Post Tabelle | SRF Volksmusik - 9 of 12</vt:lpstr>
      <vt:lpstr>Facebook Post Tabelle | SRF Volksmusik - 10 of 12</vt:lpstr>
      <vt:lpstr>Facebook Post Tabelle | SRF Volksmusik - 11 of 12</vt:lpstr>
      <vt:lpstr>Facebook Post Tabelle | SRF Volksmusik - 12 of 12</vt:lpstr>
      <vt:lpstr>Facebook Video Tabelle | SRF Volksmusik - 1 of 13</vt:lpstr>
      <vt:lpstr>Facebook Video Tabelle | SRF Volksmusik - 2 of 13</vt:lpstr>
      <vt:lpstr>Facebook Video Tabelle | SRF Volksmusik - 3 of 13</vt:lpstr>
      <vt:lpstr>Facebook Video Tabelle | SRF Volksmusik - 4 of 13</vt:lpstr>
      <vt:lpstr>Facebook Video Tabelle | SRF Volksmusik - 5 of 13</vt:lpstr>
      <vt:lpstr>Facebook Video Tabelle | SRF Volksmusik - 6 of 13</vt:lpstr>
      <vt:lpstr>Facebook Video Tabelle | SRF Volksmusik - 7 of 13</vt:lpstr>
      <vt:lpstr>Facebook Video Tabelle | SRF Volksmusik - 8 of 13</vt:lpstr>
      <vt:lpstr>Facebook Video Tabelle | SRF Volksmusik - 9 of 13</vt:lpstr>
      <vt:lpstr>Facebook Video Tabelle | SRF Volksmusik - 10 of 13</vt:lpstr>
      <vt:lpstr>Facebook Video Tabelle | SRF Volksmusik - 11 of 13</vt:lpstr>
      <vt:lpstr>Facebook Video Tabelle | SRF Volksmusik - 12 of 13</vt:lpstr>
      <vt:lpstr>Facebook Video Tabelle | SRF Volksmusik - 13 of 13</vt:lpstr>
      <vt:lpstr>Facebook Hashtags | SRF Volksmusik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SRF Redaktions-Dashboard (Facebook)</dc:title>
  <dc:creator>Administrator</dc:creator>
  <cp:lastModifiedBy>Administrator</cp:lastModifiedBy>
  <cp:revision>1</cp:revision>
  <dcterms:created xsi:type="dcterms:W3CDTF">2022-02-03T10:18:16Z</dcterms:created>
  <dcterms:modified xsi:type="dcterms:W3CDTF">2022-02-03T10:20:10Z</dcterms:modified>
</cp:coreProperties>
</file>