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Jede Woche schaffen wir hier Raum für eine junge Künstlerin, die sich einem Thema widmet. Den Anfang macht Romina Häner, die sich in ihrer Arbeit mit dem Kanalstart von «We, Myself &amp; Why», weiblicher Verbundenheit und Solidarität beschäftigt hat. 🌻
.
«Wi</c:v>
                </c:pt>
              </c:strCache>
            </c:strRef>
          </c:tx>
          <c:spPr>
            <a:solidFill>
              <a:schemeClr val="accent1"/>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Sheet1!$B$2:$B$57</c:f>
              <c:numCache>
                <c:formatCode>General</c:formatCode>
                <c:ptCount val="56"/>
                <c:pt idx="0">
                  <c:v>653</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0-7A68-49FE-8C76-6F84B5488F81}"/>
            </c:ext>
          </c:extLst>
        </c:ser>
        <c:ser>
          <c:idx val="1"/>
          <c:order val="1"/>
          <c:tx>
            <c:strRef>
              <c:f>Sheet1!$C$1</c:f>
              <c:strCache>
                <c:ptCount val="1"/>
                <c:pt idx="0">
                  <c:v>Jede Woche widmet sich hier eine junge Künstlerin einem aktuellen Thema – heute beschäftigt sich Anna Gontar mit dem internationalen Frauentag. Ob kämpfen, reflektieren oder feiern, Anna findet: Cheers auf uns! 🥂
.
@illusbyanna 
.
.
.
#SRFWeMyselfAndWhy </c:v>
                </c:pt>
              </c:strCache>
            </c:strRef>
          </c:tx>
          <c:spPr>
            <a:solidFill>
              <a:schemeClr val="accent2"/>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Sheet1!$C$2:$C$57</c:f>
              <c:numCache>
                <c:formatCode>General</c:formatCode>
                <c:ptCount val="56"/>
                <c:pt idx="0">
                  <c:v>0</c:v>
                </c:pt>
                <c:pt idx="1">
                  <c:v>438</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1-7A68-49FE-8C76-6F84B5488F81}"/>
            </c:ext>
          </c:extLst>
        </c:ser>
        <c:ser>
          <c:idx val="2"/>
          <c:order val="2"/>
          <c:tx>
            <c:strRef>
              <c:f>Sheet1!$D$1</c:f>
              <c:strCache>
                <c:ptCount val="1"/>
                <c:pt idx="0">
                  <c:v>Happy Birthday, Ruth Bader Ginsburg! Die Amerikanerin wäre heute 88 Jahre alt geworden. 
‘RBG’ war eine der ersten Frauen, die in Harvard Jura studierte und arbeitete später als oberste Richterin am Supreme Court. Bis kurz vor ihrem Tod setzte sie sich fü</c:v>
                </c:pt>
              </c:strCache>
            </c:strRef>
          </c:tx>
          <c:spPr>
            <a:solidFill>
              <a:schemeClr val="accent3"/>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Sheet1!$D$2:$D$57</c:f>
              <c:numCache>
                <c:formatCode>General</c:formatCode>
                <c:ptCount val="56"/>
                <c:pt idx="0">
                  <c:v>0</c:v>
                </c:pt>
                <c:pt idx="1">
                  <c:v>0</c:v>
                </c:pt>
                <c:pt idx="2">
                  <c:v>607</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2-7A68-49FE-8C76-6F84B5488F81}"/>
            </c:ext>
          </c:extLst>
        </c:ser>
        <c:ser>
          <c:idx val="3"/>
          <c:order val="3"/>
          <c:tx>
            <c:strRef>
              <c:f>Sheet1!$E$1</c:f>
              <c:strCache>
                <c:ptCount val="1"/>
                <c:pt idx="0">
                  <c:v>#SocialDistancing, #StayAtHome und #HomeOffice. Lockdowns beschäftigen uns jetzt schon seit einem Jahr – am 16. März wurde bekanntlich der erste in der Schweiz veranlasst. Künstlerin Pierina Laube hat für uns darum ihre eigene Lockdown-Stimmung schön zusa</c:v>
                </c:pt>
              </c:strCache>
            </c:strRef>
          </c:tx>
          <c:spPr>
            <a:solidFill>
              <a:schemeClr val="accent4"/>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Sheet1!$E$2:$E$57</c:f>
              <c:numCache>
                <c:formatCode>General</c:formatCode>
                <c:ptCount val="56"/>
                <c:pt idx="0">
                  <c:v>0</c:v>
                </c:pt>
                <c:pt idx="1">
                  <c:v>0</c:v>
                </c:pt>
                <c:pt idx="2">
                  <c:v>0</c:v>
                </c:pt>
                <c:pt idx="3">
                  <c:v>521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3-7A68-49FE-8C76-6F84B5488F81}"/>
            </c:ext>
          </c:extLst>
        </c:ser>
        <c:ser>
          <c:idx val="4"/>
          <c:order val="4"/>
          <c:tx>
            <c:strRef>
              <c:f>Sheet1!$F$1</c:f>
              <c:strCache>
                <c:ptCount val="1"/>
                <c:pt idx="0">
                  <c:v>@joanita.franklin erzählte uns letzte Woche von ihren Rassismuserfahrungen in ihrem Joballtag und wie ihr dabei die Unterstützung fehlte. Heute, am Internationalen Tag gegen Rassismus, wird auf der ganzen Welt ein Zeichen gegen Rassismus und Diskriminieru</c:v>
                </c:pt>
              </c:strCache>
            </c:strRef>
          </c:tx>
          <c:spPr>
            <a:solidFill>
              <a:schemeClr val="accent5"/>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Sheet1!$F$2:$F$57</c:f>
              <c:numCache>
                <c:formatCode>General</c:formatCode>
                <c:ptCount val="56"/>
                <c:pt idx="0">
                  <c:v>0</c:v>
                </c:pt>
                <c:pt idx="1">
                  <c:v>0</c:v>
                </c:pt>
                <c:pt idx="2">
                  <c:v>0</c:v>
                </c:pt>
                <c:pt idx="3">
                  <c:v>0</c:v>
                </c:pt>
                <c:pt idx="4">
                  <c:v>577</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4-7A68-49FE-8C76-6F84B5488F81}"/>
            </c:ext>
          </c:extLst>
        </c:ser>
        <c:ser>
          <c:idx val="5"/>
          <c:order val="5"/>
          <c:tx>
            <c:strRef>
              <c:f>Sheet1!$G$1</c:f>
              <c:strCache>
                <c:ptCount val="1"/>
                <c:pt idx="0">
                  <c:v>Nach dem Mord an der Britin Sarah Everard haben viele Menschen unter dem Hashtag #TextMeWhenYouGetHome ihre Erlebnisse und Gefühle beim nächtlichen Nachhausegehen mit der Welt geteilt. Künstlerin Melanie Grauer hat ihre Gefühle zum Hashtag bebildert. Und </c:v>
                </c:pt>
              </c:strCache>
            </c:strRef>
          </c:tx>
          <c:spPr>
            <a:solidFill>
              <a:schemeClr val="accent6"/>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Sheet1!$G$2:$G$57</c:f>
              <c:numCache>
                <c:formatCode>General</c:formatCode>
                <c:ptCount val="56"/>
                <c:pt idx="0">
                  <c:v>0</c:v>
                </c:pt>
                <c:pt idx="1">
                  <c:v>0</c:v>
                </c:pt>
                <c:pt idx="2">
                  <c:v>0</c:v>
                </c:pt>
                <c:pt idx="3">
                  <c:v>0</c:v>
                </c:pt>
                <c:pt idx="4">
                  <c:v>0</c:v>
                </c:pt>
                <c:pt idx="5">
                  <c:v>610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5-7A68-49FE-8C76-6F84B5488F81}"/>
            </c:ext>
          </c:extLst>
        </c:ser>
        <c:ser>
          <c:idx val="6"/>
          <c:order val="6"/>
          <c:tx>
            <c:strRef>
              <c:f>Sheet1!$H$1</c:f>
              <c:strCache>
                <c:ptCount val="1"/>
                <c:pt idx="0">
                  <c:v>Genau einen Monat ist es her, seit @srfwemyselfandwhy gestartet ist. Zeit, zum «danke» sagen: für euren Support, eure fleissigen Inputs und lieben Nachrichten wie diese, die uns seither täglich erreichen. Und weiterhin: Für Feedbacks, Inputs und Kritik is</c:v>
                </c:pt>
              </c:strCache>
            </c:strRef>
          </c:tx>
          <c:spPr>
            <a:solidFill>
              <a:schemeClr val="accent1">
                <a:lumMod val="6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Sheet1!$H$2:$H$57</c:f>
              <c:numCache>
                <c:formatCode>General</c:formatCode>
                <c:ptCount val="56"/>
                <c:pt idx="0">
                  <c:v>0</c:v>
                </c:pt>
                <c:pt idx="1">
                  <c:v>0</c:v>
                </c:pt>
                <c:pt idx="2">
                  <c:v>0</c:v>
                </c:pt>
                <c:pt idx="3">
                  <c:v>0</c:v>
                </c:pt>
                <c:pt idx="4">
                  <c:v>0</c:v>
                </c:pt>
                <c:pt idx="5">
                  <c:v>0</c:v>
                </c:pt>
                <c:pt idx="6">
                  <c:v>858</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6-7A68-49FE-8C76-6F84B5488F81}"/>
            </c:ext>
          </c:extLst>
        </c:ser>
        <c:ser>
          <c:idx val="7"/>
          <c:order val="7"/>
          <c:tx>
            <c:strRef>
              <c:f>Sheet1!$I$1</c:f>
              <c:strCache>
                <c:ptCount val="1"/>
                <c:pt idx="0">
                  <c:v>Juristin, Journalistin, Feministin – und Pionierin: 104 Jahre alt wäre Iris von Roten heute geworden. Mit ihren Ansichten und ihren Forderungen nach Gleichstellung, Selbstbestimmung und freier Liebe war sie ihrer Zeit voraus. Zu Lebzeiten erntete sie Krit</c:v>
                </c:pt>
              </c:strCache>
            </c:strRef>
          </c:tx>
          <c:spPr>
            <a:solidFill>
              <a:schemeClr val="accent2">
                <a:lumMod val="6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Sheet1!$I$2:$I$57</c:f>
              <c:numCache>
                <c:formatCode>General</c:formatCode>
                <c:ptCount val="56"/>
                <c:pt idx="0">
                  <c:v>0</c:v>
                </c:pt>
                <c:pt idx="1">
                  <c:v>0</c:v>
                </c:pt>
                <c:pt idx="2">
                  <c:v>0</c:v>
                </c:pt>
                <c:pt idx="3">
                  <c:v>0</c:v>
                </c:pt>
                <c:pt idx="4">
                  <c:v>0</c:v>
                </c:pt>
                <c:pt idx="5">
                  <c:v>0</c:v>
                </c:pt>
                <c:pt idx="6">
                  <c:v>0</c:v>
                </c:pt>
                <c:pt idx="7">
                  <c:v>684</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7-7A68-49FE-8C76-6F84B5488F81}"/>
            </c:ext>
          </c:extLst>
        </c:ser>
        <c:ser>
          <c:idx val="8"/>
          <c:order val="8"/>
          <c:tx>
            <c:strRef>
              <c:f>Sheet1!$J$1</c:f>
              <c:strCache>
                <c:ptCount val="1"/>
                <c:pt idx="0">
                  <c:v>Jede Woche widmet sich hier eine junge Künstlerin einem aktuellen Thema – heute setzt sich @lindaluxemburgerli mit Freund*innen auseinander und sagt: «DANKE!» Für's unterstützen, auffangen und aufmuntern.
.
.
.
#SRFWeMyselfAndWhy #WeMyselfAndWhy #WMW #SRF</c:v>
                </c:pt>
              </c:strCache>
            </c:strRef>
          </c:tx>
          <c:spPr>
            <a:solidFill>
              <a:schemeClr val="accent3">
                <a:lumMod val="6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Sheet1!$J$2:$J$57</c:f>
              <c:numCache>
                <c:formatCode>General</c:formatCode>
                <c:ptCount val="56"/>
                <c:pt idx="0">
                  <c:v>0</c:v>
                </c:pt>
                <c:pt idx="1">
                  <c:v>0</c:v>
                </c:pt>
                <c:pt idx="2">
                  <c:v>0</c:v>
                </c:pt>
                <c:pt idx="3">
                  <c:v>0</c:v>
                </c:pt>
                <c:pt idx="4">
                  <c:v>0</c:v>
                </c:pt>
                <c:pt idx="5">
                  <c:v>0</c:v>
                </c:pt>
                <c:pt idx="6">
                  <c:v>0</c:v>
                </c:pt>
                <c:pt idx="7">
                  <c:v>0</c:v>
                </c:pt>
                <c:pt idx="8">
                  <c:v>568</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8-7A68-49FE-8C76-6F84B5488F81}"/>
            </c:ext>
          </c:extLst>
        </c:ser>
        <c:ser>
          <c:idx val="9"/>
          <c:order val="9"/>
          <c:tx>
            <c:strRef>
              <c:f>Sheet1!$K$1</c:f>
              <c:strCache>
                <c:ptCount val="1"/>
                <c:pt idx="0">
                  <c:v>Wie wir alle wissen, ist die aktuelle Zeit nicht immer einfach auszuhalten und energieraubend. Für Künstlerin Linda Gasser heisst das: Mehr auf sich selber achten. Sich selber reflektieren und schützen. Davon wachsen. 
.
.
.
#SRFWeMyselfAndWhy #WeMyselfAn</c:v>
                </c:pt>
              </c:strCache>
            </c:strRef>
          </c:tx>
          <c:spPr>
            <a:solidFill>
              <a:schemeClr val="accent4">
                <a:lumMod val="6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Sheet1!$K$2:$K$57</c:f>
              <c:numCache>
                <c:formatCode>General</c:formatCode>
                <c:ptCount val="56"/>
                <c:pt idx="0">
                  <c:v>0</c:v>
                </c:pt>
                <c:pt idx="1">
                  <c:v>0</c:v>
                </c:pt>
                <c:pt idx="2">
                  <c:v>0</c:v>
                </c:pt>
                <c:pt idx="3">
                  <c:v>0</c:v>
                </c:pt>
                <c:pt idx="4">
                  <c:v>0</c:v>
                </c:pt>
                <c:pt idx="5">
                  <c:v>0</c:v>
                </c:pt>
                <c:pt idx="6">
                  <c:v>0</c:v>
                </c:pt>
                <c:pt idx="7">
                  <c:v>0</c:v>
                </c:pt>
                <c:pt idx="8">
                  <c:v>0</c:v>
                </c:pt>
                <c:pt idx="9">
                  <c:v>354</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9-7A68-49FE-8C76-6F84B5488F81}"/>
            </c:ext>
          </c:extLst>
        </c:ser>
        <c:ser>
          <c:idx val="10"/>
          <c:order val="10"/>
          <c:tx>
            <c:strRef>
              <c:f>Sheet1!$L$1</c:f>
              <c:strCache>
                <c:ptCount val="1"/>
                <c:pt idx="0">
                  <c:v>Ob die Verschmutzung der Weltmeere, Abholzung der Wälder oder das umweltschädliche Konsumieren: Am heutigen #EarthDay geht es darum, dass auf der ganzen Welt auf Umweltprobleme aufmerksam gemacht wird. Künstlerin @airajoana hat sich zu diesem Thema Gedank</c:v>
                </c:pt>
              </c:strCache>
            </c:strRef>
          </c:tx>
          <c:spPr>
            <a:solidFill>
              <a:schemeClr val="accent5">
                <a:lumMod val="6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Sheet1!$L$2:$L$57</c:f>
              <c:numCache>
                <c:formatCode>General</c:formatCode>
                <c:ptCount val="56"/>
                <c:pt idx="0">
                  <c:v>0</c:v>
                </c:pt>
                <c:pt idx="1">
                  <c:v>0</c:v>
                </c:pt>
                <c:pt idx="2">
                  <c:v>0</c:v>
                </c:pt>
                <c:pt idx="3">
                  <c:v>0</c:v>
                </c:pt>
                <c:pt idx="4">
                  <c:v>0</c:v>
                </c:pt>
                <c:pt idx="5">
                  <c:v>0</c:v>
                </c:pt>
                <c:pt idx="6">
                  <c:v>0</c:v>
                </c:pt>
                <c:pt idx="7">
                  <c:v>0</c:v>
                </c:pt>
                <c:pt idx="8">
                  <c:v>0</c:v>
                </c:pt>
                <c:pt idx="9">
                  <c:v>0</c:v>
                </c:pt>
                <c:pt idx="10">
                  <c:v>371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A-7A68-49FE-8C76-6F84B5488F81}"/>
            </c:ext>
          </c:extLst>
        </c:ser>
        <c:ser>
          <c:idx val="11"/>
          <c:order val="11"/>
          <c:tx>
            <c:strRef>
              <c:f>Sheet1!$M$1</c:f>
              <c:strCache>
                <c:ptCount val="1"/>
                <c:pt idx="0">
                  <c:v>Die erste Fernfahrt 1888 mit einem Auto gilt als Meilenstein der Geschichte. Unternommen hat sie Bertha Benz – eine Pionierin, die weder Führerschein noch die Einwilligung ihres Mannes zum Fahren hatte. Swipe dich durch, um mehr über Bertha Benz zu erfahr</c:v>
                </c:pt>
              </c:strCache>
            </c:strRef>
          </c:tx>
          <c:spPr>
            <a:solidFill>
              <a:schemeClr val="accent6">
                <a:lumMod val="6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Sheet1!$M$2:$M$57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448</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B-7A68-49FE-8C76-6F84B5488F81}"/>
            </c:ext>
          </c:extLst>
        </c:ser>
        <c:ser>
          <c:idx val="12"/>
          <c:order val="12"/>
          <c:tx>
            <c:strRef>
              <c:f>Sheet1!$N$1</c:f>
              <c:strCache>
                <c:ptCount val="1"/>
                <c:pt idx="0">
                  <c:v>Die Schweiz feiert heute Muttertag. Entsprechend hat sich Künstlerin @kerstinzemp mit der emotionalen Verbindung zwischen Kind und Mutterfigur auseinandergesetzt und Inspiration im Liedtext von Evan Bartels «The Devil, God &amp; Me» gefunden. 
.
.
.
#SRFWeMys</c:v>
                </c:pt>
              </c:strCache>
            </c:strRef>
          </c:tx>
          <c:spPr>
            <a:solidFill>
              <a:schemeClr val="accent1">
                <a:lumMod val="80000"/>
                <a:lumOff val="2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Sheet1!$N$2:$N$57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250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C-7A68-49FE-8C76-6F84B5488F81}"/>
            </c:ext>
          </c:extLst>
        </c:ser>
        <c:ser>
          <c:idx val="13"/>
          <c:order val="13"/>
          <c:tx>
            <c:strRef>
              <c:f>Sheet1!$O$1</c:f>
              <c:strCache>
                <c:ptCount val="1"/>
                <c:pt idx="0">
                  <c:v>Bundesrätin Simonetta Sommaruga feiert heute ihren 61. Geburtstag. Swipe dich durch die Slides, um mehr über die SP-Politikerin zu erfahren. 👉
.
.
.
#SRFWeMyselfAndWhy #WeMyselfAndWhy #WMW #SRF #Frauen #FrauenInDerSchweiz #FrauenGeschichten #FrauenCommun</c:v>
                </c:pt>
              </c:strCache>
            </c:strRef>
          </c:tx>
          <c:spPr>
            <a:solidFill>
              <a:schemeClr val="accent2">
                <a:lumMod val="80000"/>
                <a:lumOff val="2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Sheet1!$O$2:$O$57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1055</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D-7A68-49FE-8C76-6F84B5488F81}"/>
            </c:ext>
          </c:extLst>
        </c:ser>
        <c:ser>
          <c:idx val="14"/>
          <c:order val="14"/>
          <c:tx>
            <c:strRef>
              <c:f>Sheet1!$P$1</c:f>
              <c:strCache>
                <c:ptCount val="1"/>
                <c:pt idx="0">
                  <c:v>Auch wenn wir's gerade noch nicht wirklich spüren: Der Sommer ist in Reichweite. Der Temperaturanstieg wirkt sich jedes Jahr auch auf unsere Garderobe aus. Viele tragen weniger Stoff und zeigen mehr Haut. Für Künstlerin @sambelorf ist es wichtig, aufzuzei</c:v>
                </c:pt>
              </c:strCache>
            </c:strRef>
          </c:tx>
          <c:spPr>
            <a:solidFill>
              <a:schemeClr val="accent3">
                <a:lumMod val="80000"/>
                <a:lumOff val="2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Sheet1!$P$2:$P$57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1615</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E-7A68-49FE-8C76-6F84B5488F81}"/>
            </c:ext>
          </c:extLst>
        </c:ser>
        <c:ser>
          <c:idx val="15"/>
          <c:order val="15"/>
          <c:tx>
            <c:strRef>
              <c:f>Sheet1!$Q$1</c:f>
              <c:strCache>
                <c:ptCount val="1"/>
                <c:pt idx="0">
                  <c:v>Mit 17 Jahren beschäftigt man sich vielleicht mit der ersten Liebe, Partys oder welchen Weg man beruflich einschlagen will. Nicht so @malala. Für ihr Engagement für Bildung wurde die Aktivistin im Alter von 17 Jahren mit dem Friedensnobelpreis ausgezeichn</c:v>
                </c:pt>
              </c:strCache>
            </c:strRef>
          </c:tx>
          <c:spPr>
            <a:solidFill>
              <a:schemeClr val="accent4">
                <a:lumMod val="80000"/>
                <a:lumOff val="2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Sheet1!$Q$2:$Q$57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927</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0F-7A68-49FE-8C76-6F84B5488F81}"/>
            </c:ext>
          </c:extLst>
        </c:ser>
        <c:ser>
          <c:idx val="16"/>
          <c:order val="16"/>
          <c:tx>
            <c:strRef>
              <c:f>Sheet1!$R$1</c:f>
              <c:strCache>
                <c:ptCount val="1"/>
                <c:pt idx="0">
                  <c:v>Im Juni wird weltweit Pride Month gefeiert. Grund genug für Künstlerin @oliviagnani  ein Porträt der New Yorker Dragqueen und Aktivistin Marsha P. Johnson zu gestalten. In den 1960er Jahren wurde sie nach den Stonewall-Unruhen eine bekannte Advokatin der </c:v>
                </c:pt>
              </c:strCache>
            </c:strRef>
          </c:tx>
          <c:spPr>
            <a:solidFill>
              <a:schemeClr val="accent5">
                <a:lumMod val="80000"/>
                <a:lumOff val="2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Sheet1!$R$2:$R$57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423</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0-7A68-49FE-8C76-6F84B5488F81}"/>
            </c:ext>
          </c:extLst>
        </c:ser>
        <c:ser>
          <c:idx val="17"/>
          <c:order val="17"/>
          <c:tx>
            <c:strRef>
              <c:f>Sheet1!$S$1</c:f>
              <c:strCache>
                <c:ptCount val="1"/>
                <c:pt idx="0">
                  <c:v>Frau Bundesrätin Viola Amherd feiert heute ihren 59. Geburtstag. Swipe durch die Slides, um mehr über die Politikerin zu erfahren. 👉
.
.
.
#SRFWeMyselfAndWhy #WeMyselfAndWhy #WMW #SRF #Frauen #FrauenInDerSchweiz #GirlsSupportGirls #FrauenGeschichten #Fra</c:v>
                </c:pt>
              </c:strCache>
            </c:strRef>
          </c:tx>
          <c:spPr>
            <a:solidFill>
              <a:schemeClr val="accent6">
                <a:lumMod val="80000"/>
                <a:lumOff val="2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Sheet1!$S$2:$S$57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445</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1-7A68-49FE-8C76-6F84B5488F81}"/>
            </c:ext>
          </c:extLst>
        </c:ser>
        <c:ser>
          <c:idx val="18"/>
          <c:order val="18"/>
          <c:tx>
            <c:strRef>
              <c:f>Sheet1!$T$1</c:f>
              <c:strCache>
                <c:ptCount val="1"/>
                <c:pt idx="0">
                  <c:v>✨ Viel Liebe geht raus an alle, deren Geschichten wir bis jetzt erzählen durften - hier ein kleiner #Throwback. Du kennst eine Frau in deinem Umfeld, die einen ungewöhnlichen Background, eine bewegte Vergangenheit oder ein spannendes Leben oder Meinung ha</c:v>
                </c:pt>
              </c:strCache>
            </c:strRef>
          </c:tx>
          <c:spPr>
            <a:solidFill>
              <a:schemeClr val="accent1">
                <a:lumMod val="8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Sheet1!$T$2:$T$57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618</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2-7A68-49FE-8C76-6F84B5488F81}"/>
            </c:ext>
          </c:extLst>
        </c:ser>
        <c:ser>
          <c:idx val="19"/>
          <c:order val="19"/>
          <c:tx>
            <c:strRef>
              <c:f>Sheet1!$U$1</c:f>
              <c:strCache>
                <c:ptCount val="1"/>
                <c:pt idx="0">
                  <c:v>Auch 50 Jahre nach Einführung des Frauenstimmrechts, sind die Geschlechter in der Schweiz noch nicht überall gleichgestellt. Deswegen demonstrieren am heutigen Frauenstreik in der Schweiz Personen und tragen ihre Forderungen an die Öffentlichkeit. Künstle</c:v>
                </c:pt>
              </c:strCache>
            </c:strRef>
          </c:tx>
          <c:spPr>
            <a:solidFill>
              <a:schemeClr val="accent2">
                <a:lumMod val="8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Sheet1!$U$2:$U$57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501</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3-7A68-49FE-8C76-6F84B5488F81}"/>
            </c:ext>
          </c:extLst>
        </c:ser>
        <c:ser>
          <c:idx val="20"/>
          <c:order val="20"/>
          <c:tx>
            <c:strRef>
              <c:f>Sheet1!$V$1</c:f>
              <c:strCache>
                <c:ptCount val="1"/>
                <c:pt idx="0">
                  <c:v>Zum heutigen Weltflüchtlingstag: Aras flüchtete vor einigen Jahren aus Syrien vor dem Krieg in die Schweiz. Uns erzählte sie, dass sie wieder zurück will, um vor Ort als Kriegsjournalistin zu berichten. Aras will, dass man auch über die unschönen Dinge er</c:v>
                </c:pt>
              </c:strCache>
            </c:strRef>
          </c:tx>
          <c:spPr>
            <a:solidFill>
              <a:schemeClr val="accent3">
                <a:lumMod val="8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Sheet1!$V$2:$V$57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629</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4-7A68-49FE-8C76-6F84B5488F81}"/>
            </c:ext>
          </c:extLst>
        </c:ser>
        <c:ser>
          <c:idx val="21"/>
          <c:order val="21"/>
          <c:tx>
            <c:strRef>
              <c:f>Sheet1!$W$1</c:f>
              <c:strCache>
                <c:ptCount val="1"/>
                <c:pt idx="0">
                  <c:v>Trudi Gerster, die Märchenerzählerin der Nation, wäre dieses Jahr im September 102 Jahre alt geworden. Swipe dich durch die Slides und erfahre mehr über ihre Karriere und ihr politisches Engagement. 👉🏼
·
·
·
#SRFWeMyselfAndWhy #WeMyselfAndWhy #WMW #SRF </c:v>
                </c:pt>
              </c:strCache>
            </c:strRef>
          </c:tx>
          <c:spPr>
            <a:solidFill>
              <a:schemeClr val="accent4">
                <a:lumMod val="8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Sheet1!$W$2:$W$57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651</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5-7A68-49FE-8C76-6F84B5488F81}"/>
            </c:ext>
          </c:extLst>
        </c:ser>
        <c:ser>
          <c:idx val="22"/>
          <c:order val="22"/>
          <c:tx>
            <c:strRef>
              <c:f>Sheet1!$X$1</c:f>
              <c:strCache>
                <c:ptCount val="1"/>
                <c:pt idx="0">
                  <c:v>Vieles dreht sich gerade um die Europameisterschaft im Männerfussball. ⚽  Wusstest du, dass die Schweizerische Damenfussball-Liga erst seit 1970 existiert? Die erste Frau der Welt mit einer Spielerlizenz war übrigens die Schweizerin Madeleine Boll - aber </c:v>
                </c:pt>
              </c:strCache>
            </c:strRef>
          </c:tx>
          <c:spPr>
            <a:solidFill>
              <a:schemeClr val="accent5">
                <a:lumMod val="8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Sheet1!$X$2:$X$57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515</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6-7A68-49FE-8C76-6F84B5488F81}"/>
            </c:ext>
          </c:extLst>
        </c:ser>
        <c:ser>
          <c:idx val="23"/>
          <c:order val="23"/>
          <c:tx>
            <c:strRef>
              <c:f>Sheet1!$Y$1</c:f>
              <c:strCache>
                <c:ptCount val="1"/>
                <c:pt idx="0">
                  <c:v>Vor 50 Jahren wurde Tilo Frey als erste Frau und auch als erste Schwarze Person in den Nationalrat gewählt. Swipe dich durch die Slides und erfahre mehr über ihre politische Karriere und wie die Schweiz damals mit einer Schwarzen Politikerin umgegangen is</c:v>
                </c:pt>
              </c:strCache>
            </c:strRef>
          </c:tx>
          <c:spPr>
            <a:solidFill>
              <a:schemeClr val="accent6">
                <a:lumMod val="8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Sheet1!$Y$2:$Y$57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751</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7-7A68-49FE-8C76-6F84B5488F81}"/>
            </c:ext>
          </c:extLst>
        </c:ser>
        <c:ser>
          <c:idx val="24"/>
          <c:order val="24"/>
          <c:tx>
            <c:strRef>
              <c:f>Sheet1!$Z$1</c:f>
              <c:strCache>
                <c:ptCount val="1"/>
                <c:pt idx="0">
                  <c:v>Mit ihrer Art zu leben war sie der Zeit voraus: Annemarie Schwarzenbach. Schon in den 1930er-Jahren lebte die Journalistin, Schriftstellerin und Fotografin offen ihre Homosexualität und bereiste die Welt. Im Post erfährst du mehr über die Schweizer Millio</c:v>
                </c:pt>
              </c:strCache>
            </c:strRef>
          </c:tx>
          <c:spPr>
            <a:solidFill>
              <a:schemeClr val="accent1">
                <a:lumMod val="60000"/>
                <a:lumOff val="4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Sheet1!$Z$2:$Z$57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1281</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8-7A68-49FE-8C76-6F84B5488F81}"/>
            </c:ext>
          </c:extLst>
        </c:ser>
        <c:ser>
          <c:idx val="25"/>
          <c:order val="25"/>
          <c:tx>
            <c:strRef>
              <c:f>Sheet1!$AA$1</c:f>
              <c:strCache>
                <c:ptCount val="1"/>
                <c:pt idx="0">
                  <c:v>#HotGirlSummer - der Begriff, der immer auf Social Media auftaucht - steht vor allem für ein Lebensgefühl, bei dem man nicht so viel auf die Meinung von anderen Leuten gibt. Woher der Begriff kommt, wieso der Hasthag auch im Regensommer aktuell ist und wa</c:v>
                </c:pt>
              </c:strCache>
            </c:strRef>
          </c:tx>
          <c:spPr>
            <a:solidFill>
              <a:schemeClr val="accent2">
                <a:lumMod val="60000"/>
                <a:lumOff val="4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Sheet1!$AA$2:$AA$57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332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9-7A68-49FE-8C76-6F84B5488F81}"/>
            </c:ext>
          </c:extLst>
        </c:ser>
        <c:ser>
          <c:idx val="26"/>
          <c:order val="26"/>
          <c:tx>
            <c:strRef>
              <c:f>Sheet1!$AB$1</c:f>
              <c:strCache>
                <c:ptCount val="1"/>
                <c:pt idx="0">
                  <c:v>Lange Umarmungen, Kuscheln und Momente der Zärtlichkeit werden meist romantischen Beziehungen zugeschrieben. Illustratorin @haggedicht_art findet, dass auch in Freundschaften mehr Initimität und Körperkontakt gepflegt werden sollte.
.
.
.
#SRFWeMyselfAndW</c:v>
                </c:pt>
              </c:strCache>
            </c:strRef>
          </c:tx>
          <c:spPr>
            <a:solidFill>
              <a:schemeClr val="accent3">
                <a:lumMod val="60000"/>
                <a:lumOff val="4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Sheet1!$AB$2:$AB$57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496</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A-7A68-49FE-8C76-6F84B5488F81}"/>
            </c:ext>
          </c:extLst>
        </c:ser>
        <c:ser>
          <c:idx val="27"/>
          <c:order val="27"/>
          <c:tx>
            <c:strRef>
              <c:f>Sheet1!$AC$1</c:f>
              <c:strCache>
                <c:ptCount val="1"/>
                <c:pt idx="0">
                  <c:v>Die in New York geborene Genferin Hélène de Pourtalès gewann an den Olympischen Spielen von 1900 für die Schweiz im Segeln – die ersten Spiele, an denen Frauen teilnehmen durften. Auch wenn ihr Name heute weitgehend unbekannt ist, gilt die amerikanisch-sc</c:v>
                </c:pt>
              </c:strCache>
            </c:strRef>
          </c:tx>
          <c:spPr>
            <a:solidFill>
              <a:schemeClr val="accent4">
                <a:lumMod val="60000"/>
                <a:lumOff val="4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Sheet1!$AC$2:$AC$57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379</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B-7A68-49FE-8C76-6F84B5488F81}"/>
            </c:ext>
          </c:extLst>
        </c:ser>
        <c:ser>
          <c:idx val="28"/>
          <c:order val="28"/>
          <c:tx>
            <c:strRef>
              <c:f>Sheet1!$AD$1</c:f>
              <c:strCache>
                <c:ptCount val="1"/>
                <c:pt idx="0">
                  <c:v>«Gaslighting» ist eine ganz bestimmte Form von psychischer Gewalt. Es spielt mit unseren Ängsten und führt zu starker Verunsicherung und Selbstzweifeln - Psychologin Stephie @maefne hat's dir in ihrem letzten Video erklärt. Wie du merkst, dass du dich in </c:v>
                </c:pt>
              </c:strCache>
            </c:strRef>
          </c:tx>
          <c:spPr>
            <a:solidFill>
              <a:schemeClr val="accent5">
                <a:lumMod val="60000"/>
                <a:lumOff val="4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Sheet1!$AD$2:$AD$57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669</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C-7A68-49FE-8C76-6F84B5488F81}"/>
            </c:ext>
          </c:extLst>
        </c:ser>
        <c:ser>
          <c:idx val="29"/>
          <c:order val="29"/>
          <c:tx>
            <c:strRef>
              <c:f>Sheet1!$AE$1</c:f>
              <c:strCache>
                <c:ptCount val="1"/>
                <c:pt idx="0">
                  <c:v>Nackt sein und sich nackt fühlen ist nicht immer ein und das selbe. Künstlerin @manana.forever glaubt, dass Nackheit nicht ausschliesslich an das Tragen oder eben Nicht-Tragen von Kleidung gebunden ist. Nackt sein verbinde sie mit Intimität, Wohlbefinden </c:v>
                </c:pt>
              </c:strCache>
            </c:strRef>
          </c:tx>
          <c:spPr>
            <a:solidFill>
              <a:schemeClr val="accent6">
                <a:lumMod val="60000"/>
                <a:lumOff val="4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Sheet1!$AE$2:$AE$57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795</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D-7A68-49FE-8C76-6F84B5488F81}"/>
            </c:ext>
          </c:extLst>
        </c:ser>
        <c:ser>
          <c:idx val="30"/>
          <c:order val="30"/>
          <c:tx>
            <c:strRef>
              <c:f>Sheet1!$AF$1</c:f>
              <c:strCache>
                <c:ptCount val="1"/>
                <c:pt idx="0">
                  <c:v>«Was bedeutet Erfolg im Beruf für dich?», wollten wir kürzlich in unserer Story wissen. Eure Antworten waren vielfältig – einige davon haben wir im Post zusammengefasst. 
.
Was unsere Protagonistinnen zum Thema zu sagen haben, siehst du im letzten IGTV-Be</c:v>
                </c:pt>
              </c:strCache>
            </c:strRef>
          </c:tx>
          <c:spPr>
            <a:solidFill>
              <a:schemeClr val="accent1">
                <a:lumMod val="5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Sheet1!$AF$2:$AF$57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312</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E-7A68-49FE-8C76-6F84B5488F81}"/>
            </c:ext>
          </c:extLst>
        </c:ser>
        <c:ser>
          <c:idx val="31"/>
          <c:order val="31"/>
          <c:tx>
            <c:strRef>
              <c:f>Sheet1!$AG$1</c:f>
              <c:strCache>
                <c:ptCount val="1"/>
                <c:pt idx="0">
                  <c:v>Beim Begriff Impostor Syndrom, also dem Gefühl, sich für eine Hochstapler:in zu halten (Psychologin Stephie hat im letzten Video erklärt, was es damit auf sich hat), denken viele schnell an Arbeits-Situationen. Das Hochstapler:innen-Syndrom kann für Betro</c:v>
                </c:pt>
              </c:strCache>
            </c:strRef>
          </c:tx>
          <c:spPr>
            <a:solidFill>
              <a:schemeClr val="accent2">
                <a:lumMod val="5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Sheet1!$AG$2:$AG$57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403</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1F-7A68-49FE-8C76-6F84B5488F81}"/>
            </c:ext>
          </c:extLst>
        </c:ser>
        <c:ser>
          <c:idx val="32"/>
          <c:order val="32"/>
          <c:tx>
            <c:strRef>
              <c:f>Sheet1!$AH$1</c:f>
              <c:strCache>
                <c:ptCount val="1"/>
                <c:pt idx="0">
                  <c:v>Margaret Fusbahn stellte mit einem Sportflugzeug in den 1930er-Jahren einen Höhenrekord auf – niemand flog davor so hoch wie die damals 23-Jährige. Trotzdem blieb sie fast unbekannt. Swipe dich durch die Slides, um mehr über die Flugpionierin zu erfahren.</c:v>
                </c:pt>
              </c:strCache>
            </c:strRef>
          </c:tx>
          <c:spPr>
            <a:solidFill>
              <a:schemeClr val="accent3">
                <a:lumMod val="5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Sheet1!$AH$2:$AH$57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377</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0-7A68-49FE-8C76-6F84B5488F81}"/>
            </c:ext>
          </c:extLst>
        </c:ser>
        <c:ser>
          <c:idx val="33"/>
          <c:order val="33"/>
          <c:tx>
            <c:strRef>
              <c:f>Sheet1!$AI$1</c:f>
              <c:strCache>
                <c:ptCount val="1"/>
                <c:pt idx="0">
                  <c:v>Fällt es dir manchmal schwer, dich wertvoll zu fühlen? Wir haben fünf Tipps aus der Community gesammelt, die in solchen Situationen helfen können.
.
.
.
#SRFWeMyselfAndWhy #WeMyselfAndWhy #WMW #SRF #Frauen #FrauenInDerSchweiz #GirlsSupportGirls #FrauenCom</c:v>
                </c:pt>
              </c:strCache>
            </c:strRef>
          </c:tx>
          <c:spPr>
            <a:solidFill>
              <a:schemeClr val="accent4">
                <a:lumMod val="5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Sheet1!$AI$2:$AI$57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695</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1-7A68-49FE-8C76-6F84B5488F81}"/>
            </c:ext>
          </c:extLst>
        </c:ser>
        <c:ser>
          <c:idx val="34"/>
          <c:order val="34"/>
          <c:tx>
            <c:strRef>
              <c:f>Sheet1!$AJ$1</c:f>
              <c:strCache>
                <c:ptCount val="1"/>
                <c:pt idx="0">
                  <c:v>Die Entfernung von Körperbehaarung kostet Geld, Zeit und Aufwand – trotzdem tun es viele von uns. Aber warum ist uns das Entfernen von Haaren so wichtig? 🪒Künstlerin @daleskyn geistert diese Frage schon länger im Kopf herum. Beantworten kann sie sie nich</c:v>
                </c:pt>
              </c:strCache>
            </c:strRef>
          </c:tx>
          <c:spPr>
            <a:solidFill>
              <a:schemeClr val="accent5">
                <a:lumMod val="5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Sheet1!$AJ$2:$AJ$57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901</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2-7A68-49FE-8C76-6F84B5488F81}"/>
            </c:ext>
          </c:extLst>
        </c:ser>
        <c:ser>
          <c:idx val="35"/>
          <c:order val="35"/>
          <c:tx>
            <c:strRef>
              <c:f>Sheet1!$AK$1</c:f>
              <c:strCache>
                <c:ptCount val="1"/>
                <c:pt idx="0">
                  <c:v>Wir haben euch um offene Fragen zum Thema Endometriose gebeten, ihr habt sie uns geschickt. Diese haben wir gesammelt und den Endometriose-Expert:innen des Kantonsspitals Luzern gestellt. Hier die Antworten von Dr. Med. Stephanie Verta und Dr. Med. Ivo Fä</c:v>
                </c:pt>
              </c:strCache>
            </c:strRef>
          </c:tx>
          <c:spPr>
            <a:solidFill>
              <a:schemeClr val="accent6">
                <a:lumMod val="5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Sheet1!$AK$2:$AK$57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492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3-7A68-49FE-8C76-6F84B5488F81}"/>
            </c:ext>
          </c:extLst>
        </c:ser>
        <c:ser>
          <c:idx val="36"/>
          <c:order val="36"/>
          <c:tx>
            <c:strRef>
              <c:f>Sheet1!$AL$1</c:f>
              <c:strCache>
                <c:ptCount val="1"/>
                <c:pt idx="0">
                  <c:v>Die Tessiner Juristin Carla Del Ponte klagte als Staats- und Bundesanwältin Maffiabosse an und brachte am Internationalen Strafgerichtshof Kriegsverbrecher vor Gericht. Als UNO-Chefanklägerin kämpfte sie für Gerechtigkeit für Opfer von Kriegsverbrechen. S</c:v>
                </c:pt>
              </c:strCache>
            </c:strRef>
          </c:tx>
          <c:spPr>
            <a:solidFill>
              <a:schemeClr val="accent1">
                <a:lumMod val="70000"/>
                <a:lumOff val="3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Sheet1!$AL$2:$AL$57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881</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4-7A68-49FE-8C76-6F84B5488F81}"/>
            </c:ext>
          </c:extLst>
        </c:ser>
        <c:ser>
          <c:idx val="37"/>
          <c:order val="37"/>
          <c:tx>
            <c:strRef>
              <c:f>Sheet1!$AM$1</c:f>
              <c:strCache>
                <c:ptCount val="1"/>
                <c:pt idx="0">
                  <c:v>Angela Merkel geht als erste Kanzlerin der Bundesrepublik Deutschland in die Geschichte ein. Die heute 67-Jährige löste am 22. November 2005 ihren Vorgänger Gerhard Schröder ab und geht nun nach 16 Jahren als «mächtigste Frau der Welt» in den Ruhestand. I</c:v>
                </c:pt>
              </c:strCache>
            </c:strRef>
          </c:tx>
          <c:spPr>
            <a:solidFill>
              <a:schemeClr val="accent2">
                <a:lumMod val="70000"/>
                <a:lumOff val="3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Sheet1!$AM$2:$AM$57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769</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5-7A68-49FE-8C76-6F84B5488F81}"/>
            </c:ext>
          </c:extLst>
        </c:ser>
        <c:ser>
          <c:idx val="38"/>
          <c:order val="38"/>
          <c:tx>
            <c:strRef>
              <c:f>Sheet1!$AN$1</c:f>
              <c:strCache>
                <c:ptCount val="1"/>
                <c:pt idx="0">
                  <c:v>Bei welchen «Red Flags» läuten eure Alarmglocken beim Daten?, wollten wir letztens von euch wissen. Swipe dich hier durch die Antworten der Community.
.
Wie gehst du mit «Red Flags» um? Sprichst du sie an? 🚩
.
.
.
#SRFWeMyselfAndWhy #WeMyselfAndWhy #WMW </c:v>
                </c:pt>
              </c:strCache>
            </c:strRef>
          </c:tx>
          <c:spPr>
            <a:solidFill>
              <a:schemeClr val="accent3">
                <a:lumMod val="70000"/>
                <a:lumOff val="3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Sheet1!$AN$2:$AN$57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971</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6-7A68-49FE-8C76-6F84B5488F81}"/>
            </c:ext>
          </c:extLst>
        </c:ser>
        <c:ser>
          <c:idx val="39"/>
          <c:order val="39"/>
          <c:tx>
            <c:strRef>
              <c:f>Sheet1!$AO$1</c:f>
              <c:strCache>
                <c:ptCount val="1"/>
                <c:pt idx="0">
                  <c:v>Wie finde ich Investor:innen? Welche Rechtsform macht Sinn? Und: Brauche ich einen Plan B? – Wir haben eure Fragen zum Thema Firmengründung gesammelt und sie von einer Expertin beantworten lassen: Léa Miggiano ist Swiss Economic Jungunternehmerin des Jahr</c:v>
                </c:pt>
              </c:strCache>
            </c:strRef>
          </c:tx>
          <c:spPr>
            <a:solidFill>
              <a:schemeClr val="accent4">
                <a:lumMod val="70000"/>
                <a:lumOff val="3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Sheet1!$AO$2:$AO$57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237</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7-7A68-49FE-8C76-6F84B5488F81}"/>
            </c:ext>
          </c:extLst>
        </c:ser>
        <c:ser>
          <c:idx val="40"/>
          <c:order val="40"/>
          <c:tx>
            <c:strRef>
              <c:f>Sheet1!$AP$1</c:f>
              <c:strCache>
                <c:ptCount val="1"/>
                <c:pt idx="0">
                  <c:v>Marie Heim-Vögtlin ebnete den Weg für Frauen zum Studium: Als erste Schweizerin begann sie 1868 ein Medizinstudium an der Universität Zürich. Kurz darauf eröffnete sie in Zürich eine eigene Praxis und war dann sogar Europas erste Gynäkologin. Swipe dich d</c:v>
                </c:pt>
              </c:strCache>
            </c:strRef>
          </c:tx>
          <c:spPr>
            <a:solidFill>
              <a:schemeClr val="accent5">
                <a:lumMod val="70000"/>
                <a:lumOff val="30000"/>
              </a:schemeClr>
            </a:solidFill>
            <a:ln>
              <a:noFill/>
            </a:ln>
            <a:effectLst/>
          </c:spPr>
          <c:invertIfNegative val="0"/>
          <c:cat>
            <c:strRef>
              <c:f>Sheet1!$A$2:$A$57</c:f>
              <c:strCache>
                <c:ptCount val="56"/>
                <c:pt idx="0">
                  <c:v>04.03.2021</c:v>
                </c:pt>
                <c:pt idx="1">
                  <c:v>08.03.2021</c:v>
                </c:pt>
                <c:pt idx="2">
                  <c:v>15.03.2021</c:v>
                </c:pt>
                <c:pt idx="3">
                  <c:v>17.03.2021</c:v>
                </c:pt>
                <c:pt idx="4">
                  <c:v>21.03.2021</c:v>
                </c:pt>
                <c:pt idx="5">
                  <c:v>23.03.2021</c:v>
                </c:pt>
                <c:pt idx="6">
                  <c:v>01.04.2021</c:v>
                </c:pt>
                <c:pt idx="7">
                  <c:v>02.04.2021</c:v>
                </c:pt>
                <c:pt idx="8">
                  <c:v>08.04.2021</c:v>
                </c:pt>
                <c:pt idx="9">
                  <c:v>14.04.2021</c:v>
                </c:pt>
                <c:pt idx="10">
                  <c:v>22.04.2021</c:v>
                </c:pt>
                <c:pt idx="11">
                  <c:v>29.04.2021</c:v>
                </c:pt>
                <c:pt idx="12">
                  <c:v>09.05.2021</c:v>
                </c:pt>
                <c:pt idx="13">
                  <c:v>14.05.2021</c:v>
                </c:pt>
                <c:pt idx="14">
                  <c:v>20.05.2021</c:v>
                </c:pt>
                <c:pt idx="15">
                  <c:v>27.05.2021</c:v>
                </c:pt>
                <c:pt idx="16">
                  <c:v>01.06.2021</c:v>
                </c:pt>
                <c:pt idx="17">
                  <c:v>07.06.2021</c:v>
                </c:pt>
                <c:pt idx="18">
                  <c:v>10.06.2021</c:v>
                </c:pt>
                <c:pt idx="19">
                  <c:v>14.06.2021</c:v>
                </c:pt>
                <c:pt idx="20">
                  <c:v>20.06.2021</c:v>
                </c:pt>
                <c:pt idx="21">
                  <c:v>26.06.2021</c:v>
                </c:pt>
                <c:pt idx="22">
                  <c:v>10.07.2021</c:v>
                </c:pt>
                <c:pt idx="23">
                  <c:v>14.07.2021</c:v>
                </c:pt>
                <c:pt idx="24">
                  <c:v>24.07.2021</c:v>
                </c:pt>
                <c:pt idx="25">
                  <c:v>27.07.2021</c:v>
                </c:pt>
                <c:pt idx="26">
                  <c:v>30.07.2021</c:v>
                </c:pt>
                <c:pt idx="27">
                  <c:v>03.08.2021</c:v>
                </c:pt>
                <c:pt idx="28">
                  <c:v>09.08.2021</c:v>
                </c:pt>
                <c:pt idx="29">
                  <c:v>11.08.2021</c:v>
                </c:pt>
                <c:pt idx="30">
                  <c:v>31.08.2021</c:v>
                </c:pt>
                <c:pt idx="31">
                  <c:v>02.09.2021</c:v>
                </c:pt>
                <c:pt idx="32">
                  <c:v>05.09.2021</c:v>
                </c:pt>
                <c:pt idx="33">
                  <c:v>08.09.2021</c:v>
                </c:pt>
                <c:pt idx="34">
                  <c:v>10.09.2021</c:v>
                </c:pt>
                <c:pt idx="35">
                  <c:v>14.09.2021</c:v>
                </c:pt>
                <c:pt idx="36">
                  <c:v>17.09.2021</c:v>
                </c:pt>
                <c:pt idx="37">
                  <c:v>23.09.2021</c:v>
                </c:pt>
                <c:pt idx="38">
                  <c:v>29.09.2021</c:v>
                </c:pt>
                <c:pt idx="39">
                  <c:v>01.10.2021</c:v>
                </c:pt>
                <c:pt idx="40">
                  <c:v>05.10.2021</c:v>
                </c:pt>
                <c:pt idx="41">
                  <c:v>08.10.2021</c:v>
                </c:pt>
                <c:pt idx="42">
                  <c:v>09.10.2021</c:v>
                </c:pt>
                <c:pt idx="43">
                  <c:v>12.10.2021</c:v>
                </c:pt>
                <c:pt idx="44">
                  <c:v>15.10.2021</c:v>
                </c:pt>
                <c:pt idx="45">
                  <c:v>21.10.2021</c:v>
                </c:pt>
                <c:pt idx="46">
                  <c:v>27.10.2021</c:v>
                </c:pt>
                <c:pt idx="47">
                  <c:v>29.10.2021</c:v>
                </c:pt>
                <c:pt idx="48">
                  <c:v>05.11.2021</c:v>
                </c:pt>
                <c:pt idx="49">
                  <c:v>10.11.2021</c:v>
                </c:pt>
                <c:pt idx="50">
                  <c:v>12.11.2021</c:v>
                </c:pt>
                <c:pt idx="51">
                  <c:v>15.11.2021</c:v>
                </c:pt>
                <c:pt idx="52">
                  <c:v>17.11.2021</c:v>
                </c:pt>
                <c:pt idx="53">
                  <c:v>19.11.2021</c:v>
                </c:pt>
                <c:pt idx="54">
                  <c:v>23.11.2021</c:v>
                </c:pt>
                <c:pt idx="55">
                  <c:v>26.11.2021</c:v>
                </c:pt>
              </c:strCache>
            </c:strRef>
          </c:cat>
          <c:val>
            <c:numRef>
              <c:f>Sheet1!$AP$2:$AP$57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830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8-7A68-49FE-8C76-6F84B5488F81}"/>
            </c:ext>
          </c:extLst>
        </c:ser>
        <c:ser>
          <c:idx val="41"/>
          <c:order val="41"/>
          <c:tx>
            <c:strRef>
              <c:f>Sheet1!$AQ$1</c:f>
              <c:strCache>
                <c:ptCount val="1"/>
                <c:pt idx="0">
                  <c:v>Let’s talk Selbstbefriedigung: Wahrscheinlich hast du, wie viele von uns, deine ganz eigenen Strategien und Techniken, dich zu erregen oder zum Orgasmus zu bringen. Gemäss Psychologin Stephie (@maefne), die den Basislehrgang klinische Sexologie Sexocorpor</c:v>
                </c:pt>
              </c:strCache>
            </c:strRef>
          </c:tx>
          <c:spPr>
            <a:solidFill>
              <a:schemeClr val="accent6">
                <a:lumMod val="70000"/>
                <a:lumOff val="30000"/>
              </a:schemeClr>
            </a:solidFill>
            <a:ln>
              <a:noFill/>
            </a:ln>
            <a:effectLst/>
          </c:spPr>
          <c:invertIfNegative val="0"/>
          <c:cat>
            <c:multiLvlStrRef>
              <c:f>Sheet1!$A$2:$A$57</c:f>
            </c:multiLvlStrRef>
          </c:cat>
          <c:val>
            <c:numRef>
              <c:f>Sheet1!$AQ$2:$AQ$57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666</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9-7A68-49FE-8C76-6F84B5488F81}"/>
            </c:ext>
          </c:extLst>
        </c:ser>
        <c:ser>
          <c:idx val="42"/>
          <c:order val="42"/>
          <c:tx>
            <c:strRef>
              <c:f>Sheet1!$AR$1</c:f>
              <c:strCache>
                <c:ptCount val="1"/>
                <c:pt idx="0">
                  <c:v>Es wird früher dunkel, die Natur wird kahler und die Temperaturen sinken – der Herbst ist da. 🍂  Künstlerin Sophia (@sophia_giada) schaut wehmütig auf ihren schönen Sommer zurück und setzt sich mit den schweren Emotionen auseinander, die die kälteren Jah</c:v>
                </c:pt>
              </c:strCache>
            </c:strRef>
          </c:tx>
          <c:spPr>
            <a:solidFill>
              <a:schemeClr val="accent1">
                <a:lumMod val="70000"/>
              </a:schemeClr>
            </a:solidFill>
            <a:ln>
              <a:noFill/>
            </a:ln>
            <a:effectLst/>
          </c:spPr>
          <c:invertIfNegative val="0"/>
          <c:cat>
            <c:multiLvlStrRef>
              <c:f>Sheet1!$A$2:$A$57</c:f>
            </c:multiLvlStrRef>
          </c:cat>
          <c:val>
            <c:numRef>
              <c:f>Sheet1!$AR$2:$AR$57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232</c:v>
                </c:pt>
                <c:pt idx="43">
                  <c:v>0</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A-7A68-49FE-8C76-6F84B5488F81}"/>
            </c:ext>
          </c:extLst>
        </c:ser>
        <c:ser>
          <c:idx val="43"/>
          <c:order val="43"/>
          <c:tx>
            <c:strRef>
              <c:f>Sheet1!$AS$1</c:f>
              <c:strCache>
                <c:ptCount val="1"/>
                <c:pt idx="0">
                  <c:v>Aus der persönlichen #Komfortzone auszubrechen mag vielleicht Angst machen, kann aber belohnend sein, wenn man sich traut. Ihr habt uns geschrieben, wann ihr das letzte Mal etwas gewagt habt – und was danach passiert ist. 
.
Wann hast du das letzte Mal de</c:v>
                </c:pt>
              </c:strCache>
            </c:strRef>
          </c:tx>
          <c:spPr>
            <a:solidFill>
              <a:schemeClr val="accent2">
                <a:lumMod val="70000"/>
              </a:schemeClr>
            </a:solidFill>
            <a:ln>
              <a:noFill/>
            </a:ln>
            <a:effectLst/>
          </c:spPr>
          <c:invertIfNegative val="0"/>
          <c:cat>
            <c:multiLvlStrRef>
              <c:f>Sheet1!$A$2:$A$57</c:f>
            </c:multiLvlStrRef>
          </c:cat>
          <c:val>
            <c:numRef>
              <c:f>Sheet1!$AS$2:$AS$57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404</c:v>
                </c:pt>
                <c:pt idx="44">
                  <c:v>0</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B-7A68-49FE-8C76-6F84B5488F81}"/>
            </c:ext>
          </c:extLst>
        </c:ser>
        <c:ser>
          <c:idx val="44"/>
          <c:order val="44"/>
          <c:tx>
            <c:strRef>
              <c:f>Sheet1!$AT$1</c:f>
              <c:strCache>
                <c:ptCount val="1"/>
                <c:pt idx="0">
                  <c:v>Anna Göldis Name ist weit über die Schweizer Grenze hinaus bekannt: Sie wurde 1782 im Kanton Glarus als letzte Person Europas durch einen legalen Prozess als Hexe beschuldigt und geköpft. Das Urteil sorgte auf dem ganzen Kontinent für Aufregung, da solche</c:v>
                </c:pt>
              </c:strCache>
            </c:strRef>
          </c:tx>
          <c:spPr>
            <a:solidFill>
              <a:schemeClr val="accent3">
                <a:lumMod val="70000"/>
              </a:schemeClr>
            </a:solidFill>
            <a:ln>
              <a:noFill/>
            </a:ln>
            <a:effectLst/>
          </c:spPr>
          <c:invertIfNegative val="0"/>
          <c:cat>
            <c:multiLvlStrRef>
              <c:f>Sheet1!$A$2:$A$57</c:f>
            </c:multiLvlStrRef>
          </c:cat>
          <c:val>
            <c:numRef>
              <c:f>Sheet1!$AT$2:$AT$57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1086</c:v>
                </c:pt>
                <c:pt idx="45">
                  <c:v>0</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C-7A68-49FE-8C76-6F84B5488F81}"/>
            </c:ext>
          </c:extLst>
        </c:ser>
        <c:ser>
          <c:idx val="45"/>
          <c:order val="45"/>
          <c:tx>
            <c:strRef>
              <c:f>Sheet1!$AU$1</c:f>
              <c:strCache>
                <c:ptCount val="1"/>
                <c:pt idx="0">
                  <c:v>Ab und zu brauchen wir alle eine Zeit für uns selbst. Eine Pause von der Aussenwelt und von Menschen. Blöd ist nur, wenn man eigentlich schon etwas abgemacht hat und dann bemerkt, dass man Me-Time braucht. Für Künstlerin @fionadalcero war das Absagen nich</c:v>
                </c:pt>
              </c:strCache>
            </c:strRef>
          </c:tx>
          <c:spPr>
            <a:solidFill>
              <a:schemeClr val="accent4">
                <a:lumMod val="70000"/>
              </a:schemeClr>
            </a:solidFill>
            <a:ln>
              <a:noFill/>
            </a:ln>
            <a:effectLst/>
          </c:spPr>
          <c:invertIfNegative val="0"/>
          <c:cat>
            <c:multiLvlStrRef>
              <c:f>Sheet1!$A$2:$A$57</c:f>
            </c:multiLvlStrRef>
          </c:cat>
          <c:val>
            <c:numRef>
              <c:f>Sheet1!$AU$2:$AU$57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1547</c:v>
                </c:pt>
                <c:pt idx="46">
                  <c:v>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D-7A68-49FE-8C76-6F84B5488F81}"/>
            </c:ext>
          </c:extLst>
        </c:ser>
        <c:ser>
          <c:idx val="46"/>
          <c:order val="46"/>
          <c:tx>
            <c:strRef>
              <c:f>Sheet1!$AV$1</c:f>
              <c:strCache>
                <c:ptCount val="1"/>
                <c:pt idx="0">
                  <c:v>Vibratoren kommen heute in allen möglichen Formen, Farben und Grössen daher und werden sogar im Supermarkt verkauft. Wir wollten wissen, woher das heute so beliebte Sextoy kommt und haben dafür einen Blick in die Vergangenheit geworfen.
.
.
.
Redaktion &amp; </c:v>
                </c:pt>
              </c:strCache>
            </c:strRef>
          </c:tx>
          <c:spPr>
            <a:solidFill>
              <a:schemeClr val="accent5">
                <a:lumMod val="70000"/>
              </a:schemeClr>
            </a:solidFill>
            <a:ln>
              <a:noFill/>
            </a:ln>
            <a:effectLst/>
          </c:spPr>
          <c:invertIfNegative val="0"/>
          <c:cat>
            <c:multiLvlStrRef>
              <c:f>Sheet1!$A$2:$A$57</c:f>
            </c:multiLvlStrRef>
          </c:cat>
          <c:val>
            <c:numRef>
              <c:f>Sheet1!$AV$2:$AV$57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560</c:v>
                </c:pt>
                <c:pt idx="47">
                  <c:v>0</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E-7A68-49FE-8C76-6F84B5488F81}"/>
            </c:ext>
          </c:extLst>
        </c:ser>
        <c:ser>
          <c:idx val="47"/>
          <c:order val="47"/>
          <c:tx>
            <c:strRef>
              <c:f>Sheet1!$AW$1</c:f>
              <c:strCache>
                <c:ptCount val="1"/>
                <c:pt idx="0">
                  <c:v>Heute Freitag und morgen Samstag findet – 30 Jahre nach der ersten Version im Jahr 1991 – die zweite Frauensession statt: 246 Frauen aus allen Regionen der Schweiz diskutieren im Bundeshaus ihre dringlichsten politischen Anliegen. Im Post erfährst du, was</c:v>
                </c:pt>
              </c:strCache>
            </c:strRef>
          </c:tx>
          <c:spPr>
            <a:solidFill>
              <a:schemeClr val="accent6">
                <a:lumMod val="70000"/>
              </a:schemeClr>
            </a:solidFill>
            <a:ln>
              <a:noFill/>
            </a:ln>
            <a:effectLst/>
          </c:spPr>
          <c:invertIfNegative val="0"/>
          <c:cat>
            <c:multiLvlStrRef>
              <c:f>Sheet1!$A$2:$A$57</c:f>
            </c:multiLvlStrRef>
          </c:cat>
          <c:val>
            <c:numRef>
              <c:f>Sheet1!$AW$2:$AW$57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958</c:v>
                </c:pt>
                <c:pt idx="48">
                  <c:v>0</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2F-7A68-49FE-8C76-6F84B5488F81}"/>
            </c:ext>
          </c:extLst>
        </c:ser>
        <c:ser>
          <c:idx val="48"/>
          <c:order val="48"/>
          <c:tx>
            <c:strRef>
              <c:f>Sheet1!$AX$1</c:f>
              <c:strCache>
                <c:ptCount val="1"/>
                <c:pt idx="0">
                  <c:v>Entschliesst man sich für eine Psychotherapie, ist es zu allererst wichtig, im riesigen Angebot eine:n passende:n Therapeut:in zu finden. Wische dich durch die Slides und erfahre, welche Fragen du dir stellen kannst, um herauszufinden, ob du bei der richt</c:v>
                </c:pt>
              </c:strCache>
            </c:strRef>
          </c:tx>
          <c:spPr>
            <a:solidFill>
              <a:schemeClr val="accent1">
                <a:lumMod val="50000"/>
                <a:lumOff val="50000"/>
              </a:schemeClr>
            </a:solidFill>
            <a:ln>
              <a:noFill/>
            </a:ln>
            <a:effectLst/>
          </c:spPr>
          <c:invertIfNegative val="0"/>
          <c:cat>
            <c:multiLvlStrRef>
              <c:f>Sheet1!$A$2:$A$57</c:f>
            </c:multiLvlStrRef>
          </c:cat>
          <c:val>
            <c:numRef>
              <c:f>Sheet1!$AX$2:$AX$57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495</c:v>
                </c:pt>
                <c:pt idx="49">
                  <c:v>0</c:v>
                </c:pt>
                <c:pt idx="50">
                  <c:v>0</c:v>
                </c:pt>
                <c:pt idx="51">
                  <c:v>0</c:v>
                </c:pt>
                <c:pt idx="52">
                  <c:v>0</c:v>
                </c:pt>
                <c:pt idx="53">
                  <c:v>0</c:v>
                </c:pt>
                <c:pt idx="54">
                  <c:v>0</c:v>
                </c:pt>
                <c:pt idx="55">
                  <c:v>0</c:v>
                </c:pt>
              </c:numCache>
            </c:numRef>
          </c:val>
          <c:extLst>
            <c:ext xmlns:c16="http://schemas.microsoft.com/office/drawing/2014/chart" uri="{C3380CC4-5D6E-409C-BE32-E72D297353CC}">
              <c16:uniqueId val="{00000030-7A68-49FE-8C76-6F84B5488F81}"/>
            </c:ext>
          </c:extLst>
        </c:ser>
        <c:ser>
          <c:idx val="49"/>
          <c:order val="49"/>
          <c:tx>
            <c:strRef>
              <c:f>Sheet1!$AY$1</c:f>
              <c:strCache>
                <c:ptCount val="1"/>
                <c:pt idx="0">
                  <c:v>Gestern haben wir euch zwei Fragen gestellt: «Was liebst du an der Schweiz?» und «Was würdest du an der Schweiz ändern, wenn du könntest?»
Wische dich durch die Slides, um die Beziehung unserer Community zur Schweiz kennenzulernen.
.
Redaktion &amp; Gestaltun</c:v>
                </c:pt>
              </c:strCache>
            </c:strRef>
          </c:tx>
          <c:spPr>
            <a:solidFill>
              <a:schemeClr val="accent2">
                <a:lumMod val="50000"/>
                <a:lumOff val="50000"/>
              </a:schemeClr>
            </a:solidFill>
            <a:ln>
              <a:noFill/>
            </a:ln>
            <a:effectLst/>
          </c:spPr>
          <c:invertIfNegative val="0"/>
          <c:cat>
            <c:multiLvlStrRef>
              <c:f>Sheet1!$A$2:$A$57</c:f>
            </c:multiLvlStrRef>
          </c:cat>
          <c:val>
            <c:numRef>
              <c:f>Sheet1!$AY$2:$AY$57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534</c:v>
                </c:pt>
                <c:pt idx="50">
                  <c:v>0</c:v>
                </c:pt>
                <c:pt idx="51">
                  <c:v>0</c:v>
                </c:pt>
                <c:pt idx="52">
                  <c:v>0</c:v>
                </c:pt>
                <c:pt idx="53">
                  <c:v>0</c:v>
                </c:pt>
                <c:pt idx="54">
                  <c:v>0</c:v>
                </c:pt>
                <c:pt idx="55">
                  <c:v>0</c:v>
                </c:pt>
              </c:numCache>
            </c:numRef>
          </c:val>
          <c:extLst>
            <c:ext xmlns:c16="http://schemas.microsoft.com/office/drawing/2014/chart" uri="{C3380CC4-5D6E-409C-BE32-E72D297353CC}">
              <c16:uniqueId val="{00000031-7A68-49FE-8C76-6F84B5488F81}"/>
            </c:ext>
          </c:extLst>
        </c:ser>
        <c:ser>
          <c:idx val="50"/>
          <c:order val="50"/>
          <c:tx>
            <c:strRef>
              <c:f>Sheet1!$AZ$1</c:f>
              <c:strCache>
                <c:ptCount val="1"/>
                <c:pt idx="0">
                  <c:v>Probleme wie Klimawandel, Krieg oder Hungersnot lösen ein kollektives Gefühl in uns Menschen aus: Weltschmerz. Ein Begriff, der sich nur schwer definieren lässt und jeweils subjektiv wahrgenommen und verarbeitet wird. Künstlerin @sorcolini denkt öfters üb</c:v>
                </c:pt>
              </c:strCache>
            </c:strRef>
          </c:tx>
          <c:spPr>
            <a:solidFill>
              <a:schemeClr val="accent3">
                <a:lumMod val="50000"/>
                <a:lumOff val="50000"/>
              </a:schemeClr>
            </a:solidFill>
            <a:ln>
              <a:noFill/>
            </a:ln>
            <a:effectLst/>
          </c:spPr>
          <c:invertIfNegative val="0"/>
          <c:cat>
            <c:multiLvlStrRef>
              <c:f>Sheet1!$A$2:$A$57</c:f>
            </c:multiLvlStrRef>
          </c:cat>
          <c:val>
            <c:numRef>
              <c:f>Sheet1!$AZ$2:$AZ$57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331</c:v>
                </c:pt>
                <c:pt idx="51">
                  <c:v>0</c:v>
                </c:pt>
                <c:pt idx="52">
                  <c:v>0</c:v>
                </c:pt>
                <c:pt idx="53">
                  <c:v>0</c:v>
                </c:pt>
                <c:pt idx="54">
                  <c:v>0</c:v>
                </c:pt>
                <c:pt idx="55">
                  <c:v>0</c:v>
                </c:pt>
              </c:numCache>
            </c:numRef>
          </c:val>
          <c:extLst>
            <c:ext xmlns:c16="http://schemas.microsoft.com/office/drawing/2014/chart" uri="{C3380CC4-5D6E-409C-BE32-E72D297353CC}">
              <c16:uniqueId val="{00000032-7A68-49FE-8C76-6F84B5488F81}"/>
            </c:ext>
          </c:extLst>
        </c:ser>
        <c:ser>
          <c:idx val="51"/>
          <c:order val="51"/>
          <c:tx>
            <c:strRef>
              <c:f>Sheet1!$BA$1</c:f>
              <c:strCache>
                <c:ptCount val="1"/>
                <c:pt idx="0">
                  <c:v>In unserem letzten IGTV hat Psychologin Stephie über das Thema Narzissmus aufgeklärt und die Persönlichkeitsstörung genauer erklärt. In den Slides erfährst du Zusatzinformationen über die zwei gängigen Formen von Narzissmus.
.
.
.
#SRFWeMyselfAndWhy #WeMy</c:v>
                </c:pt>
              </c:strCache>
            </c:strRef>
          </c:tx>
          <c:spPr>
            <a:solidFill>
              <a:schemeClr val="accent4">
                <a:lumMod val="50000"/>
                <a:lumOff val="50000"/>
              </a:schemeClr>
            </a:solidFill>
            <a:ln>
              <a:noFill/>
            </a:ln>
            <a:effectLst/>
          </c:spPr>
          <c:invertIfNegative val="0"/>
          <c:cat>
            <c:multiLvlStrRef>
              <c:f>Sheet1!$A$2:$A$57</c:f>
            </c:multiLvlStrRef>
          </c:cat>
          <c:val>
            <c:numRef>
              <c:f>Sheet1!$BA$2:$BA$57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363</c:v>
                </c:pt>
                <c:pt idx="52">
                  <c:v>0</c:v>
                </c:pt>
                <c:pt idx="53">
                  <c:v>0</c:v>
                </c:pt>
                <c:pt idx="54">
                  <c:v>0</c:v>
                </c:pt>
                <c:pt idx="55">
                  <c:v>0</c:v>
                </c:pt>
              </c:numCache>
            </c:numRef>
          </c:val>
          <c:extLst>
            <c:ext xmlns:c16="http://schemas.microsoft.com/office/drawing/2014/chart" uri="{C3380CC4-5D6E-409C-BE32-E72D297353CC}">
              <c16:uniqueId val="{00000033-7A68-49FE-8C76-6F84B5488F81}"/>
            </c:ext>
          </c:extLst>
        </c:ser>
        <c:ser>
          <c:idx val="52"/>
          <c:order val="52"/>
          <c:tx>
            <c:strRef>
              <c:f>Sheet1!$BB$1</c:f>
              <c:strCache>
                <c:ptCount val="1"/>
                <c:pt idx="0">
                  <c:v>Emilie Lieberherr schreibt 1969 Geschichte, als sie beim «Marsch auf Bern» – eine Demonstration für das Frauenstimmrecht und Gleichberechtigung – die teilnehmenden Frauen in ihrer Rede dazu aufruft, keine Steuern mehr zu bezahlen, sollte das Frauenstimmre</c:v>
                </c:pt>
              </c:strCache>
            </c:strRef>
          </c:tx>
          <c:spPr>
            <a:solidFill>
              <a:schemeClr val="accent5">
                <a:lumMod val="50000"/>
                <a:lumOff val="50000"/>
              </a:schemeClr>
            </a:solidFill>
            <a:ln>
              <a:noFill/>
            </a:ln>
            <a:effectLst/>
          </c:spPr>
          <c:invertIfNegative val="0"/>
          <c:cat>
            <c:multiLvlStrRef>
              <c:f>Sheet1!$A$2:$A$57</c:f>
            </c:multiLvlStrRef>
          </c:cat>
          <c:val>
            <c:numRef>
              <c:f>Sheet1!$BB$2:$BB$57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673</c:v>
                </c:pt>
                <c:pt idx="53">
                  <c:v>0</c:v>
                </c:pt>
                <c:pt idx="54">
                  <c:v>0</c:v>
                </c:pt>
                <c:pt idx="55">
                  <c:v>0</c:v>
                </c:pt>
              </c:numCache>
            </c:numRef>
          </c:val>
          <c:extLst>
            <c:ext xmlns:c16="http://schemas.microsoft.com/office/drawing/2014/chart" uri="{C3380CC4-5D6E-409C-BE32-E72D297353CC}">
              <c16:uniqueId val="{00000034-7A68-49FE-8C76-6F84B5488F81}"/>
            </c:ext>
          </c:extLst>
        </c:ser>
        <c:ser>
          <c:idx val="53"/>
          <c:order val="53"/>
          <c:tx>
            <c:strRef>
              <c:f>Sheet1!$BC$1</c:f>
              <c:strCache>
                <c:ptCount val="1"/>
                <c:pt idx="0">
                  <c:v>Männerdominierte Line-Ups, problematische Strukturen und manch ein fehlendes Sicherheitsgefühl: Es ist bekannt, dass im Nachtleben Diversität noch immer nicht erreicht ist. Seit einigen Jahren machen immer mehr Personen laut darauf aufmerksam, eine davon </c:v>
                </c:pt>
              </c:strCache>
            </c:strRef>
          </c:tx>
          <c:spPr>
            <a:solidFill>
              <a:schemeClr val="accent6">
                <a:lumMod val="50000"/>
                <a:lumOff val="50000"/>
              </a:schemeClr>
            </a:solidFill>
            <a:ln>
              <a:noFill/>
            </a:ln>
            <a:effectLst/>
          </c:spPr>
          <c:invertIfNegative val="0"/>
          <c:cat>
            <c:multiLvlStrRef>
              <c:f>Sheet1!$A$2:$A$57</c:f>
            </c:multiLvlStrRef>
          </c:cat>
          <c:val>
            <c:numRef>
              <c:f>Sheet1!$BC$2:$BC$57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1110</c:v>
                </c:pt>
                <c:pt idx="54">
                  <c:v>0</c:v>
                </c:pt>
                <c:pt idx="55">
                  <c:v>0</c:v>
                </c:pt>
              </c:numCache>
            </c:numRef>
          </c:val>
          <c:extLst>
            <c:ext xmlns:c16="http://schemas.microsoft.com/office/drawing/2014/chart" uri="{C3380CC4-5D6E-409C-BE32-E72D297353CC}">
              <c16:uniqueId val="{00000035-7A68-49FE-8C76-6F84B5488F81}"/>
            </c:ext>
          </c:extLst>
        </c:ser>
        <c:ser>
          <c:idx val="54"/>
          <c:order val="54"/>
          <c:tx>
            <c:strRef>
              <c:f>Sheet1!$BD$1</c:f>
              <c:strCache>
                <c:ptCount val="1"/>
                <c:pt idx="0">
                  <c:v>Der Alltag kann anstrengend, eintönig und stressig sein. Gerade deshalb ist es für Künstlerin Talina besonders wichtig, sich Zeit zu nehmen, ihrer Seele Gutes zu tun. Ob das wie in ihrem Fall Musik, Kunst, Natur oder etwas ganz anderes ist, spielt keine g</c:v>
                </c:pt>
              </c:strCache>
            </c:strRef>
          </c:tx>
          <c:spPr>
            <a:solidFill>
              <a:schemeClr val="accent1"/>
            </a:solidFill>
            <a:ln>
              <a:noFill/>
            </a:ln>
            <a:effectLst/>
          </c:spPr>
          <c:invertIfNegative val="0"/>
          <c:cat>
            <c:multiLvlStrRef>
              <c:f>Sheet1!$A$2:$A$57</c:f>
            </c:multiLvlStrRef>
          </c:cat>
          <c:val>
            <c:numRef>
              <c:f>Sheet1!$BD$2:$BD$57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636</c:v>
                </c:pt>
                <c:pt idx="55">
                  <c:v>0</c:v>
                </c:pt>
              </c:numCache>
            </c:numRef>
          </c:val>
          <c:extLst>
            <c:ext xmlns:c16="http://schemas.microsoft.com/office/drawing/2014/chart" uri="{C3380CC4-5D6E-409C-BE32-E72D297353CC}">
              <c16:uniqueId val="{00000036-7A68-49FE-8C76-6F84B5488F81}"/>
            </c:ext>
          </c:extLst>
        </c:ser>
        <c:ser>
          <c:idx val="55"/>
          <c:order val="55"/>
          <c:tx>
            <c:strRef>
              <c:f>Sheet1!$BE$1</c:f>
              <c:strCache>
                <c:ptCount val="1"/>
                <c:pt idx="0">
                  <c:v>Gestern haben wir euch gefragt, wie gut ihr allein sein könnt und was das Alleinsein mit euch macht. Auf die Frage haben wir von euch unzählige Antworten bekommen – wir haben sie gesammelt und die Meistgenannten für euch zusammengefasst.
.
Mit welchen Aus</c:v>
                </c:pt>
              </c:strCache>
            </c:strRef>
          </c:tx>
          <c:spPr>
            <a:solidFill>
              <a:schemeClr val="accent2"/>
            </a:solidFill>
            <a:ln>
              <a:noFill/>
            </a:ln>
            <a:effectLst/>
          </c:spPr>
          <c:invertIfNegative val="0"/>
          <c:cat>
            <c:multiLvlStrRef>
              <c:f>Sheet1!$A$2:$A$57</c:f>
            </c:multiLvlStrRef>
          </c:cat>
          <c:val>
            <c:numRef>
              <c:f>Sheet1!$BE$2:$BE$57</c:f>
              <c:numCache>
                <c:formatCode>General</c:formatCode>
                <c:ptCount val="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398</c:v>
                </c:pt>
              </c:numCache>
            </c:numRef>
          </c:val>
          <c:extLst>
            <c:ext xmlns:c16="http://schemas.microsoft.com/office/drawing/2014/chart" uri="{C3380CC4-5D6E-409C-BE32-E72D297353CC}">
              <c16:uniqueId val="{00000037-7A68-49FE-8C76-6F84B5488F81}"/>
            </c:ext>
          </c:extLst>
        </c:ser>
        <c:dLbls>
          <c:showLegendKey val="0"/>
          <c:showVal val="0"/>
          <c:showCatName val="0"/>
          <c:showSerName val="0"/>
          <c:showPercent val="0"/>
          <c:showBubbleSize val="0"/>
        </c:dLbls>
        <c:gapWidth val="219"/>
        <c:overlap val="-27"/>
        <c:axId val="376729208"/>
        <c:axId val="376727896"/>
      </c:barChart>
      <c:catAx>
        <c:axId val="37672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27896"/>
        <c:crosses val="autoZero"/>
        <c:auto val="1"/>
        <c:lblAlgn val="ctr"/>
        <c:lblOffset val="100"/>
        <c:noMultiLvlLbl val="0"/>
      </c:catAx>
      <c:valAx>
        <c:axId val="37672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2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C2171-5E31-4CED-A3A2-9468A9F9C9B9}"/>
              </a:ext>
            </a:extLst>
          </p:cNvPr>
          <p:cNvSpPr>
            <a:spLocks noGrp="1"/>
          </p:cNvSpPr>
          <p:nvPr>
            <p:ph type="title"/>
          </p:nvPr>
        </p:nvSpPr>
        <p:spPr/>
        <p:txBody>
          <a:bodyPr/>
          <a:lstStyle/>
          <a:p>
            <a:r>
              <a:rPr lang="de-DE"/>
              <a:t>Instagram Zeitverlauf Instagram - Interaktionen auf einzelne Posts (Total) | srfwemyselfandwhy</a:t>
            </a:r>
            <a:endParaRPr lang="en-US"/>
          </a:p>
        </p:txBody>
      </p:sp>
      <p:graphicFrame>
        <p:nvGraphicFramePr>
          <p:cNvPr id="6" name="Chart Placeholder 5">
            <a:extLst>
              <a:ext uri="{FF2B5EF4-FFF2-40B4-BE49-F238E27FC236}">
                <a16:creationId xmlns:a16="http://schemas.microsoft.com/office/drawing/2014/main" id="{A022DFBF-5514-487C-A123-E58307B6205B}"/>
              </a:ext>
            </a:extLst>
          </p:cNvPr>
          <p:cNvGraphicFramePr>
            <a:graphicFrameLocks noGrp="1"/>
          </p:cNvGraphicFramePr>
          <p:nvPr>
            <p:ph type="chart" sz="quarter" idx="13"/>
            <p:extLst>
              <p:ext uri="{D42A27DB-BD31-4B8C-83A1-F6EECF244321}">
                <p14:modId xmlns:p14="http://schemas.microsoft.com/office/powerpoint/2010/main" val="3383019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876C83-A84B-493F-BEE6-08F6E68ACD90}"/>
              </a:ext>
            </a:extLst>
          </p:cNvPr>
          <p:cNvSpPr>
            <a:spLocks noGrp="1"/>
          </p:cNvSpPr>
          <p:nvPr>
            <p:ph type="body" sz="quarter" idx="14"/>
          </p:nvPr>
        </p:nvSpPr>
        <p:spPr/>
        <p:txBody>
          <a:bodyPr/>
          <a:lstStyle/>
          <a:p>
            <a:r>
              <a:rPr lang="en-US"/>
              <a:t>04.03.2021 - 30.11.2021</a:t>
            </a:r>
          </a:p>
        </p:txBody>
      </p:sp>
      <p:sp>
        <p:nvSpPr>
          <p:cNvPr id="5" name="Footer Placeholder 4">
            <a:extLst>
              <a:ext uri="{FF2B5EF4-FFF2-40B4-BE49-F238E27FC236}">
                <a16:creationId xmlns:a16="http://schemas.microsoft.com/office/drawing/2014/main" id="{8F3BD833-AE8F-447C-8D84-5CEBA479E3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75015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Words>
  <Application>Microsoft Office PowerPoint</Application>
  <PresentationFormat>On-screen Show (4:3)</PresentationFormat>
  <Paragraphs>3</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Instagram Zeitverlauf Instagram - Interaktionen auf einzelne Posts (Total) | srfwemyselfandwhy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Zeitverlauf Instagram - Interaktionen auf einzelne Posts (Total) | srfwemyselfandwhy</dc:title>
  <dc:creator>Frederik Peiniger</dc:creator>
  <cp:lastModifiedBy>Frederik Peiniger</cp:lastModifiedBy>
  <cp:revision>1</cp:revision>
  <dcterms:created xsi:type="dcterms:W3CDTF">2021-12-01T14:53:02Z</dcterms:created>
  <dcterms:modified xsi:type="dcterms:W3CDTF">2021-12-01T14:53:19Z</dcterms:modified>
</cp:coreProperties>
</file>