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9C3AE-B93D-4C87-9308-CCE256E75938}"/>
              </a:ext>
            </a:extLst>
          </p:cNvPr>
          <p:cNvSpPr>
            <a:spLocks noGrp="1"/>
          </p:cNvSpPr>
          <p:nvPr>
            <p:ph type="title"/>
          </p:nvPr>
        </p:nvSpPr>
        <p:spPr/>
        <p:txBody>
          <a:bodyPr/>
          <a:lstStyle/>
          <a:p>
            <a:r>
              <a:rPr lang="en-US"/>
              <a:t>Facebook Post Tabelle | SRF News - 1 of 26</a:t>
            </a:r>
          </a:p>
        </p:txBody>
      </p:sp>
      <p:graphicFrame>
        <p:nvGraphicFramePr>
          <p:cNvPr id="5" name="Table Placeholder 4">
            <a:extLst>
              <a:ext uri="{FF2B5EF4-FFF2-40B4-BE49-F238E27FC236}">
                <a16:creationId xmlns:a16="http://schemas.microsoft.com/office/drawing/2014/main" id="{16B90A1E-D9EC-4C0D-8BED-2E7E3ADD74FA}"/>
              </a:ext>
            </a:extLst>
          </p:cNvPr>
          <p:cNvGraphicFramePr>
            <a:graphicFrameLocks noGrp="1"/>
          </p:cNvGraphicFramePr>
          <p:nvPr>
            <p:ph type="tbl" sz="quarter" idx="13"/>
            <p:extLst>
              <p:ext uri="{D42A27DB-BD31-4B8C-83A1-F6EECF244321}">
                <p14:modId xmlns:p14="http://schemas.microsoft.com/office/powerpoint/2010/main" val="3889254294"/>
              </p:ext>
            </p:extLst>
          </p:nvPr>
        </p:nvGraphicFramePr>
        <p:xfrm>
          <a:off x="457200" y="1731963"/>
          <a:ext cx="8229600" cy="2377440"/>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40300439"/>
                    </a:ext>
                  </a:extLst>
                </a:gridCol>
                <a:gridCol w="658368">
                  <a:extLst>
                    <a:ext uri="{9D8B030D-6E8A-4147-A177-3AD203B41FA5}">
                      <a16:colId xmlns:a16="http://schemas.microsoft.com/office/drawing/2014/main" val="4103410520"/>
                    </a:ext>
                  </a:extLst>
                </a:gridCol>
                <a:gridCol w="658368">
                  <a:extLst>
                    <a:ext uri="{9D8B030D-6E8A-4147-A177-3AD203B41FA5}">
                      <a16:colId xmlns:a16="http://schemas.microsoft.com/office/drawing/2014/main" val="1732854442"/>
                    </a:ext>
                  </a:extLst>
                </a:gridCol>
                <a:gridCol w="658368">
                  <a:extLst>
                    <a:ext uri="{9D8B030D-6E8A-4147-A177-3AD203B41FA5}">
                      <a16:colId xmlns:a16="http://schemas.microsoft.com/office/drawing/2014/main" val="251454012"/>
                    </a:ext>
                  </a:extLst>
                </a:gridCol>
                <a:gridCol w="658368">
                  <a:extLst>
                    <a:ext uri="{9D8B030D-6E8A-4147-A177-3AD203B41FA5}">
                      <a16:colId xmlns:a16="http://schemas.microsoft.com/office/drawing/2014/main" val="2215468830"/>
                    </a:ext>
                  </a:extLst>
                </a:gridCol>
                <a:gridCol w="658368">
                  <a:extLst>
                    <a:ext uri="{9D8B030D-6E8A-4147-A177-3AD203B41FA5}">
                      <a16:colId xmlns:a16="http://schemas.microsoft.com/office/drawing/2014/main" val="3977533155"/>
                    </a:ext>
                  </a:extLst>
                </a:gridCol>
                <a:gridCol w="658368">
                  <a:extLst>
                    <a:ext uri="{9D8B030D-6E8A-4147-A177-3AD203B41FA5}">
                      <a16:colId xmlns:a16="http://schemas.microsoft.com/office/drawing/2014/main" val="3015486116"/>
                    </a:ext>
                  </a:extLst>
                </a:gridCol>
                <a:gridCol w="329184">
                  <a:extLst>
                    <a:ext uri="{9D8B030D-6E8A-4147-A177-3AD203B41FA5}">
                      <a16:colId xmlns:a16="http://schemas.microsoft.com/office/drawing/2014/main" val="4272974837"/>
                    </a:ext>
                  </a:extLst>
                </a:gridCol>
                <a:gridCol w="329184">
                  <a:extLst>
                    <a:ext uri="{9D8B030D-6E8A-4147-A177-3AD203B41FA5}">
                      <a16:colId xmlns:a16="http://schemas.microsoft.com/office/drawing/2014/main" val="1275333308"/>
                    </a:ext>
                  </a:extLst>
                </a:gridCol>
                <a:gridCol w="329184">
                  <a:extLst>
                    <a:ext uri="{9D8B030D-6E8A-4147-A177-3AD203B41FA5}">
                      <a16:colId xmlns:a16="http://schemas.microsoft.com/office/drawing/2014/main" val="253172433"/>
                    </a:ext>
                  </a:extLst>
                </a:gridCol>
                <a:gridCol w="329184">
                  <a:extLst>
                    <a:ext uri="{9D8B030D-6E8A-4147-A177-3AD203B41FA5}">
                      <a16:colId xmlns:a16="http://schemas.microsoft.com/office/drawing/2014/main" val="50868570"/>
                    </a:ext>
                  </a:extLst>
                </a:gridCol>
                <a:gridCol w="329184">
                  <a:extLst>
                    <a:ext uri="{9D8B030D-6E8A-4147-A177-3AD203B41FA5}">
                      <a16:colId xmlns:a16="http://schemas.microsoft.com/office/drawing/2014/main" val="3838091513"/>
                    </a:ext>
                  </a:extLst>
                </a:gridCol>
                <a:gridCol w="329184">
                  <a:extLst>
                    <a:ext uri="{9D8B030D-6E8A-4147-A177-3AD203B41FA5}">
                      <a16:colId xmlns:a16="http://schemas.microsoft.com/office/drawing/2014/main" val="215633885"/>
                    </a:ext>
                  </a:extLst>
                </a:gridCol>
                <a:gridCol w="329184">
                  <a:extLst>
                    <a:ext uri="{9D8B030D-6E8A-4147-A177-3AD203B41FA5}">
                      <a16:colId xmlns:a16="http://schemas.microsoft.com/office/drawing/2014/main" val="1876616056"/>
                    </a:ext>
                  </a:extLst>
                </a:gridCol>
                <a:gridCol w="329184">
                  <a:extLst>
                    <a:ext uri="{9D8B030D-6E8A-4147-A177-3AD203B41FA5}">
                      <a16:colId xmlns:a16="http://schemas.microsoft.com/office/drawing/2014/main" val="3581490879"/>
                    </a:ext>
                  </a:extLst>
                </a:gridCol>
                <a:gridCol w="329184">
                  <a:extLst>
                    <a:ext uri="{9D8B030D-6E8A-4147-A177-3AD203B41FA5}">
                      <a16:colId xmlns:a16="http://schemas.microsoft.com/office/drawing/2014/main" val="1396919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3596903766"/>
                  </a:ext>
                </a:extLst>
              </a:tr>
            </a:tbl>
          </a:graphicData>
        </a:graphic>
      </p:graphicFrame>
      <p:sp>
        <p:nvSpPr>
          <p:cNvPr id="4" name="Text Placeholder 3">
            <a:extLst>
              <a:ext uri="{FF2B5EF4-FFF2-40B4-BE49-F238E27FC236}">
                <a16:creationId xmlns:a16="http://schemas.microsoft.com/office/drawing/2014/main" id="{B6D2E314-FD1C-4C04-BD2D-D028CD43CF99}"/>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2329904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6843D-C3F4-4759-AE10-8FEFA8F1A4E2}"/>
              </a:ext>
            </a:extLst>
          </p:cNvPr>
          <p:cNvSpPr>
            <a:spLocks noGrp="1"/>
          </p:cNvSpPr>
          <p:nvPr>
            <p:ph type="title"/>
          </p:nvPr>
        </p:nvSpPr>
        <p:spPr/>
        <p:txBody>
          <a:bodyPr/>
          <a:lstStyle/>
          <a:p>
            <a:r>
              <a:rPr lang="en-US"/>
              <a:t>Facebook Post Tabelle | SRF News - 2 of 26</a:t>
            </a:r>
          </a:p>
        </p:txBody>
      </p:sp>
      <p:graphicFrame>
        <p:nvGraphicFramePr>
          <p:cNvPr id="5" name="Table Placeholder 4">
            <a:extLst>
              <a:ext uri="{FF2B5EF4-FFF2-40B4-BE49-F238E27FC236}">
                <a16:creationId xmlns:a16="http://schemas.microsoft.com/office/drawing/2014/main" id="{B3C43EE2-1971-442D-B8E2-E3525AFBCF46}"/>
              </a:ext>
            </a:extLst>
          </p:cNvPr>
          <p:cNvGraphicFramePr>
            <a:graphicFrameLocks noGrp="1"/>
          </p:cNvGraphicFramePr>
          <p:nvPr>
            <p:ph type="tbl" sz="quarter" idx="13"/>
            <p:extLst>
              <p:ext uri="{D42A27DB-BD31-4B8C-83A1-F6EECF244321}">
                <p14:modId xmlns:p14="http://schemas.microsoft.com/office/powerpoint/2010/main" val="357895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78224380"/>
                    </a:ext>
                  </a:extLst>
                </a:gridCol>
                <a:gridCol w="658368">
                  <a:extLst>
                    <a:ext uri="{9D8B030D-6E8A-4147-A177-3AD203B41FA5}">
                      <a16:colId xmlns:a16="http://schemas.microsoft.com/office/drawing/2014/main" val="1342569686"/>
                    </a:ext>
                  </a:extLst>
                </a:gridCol>
                <a:gridCol w="658368">
                  <a:extLst>
                    <a:ext uri="{9D8B030D-6E8A-4147-A177-3AD203B41FA5}">
                      <a16:colId xmlns:a16="http://schemas.microsoft.com/office/drawing/2014/main" val="71221817"/>
                    </a:ext>
                  </a:extLst>
                </a:gridCol>
                <a:gridCol w="658368">
                  <a:extLst>
                    <a:ext uri="{9D8B030D-6E8A-4147-A177-3AD203B41FA5}">
                      <a16:colId xmlns:a16="http://schemas.microsoft.com/office/drawing/2014/main" val="934977674"/>
                    </a:ext>
                  </a:extLst>
                </a:gridCol>
                <a:gridCol w="658368">
                  <a:extLst>
                    <a:ext uri="{9D8B030D-6E8A-4147-A177-3AD203B41FA5}">
                      <a16:colId xmlns:a16="http://schemas.microsoft.com/office/drawing/2014/main" val="2665576268"/>
                    </a:ext>
                  </a:extLst>
                </a:gridCol>
                <a:gridCol w="658368">
                  <a:extLst>
                    <a:ext uri="{9D8B030D-6E8A-4147-A177-3AD203B41FA5}">
                      <a16:colId xmlns:a16="http://schemas.microsoft.com/office/drawing/2014/main" val="4282714022"/>
                    </a:ext>
                  </a:extLst>
                </a:gridCol>
                <a:gridCol w="658368">
                  <a:extLst>
                    <a:ext uri="{9D8B030D-6E8A-4147-A177-3AD203B41FA5}">
                      <a16:colId xmlns:a16="http://schemas.microsoft.com/office/drawing/2014/main" val="2000572497"/>
                    </a:ext>
                  </a:extLst>
                </a:gridCol>
                <a:gridCol w="329184">
                  <a:extLst>
                    <a:ext uri="{9D8B030D-6E8A-4147-A177-3AD203B41FA5}">
                      <a16:colId xmlns:a16="http://schemas.microsoft.com/office/drawing/2014/main" val="2316846462"/>
                    </a:ext>
                  </a:extLst>
                </a:gridCol>
                <a:gridCol w="329184">
                  <a:extLst>
                    <a:ext uri="{9D8B030D-6E8A-4147-A177-3AD203B41FA5}">
                      <a16:colId xmlns:a16="http://schemas.microsoft.com/office/drawing/2014/main" val="830123871"/>
                    </a:ext>
                  </a:extLst>
                </a:gridCol>
                <a:gridCol w="329184">
                  <a:extLst>
                    <a:ext uri="{9D8B030D-6E8A-4147-A177-3AD203B41FA5}">
                      <a16:colId xmlns:a16="http://schemas.microsoft.com/office/drawing/2014/main" val="141665316"/>
                    </a:ext>
                  </a:extLst>
                </a:gridCol>
                <a:gridCol w="329184">
                  <a:extLst>
                    <a:ext uri="{9D8B030D-6E8A-4147-A177-3AD203B41FA5}">
                      <a16:colId xmlns:a16="http://schemas.microsoft.com/office/drawing/2014/main" val="3836717623"/>
                    </a:ext>
                  </a:extLst>
                </a:gridCol>
                <a:gridCol w="329184">
                  <a:extLst>
                    <a:ext uri="{9D8B030D-6E8A-4147-A177-3AD203B41FA5}">
                      <a16:colId xmlns:a16="http://schemas.microsoft.com/office/drawing/2014/main" val="1606584400"/>
                    </a:ext>
                  </a:extLst>
                </a:gridCol>
                <a:gridCol w="329184">
                  <a:extLst>
                    <a:ext uri="{9D8B030D-6E8A-4147-A177-3AD203B41FA5}">
                      <a16:colId xmlns:a16="http://schemas.microsoft.com/office/drawing/2014/main" val="1782563530"/>
                    </a:ext>
                  </a:extLst>
                </a:gridCol>
                <a:gridCol w="329184">
                  <a:extLst>
                    <a:ext uri="{9D8B030D-6E8A-4147-A177-3AD203B41FA5}">
                      <a16:colId xmlns:a16="http://schemas.microsoft.com/office/drawing/2014/main" val="3487138807"/>
                    </a:ext>
                  </a:extLst>
                </a:gridCol>
                <a:gridCol w="329184">
                  <a:extLst>
                    <a:ext uri="{9D8B030D-6E8A-4147-A177-3AD203B41FA5}">
                      <a16:colId xmlns:a16="http://schemas.microsoft.com/office/drawing/2014/main" val="3469590588"/>
                    </a:ext>
                  </a:extLst>
                </a:gridCol>
                <a:gridCol w="329184">
                  <a:extLst>
                    <a:ext uri="{9D8B030D-6E8A-4147-A177-3AD203B41FA5}">
                      <a16:colId xmlns:a16="http://schemas.microsoft.com/office/drawing/2014/main" val="3855343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65103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- 20.08.2020 21:00:01</a:t>
                      </a:r>
                      <a:r>
                        <a:rPr kumimoji="0" lang="de-DE" sz="1000" b="0" i="0" u="none" strike="noStrike" kern="1200" cap="none" spc="0" normalizeH="0" baseline="0" noProof="0">
                          <a:ln>
                            <a:noFill/>
                          </a:ln>
                          <a:solidFill>
                            <a:prstClr val="black"/>
                          </a:solidFill>
                          <a:effectLst/>
                          <a:uLnTx/>
                          <a:uFillTx/>
                          <a:latin typeface="+mn-lt"/>
                          <a:ea typeface="+mn-ea"/>
                          <a:cs typeface="+mn-cs"/>
                        </a:rPr>
                        <a:t>
 *Triggerwarnung: Explizite Jagdbilder* Schweizer Grosswildjäger töten im Ausland geschützte Tiere und importieren diese als Jagdtrophäen. Das Geschäft ist hochumstritten: Tierschützer kritisieren es seit Jahren scharf. Wir haben vom Bund zum ersten Mal die detaillierte Liste aller Jagdtrophäen von 2010 bis 2018 erhalten und tauchen ein in den Kosmos der Schweizer Grosswildjäger.
Edit: Wir verstehen, dass dieser Beitrag die Gemüter erhitzt. Wenn ihr euch gegen diese Raubtierjagd aussprechen möchtet und wollt, dass man dieses Zeichen und eure Stimmen auch weiterhin sieht (in Form eurer Kommentare), müsst ihr so kommentieren, dass wir sie stehen lassen können und nicht löschen müssen. Löschen müssen wir Kommentare, die beleidigend sind oder zum Abschuss von Menschen aufrufen o.ä., das steht in unserer Netiquette. Es dankt euch euer Social-Media-Team.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extLst>
                  <a:ext uri="{0D108BD9-81ED-4DB2-BD59-A6C34878D82A}">
                    <a16:rowId xmlns:a16="http://schemas.microsoft.com/office/drawing/2014/main" val="2742985022"/>
                  </a:ext>
                </a:extLst>
              </a:tr>
            </a:tbl>
          </a:graphicData>
        </a:graphic>
      </p:graphicFrame>
      <p:sp>
        <p:nvSpPr>
          <p:cNvPr id="4" name="Text Placeholder 3">
            <a:extLst>
              <a:ext uri="{FF2B5EF4-FFF2-40B4-BE49-F238E27FC236}">
                <a16:creationId xmlns:a16="http://schemas.microsoft.com/office/drawing/2014/main" id="{9D97EA76-1EBD-4816-A2DF-A802EAA7575D}"/>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4251763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81F14-04E0-4C9E-9439-7F30C130CE7F}"/>
              </a:ext>
            </a:extLst>
          </p:cNvPr>
          <p:cNvSpPr>
            <a:spLocks noGrp="1"/>
          </p:cNvSpPr>
          <p:nvPr>
            <p:ph type="title"/>
          </p:nvPr>
        </p:nvSpPr>
        <p:spPr/>
        <p:txBody>
          <a:bodyPr/>
          <a:lstStyle/>
          <a:p>
            <a:r>
              <a:rPr lang="en-US"/>
              <a:t>Facebook Post Tabelle | SRF News - 3 of 26</a:t>
            </a:r>
          </a:p>
        </p:txBody>
      </p:sp>
      <p:graphicFrame>
        <p:nvGraphicFramePr>
          <p:cNvPr id="5" name="Table Placeholder 4">
            <a:extLst>
              <a:ext uri="{FF2B5EF4-FFF2-40B4-BE49-F238E27FC236}">
                <a16:creationId xmlns:a16="http://schemas.microsoft.com/office/drawing/2014/main" id="{618F15B1-092D-4BFF-A3E1-4477D91C841C}"/>
              </a:ext>
            </a:extLst>
          </p:cNvPr>
          <p:cNvGraphicFramePr>
            <a:graphicFrameLocks noGrp="1"/>
          </p:cNvGraphicFramePr>
          <p:nvPr>
            <p:ph type="tbl" sz="quarter" idx="13"/>
            <p:extLst>
              <p:ext uri="{D42A27DB-BD31-4B8C-83A1-F6EECF244321}">
                <p14:modId xmlns:p14="http://schemas.microsoft.com/office/powerpoint/2010/main" val="1072081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90584543"/>
                    </a:ext>
                  </a:extLst>
                </a:gridCol>
                <a:gridCol w="658368">
                  <a:extLst>
                    <a:ext uri="{9D8B030D-6E8A-4147-A177-3AD203B41FA5}">
                      <a16:colId xmlns:a16="http://schemas.microsoft.com/office/drawing/2014/main" val="690270617"/>
                    </a:ext>
                  </a:extLst>
                </a:gridCol>
                <a:gridCol w="658368">
                  <a:extLst>
                    <a:ext uri="{9D8B030D-6E8A-4147-A177-3AD203B41FA5}">
                      <a16:colId xmlns:a16="http://schemas.microsoft.com/office/drawing/2014/main" val="1045845666"/>
                    </a:ext>
                  </a:extLst>
                </a:gridCol>
                <a:gridCol w="658368">
                  <a:extLst>
                    <a:ext uri="{9D8B030D-6E8A-4147-A177-3AD203B41FA5}">
                      <a16:colId xmlns:a16="http://schemas.microsoft.com/office/drawing/2014/main" val="3792018692"/>
                    </a:ext>
                  </a:extLst>
                </a:gridCol>
                <a:gridCol w="658368">
                  <a:extLst>
                    <a:ext uri="{9D8B030D-6E8A-4147-A177-3AD203B41FA5}">
                      <a16:colId xmlns:a16="http://schemas.microsoft.com/office/drawing/2014/main" val="620795109"/>
                    </a:ext>
                  </a:extLst>
                </a:gridCol>
                <a:gridCol w="658368">
                  <a:extLst>
                    <a:ext uri="{9D8B030D-6E8A-4147-A177-3AD203B41FA5}">
                      <a16:colId xmlns:a16="http://schemas.microsoft.com/office/drawing/2014/main" val="3130963217"/>
                    </a:ext>
                  </a:extLst>
                </a:gridCol>
                <a:gridCol w="658368">
                  <a:extLst>
                    <a:ext uri="{9D8B030D-6E8A-4147-A177-3AD203B41FA5}">
                      <a16:colId xmlns:a16="http://schemas.microsoft.com/office/drawing/2014/main" val="480709948"/>
                    </a:ext>
                  </a:extLst>
                </a:gridCol>
                <a:gridCol w="329184">
                  <a:extLst>
                    <a:ext uri="{9D8B030D-6E8A-4147-A177-3AD203B41FA5}">
                      <a16:colId xmlns:a16="http://schemas.microsoft.com/office/drawing/2014/main" val="6404038"/>
                    </a:ext>
                  </a:extLst>
                </a:gridCol>
                <a:gridCol w="329184">
                  <a:extLst>
                    <a:ext uri="{9D8B030D-6E8A-4147-A177-3AD203B41FA5}">
                      <a16:colId xmlns:a16="http://schemas.microsoft.com/office/drawing/2014/main" val="221763029"/>
                    </a:ext>
                  </a:extLst>
                </a:gridCol>
                <a:gridCol w="329184">
                  <a:extLst>
                    <a:ext uri="{9D8B030D-6E8A-4147-A177-3AD203B41FA5}">
                      <a16:colId xmlns:a16="http://schemas.microsoft.com/office/drawing/2014/main" val="3568518990"/>
                    </a:ext>
                  </a:extLst>
                </a:gridCol>
                <a:gridCol w="329184">
                  <a:extLst>
                    <a:ext uri="{9D8B030D-6E8A-4147-A177-3AD203B41FA5}">
                      <a16:colId xmlns:a16="http://schemas.microsoft.com/office/drawing/2014/main" val="1865511792"/>
                    </a:ext>
                  </a:extLst>
                </a:gridCol>
                <a:gridCol w="329184">
                  <a:extLst>
                    <a:ext uri="{9D8B030D-6E8A-4147-A177-3AD203B41FA5}">
                      <a16:colId xmlns:a16="http://schemas.microsoft.com/office/drawing/2014/main" val="4143014506"/>
                    </a:ext>
                  </a:extLst>
                </a:gridCol>
                <a:gridCol w="329184">
                  <a:extLst>
                    <a:ext uri="{9D8B030D-6E8A-4147-A177-3AD203B41FA5}">
                      <a16:colId xmlns:a16="http://schemas.microsoft.com/office/drawing/2014/main" val="3193327550"/>
                    </a:ext>
                  </a:extLst>
                </a:gridCol>
                <a:gridCol w="329184">
                  <a:extLst>
                    <a:ext uri="{9D8B030D-6E8A-4147-A177-3AD203B41FA5}">
                      <a16:colId xmlns:a16="http://schemas.microsoft.com/office/drawing/2014/main" val="3550951776"/>
                    </a:ext>
                  </a:extLst>
                </a:gridCol>
                <a:gridCol w="329184">
                  <a:extLst>
                    <a:ext uri="{9D8B030D-6E8A-4147-A177-3AD203B41FA5}">
                      <a16:colId xmlns:a16="http://schemas.microsoft.com/office/drawing/2014/main" val="1641193775"/>
                    </a:ext>
                  </a:extLst>
                </a:gridCol>
                <a:gridCol w="329184">
                  <a:extLst>
                    <a:ext uri="{9D8B030D-6E8A-4147-A177-3AD203B41FA5}">
                      <a16:colId xmlns:a16="http://schemas.microsoft.com/office/drawing/2014/main" val="3793408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339379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- 22.06.2020 17:17:41</a:t>
                      </a:r>
                      <a:r>
                        <a:rPr kumimoji="0" lang="de-DE" sz="1000" b="0" i="0" u="none" strike="noStrike" kern="1200" cap="none" spc="0" normalizeH="0" baseline="0" noProof="0">
                          <a:ln>
                            <a:noFill/>
                          </a:ln>
                          <a:solidFill>
                            <a:prstClr val="black"/>
                          </a:solidFill>
                          <a:effectLst/>
                          <a:uLnTx/>
                          <a:uFillTx/>
                          <a:latin typeface="+mn-lt"/>
                          <a:ea typeface="+mn-ea"/>
                          <a:cs typeface="+mn-cs"/>
                        </a:rPr>
                        <a:t>
 Oft sehen Kinder und Jugendliche im Netz Pornos – ob versehentlich oder absichtlich. Eine problematische und verfälschte Art und Weise, mit den Themen Beziehungen und Sex in Kontakt zu kommen, findet die Neuseeländische Regierung. Die witzige Video-Kampagne zu diesem Thema ging viral. Auf www.keepitrealonline.govt.nz bekommen Eltern übrigens gleich noch Tipps, wie dieses Thema ansprechen.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7919092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497217356"/>
                  </a:ext>
                </a:extLst>
              </a:tr>
            </a:tbl>
          </a:graphicData>
        </a:graphic>
      </p:graphicFrame>
      <p:sp>
        <p:nvSpPr>
          <p:cNvPr id="4" name="Text Placeholder 3">
            <a:extLst>
              <a:ext uri="{FF2B5EF4-FFF2-40B4-BE49-F238E27FC236}">
                <a16:creationId xmlns:a16="http://schemas.microsoft.com/office/drawing/2014/main" id="{025B3F4A-8E57-444C-8BE8-A9B41D4459EA}"/>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2195150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1468D-1095-4497-8533-83B46D2AF120}"/>
              </a:ext>
            </a:extLst>
          </p:cNvPr>
          <p:cNvSpPr>
            <a:spLocks noGrp="1"/>
          </p:cNvSpPr>
          <p:nvPr>
            <p:ph type="title"/>
          </p:nvPr>
        </p:nvSpPr>
        <p:spPr/>
        <p:txBody>
          <a:bodyPr/>
          <a:lstStyle/>
          <a:p>
            <a:r>
              <a:rPr lang="en-US"/>
              <a:t>Facebook Post Tabelle | SRF News - 4 of 26</a:t>
            </a:r>
          </a:p>
        </p:txBody>
      </p:sp>
      <p:graphicFrame>
        <p:nvGraphicFramePr>
          <p:cNvPr id="5" name="Table Placeholder 4">
            <a:extLst>
              <a:ext uri="{FF2B5EF4-FFF2-40B4-BE49-F238E27FC236}">
                <a16:creationId xmlns:a16="http://schemas.microsoft.com/office/drawing/2014/main" id="{87916DBB-0046-4CF5-8058-006E8387C496}"/>
              </a:ext>
            </a:extLst>
          </p:cNvPr>
          <p:cNvGraphicFramePr>
            <a:graphicFrameLocks noGrp="1"/>
          </p:cNvGraphicFramePr>
          <p:nvPr>
            <p:ph type="tbl" sz="quarter" idx="13"/>
            <p:extLst>
              <p:ext uri="{D42A27DB-BD31-4B8C-83A1-F6EECF244321}">
                <p14:modId xmlns:p14="http://schemas.microsoft.com/office/powerpoint/2010/main" val="2503972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26792877"/>
                    </a:ext>
                  </a:extLst>
                </a:gridCol>
                <a:gridCol w="658368">
                  <a:extLst>
                    <a:ext uri="{9D8B030D-6E8A-4147-A177-3AD203B41FA5}">
                      <a16:colId xmlns:a16="http://schemas.microsoft.com/office/drawing/2014/main" val="4216253088"/>
                    </a:ext>
                  </a:extLst>
                </a:gridCol>
                <a:gridCol w="658368">
                  <a:extLst>
                    <a:ext uri="{9D8B030D-6E8A-4147-A177-3AD203B41FA5}">
                      <a16:colId xmlns:a16="http://schemas.microsoft.com/office/drawing/2014/main" val="797146936"/>
                    </a:ext>
                  </a:extLst>
                </a:gridCol>
                <a:gridCol w="658368">
                  <a:extLst>
                    <a:ext uri="{9D8B030D-6E8A-4147-A177-3AD203B41FA5}">
                      <a16:colId xmlns:a16="http://schemas.microsoft.com/office/drawing/2014/main" val="2712426753"/>
                    </a:ext>
                  </a:extLst>
                </a:gridCol>
                <a:gridCol w="658368">
                  <a:extLst>
                    <a:ext uri="{9D8B030D-6E8A-4147-A177-3AD203B41FA5}">
                      <a16:colId xmlns:a16="http://schemas.microsoft.com/office/drawing/2014/main" val="3946513429"/>
                    </a:ext>
                  </a:extLst>
                </a:gridCol>
                <a:gridCol w="658368">
                  <a:extLst>
                    <a:ext uri="{9D8B030D-6E8A-4147-A177-3AD203B41FA5}">
                      <a16:colId xmlns:a16="http://schemas.microsoft.com/office/drawing/2014/main" val="1564358168"/>
                    </a:ext>
                  </a:extLst>
                </a:gridCol>
                <a:gridCol w="658368">
                  <a:extLst>
                    <a:ext uri="{9D8B030D-6E8A-4147-A177-3AD203B41FA5}">
                      <a16:colId xmlns:a16="http://schemas.microsoft.com/office/drawing/2014/main" val="2080264408"/>
                    </a:ext>
                  </a:extLst>
                </a:gridCol>
                <a:gridCol w="329184">
                  <a:extLst>
                    <a:ext uri="{9D8B030D-6E8A-4147-A177-3AD203B41FA5}">
                      <a16:colId xmlns:a16="http://schemas.microsoft.com/office/drawing/2014/main" val="2184889008"/>
                    </a:ext>
                  </a:extLst>
                </a:gridCol>
                <a:gridCol w="329184">
                  <a:extLst>
                    <a:ext uri="{9D8B030D-6E8A-4147-A177-3AD203B41FA5}">
                      <a16:colId xmlns:a16="http://schemas.microsoft.com/office/drawing/2014/main" val="1989493912"/>
                    </a:ext>
                  </a:extLst>
                </a:gridCol>
                <a:gridCol w="329184">
                  <a:extLst>
                    <a:ext uri="{9D8B030D-6E8A-4147-A177-3AD203B41FA5}">
                      <a16:colId xmlns:a16="http://schemas.microsoft.com/office/drawing/2014/main" val="2510839513"/>
                    </a:ext>
                  </a:extLst>
                </a:gridCol>
                <a:gridCol w="329184">
                  <a:extLst>
                    <a:ext uri="{9D8B030D-6E8A-4147-A177-3AD203B41FA5}">
                      <a16:colId xmlns:a16="http://schemas.microsoft.com/office/drawing/2014/main" val="2857028284"/>
                    </a:ext>
                  </a:extLst>
                </a:gridCol>
                <a:gridCol w="329184">
                  <a:extLst>
                    <a:ext uri="{9D8B030D-6E8A-4147-A177-3AD203B41FA5}">
                      <a16:colId xmlns:a16="http://schemas.microsoft.com/office/drawing/2014/main" val="3070484676"/>
                    </a:ext>
                  </a:extLst>
                </a:gridCol>
                <a:gridCol w="329184">
                  <a:extLst>
                    <a:ext uri="{9D8B030D-6E8A-4147-A177-3AD203B41FA5}">
                      <a16:colId xmlns:a16="http://schemas.microsoft.com/office/drawing/2014/main" val="2870134226"/>
                    </a:ext>
                  </a:extLst>
                </a:gridCol>
                <a:gridCol w="329184">
                  <a:extLst>
                    <a:ext uri="{9D8B030D-6E8A-4147-A177-3AD203B41FA5}">
                      <a16:colId xmlns:a16="http://schemas.microsoft.com/office/drawing/2014/main" val="3508637841"/>
                    </a:ext>
                  </a:extLst>
                </a:gridCol>
                <a:gridCol w="329184">
                  <a:extLst>
                    <a:ext uri="{9D8B030D-6E8A-4147-A177-3AD203B41FA5}">
                      <a16:colId xmlns:a16="http://schemas.microsoft.com/office/drawing/2014/main" val="1685593747"/>
                    </a:ext>
                  </a:extLst>
                </a:gridCol>
                <a:gridCol w="329184">
                  <a:extLst>
                    <a:ext uri="{9D8B030D-6E8A-4147-A177-3AD203B41FA5}">
                      <a16:colId xmlns:a16="http://schemas.microsoft.com/office/drawing/2014/main" val="2729290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687357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- 19.03.2020 19:46:42</a:t>
                      </a:r>
                      <a:r>
                        <a:rPr kumimoji="0" lang="de-DE" sz="1000" b="0" i="0" u="none" strike="noStrike" kern="1200" cap="none" spc="0" normalizeH="0" baseline="0" noProof="0">
                          <a:ln>
                            <a:noFill/>
                          </a:ln>
                          <a:solidFill>
                            <a:prstClr val="black"/>
                          </a:solidFill>
                          <a:effectLst/>
                          <a:uLnTx/>
                          <a:uFillTx/>
                          <a:latin typeface="+mn-lt"/>
                          <a:ea typeface="+mn-ea"/>
                          <a:cs typeface="+mn-cs"/>
                        </a:rPr>
                        <a:t>
 Die Spitäler in Italien sind völlig überlastet, das Personal am Limit. Tag für Tag kämpfen Ärztinnen und Ärzte ums Überleben ihrer schwer erkrankten Corona-Patientinnen und -Patienten. Manchmal vergebens. Eine bedrückende Reportage von italienischen Journalisten aus der Intensivstation der Stadt Cremona in Norditalien.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1629708023"/>
                  </a:ext>
                </a:extLst>
              </a:tr>
            </a:tbl>
          </a:graphicData>
        </a:graphic>
      </p:graphicFrame>
      <p:sp>
        <p:nvSpPr>
          <p:cNvPr id="4" name="Text Placeholder 3">
            <a:extLst>
              <a:ext uri="{FF2B5EF4-FFF2-40B4-BE49-F238E27FC236}">
                <a16:creationId xmlns:a16="http://schemas.microsoft.com/office/drawing/2014/main" id="{BD002C6D-2673-48C7-AD39-02AEFB2FE62E}"/>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3316944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483F8-F10C-428A-82D8-811CD88D9088}"/>
              </a:ext>
            </a:extLst>
          </p:cNvPr>
          <p:cNvSpPr>
            <a:spLocks noGrp="1"/>
          </p:cNvSpPr>
          <p:nvPr>
            <p:ph type="title"/>
          </p:nvPr>
        </p:nvSpPr>
        <p:spPr/>
        <p:txBody>
          <a:bodyPr/>
          <a:lstStyle/>
          <a:p>
            <a:r>
              <a:rPr lang="en-US"/>
              <a:t>Facebook Post Tabelle | SRF News - 5 of 26</a:t>
            </a:r>
          </a:p>
        </p:txBody>
      </p:sp>
      <p:graphicFrame>
        <p:nvGraphicFramePr>
          <p:cNvPr id="5" name="Table Placeholder 4">
            <a:extLst>
              <a:ext uri="{FF2B5EF4-FFF2-40B4-BE49-F238E27FC236}">
                <a16:creationId xmlns:a16="http://schemas.microsoft.com/office/drawing/2014/main" id="{40034586-7825-4FA4-A31A-F71B012934BC}"/>
              </a:ext>
            </a:extLst>
          </p:cNvPr>
          <p:cNvGraphicFramePr>
            <a:graphicFrameLocks noGrp="1"/>
          </p:cNvGraphicFramePr>
          <p:nvPr>
            <p:ph type="tbl" sz="quarter" idx="13"/>
            <p:extLst>
              <p:ext uri="{D42A27DB-BD31-4B8C-83A1-F6EECF244321}">
                <p14:modId xmlns:p14="http://schemas.microsoft.com/office/powerpoint/2010/main" val="301114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90321821"/>
                    </a:ext>
                  </a:extLst>
                </a:gridCol>
                <a:gridCol w="658368">
                  <a:extLst>
                    <a:ext uri="{9D8B030D-6E8A-4147-A177-3AD203B41FA5}">
                      <a16:colId xmlns:a16="http://schemas.microsoft.com/office/drawing/2014/main" val="3880122222"/>
                    </a:ext>
                  </a:extLst>
                </a:gridCol>
                <a:gridCol w="658368">
                  <a:extLst>
                    <a:ext uri="{9D8B030D-6E8A-4147-A177-3AD203B41FA5}">
                      <a16:colId xmlns:a16="http://schemas.microsoft.com/office/drawing/2014/main" val="2757774505"/>
                    </a:ext>
                  </a:extLst>
                </a:gridCol>
                <a:gridCol w="658368">
                  <a:extLst>
                    <a:ext uri="{9D8B030D-6E8A-4147-A177-3AD203B41FA5}">
                      <a16:colId xmlns:a16="http://schemas.microsoft.com/office/drawing/2014/main" val="857697050"/>
                    </a:ext>
                  </a:extLst>
                </a:gridCol>
                <a:gridCol w="658368">
                  <a:extLst>
                    <a:ext uri="{9D8B030D-6E8A-4147-A177-3AD203B41FA5}">
                      <a16:colId xmlns:a16="http://schemas.microsoft.com/office/drawing/2014/main" val="1261512815"/>
                    </a:ext>
                  </a:extLst>
                </a:gridCol>
                <a:gridCol w="658368">
                  <a:extLst>
                    <a:ext uri="{9D8B030D-6E8A-4147-A177-3AD203B41FA5}">
                      <a16:colId xmlns:a16="http://schemas.microsoft.com/office/drawing/2014/main" val="3592563087"/>
                    </a:ext>
                  </a:extLst>
                </a:gridCol>
                <a:gridCol w="658368">
                  <a:extLst>
                    <a:ext uri="{9D8B030D-6E8A-4147-A177-3AD203B41FA5}">
                      <a16:colId xmlns:a16="http://schemas.microsoft.com/office/drawing/2014/main" val="1324965858"/>
                    </a:ext>
                  </a:extLst>
                </a:gridCol>
                <a:gridCol w="329184">
                  <a:extLst>
                    <a:ext uri="{9D8B030D-6E8A-4147-A177-3AD203B41FA5}">
                      <a16:colId xmlns:a16="http://schemas.microsoft.com/office/drawing/2014/main" val="2369441898"/>
                    </a:ext>
                  </a:extLst>
                </a:gridCol>
                <a:gridCol w="329184">
                  <a:extLst>
                    <a:ext uri="{9D8B030D-6E8A-4147-A177-3AD203B41FA5}">
                      <a16:colId xmlns:a16="http://schemas.microsoft.com/office/drawing/2014/main" val="3880716262"/>
                    </a:ext>
                  </a:extLst>
                </a:gridCol>
                <a:gridCol w="329184">
                  <a:extLst>
                    <a:ext uri="{9D8B030D-6E8A-4147-A177-3AD203B41FA5}">
                      <a16:colId xmlns:a16="http://schemas.microsoft.com/office/drawing/2014/main" val="2576025124"/>
                    </a:ext>
                  </a:extLst>
                </a:gridCol>
                <a:gridCol w="329184">
                  <a:extLst>
                    <a:ext uri="{9D8B030D-6E8A-4147-A177-3AD203B41FA5}">
                      <a16:colId xmlns:a16="http://schemas.microsoft.com/office/drawing/2014/main" val="2351995608"/>
                    </a:ext>
                  </a:extLst>
                </a:gridCol>
                <a:gridCol w="329184">
                  <a:extLst>
                    <a:ext uri="{9D8B030D-6E8A-4147-A177-3AD203B41FA5}">
                      <a16:colId xmlns:a16="http://schemas.microsoft.com/office/drawing/2014/main" val="232185567"/>
                    </a:ext>
                  </a:extLst>
                </a:gridCol>
                <a:gridCol w="329184">
                  <a:extLst>
                    <a:ext uri="{9D8B030D-6E8A-4147-A177-3AD203B41FA5}">
                      <a16:colId xmlns:a16="http://schemas.microsoft.com/office/drawing/2014/main" val="1182682501"/>
                    </a:ext>
                  </a:extLst>
                </a:gridCol>
                <a:gridCol w="329184">
                  <a:extLst>
                    <a:ext uri="{9D8B030D-6E8A-4147-A177-3AD203B41FA5}">
                      <a16:colId xmlns:a16="http://schemas.microsoft.com/office/drawing/2014/main" val="311846324"/>
                    </a:ext>
                  </a:extLst>
                </a:gridCol>
                <a:gridCol w="329184">
                  <a:extLst>
                    <a:ext uri="{9D8B030D-6E8A-4147-A177-3AD203B41FA5}">
                      <a16:colId xmlns:a16="http://schemas.microsoft.com/office/drawing/2014/main" val="4088643225"/>
                    </a:ext>
                  </a:extLst>
                </a:gridCol>
                <a:gridCol w="329184">
                  <a:extLst>
                    <a:ext uri="{9D8B030D-6E8A-4147-A177-3AD203B41FA5}">
                      <a16:colId xmlns:a16="http://schemas.microsoft.com/office/drawing/2014/main" val="1034129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93221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- 03.03.2020 22:00:00</a:t>
                      </a:r>
                      <a:r>
                        <a:rPr kumimoji="0" lang="de-DE" sz="1000" b="0" i="0" u="none" strike="noStrike" kern="1200" cap="none" spc="0" normalizeH="0" baseline="0" noProof="0">
                          <a:ln>
                            <a:noFill/>
                          </a:ln>
                          <a:solidFill>
                            <a:prstClr val="black"/>
                          </a:solidFill>
                          <a:effectLst/>
                          <a:uLnTx/>
                          <a:uFillTx/>
                          <a:latin typeface="+mn-lt"/>
                          <a:ea typeface="+mn-ea"/>
                          <a:cs typeface="+mn-cs"/>
                        </a:rPr>
                        <a:t>
 Die Sterberate für junge Erkrankte liegt unter 1 Prozent: Unsere Grafik liefert die wichtigsten Fakten zu einer Infektion mit dem Coronavirus.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5546495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3626378786"/>
                  </a:ext>
                </a:extLst>
              </a:tr>
            </a:tbl>
          </a:graphicData>
        </a:graphic>
      </p:graphicFrame>
      <p:sp>
        <p:nvSpPr>
          <p:cNvPr id="4" name="Text Placeholder 3">
            <a:extLst>
              <a:ext uri="{FF2B5EF4-FFF2-40B4-BE49-F238E27FC236}">
                <a16:creationId xmlns:a16="http://schemas.microsoft.com/office/drawing/2014/main" id="{C1284368-C432-4C24-AFD7-AB9AE037F49D}"/>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3460655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C417F-8BB8-40EC-B4E5-C9233B71E761}"/>
              </a:ext>
            </a:extLst>
          </p:cNvPr>
          <p:cNvSpPr>
            <a:spLocks noGrp="1"/>
          </p:cNvSpPr>
          <p:nvPr>
            <p:ph type="title"/>
          </p:nvPr>
        </p:nvSpPr>
        <p:spPr/>
        <p:txBody>
          <a:bodyPr/>
          <a:lstStyle/>
          <a:p>
            <a:r>
              <a:rPr lang="en-US"/>
              <a:t>Facebook Post Tabelle | SRF News - 6 of 26</a:t>
            </a:r>
          </a:p>
        </p:txBody>
      </p:sp>
      <p:graphicFrame>
        <p:nvGraphicFramePr>
          <p:cNvPr id="5" name="Table Placeholder 4">
            <a:extLst>
              <a:ext uri="{FF2B5EF4-FFF2-40B4-BE49-F238E27FC236}">
                <a16:creationId xmlns:a16="http://schemas.microsoft.com/office/drawing/2014/main" id="{E56A44DF-3A48-4BEF-B568-F006F8C0A269}"/>
              </a:ext>
            </a:extLst>
          </p:cNvPr>
          <p:cNvGraphicFramePr>
            <a:graphicFrameLocks noGrp="1"/>
          </p:cNvGraphicFramePr>
          <p:nvPr>
            <p:ph type="tbl" sz="quarter" idx="13"/>
            <p:extLst>
              <p:ext uri="{D42A27DB-BD31-4B8C-83A1-F6EECF244321}">
                <p14:modId xmlns:p14="http://schemas.microsoft.com/office/powerpoint/2010/main" val="2076360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28137831"/>
                    </a:ext>
                  </a:extLst>
                </a:gridCol>
                <a:gridCol w="658368">
                  <a:extLst>
                    <a:ext uri="{9D8B030D-6E8A-4147-A177-3AD203B41FA5}">
                      <a16:colId xmlns:a16="http://schemas.microsoft.com/office/drawing/2014/main" val="1729943909"/>
                    </a:ext>
                  </a:extLst>
                </a:gridCol>
                <a:gridCol w="658368">
                  <a:extLst>
                    <a:ext uri="{9D8B030D-6E8A-4147-A177-3AD203B41FA5}">
                      <a16:colId xmlns:a16="http://schemas.microsoft.com/office/drawing/2014/main" val="1281695946"/>
                    </a:ext>
                  </a:extLst>
                </a:gridCol>
                <a:gridCol w="658368">
                  <a:extLst>
                    <a:ext uri="{9D8B030D-6E8A-4147-A177-3AD203B41FA5}">
                      <a16:colId xmlns:a16="http://schemas.microsoft.com/office/drawing/2014/main" val="3130849706"/>
                    </a:ext>
                  </a:extLst>
                </a:gridCol>
                <a:gridCol w="658368">
                  <a:extLst>
                    <a:ext uri="{9D8B030D-6E8A-4147-A177-3AD203B41FA5}">
                      <a16:colId xmlns:a16="http://schemas.microsoft.com/office/drawing/2014/main" val="3135283637"/>
                    </a:ext>
                  </a:extLst>
                </a:gridCol>
                <a:gridCol w="658368">
                  <a:extLst>
                    <a:ext uri="{9D8B030D-6E8A-4147-A177-3AD203B41FA5}">
                      <a16:colId xmlns:a16="http://schemas.microsoft.com/office/drawing/2014/main" val="1026187244"/>
                    </a:ext>
                  </a:extLst>
                </a:gridCol>
                <a:gridCol w="658368">
                  <a:extLst>
                    <a:ext uri="{9D8B030D-6E8A-4147-A177-3AD203B41FA5}">
                      <a16:colId xmlns:a16="http://schemas.microsoft.com/office/drawing/2014/main" val="4130766432"/>
                    </a:ext>
                  </a:extLst>
                </a:gridCol>
                <a:gridCol w="329184">
                  <a:extLst>
                    <a:ext uri="{9D8B030D-6E8A-4147-A177-3AD203B41FA5}">
                      <a16:colId xmlns:a16="http://schemas.microsoft.com/office/drawing/2014/main" val="2838006990"/>
                    </a:ext>
                  </a:extLst>
                </a:gridCol>
                <a:gridCol w="329184">
                  <a:extLst>
                    <a:ext uri="{9D8B030D-6E8A-4147-A177-3AD203B41FA5}">
                      <a16:colId xmlns:a16="http://schemas.microsoft.com/office/drawing/2014/main" val="1655891518"/>
                    </a:ext>
                  </a:extLst>
                </a:gridCol>
                <a:gridCol w="329184">
                  <a:extLst>
                    <a:ext uri="{9D8B030D-6E8A-4147-A177-3AD203B41FA5}">
                      <a16:colId xmlns:a16="http://schemas.microsoft.com/office/drawing/2014/main" val="2153124204"/>
                    </a:ext>
                  </a:extLst>
                </a:gridCol>
                <a:gridCol w="329184">
                  <a:extLst>
                    <a:ext uri="{9D8B030D-6E8A-4147-A177-3AD203B41FA5}">
                      <a16:colId xmlns:a16="http://schemas.microsoft.com/office/drawing/2014/main" val="3044682502"/>
                    </a:ext>
                  </a:extLst>
                </a:gridCol>
                <a:gridCol w="329184">
                  <a:extLst>
                    <a:ext uri="{9D8B030D-6E8A-4147-A177-3AD203B41FA5}">
                      <a16:colId xmlns:a16="http://schemas.microsoft.com/office/drawing/2014/main" val="1082157774"/>
                    </a:ext>
                  </a:extLst>
                </a:gridCol>
                <a:gridCol w="329184">
                  <a:extLst>
                    <a:ext uri="{9D8B030D-6E8A-4147-A177-3AD203B41FA5}">
                      <a16:colId xmlns:a16="http://schemas.microsoft.com/office/drawing/2014/main" val="4273962150"/>
                    </a:ext>
                  </a:extLst>
                </a:gridCol>
                <a:gridCol w="329184">
                  <a:extLst>
                    <a:ext uri="{9D8B030D-6E8A-4147-A177-3AD203B41FA5}">
                      <a16:colId xmlns:a16="http://schemas.microsoft.com/office/drawing/2014/main" val="3979853183"/>
                    </a:ext>
                  </a:extLst>
                </a:gridCol>
                <a:gridCol w="329184">
                  <a:extLst>
                    <a:ext uri="{9D8B030D-6E8A-4147-A177-3AD203B41FA5}">
                      <a16:colId xmlns:a16="http://schemas.microsoft.com/office/drawing/2014/main" val="3712552135"/>
                    </a:ext>
                  </a:extLst>
                </a:gridCol>
                <a:gridCol w="329184">
                  <a:extLst>
                    <a:ext uri="{9D8B030D-6E8A-4147-A177-3AD203B41FA5}">
                      <a16:colId xmlns:a16="http://schemas.microsoft.com/office/drawing/2014/main" val="2761614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887683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- 26.04.2020 18:00:00</a:t>
                      </a:r>
                      <a:r>
                        <a:rPr kumimoji="0" lang="de-DE" sz="1000" b="0" i="0" u="none" strike="noStrike" kern="1200" cap="none" spc="0" normalizeH="0" baseline="0" noProof="0">
                          <a:ln>
                            <a:noFill/>
                          </a:ln>
                          <a:solidFill>
                            <a:prstClr val="black"/>
                          </a:solidFill>
                          <a:effectLst/>
                          <a:uLnTx/>
                          <a:uFillTx/>
                          <a:latin typeface="+mn-lt"/>
                          <a:ea typeface="+mn-ea"/>
                          <a:cs typeface="+mn-cs"/>
                        </a:rPr>
                        <a:t>
 Seit Mitte März dürfen in Frankreich die Bewohnerinnen und Bewohner der Altersheime ihre Zimmer kaum mehr verlassen. Unter der Isolation und der Kontaktsperre leiden viele. Endlich soll es nun eine Lockerung 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442457621"/>
                  </a:ext>
                </a:extLst>
              </a:tr>
            </a:tbl>
          </a:graphicData>
        </a:graphic>
      </p:graphicFrame>
      <p:sp>
        <p:nvSpPr>
          <p:cNvPr id="4" name="Text Placeholder 3">
            <a:extLst>
              <a:ext uri="{FF2B5EF4-FFF2-40B4-BE49-F238E27FC236}">
                <a16:creationId xmlns:a16="http://schemas.microsoft.com/office/drawing/2014/main" id="{435C6ABC-1EBD-45D3-BDD7-2B0B0B2EB5C5}"/>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1547907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E00C7-C269-4D4B-87BF-D639802D1D65}"/>
              </a:ext>
            </a:extLst>
          </p:cNvPr>
          <p:cNvSpPr>
            <a:spLocks noGrp="1"/>
          </p:cNvSpPr>
          <p:nvPr>
            <p:ph type="title"/>
          </p:nvPr>
        </p:nvSpPr>
        <p:spPr/>
        <p:txBody>
          <a:bodyPr/>
          <a:lstStyle/>
          <a:p>
            <a:r>
              <a:rPr lang="en-US"/>
              <a:t>Facebook Post Tabelle | SRF News - 7 of 26</a:t>
            </a:r>
          </a:p>
        </p:txBody>
      </p:sp>
      <p:graphicFrame>
        <p:nvGraphicFramePr>
          <p:cNvPr id="5" name="Table Placeholder 4">
            <a:extLst>
              <a:ext uri="{FF2B5EF4-FFF2-40B4-BE49-F238E27FC236}">
                <a16:creationId xmlns:a16="http://schemas.microsoft.com/office/drawing/2014/main" id="{88F5F005-8532-41F9-AE5A-31CFBA0726B6}"/>
              </a:ext>
            </a:extLst>
          </p:cNvPr>
          <p:cNvGraphicFramePr>
            <a:graphicFrameLocks noGrp="1"/>
          </p:cNvGraphicFramePr>
          <p:nvPr>
            <p:ph type="tbl" sz="quarter" idx="13"/>
            <p:extLst>
              <p:ext uri="{D42A27DB-BD31-4B8C-83A1-F6EECF244321}">
                <p14:modId xmlns:p14="http://schemas.microsoft.com/office/powerpoint/2010/main" val="39727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41473892"/>
                    </a:ext>
                  </a:extLst>
                </a:gridCol>
                <a:gridCol w="658368">
                  <a:extLst>
                    <a:ext uri="{9D8B030D-6E8A-4147-A177-3AD203B41FA5}">
                      <a16:colId xmlns:a16="http://schemas.microsoft.com/office/drawing/2014/main" val="3401040655"/>
                    </a:ext>
                  </a:extLst>
                </a:gridCol>
                <a:gridCol w="658368">
                  <a:extLst>
                    <a:ext uri="{9D8B030D-6E8A-4147-A177-3AD203B41FA5}">
                      <a16:colId xmlns:a16="http://schemas.microsoft.com/office/drawing/2014/main" val="495992171"/>
                    </a:ext>
                  </a:extLst>
                </a:gridCol>
                <a:gridCol w="658368">
                  <a:extLst>
                    <a:ext uri="{9D8B030D-6E8A-4147-A177-3AD203B41FA5}">
                      <a16:colId xmlns:a16="http://schemas.microsoft.com/office/drawing/2014/main" val="1346961059"/>
                    </a:ext>
                  </a:extLst>
                </a:gridCol>
                <a:gridCol w="658368">
                  <a:extLst>
                    <a:ext uri="{9D8B030D-6E8A-4147-A177-3AD203B41FA5}">
                      <a16:colId xmlns:a16="http://schemas.microsoft.com/office/drawing/2014/main" val="2960161221"/>
                    </a:ext>
                  </a:extLst>
                </a:gridCol>
                <a:gridCol w="658368">
                  <a:extLst>
                    <a:ext uri="{9D8B030D-6E8A-4147-A177-3AD203B41FA5}">
                      <a16:colId xmlns:a16="http://schemas.microsoft.com/office/drawing/2014/main" val="4267024188"/>
                    </a:ext>
                  </a:extLst>
                </a:gridCol>
                <a:gridCol w="658368">
                  <a:extLst>
                    <a:ext uri="{9D8B030D-6E8A-4147-A177-3AD203B41FA5}">
                      <a16:colId xmlns:a16="http://schemas.microsoft.com/office/drawing/2014/main" val="3271342448"/>
                    </a:ext>
                  </a:extLst>
                </a:gridCol>
                <a:gridCol w="329184">
                  <a:extLst>
                    <a:ext uri="{9D8B030D-6E8A-4147-A177-3AD203B41FA5}">
                      <a16:colId xmlns:a16="http://schemas.microsoft.com/office/drawing/2014/main" val="2222308110"/>
                    </a:ext>
                  </a:extLst>
                </a:gridCol>
                <a:gridCol w="329184">
                  <a:extLst>
                    <a:ext uri="{9D8B030D-6E8A-4147-A177-3AD203B41FA5}">
                      <a16:colId xmlns:a16="http://schemas.microsoft.com/office/drawing/2014/main" val="3932325359"/>
                    </a:ext>
                  </a:extLst>
                </a:gridCol>
                <a:gridCol w="329184">
                  <a:extLst>
                    <a:ext uri="{9D8B030D-6E8A-4147-A177-3AD203B41FA5}">
                      <a16:colId xmlns:a16="http://schemas.microsoft.com/office/drawing/2014/main" val="1776571993"/>
                    </a:ext>
                  </a:extLst>
                </a:gridCol>
                <a:gridCol w="329184">
                  <a:extLst>
                    <a:ext uri="{9D8B030D-6E8A-4147-A177-3AD203B41FA5}">
                      <a16:colId xmlns:a16="http://schemas.microsoft.com/office/drawing/2014/main" val="1502518420"/>
                    </a:ext>
                  </a:extLst>
                </a:gridCol>
                <a:gridCol w="329184">
                  <a:extLst>
                    <a:ext uri="{9D8B030D-6E8A-4147-A177-3AD203B41FA5}">
                      <a16:colId xmlns:a16="http://schemas.microsoft.com/office/drawing/2014/main" val="3552777325"/>
                    </a:ext>
                  </a:extLst>
                </a:gridCol>
                <a:gridCol w="329184">
                  <a:extLst>
                    <a:ext uri="{9D8B030D-6E8A-4147-A177-3AD203B41FA5}">
                      <a16:colId xmlns:a16="http://schemas.microsoft.com/office/drawing/2014/main" val="2251279359"/>
                    </a:ext>
                  </a:extLst>
                </a:gridCol>
                <a:gridCol w="329184">
                  <a:extLst>
                    <a:ext uri="{9D8B030D-6E8A-4147-A177-3AD203B41FA5}">
                      <a16:colId xmlns:a16="http://schemas.microsoft.com/office/drawing/2014/main" val="587292656"/>
                    </a:ext>
                  </a:extLst>
                </a:gridCol>
                <a:gridCol w="329184">
                  <a:extLst>
                    <a:ext uri="{9D8B030D-6E8A-4147-A177-3AD203B41FA5}">
                      <a16:colId xmlns:a16="http://schemas.microsoft.com/office/drawing/2014/main" val="3965921101"/>
                    </a:ext>
                  </a:extLst>
                </a:gridCol>
                <a:gridCol w="329184">
                  <a:extLst>
                    <a:ext uri="{9D8B030D-6E8A-4147-A177-3AD203B41FA5}">
                      <a16:colId xmlns:a16="http://schemas.microsoft.com/office/drawing/2014/main" val="1092250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09204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- 19.02.2020 09:00:00</a:t>
                      </a:r>
                      <a:r>
                        <a:rPr kumimoji="0" lang="de-DE" sz="1000" b="0" i="0" u="none" strike="noStrike" kern="1200" cap="none" spc="0" normalizeH="0" baseline="0" noProof="0">
                          <a:ln>
                            <a:noFill/>
                          </a:ln>
                          <a:solidFill>
                            <a:prstClr val="black"/>
                          </a:solidFill>
                          <a:effectLst/>
                          <a:uLnTx/>
                          <a:uFillTx/>
                          <a:latin typeface="+mn-lt"/>
                          <a:ea typeface="+mn-ea"/>
                          <a:cs typeface="+mn-cs"/>
                        </a:rPr>
                        <a:t>
 Bilder von abgemagerten und misshandelten Kindern. Kinder ohne Eltern in rumänischen Waisenhäusern. Sie gingen um die Welt – im Januar 1990. Dreissig Jahre später leiden die Waisenkinder von damals noch immer unter ihren traumatischen Erlebnissen.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1812807030"/>
                  </a:ext>
                </a:extLst>
              </a:tr>
            </a:tbl>
          </a:graphicData>
        </a:graphic>
      </p:graphicFrame>
      <p:sp>
        <p:nvSpPr>
          <p:cNvPr id="4" name="Text Placeholder 3">
            <a:extLst>
              <a:ext uri="{FF2B5EF4-FFF2-40B4-BE49-F238E27FC236}">
                <a16:creationId xmlns:a16="http://schemas.microsoft.com/office/drawing/2014/main" id="{418A1067-14FA-4109-B2A5-72D07D7A136E}"/>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1848636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6BCF7-8F3B-4912-A27A-29DBA815938C}"/>
              </a:ext>
            </a:extLst>
          </p:cNvPr>
          <p:cNvSpPr>
            <a:spLocks noGrp="1"/>
          </p:cNvSpPr>
          <p:nvPr>
            <p:ph type="title"/>
          </p:nvPr>
        </p:nvSpPr>
        <p:spPr/>
        <p:txBody>
          <a:bodyPr/>
          <a:lstStyle/>
          <a:p>
            <a:r>
              <a:rPr lang="en-US"/>
              <a:t>Facebook Post Tabelle | SRF News - 8 of 26</a:t>
            </a:r>
          </a:p>
        </p:txBody>
      </p:sp>
      <p:graphicFrame>
        <p:nvGraphicFramePr>
          <p:cNvPr id="5" name="Table Placeholder 4">
            <a:extLst>
              <a:ext uri="{FF2B5EF4-FFF2-40B4-BE49-F238E27FC236}">
                <a16:creationId xmlns:a16="http://schemas.microsoft.com/office/drawing/2014/main" id="{83DBBDAB-458A-48F3-A83B-DDCD5CD2BA3A}"/>
              </a:ext>
            </a:extLst>
          </p:cNvPr>
          <p:cNvGraphicFramePr>
            <a:graphicFrameLocks noGrp="1"/>
          </p:cNvGraphicFramePr>
          <p:nvPr>
            <p:ph type="tbl" sz="quarter" idx="13"/>
            <p:extLst>
              <p:ext uri="{D42A27DB-BD31-4B8C-83A1-F6EECF244321}">
                <p14:modId xmlns:p14="http://schemas.microsoft.com/office/powerpoint/2010/main" val="3609802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85528256"/>
                    </a:ext>
                  </a:extLst>
                </a:gridCol>
                <a:gridCol w="658368">
                  <a:extLst>
                    <a:ext uri="{9D8B030D-6E8A-4147-A177-3AD203B41FA5}">
                      <a16:colId xmlns:a16="http://schemas.microsoft.com/office/drawing/2014/main" val="1194624053"/>
                    </a:ext>
                  </a:extLst>
                </a:gridCol>
                <a:gridCol w="658368">
                  <a:extLst>
                    <a:ext uri="{9D8B030D-6E8A-4147-A177-3AD203B41FA5}">
                      <a16:colId xmlns:a16="http://schemas.microsoft.com/office/drawing/2014/main" val="4166237947"/>
                    </a:ext>
                  </a:extLst>
                </a:gridCol>
                <a:gridCol w="658368">
                  <a:extLst>
                    <a:ext uri="{9D8B030D-6E8A-4147-A177-3AD203B41FA5}">
                      <a16:colId xmlns:a16="http://schemas.microsoft.com/office/drawing/2014/main" val="1119263548"/>
                    </a:ext>
                  </a:extLst>
                </a:gridCol>
                <a:gridCol w="658368">
                  <a:extLst>
                    <a:ext uri="{9D8B030D-6E8A-4147-A177-3AD203B41FA5}">
                      <a16:colId xmlns:a16="http://schemas.microsoft.com/office/drawing/2014/main" val="4155305203"/>
                    </a:ext>
                  </a:extLst>
                </a:gridCol>
                <a:gridCol w="658368">
                  <a:extLst>
                    <a:ext uri="{9D8B030D-6E8A-4147-A177-3AD203B41FA5}">
                      <a16:colId xmlns:a16="http://schemas.microsoft.com/office/drawing/2014/main" val="3230090184"/>
                    </a:ext>
                  </a:extLst>
                </a:gridCol>
                <a:gridCol w="658368">
                  <a:extLst>
                    <a:ext uri="{9D8B030D-6E8A-4147-A177-3AD203B41FA5}">
                      <a16:colId xmlns:a16="http://schemas.microsoft.com/office/drawing/2014/main" val="125518649"/>
                    </a:ext>
                  </a:extLst>
                </a:gridCol>
                <a:gridCol w="329184">
                  <a:extLst>
                    <a:ext uri="{9D8B030D-6E8A-4147-A177-3AD203B41FA5}">
                      <a16:colId xmlns:a16="http://schemas.microsoft.com/office/drawing/2014/main" val="3247792262"/>
                    </a:ext>
                  </a:extLst>
                </a:gridCol>
                <a:gridCol w="329184">
                  <a:extLst>
                    <a:ext uri="{9D8B030D-6E8A-4147-A177-3AD203B41FA5}">
                      <a16:colId xmlns:a16="http://schemas.microsoft.com/office/drawing/2014/main" val="3249210361"/>
                    </a:ext>
                  </a:extLst>
                </a:gridCol>
                <a:gridCol w="329184">
                  <a:extLst>
                    <a:ext uri="{9D8B030D-6E8A-4147-A177-3AD203B41FA5}">
                      <a16:colId xmlns:a16="http://schemas.microsoft.com/office/drawing/2014/main" val="388782299"/>
                    </a:ext>
                  </a:extLst>
                </a:gridCol>
                <a:gridCol w="329184">
                  <a:extLst>
                    <a:ext uri="{9D8B030D-6E8A-4147-A177-3AD203B41FA5}">
                      <a16:colId xmlns:a16="http://schemas.microsoft.com/office/drawing/2014/main" val="3702983350"/>
                    </a:ext>
                  </a:extLst>
                </a:gridCol>
                <a:gridCol w="329184">
                  <a:extLst>
                    <a:ext uri="{9D8B030D-6E8A-4147-A177-3AD203B41FA5}">
                      <a16:colId xmlns:a16="http://schemas.microsoft.com/office/drawing/2014/main" val="885814465"/>
                    </a:ext>
                  </a:extLst>
                </a:gridCol>
                <a:gridCol w="329184">
                  <a:extLst>
                    <a:ext uri="{9D8B030D-6E8A-4147-A177-3AD203B41FA5}">
                      <a16:colId xmlns:a16="http://schemas.microsoft.com/office/drawing/2014/main" val="1615999655"/>
                    </a:ext>
                  </a:extLst>
                </a:gridCol>
                <a:gridCol w="329184">
                  <a:extLst>
                    <a:ext uri="{9D8B030D-6E8A-4147-A177-3AD203B41FA5}">
                      <a16:colId xmlns:a16="http://schemas.microsoft.com/office/drawing/2014/main" val="3156486380"/>
                    </a:ext>
                  </a:extLst>
                </a:gridCol>
                <a:gridCol w="329184">
                  <a:extLst>
                    <a:ext uri="{9D8B030D-6E8A-4147-A177-3AD203B41FA5}">
                      <a16:colId xmlns:a16="http://schemas.microsoft.com/office/drawing/2014/main" val="3055230094"/>
                    </a:ext>
                  </a:extLst>
                </a:gridCol>
                <a:gridCol w="329184">
                  <a:extLst>
                    <a:ext uri="{9D8B030D-6E8A-4147-A177-3AD203B41FA5}">
                      <a16:colId xmlns:a16="http://schemas.microsoft.com/office/drawing/2014/main" val="3258237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705071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- 05.09.2020 18:00:03</a:t>
                      </a:r>
                      <a:r>
                        <a:rPr kumimoji="0" lang="de-DE" sz="1000" b="0" i="0" u="none" strike="noStrike" kern="1200" cap="none" spc="0" normalizeH="0" baseline="0" noProof="0">
                          <a:ln>
                            <a:noFill/>
                          </a:ln>
                          <a:solidFill>
                            <a:prstClr val="black"/>
                          </a:solidFill>
                          <a:effectLst/>
                          <a:uLnTx/>
                          <a:uFillTx/>
                          <a:latin typeface="+mn-lt"/>
                          <a:ea typeface="+mn-ea"/>
                          <a:cs typeface="+mn-cs"/>
                        </a:rPr>
                        <a:t>
 Ein Frachtschiff erlitt vor der Küste Japans Havarie. Auf dem Schiff befanden sich 6000 Rinder, alle starben. Die Nachricht macht aufmerksam auf ein Problem: Millionen von Tieren werden jedes Jahr über die Meere transportiert, unter katastrophalen Bedingungen.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2999868590"/>
                  </a:ext>
                </a:extLst>
              </a:tr>
            </a:tbl>
          </a:graphicData>
        </a:graphic>
      </p:graphicFrame>
      <p:sp>
        <p:nvSpPr>
          <p:cNvPr id="4" name="Text Placeholder 3">
            <a:extLst>
              <a:ext uri="{FF2B5EF4-FFF2-40B4-BE49-F238E27FC236}">
                <a16:creationId xmlns:a16="http://schemas.microsoft.com/office/drawing/2014/main" id="{49A885A7-5BC3-4756-A511-715BD998607D}"/>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622495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B3FF6-D67E-4EC6-BD47-209C6A5FD06D}"/>
              </a:ext>
            </a:extLst>
          </p:cNvPr>
          <p:cNvSpPr>
            <a:spLocks noGrp="1"/>
          </p:cNvSpPr>
          <p:nvPr>
            <p:ph type="title"/>
          </p:nvPr>
        </p:nvSpPr>
        <p:spPr/>
        <p:txBody>
          <a:bodyPr/>
          <a:lstStyle/>
          <a:p>
            <a:r>
              <a:rPr lang="en-US"/>
              <a:t>Facebook Post Tabelle | SRF News - 9 of 26</a:t>
            </a:r>
          </a:p>
        </p:txBody>
      </p:sp>
      <p:graphicFrame>
        <p:nvGraphicFramePr>
          <p:cNvPr id="5" name="Table Placeholder 4">
            <a:extLst>
              <a:ext uri="{FF2B5EF4-FFF2-40B4-BE49-F238E27FC236}">
                <a16:creationId xmlns:a16="http://schemas.microsoft.com/office/drawing/2014/main" id="{5C1B4E57-F44F-42B6-B7A7-F8E6FBAB8337}"/>
              </a:ext>
            </a:extLst>
          </p:cNvPr>
          <p:cNvGraphicFramePr>
            <a:graphicFrameLocks noGrp="1"/>
          </p:cNvGraphicFramePr>
          <p:nvPr>
            <p:ph type="tbl" sz="quarter" idx="13"/>
            <p:extLst>
              <p:ext uri="{D42A27DB-BD31-4B8C-83A1-F6EECF244321}">
                <p14:modId xmlns:p14="http://schemas.microsoft.com/office/powerpoint/2010/main" val="59287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44635258"/>
                    </a:ext>
                  </a:extLst>
                </a:gridCol>
                <a:gridCol w="658368">
                  <a:extLst>
                    <a:ext uri="{9D8B030D-6E8A-4147-A177-3AD203B41FA5}">
                      <a16:colId xmlns:a16="http://schemas.microsoft.com/office/drawing/2014/main" val="3890795381"/>
                    </a:ext>
                  </a:extLst>
                </a:gridCol>
                <a:gridCol w="658368">
                  <a:extLst>
                    <a:ext uri="{9D8B030D-6E8A-4147-A177-3AD203B41FA5}">
                      <a16:colId xmlns:a16="http://schemas.microsoft.com/office/drawing/2014/main" val="296116533"/>
                    </a:ext>
                  </a:extLst>
                </a:gridCol>
                <a:gridCol w="658368">
                  <a:extLst>
                    <a:ext uri="{9D8B030D-6E8A-4147-A177-3AD203B41FA5}">
                      <a16:colId xmlns:a16="http://schemas.microsoft.com/office/drawing/2014/main" val="782650060"/>
                    </a:ext>
                  </a:extLst>
                </a:gridCol>
                <a:gridCol w="658368">
                  <a:extLst>
                    <a:ext uri="{9D8B030D-6E8A-4147-A177-3AD203B41FA5}">
                      <a16:colId xmlns:a16="http://schemas.microsoft.com/office/drawing/2014/main" val="1095493804"/>
                    </a:ext>
                  </a:extLst>
                </a:gridCol>
                <a:gridCol w="658368">
                  <a:extLst>
                    <a:ext uri="{9D8B030D-6E8A-4147-A177-3AD203B41FA5}">
                      <a16:colId xmlns:a16="http://schemas.microsoft.com/office/drawing/2014/main" val="2820526996"/>
                    </a:ext>
                  </a:extLst>
                </a:gridCol>
                <a:gridCol w="658368">
                  <a:extLst>
                    <a:ext uri="{9D8B030D-6E8A-4147-A177-3AD203B41FA5}">
                      <a16:colId xmlns:a16="http://schemas.microsoft.com/office/drawing/2014/main" val="2894811028"/>
                    </a:ext>
                  </a:extLst>
                </a:gridCol>
                <a:gridCol w="329184">
                  <a:extLst>
                    <a:ext uri="{9D8B030D-6E8A-4147-A177-3AD203B41FA5}">
                      <a16:colId xmlns:a16="http://schemas.microsoft.com/office/drawing/2014/main" val="231008459"/>
                    </a:ext>
                  </a:extLst>
                </a:gridCol>
                <a:gridCol w="329184">
                  <a:extLst>
                    <a:ext uri="{9D8B030D-6E8A-4147-A177-3AD203B41FA5}">
                      <a16:colId xmlns:a16="http://schemas.microsoft.com/office/drawing/2014/main" val="1833727763"/>
                    </a:ext>
                  </a:extLst>
                </a:gridCol>
                <a:gridCol w="329184">
                  <a:extLst>
                    <a:ext uri="{9D8B030D-6E8A-4147-A177-3AD203B41FA5}">
                      <a16:colId xmlns:a16="http://schemas.microsoft.com/office/drawing/2014/main" val="3011203026"/>
                    </a:ext>
                  </a:extLst>
                </a:gridCol>
                <a:gridCol w="329184">
                  <a:extLst>
                    <a:ext uri="{9D8B030D-6E8A-4147-A177-3AD203B41FA5}">
                      <a16:colId xmlns:a16="http://schemas.microsoft.com/office/drawing/2014/main" val="1679041057"/>
                    </a:ext>
                  </a:extLst>
                </a:gridCol>
                <a:gridCol w="329184">
                  <a:extLst>
                    <a:ext uri="{9D8B030D-6E8A-4147-A177-3AD203B41FA5}">
                      <a16:colId xmlns:a16="http://schemas.microsoft.com/office/drawing/2014/main" val="1980763940"/>
                    </a:ext>
                  </a:extLst>
                </a:gridCol>
                <a:gridCol w="329184">
                  <a:extLst>
                    <a:ext uri="{9D8B030D-6E8A-4147-A177-3AD203B41FA5}">
                      <a16:colId xmlns:a16="http://schemas.microsoft.com/office/drawing/2014/main" val="2167694093"/>
                    </a:ext>
                  </a:extLst>
                </a:gridCol>
                <a:gridCol w="329184">
                  <a:extLst>
                    <a:ext uri="{9D8B030D-6E8A-4147-A177-3AD203B41FA5}">
                      <a16:colId xmlns:a16="http://schemas.microsoft.com/office/drawing/2014/main" val="1911102336"/>
                    </a:ext>
                  </a:extLst>
                </a:gridCol>
                <a:gridCol w="329184">
                  <a:extLst>
                    <a:ext uri="{9D8B030D-6E8A-4147-A177-3AD203B41FA5}">
                      <a16:colId xmlns:a16="http://schemas.microsoft.com/office/drawing/2014/main" val="2178074378"/>
                    </a:ext>
                  </a:extLst>
                </a:gridCol>
                <a:gridCol w="329184">
                  <a:extLst>
                    <a:ext uri="{9D8B030D-6E8A-4147-A177-3AD203B41FA5}">
                      <a16:colId xmlns:a16="http://schemas.microsoft.com/office/drawing/2014/main" val="877546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412346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News - 01.12.2019 14:30:00</a:t>
                      </a:r>
                      <a:r>
                        <a:rPr kumimoji="0" lang="en-US" sz="1000" b="0" i="0" u="none" strike="noStrike" kern="1200" cap="none" spc="0" normalizeH="0" baseline="0" noProof="0">
                          <a:ln>
                            <a:noFill/>
                          </a:ln>
                          <a:solidFill>
                            <a:prstClr val="black"/>
                          </a:solidFill>
                          <a:effectLst/>
                          <a:uLnTx/>
                          <a:uFillTx/>
                          <a:latin typeface="+mn-lt"/>
                          <a:ea typeface="+mn-ea"/>
                          <a:cs typeface="+mn-cs"/>
                        </a:rPr>
                        <a:t>
 «O bella ciao, bella ciao, bella ciao, ciao, ciao!» Zehntausende demonstrieren singend in Florenz gegen die rechte Lega und Matteo Salvini.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350522624"/>
                  </a:ext>
                </a:extLst>
              </a:tr>
            </a:tbl>
          </a:graphicData>
        </a:graphic>
      </p:graphicFrame>
      <p:sp>
        <p:nvSpPr>
          <p:cNvPr id="4" name="Text Placeholder 3">
            <a:extLst>
              <a:ext uri="{FF2B5EF4-FFF2-40B4-BE49-F238E27FC236}">
                <a16:creationId xmlns:a16="http://schemas.microsoft.com/office/drawing/2014/main" id="{48583678-6800-49AB-B4B5-8431907DF291}"/>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2161446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27C83-6B0A-4983-A391-106C924143F8}"/>
              </a:ext>
            </a:extLst>
          </p:cNvPr>
          <p:cNvSpPr>
            <a:spLocks noGrp="1"/>
          </p:cNvSpPr>
          <p:nvPr>
            <p:ph type="title"/>
          </p:nvPr>
        </p:nvSpPr>
        <p:spPr/>
        <p:txBody>
          <a:bodyPr/>
          <a:lstStyle/>
          <a:p>
            <a:r>
              <a:rPr lang="en-US"/>
              <a:t>Facebook Post Tabelle | SRF News - 10 of 26</a:t>
            </a:r>
          </a:p>
        </p:txBody>
      </p:sp>
      <p:graphicFrame>
        <p:nvGraphicFramePr>
          <p:cNvPr id="5" name="Table Placeholder 4">
            <a:extLst>
              <a:ext uri="{FF2B5EF4-FFF2-40B4-BE49-F238E27FC236}">
                <a16:creationId xmlns:a16="http://schemas.microsoft.com/office/drawing/2014/main" id="{1191CCC8-EA31-48D6-8743-660464FD360F}"/>
              </a:ext>
            </a:extLst>
          </p:cNvPr>
          <p:cNvGraphicFramePr>
            <a:graphicFrameLocks noGrp="1"/>
          </p:cNvGraphicFramePr>
          <p:nvPr>
            <p:ph type="tbl" sz="quarter" idx="13"/>
            <p:extLst>
              <p:ext uri="{D42A27DB-BD31-4B8C-83A1-F6EECF244321}">
                <p14:modId xmlns:p14="http://schemas.microsoft.com/office/powerpoint/2010/main" val="3169306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62413255"/>
                    </a:ext>
                  </a:extLst>
                </a:gridCol>
                <a:gridCol w="658368">
                  <a:extLst>
                    <a:ext uri="{9D8B030D-6E8A-4147-A177-3AD203B41FA5}">
                      <a16:colId xmlns:a16="http://schemas.microsoft.com/office/drawing/2014/main" val="710721433"/>
                    </a:ext>
                  </a:extLst>
                </a:gridCol>
                <a:gridCol w="658368">
                  <a:extLst>
                    <a:ext uri="{9D8B030D-6E8A-4147-A177-3AD203B41FA5}">
                      <a16:colId xmlns:a16="http://schemas.microsoft.com/office/drawing/2014/main" val="1368822948"/>
                    </a:ext>
                  </a:extLst>
                </a:gridCol>
                <a:gridCol w="658368">
                  <a:extLst>
                    <a:ext uri="{9D8B030D-6E8A-4147-A177-3AD203B41FA5}">
                      <a16:colId xmlns:a16="http://schemas.microsoft.com/office/drawing/2014/main" val="293324958"/>
                    </a:ext>
                  </a:extLst>
                </a:gridCol>
                <a:gridCol w="658368">
                  <a:extLst>
                    <a:ext uri="{9D8B030D-6E8A-4147-A177-3AD203B41FA5}">
                      <a16:colId xmlns:a16="http://schemas.microsoft.com/office/drawing/2014/main" val="3342445858"/>
                    </a:ext>
                  </a:extLst>
                </a:gridCol>
                <a:gridCol w="658368">
                  <a:extLst>
                    <a:ext uri="{9D8B030D-6E8A-4147-A177-3AD203B41FA5}">
                      <a16:colId xmlns:a16="http://schemas.microsoft.com/office/drawing/2014/main" val="3099227064"/>
                    </a:ext>
                  </a:extLst>
                </a:gridCol>
                <a:gridCol w="658368">
                  <a:extLst>
                    <a:ext uri="{9D8B030D-6E8A-4147-A177-3AD203B41FA5}">
                      <a16:colId xmlns:a16="http://schemas.microsoft.com/office/drawing/2014/main" val="3237012812"/>
                    </a:ext>
                  </a:extLst>
                </a:gridCol>
                <a:gridCol w="329184">
                  <a:extLst>
                    <a:ext uri="{9D8B030D-6E8A-4147-A177-3AD203B41FA5}">
                      <a16:colId xmlns:a16="http://schemas.microsoft.com/office/drawing/2014/main" val="2484955095"/>
                    </a:ext>
                  </a:extLst>
                </a:gridCol>
                <a:gridCol w="329184">
                  <a:extLst>
                    <a:ext uri="{9D8B030D-6E8A-4147-A177-3AD203B41FA5}">
                      <a16:colId xmlns:a16="http://schemas.microsoft.com/office/drawing/2014/main" val="1973729081"/>
                    </a:ext>
                  </a:extLst>
                </a:gridCol>
                <a:gridCol w="329184">
                  <a:extLst>
                    <a:ext uri="{9D8B030D-6E8A-4147-A177-3AD203B41FA5}">
                      <a16:colId xmlns:a16="http://schemas.microsoft.com/office/drawing/2014/main" val="3919472832"/>
                    </a:ext>
                  </a:extLst>
                </a:gridCol>
                <a:gridCol w="329184">
                  <a:extLst>
                    <a:ext uri="{9D8B030D-6E8A-4147-A177-3AD203B41FA5}">
                      <a16:colId xmlns:a16="http://schemas.microsoft.com/office/drawing/2014/main" val="119834065"/>
                    </a:ext>
                  </a:extLst>
                </a:gridCol>
                <a:gridCol w="329184">
                  <a:extLst>
                    <a:ext uri="{9D8B030D-6E8A-4147-A177-3AD203B41FA5}">
                      <a16:colId xmlns:a16="http://schemas.microsoft.com/office/drawing/2014/main" val="1081591506"/>
                    </a:ext>
                  </a:extLst>
                </a:gridCol>
                <a:gridCol w="329184">
                  <a:extLst>
                    <a:ext uri="{9D8B030D-6E8A-4147-A177-3AD203B41FA5}">
                      <a16:colId xmlns:a16="http://schemas.microsoft.com/office/drawing/2014/main" val="1517743221"/>
                    </a:ext>
                  </a:extLst>
                </a:gridCol>
                <a:gridCol w="329184">
                  <a:extLst>
                    <a:ext uri="{9D8B030D-6E8A-4147-A177-3AD203B41FA5}">
                      <a16:colId xmlns:a16="http://schemas.microsoft.com/office/drawing/2014/main" val="1070046945"/>
                    </a:ext>
                  </a:extLst>
                </a:gridCol>
                <a:gridCol w="329184">
                  <a:extLst>
                    <a:ext uri="{9D8B030D-6E8A-4147-A177-3AD203B41FA5}">
                      <a16:colId xmlns:a16="http://schemas.microsoft.com/office/drawing/2014/main" val="1789823509"/>
                    </a:ext>
                  </a:extLst>
                </a:gridCol>
                <a:gridCol w="329184">
                  <a:extLst>
                    <a:ext uri="{9D8B030D-6E8A-4147-A177-3AD203B41FA5}">
                      <a16:colId xmlns:a16="http://schemas.microsoft.com/office/drawing/2014/main" val="521500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60903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- 16.03.2020 21:00:01</a:t>
                      </a:r>
                      <a:r>
                        <a:rPr kumimoji="0" lang="de-DE" sz="1000" b="0" i="0" u="none" strike="noStrike" kern="1200" cap="none" spc="0" normalizeH="0" baseline="0" noProof="0">
                          <a:ln>
                            <a:noFill/>
                          </a:ln>
                          <a:solidFill>
                            <a:prstClr val="black"/>
                          </a:solidFill>
                          <a:effectLst/>
                          <a:uLnTx/>
                          <a:uFillTx/>
                          <a:latin typeface="+mn-lt"/>
                          <a:ea typeface="+mn-ea"/>
                          <a:cs typeface="+mn-cs"/>
                        </a:rPr>
                        <a:t>
 Unispital-Professor Adriano Aguzzi erklärt, warum zu Hause zu bleiben die aktuell beste Möglichkeit ist, die Infektionswelle des Coronavirus einzudämmen.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extLst>
                  <a:ext uri="{0D108BD9-81ED-4DB2-BD59-A6C34878D82A}">
                    <a16:rowId xmlns:a16="http://schemas.microsoft.com/office/drawing/2014/main" val="2625297970"/>
                  </a:ext>
                </a:extLst>
              </a:tr>
            </a:tbl>
          </a:graphicData>
        </a:graphic>
      </p:graphicFrame>
      <p:sp>
        <p:nvSpPr>
          <p:cNvPr id="4" name="Text Placeholder 3">
            <a:extLst>
              <a:ext uri="{FF2B5EF4-FFF2-40B4-BE49-F238E27FC236}">
                <a16:creationId xmlns:a16="http://schemas.microsoft.com/office/drawing/2014/main" id="{96AA4BE0-3E03-4D62-A488-DA973CA6B67C}"/>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1441545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A498F-F652-4EF7-8268-67B5EF5B0DD0}"/>
              </a:ext>
            </a:extLst>
          </p:cNvPr>
          <p:cNvSpPr>
            <a:spLocks noGrp="1"/>
          </p:cNvSpPr>
          <p:nvPr>
            <p:ph type="title"/>
          </p:nvPr>
        </p:nvSpPr>
        <p:spPr/>
        <p:txBody>
          <a:bodyPr/>
          <a:lstStyle/>
          <a:p>
            <a:r>
              <a:rPr lang="en-US"/>
              <a:t>Facebook Post Tabelle | SRF News - 11 of 26</a:t>
            </a:r>
          </a:p>
        </p:txBody>
      </p:sp>
      <p:graphicFrame>
        <p:nvGraphicFramePr>
          <p:cNvPr id="5" name="Table Placeholder 4">
            <a:extLst>
              <a:ext uri="{FF2B5EF4-FFF2-40B4-BE49-F238E27FC236}">
                <a16:creationId xmlns:a16="http://schemas.microsoft.com/office/drawing/2014/main" id="{268F2014-B843-430F-BF09-DA3D34DD9CAC}"/>
              </a:ext>
            </a:extLst>
          </p:cNvPr>
          <p:cNvGraphicFramePr>
            <a:graphicFrameLocks noGrp="1"/>
          </p:cNvGraphicFramePr>
          <p:nvPr>
            <p:ph type="tbl" sz="quarter" idx="13"/>
            <p:extLst>
              <p:ext uri="{D42A27DB-BD31-4B8C-83A1-F6EECF244321}">
                <p14:modId xmlns:p14="http://schemas.microsoft.com/office/powerpoint/2010/main" val="3284503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91294611"/>
                    </a:ext>
                  </a:extLst>
                </a:gridCol>
                <a:gridCol w="658368">
                  <a:extLst>
                    <a:ext uri="{9D8B030D-6E8A-4147-A177-3AD203B41FA5}">
                      <a16:colId xmlns:a16="http://schemas.microsoft.com/office/drawing/2014/main" val="2418743135"/>
                    </a:ext>
                  </a:extLst>
                </a:gridCol>
                <a:gridCol w="658368">
                  <a:extLst>
                    <a:ext uri="{9D8B030D-6E8A-4147-A177-3AD203B41FA5}">
                      <a16:colId xmlns:a16="http://schemas.microsoft.com/office/drawing/2014/main" val="3148541336"/>
                    </a:ext>
                  </a:extLst>
                </a:gridCol>
                <a:gridCol w="658368">
                  <a:extLst>
                    <a:ext uri="{9D8B030D-6E8A-4147-A177-3AD203B41FA5}">
                      <a16:colId xmlns:a16="http://schemas.microsoft.com/office/drawing/2014/main" val="791199186"/>
                    </a:ext>
                  </a:extLst>
                </a:gridCol>
                <a:gridCol w="658368">
                  <a:extLst>
                    <a:ext uri="{9D8B030D-6E8A-4147-A177-3AD203B41FA5}">
                      <a16:colId xmlns:a16="http://schemas.microsoft.com/office/drawing/2014/main" val="3905919322"/>
                    </a:ext>
                  </a:extLst>
                </a:gridCol>
                <a:gridCol w="658368">
                  <a:extLst>
                    <a:ext uri="{9D8B030D-6E8A-4147-A177-3AD203B41FA5}">
                      <a16:colId xmlns:a16="http://schemas.microsoft.com/office/drawing/2014/main" val="594251540"/>
                    </a:ext>
                  </a:extLst>
                </a:gridCol>
                <a:gridCol w="658368">
                  <a:extLst>
                    <a:ext uri="{9D8B030D-6E8A-4147-A177-3AD203B41FA5}">
                      <a16:colId xmlns:a16="http://schemas.microsoft.com/office/drawing/2014/main" val="4104174136"/>
                    </a:ext>
                  </a:extLst>
                </a:gridCol>
                <a:gridCol w="329184">
                  <a:extLst>
                    <a:ext uri="{9D8B030D-6E8A-4147-A177-3AD203B41FA5}">
                      <a16:colId xmlns:a16="http://schemas.microsoft.com/office/drawing/2014/main" val="4058867650"/>
                    </a:ext>
                  </a:extLst>
                </a:gridCol>
                <a:gridCol w="329184">
                  <a:extLst>
                    <a:ext uri="{9D8B030D-6E8A-4147-A177-3AD203B41FA5}">
                      <a16:colId xmlns:a16="http://schemas.microsoft.com/office/drawing/2014/main" val="1316102347"/>
                    </a:ext>
                  </a:extLst>
                </a:gridCol>
                <a:gridCol w="329184">
                  <a:extLst>
                    <a:ext uri="{9D8B030D-6E8A-4147-A177-3AD203B41FA5}">
                      <a16:colId xmlns:a16="http://schemas.microsoft.com/office/drawing/2014/main" val="539940269"/>
                    </a:ext>
                  </a:extLst>
                </a:gridCol>
                <a:gridCol w="329184">
                  <a:extLst>
                    <a:ext uri="{9D8B030D-6E8A-4147-A177-3AD203B41FA5}">
                      <a16:colId xmlns:a16="http://schemas.microsoft.com/office/drawing/2014/main" val="492488499"/>
                    </a:ext>
                  </a:extLst>
                </a:gridCol>
                <a:gridCol w="329184">
                  <a:extLst>
                    <a:ext uri="{9D8B030D-6E8A-4147-A177-3AD203B41FA5}">
                      <a16:colId xmlns:a16="http://schemas.microsoft.com/office/drawing/2014/main" val="4258987408"/>
                    </a:ext>
                  </a:extLst>
                </a:gridCol>
                <a:gridCol w="329184">
                  <a:extLst>
                    <a:ext uri="{9D8B030D-6E8A-4147-A177-3AD203B41FA5}">
                      <a16:colId xmlns:a16="http://schemas.microsoft.com/office/drawing/2014/main" val="4010907361"/>
                    </a:ext>
                  </a:extLst>
                </a:gridCol>
                <a:gridCol w="329184">
                  <a:extLst>
                    <a:ext uri="{9D8B030D-6E8A-4147-A177-3AD203B41FA5}">
                      <a16:colId xmlns:a16="http://schemas.microsoft.com/office/drawing/2014/main" val="917009235"/>
                    </a:ext>
                  </a:extLst>
                </a:gridCol>
                <a:gridCol w="329184">
                  <a:extLst>
                    <a:ext uri="{9D8B030D-6E8A-4147-A177-3AD203B41FA5}">
                      <a16:colId xmlns:a16="http://schemas.microsoft.com/office/drawing/2014/main" val="1347088364"/>
                    </a:ext>
                  </a:extLst>
                </a:gridCol>
                <a:gridCol w="329184">
                  <a:extLst>
                    <a:ext uri="{9D8B030D-6E8A-4147-A177-3AD203B41FA5}">
                      <a16:colId xmlns:a16="http://schemas.microsoft.com/office/drawing/2014/main" val="2801090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735904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- 26.03.2020 22:00:00</a:t>
                      </a:r>
                      <a:r>
                        <a:rPr kumimoji="0" lang="de-DE" sz="1000" b="0" i="0" u="none" strike="noStrike" kern="1200" cap="none" spc="0" normalizeH="0" baseline="0" noProof="0">
                          <a:ln>
                            <a:noFill/>
                          </a:ln>
                          <a:solidFill>
                            <a:prstClr val="black"/>
                          </a:solidFill>
                          <a:effectLst/>
                          <a:uLnTx/>
                          <a:uFillTx/>
                          <a:latin typeface="+mn-lt"/>
                          <a:ea typeface="+mn-ea"/>
                          <a:cs typeface="+mn-cs"/>
                        </a:rPr>
                        <a:t>
 Die Entwicklung einer Impfung gegen das Corona-Virus ist ein Wettlauf gegen die Zeit. Einem Schweizer Forscher kann es nicht schnell genug gehen. Darum testet er einen vielversprechenden Impfstoff gleich an sich selbst.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1636626346"/>
                  </a:ext>
                </a:extLst>
              </a:tr>
            </a:tbl>
          </a:graphicData>
        </a:graphic>
      </p:graphicFrame>
      <p:sp>
        <p:nvSpPr>
          <p:cNvPr id="4" name="Text Placeholder 3">
            <a:extLst>
              <a:ext uri="{FF2B5EF4-FFF2-40B4-BE49-F238E27FC236}">
                <a16:creationId xmlns:a16="http://schemas.microsoft.com/office/drawing/2014/main" id="{D22CA739-FB35-4584-A06C-6E3F85063859}"/>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20389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8F37A-D07D-4242-865D-85A6A70B9F85}"/>
              </a:ext>
            </a:extLst>
          </p:cNvPr>
          <p:cNvSpPr>
            <a:spLocks noGrp="1"/>
          </p:cNvSpPr>
          <p:nvPr>
            <p:ph type="title"/>
          </p:nvPr>
        </p:nvSpPr>
        <p:spPr/>
        <p:txBody>
          <a:bodyPr/>
          <a:lstStyle/>
          <a:p>
            <a:r>
              <a:rPr lang="en-US"/>
              <a:t>Facebook Post Tabelle | SRF News - 12 of 26</a:t>
            </a:r>
          </a:p>
        </p:txBody>
      </p:sp>
      <p:graphicFrame>
        <p:nvGraphicFramePr>
          <p:cNvPr id="5" name="Table Placeholder 4">
            <a:extLst>
              <a:ext uri="{FF2B5EF4-FFF2-40B4-BE49-F238E27FC236}">
                <a16:creationId xmlns:a16="http://schemas.microsoft.com/office/drawing/2014/main" id="{D07E2257-CA4C-4F3C-B949-52645D81AE66}"/>
              </a:ext>
            </a:extLst>
          </p:cNvPr>
          <p:cNvGraphicFramePr>
            <a:graphicFrameLocks noGrp="1"/>
          </p:cNvGraphicFramePr>
          <p:nvPr>
            <p:ph type="tbl" sz="quarter" idx="13"/>
            <p:extLst>
              <p:ext uri="{D42A27DB-BD31-4B8C-83A1-F6EECF244321}">
                <p14:modId xmlns:p14="http://schemas.microsoft.com/office/powerpoint/2010/main" val="121290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74023724"/>
                    </a:ext>
                  </a:extLst>
                </a:gridCol>
                <a:gridCol w="658368">
                  <a:extLst>
                    <a:ext uri="{9D8B030D-6E8A-4147-A177-3AD203B41FA5}">
                      <a16:colId xmlns:a16="http://schemas.microsoft.com/office/drawing/2014/main" val="1280988622"/>
                    </a:ext>
                  </a:extLst>
                </a:gridCol>
                <a:gridCol w="658368">
                  <a:extLst>
                    <a:ext uri="{9D8B030D-6E8A-4147-A177-3AD203B41FA5}">
                      <a16:colId xmlns:a16="http://schemas.microsoft.com/office/drawing/2014/main" val="3284319350"/>
                    </a:ext>
                  </a:extLst>
                </a:gridCol>
                <a:gridCol w="658368">
                  <a:extLst>
                    <a:ext uri="{9D8B030D-6E8A-4147-A177-3AD203B41FA5}">
                      <a16:colId xmlns:a16="http://schemas.microsoft.com/office/drawing/2014/main" val="601323918"/>
                    </a:ext>
                  </a:extLst>
                </a:gridCol>
                <a:gridCol w="658368">
                  <a:extLst>
                    <a:ext uri="{9D8B030D-6E8A-4147-A177-3AD203B41FA5}">
                      <a16:colId xmlns:a16="http://schemas.microsoft.com/office/drawing/2014/main" val="2638188276"/>
                    </a:ext>
                  </a:extLst>
                </a:gridCol>
                <a:gridCol w="658368">
                  <a:extLst>
                    <a:ext uri="{9D8B030D-6E8A-4147-A177-3AD203B41FA5}">
                      <a16:colId xmlns:a16="http://schemas.microsoft.com/office/drawing/2014/main" val="4235385129"/>
                    </a:ext>
                  </a:extLst>
                </a:gridCol>
                <a:gridCol w="658368">
                  <a:extLst>
                    <a:ext uri="{9D8B030D-6E8A-4147-A177-3AD203B41FA5}">
                      <a16:colId xmlns:a16="http://schemas.microsoft.com/office/drawing/2014/main" val="1026713711"/>
                    </a:ext>
                  </a:extLst>
                </a:gridCol>
                <a:gridCol w="329184">
                  <a:extLst>
                    <a:ext uri="{9D8B030D-6E8A-4147-A177-3AD203B41FA5}">
                      <a16:colId xmlns:a16="http://schemas.microsoft.com/office/drawing/2014/main" val="3301858749"/>
                    </a:ext>
                  </a:extLst>
                </a:gridCol>
                <a:gridCol w="329184">
                  <a:extLst>
                    <a:ext uri="{9D8B030D-6E8A-4147-A177-3AD203B41FA5}">
                      <a16:colId xmlns:a16="http://schemas.microsoft.com/office/drawing/2014/main" val="1156106132"/>
                    </a:ext>
                  </a:extLst>
                </a:gridCol>
                <a:gridCol w="329184">
                  <a:extLst>
                    <a:ext uri="{9D8B030D-6E8A-4147-A177-3AD203B41FA5}">
                      <a16:colId xmlns:a16="http://schemas.microsoft.com/office/drawing/2014/main" val="868679324"/>
                    </a:ext>
                  </a:extLst>
                </a:gridCol>
                <a:gridCol w="329184">
                  <a:extLst>
                    <a:ext uri="{9D8B030D-6E8A-4147-A177-3AD203B41FA5}">
                      <a16:colId xmlns:a16="http://schemas.microsoft.com/office/drawing/2014/main" val="477836958"/>
                    </a:ext>
                  </a:extLst>
                </a:gridCol>
                <a:gridCol w="329184">
                  <a:extLst>
                    <a:ext uri="{9D8B030D-6E8A-4147-A177-3AD203B41FA5}">
                      <a16:colId xmlns:a16="http://schemas.microsoft.com/office/drawing/2014/main" val="2176585748"/>
                    </a:ext>
                  </a:extLst>
                </a:gridCol>
                <a:gridCol w="329184">
                  <a:extLst>
                    <a:ext uri="{9D8B030D-6E8A-4147-A177-3AD203B41FA5}">
                      <a16:colId xmlns:a16="http://schemas.microsoft.com/office/drawing/2014/main" val="2497844701"/>
                    </a:ext>
                  </a:extLst>
                </a:gridCol>
                <a:gridCol w="329184">
                  <a:extLst>
                    <a:ext uri="{9D8B030D-6E8A-4147-A177-3AD203B41FA5}">
                      <a16:colId xmlns:a16="http://schemas.microsoft.com/office/drawing/2014/main" val="3316874592"/>
                    </a:ext>
                  </a:extLst>
                </a:gridCol>
                <a:gridCol w="329184">
                  <a:extLst>
                    <a:ext uri="{9D8B030D-6E8A-4147-A177-3AD203B41FA5}">
                      <a16:colId xmlns:a16="http://schemas.microsoft.com/office/drawing/2014/main" val="3674401335"/>
                    </a:ext>
                  </a:extLst>
                </a:gridCol>
                <a:gridCol w="329184">
                  <a:extLst>
                    <a:ext uri="{9D8B030D-6E8A-4147-A177-3AD203B41FA5}">
                      <a16:colId xmlns:a16="http://schemas.microsoft.com/office/drawing/2014/main" val="280783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233166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- 30.09.2020 20:50:17</a:t>
                      </a:r>
                      <a:r>
                        <a:rPr kumimoji="0" lang="de-DE" sz="1000" b="0" i="0" u="none" strike="noStrike" kern="1200" cap="none" spc="0" normalizeH="0" baseline="0" noProof="0">
                          <a:ln>
                            <a:noFill/>
                          </a:ln>
                          <a:solidFill>
                            <a:prstClr val="black"/>
                          </a:solidFill>
                          <a:effectLst/>
                          <a:uLnTx/>
                          <a:uFillTx/>
                          <a:latin typeface="+mn-lt"/>
                          <a:ea typeface="+mn-ea"/>
                          <a:cs typeface="+mn-cs"/>
                        </a:rPr>
                        <a:t>
 Ihr drohen fünf Jahre Gefängnis: Sterbebegleiterin Erika Preisig ist wegen vorsätzlicher Tötung angeklagt. Demnächst muss sie sich in zweiter Instanz vor Gericht verantworten. Trotzdem macht Preisig weiter. Aus Überzeugung. Die «Rundschau» begleitete sie bei ihrer umstrittenen Arbeit.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30.10.2020 13:16:10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3568799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extLst>
                  <a:ext uri="{0D108BD9-81ED-4DB2-BD59-A6C34878D82A}">
                    <a16:rowId xmlns:a16="http://schemas.microsoft.com/office/drawing/2014/main" val="3074852666"/>
                  </a:ext>
                </a:extLst>
              </a:tr>
            </a:tbl>
          </a:graphicData>
        </a:graphic>
      </p:graphicFrame>
      <p:sp>
        <p:nvSpPr>
          <p:cNvPr id="4" name="Text Placeholder 3">
            <a:extLst>
              <a:ext uri="{FF2B5EF4-FFF2-40B4-BE49-F238E27FC236}">
                <a16:creationId xmlns:a16="http://schemas.microsoft.com/office/drawing/2014/main" id="{93591F03-9268-41F9-AE60-7CE7BC7673D9}"/>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3055674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3A05B-7875-40A8-B428-2A67E66D1FA6}"/>
              </a:ext>
            </a:extLst>
          </p:cNvPr>
          <p:cNvSpPr>
            <a:spLocks noGrp="1"/>
          </p:cNvSpPr>
          <p:nvPr>
            <p:ph type="title"/>
          </p:nvPr>
        </p:nvSpPr>
        <p:spPr/>
        <p:txBody>
          <a:bodyPr/>
          <a:lstStyle/>
          <a:p>
            <a:r>
              <a:rPr lang="en-US"/>
              <a:t>Facebook Post Tabelle | SRF News - 13 of 26</a:t>
            </a:r>
          </a:p>
        </p:txBody>
      </p:sp>
      <p:graphicFrame>
        <p:nvGraphicFramePr>
          <p:cNvPr id="5" name="Table Placeholder 4">
            <a:extLst>
              <a:ext uri="{FF2B5EF4-FFF2-40B4-BE49-F238E27FC236}">
                <a16:creationId xmlns:a16="http://schemas.microsoft.com/office/drawing/2014/main" id="{1098BA7D-0BAC-4910-AED8-E8E4ED92F1C1}"/>
              </a:ext>
            </a:extLst>
          </p:cNvPr>
          <p:cNvGraphicFramePr>
            <a:graphicFrameLocks noGrp="1"/>
          </p:cNvGraphicFramePr>
          <p:nvPr>
            <p:ph type="tbl" sz="quarter" idx="13"/>
            <p:extLst>
              <p:ext uri="{D42A27DB-BD31-4B8C-83A1-F6EECF244321}">
                <p14:modId xmlns:p14="http://schemas.microsoft.com/office/powerpoint/2010/main" val="86951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22985322"/>
                    </a:ext>
                  </a:extLst>
                </a:gridCol>
                <a:gridCol w="658368">
                  <a:extLst>
                    <a:ext uri="{9D8B030D-6E8A-4147-A177-3AD203B41FA5}">
                      <a16:colId xmlns:a16="http://schemas.microsoft.com/office/drawing/2014/main" val="919799533"/>
                    </a:ext>
                  </a:extLst>
                </a:gridCol>
                <a:gridCol w="658368">
                  <a:extLst>
                    <a:ext uri="{9D8B030D-6E8A-4147-A177-3AD203B41FA5}">
                      <a16:colId xmlns:a16="http://schemas.microsoft.com/office/drawing/2014/main" val="2962906737"/>
                    </a:ext>
                  </a:extLst>
                </a:gridCol>
                <a:gridCol w="658368">
                  <a:extLst>
                    <a:ext uri="{9D8B030D-6E8A-4147-A177-3AD203B41FA5}">
                      <a16:colId xmlns:a16="http://schemas.microsoft.com/office/drawing/2014/main" val="867420988"/>
                    </a:ext>
                  </a:extLst>
                </a:gridCol>
                <a:gridCol w="658368">
                  <a:extLst>
                    <a:ext uri="{9D8B030D-6E8A-4147-A177-3AD203B41FA5}">
                      <a16:colId xmlns:a16="http://schemas.microsoft.com/office/drawing/2014/main" val="3161681163"/>
                    </a:ext>
                  </a:extLst>
                </a:gridCol>
                <a:gridCol w="658368">
                  <a:extLst>
                    <a:ext uri="{9D8B030D-6E8A-4147-A177-3AD203B41FA5}">
                      <a16:colId xmlns:a16="http://schemas.microsoft.com/office/drawing/2014/main" val="2463854987"/>
                    </a:ext>
                  </a:extLst>
                </a:gridCol>
                <a:gridCol w="658368">
                  <a:extLst>
                    <a:ext uri="{9D8B030D-6E8A-4147-A177-3AD203B41FA5}">
                      <a16:colId xmlns:a16="http://schemas.microsoft.com/office/drawing/2014/main" val="573639546"/>
                    </a:ext>
                  </a:extLst>
                </a:gridCol>
                <a:gridCol w="329184">
                  <a:extLst>
                    <a:ext uri="{9D8B030D-6E8A-4147-A177-3AD203B41FA5}">
                      <a16:colId xmlns:a16="http://schemas.microsoft.com/office/drawing/2014/main" val="4248799945"/>
                    </a:ext>
                  </a:extLst>
                </a:gridCol>
                <a:gridCol w="329184">
                  <a:extLst>
                    <a:ext uri="{9D8B030D-6E8A-4147-A177-3AD203B41FA5}">
                      <a16:colId xmlns:a16="http://schemas.microsoft.com/office/drawing/2014/main" val="3465516081"/>
                    </a:ext>
                  </a:extLst>
                </a:gridCol>
                <a:gridCol w="329184">
                  <a:extLst>
                    <a:ext uri="{9D8B030D-6E8A-4147-A177-3AD203B41FA5}">
                      <a16:colId xmlns:a16="http://schemas.microsoft.com/office/drawing/2014/main" val="3788220178"/>
                    </a:ext>
                  </a:extLst>
                </a:gridCol>
                <a:gridCol w="329184">
                  <a:extLst>
                    <a:ext uri="{9D8B030D-6E8A-4147-A177-3AD203B41FA5}">
                      <a16:colId xmlns:a16="http://schemas.microsoft.com/office/drawing/2014/main" val="377565077"/>
                    </a:ext>
                  </a:extLst>
                </a:gridCol>
                <a:gridCol w="329184">
                  <a:extLst>
                    <a:ext uri="{9D8B030D-6E8A-4147-A177-3AD203B41FA5}">
                      <a16:colId xmlns:a16="http://schemas.microsoft.com/office/drawing/2014/main" val="1476149415"/>
                    </a:ext>
                  </a:extLst>
                </a:gridCol>
                <a:gridCol w="329184">
                  <a:extLst>
                    <a:ext uri="{9D8B030D-6E8A-4147-A177-3AD203B41FA5}">
                      <a16:colId xmlns:a16="http://schemas.microsoft.com/office/drawing/2014/main" val="1306237268"/>
                    </a:ext>
                  </a:extLst>
                </a:gridCol>
                <a:gridCol w="329184">
                  <a:extLst>
                    <a:ext uri="{9D8B030D-6E8A-4147-A177-3AD203B41FA5}">
                      <a16:colId xmlns:a16="http://schemas.microsoft.com/office/drawing/2014/main" val="2004437949"/>
                    </a:ext>
                  </a:extLst>
                </a:gridCol>
                <a:gridCol w="329184">
                  <a:extLst>
                    <a:ext uri="{9D8B030D-6E8A-4147-A177-3AD203B41FA5}">
                      <a16:colId xmlns:a16="http://schemas.microsoft.com/office/drawing/2014/main" val="2782239981"/>
                    </a:ext>
                  </a:extLst>
                </a:gridCol>
                <a:gridCol w="329184">
                  <a:extLst>
                    <a:ext uri="{9D8B030D-6E8A-4147-A177-3AD203B41FA5}">
                      <a16:colId xmlns:a16="http://schemas.microsoft.com/office/drawing/2014/main" val="1780589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322795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- 24.03.2020 17:34:46</a:t>
                      </a:r>
                      <a:r>
                        <a:rPr kumimoji="0" lang="de-DE" sz="1000" b="0" i="0" u="none" strike="noStrike" kern="1200" cap="none" spc="0" normalizeH="0" baseline="0" noProof="0">
                          <a:ln>
                            <a:noFill/>
                          </a:ln>
                          <a:solidFill>
                            <a:prstClr val="black"/>
                          </a:solidFill>
                          <a:effectLst/>
                          <a:uLnTx/>
                          <a:uFillTx/>
                          <a:latin typeface="+mn-lt"/>
                          <a:ea typeface="+mn-ea"/>
                          <a:cs typeface="+mn-cs"/>
                        </a:rPr>
                        <a:t>
 Der Tessiner Kantonsarzt Giorgio Merlani kann zwar heute erstmals eine Verlangsamung der Virus-Ausbreitung vermelden. Die Situation auf den Tessiner Intensivstationen bleibt aber weiterhin dramatisch. Das Krankenhaus «La Carità» in Locarno ist zum Brennpunkt im Kampf gegen das Corona-Virus geworden. #srfdok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2170887248"/>
                  </a:ext>
                </a:extLst>
              </a:tr>
            </a:tbl>
          </a:graphicData>
        </a:graphic>
      </p:graphicFrame>
      <p:sp>
        <p:nvSpPr>
          <p:cNvPr id="4" name="Text Placeholder 3">
            <a:extLst>
              <a:ext uri="{FF2B5EF4-FFF2-40B4-BE49-F238E27FC236}">
                <a16:creationId xmlns:a16="http://schemas.microsoft.com/office/drawing/2014/main" id="{01E3A74D-D5BE-4C37-A0BD-607CEE5A38CE}"/>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956215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4CF86-CC1E-49DB-844F-650F81AAB71B}"/>
              </a:ext>
            </a:extLst>
          </p:cNvPr>
          <p:cNvSpPr>
            <a:spLocks noGrp="1"/>
          </p:cNvSpPr>
          <p:nvPr>
            <p:ph type="title"/>
          </p:nvPr>
        </p:nvSpPr>
        <p:spPr/>
        <p:txBody>
          <a:bodyPr/>
          <a:lstStyle/>
          <a:p>
            <a:r>
              <a:rPr lang="en-US"/>
              <a:t>Facebook Post Tabelle | SRF News - 14 of 26</a:t>
            </a:r>
          </a:p>
        </p:txBody>
      </p:sp>
      <p:graphicFrame>
        <p:nvGraphicFramePr>
          <p:cNvPr id="5" name="Table Placeholder 4">
            <a:extLst>
              <a:ext uri="{FF2B5EF4-FFF2-40B4-BE49-F238E27FC236}">
                <a16:creationId xmlns:a16="http://schemas.microsoft.com/office/drawing/2014/main" id="{9DE2B019-2881-42E6-BE83-AD0FB0ED74F3}"/>
              </a:ext>
            </a:extLst>
          </p:cNvPr>
          <p:cNvGraphicFramePr>
            <a:graphicFrameLocks noGrp="1"/>
          </p:cNvGraphicFramePr>
          <p:nvPr>
            <p:ph type="tbl" sz="quarter" idx="13"/>
            <p:extLst>
              <p:ext uri="{D42A27DB-BD31-4B8C-83A1-F6EECF244321}">
                <p14:modId xmlns:p14="http://schemas.microsoft.com/office/powerpoint/2010/main" val="938498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28147683"/>
                    </a:ext>
                  </a:extLst>
                </a:gridCol>
                <a:gridCol w="658368">
                  <a:extLst>
                    <a:ext uri="{9D8B030D-6E8A-4147-A177-3AD203B41FA5}">
                      <a16:colId xmlns:a16="http://schemas.microsoft.com/office/drawing/2014/main" val="2265539333"/>
                    </a:ext>
                  </a:extLst>
                </a:gridCol>
                <a:gridCol w="658368">
                  <a:extLst>
                    <a:ext uri="{9D8B030D-6E8A-4147-A177-3AD203B41FA5}">
                      <a16:colId xmlns:a16="http://schemas.microsoft.com/office/drawing/2014/main" val="2545421946"/>
                    </a:ext>
                  </a:extLst>
                </a:gridCol>
                <a:gridCol w="658368">
                  <a:extLst>
                    <a:ext uri="{9D8B030D-6E8A-4147-A177-3AD203B41FA5}">
                      <a16:colId xmlns:a16="http://schemas.microsoft.com/office/drawing/2014/main" val="303130293"/>
                    </a:ext>
                  </a:extLst>
                </a:gridCol>
                <a:gridCol w="658368">
                  <a:extLst>
                    <a:ext uri="{9D8B030D-6E8A-4147-A177-3AD203B41FA5}">
                      <a16:colId xmlns:a16="http://schemas.microsoft.com/office/drawing/2014/main" val="3467149984"/>
                    </a:ext>
                  </a:extLst>
                </a:gridCol>
                <a:gridCol w="658368">
                  <a:extLst>
                    <a:ext uri="{9D8B030D-6E8A-4147-A177-3AD203B41FA5}">
                      <a16:colId xmlns:a16="http://schemas.microsoft.com/office/drawing/2014/main" val="408855583"/>
                    </a:ext>
                  </a:extLst>
                </a:gridCol>
                <a:gridCol w="658368">
                  <a:extLst>
                    <a:ext uri="{9D8B030D-6E8A-4147-A177-3AD203B41FA5}">
                      <a16:colId xmlns:a16="http://schemas.microsoft.com/office/drawing/2014/main" val="4272741695"/>
                    </a:ext>
                  </a:extLst>
                </a:gridCol>
                <a:gridCol w="329184">
                  <a:extLst>
                    <a:ext uri="{9D8B030D-6E8A-4147-A177-3AD203B41FA5}">
                      <a16:colId xmlns:a16="http://schemas.microsoft.com/office/drawing/2014/main" val="2609794354"/>
                    </a:ext>
                  </a:extLst>
                </a:gridCol>
                <a:gridCol w="329184">
                  <a:extLst>
                    <a:ext uri="{9D8B030D-6E8A-4147-A177-3AD203B41FA5}">
                      <a16:colId xmlns:a16="http://schemas.microsoft.com/office/drawing/2014/main" val="2340469051"/>
                    </a:ext>
                  </a:extLst>
                </a:gridCol>
                <a:gridCol w="329184">
                  <a:extLst>
                    <a:ext uri="{9D8B030D-6E8A-4147-A177-3AD203B41FA5}">
                      <a16:colId xmlns:a16="http://schemas.microsoft.com/office/drawing/2014/main" val="1486038051"/>
                    </a:ext>
                  </a:extLst>
                </a:gridCol>
                <a:gridCol w="329184">
                  <a:extLst>
                    <a:ext uri="{9D8B030D-6E8A-4147-A177-3AD203B41FA5}">
                      <a16:colId xmlns:a16="http://schemas.microsoft.com/office/drawing/2014/main" val="579124365"/>
                    </a:ext>
                  </a:extLst>
                </a:gridCol>
                <a:gridCol w="329184">
                  <a:extLst>
                    <a:ext uri="{9D8B030D-6E8A-4147-A177-3AD203B41FA5}">
                      <a16:colId xmlns:a16="http://schemas.microsoft.com/office/drawing/2014/main" val="2048216107"/>
                    </a:ext>
                  </a:extLst>
                </a:gridCol>
                <a:gridCol w="329184">
                  <a:extLst>
                    <a:ext uri="{9D8B030D-6E8A-4147-A177-3AD203B41FA5}">
                      <a16:colId xmlns:a16="http://schemas.microsoft.com/office/drawing/2014/main" val="2137604886"/>
                    </a:ext>
                  </a:extLst>
                </a:gridCol>
                <a:gridCol w="329184">
                  <a:extLst>
                    <a:ext uri="{9D8B030D-6E8A-4147-A177-3AD203B41FA5}">
                      <a16:colId xmlns:a16="http://schemas.microsoft.com/office/drawing/2014/main" val="3903905603"/>
                    </a:ext>
                  </a:extLst>
                </a:gridCol>
                <a:gridCol w="329184">
                  <a:extLst>
                    <a:ext uri="{9D8B030D-6E8A-4147-A177-3AD203B41FA5}">
                      <a16:colId xmlns:a16="http://schemas.microsoft.com/office/drawing/2014/main" val="4178727377"/>
                    </a:ext>
                  </a:extLst>
                </a:gridCol>
                <a:gridCol w="329184">
                  <a:extLst>
                    <a:ext uri="{9D8B030D-6E8A-4147-A177-3AD203B41FA5}">
                      <a16:colId xmlns:a16="http://schemas.microsoft.com/office/drawing/2014/main" val="2851069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75507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- 09.04.2020 08:35:18</a:t>
                      </a:r>
                      <a:r>
                        <a:rPr kumimoji="0" lang="de-DE" sz="1000" b="0" i="0" u="none" strike="noStrike" kern="1200" cap="none" spc="0" normalizeH="0" baseline="0" noProof="0">
                          <a:ln>
                            <a:noFill/>
                          </a:ln>
                          <a:solidFill>
                            <a:prstClr val="black"/>
                          </a:solidFill>
                          <a:effectLst/>
                          <a:uLnTx/>
                          <a:uFillTx/>
                          <a:latin typeface="+mn-lt"/>
                          <a:ea typeface="+mn-ea"/>
                          <a:cs typeface="+mn-cs"/>
                        </a:rPr>
                        <a:t>
 Ein findiger Altersheimleiter aus dem Toggenburg hat die sogenannte «Besuchsbox» erfunden, mit der es möglich ist, Angehörige im Altersheim zu treffen – trotz Besuchsverbot!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165661228"/>
                  </a:ext>
                </a:extLst>
              </a:tr>
            </a:tbl>
          </a:graphicData>
        </a:graphic>
      </p:graphicFrame>
      <p:sp>
        <p:nvSpPr>
          <p:cNvPr id="4" name="Text Placeholder 3">
            <a:extLst>
              <a:ext uri="{FF2B5EF4-FFF2-40B4-BE49-F238E27FC236}">
                <a16:creationId xmlns:a16="http://schemas.microsoft.com/office/drawing/2014/main" id="{F6E0E301-C9E7-4021-A865-DE89BCFB2F83}"/>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3868810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8B370-1DE9-417C-B1A4-56BDFF66FE17}"/>
              </a:ext>
            </a:extLst>
          </p:cNvPr>
          <p:cNvSpPr>
            <a:spLocks noGrp="1"/>
          </p:cNvSpPr>
          <p:nvPr>
            <p:ph type="title"/>
          </p:nvPr>
        </p:nvSpPr>
        <p:spPr/>
        <p:txBody>
          <a:bodyPr/>
          <a:lstStyle/>
          <a:p>
            <a:r>
              <a:rPr lang="en-US"/>
              <a:t>Facebook Post Tabelle | SRF News - 15 of 26</a:t>
            </a:r>
          </a:p>
        </p:txBody>
      </p:sp>
      <p:graphicFrame>
        <p:nvGraphicFramePr>
          <p:cNvPr id="5" name="Table Placeholder 4">
            <a:extLst>
              <a:ext uri="{FF2B5EF4-FFF2-40B4-BE49-F238E27FC236}">
                <a16:creationId xmlns:a16="http://schemas.microsoft.com/office/drawing/2014/main" id="{2361B19D-C21B-41F5-BC66-C13A3343A9BE}"/>
              </a:ext>
            </a:extLst>
          </p:cNvPr>
          <p:cNvGraphicFramePr>
            <a:graphicFrameLocks noGrp="1"/>
          </p:cNvGraphicFramePr>
          <p:nvPr>
            <p:ph type="tbl" sz="quarter" idx="13"/>
            <p:extLst>
              <p:ext uri="{D42A27DB-BD31-4B8C-83A1-F6EECF244321}">
                <p14:modId xmlns:p14="http://schemas.microsoft.com/office/powerpoint/2010/main" val="1859779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54677018"/>
                    </a:ext>
                  </a:extLst>
                </a:gridCol>
                <a:gridCol w="658368">
                  <a:extLst>
                    <a:ext uri="{9D8B030D-6E8A-4147-A177-3AD203B41FA5}">
                      <a16:colId xmlns:a16="http://schemas.microsoft.com/office/drawing/2014/main" val="3785321915"/>
                    </a:ext>
                  </a:extLst>
                </a:gridCol>
                <a:gridCol w="658368">
                  <a:extLst>
                    <a:ext uri="{9D8B030D-6E8A-4147-A177-3AD203B41FA5}">
                      <a16:colId xmlns:a16="http://schemas.microsoft.com/office/drawing/2014/main" val="2226077668"/>
                    </a:ext>
                  </a:extLst>
                </a:gridCol>
                <a:gridCol w="658368">
                  <a:extLst>
                    <a:ext uri="{9D8B030D-6E8A-4147-A177-3AD203B41FA5}">
                      <a16:colId xmlns:a16="http://schemas.microsoft.com/office/drawing/2014/main" val="3585162499"/>
                    </a:ext>
                  </a:extLst>
                </a:gridCol>
                <a:gridCol w="658368">
                  <a:extLst>
                    <a:ext uri="{9D8B030D-6E8A-4147-A177-3AD203B41FA5}">
                      <a16:colId xmlns:a16="http://schemas.microsoft.com/office/drawing/2014/main" val="4149994998"/>
                    </a:ext>
                  </a:extLst>
                </a:gridCol>
                <a:gridCol w="658368">
                  <a:extLst>
                    <a:ext uri="{9D8B030D-6E8A-4147-A177-3AD203B41FA5}">
                      <a16:colId xmlns:a16="http://schemas.microsoft.com/office/drawing/2014/main" val="3565135358"/>
                    </a:ext>
                  </a:extLst>
                </a:gridCol>
                <a:gridCol w="658368">
                  <a:extLst>
                    <a:ext uri="{9D8B030D-6E8A-4147-A177-3AD203B41FA5}">
                      <a16:colId xmlns:a16="http://schemas.microsoft.com/office/drawing/2014/main" val="179537098"/>
                    </a:ext>
                  </a:extLst>
                </a:gridCol>
                <a:gridCol w="329184">
                  <a:extLst>
                    <a:ext uri="{9D8B030D-6E8A-4147-A177-3AD203B41FA5}">
                      <a16:colId xmlns:a16="http://schemas.microsoft.com/office/drawing/2014/main" val="1304300028"/>
                    </a:ext>
                  </a:extLst>
                </a:gridCol>
                <a:gridCol w="329184">
                  <a:extLst>
                    <a:ext uri="{9D8B030D-6E8A-4147-A177-3AD203B41FA5}">
                      <a16:colId xmlns:a16="http://schemas.microsoft.com/office/drawing/2014/main" val="716558975"/>
                    </a:ext>
                  </a:extLst>
                </a:gridCol>
                <a:gridCol w="329184">
                  <a:extLst>
                    <a:ext uri="{9D8B030D-6E8A-4147-A177-3AD203B41FA5}">
                      <a16:colId xmlns:a16="http://schemas.microsoft.com/office/drawing/2014/main" val="328462937"/>
                    </a:ext>
                  </a:extLst>
                </a:gridCol>
                <a:gridCol w="329184">
                  <a:extLst>
                    <a:ext uri="{9D8B030D-6E8A-4147-A177-3AD203B41FA5}">
                      <a16:colId xmlns:a16="http://schemas.microsoft.com/office/drawing/2014/main" val="4002116239"/>
                    </a:ext>
                  </a:extLst>
                </a:gridCol>
                <a:gridCol w="329184">
                  <a:extLst>
                    <a:ext uri="{9D8B030D-6E8A-4147-A177-3AD203B41FA5}">
                      <a16:colId xmlns:a16="http://schemas.microsoft.com/office/drawing/2014/main" val="807237356"/>
                    </a:ext>
                  </a:extLst>
                </a:gridCol>
                <a:gridCol w="329184">
                  <a:extLst>
                    <a:ext uri="{9D8B030D-6E8A-4147-A177-3AD203B41FA5}">
                      <a16:colId xmlns:a16="http://schemas.microsoft.com/office/drawing/2014/main" val="3526119106"/>
                    </a:ext>
                  </a:extLst>
                </a:gridCol>
                <a:gridCol w="329184">
                  <a:extLst>
                    <a:ext uri="{9D8B030D-6E8A-4147-A177-3AD203B41FA5}">
                      <a16:colId xmlns:a16="http://schemas.microsoft.com/office/drawing/2014/main" val="2690374726"/>
                    </a:ext>
                  </a:extLst>
                </a:gridCol>
                <a:gridCol w="329184">
                  <a:extLst>
                    <a:ext uri="{9D8B030D-6E8A-4147-A177-3AD203B41FA5}">
                      <a16:colId xmlns:a16="http://schemas.microsoft.com/office/drawing/2014/main" val="2907746444"/>
                    </a:ext>
                  </a:extLst>
                </a:gridCol>
                <a:gridCol w="329184">
                  <a:extLst>
                    <a:ext uri="{9D8B030D-6E8A-4147-A177-3AD203B41FA5}">
                      <a16:colId xmlns:a16="http://schemas.microsoft.com/office/drawing/2014/main" val="223027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744336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- 24.06.2020 21:01:00</a:t>
                      </a:r>
                      <a:r>
                        <a:rPr kumimoji="0" lang="de-DE" sz="1000" b="0" i="0" u="none" strike="noStrike" kern="1200" cap="none" spc="0" normalizeH="0" baseline="0" noProof="0">
                          <a:ln>
                            <a:noFill/>
                          </a:ln>
                          <a:solidFill>
                            <a:prstClr val="black"/>
                          </a:solidFill>
                          <a:effectLst/>
                          <a:uLnTx/>
                          <a:uFillTx/>
                          <a:latin typeface="+mn-lt"/>
                          <a:ea typeface="+mn-ea"/>
                          <a:cs typeface="+mn-cs"/>
                        </a:rPr>
                        <a:t>
 1991 kam sie vom Kosovo in die Schweiz. Jetzt wurde sie zur Luzerner Kantonsratspräsidentin gewählt, als erste Migrantin überhaupt. Die SP-Politikerin Ylfete Fanaj musste bis dahin aber einige Hürden überspringen.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3394690550"/>
                  </a:ext>
                </a:extLst>
              </a:tr>
            </a:tbl>
          </a:graphicData>
        </a:graphic>
      </p:graphicFrame>
      <p:sp>
        <p:nvSpPr>
          <p:cNvPr id="4" name="Text Placeholder 3">
            <a:extLst>
              <a:ext uri="{FF2B5EF4-FFF2-40B4-BE49-F238E27FC236}">
                <a16:creationId xmlns:a16="http://schemas.microsoft.com/office/drawing/2014/main" id="{CEE901D6-91A0-414B-BC0E-100271BB1F3C}"/>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1490707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65C9B-68F3-443C-BB6A-1913299F40D9}"/>
              </a:ext>
            </a:extLst>
          </p:cNvPr>
          <p:cNvSpPr>
            <a:spLocks noGrp="1"/>
          </p:cNvSpPr>
          <p:nvPr>
            <p:ph type="title"/>
          </p:nvPr>
        </p:nvSpPr>
        <p:spPr/>
        <p:txBody>
          <a:bodyPr/>
          <a:lstStyle/>
          <a:p>
            <a:r>
              <a:rPr lang="en-US"/>
              <a:t>Facebook Post Tabelle | SRF News - 16 of 26</a:t>
            </a:r>
          </a:p>
        </p:txBody>
      </p:sp>
      <p:graphicFrame>
        <p:nvGraphicFramePr>
          <p:cNvPr id="5" name="Table Placeholder 4">
            <a:extLst>
              <a:ext uri="{FF2B5EF4-FFF2-40B4-BE49-F238E27FC236}">
                <a16:creationId xmlns:a16="http://schemas.microsoft.com/office/drawing/2014/main" id="{9B4554E6-7898-4350-872E-C842AA21792C}"/>
              </a:ext>
            </a:extLst>
          </p:cNvPr>
          <p:cNvGraphicFramePr>
            <a:graphicFrameLocks noGrp="1"/>
          </p:cNvGraphicFramePr>
          <p:nvPr>
            <p:ph type="tbl" sz="quarter" idx="13"/>
            <p:extLst>
              <p:ext uri="{D42A27DB-BD31-4B8C-83A1-F6EECF244321}">
                <p14:modId xmlns:p14="http://schemas.microsoft.com/office/powerpoint/2010/main" val="2443830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51675094"/>
                    </a:ext>
                  </a:extLst>
                </a:gridCol>
                <a:gridCol w="658368">
                  <a:extLst>
                    <a:ext uri="{9D8B030D-6E8A-4147-A177-3AD203B41FA5}">
                      <a16:colId xmlns:a16="http://schemas.microsoft.com/office/drawing/2014/main" val="936075497"/>
                    </a:ext>
                  </a:extLst>
                </a:gridCol>
                <a:gridCol w="658368">
                  <a:extLst>
                    <a:ext uri="{9D8B030D-6E8A-4147-A177-3AD203B41FA5}">
                      <a16:colId xmlns:a16="http://schemas.microsoft.com/office/drawing/2014/main" val="2699292805"/>
                    </a:ext>
                  </a:extLst>
                </a:gridCol>
                <a:gridCol w="658368">
                  <a:extLst>
                    <a:ext uri="{9D8B030D-6E8A-4147-A177-3AD203B41FA5}">
                      <a16:colId xmlns:a16="http://schemas.microsoft.com/office/drawing/2014/main" val="4229322546"/>
                    </a:ext>
                  </a:extLst>
                </a:gridCol>
                <a:gridCol w="658368">
                  <a:extLst>
                    <a:ext uri="{9D8B030D-6E8A-4147-A177-3AD203B41FA5}">
                      <a16:colId xmlns:a16="http://schemas.microsoft.com/office/drawing/2014/main" val="259905635"/>
                    </a:ext>
                  </a:extLst>
                </a:gridCol>
                <a:gridCol w="658368">
                  <a:extLst>
                    <a:ext uri="{9D8B030D-6E8A-4147-A177-3AD203B41FA5}">
                      <a16:colId xmlns:a16="http://schemas.microsoft.com/office/drawing/2014/main" val="1008012839"/>
                    </a:ext>
                  </a:extLst>
                </a:gridCol>
                <a:gridCol w="658368">
                  <a:extLst>
                    <a:ext uri="{9D8B030D-6E8A-4147-A177-3AD203B41FA5}">
                      <a16:colId xmlns:a16="http://schemas.microsoft.com/office/drawing/2014/main" val="1232651448"/>
                    </a:ext>
                  </a:extLst>
                </a:gridCol>
                <a:gridCol w="329184">
                  <a:extLst>
                    <a:ext uri="{9D8B030D-6E8A-4147-A177-3AD203B41FA5}">
                      <a16:colId xmlns:a16="http://schemas.microsoft.com/office/drawing/2014/main" val="3222475153"/>
                    </a:ext>
                  </a:extLst>
                </a:gridCol>
                <a:gridCol w="329184">
                  <a:extLst>
                    <a:ext uri="{9D8B030D-6E8A-4147-A177-3AD203B41FA5}">
                      <a16:colId xmlns:a16="http://schemas.microsoft.com/office/drawing/2014/main" val="2726835197"/>
                    </a:ext>
                  </a:extLst>
                </a:gridCol>
                <a:gridCol w="329184">
                  <a:extLst>
                    <a:ext uri="{9D8B030D-6E8A-4147-A177-3AD203B41FA5}">
                      <a16:colId xmlns:a16="http://schemas.microsoft.com/office/drawing/2014/main" val="28909852"/>
                    </a:ext>
                  </a:extLst>
                </a:gridCol>
                <a:gridCol w="329184">
                  <a:extLst>
                    <a:ext uri="{9D8B030D-6E8A-4147-A177-3AD203B41FA5}">
                      <a16:colId xmlns:a16="http://schemas.microsoft.com/office/drawing/2014/main" val="280467449"/>
                    </a:ext>
                  </a:extLst>
                </a:gridCol>
                <a:gridCol w="329184">
                  <a:extLst>
                    <a:ext uri="{9D8B030D-6E8A-4147-A177-3AD203B41FA5}">
                      <a16:colId xmlns:a16="http://schemas.microsoft.com/office/drawing/2014/main" val="1916010846"/>
                    </a:ext>
                  </a:extLst>
                </a:gridCol>
                <a:gridCol w="329184">
                  <a:extLst>
                    <a:ext uri="{9D8B030D-6E8A-4147-A177-3AD203B41FA5}">
                      <a16:colId xmlns:a16="http://schemas.microsoft.com/office/drawing/2014/main" val="319301801"/>
                    </a:ext>
                  </a:extLst>
                </a:gridCol>
                <a:gridCol w="329184">
                  <a:extLst>
                    <a:ext uri="{9D8B030D-6E8A-4147-A177-3AD203B41FA5}">
                      <a16:colId xmlns:a16="http://schemas.microsoft.com/office/drawing/2014/main" val="2759158516"/>
                    </a:ext>
                  </a:extLst>
                </a:gridCol>
                <a:gridCol w="329184">
                  <a:extLst>
                    <a:ext uri="{9D8B030D-6E8A-4147-A177-3AD203B41FA5}">
                      <a16:colId xmlns:a16="http://schemas.microsoft.com/office/drawing/2014/main" val="3873752330"/>
                    </a:ext>
                  </a:extLst>
                </a:gridCol>
                <a:gridCol w="329184">
                  <a:extLst>
                    <a:ext uri="{9D8B030D-6E8A-4147-A177-3AD203B41FA5}">
                      <a16:colId xmlns:a16="http://schemas.microsoft.com/office/drawing/2014/main" val="13358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66653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- 25.10.2019 13:18:01</a:t>
                      </a:r>
                      <a:r>
                        <a:rPr kumimoji="0" lang="de-DE" sz="1000" b="0" i="0" u="none" strike="noStrike" kern="1200" cap="none" spc="0" normalizeH="0" baseline="0" noProof="0">
                          <a:ln>
                            <a:noFill/>
                          </a:ln>
                          <a:solidFill>
                            <a:prstClr val="black"/>
                          </a:solidFill>
                          <a:effectLst/>
                          <a:uLnTx/>
                          <a:uFillTx/>
                          <a:latin typeface="+mn-lt"/>
                          <a:ea typeface="+mn-ea"/>
                          <a:cs typeface="+mn-cs"/>
                        </a:rPr>
                        <a:t>
 Spontanen Szenenapplaus gab es beim Fussball-Finale in Amman, Jordanien, für wahren Sportgeist: Und zwar nicht etwa für eine Spielaktion, sondern für das Verhalten des gegnerischen Teams, als einer Spielerin im Zweikampf der Hijab verrutscht.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212120951"/>
                  </a:ext>
                </a:extLst>
              </a:tr>
            </a:tbl>
          </a:graphicData>
        </a:graphic>
      </p:graphicFrame>
      <p:sp>
        <p:nvSpPr>
          <p:cNvPr id="4" name="Text Placeholder 3">
            <a:extLst>
              <a:ext uri="{FF2B5EF4-FFF2-40B4-BE49-F238E27FC236}">
                <a16:creationId xmlns:a16="http://schemas.microsoft.com/office/drawing/2014/main" id="{B12CC167-2B37-4B8D-887B-A8441BE6FF3C}"/>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1701795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45EAD-E405-43D0-AFA9-821F9962E442}"/>
              </a:ext>
            </a:extLst>
          </p:cNvPr>
          <p:cNvSpPr>
            <a:spLocks noGrp="1"/>
          </p:cNvSpPr>
          <p:nvPr>
            <p:ph type="title"/>
          </p:nvPr>
        </p:nvSpPr>
        <p:spPr/>
        <p:txBody>
          <a:bodyPr/>
          <a:lstStyle/>
          <a:p>
            <a:r>
              <a:rPr lang="en-US"/>
              <a:t>Facebook Post Tabelle | SRF News - 17 of 26</a:t>
            </a:r>
          </a:p>
        </p:txBody>
      </p:sp>
      <p:graphicFrame>
        <p:nvGraphicFramePr>
          <p:cNvPr id="5" name="Table Placeholder 4">
            <a:extLst>
              <a:ext uri="{FF2B5EF4-FFF2-40B4-BE49-F238E27FC236}">
                <a16:creationId xmlns:a16="http://schemas.microsoft.com/office/drawing/2014/main" id="{A1C0DC34-28E4-49C8-B8EB-B22DBB2C3991}"/>
              </a:ext>
            </a:extLst>
          </p:cNvPr>
          <p:cNvGraphicFramePr>
            <a:graphicFrameLocks noGrp="1"/>
          </p:cNvGraphicFramePr>
          <p:nvPr>
            <p:ph type="tbl" sz="quarter" idx="13"/>
            <p:extLst>
              <p:ext uri="{D42A27DB-BD31-4B8C-83A1-F6EECF244321}">
                <p14:modId xmlns:p14="http://schemas.microsoft.com/office/powerpoint/2010/main" val="2788972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90973396"/>
                    </a:ext>
                  </a:extLst>
                </a:gridCol>
                <a:gridCol w="658368">
                  <a:extLst>
                    <a:ext uri="{9D8B030D-6E8A-4147-A177-3AD203B41FA5}">
                      <a16:colId xmlns:a16="http://schemas.microsoft.com/office/drawing/2014/main" val="757993762"/>
                    </a:ext>
                  </a:extLst>
                </a:gridCol>
                <a:gridCol w="658368">
                  <a:extLst>
                    <a:ext uri="{9D8B030D-6E8A-4147-A177-3AD203B41FA5}">
                      <a16:colId xmlns:a16="http://schemas.microsoft.com/office/drawing/2014/main" val="2218979781"/>
                    </a:ext>
                  </a:extLst>
                </a:gridCol>
                <a:gridCol w="658368">
                  <a:extLst>
                    <a:ext uri="{9D8B030D-6E8A-4147-A177-3AD203B41FA5}">
                      <a16:colId xmlns:a16="http://schemas.microsoft.com/office/drawing/2014/main" val="3700721532"/>
                    </a:ext>
                  </a:extLst>
                </a:gridCol>
                <a:gridCol w="658368">
                  <a:extLst>
                    <a:ext uri="{9D8B030D-6E8A-4147-A177-3AD203B41FA5}">
                      <a16:colId xmlns:a16="http://schemas.microsoft.com/office/drawing/2014/main" val="2808483829"/>
                    </a:ext>
                  </a:extLst>
                </a:gridCol>
                <a:gridCol w="658368">
                  <a:extLst>
                    <a:ext uri="{9D8B030D-6E8A-4147-A177-3AD203B41FA5}">
                      <a16:colId xmlns:a16="http://schemas.microsoft.com/office/drawing/2014/main" val="1100384346"/>
                    </a:ext>
                  </a:extLst>
                </a:gridCol>
                <a:gridCol w="658368">
                  <a:extLst>
                    <a:ext uri="{9D8B030D-6E8A-4147-A177-3AD203B41FA5}">
                      <a16:colId xmlns:a16="http://schemas.microsoft.com/office/drawing/2014/main" val="2906762410"/>
                    </a:ext>
                  </a:extLst>
                </a:gridCol>
                <a:gridCol w="329184">
                  <a:extLst>
                    <a:ext uri="{9D8B030D-6E8A-4147-A177-3AD203B41FA5}">
                      <a16:colId xmlns:a16="http://schemas.microsoft.com/office/drawing/2014/main" val="1657832798"/>
                    </a:ext>
                  </a:extLst>
                </a:gridCol>
                <a:gridCol w="329184">
                  <a:extLst>
                    <a:ext uri="{9D8B030D-6E8A-4147-A177-3AD203B41FA5}">
                      <a16:colId xmlns:a16="http://schemas.microsoft.com/office/drawing/2014/main" val="2467331038"/>
                    </a:ext>
                  </a:extLst>
                </a:gridCol>
                <a:gridCol w="329184">
                  <a:extLst>
                    <a:ext uri="{9D8B030D-6E8A-4147-A177-3AD203B41FA5}">
                      <a16:colId xmlns:a16="http://schemas.microsoft.com/office/drawing/2014/main" val="4261253907"/>
                    </a:ext>
                  </a:extLst>
                </a:gridCol>
                <a:gridCol w="329184">
                  <a:extLst>
                    <a:ext uri="{9D8B030D-6E8A-4147-A177-3AD203B41FA5}">
                      <a16:colId xmlns:a16="http://schemas.microsoft.com/office/drawing/2014/main" val="1655378257"/>
                    </a:ext>
                  </a:extLst>
                </a:gridCol>
                <a:gridCol w="329184">
                  <a:extLst>
                    <a:ext uri="{9D8B030D-6E8A-4147-A177-3AD203B41FA5}">
                      <a16:colId xmlns:a16="http://schemas.microsoft.com/office/drawing/2014/main" val="2432949251"/>
                    </a:ext>
                  </a:extLst>
                </a:gridCol>
                <a:gridCol w="329184">
                  <a:extLst>
                    <a:ext uri="{9D8B030D-6E8A-4147-A177-3AD203B41FA5}">
                      <a16:colId xmlns:a16="http://schemas.microsoft.com/office/drawing/2014/main" val="3897228218"/>
                    </a:ext>
                  </a:extLst>
                </a:gridCol>
                <a:gridCol w="329184">
                  <a:extLst>
                    <a:ext uri="{9D8B030D-6E8A-4147-A177-3AD203B41FA5}">
                      <a16:colId xmlns:a16="http://schemas.microsoft.com/office/drawing/2014/main" val="2067040925"/>
                    </a:ext>
                  </a:extLst>
                </a:gridCol>
                <a:gridCol w="329184">
                  <a:extLst>
                    <a:ext uri="{9D8B030D-6E8A-4147-A177-3AD203B41FA5}">
                      <a16:colId xmlns:a16="http://schemas.microsoft.com/office/drawing/2014/main" val="101670857"/>
                    </a:ext>
                  </a:extLst>
                </a:gridCol>
                <a:gridCol w="329184">
                  <a:extLst>
                    <a:ext uri="{9D8B030D-6E8A-4147-A177-3AD203B41FA5}">
                      <a16:colId xmlns:a16="http://schemas.microsoft.com/office/drawing/2014/main" val="3330436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094121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- 06.02.2020 10:00:01</a:t>
                      </a:r>
                      <a:r>
                        <a:rPr kumimoji="0" lang="de-DE" sz="1000" b="0" i="0" u="none" strike="noStrike" kern="1200" cap="none" spc="0" normalizeH="0" baseline="0" noProof="0">
                          <a:ln>
                            <a:noFill/>
                          </a:ln>
                          <a:solidFill>
                            <a:prstClr val="black"/>
                          </a:solidFill>
                          <a:effectLst/>
                          <a:uLnTx/>
                          <a:uFillTx/>
                          <a:latin typeface="+mn-lt"/>
                          <a:ea typeface="+mn-ea"/>
                          <a:cs typeface="+mn-cs"/>
                        </a:rPr>
                        <a:t>
 In der Schweiz leben rund 22'000 Frauen, die von Beschneidung betroffen oder bedroht sind. Bella ist im Alter von 5 Jahren beschnitten worden. Die Schmerzen von damals begleiten sie bis heute.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770199527"/>
                  </a:ext>
                </a:extLst>
              </a:tr>
            </a:tbl>
          </a:graphicData>
        </a:graphic>
      </p:graphicFrame>
      <p:sp>
        <p:nvSpPr>
          <p:cNvPr id="4" name="Text Placeholder 3">
            <a:extLst>
              <a:ext uri="{FF2B5EF4-FFF2-40B4-BE49-F238E27FC236}">
                <a16:creationId xmlns:a16="http://schemas.microsoft.com/office/drawing/2014/main" id="{37C9E39C-C424-45B4-80C7-ADD3530CA0E7}"/>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673162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DACDE-497A-47E3-BA9A-63207F6B787D}"/>
              </a:ext>
            </a:extLst>
          </p:cNvPr>
          <p:cNvSpPr>
            <a:spLocks noGrp="1"/>
          </p:cNvSpPr>
          <p:nvPr>
            <p:ph type="title"/>
          </p:nvPr>
        </p:nvSpPr>
        <p:spPr/>
        <p:txBody>
          <a:bodyPr/>
          <a:lstStyle/>
          <a:p>
            <a:r>
              <a:rPr lang="en-US"/>
              <a:t>Facebook Post Tabelle | SRF News - 18 of 26</a:t>
            </a:r>
          </a:p>
        </p:txBody>
      </p:sp>
      <p:graphicFrame>
        <p:nvGraphicFramePr>
          <p:cNvPr id="5" name="Table Placeholder 4">
            <a:extLst>
              <a:ext uri="{FF2B5EF4-FFF2-40B4-BE49-F238E27FC236}">
                <a16:creationId xmlns:a16="http://schemas.microsoft.com/office/drawing/2014/main" id="{CC477B7C-17AB-48A9-97CA-1166E7FBB810}"/>
              </a:ext>
            </a:extLst>
          </p:cNvPr>
          <p:cNvGraphicFramePr>
            <a:graphicFrameLocks noGrp="1"/>
          </p:cNvGraphicFramePr>
          <p:nvPr>
            <p:ph type="tbl" sz="quarter" idx="13"/>
            <p:extLst>
              <p:ext uri="{D42A27DB-BD31-4B8C-83A1-F6EECF244321}">
                <p14:modId xmlns:p14="http://schemas.microsoft.com/office/powerpoint/2010/main" val="136099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12013301"/>
                    </a:ext>
                  </a:extLst>
                </a:gridCol>
                <a:gridCol w="658368">
                  <a:extLst>
                    <a:ext uri="{9D8B030D-6E8A-4147-A177-3AD203B41FA5}">
                      <a16:colId xmlns:a16="http://schemas.microsoft.com/office/drawing/2014/main" val="3742784321"/>
                    </a:ext>
                  </a:extLst>
                </a:gridCol>
                <a:gridCol w="658368">
                  <a:extLst>
                    <a:ext uri="{9D8B030D-6E8A-4147-A177-3AD203B41FA5}">
                      <a16:colId xmlns:a16="http://schemas.microsoft.com/office/drawing/2014/main" val="1465152570"/>
                    </a:ext>
                  </a:extLst>
                </a:gridCol>
                <a:gridCol w="658368">
                  <a:extLst>
                    <a:ext uri="{9D8B030D-6E8A-4147-A177-3AD203B41FA5}">
                      <a16:colId xmlns:a16="http://schemas.microsoft.com/office/drawing/2014/main" val="3206437451"/>
                    </a:ext>
                  </a:extLst>
                </a:gridCol>
                <a:gridCol w="658368">
                  <a:extLst>
                    <a:ext uri="{9D8B030D-6E8A-4147-A177-3AD203B41FA5}">
                      <a16:colId xmlns:a16="http://schemas.microsoft.com/office/drawing/2014/main" val="431708244"/>
                    </a:ext>
                  </a:extLst>
                </a:gridCol>
                <a:gridCol w="658368">
                  <a:extLst>
                    <a:ext uri="{9D8B030D-6E8A-4147-A177-3AD203B41FA5}">
                      <a16:colId xmlns:a16="http://schemas.microsoft.com/office/drawing/2014/main" val="1528510165"/>
                    </a:ext>
                  </a:extLst>
                </a:gridCol>
                <a:gridCol w="658368">
                  <a:extLst>
                    <a:ext uri="{9D8B030D-6E8A-4147-A177-3AD203B41FA5}">
                      <a16:colId xmlns:a16="http://schemas.microsoft.com/office/drawing/2014/main" val="436691461"/>
                    </a:ext>
                  </a:extLst>
                </a:gridCol>
                <a:gridCol w="329184">
                  <a:extLst>
                    <a:ext uri="{9D8B030D-6E8A-4147-A177-3AD203B41FA5}">
                      <a16:colId xmlns:a16="http://schemas.microsoft.com/office/drawing/2014/main" val="492785755"/>
                    </a:ext>
                  </a:extLst>
                </a:gridCol>
                <a:gridCol w="329184">
                  <a:extLst>
                    <a:ext uri="{9D8B030D-6E8A-4147-A177-3AD203B41FA5}">
                      <a16:colId xmlns:a16="http://schemas.microsoft.com/office/drawing/2014/main" val="1963149463"/>
                    </a:ext>
                  </a:extLst>
                </a:gridCol>
                <a:gridCol w="329184">
                  <a:extLst>
                    <a:ext uri="{9D8B030D-6E8A-4147-A177-3AD203B41FA5}">
                      <a16:colId xmlns:a16="http://schemas.microsoft.com/office/drawing/2014/main" val="2226557690"/>
                    </a:ext>
                  </a:extLst>
                </a:gridCol>
                <a:gridCol w="329184">
                  <a:extLst>
                    <a:ext uri="{9D8B030D-6E8A-4147-A177-3AD203B41FA5}">
                      <a16:colId xmlns:a16="http://schemas.microsoft.com/office/drawing/2014/main" val="3159780271"/>
                    </a:ext>
                  </a:extLst>
                </a:gridCol>
                <a:gridCol w="329184">
                  <a:extLst>
                    <a:ext uri="{9D8B030D-6E8A-4147-A177-3AD203B41FA5}">
                      <a16:colId xmlns:a16="http://schemas.microsoft.com/office/drawing/2014/main" val="1162777307"/>
                    </a:ext>
                  </a:extLst>
                </a:gridCol>
                <a:gridCol w="329184">
                  <a:extLst>
                    <a:ext uri="{9D8B030D-6E8A-4147-A177-3AD203B41FA5}">
                      <a16:colId xmlns:a16="http://schemas.microsoft.com/office/drawing/2014/main" val="805277590"/>
                    </a:ext>
                  </a:extLst>
                </a:gridCol>
                <a:gridCol w="329184">
                  <a:extLst>
                    <a:ext uri="{9D8B030D-6E8A-4147-A177-3AD203B41FA5}">
                      <a16:colId xmlns:a16="http://schemas.microsoft.com/office/drawing/2014/main" val="3899865094"/>
                    </a:ext>
                  </a:extLst>
                </a:gridCol>
                <a:gridCol w="329184">
                  <a:extLst>
                    <a:ext uri="{9D8B030D-6E8A-4147-A177-3AD203B41FA5}">
                      <a16:colId xmlns:a16="http://schemas.microsoft.com/office/drawing/2014/main" val="585577220"/>
                    </a:ext>
                  </a:extLst>
                </a:gridCol>
                <a:gridCol w="329184">
                  <a:extLst>
                    <a:ext uri="{9D8B030D-6E8A-4147-A177-3AD203B41FA5}">
                      <a16:colId xmlns:a16="http://schemas.microsoft.com/office/drawing/2014/main" val="4230725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69531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- 24.04.2020 11:30:00</a:t>
                      </a:r>
                      <a:r>
                        <a:rPr kumimoji="0" lang="de-DE" sz="1000" b="0" i="0" u="none" strike="noStrike" kern="1200" cap="none" spc="0" normalizeH="0" baseline="0" noProof="0">
                          <a:ln>
                            <a:noFill/>
                          </a:ln>
                          <a:solidFill>
                            <a:prstClr val="black"/>
                          </a:solidFill>
                          <a:effectLst/>
                          <a:uLnTx/>
                          <a:uFillTx/>
                          <a:latin typeface="+mn-lt"/>
                          <a:ea typeface="+mn-ea"/>
                          <a:cs typeface="+mn-cs"/>
                        </a:rPr>
                        <a:t>
 Covid-19 hat die Welt auf den Kopf gestellt – die folgenschwerste Pandemie seit über hundert Jahren. Aber nicht die Einzige: Immer wieder schaffen Viren den Sprung vom Tier auf den Menschen, mit teils dramatischen Folgen. Ist es nur eine Frage der Zeit bis zur nächsten Pandemie? Arthur Honegger ist dieser Frage nachgegangen. Eine Spurensuche aus dem Homeoffice.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extLst>
                  <a:ext uri="{0D108BD9-81ED-4DB2-BD59-A6C34878D82A}">
                    <a16:rowId xmlns:a16="http://schemas.microsoft.com/office/drawing/2014/main" val="2752912993"/>
                  </a:ext>
                </a:extLst>
              </a:tr>
            </a:tbl>
          </a:graphicData>
        </a:graphic>
      </p:graphicFrame>
      <p:sp>
        <p:nvSpPr>
          <p:cNvPr id="4" name="Text Placeholder 3">
            <a:extLst>
              <a:ext uri="{FF2B5EF4-FFF2-40B4-BE49-F238E27FC236}">
                <a16:creationId xmlns:a16="http://schemas.microsoft.com/office/drawing/2014/main" id="{74232E54-CAEF-44DD-BEDC-08ED97BCB0CD}"/>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1344738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BBD87-2D69-418D-AF9B-85E7891E2B3B}"/>
              </a:ext>
            </a:extLst>
          </p:cNvPr>
          <p:cNvSpPr>
            <a:spLocks noGrp="1"/>
          </p:cNvSpPr>
          <p:nvPr>
            <p:ph type="title"/>
          </p:nvPr>
        </p:nvSpPr>
        <p:spPr/>
        <p:txBody>
          <a:bodyPr/>
          <a:lstStyle/>
          <a:p>
            <a:r>
              <a:rPr lang="en-US"/>
              <a:t>Facebook Post Tabelle | SRF News - 19 of 26</a:t>
            </a:r>
          </a:p>
        </p:txBody>
      </p:sp>
      <p:graphicFrame>
        <p:nvGraphicFramePr>
          <p:cNvPr id="5" name="Table Placeholder 4">
            <a:extLst>
              <a:ext uri="{FF2B5EF4-FFF2-40B4-BE49-F238E27FC236}">
                <a16:creationId xmlns:a16="http://schemas.microsoft.com/office/drawing/2014/main" id="{52D47117-3A4F-469A-9E40-835B4F1B3B9D}"/>
              </a:ext>
            </a:extLst>
          </p:cNvPr>
          <p:cNvGraphicFramePr>
            <a:graphicFrameLocks noGrp="1"/>
          </p:cNvGraphicFramePr>
          <p:nvPr>
            <p:ph type="tbl" sz="quarter" idx="13"/>
            <p:extLst>
              <p:ext uri="{D42A27DB-BD31-4B8C-83A1-F6EECF244321}">
                <p14:modId xmlns:p14="http://schemas.microsoft.com/office/powerpoint/2010/main" val="3847366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43412743"/>
                    </a:ext>
                  </a:extLst>
                </a:gridCol>
                <a:gridCol w="658368">
                  <a:extLst>
                    <a:ext uri="{9D8B030D-6E8A-4147-A177-3AD203B41FA5}">
                      <a16:colId xmlns:a16="http://schemas.microsoft.com/office/drawing/2014/main" val="2383918827"/>
                    </a:ext>
                  </a:extLst>
                </a:gridCol>
                <a:gridCol w="658368">
                  <a:extLst>
                    <a:ext uri="{9D8B030D-6E8A-4147-A177-3AD203B41FA5}">
                      <a16:colId xmlns:a16="http://schemas.microsoft.com/office/drawing/2014/main" val="109645475"/>
                    </a:ext>
                  </a:extLst>
                </a:gridCol>
                <a:gridCol w="658368">
                  <a:extLst>
                    <a:ext uri="{9D8B030D-6E8A-4147-A177-3AD203B41FA5}">
                      <a16:colId xmlns:a16="http://schemas.microsoft.com/office/drawing/2014/main" val="2616750048"/>
                    </a:ext>
                  </a:extLst>
                </a:gridCol>
                <a:gridCol w="658368">
                  <a:extLst>
                    <a:ext uri="{9D8B030D-6E8A-4147-A177-3AD203B41FA5}">
                      <a16:colId xmlns:a16="http://schemas.microsoft.com/office/drawing/2014/main" val="1840431870"/>
                    </a:ext>
                  </a:extLst>
                </a:gridCol>
                <a:gridCol w="658368">
                  <a:extLst>
                    <a:ext uri="{9D8B030D-6E8A-4147-A177-3AD203B41FA5}">
                      <a16:colId xmlns:a16="http://schemas.microsoft.com/office/drawing/2014/main" val="358671520"/>
                    </a:ext>
                  </a:extLst>
                </a:gridCol>
                <a:gridCol w="658368">
                  <a:extLst>
                    <a:ext uri="{9D8B030D-6E8A-4147-A177-3AD203B41FA5}">
                      <a16:colId xmlns:a16="http://schemas.microsoft.com/office/drawing/2014/main" val="2872654652"/>
                    </a:ext>
                  </a:extLst>
                </a:gridCol>
                <a:gridCol w="329184">
                  <a:extLst>
                    <a:ext uri="{9D8B030D-6E8A-4147-A177-3AD203B41FA5}">
                      <a16:colId xmlns:a16="http://schemas.microsoft.com/office/drawing/2014/main" val="106335722"/>
                    </a:ext>
                  </a:extLst>
                </a:gridCol>
                <a:gridCol w="329184">
                  <a:extLst>
                    <a:ext uri="{9D8B030D-6E8A-4147-A177-3AD203B41FA5}">
                      <a16:colId xmlns:a16="http://schemas.microsoft.com/office/drawing/2014/main" val="449981749"/>
                    </a:ext>
                  </a:extLst>
                </a:gridCol>
                <a:gridCol w="329184">
                  <a:extLst>
                    <a:ext uri="{9D8B030D-6E8A-4147-A177-3AD203B41FA5}">
                      <a16:colId xmlns:a16="http://schemas.microsoft.com/office/drawing/2014/main" val="4055693384"/>
                    </a:ext>
                  </a:extLst>
                </a:gridCol>
                <a:gridCol w="329184">
                  <a:extLst>
                    <a:ext uri="{9D8B030D-6E8A-4147-A177-3AD203B41FA5}">
                      <a16:colId xmlns:a16="http://schemas.microsoft.com/office/drawing/2014/main" val="559820382"/>
                    </a:ext>
                  </a:extLst>
                </a:gridCol>
                <a:gridCol w="329184">
                  <a:extLst>
                    <a:ext uri="{9D8B030D-6E8A-4147-A177-3AD203B41FA5}">
                      <a16:colId xmlns:a16="http://schemas.microsoft.com/office/drawing/2014/main" val="389984424"/>
                    </a:ext>
                  </a:extLst>
                </a:gridCol>
                <a:gridCol w="329184">
                  <a:extLst>
                    <a:ext uri="{9D8B030D-6E8A-4147-A177-3AD203B41FA5}">
                      <a16:colId xmlns:a16="http://schemas.microsoft.com/office/drawing/2014/main" val="4245911407"/>
                    </a:ext>
                  </a:extLst>
                </a:gridCol>
                <a:gridCol w="329184">
                  <a:extLst>
                    <a:ext uri="{9D8B030D-6E8A-4147-A177-3AD203B41FA5}">
                      <a16:colId xmlns:a16="http://schemas.microsoft.com/office/drawing/2014/main" val="3036674855"/>
                    </a:ext>
                  </a:extLst>
                </a:gridCol>
                <a:gridCol w="329184">
                  <a:extLst>
                    <a:ext uri="{9D8B030D-6E8A-4147-A177-3AD203B41FA5}">
                      <a16:colId xmlns:a16="http://schemas.microsoft.com/office/drawing/2014/main" val="2252115380"/>
                    </a:ext>
                  </a:extLst>
                </a:gridCol>
                <a:gridCol w="329184">
                  <a:extLst>
                    <a:ext uri="{9D8B030D-6E8A-4147-A177-3AD203B41FA5}">
                      <a16:colId xmlns:a16="http://schemas.microsoft.com/office/drawing/2014/main" val="1144762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326062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- 12.03.2020 16:54:54</a:t>
                      </a:r>
                      <a:r>
                        <a:rPr kumimoji="0" lang="de-DE" sz="1000" b="0" i="0" u="none" strike="noStrike" kern="1200" cap="none" spc="0" normalizeH="0" baseline="0" noProof="0">
                          <a:ln>
                            <a:noFill/>
                          </a:ln>
                          <a:solidFill>
                            <a:prstClr val="black"/>
                          </a:solidFill>
                          <a:effectLst/>
                          <a:uLnTx/>
                          <a:uFillTx/>
                          <a:latin typeface="+mn-lt"/>
                          <a:ea typeface="+mn-ea"/>
                          <a:cs typeface="+mn-cs"/>
                        </a:rPr>
                        <a:t>
 *Dieses Video kann verstörend wirken*
Maja war Mitglied einer geheimen Gruppe auf Instagram. Regelmässig postete sie dort Fotos und Videos von Selbstzerstörung und Suizidgedanken. Und inspirierte damit diverse andere junge Mädchen. Inzwischen hat sich Maja das Leben genommen. Ihre Mutter hat erst nach ihrem Tod vom Suizid-Netzwerk erfahren.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4986081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extLst>
                  <a:ext uri="{0D108BD9-81ED-4DB2-BD59-A6C34878D82A}">
                    <a16:rowId xmlns:a16="http://schemas.microsoft.com/office/drawing/2014/main" val="1183434535"/>
                  </a:ext>
                </a:extLst>
              </a:tr>
            </a:tbl>
          </a:graphicData>
        </a:graphic>
      </p:graphicFrame>
      <p:sp>
        <p:nvSpPr>
          <p:cNvPr id="4" name="Text Placeholder 3">
            <a:extLst>
              <a:ext uri="{FF2B5EF4-FFF2-40B4-BE49-F238E27FC236}">
                <a16:creationId xmlns:a16="http://schemas.microsoft.com/office/drawing/2014/main" id="{6D222E14-DF0F-4A10-B715-A2382B9828B7}"/>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2233791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6444A-0F57-4901-B6EC-B88FC5DAD888}"/>
              </a:ext>
            </a:extLst>
          </p:cNvPr>
          <p:cNvSpPr>
            <a:spLocks noGrp="1"/>
          </p:cNvSpPr>
          <p:nvPr>
            <p:ph type="title"/>
          </p:nvPr>
        </p:nvSpPr>
        <p:spPr/>
        <p:txBody>
          <a:bodyPr/>
          <a:lstStyle/>
          <a:p>
            <a:r>
              <a:rPr lang="en-US"/>
              <a:t>Facebook Post Tabelle | SRF News - 20 of 26</a:t>
            </a:r>
          </a:p>
        </p:txBody>
      </p:sp>
      <p:graphicFrame>
        <p:nvGraphicFramePr>
          <p:cNvPr id="5" name="Table Placeholder 4">
            <a:extLst>
              <a:ext uri="{FF2B5EF4-FFF2-40B4-BE49-F238E27FC236}">
                <a16:creationId xmlns:a16="http://schemas.microsoft.com/office/drawing/2014/main" id="{5A894988-C75F-452A-A5A6-1338A16A1CFF}"/>
              </a:ext>
            </a:extLst>
          </p:cNvPr>
          <p:cNvGraphicFramePr>
            <a:graphicFrameLocks noGrp="1"/>
          </p:cNvGraphicFramePr>
          <p:nvPr>
            <p:ph type="tbl" sz="quarter" idx="13"/>
            <p:extLst>
              <p:ext uri="{D42A27DB-BD31-4B8C-83A1-F6EECF244321}">
                <p14:modId xmlns:p14="http://schemas.microsoft.com/office/powerpoint/2010/main" val="1944059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12727813"/>
                    </a:ext>
                  </a:extLst>
                </a:gridCol>
                <a:gridCol w="658368">
                  <a:extLst>
                    <a:ext uri="{9D8B030D-6E8A-4147-A177-3AD203B41FA5}">
                      <a16:colId xmlns:a16="http://schemas.microsoft.com/office/drawing/2014/main" val="662554321"/>
                    </a:ext>
                  </a:extLst>
                </a:gridCol>
                <a:gridCol w="658368">
                  <a:extLst>
                    <a:ext uri="{9D8B030D-6E8A-4147-A177-3AD203B41FA5}">
                      <a16:colId xmlns:a16="http://schemas.microsoft.com/office/drawing/2014/main" val="2077710519"/>
                    </a:ext>
                  </a:extLst>
                </a:gridCol>
                <a:gridCol w="658368">
                  <a:extLst>
                    <a:ext uri="{9D8B030D-6E8A-4147-A177-3AD203B41FA5}">
                      <a16:colId xmlns:a16="http://schemas.microsoft.com/office/drawing/2014/main" val="3854771827"/>
                    </a:ext>
                  </a:extLst>
                </a:gridCol>
                <a:gridCol w="658368">
                  <a:extLst>
                    <a:ext uri="{9D8B030D-6E8A-4147-A177-3AD203B41FA5}">
                      <a16:colId xmlns:a16="http://schemas.microsoft.com/office/drawing/2014/main" val="3927545607"/>
                    </a:ext>
                  </a:extLst>
                </a:gridCol>
                <a:gridCol w="658368">
                  <a:extLst>
                    <a:ext uri="{9D8B030D-6E8A-4147-A177-3AD203B41FA5}">
                      <a16:colId xmlns:a16="http://schemas.microsoft.com/office/drawing/2014/main" val="3201260069"/>
                    </a:ext>
                  </a:extLst>
                </a:gridCol>
                <a:gridCol w="658368">
                  <a:extLst>
                    <a:ext uri="{9D8B030D-6E8A-4147-A177-3AD203B41FA5}">
                      <a16:colId xmlns:a16="http://schemas.microsoft.com/office/drawing/2014/main" val="2714312143"/>
                    </a:ext>
                  </a:extLst>
                </a:gridCol>
                <a:gridCol w="329184">
                  <a:extLst>
                    <a:ext uri="{9D8B030D-6E8A-4147-A177-3AD203B41FA5}">
                      <a16:colId xmlns:a16="http://schemas.microsoft.com/office/drawing/2014/main" val="1767656527"/>
                    </a:ext>
                  </a:extLst>
                </a:gridCol>
                <a:gridCol w="329184">
                  <a:extLst>
                    <a:ext uri="{9D8B030D-6E8A-4147-A177-3AD203B41FA5}">
                      <a16:colId xmlns:a16="http://schemas.microsoft.com/office/drawing/2014/main" val="3886673678"/>
                    </a:ext>
                  </a:extLst>
                </a:gridCol>
                <a:gridCol w="329184">
                  <a:extLst>
                    <a:ext uri="{9D8B030D-6E8A-4147-A177-3AD203B41FA5}">
                      <a16:colId xmlns:a16="http://schemas.microsoft.com/office/drawing/2014/main" val="2892384524"/>
                    </a:ext>
                  </a:extLst>
                </a:gridCol>
                <a:gridCol w="329184">
                  <a:extLst>
                    <a:ext uri="{9D8B030D-6E8A-4147-A177-3AD203B41FA5}">
                      <a16:colId xmlns:a16="http://schemas.microsoft.com/office/drawing/2014/main" val="1193690488"/>
                    </a:ext>
                  </a:extLst>
                </a:gridCol>
                <a:gridCol w="329184">
                  <a:extLst>
                    <a:ext uri="{9D8B030D-6E8A-4147-A177-3AD203B41FA5}">
                      <a16:colId xmlns:a16="http://schemas.microsoft.com/office/drawing/2014/main" val="877043328"/>
                    </a:ext>
                  </a:extLst>
                </a:gridCol>
                <a:gridCol w="329184">
                  <a:extLst>
                    <a:ext uri="{9D8B030D-6E8A-4147-A177-3AD203B41FA5}">
                      <a16:colId xmlns:a16="http://schemas.microsoft.com/office/drawing/2014/main" val="2549047417"/>
                    </a:ext>
                  </a:extLst>
                </a:gridCol>
                <a:gridCol w="329184">
                  <a:extLst>
                    <a:ext uri="{9D8B030D-6E8A-4147-A177-3AD203B41FA5}">
                      <a16:colId xmlns:a16="http://schemas.microsoft.com/office/drawing/2014/main" val="3838683290"/>
                    </a:ext>
                  </a:extLst>
                </a:gridCol>
                <a:gridCol w="329184">
                  <a:extLst>
                    <a:ext uri="{9D8B030D-6E8A-4147-A177-3AD203B41FA5}">
                      <a16:colId xmlns:a16="http://schemas.microsoft.com/office/drawing/2014/main" val="434706902"/>
                    </a:ext>
                  </a:extLst>
                </a:gridCol>
                <a:gridCol w="329184">
                  <a:extLst>
                    <a:ext uri="{9D8B030D-6E8A-4147-A177-3AD203B41FA5}">
                      <a16:colId xmlns:a16="http://schemas.microsoft.com/office/drawing/2014/main" val="454699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341906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- 21.03.2020 09:18:22</a:t>
                      </a:r>
                      <a:r>
                        <a:rPr kumimoji="0" lang="de-DE" sz="1000" b="0" i="0" u="none" strike="noStrike" kern="1200" cap="none" spc="0" normalizeH="0" baseline="0" noProof="0">
                          <a:ln>
                            <a:noFill/>
                          </a:ln>
                          <a:solidFill>
                            <a:prstClr val="black"/>
                          </a:solidFill>
                          <a:effectLst/>
                          <a:uLnTx/>
                          <a:uFillTx/>
                          <a:latin typeface="+mn-lt"/>
                          <a:ea typeface="+mn-ea"/>
                          <a:cs typeface="+mn-cs"/>
                        </a:rPr>
                        <a:t>
 «Das Coronavirus ist ein völlig harmloses Schnupfenvirus», heisst es in den Videos der Ärzte Wolfgang Wodarg und Rolf Kron. In den sozialen Medien werden ihre Aussagen tausendfach geteilt. Doch: Sie verbreiten Halbwahrheiten oder schlicht Unsinn. Ein Epidemiologe der Uni Basel geht sogar so weit: «Ich kann nicht verstehen, wie diese Ärzte nachts ruhig schlafen.» Zeit für einen #Fakecheck.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extLst>
                  <a:ext uri="{0D108BD9-81ED-4DB2-BD59-A6C34878D82A}">
                    <a16:rowId xmlns:a16="http://schemas.microsoft.com/office/drawing/2014/main" val="3929651456"/>
                  </a:ext>
                </a:extLst>
              </a:tr>
            </a:tbl>
          </a:graphicData>
        </a:graphic>
      </p:graphicFrame>
      <p:sp>
        <p:nvSpPr>
          <p:cNvPr id="4" name="Text Placeholder 3">
            <a:extLst>
              <a:ext uri="{FF2B5EF4-FFF2-40B4-BE49-F238E27FC236}">
                <a16:creationId xmlns:a16="http://schemas.microsoft.com/office/drawing/2014/main" id="{1410B148-99AC-4617-9C4D-494AEF3F28B2}"/>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4272792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372E5-F1E7-4ABC-A3E2-1AB5A374F271}"/>
              </a:ext>
            </a:extLst>
          </p:cNvPr>
          <p:cNvSpPr>
            <a:spLocks noGrp="1"/>
          </p:cNvSpPr>
          <p:nvPr>
            <p:ph type="title"/>
          </p:nvPr>
        </p:nvSpPr>
        <p:spPr/>
        <p:txBody>
          <a:bodyPr/>
          <a:lstStyle/>
          <a:p>
            <a:r>
              <a:rPr lang="en-US"/>
              <a:t>Facebook Post Tabelle | SRF News - 21 of 26</a:t>
            </a:r>
          </a:p>
        </p:txBody>
      </p:sp>
      <p:graphicFrame>
        <p:nvGraphicFramePr>
          <p:cNvPr id="5" name="Table Placeholder 4">
            <a:extLst>
              <a:ext uri="{FF2B5EF4-FFF2-40B4-BE49-F238E27FC236}">
                <a16:creationId xmlns:a16="http://schemas.microsoft.com/office/drawing/2014/main" id="{CD728E0E-EF51-4F2A-9AF6-AE955C940D75}"/>
              </a:ext>
            </a:extLst>
          </p:cNvPr>
          <p:cNvGraphicFramePr>
            <a:graphicFrameLocks noGrp="1"/>
          </p:cNvGraphicFramePr>
          <p:nvPr>
            <p:ph type="tbl" sz="quarter" idx="13"/>
            <p:extLst>
              <p:ext uri="{D42A27DB-BD31-4B8C-83A1-F6EECF244321}">
                <p14:modId xmlns:p14="http://schemas.microsoft.com/office/powerpoint/2010/main" val="2847475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99187119"/>
                    </a:ext>
                  </a:extLst>
                </a:gridCol>
                <a:gridCol w="658368">
                  <a:extLst>
                    <a:ext uri="{9D8B030D-6E8A-4147-A177-3AD203B41FA5}">
                      <a16:colId xmlns:a16="http://schemas.microsoft.com/office/drawing/2014/main" val="2509710284"/>
                    </a:ext>
                  </a:extLst>
                </a:gridCol>
                <a:gridCol w="658368">
                  <a:extLst>
                    <a:ext uri="{9D8B030D-6E8A-4147-A177-3AD203B41FA5}">
                      <a16:colId xmlns:a16="http://schemas.microsoft.com/office/drawing/2014/main" val="4052522113"/>
                    </a:ext>
                  </a:extLst>
                </a:gridCol>
                <a:gridCol w="658368">
                  <a:extLst>
                    <a:ext uri="{9D8B030D-6E8A-4147-A177-3AD203B41FA5}">
                      <a16:colId xmlns:a16="http://schemas.microsoft.com/office/drawing/2014/main" val="1248361337"/>
                    </a:ext>
                  </a:extLst>
                </a:gridCol>
                <a:gridCol w="658368">
                  <a:extLst>
                    <a:ext uri="{9D8B030D-6E8A-4147-A177-3AD203B41FA5}">
                      <a16:colId xmlns:a16="http://schemas.microsoft.com/office/drawing/2014/main" val="2006356440"/>
                    </a:ext>
                  </a:extLst>
                </a:gridCol>
                <a:gridCol w="658368">
                  <a:extLst>
                    <a:ext uri="{9D8B030D-6E8A-4147-A177-3AD203B41FA5}">
                      <a16:colId xmlns:a16="http://schemas.microsoft.com/office/drawing/2014/main" val="4185667106"/>
                    </a:ext>
                  </a:extLst>
                </a:gridCol>
                <a:gridCol w="658368">
                  <a:extLst>
                    <a:ext uri="{9D8B030D-6E8A-4147-A177-3AD203B41FA5}">
                      <a16:colId xmlns:a16="http://schemas.microsoft.com/office/drawing/2014/main" val="535715299"/>
                    </a:ext>
                  </a:extLst>
                </a:gridCol>
                <a:gridCol w="329184">
                  <a:extLst>
                    <a:ext uri="{9D8B030D-6E8A-4147-A177-3AD203B41FA5}">
                      <a16:colId xmlns:a16="http://schemas.microsoft.com/office/drawing/2014/main" val="404176956"/>
                    </a:ext>
                  </a:extLst>
                </a:gridCol>
                <a:gridCol w="329184">
                  <a:extLst>
                    <a:ext uri="{9D8B030D-6E8A-4147-A177-3AD203B41FA5}">
                      <a16:colId xmlns:a16="http://schemas.microsoft.com/office/drawing/2014/main" val="3231448621"/>
                    </a:ext>
                  </a:extLst>
                </a:gridCol>
                <a:gridCol w="329184">
                  <a:extLst>
                    <a:ext uri="{9D8B030D-6E8A-4147-A177-3AD203B41FA5}">
                      <a16:colId xmlns:a16="http://schemas.microsoft.com/office/drawing/2014/main" val="1671635729"/>
                    </a:ext>
                  </a:extLst>
                </a:gridCol>
                <a:gridCol w="329184">
                  <a:extLst>
                    <a:ext uri="{9D8B030D-6E8A-4147-A177-3AD203B41FA5}">
                      <a16:colId xmlns:a16="http://schemas.microsoft.com/office/drawing/2014/main" val="1767395059"/>
                    </a:ext>
                  </a:extLst>
                </a:gridCol>
                <a:gridCol w="329184">
                  <a:extLst>
                    <a:ext uri="{9D8B030D-6E8A-4147-A177-3AD203B41FA5}">
                      <a16:colId xmlns:a16="http://schemas.microsoft.com/office/drawing/2014/main" val="3436284257"/>
                    </a:ext>
                  </a:extLst>
                </a:gridCol>
                <a:gridCol w="329184">
                  <a:extLst>
                    <a:ext uri="{9D8B030D-6E8A-4147-A177-3AD203B41FA5}">
                      <a16:colId xmlns:a16="http://schemas.microsoft.com/office/drawing/2014/main" val="3763846086"/>
                    </a:ext>
                  </a:extLst>
                </a:gridCol>
                <a:gridCol w="329184">
                  <a:extLst>
                    <a:ext uri="{9D8B030D-6E8A-4147-A177-3AD203B41FA5}">
                      <a16:colId xmlns:a16="http://schemas.microsoft.com/office/drawing/2014/main" val="173217110"/>
                    </a:ext>
                  </a:extLst>
                </a:gridCol>
                <a:gridCol w="329184">
                  <a:extLst>
                    <a:ext uri="{9D8B030D-6E8A-4147-A177-3AD203B41FA5}">
                      <a16:colId xmlns:a16="http://schemas.microsoft.com/office/drawing/2014/main" val="3013126622"/>
                    </a:ext>
                  </a:extLst>
                </a:gridCol>
                <a:gridCol w="329184">
                  <a:extLst>
                    <a:ext uri="{9D8B030D-6E8A-4147-A177-3AD203B41FA5}">
                      <a16:colId xmlns:a16="http://schemas.microsoft.com/office/drawing/2014/main" val="2986436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18794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- 26.11.2020 09:00:01</a:t>
                      </a:r>
                      <a:r>
                        <a:rPr kumimoji="0" lang="de-DE" sz="1000" b="0" i="0" u="none" strike="noStrike" kern="1200" cap="none" spc="0" normalizeH="0" baseline="0" noProof="0">
                          <a:ln>
                            <a:noFill/>
                          </a:ln>
                          <a:solidFill>
                            <a:prstClr val="black"/>
                          </a:solidFill>
                          <a:effectLst/>
                          <a:uLnTx/>
                          <a:uFillTx/>
                          <a:latin typeface="+mn-lt"/>
                          <a:ea typeface="+mn-ea"/>
                          <a:cs typeface="+mn-cs"/>
                        </a:rPr>
                        <a:t>
 Seit zwei Wochen gilt der Waffenstillstand im Krieg zwischen Armenien und Aserbaidschan. Trotz des Einsatzes russischer Friedenstruppen und dem Roten Kreuz vor Ort werden noch immer mehrere hundert armenische Soldaten vermisst. Ob sie in Kriegsgefangenschaft geraten, umgekommen oder noch am Leben sind, kann ihnen zurzeit niemand sagen. Die Eltern versuchen über den Europäischen Gerichtshof für Menschenrechte in Erfahrung zu bringen, ob sich die Söhne der Familie in Kriegsgefangenschaft befinden. Luzia Tschirky war vor 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26.12.2020 07:16:00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2989819261"/>
                  </a:ext>
                </a:extLst>
              </a:tr>
            </a:tbl>
          </a:graphicData>
        </a:graphic>
      </p:graphicFrame>
      <p:sp>
        <p:nvSpPr>
          <p:cNvPr id="4" name="Text Placeholder 3">
            <a:extLst>
              <a:ext uri="{FF2B5EF4-FFF2-40B4-BE49-F238E27FC236}">
                <a16:creationId xmlns:a16="http://schemas.microsoft.com/office/drawing/2014/main" id="{AC41CF44-C5A1-4C3A-A13B-644B7F8B015D}"/>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1621241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6EB2D-74F0-4FDD-AFF0-0B0B60231741}"/>
              </a:ext>
            </a:extLst>
          </p:cNvPr>
          <p:cNvSpPr>
            <a:spLocks noGrp="1"/>
          </p:cNvSpPr>
          <p:nvPr>
            <p:ph type="title"/>
          </p:nvPr>
        </p:nvSpPr>
        <p:spPr/>
        <p:txBody>
          <a:bodyPr/>
          <a:lstStyle/>
          <a:p>
            <a:r>
              <a:rPr lang="en-US"/>
              <a:t>Facebook Post Tabelle | SRF News - 22 of 26</a:t>
            </a:r>
          </a:p>
        </p:txBody>
      </p:sp>
      <p:graphicFrame>
        <p:nvGraphicFramePr>
          <p:cNvPr id="5" name="Table Placeholder 4">
            <a:extLst>
              <a:ext uri="{FF2B5EF4-FFF2-40B4-BE49-F238E27FC236}">
                <a16:creationId xmlns:a16="http://schemas.microsoft.com/office/drawing/2014/main" id="{8386C83C-935C-496E-A36E-D1C93ABB6991}"/>
              </a:ext>
            </a:extLst>
          </p:cNvPr>
          <p:cNvGraphicFramePr>
            <a:graphicFrameLocks noGrp="1"/>
          </p:cNvGraphicFramePr>
          <p:nvPr>
            <p:ph type="tbl" sz="quarter" idx="13"/>
            <p:extLst>
              <p:ext uri="{D42A27DB-BD31-4B8C-83A1-F6EECF244321}">
                <p14:modId xmlns:p14="http://schemas.microsoft.com/office/powerpoint/2010/main" val="436326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63996854"/>
                    </a:ext>
                  </a:extLst>
                </a:gridCol>
                <a:gridCol w="658368">
                  <a:extLst>
                    <a:ext uri="{9D8B030D-6E8A-4147-A177-3AD203B41FA5}">
                      <a16:colId xmlns:a16="http://schemas.microsoft.com/office/drawing/2014/main" val="4066330538"/>
                    </a:ext>
                  </a:extLst>
                </a:gridCol>
                <a:gridCol w="658368">
                  <a:extLst>
                    <a:ext uri="{9D8B030D-6E8A-4147-A177-3AD203B41FA5}">
                      <a16:colId xmlns:a16="http://schemas.microsoft.com/office/drawing/2014/main" val="3604664568"/>
                    </a:ext>
                  </a:extLst>
                </a:gridCol>
                <a:gridCol w="658368">
                  <a:extLst>
                    <a:ext uri="{9D8B030D-6E8A-4147-A177-3AD203B41FA5}">
                      <a16:colId xmlns:a16="http://schemas.microsoft.com/office/drawing/2014/main" val="1196970122"/>
                    </a:ext>
                  </a:extLst>
                </a:gridCol>
                <a:gridCol w="658368">
                  <a:extLst>
                    <a:ext uri="{9D8B030D-6E8A-4147-A177-3AD203B41FA5}">
                      <a16:colId xmlns:a16="http://schemas.microsoft.com/office/drawing/2014/main" val="3111051864"/>
                    </a:ext>
                  </a:extLst>
                </a:gridCol>
                <a:gridCol w="658368">
                  <a:extLst>
                    <a:ext uri="{9D8B030D-6E8A-4147-A177-3AD203B41FA5}">
                      <a16:colId xmlns:a16="http://schemas.microsoft.com/office/drawing/2014/main" val="181627035"/>
                    </a:ext>
                  </a:extLst>
                </a:gridCol>
                <a:gridCol w="658368">
                  <a:extLst>
                    <a:ext uri="{9D8B030D-6E8A-4147-A177-3AD203B41FA5}">
                      <a16:colId xmlns:a16="http://schemas.microsoft.com/office/drawing/2014/main" val="1795797368"/>
                    </a:ext>
                  </a:extLst>
                </a:gridCol>
                <a:gridCol w="329184">
                  <a:extLst>
                    <a:ext uri="{9D8B030D-6E8A-4147-A177-3AD203B41FA5}">
                      <a16:colId xmlns:a16="http://schemas.microsoft.com/office/drawing/2014/main" val="2896567938"/>
                    </a:ext>
                  </a:extLst>
                </a:gridCol>
                <a:gridCol w="329184">
                  <a:extLst>
                    <a:ext uri="{9D8B030D-6E8A-4147-A177-3AD203B41FA5}">
                      <a16:colId xmlns:a16="http://schemas.microsoft.com/office/drawing/2014/main" val="2183473807"/>
                    </a:ext>
                  </a:extLst>
                </a:gridCol>
                <a:gridCol w="329184">
                  <a:extLst>
                    <a:ext uri="{9D8B030D-6E8A-4147-A177-3AD203B41FA5}">
                      <a16:colId xmlns:a16="http://schemas.microsoft.com/office/drawing/2014/main" val="1402143798"/>
                    </a:ext>
                  </a:extLst>
                </a:gridCol>
                <a:gridCol w="329184">
                  <a:extLst>
                    <a:ext uri="{9D8B030D-6E8A-4147-A177-3AD203B41FA5}">
                      <a16:colId xmlns:a16="http://schemas.microsoft.com/office/drawing/2014/main" val="529584120"/>
                    </a:ext>
                  </a:extLst>
                </a:gridCol>
                <a:gridCol w="329184">
                  <a:extLst>
                    <a:ext uri="{9D8B030D-6E8A-4147-A177-3AD203B41FA5}">
                      <a16:colId xmlns:a16="http://schemas.microsoft.com/office/drawing/2014/main" val="2399158636"/>
                    </a:ext>
                  </a:extLst>
                </a:gridCol>
                <a:gridCol w="329184">
                  <a:extLst>
                    <a:ext uri="{9D8B030D-6E8A-4147-A177-3AD203B41FA5}">
                      <a16:colId xmlns:a16="http://schemas.microsoft.com/office/drawing/2014/main" val="2183891180"/>
                    </a:ext>
                  </a:extLst>
                </a:gridCol>
                <a:gridCol w="329184">
                  <a:extLst>
                    <a:ext uri="{9D8B030D-6E8A-4147-A177-3AD203B41FA5}">
                      <a16:colId xmlns:a16="http://schemas.microsoft.com/office/drawing/2014/main" val="1617891831"/>
                    </a:ext>
                  </a:extLst>
                </a:gridCol>
                <a:gridCol w="329184">
                  <a:extLst>
                    <a:ext uri="{9D8B030D-6E8A-4147-A177-3AD203B41FA5}">
                      <a16:colId xmlns:a16="http://schemas.microsoft.com/office/drawing/2014/main" val="169825761"/>
                    </a:ext>
                  </a:extLst>
                </a:gridCol>
                <a:gridCol w="329184">
                  <a:extLst>
                    <a:ext uri="{9D8B030D-6E8A-4147-A177-3AD203B41FA5}">
                      <a16:colId xmlns:a16="http://schemas.microsoft.com/office/drawing/2014/main" val="3483768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383454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- 09.04.2020 15:00:01</a:t>
                      </a:r>
                      <a:r>
                        <a:rPr kumimoji="0" lang="de-DE" sz="1000" b="0" i="0" u="none" strike="noStrike" kern="1200" cap="none" spc="0" normalizeH="0" baseline="0" noProof="0">
                          <a:ln>
                            <a:noFill/>
                          </a:ln>
                          <a:solidFill>
                            <a:prstClr val="black"/>
                          </a:solidFill>
                          <a:effectLst/>
                          <a:uLnTx/>
                          <a:uFillTx/>
                          <a:latin typeface="+mn-lt"/>
                          <a:ea typeface="+mn-ea"/>
                          <a:cs typeface="+mn-cs"/>
                        </a:rPr>
                        <a:t>
 😍🚗🥳 Viele Kinder vermissen zurzeit ihre Schulfreunde. Ganz besonders fehlen diese am eigenen Geburtstag. Eine Mutter aus Irland hat sich deshalb etwas ganz Besonderes einfallen lassen: Sie hat für den 12. Geburtstag ihrer Tochter Katie einen Autocorso organisiert. 🔊 Und wie feierst du deinen Geburtstag in diesen Tagen?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2072601791"/>
                  </a:ext>
                </a:extLst>
              </a:tr>
            </a:tbl>
          </a:graphicData>
        </a:graphic>
      </p:graphicFrame>
      <p:sp>
        <p:nvSpPr>
          <p:cNvPr id="4" name="Text Placeholder 3">
            <a:extLst>
              <a:ext uri="{FF2B5EF4-FFF2-40B4-BE49-F238E27FC236}">
                <a16:creationId xmlns:a16="http://schemas.microsoft.com/office/drawing/2014/main" id="{F3683207-8FE4-419E-B9C7-30CC07018DBD}"/>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3977414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4CBB5-67C0-4990-A4F6-BA48D5E44E91}"/>
              </a:ext>
            </a:extLst>
          </p:cNvPr>
          <p:cNvSpPr>
            <a:spLocks noGrp="1"/>
          </p:cNvSpPr>
          <p:nvPr>
            <p:ph type="title"/>
          </p:nvPr>
        </p:nvSpPr>
        <p:spPr/>
        <p:txBody>
          <a:bodyPr/>
          <a:lstStyle/>
          <a:p>
            <a:r>
              <a:rPr lang="en-US"/>
              <a:t>Facebook Post Tabelle | SRF News - 23 of 26</a:t>
            </a:r>
          </a:p>
        </p:txBody>
      </p:sp>
      <p:graphicFrame>
        <p:nvGraphicFramePr>
          <p:cNvPr id="5" name="Table Placeholder 4">
            <a:extLst>
              <a:ext uri="{FF2B5EF4-FFF2-40B4-BE49-F238E27FC236}">
                <a16:creationId xmlns:a16="http://schemas.microsoft.com/office/drawing/2014/main" id="{1B4E2827-2CE7-4ACC-8E36-0D64EA9D5BD7}"/>
              </a:ext>
            </a:extLst>
          </p:cNvPr>
          <p:cNvGraphicFramePr>
            <a:graphicFrameLocks noGrp="1"/>
          </p:cNvGraphicFramePr>
          <p:nvPr>
            <p:ph type="tbl" sz="quarter" idx="13"/>
            <p:extLst>
              <p:ext uri="{D42A27DB-BD31-4B8C-83A1-F6EECF244321}">
                <p14:modId xmlns:p14="http://schemas.microsoft.com/office/powerpoint/2010/main" val="2707398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30296312"/>
                    </a:ext>
                  </a:extLst>
                </a:gridCol>
                <a:gridCol w="658368">
                  <a:extLst>
                    <a:ext uri="{9D8B030D-6E8A-4147-A177-3AD203B41FA5}">
                      <a16:colId xmlns:a16="http://schemas.microsoft.com/office/drawing/2014/main" val="571646468"/>
                    </a:ext>
                  </a:extLst>
                </a:gridCol>
                <a:gridCol w="658368">
                  <a:extLst>
                    <a:ext uri="{9D8B030D-6E8A-4147-A177-3AD203B41FA5}">
                      <a16:colId xmlns:a16="http://schemas.microsoft.com/office/drawing/2014/main" val="1372244435"/>
                    </a:ext>
                  </a:extLst>
                </a:gridCol>
                <a:gridCol w="658368">
                  <a:extLst>
                    <a:ext uri="{9D8B030D-6E8A-4147-A177-3AD203B41FA5}">
                      <a16:colId xmlns:a16="http://schemas.microsoft.com/office/drawing/2014/main" val="3519305426"/>
                    </a:ext>
                  </a:extLst>
                </a:gridCol>
                <a:gridCol w="658368">
                  <a:extLst>
                    <a:ext uri="{9D8B030D-6E8A-4147-A177-3AD203B41FA5}">
                      <a16:colId xmlns:a16="http://schemas.microsoft.com/office/drawing/2014/main" val="224072397"/>
                    </a:ext>
                  </a:extLst>
                </a:gridCol>
                <a:gridCol w="658368">
                  <a:extLst>
                    <a:ext uri="{9D8B030D-6E8A-4147-A177-3AD203B41FA5}">
                      <a16:colId xmlns:a16="http://schemas.microsoft.com/office/drawing/2014/main" val="2026933194"/>
                    </a:ext>
                  </a:extLst>
                </a:gridCol>
                <a:gridCol w="658368">
                  <a:extLst>
                    <a:ext uri="{9D8B030D-6E8A-4147-A177-3AD203B41FA5}">
                      <a16:colId xmlns:a16="http://schemas.microsoft.com/office/drawing/2014/main" val="1913359598"/>
                    </a:ext>
                  </a:extLst>
                </a:gridCol>
                <a:gridCol w="329184">
                  <a:extLst>
                    <a:ext uri="{9D8B030D-6E8A-4147-A177-3AD203B41FA5}">
                      <a16:colId xmlns:a16="http://schemas.microsoft.com/office/drawing/2014/main" val="2335948253"/>
                    </a:ext>
                  </a:extLst>
                </a:gridCol>
                <a:gridCol w="329184">
                  <a:extLst>
                    <a:ext uri="{9D8B030D-6E8A-4147-A177-3AD203B41FA5}">
                      <a16:colId xmlns:a16="http://schemas.microsoft.com/office/drawing/2014/main" val="3473166949"/>
                    </a:ext>
                  </a:extLst>
                </a:gridCol>
                <a:gridCol w="329184">
                  <a:extLst>
                    <a:ext uri="{9D8B030D-6E8A-4147-A177-3AD203B41FA5}">
                      <a16:colId xmlns:a16="http://schemas.microsoft.com/office/drawing/2014/main" val="4020869188"/>
                    </a:ext>
                  </a:extLst>
                </a:gridCol>
                <a:gridCol w="329184">
                  <a:extLst>
                    <a:ext uri="{9D8B030D-6E8A-4147-A177-3AD203B41FA5}">
                      <a16:colId xmlns:a16="http://schemas.microsoft.com/office/drawing/2014/main" val="931553282"/>
                    </a:ext>
                  </a:extLst>
                </a:gridCol>
                <a:gridCol w="329184">
                  <a:extLst>
                    <a:ext uri="{9D8B030D-6E8A-4147-A177-3AD203B41FA5}">
                      <a16:colId xmlns:a16="http://schemas.microsoft.com/office/drawing/2014/main" val="1070397104"/>
                    </a:ext>
                  </a:extLst>
                </a:gridCol>
                <a:gridCol w="329184">
                  <a:extLst>
                    <a:ext uri="{9D8B030D-6E8A-4147-A177-3AD203B41FA5}">
                      <a16:colId xmlns:a16="http://schemas.microsoft.com/office/drawing/2014/main" val="1639456471"/>
                    </a:ext>
                  </a:extLst>
                </a:gridCol>
                <a:gridCol w="329184">
                  <a:extLst>
                    <a:ext uri="{9D8B030D-6E8A-4147-A177-3AD203B41FA5}">
                      <a16:colId xmlns:a16="http://schemas.microsoft.com/office/drawing/2014/main" val="2770825251"/>
                    </a:ext>
                  </a:extLst>
                </a:gridCol>
                <a:gridCol w="329184">
                  <a:extLst>
                    <a:ext uri="{9D8B030D-6E8A-4147-A177-3AD203B41FA5}">
                      <a16:colId xmlns:a16="http://schemas.microsoft.com/office/drawing/2014/main" val="3642786610"/>
                    </a:ext>
                  </a:extLst>
                </a:gridCol>
                <a:gridCol w="329184">
                  <a:extLst>
                    <a:ext uri="{9D8B030D-6E8A-4147-A177-3AD203B41FA5}">
                      <a16:colId xmlns:a16="http://schemas.microsoft.com/office/drawing/2014/main" val="2075373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797923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- 19.09.2020 10:00:22</a:t>
                      </a:r>
                      <a:r>
                        <a:rPr kumimoji="0" lang="de-DE" sz="1000" b="0" i="0" u="none" strike="noStrike" kern="1200" cap="none" spc="0" normalizeH="0" baseline="0" noProof="0">
                          <a:ln>
                            <a:noFill/>
                          </a:ln>
                          <a:solidFill>
                            <a:prstClr val="black"/>
                          </a:solidFill>
                          <a:effectLst/>
                          <a:uLnTx/>
                          <a:uFillTx/>
                          <a:latin typeface="+mn-lt"/>
                          <a:ea typeface="+mn-ea"/>
                          <a:cs typeface="+mn-cs"/>
                        </a:rPr>
                        <a:t>
 Den Eltern entrissen und ins Kloster gesteckt: Bis in die 1980er-Jahre wurden in der Schweiz Kinder von Nonnen gequält und missbraucht. Das zeigt der neue Kino-Dokumentarfilm Hexenkinder.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19.10.2020 08:16:09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extLst>
                  <a:ext uri="{0D108BD9-81ED-4DB2-BD59-A6C34878D82A}">
                    <a16:rowId xmlns:a16="http://schemas.microsoft.com/office/drawing/2014/main" val="1281787485"/>
                  </a:ext>
                </a:extLst>
              </a:tr>
            </a:tbl>
          </a:graphicData>
        </a:graphic>
      </p:graphicFrame>
      <p:sp>
        <p:nvSpPr>
          <p:cNvPr id="4" name="Text Placeholder 3">
            <a:extLst>
              <a:ext uri="{FF2B5EF4-FFF2-40B4-BE49-F238E27FC236}">
                <a16:creationId xmlns:a16="http://schemas.microsoft.com/office/drawing/2014/main" id="{8519BE78-2806-4909-8270-5E08AE2F17A7}"/>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765792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29B2D-C5F3-4E29-B974-41F54BFBB9E8}"/>
              </a:ext>
            </a:extLst>
          </p:cNvPr>
          <p:cNvSpPr>
            <a:spLocks noGrp="1"/>
          </p:cNvSpPr>
          <p:nvPr>
            <p:ph type="title"/>
          </p:nvPr>
        </p:nvSpPr>
        <p:spPr/>
        <p:txBody>
          <a:bodyPr/>
          <a:lstStyle/>
          <a:p>
            <a:r>
              <a:rPr lang="en-US"/>
              <a:t>Facebook Post Tabelle | SRF News - 24 of 26</a:t>
            </a:r>
          </a:p>
        </p:txBody>
      </p:sp>
      <p:graphicFrame>
        <p:nvGraphicFramePr>
          <p:cNvPr id="5" name="Table Placeholder 4">
            <a:extLst>
              <a:ext uri="{FF2B5EF4-FFF2-40B4-BE49-F238E27FC236}">
                <a16:creationId xmlns:a16="http://schemas.microsoft.com/office/drawing/2014/main" id="{D8C4B950-759C-47EE-8053-474B6FBFA434}"/>
              </a:ext>
            </a:extLst>
          </p:cNvPr>
          <p:cNvGraphicFramePr>
            <a:graphicFrameLocks noGrp="1"/>
          </p:cNvGraphicFramePr>
          <p:nvPr>
            <p:ph type="tbl" sz="quarter" idx="13"/>
            <p:extLst>
              <p:ext uri="{D42A27DB-BD31-4B8C-83A1-F6EECF244321}">
                <p14:modId xmlns:p14="http://schemas.microsoft.com/office/powerpoint/2010/main" val="2201335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39251847"/>
                    </a:ext>
                  </a:extLst>
                </a:gridCol>
                <a:gridCol w="658368">
                  <a:extLst>
                    <a:ext uri="{9D8B030D-6E8A-4147-A177-3AD203B41FA5}">
                      <a16:colId xmlns:a16="http://schemas.microsoft.com/office/drawing/2014/main" val="3487190200"/>
                    </a:ext>
                  </a:extLst>
                </a:gridCol>
                <a:gridCol w="658368">
                  <a:extLst>
                    <a:ext uri="{9D8B030D-6E8A-4147-A177-3AD203B41FA5}">
                      <a16:colId xmlns:a16="http://schemas.microsoft.com/office/drawing/2014/main" val="1208007989"/>
                    </a:ext>
                  </a:extLst>
                </a:gridCol>
                <a:gridCol w="658368">
                  <a:extLst>
                    <a:ext uri="{9D8B030D-6E8A-4147-A177-3AD203B41FA5}">
                      <a16:colId xmlns:a16="http://schemas.microsoft.com/office/drawing/2014/main" val="10507428"/>
                    </a:ext>
                  </a:extLst>
                </a:gridCol>
                <a:gridCol w="658368">
                  <a:extLst>
                    <a:ext uri="{9D8B030D-6E8A-4147-A177-3AD203B41FA5}">
                      <a16:colId xmlns:a16="http://schemas.microsoft.com/office/drawing/2014/main" val="3405588042"/>
                    </a:ext>
                  </a:extLst>
                </a:gridCol>
                <a:gridCol w="658368">
                  <a:extLst>
                    <a:ext uri="{9D8B030D-6E8A-4147-A177-3AD203B41FA5}">
                      <a16:colId xmlns:a16="http://schemas.microsoft.com/office/drawing/2014/main" val="291037862"/>
                    </a:ext>
                  </a:extLst>
                </a:gridCol>
                <a:gridCol w="658368">
                  <a:extLst>
                    <a:ext uri="{9D8B030D-6E8A-4147-A177-3AD203B41FA5}">
                      <a16:colId xmlns:a16="http://schemas.microsoft.com/office/drawing/2014/main" val="1731048663"/>
                    </a:ext>
                  </a:extLst>
                </a:gridCol>
                <a:gridCol w="329184">
                  <a:extLst>
                    <a:ext uri="{9D8B030D-6E8A-4147-A177-3AD203B41FA5}">
                      <a16:colId xmlns:a16="http://schemas.microsoft.com/office/drawing/2014/main" val="1505705231"/>
                    </a:ext>
                  </a:extLst>
                </a:gridCol>
                <a:gridCol w="329184">
                  <a:extLst>
                    <a:ext uri="{9D8B030D-6E8A-4147-A177-3AD203B41FA5}">
                      <a16:colId xmlns:a16="http://schemas.microsoft.com/office/drawing/2014/main" val="829424303"/>
                    </a:ext>
                  </a:extLst>
                </a:gridCol>
                <a:gridCol w="329184">
                  <a:extLst>
                    <a:ext uri="{9D8B030D-6E8A-4147-A177-3AD203B41FA5}">
                      <a16:colId xmlns:a16="http://schemas.microsoft.com/office/drawing/2014/main" val="187313570"/>
                    </a:ext>
                  </a:extLst>
                </a:gridCol>
                <a:gridCol w="329184">
                  <a:extLst>
                    <a:ext uri="{9D8B030D-6E8A-4147-A177-3AD203B41FA5}">
                      <a16:colId xmlns:a16="http://schemas.microsoft.com/office/drawing/2014/main" val="3020366783"/>
                    </a:ext>
                  </a:extLst>
                </a:gridCol>
                <a:gridCol w="329184">
                  <a:extLst>
                    <a:ext uri="{9D8B030D-6E8A-4147-A177-3AD203B41FA5}">
                      <a16:colId xmlns:a16="http://schemas.microsoft.com/office/drawing/2014/main" val="1609114928"/>
                    </a:ext>
                  </a:extLst>
                </a:gridCol>
                <a:gridCol w="329184">
                  <a:extLst>
                    <a:ext uri="{9D8B030D-6E8A-4147-A177-3AD203B41FA5}">
                      <a16:colId xmlns:a16="http://schemas.microsoft.com/office/drawing/2014/main" val="2592199695"/>
                    </a:ext>
                  </a:extLst>
                </a:gridCol>
                <a:gridCol w="329184">
                  <a:extLst>
                    <a:ext uri="{9D8B030D-6E8A-4147-A177-3AD203B41FA5}">
                      <a16:colId xmlns:a16="http://schemas.microsoft.com/office/drawing/2014/main" val="2708317976"/>
                    </a:ext>
                  </a:extLst>
                </a:gridCol>
                <a:gridCol w="329184">
                  <a:extLst>
                    <a:ext uri="{9D8B030D-6E8A-4147-A177-3AD203B41FA5}">
                      <a16:colId xmlns:a16="http://schemas.microsoft.com/office/drawing/2014/main" val="1654849451"/>
                    </a:ext>
                  </a:extLst>
                </a:gridCol>
                <a:gridCol w="329184">
                  <a:extLst>
                    <a:ext uri="{9D8B030D-6E8A-4147-A177-3AD203B41FA5}">
                      <a16:colId xmlns:a16="http://schemas.microsoft.com/office/drawing/2014/main" val="4095537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744976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- 25.11.2020 21:00:01</a:t>
                      </a:r>
                      <a:r>
                        <a:rPr kumimoji="0" lang="de-DE" sz="1000" b="0" i="0" u="none" strike="noStrike" kern="1200" cap="none" spc="0" normalizeH="0" baseline="0" noProof="0">
                          <a:ln>
                            <a:noFill/>
                          </a:ln>
                          <a:solidFill>
                            <a:prstClr val="black"/>
                          </a:solidFill>
                          <a:effectLst/>
                          <a:uLnTx/>
                          <a:uFillTx/>
                          <a:latin typeface="+mn-lt"/>
                          <a:ea typeface="+mn-ea"/>
                          <a:cs typeface="+mn-cs"/>
                        </a:rPr>
                        <a:t>
 «Wenn wir noch zwei Jahre zusammen hätten, wäre das schön», sagt Josef Scherer. Er und seine Frau Elsa sind seit 68 Jahren ein Paar. Dann werden beide mit Covid-19 in Muri AG hospitalisiert. Dank dem Einsatz des Spitalpersonals konnten sie sich trotzdem hin und wieder sehen. Die gemeinsame Zeit haben sie genossen – bis zum Schluss.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25.12.2020 19:15:50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extLst>
                  <a:ext uri="{0D108BD9-81ED-4DB2-BD59-A6C34878D82A}">
                    <a16:rowId xmlns:a16="http://schemas.microsoft.com/office/drawing/2014/main" val="2436642237"/>
                  </a:ext>
                </a:extLst>
              </a:tr>
            </a:tbl>
          </a:graphicData>
        </a:graphic>
      </p:graphicFrame>
      <p:sp>
        <p:nvSpPr>
          <p:cNvPr id="4" name="Text Placeholder 3">
            <a:extLst>
              <a:ext uri="{FF2B5EF4-FFF2-40B4-BE49-F238E27FC236}">
                <a16:creationId xmlns:a16="http://schemas.microsoft.com/office/drawing/2014/main" id="{B09C79A0-0356-4A68-A4BA-BF1E06492636}"/>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2067195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570A0-415E-4427-B140-B39CC2A374EB}"/>
              </a:ext>
            </a:extLst>
          </p:cNvPr>
          <p:cNvSpPr>
            <a:spLocks noGrp="1"/>
          </p:cNvSpPr>
          <p:nvPr>
            <p:ph type="title"/>
          </p:nvPr>
        </p:nvSpPr>
        <p:spPr/>
        <p:txBody>
          <a:bodyPr/>
          <a:lstStyle/>
          <a:p>
            <a:r>
              <a:rPr lang="en-US"/>
              <a:t>Facebook Post Tabelle | SRF News - 25 of 26</a:t>
            </a:r>
          </a:p>
        </p:txBody>
      </p:sp>
      <p:graphicFrame>
        <p:nvGraphicFramePr>
          <p:cNvPr id="5" name="Table Placeholder 4">
            <a:extLst>
              <a:ext uri="{FF2B5EF4-FFF2-40B4-BE49-F238E27FC236}">
                <a16:creationId xmlns:a16="http://schemas.microsoft.com/office/drawing/2014/main" id="{380C8FB1-1903-47FC-BBBD-080F947ADE8E}"/>
              </a:ext>
            </a:extLst>
          </p:cNvPr>
          <p:cNvGraphicFramePr>
            <a:graphicFrameLocks noGrp="1"/>
          </p:cNvGraphicFramePr>
          <p:nvPr>
            <p:ph type="tbl" sz="quarter" idx="13"/>
            <p:extLst>
              <p:ext uri="{D42A27DB-BD31-4B8C-83A1-F6EECF244321}">
                <p14:modId xmlns:p14="http://schemas.microsoft.com/office/powerpoint/2010/main" val="166722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17764887"/>
                    </a:ext>
                  </a:extLst>
                </a:gridCol>
                <a:gridCol w="658368">
                  <a:extLst>
                    <a:ext uri="{9D8B030D-6E8A-4147-A177-3AD203B41FA5}">
                      <a16:colId xmlns:a16="http://schemas.microsoft.com/office/drawing/2014/main" val="2582533985"/>
                    </a:ext>
                  </a:extLst>
                </a:gridCol>
                <a:gridCol w="658368">
                  <a:extLst>
                    <a:ext uri="{9D8B030D-6E8A-4147-A177-3AD203B41FA5}">
                      <a16:colId xmlns:a16="http://schemas.microsoft.com/office/drawing/2014/main" val="972282494"/>
                    </a:ext>
                  </a:extLst>
                </a:gridCol>
                <a:gridCol w="658368">
                  <a:extLst>
                    <a:ext uri="{9D8B030D-6E8A-4147-A177-3AD203B41FA5}">
                      <a16:colId xmlns:a16="http://schemas.microsoft.com/office/drawing/2014/main" val="1370853558"/>
                    </a:ext>
                  </a:extLst>
                </a:gridCol>
                <a:gridCol w="658368">
                  <a:extLst>
                    <a:ext uri="{9D8B030D-6E8A-4147-A177-3AD203B41FA5}">
                      <a16:colId xmlns:a16="http://schemas.microsoft.com/office/drawing/2014/main" val="2176074666"/>
                    </a:ext>
                  </a:extLst>
                </a:gridCol>
                <a:gridCol w="658368">
                  <a:extLst>
                    <a:ext uri="{9D8B030D-6E8A-4147-A177-3AD203B41FA5}">
                      <a16:colId xmlns:a16="http://schemas.microsoft.com/office/drawing/2014/main" val="346904437"/>
                    </a:ext>
                  </a:extLst>
                </a:gridCol>
                <a:gridCol w="658368">
                  <a:extLst>
                    <a:ext uri="{9D8B030D-6E8A-4147-A177-3AD203B41FA5}">
                      <a16:colId xmlns:a16="http://schemas.microsoft.com/office/drawing/2014/main" val="3670787965"/>
                    </a:ext>
                  </a:extLst>
                </a:gridCol>
                <a:gridCol w="329184">
                  <a:extLst>
                    <a:ext uri="{9D8B030D-6E8A-4147-A177-3AD203B41FA5}">
                      <a16:colId xmlns:a16="http://schemas.microsoft.com/office/drawing/2014/main" val="74407816"/>
                    </a:ext>
                  </a:extLst>
                </a:gridCol>
                <a:gridCol w="329184">
                  <a:extLst>
                    <a:ext uri="{9D8B030D-6E8A-4147-A177-3AD203B41FA5}">
                      <a16:colId xmlns:a16="http://schemas.microsoft.com/office/drawing/2014/main" val="4224399915"/>
                    </a:ext>
                  </a:extLst>
                </a:gridCol>
                <a:gridCol w="329184">
                  <a:extLst>
                    <a:ext uri="{9D8B030D-6E8A-4147-A177-3AD203B41FA5}">
                      <a16:colId xmlns:a16="http://schemas.microsoft.com/office/drawing/2014/main" val="4153183744"/>
                    </a:ext>
                  </a:extLst>
                </a:gridCol>
                <a:gridCol w="329184">
                  <a:extLst>
                    <a:ext uri="{9D8B030D-6E8A-4147-A177-3AD203B41FA5}">
                      <a16:colId xmlns:a16="http://schemas.microsoft.com/office/drawing/2014/main" val="3062563550"/>
                    </a:ext>
                  </a:extLst>
                </a:gridCol>
                <a:gridCol w="329184">
                  <a:extLst>
                    <a:ext uri="{9D8B030D-6E8A-4147-A177-3AD203B41FA5}">
                      <a16:colId xmlns:a16="http://schemas.microsoft.com/office/drawing/2014/main" val="524134090"/>
                    </a:ext>
                  </a:extLst>
                </a:gridCol>
                <a:gridCol w="329184">
                  <a:extLst>
                    <a:ext uri="{9D8B030D-6E8A-4147-A177-3AD203B41FA5}">
                      <a16:colId xmlns:a16="http://schemas.microsoft.com/office/drawing/2014/main" val="3512070019"/>
                    </a:ext>
                  </a:extLst>
                </a:gridCol>
                <a:gridCol w="329184">
                  <a:extLst>
                    <a:ext uri="{9D8B030D-6E8A-4147-A177-3AD203B41FA5}">
                      <a16:colId xmlns:a16="http://schemas.microsoft.com/office/drawing/2014/main" val="979737250"/>
                    </a:ext>
                  </a:extLst>
                </a:gridCol>
                <a:gridCol w="329184">
                  <a:extLst>
                    <a:ext uri="{9D8B030D-6E8A-4147-A177-3AD203B41FA5}">
                      <a16:colId xmlns:a16="http://schemas.microsoft.com/office/drawing/2014/main" val="2822382219"/>
                    </a:ext>
                  </a:extLst>
                </a:gridCol>
                <a:gridCol w="329184">
                  <a:extLst>
                    <a:ext uri="{9D8B030D-6E8A-4147-A177-3AD203B41FA5}">
                      <a16:colId xmlns:a16="http://schemas.microsoft.com/office/drawing/2014/main" val="322807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94792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- 28.01.2020 21:04:43</a:t>
                      </a:r>
                      <a:r>
                        <a:rPr kumimoji="0" lang="de-DE" sz="1000" b="0" i="0" u="none" strike="noStrike" kern="1200" cap="none" spc="0" normalizeH="0" baseline="0" noProof="0">
                          <a:ln>
                            <a:noFill/>
                          </a:ln>
                          <a:solidFill>
                            <a:prstClr val="black"/>
                          </a:solidFill>
                          <a:effectLst/>
                          <a:uLnTx/>
                          <a:uFillTx/>
                          <a:latin typeface="+mn-lt"/>
                          <a:ea typeface="+mn-ea"/>
                          <a:cs typeface="+mn-cs"/>
                        </a:rPr>
                        <a:t>
 Es ist ein Tabuthema. Niemand möchte darüber sprechen, dass sein Baby tot zur Welt gekommen ist. Die Eltern in diesem Beitrag tun jedoch genau das. Sie reden. Über ihre Gefühle, die Reaktion der Umwelt und das Schicksal, wenn das Baby nach der Geburt einfach nicht schreit.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1112950387"/>
                  </a:ext>
                </a:extLst>
              </a:tr>
            </a:tbl>
          </a:graphicData>
        </a:graphic>
      </p:graphicFrame>
      <p:sp>
        <p:nvSpPr>
          <p:cNvPr id="4" name="Text Placeholder 3">
            <a:extLst>
              <a:ext uri="{FF2B5EF4-FFF2-40B4-BE49-F238E27FC236}">
                <a16:creationId xmlns:a16="http://schemas.microsoft.com/office/drawing/2014/main" id="{15C9333C-3011-4FCF-8D07-18AD95769DF5}"/>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4145960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FDD59-3FB1-4D6A-B0EB-3EBA325DE7F9}"/>
              </a:ext>
            </a:extLst>
          </p:cNvPr>
          <p:cNvSpPr>
            <a:spLocks noGrp="1"/>
          </p:cNvSpPr>
          <p:nvPr>
            <p:ph type="title"/>
          </p:nvPr>
        </p:nvSpPr>
        <p:spPr/>
        <p:txBody>
          <a:bodyPr/>
          <a:lstStyle/>
          <a:p>
            <a:r>
              <a:rPr lang="en-US"/>
              <a:t>Facebook Post Tabelle | SRF News - 26 of 26</a:t>
            </a:r>
          </a:p>
        </p:txBody>
      </p:sp>
      <p:graphicFrame>
        <p:nvGraphicFramePr>
          <p:cNvPr id="5" name="Table Placeholder 4">
            <a:extLst>
              <a:ext uri="{FF2B5EF4-FFF2-40B4-BE49-F238E27FC236}">
                <a16:creationId xmlns:a16="http://schemas.microsoft.com/office/drawing/2014/main" id="{D8EBED38-0A1E-440D-9CA3-42C4E5213C10}"/>
              </a:ext>
            </a:extLst>
          </p:cNvPr>
          <p:cNvGraphicFramePr>
            <a:graphicFrameLocks noGrp="1"/>
          </p:cNvGraphicFramePr>
          <p:nvPr>
            <p:ph type="tbl" sz="quarter" idx="13"/>
            <p:extLst>
              <p:ext uri="{D42A27DB-BD31-4B8C-83A1-F6EECF244321}">
                <p14:modId xmlns:p14="http://schemas.microsoft.com/office/powerpoint/2010/main" val="2667028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54592329"/>
                    </a:ext>
                  </a:extLst>
                </a:gridCol>
                <a:gridCol w="658368">
                  <a:extLst>
                    <a:ext uri="{9D8B030D-6E8A-4147-A177-3AD203B41FA5}">
                      <a16:colId xmlns:a16="http://schemas.microsoft.com/office/drawing/2014/main" val="1326757643"/>
                    </a:ext>
                  </a:extLst>
                </a:gridCol>
                <a:gridCol w="658368">
                  <a:extLst>
                    <a:ext uri="{9D8B030D-6E8A-4147-A177-3AD203B41FA5}">
                      <a16:colId xmlns:a16="http://schemas.microsoft.com/office/drawing/2014/main" val="2942810652"/>
                    </a:ext>
                  </a:extLst>
                </a:gridCol>
                <a:gridCol w="658368">
                  <a:extLst>
                    <a:ext uri="{9D8B030D-6E8A-4147-A177-3AD203B41FA5}">
                      <a16:colId xmlns:a16="http://schemas.microsoft.com/office/drawing/2014/main" val="1545298408"/>
                    </a:ext>
                  </a:extLst>
                </a:gridCol>
                <a:gridCol w="658368">
                  <a:extLst>
                    <a:ext uri="{9D8B030D-6E8A-4147-A177-3AD203B41FA5}">
                      <a16:colId xmlns:a16="http://schemas.microsoft.com/office/drawing/2014/main" val="440861181"/>
                    </a:ext>
                  </a:extLst>
                </a:gridCol>
                <a:gridCol w="658368">
                  <a:extLst>
                    <a:ext uri="{9D8B030D-6E8A-4147-A177-3AD203B41FA5}">
                      <a16:colId xmlns:a16="http://schemas.microsoft.com/office/drawing/2014/main" val="1086199850"/>
                    </a:ext>
                  </a:extLst>
                </a:gridCol>
                <a:gridCol w="658368">
                  <a:extLst>
                    <a:ext uri="{9D8B030D-6E8A-4147-A177-3AD203B41FA5}">
                      <a16:colId xmlns:a16="http://schemas.microsoft.com/office/drawing/2014/main" val="3271016682"/>
                    </a:ext>
                  </a:extLst>
                </a:gridCol>
                <a:gridCol w="329184">
                  <a:extLst>
                    <a:ext uri="{9D8B030D-6E8A-4147-A177-3AD203B41FA5}">
                      <a16:colId xmlns:a16="http://schemas.microsoft.com/office/drawing/2014/main" val="542010273"/>
                    </a:ext>
                  </a:extLst>
                </a:gridCol>
                <a:gridCol w="329184">
                  <a:extLst>
                    <a:ext uri="{9D8B030D-6E8A-4147-A177-3AD203B41FA5}">
                      <a16:colId xmlns:a16="http://schemas.microsoft.com/office/drawing/2014/main" val="3888240359"/>
                    </a:ext>
                  </a:extLst>
                </a:gridCol>
                <a:gridCol w="329184">
                  <a:extLst>
                    <a:ext uri="{9D8B030D-6E8A-4147-A177-3AD203B41FA5}">
                      <a16:colId xmlns:a16="http://schemas.microsoft.com/office/drawing/2014/main" val="2362718593"/>
                    </a:ext>
                  </a:extLst>
                </a:gridCol>
                <a:gridCol w="329184">
                  <a:extLst>
                    <a:ext uri="{9D8B030D-6E8A-4147-A177-3AD203B41FA5}">
                      <a16:colId xmlns:a16="http://schemas.microsoft.com/office/drawing/2014/main" val="2055032956"/>
                    </a:ext>
                  </a:extLst>
                </a:gridCol>
                <a:gridCol w="329184">
                  <a:extLst>
                    <a:ext uri="{9D8B030D-6E8A-4147-A177-3AD203B41FA5}">
                      <a16:colId xmlns:a16="http://schemas.microsoft.com/office/drawing/2014/main" val="1479058758"/>
                    </a:ext>
                  </a:extLst>
                </a:gridCol>
                <a:gridCol w="329184">
                  <a:extLst>
                    <a:ext uri="{9D8B030D-6E8A-4147-A177-3AD203B41FA5}">
                      <a16:colId xmlns:a16="http://schemas.microsoft.com/office/drawing/2014/main" val="348142357"/>
                    </a:ext>
                  </a:extLst>
                </a:gridCol>
                <a:gridCol w="329184">
                  <a:extLst>
                    <a:ext uri="{9D8B030D-6E8A-4147-A177-3AD203B41FA5}">
                      <a16:colId xmlns:a16="http://schemas.microsoft.com/office/drawing/2014/main" val="2163754021"/>
                    </a:ext>
                  </a:extLst>
                </a:gridCol>
                <a:gridCol w="329184">
                  <a:extLst>
                    <a:ext uri="{9D8B030D-6E8A-4147-A177-3AD203B41FA5}">
                      <a16:colId xmlns:a16="http://schemas.microsoft.com/office/drawing/2014/main" val="1158937126"/>
                    </a:ext>
                  </a:extLst>
                </a:gridCol>
                <a:gridCol w="329184">
                  <a:extLst>
                    <a:ext uri="{9D8B030D-6E8A-4147-A177-3AD203B41FA5}">
                      <a16:colId xmlns:a16="http://schemas.microsoft.com/office/drawing/2014/main" val="4252623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3316890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News - 02.11.2019 12:00:00</a:t>
                      </a:r>
                      <a:r>
                        <a:rPr kumimoji="0" lang="de-DE" sz="1000" b="0" i="0" u="none" strike="noStrike" kern="1200" cap="none" spc="0" normalizeH="0" baseline="0" noProof="0">
                          <a:ln>
                            <a:noFill/>
                          </a:ln>
                          <a:solidFill>
                            <a:prstClr val="black"/>
                          </a:solidFill>
                          <a:effectLst/>
                          <a:uLnTx/>
                          <a:uFillTx/>
                          <a:latin typeface="+mn-lt"/>
                          <a:ea typeface="+mn-ea"/>
                          <a:cs typeface="+mn-cs"/>
                        </a:rPr>
                        <a:t>
 Die University of Maine hat das grösste 3D gedruckte Boot der Welt präsentiert. Mit 7.5 Metern Länge ist das ein neuer Weltrekord. Der dazu verwendete 3D Drucker kann zukünftig Unternehmen helfen, schnell und effizient Prototypen herzustellen.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13.10.2020 11:42:58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5096916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015928516"/>
                  </a:ext>
                </a:extLst>
              </a:tr>
            </a:tbl>
          </a:graphicData>
        </a:graphic>
      </p:graphicFrame>
      <p:sp>
        <p:nvSpPr>
          <p:cNvPr id="4" name="Text Placeholder 3">
            <a:extLst>
              <a:ext uri="{FF2B5EF4-FFF2-40B4-BE49-F238E27FC236}">
                <a16:creationId xmlns:a16="http://schemas.microsoft.com/office/drawing/2014/main" id="{52AD9468-8F2B-48B5-B2D7-D93F4327B83E}"/>
              </a:ext>
            </a:extLst>
          </p:cNvPr>
          <p:cNvSpPr>
            <a:spLocks noGrp="1"/>
          </p:cNvSpPr>
          <p:nvPr>
            <p:ph type="body" sz="quarter" idx="14"/>
          </p:nvPr>
        </p:nvSpPr>
        <p:spPr/>
        <p:txBody>
          <a:bodyPr/>
          <a:lstStyle/>
          <a:p>
            <a:r>
              <a:rPr lang="en-US"/>
              <a:t>30.09.2019 - 01.01.2021</a:t>
            </a:r>
          </a:p>
        </p:txBody>
      </p:sp>
    </p:spTree>
    <p:extLst>
      <p:ext uri="{BB962C8B-B14F-4D97-AF65-F5344CB8AC3E}">
        <p14:creationId xmlns:p14="http://schemas.microsoft.com/office/powerpoint/2010/main" val="1256217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2163</Words>
  <Application>Microsoft Office PowerPoint</Application>
  <PresentationFormat>On-screen Show (4:3)</PresentationFormat>
  <Paragraphs>868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Post Tabelle | SRF News - 1 of 26</vt:lpstr>
      <vt:lpstr>Facebook Post Tabelle | SRF News - 2 of 26</vt:lpstr>
      <vt:lpstr>Facebook Post Tabelle | SRF News - 3 of 26</vt:lpstr>
      <vt:lpstr>Facebook Post Tabelle | SRF News - 4 of 26</vt:lpstr>
      <vt:lpstr>Facebook Post Tabelle | SRF News - 5 of 26</vt:lpstr>
      <vt:lpstr>Facebook Post Tabelle | SRF News - 6 of 26</vt:lpstr>
      <vt:lpstr>Facebook Post Tabelle | SRF News - 7 of 26</vt:lpstr>
      <vt:lpstr>Facebook Post Tabelle | SRF News - 8 of 26</vt:lpstr>
      <vt:lpstr>Facebook Post Tabelle | SRF News - 9 of 26</vt:lpstr>
      <vt:lpstr>Facebook Post Tabelle | SRF News - 10 of 26</vt:lpstr>
      <vt:lpstr>Facebook Post Tabelle | SRF News - 11 of 26</vt:lpstr>
      <vt:lpstr>Facebook Post Tabelle | SRF News - 12 of 26</vt:lpstr>
      <vt:lpstr>Facebook Post Tabelle | SRF News - 13 of 26</vt:lpstr>
      <vt:lpstr>Facebook Post Tabelle | SRF News - 14 of 26</vt:lpstr>
      <vt:lpstr>Facebook Post Tabelle | SRF News - 15 of 26</vt:lpstr>
      <vt:lpstr>Facebook Post Tabelle | SRF News - 16 of 26</vt:lpstr>
      <vt:lpstr>Facebook Post Tabelle | SRF News - 17 of 26</vt:lpstr>
      <vt:lpstr>Facebook Post Tabelle | SRF News - 18 of 26</vt:lpstr>
      <vt:lpstr>Facebook Post Tabelle | SRF News - 19 of 26</vt:lpstr>
      <vt:lpstr>Facebook Post Tabelle | SRF News - 20 of 26</vt:lpstr>
      <vt:lpstr>Facebook Post Tabelle | SRF News - 21 of 26</vt:lpstr>
      <vt:lpstr>Facebook Post Tabelle | SRF News - 22 of 26</vt:lpstr>
      <vt:lpstr>Facebook Post Tabelle | SRF News - 23 of 26</vt:lpstr>
      <vt:lpstr>Facebook Post Tabelle | SRF News - 24 of 26</vt:lpstr>
      <vt:lpstr>Facebook Post Tabelle | SRF News - 25 of 26</vt:lpstr>
      <vt:lpstr>Facebook Post Tabelle | SRF News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Post Tabelle | SRF News - 1 of 26</dc:title>
  <dc:creator>Frederik Peiniger</dc:creator>
  <cp:lastModifiedBy>Frederik Peiniger</cp:lastModifiedBy>
  <cp:revision>1</cp:revision>
  <dcterms:created xsi:type="dcterms:W3CDTF">2021-01-21T11:13:59Z</dcterms:created>
  <dcterms:modified xsi:type="dcterms:W3CDTF">2021-01-21T11:22:28Z</dcterms:modified>
</cp:coreProperties>
</file>