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1115D-2275-4B0E-A64B-922CBD947AD5}"/>
              </a:ext>
            </a:extLst>
          </p:cNvPr>
          <p:cNvSpPr>
            <a:spLocks noGrp="1"/>
          </p:cNvSpPr>
          <p:nvPr>
            <p:ph type="title"/>
          </p:nvPr>
        </p:nvSpPr>
        <p:spPr/>
        <p:txBody>
          <a:bodyPr/>
          <a:lstStyle/>
          <a:p>
            <a:r>
              <a:rPr lang="en-US"/>
              <a:t>Facebook Redaktionen - Facebook Videos Table | SRF Virus - 1 of 26</a:t>
            </a:r>
          </a:p>
        </p:txBody>
      </p:sp>
      <p:graphicFrame>
        <p:nvGraphicFramePr>
          <p:cNvPr id="5" name="Table Placeholder 4">
            <a:extLst>
              <a:ext uri="{FF2B5EF4-FFF2-40B4-BE49-F238E27FC236}">
                <a16:creationId xmlns:a16="http://schemas.microsoft.com/office/drawing/2014/main" id="{D181E7F4-3F0C-419D-A727-0DD03FB4E1B9}"/>
              </a:ext>
            </a:extLst>
          </p:cNvPr>
          <p:cNvGraphicFramePr>
            <a:graphicFrameLocks noGrp="1"/>
          </p:cNvGraphicFramePr>
          <p:nvPr>
            <p:ph type="tbl" sz="quarter" idx="13"/>
            <p:extLst>
              <p:ext uri="{D42A27DB-BD31-4B8C-83A1-F6EECF244321}">
                <p14:modId xmlns:p14="http://schemas.microsoft.com/office/powerpoint/2010/main" val="3782902815"/>
              </p:ext>
            </p:extLst>
          </p:nvPr>
        </p:nvGraphicFramePr>
        <p:xfrm>
          <a:off x="457200" y="1731963"/>
          <a:ext cx="7242049" cy="5425440"/>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942868155"/>
                    </a:ext>
                  </a:extLst>
                </a:gridCol>
                <a:gridCol w="246888">
                  <a:extLst>
                    <a:ext uri="{9D8B030D-6E8A-4147-A177-3AD203B41FA5}">
                      <a16:colId xmlns:a16="http://schemas.microsoft.com/office/drawing/2014/main" val="239389244"/>
                    </a:ext>
                  </a:extLst>
                </a:gridCol>
                <a:gridCol w="493776">
                  <a:extLst>
                    <a:ext uri="{9D8B030D-6E8A-4147-A177-3AD203B41FA5}">
                      <a16:colId xmlns:a16="http://schemas.microsoft.com/office/drawing/2014/main" val="2232083664"/>
                    </a:ext>
                  </a:extLst>
                </a:gridCol>
                <a:gridCol w="493776">
                  <a:extLst>
                    <a:ext uri="{9D8B030D-6E8A-4147-A177-3AD203B41FA5}">
                      <a16:colId xmlns:a16="http://schemas.microsoft.com/office/drawing/2014/main" val="1437246367"/>
                    </a:ext>
                  </a:extLst>
                </a:gridCol>
                <a:gridCol w="493776">
                  <a:extLst>
                    <a:ext uri="{9D8B030D-6E8A-4147-A177-3AD203B41FA5}">
                      <a16:colId xmlns:a16="http://schemas.microsoft.com/office/drawing/2014/main" val="2076684114"/>
                    </a:ext>
                  </a:extLst>
                </a:gridCol>
                <a:gridCol w="493776">
                  <a:extLst>
                    <a:ext uri="{9D8B030D-6E8A-4147-A177-3AD203B41FA5}">
                      <a16:colId xmlns:a16="http://schemas.microsoft.com/office/drawing/2014/main" val="3431813906"/>
                    </a:ext>
                  </a:extLst>
                </a:gridCol>
                <a:gridCol w="246888">
                  <a:extLst>
                    <a:ext uri="{9D8B030D-6E8A-4147-A177-3AD203B41FA5}">
                      <a16:colId xmlns:a16="http://schemas.microsoft.com/office/drawing/2014/main" val="49213792"/>
                    </a:ext>
                  </a:extLst>
                </a:gridCol>
                <a:gridCol w="246888">
                  <a:extLst>
                    <a:ext uri="{9D8B030D-6E8A-4147-A177-3AD203B41FA5}">
                      <a16:colId xmlns:a16="http://schemas.microsoft.com/office/drawing/2014/main" val="2688767728"/>
                    </a:ext>
                  </a:extLst>
                </a:gridCol>
                <a:gridCol w="493776">
                  <a:extLst>
                    <a:ext uri="{9D8B030D-6E8A-4147-A177-3AD203B41FA5}">
                      <a16:colId xmlns:a16="http://schemas.microsoft.com/office/drawing/2014/main" val="1764413345"/>
                    </a:ext>
                  </a:extLst>
                </a:gridCol>
                <a:gridCol w="246888">
                  <a:extLst>
                    <a:ext uri="{9D8B030D-6E8A-4147-A177-3AD203B41FA5}">
                      <a16:colId xmlns:a16="http://schemas.microsoft.com/office/drawing/2014/main" val="4182032416"/>
                    </a:ext>
                  </a:extLst>
                </a:gridCol>
                <a:gridCol w="246888">
                  <a:extLst>
                    <a:ext uri="{9D8B030D-6E8A-4147-A177-3AD203B41FA5}">
                      <a16:colId xmlns:a16="http://schemas.microsoft.com/office/drawing/2014/main" val="1028165727"/>
                    </a:ext>
                  </a:extLst>
                </a:gridCol>
                <a:gridCol w="246888">
                  <a:extLst>
                    <a:ext uri="{9D8B030D-6E8A-4147-A177-3AD203B41FA5}">
                      <a16:colId xmlns:a16="http://schemas.microsoft.com/office/drawing/2014/main" val="2586253467"/>
                    </a:ext>
                  </a:extLst>
                </a:gridCol>
                <a:gridCol w="246888">
                  <a:extLst>
                    <a:ext uri="{9D8B030D-6E8A-4147-A177-3AD203B41FA5}">
                      <a16:colId xmlns:a16="http://schemas.microsoft.com/office/drawing/2014/main" val="2086540283"/>
                    </a:ext>
                  </a:extLst>
                </a:gridCol>
                <a:gridCol w="246888">
                  <a:extLst>
                    <a:ext uri="{9D8B030D-6E8A-4147-A177-3AD203B41FA5}">
                      <a16:colId xmlns:a16="http://schemas.microsoft.com/office/drawing/2014/main" val="1139677660"/>
                    </a:ext>
                  </a:extLst>
                </a:gridCol>
                <a:gridCol w="246888">
                  <a:extLst>
                    <a:ext uri="{9D8B030D-6E8A-4147-A177-3AD203B41FA5}">
                      <a16:colId xmlns:a16="http://schemas.microsoft.com/office/drawing/2014/main" val="498745672"/>
                    </a:ext>
                  </a:extLst>
                </a:gridCol>
                <a:gridCol w="246888">
                  <a:extLst>
                    <a:ext uri="{9D8B030D-6E8A-4147-A177-3AD203B41FA5}">
                      <a16:colId xmlns:a16="http://schemas.microsoft.com/office/drawing/2014/main" val="2506764744"/>
                    </a:ext>
                  </a:extLst>
                </a:gridCol>
                <a:gridCol w="246888">
                  <a:extLst>
                    <a:ext uri="{9D8B030D-6E8A-4147-A177-3AD203B41FA5}">
                      <a16:colId xmlns:a16="http://schemas.microsoft.com/office/drawing/2014/main" val="1000112405"/>
                    </a:ext>
                  </a:extLst>
                </a:gridCol>
                <a:gridCol w="246888">
                  <a:extLst>
                    <a:ext uri="{9D8B030D-6E8A-4147-A177-3AD203B41FA5}">
                      <a16:colId xmlns:a16="http://schemas.microsoft.com/office/drawing/2014/main" val="1582884821"/>
                    </a:ext>
                  </a:extLst>
                </a:gridCol>
                <a:gridCol w="246888">
                  <a:extLst>
                    <a:ext uri="{9D8B030D-6E8A-4147-A177-3AD203B41FA5}">
                      <a16:colId xmlns:a16="http://schemas.microsoft.com/office/drawing/2014/main" val="3937113050"/>
                    </a:ext>
                  </a:extLst>
                </a:gridCol>
                <a:gridCol w="246888">
                  <a:extLst>
                    <a:ext uri="{9D8B030D-6E8A-4147-A177-3AD203B41FA5}">
                      <a16:colId xmlns:a16="http://schemas.microsoft.com/office/drawing/2014/main" val="2301501151"/>
                    </a:ext>
                  </a:extLst>
                </a:gridCol>
                <a:gridCol w="246888">
                  <a:extLst>
                    <a:ext uri="{9D8B030D-6E8A-4147-A177-3AD203B41FA5}">
                      <a16:colId xmlns:a16="http://schemas.microsoft.com/office/drawing/2014/main" val="280298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355651500"/>
                  </a:ext>
                </a:extLst>
              </a:tr>
            </a:tbl>
          </a:graphicData>
        </a:graphic>
      </p:graphicFrame>
      <p:sp>
        <p:nvSpPr>
          <p:cNvPr id="4" name="Text Placeholder 3">
            <a:extLst>
              <a:ext uri="{FF2B5EF4-FFF2-40B4-BE49-F238E27FC236}">
                <a16:creationId xmlns:a16="http://schemas.microsoft.com/office/drawing/2014/main" id="{FDEDE663-4967-401A-B859-16683F106E0D}"/>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238943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49274-644D-4F70-9F0D-BC26F0965B22}"/>
              </a:ext>
            </a:extLst>
          </p:cNvPr>
          <p:cNvSpPr>
            <a:spLocks noGrp="1"/>
          </p:cNvSpPr>
          <p:nvPr>
            <p:ph type="title"/>
          </p:nvPr>
        </p:nvSpPr>
        <p:spPr/>
        <p:txBody>
          <a:bodyPr/>
          <a:lstStyle/>
          <a:p>
            <a:r>
              <a:rPr lang="en-US"/>
              <a:t>Facebook Redaktionen - Facebook Videos Table | SRF Virus - 2 of 26</a:t>
            </a:r>
          </a:p>
        </p:txBody>
      </p:sp>
      <p:graphicFrame>
        <p:nvGraphicFramePr>
          <p:cNvPr id="5" name="Table Placeholder 4">
            <a:extLst>
              <a:ext uri="{FF2B5EF4-FFF2-40B4-BE49-F238E27FC236}">
                <a16:creationId xmlns:a16="http://schemas.microsoft.com/office/drawing/2014/main" id="{51FB0EDD-F2B9-4A90-BEBD-15D89116DB1D}"/>
              </a:ext>
            </a:extLst>
          </p:cNvPr>
          <p:cNvGraphicFramePr>
            <a:graphicFrameLocks noGrp="1"/>
          </p:cNvGraphicFramePr>
          <p:nvPr>
            <p:ph type="tbl" sz="quarter" idx="13"/>
            <p:extLst>
              <p:ext uri="{D42A27DB-BD31-4B8C-83A1-F6EECF244321}">
                <p14:modId xmlns:p14="http://schemas.microsoft.com/office/powerpoint/2010/main" val="305897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831012986"/>
                    </a:ext>
                  </a:extLst>
                </a:gridCol>
                <a:gridCol w="246888">
                  <a:extLst>
                    <a:ext uri="{9D8B030D-6E8A-4147-A177-3AD203B41FA5}">
                      <a16:colId xmlns:a16="http://schemas.microsoft.com/office/drawing/2014/main" val="2308923778"/>
                    </a:ext>
                  </a:extLst>
                </a:gridCol>
                <a:gridCol w="493776">
                  <a:extLst>
                    <a:ext uri="{9D8B030D-6E8A-4147-A177-3AD203B41FA5}">
                      <a16:colId xmlns:a16="http://schemas.microsoft.com/office/drawing/2014/main" val="3753720156"/>
                    </a:ext>
                  </a:extLst>
                </a:gridCol>
                <a:gridCol w="493776">
                  <a:extLst>
                    <a:ext uri="{9D8B030D-6E8A-4147-A177-3AD203B41FA5}">
                      <a16:colId xmlns:a16="http://schemas.microsoft.com/office/drawing/2014/main" val="3205208638"/>
                    </a:ext>
                  </a:extLst>
                </a:gridCol>
                <a:gridCol w="493776">
                  <a:extLst>
                    <a:ext uri="{9D8B030D-6E8A-4147-A177-3AD203B41FA5}">
                      <a16:colId xmlns:a16="http://schemas.microsoft.com/office/drawing/2014/main" val="1377898838"/>
                    </a:ext>
                  </a:extLst>
                </a:gridCol>
                <a:gridCol w="493776">
                  <a:extLst>
                    <a:ext uri="{9D8B030D-6E8A-4147-A177-3AD203B41FA5}">
                      <a16:colId xmlns:a16="http://schemas.microsoft.com/office/drawing/2014/main" val="3435093853"/>
                    </a:ext>
                  </a:extLst>
                </a:gridCol>
                <a:gridCol w="246888">
                  <a:extLst>
                    <a:ext uri="{9D8B030D-6E8A-4147-A177-3AD203B41FA5}">
                      <a16:colId xmlns:a16="http://schemas.microsoft.com/office/drawing/2014/main" val="3453536145"/>
                    </a:ext>
                  </a:extLst>
                </a:gridCol>
                <a:gridCol w="246888">
                  <a:extLst>
                    <a:ext uri="{9D8B030D-6E8A-4147-A177-3AD203B41FA5}">
                      <a16:colId xmlns:a16="http://schemas.microsoft.com/office/drawing/2014/main" val="1461346769"/>
                    </a:ext>
                  </a:extLst>
                </a:gridCol>
                <a:gridCol w="493776">
                  <a:extLst>
                    <a:ext uri="{9D8B030D-6E8A-4147-A177-3AD203B41FA5}">
                      <a16:colId xmlns:a16="http://schemas.microsoft.com/office/drawing/2014/main" val="2357422166"/>
                    </a:ext>
                  </a:extLst>
                </a:gridCol>
                <a:gridCol w="246888">
                  <a:extLst>
                    <a:ext uri="{9D8B030D-6E8A-4147-A177-3AD203B41FA5}">
                      <a16:colId xmlns:a16="http://schemas.microsoft.com/office/drawing/2014/main" val="773389991"/>
                    </a:ext>
                  </a:extLst>
                </a:gridCol>
                <a:gridCol w="246888">
                  <a:extLst>
                    <a:ext uri="{9D8B030D-6E8A-4147-A177-3AD203B41FA5}">
                      <a16:colId xmlns:a16="http://schemas.microsoft.com/office/drawing/2014/main" val="452472881"/>
                    </a:ext>
                  </a:extLst>
                </a:gridCol>
                <a:gridCol w="246888">
                  <a:extLst>
                    <a:ext uri="{9D8B030D-6E8A-4147-A177-3AD203B41FA5}">
                      <a16:colId xmlns:a16="http://schemas.microsoft.com/office/drawing/2014/main" val="2789010964"/>
                    </a:ext>
                  </a:extLst>
                </a:gridCol>
                <a:gridCol w="246888">
                  <a:extLst>
                    <a:ext uri="{9D8B030D-6E8A-4147-A177-3AD203B41FA5}">
                      <a16:colId xmlns:a16="http://schemas.microsoft.com/office/drawing/2014/main" val="3166711241"/>
                    </a:ext>
                  </a:extLst>
                </a:gridCol>
                <a:gridCol w="246888">
                  <a:extLst>
                    <a:ext uri="{9D8B030D-6E8A-4147-A177-3AD203B41FA5}">
                      <a16:colId xmlns:a16="http://schemas.microsoft.com/office/drawing/2014/main" val="1888858404"/>
                    </a:ext>
                  </a:extLst>
                </a:gridCol>
                <a:gridCol w="246888">
                  <a:extLst>
                    <a:ext uri="{9D8B030D-6E8A-4147-A177-3AD203B41FA5}">
                      <a16:colId xmlns:a16="http://schemas.microsoft.com/office/drawing/2014/main" val="3436933798"/>
                    </a:ext>
                  </a:extLst>
                </a:gridCol>
                <a:gridCol w="246888">
                  <a:extLst>
                    <a:ext uri="{9D8B030D-6E8A-4147-A177-3AD203B41FA5}">
                      <a16:colId xmlns:a16="http://schemas.microsoft.com/office/drawing/2014/main" val="2838942480"/>
                    </a:ext>
                  </a:extLst>
                </a:gridCol>
                <a:gridCol w="246888">
                  <a:extLst>
                    <a:ext uri="{9D8B030D-6E8A-4147-A177-3AD203B41FA5}">
                      <a16:colId xmlns:a16="http://schemas.microsoft.com/office/drawing/2014/main" val="2172098734"/>
                    </a:ext>
                  </a:extLst>
                </a:gridCol>
                <a:gridCol w="246888">
                  <a:extLst>
                    <a:ext uri="{9D8B030D-6E8A-4147-A177-3AD203B41FA5}">
                      <a16:colId xmlns:a16="http://schemas.microsoft.com/office/drawing/2014/main" val="819679634"/>
                    </a:ext>
                  </a:extLst>
                </a:gridCol>
                <a:gridCol w="246888">
                  <a:extLst>
                    <a:ext uri="{9D8B030D-6E8A-4147-A177-3AD203B41FA5}">
                      <a16:colId xmlns:a16="http://schemas.microsoft.com/office/drawing/2014/main" val="1857346275"/>
                    </a:ext>
                  </a:extLst>
                </a:gridCol>
                <a:gridCol w="246888">
                  <a:extLst>
                    <a:ext uri="{9D8B030D-6E8A-4147-A177-3AD203B41FA5}">
                      <a16:colId xmlns:a16="http://schemas.microsoft.com/office/drawing/2014/main" val="2005988899"/>
                    </a:ext>
                  </a:extLst>
                </a:gridCol>
                <a:gridCol w="246888">
                  <a:extLst>
                    <a:ext uri="{9D8B030D-6E8A-4147-A177-3AD203B41FA5}">
                      <a16:colId xmlns:a16="http://schemas.microsoft.com/office/drawing/2014/main" val="3790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48689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- 03.02.2020 18:01:14</a:t>
                      </a:r>
                      <a:r>
                        <a:rPr kumimoji="0" lang="de-DE" sz="1000" b="0" i="0" u="none" strike="noStrike" kern="1200" cap="none" spc="0" normalizeH="0" baseline="0" noProof="0">
                          <a:ln>
                            <a:noFill/>
                          </a:ln>
                          <a:solidFill>
                            <a:prstClr val="black"/>
                          </a:solidFill>
                          <a:effectLst/>
                          <a:uLnTx/>
                          <a:uFillTx/>
                          <a:latin typeface="+mn-lt"/>
                          <a:ea typeface="+mn-ea"/>
                          <a:cs typeface="+mn-cs"/>
                        </a:rPr>
                        <a:t>
 «Für uns ist diese Tätowierung ein Neuanfang»
David und seine Mutter lassen sich zusammen ein bedeutsames Motiv tätowieren. Für seine Mum ist es sogar das erste Mal unter der Nadel! #srfinked war bei diesem besonderen Moment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Mutter-Sohn-Liebe auf der Haut verewigt | Inked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6.818522744319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«Für uns ist diese Tätowierung ein Neuanfang»
David und seine Mutter lassen sich zusammen ein bedeutsames Motiv tätowieren. Für seine Mum ist es sogar das erste Mal unter der Nadel! #srfinked war bei diesem besonderen Moment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https://www.facebook.com/srfvirus/videos/561184264739216/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extLst>
                  <a:ext uri="{0D108BD9-81ED-4DB2-BD59-A6C34878D82A}">
                    <a16:rowId xmlns:a16="http://schemas.microsoft.com/office/drawing/2014/main" val="1880044352"/>
                  </a:ext>
                </a:extLst>
              </a:tr>
            </a:tbl>
          </a:graphicData>
        </a:graphic>
      </p:graphicFrame>
      <p:sp>
        <p:nvSpPr>
          <p:cNvPr id="4" name="Text Placeholder 3">
            <a:extLst>
              <a:ext uri="{FF2B5EF4-FFF2-40B4-BE49-F238E27FC236}">
                <a16:creationId xmlns:a16="http://schemas.microsoft.com/office/drawing/2014/main" id="{E7B66EC8-DF04-45F4-BAC6-413CD0C799C3}"/>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522844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61597-8F3B-4148-BB63-E05F49A14F35}"/>
              </a:ext>
            </a:extLst>
          </p:cNvPr>
          <p:cNvSpPr>
            <a:spLocks noGrp="1"/>
          </p:cNvSpPr>
          <p:nvPr>
            <p:ph type="title"/>
          </p:nvPr>
        </p:nvSpPr>
        <p:spPr/>
        <p:txBody>
          <a:bodyPr/>
          <a:lstStyle/>
          <a:p>
            <a:r>
              <a:rPr lang="en-US"/>
              <a:t>Facebook Redaktionen - Facebook Videos Table | SRF Virus - 3 of 26</a:t>
            </a:r>
          </a:p>
        </p:txBody>
      </p:sp>
      <p:graphicFrame>
        <p:nvGraphicFramePr>
          <p:cNvPr id="5" name="Table Placeholder 4">
            <a:extLst>
              <a:ext uri="{FF2B5EF4-FFF2-40B4-BE49-F238E27FC236}">
                <a16:creationId xmlns:a16="http://schemas.microsoft.com/office/drawing/2014/main" id="{B22078A0-8FD3-4046-AB12-AC647F48C423}"/>
              </a:ext>
            </a:extLst>
          </p:cNvPr>
          <p:cNvGraphicFramePr>
            <a:graphicFrameLocks noGrp="1"/>
          </p:cNvGraphicFramePr>
          <p:nvPr>
            <p:ph type="tbl" sz="quarter" idx="13"/>
            <p:extLst>
              <p:ext uri="{D42A27DB-BD31-4B8C-83A1-F6EECF244321}">
                <p14:modId xmlns:p14="http://schemas.microsoft.com/office/powerpoint/2010/main" val="40339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278085897"/>
                    </a:ext>
                  </a:extLst>
                </a:gridCol>
                <a:gridCol w="246888">
                  <a:extLst>
                    <a:ext uri="{9D8B030D-6E8A-4147-A177-3AD203B41FA5}">
                      <a16:colId xmlns:a16="http://schemas.microsoft.com/office/drawing/2014/main" val="149419978"/>
                    </a:ext>
                  </a:extLst>
                </a:gridCol>
                <a:gridCol w="493776">
                  <a:extLst>
                    <a:ext uri="{9D8B030D-6E8A-4147-A177-3AD203B41FA5}">
                      <a16:colId xmlns:a16="http://schemas.microsoft.com/office/drawing/2014/main" val="3086338286"/>
                    </a:ext>
                  </a:extLst>
                </a:gridCol>
                <a:gridCol w="493776">
                  <a:extLst>
                    <a:ext uri="{9D8B030D-6E8A-4147-A177-3AD203B41FA5}">
                      <a16:colId xmlns:a16="http://schemas.microsoft.com/office/drawing/2014/main" val="322101324"/>
                    </a:ext>
                  </a:extLst>
                </a:gridCol>
                <a:gridCol w="493776">
                  <a:extLst>
                    <a:ext uri="{9D8B030D-6E8A-4147-A177-3AD203B41FA5}">
                      <a16:colId xmlns:a16="http://schemas.microsoft.com/office/drawing/2014/main" val="1079460114"/>
                    </a:ext>
                  </a:extLst>
                </a:gridCol>
                <a:gridCol w="493776">
                  <a:extLst>
                    <a:ext uri="{9D8B030D-6E8A-4147-A177-3AD203B41FA5}">
                      <a16:colId xmlns:a16="http://schemas.microsoft.com/office/drawing/2014/main" val="2151944490"/>
                    </a:ext>
                  </a:extLst>
                </a:gridCol>
                <a:gridCol w="246888">
                  <a:extLst>
                    <a:ext uri="{9D8B030D-6E8A-4147-A177-3AD203B41FA5}">
                      <a16:colId xmlns:a16="http://schemas.microsoft.com/office/drawing/2014/main" val="843692380"/>
                    </a:ext>
                  </a:extLst>
                </a:gridCol>
                <a:gridCol w="246888">
                  <a:extLst>
                    <a:ext uri="{9D8B030D-6E8A-4147-A177-3AD203B41FA5}">
                      <a16:colId xmlns:a16="http://schemas.microsoft.com/office/drawing/2014/main" val="20454355"/>
                    </a:ext>
                  </a:extLst>
                </a:gridCol>
                <a:gridCol w="493776">
                  <a:extLst>
                    <a:ext uri="{9D8B030D-6E8A-4147-A177-3AD203B41FA5}">
                      <a16:colId xmlns:a16="http://schemas.microsoft.com/office/drawing/2014/main" val="2998268156"/>
                    </a:ext>
                  </a:extLst>
                </a:gridCol>
                <a:gridCol w="246888">
                  <a:extLst>
                    <a:ext uri="{9D8B030D-6E8A-4147-A177-3AD203B41FA5}">
                      <a16:colId xmlns:a16="http://schemas.microsoft.com/office/drawing/2014/main" val="2245624472"/>
                    </a:ext>
                  </a:extLst>
                </a:gridCol>
                <a:gridCol w="246888">
                  <a:extLst>
                    <a:ext uri="{9D8B030D-6E8A-4147-A177-3AD203B41FA5}">
                      <a16:colId xmlns:a16="http://schemas.microsoft.com/office/drawing/2014/main" val="3296914981"/>
                    </a:ext>
                  </a:extLst>
                </a:gridCol>
                <a:gridCol w="246888">
                  <a:extLst>
                    <a:ext uri="{9D8B030D-6E8A-4147-A177-3AD203B41FA5}">
                      <a16:colId xmlns:a16="http://schemas.microsoft.com/office/drawing/2014/main" val="737778249"/>
                    </a:ext>
                  </a:extLst>
                </a:gridCol>
                <a:gridCol w="246888">
                  <a:extLst>
                    <a:ext uri="{9D8B030D-6E8A-4147-A177-3AD203B41FA5}">
                      <a16:colId xmlns:a16="http://schemas.microsoft.com/office/drawing/2014/main" val="620087495"/>
                    </a:ext>
                  </a:extLst>
                </a:gridCol>
                <a:gridCol w="246888">
                  <a:extLst>
                    <a:ext uri="{9D8B030D-6E8A-4147-A177-3AD203B41FA5}">
                      <a16:colId xmlns:a16="http://schemas.microsoft.com/office/drawing/2014/main" val="3050808216"/>
                    </a:ext>
                  </a:extLst>
                </a:gridCol>
                <a:gridCol w="246888">
                  <a:extLst>
                    <a:ext uri="{9D8B030D-6E8A-4147-A177-3AD203B41FA5}">
                      <a16:colId xmlns:a16="http://schemas.microsoft.com/office/drawing/2014/main" val="1268208218"/>
                    </a:ext>
                  </a:extLst>
                </a:gridCol>
                <a:gridCol w="246888">
                  <a:extLst>
                    <a:ext uri="{9D8B030D-6E8A-4147-A177-3AD203B41FA5}">
                      <a16:colId xmlns:a16="http://schemas.microsoft.com/office/drawing/2014/main" val="3482795602"/>
                    </a:ext>
                  </a:extLst>
                </a:gridCol>
                <a:gridCol w="246888">
                  <a:extLst>
                    <a:ext uri="{9D8B030D-6E8A-4147-A177-3AD203B41FA5}">
                      <a16:colId xmlns:a16="http://schemas.microsoft.com/office/drawing/2014/main" val="3221347895"/>
                    </a:ext>
                  </a:extLst>
                </a:gridCol>
                <a:gridCol w="246888">
                  <a:extLst>
                    <a:ext uri="{9D8B030D-6E8A-4147-A177-3AD203B41FA5}">
                      <a16:colId xmlns:a16="http://schemas.microsoft.com/office/drawing/2014/main" val="1103216759"/>
                    </a:ext>
                  </a:extLst>
                </a:gridCol>
                <a:gridCol w="246888">
                  <a:extLst>
                    <a:ext uri="{9D8B030D-6E8A-4147-A177-3AD203B41FA5}">
                      <a16:colId xmlns:a16="http://schemas.microsoft.com/office/drawing/2014/main" val="1547851912"/>
                    </a:ext>
                  </a:extLst>
                </a:gridCol>
                <a:gridCol w="246888">
                  <a:extLst>
                    <a:ext uri="{9D8B030D-6E8A-4147-A177-3AD203B41FA5}">
                      <a16:colId xmlns:a16="http://schemas.microsoft.com/office/drawing/2014/main" val="1519680449"/>
                    </a:ext>
                  </a:extLst>
                </a:gridCol>
                <a:gridCol w="246888">
                  <a:extLst>
                    <a:ext uri="{9D8B030D-6E8A-4147-A177-3AD203B41FA5}">
                      <a16:colId xmlns:a16="http://schemas.microsoft.com/office/drawing/2014/main" val="344367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40198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- 27.01.2020 18:00:59</a:t>
                      </a:r>
                      <a:r>
                        <a:rPr kumimoji="0" lang="de-DE" sz="1000" b="0" i="0" u="none" strike="noStrike" kern="1200" cap="none" spc="0" normalizeH="0" baseline="0" noProof="0">
                          <a:ln>
                            <a:noFill/>
                          </a:ln>
                          <a:solidFill>
                            <a:prstClr val="black"/>
                          </a:solidFill>
                          <a:effectLst/>
                          <a:uLnTx/>
                          <a:uFillTx/>
                          <a:latin typeface="+mn-lt"/>
                          <a:ea typeface="+mn-ea"/>
                          <a:cs typeface="+mn-cs"/>
                        </a:rPr>
                        <a:t>
 «Das Tätowieren ist etwas sehr Intimes, ich berühre permanent fremde Personen»
Tätowierer Michael Joss empfindet das Stechen als Überschreitung von Grenzen, gerade bei einer fremden Person. Bei #srfinked erklärt er, wie seine Motive entstehen und wie wichtig ihm das Tablet bei seiner Arbeit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Michael Joss zeigt den Entstehungsprozess seiner Tattoo-Motive | Inked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6.6334331665025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«Das Tätowieren ist etwas sehr Intimes, ich berühre permanent fremde Personen»
Tätowierer Michael Joss empfindet das Stechen als Überschreitung von Grenzen, gerade bei einer fremden Person. Bei #srfinked erklärt er, wie seine Motive entstehen und wie wichtig ihm das Tablet bei seiner Arbeit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https://www.facebook.com/srfvirus/videos/630112934403419/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extLst>
                  <a:ext uri="{0D108BD9-81ED-4DB2-BD59-A6C34878D82A}">
                    <a16:rowId xmlns:a16="http://schemas.microsoft.com/office/drawing/2014/main" val="564018669"/>
                  </a:ext>
                </a:extLst>
              </a:tr>
            </a:tbl>
          </a:graphicData>
        </a:graphic>
      </p:graphicFrame>
      <p:sp>
        <p:nvSpPr>
          <p:cNvPr id="4" name="Text Placeholder 3">
            <a:extLst>
              <a:ext uri="{FF2B5EF4-FFF2-40B4-BE49-F238E27FC236}">
                <a16:creationId xmlns:a16="http://schemas.microsoft.com/office/drawing/2014/main" id="{4B69E440-0EE0-4EA1-8C48-FFF0FBE983C2}"/>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407758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DE3EE-05ED-4618-B4AC-0F2656E5268C}"/>
              </a:ext>
            </a:extLst>
          </p:cNvPr>
          <p:cNvSpPr>
            <a:spLocks noGrp="1"/>
          </p:cNvSpPr>
          <p:nvPr>
            <p:ph type="title"/>
          </p:nvPr>
        </p:nvSpPr>
        <p:spPr/>
        <p:txBody>
          <a:bodyPr/>
          <a:lstStyle/>
          <a:p>
            <a:r>
              <a:rPr lang="en-US"/>
              <a:t>Facebook Redaktionen - Facebook Videos Table | SRF Virus - 4 of 26</a:t>
            </a:r>
          </a:p>
        </p:txBody>
      </p:sp>
      <p:graphicFrame>
        <p:nvGraphicFramePr>
          <p:cNvPr id="5" name="Table Placeholder 4">
            <a:extLst>
              <a:ext uri="{FF2B5EF4-FFF2-40B4-BE49-F238E27FC236}">
                <a16:creationId xmlns:a16="http://schemas.microsoft.com/office/drawing/2014/main" id="{0811CAF1-1237-4499-B487-242F738C5CE3}"/>
              </a:ext>
            </a:extLst>
          </p:cNvPr>
          <p:cNvGraphicFramePr>
            <a:graphicFrameLocks noGrp="1"/>
          </p:cNvGraphicFramePr>
          <p:nvPr>
            <p:ph type="tbl" sz="quarter" idx="13"/>
            <p:extLst>
              <p:ext uri="{D42A27DB-BD31-4B8C-83A1-F6EECF244321}">
                <p14:modId xmlns:p14="http://schemas.microsoft.com/office/powerpoint/2010/main" val="359025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168931732"/>
                    </a:ext>
                  </a:extLst>
                </a:gridCol>
                <a:gridCol w="246888">
                  <a:extLst>
                    <a:ext uri="{9D8B030D-6E8A-4147-A177-3AD203B41FA5}">
                      <a16:colId xmlns:a16="http://schemas.microsoft.com/office/drawing/2014/main" val="3222327925"/>
                    </a:ext>
                  </a:extLst>
                </a:gridCol>
                <a:gridCol w="493776">
                  <a:extLst>
                    <a:ext uri="{9D8B030D-6E8A-4147-A177-3AD203B41FA5}">
                      <a16:colId xmlns:a16="http://schemas.microsoft.com/office/drawing/2014/main" val="4029256306"/>
                    </a:ext>
                  </a:extLst>
                </a:gridCol>
                <a:gridCol w="493776">
                  <a:extLst>
                    <a:ext uri="{9D8B030D-6E8A-4147-A177-3AD203B41FA5}">
                      <a16:colId xmlns:a16="http://schemas.microsoft.com/office/drawing/2014/main" val="545257962"/>
                    </a:ext>
                  </a:extLst>
                </a:gridCol>
                <a:gridCol w="493776">
                  <a:extLst>
                    <a:ext uri="{9D8B030D-6E8A-4147-A177-3AD203B41FA5}">
                      <a16:colId xmlns:a16="http://schemas.microsoft.com/office/drawing/2014/main" val="1261575377"/>
                    </a:ext>
                  </a:extLst>
                </a:gridCol>
                <a:gridCol w="493776">
                  <a:extLst>
                    <a:ext uri="{9D8B030D-6E8A-4147-A177-3AD203B41FA5}">
                      <a16:colId xmlns:a16="http://schemas.microsoft.com/office/drawing/2014/main" val="2214288247"/>
                    </a:ext>
                  </a:extLst>
                </a:gridCol>
                <a:gridCol w="246888">
                  <a:extLst>
                    <a:ext uri="{9D8B030D-6E8A-4147-A177-3AD203B41FA5}">
                      <a16:colId xmlns:a16="http://schemas.microsoft.com/office/drawing/2014/main" val="2558586183"/>
                    </a:ext>
                  </a:extLst>
                </a:gridCol>
                <a:gridCol w="246888">
                  <a:extLst>
                    <a:ext uri="{9D8B030D-6E8A-4147-A177-3AD203B41FA5}">
                      <a16:colId xmlns:a16="http://schemas.microsoft.com/office/drawing/2014/main" val="2280525388"/>
                    </a:ext>
                  </a:extLst>
                </a:gridCol>
                <a:gridCol w="493776">
                  <a:extLst>
                    <a:ext uri="{9D8B030D-6E8A-4147-A177-3AD203B41FA5}">
                      <a16:colId xmlns:a16="http://schemas.microsoft.com/office/drawing/2014/main" val="173683480"/>
                    </a:ext>
                  </a:extLst>
                </a:gridCol>
                <a:gridCol w="246888">
                  <a:extLst>
                    <a:ext uri="{9D8B030D-6E8A-4147-A177-3AD203B41FA5}">
                      <a16:colId xmlns:a16="http://schemas.microsoft.com/office/drawing/2014/main" val="605046316"/>
                    </a:ext>
                  </a:extLst>
                </a:gridCol>
                <a:gridCol w="246888">
                  <a:extLst>
                    <a:ext uri="{9D8B030D-6E8A-4147-A177-3AD203B41FA5}">
                      <a16:colId xmlns:a16="http://schemas.microsoft.com/office/drawing/2014/main" val="1657895703"/>
                    </a:ext>
                  </a:extLst>
                </a:gridCol>
                <a:gridCol w="246888">
                  <a:extLst>
                    <a:ext uri="{9D8B030D-6E8A-4147-A177-3AD203B41FA5}">
                      <a16:colId xmlns:a16="http://schemas.microsoft.com/office/drawing/2014/main" val="856337818"/>
                    </a:ext>
                  </a:extLst>
                </a:gridCol>
                <a:gridCol w="246888">
                  <a:extLst>
                    <a:ext uri="{9D8B030D-6E8A-4147-A177-3AD203B41FA5}">
                      <a16:colId xmlns:a16="http://schemas.microsoft.com/office/drawing/2014/main" val="965353854"/>
                    </a:ext>
                  </a:extLst>
                </a:gridCol>
                <a:gridCol w="246888">
                  <a:extLst>
                    <a:ext uri="{9D8B030D-6E8A-4147-A177-3AD203B41FA5}">
                      <a16:colId xmlns:a16="http://schemas.microsoft.com/office/drawing/2014/main" val="3516383658"/>
                    </a:ext>
                  </a:extLst>
                </a:gridCol>
                <a:gridCol w="246888">
                  <a:extLst>
                    <a:ext uri="{9D8B030D-6E8A-4147-A177-3AD203B41FA5}">
                      <a16:colId xmlns:a16="http://schemas.microsoft.com/office/drawing/2014/main" val="1751650914"/>
                    </a:ext>
                  </a:extLst>
                </a:gridCol>
                <a:gridCol w="246888">
                  <a:extLst>
                    <a:ext uri="{9D8B030D-6E8A-4147-A177-3AD203B41FA5}">
                      <a16:colId xmlns:a16="http://schemas.microsoft.com/office/drawing/2014/main" val="2180694362"/>
                    </a:ext>
                  </a:extLst>
                </a:gridCol>
                <a:gridCol w="246888">
                  <a:extLst>
                    <a:ext uri="{9D8B030D-6E8A-4147-A177-3AD203B41FA5}">
                      <a16:colId xmlns:a16="http://schemas.microsoft.com/office/drawing/2014/main" val="907199409"/>
                    </a:ext>
                  </a:extLst>
                </a:gridCol>
                <a:gridCol w="246888">
                  <a:extLst>
                    <a:ext uri="{9D8B030D-6E8A-4147-A177-3AD203B41FA5}">
                      <a16:colId xmlns:a16="http://schemas.microsoft.com/office/drawing/2014/main" val="2935711458"/>
                    </a:ext>
                  </a:extLst>
                </a:gridCol>
                <a:gridCol w="246888">
                  <a:extLst>
                    <a:ext uri="{9D8B030D-6E8A-4147-A177-3AD203B41FA5}">
                      <a16:colId xmlns:a16="http://schemas.microsoft.com/office/drawing/2014/main" val="225914584"/>
                    </a:ext>
                  </a:extLst>
                </a:gridCol>
                <a:gridCol w="246888">
                  <a:extLst>
                    <a:ext uri="{9D8B030D-6E8A-4147-A177-3AD203B41FA5}">
                      <a16:colId xmlns:a16="http://schemas.microsoft.com/office/drawing/2014/main" val="282957564"/>
                    </a:ext>
                  </a:extLst>
                </a:gridCol>
                <a:gridCol w="246888">
                  <a:extLst>
                    <a:ext uri="{9D8B030D-6E8A-4147-A177-3AD203B41FA5}">
                      <a16:colId xmlns:a16="http://schemas.microsoft.com/office/drawing/2014/main" val="182511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15022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- 12.02.2020 10:59:16</a:t>
                      </a:r>
                      <a:r>
                        <a:rPr kumimoji="0" lang="de-DE" sz="1000" b="0" i="0" u="none" strike="noStrike" kern="1200" cap="none" spc="0" normalizeH="0" baseline="0" noProof="0">
                          <a:ln>
                            <a:noFill/>
                          </a:ln>
                          <a:solidFill>
                            <a:prstClr val="black"/>
                          </a:solidFill>
                          <a:effectLst/>
                          <a:uLnTx/>
                          <a:uFillTx/>
                          <a:latin typeface="+mn-lt"/>
                          <a:ea typeface="+mn-ea"/>
                          <a:cs typeface="+mn-cs"/>
                        </a:rPr>
                        <a:t>
 «Ich möchte nicht, dass mein Kind von einem Mann gewickelt wird.» Solche Aussagen musste sich Max auch schon anhören. Er arbeitet in einem Hort mit Kindern und erzählt bei #srftruetalk wie er mit solchen Aussagen umgeht und warum «Softie!» für ihn ein Kompliment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«‹Ich möchte nicht, dass mein Kind von einem Mann gewickelt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8.1145558903561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«Ich möchte nicht, dass mein Kind von einem Mann gewickelt wird.» Solche Aussagen musste sich Max auch schon anhören. Er arbeitet in einem Hort mit Kindern und erzählt bei #srftruetalk wie er mit solchen Aussagen umgeht und warum «Softie!» für ihn ein Kompliment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https://www.facebook.com/srfvirus/videos/631372774114767/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extLst>
                  <a:ext uri="{0D108BD9-81ED-4DB2-BD59-A6C34878D82A}">
                    <a16:rowId xmlns:a16="http://schemas.microsoft.com/office/drawing/2014/main" val="3700570525"/>
                  </a:ext>
                </a:extLst>
              </a:tr>
            </a:tbl>
          </a:graphicData>
        </a:graphic>
      </p:graphicFrame>
      <p:sp>
        <p:nvSpPr>
          <p:cNvPr id="4" name="Text Placeholder 3">
            <a:extLst>
              <a:ext uri="{FF2B5EF4-FFF2-40B4-BE49-F238E27FC236}">
                <a16:creationId xmlns:a16="http://schemas.microsoft.com/office/drawing/2014/main" id="{29F89163-FFB3-48EF-B044-B00EFD957F6F}"/>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780484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5E35-BA8E-4058-86D4-C5FBD12BA8C4}"/>
              </a:ext>
            </a:extLst>
          </p:cNvPr>
          <p:cNvSpPr>
            <a:spLocks noGrp="1"/>
          </p:cNvSpPr>
          <p:nvPr>
            <p:ph type="title"/>
          </p:nvPr>
        </p:nvSpPr>
        <p:spPr/>
        <p:txBody>
          <a:bodyPr/>
          <a:lstStyle/>
          <a:p>
            <a:r>
              <a:rPr lang="en-US"/>
              <a:t>Facebook Redaktionen - Facebook Videos Table | SRF Virus - 5 of 26</a:t>
            </a:r>
          </a:p>
        </p:txBody>
      </p:sp>
      <p:graphicFrame>
        <p:nvGraphicFramePr>
          <p:cNvPr id="5" name="Table Placeholder 4">
            <a:extLst>
              <a:ext uri="{FF2B5EF4-FFF2-40B4-BE49-F238E27FC236}">
                <a16:creationId xmlns:a16="http://schemas.microsoft.com/office/drawing/2014/main" id="{A1D0E0C3-A353-4D60-8B12-C652D4964AD7}"/>
              </a:ext>
            </a:extLst>
          </p:cNvPr>
          <p:cNvGraphicFramePr>
            <a:graphicFrameLocks noGrp="1"/>
          </p:cNvGraphicFramePr>
          <p:nvPr>
            <p:ph type="tbl" sz="quarter" idx="13"/>
            <p:extLst>
              <p:ext uri="{D42A27DB-BD31-4B8C-83A1-F6EECF244321}">
                <p14:modId xmlns:p14="http://schemas.microsoft.com/office/powerpoint/2010/main" val="51913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6245708"/>
                    </a:ext>
                  </a:extLst>
                </a:gridCol>
                <a:gridCol w="246888">
                  <a:extLst>
                    <a:ext uri="{9D8B030D-6E8A-4147-A177-3AD203B41FA5}">
                      <a16:colId xmlns:a16="http://schemas.microsoft.com/office/drawing/2014/main" val="2738865624"/>
                    </a:ext>
                  </a:extLst>
                </a:gridCol>
                <a:gridCol w="493776">
                  <a:extLst>
                    <a:ext uri="{9D8B030D-6E8A-4147-A177-3AD203B41FA5}">
                      <a16:colId xmlns:a16="http://schemas.microsoft.com/office/drawing/2014/main" val="65111351"/>
                    </a:ext>
                  </a:extLst>
                </a:gridCol>
                <a:gridCol w="493776">
                  <a:extLst>
                    <a:ext uri="{9D8B030D-6E8A-4147-A177-3AD203B41FA5}">
                      <a16:colId xmlns:a16="http://schemas.microsoft.com/office/drawing/2014/main" val="416890214"/>
                    </a:ext>
                  </a:extLst>
                </a:gridCol>
                <a:gridCol w="493776">
                  <a:extLst>
                    <a:ext uri="{9D8B030D-6E8A-4147-A177-3AD203B41FA5}">
                      <a16:colId xmlns:a16="http://schemas.microsoft.com/office/drawing/2014/main" val="1115433756"/>
                    </a:ext>
                  </a:extLst>
                </a:gridCol>
                <a:gridCol w="493776">
                  <a:extLst>
                    <a:ext uri="{9D8B030D-6E8A-4147-A177-3AD203B41FA5}">
                      <a16:colId xmlns:a16="http://schemas.microsoft.com/office/drawing/2014/main" val="1014014096"/>
                    </a:ext>
                  </a:extLst>
                </a:gridCol>
                <a:gridCol w="246888">
                  <a:extLst>
                    <a:ext uri="{9D8B030D-6E8A-4147-A177-3AD203B41FA5}">
                      <a16:colId xmlns:a16="http://schemas.microsoft.com/office/drawing/2014/main" val="2408720502"/>
                    </a:ext>
                  </a:extLst>
                </a:gridCol>
                <a:gridCol w="246888">
                  <a:extLst>
                    <a:ext uri="{9D8B030D-6E8A-4147-A177-3AD203B41FA5}">
                      <a16:colId xmlns:a16="http://schemas.microsoft.com/office/drawing/2014/main" val="1205416453"/>
                    </a:ext>
                  </a:extLst>
                </a:gridCol>
                <a:gridCol w="493776">
                  <a:extLst>
                    <a:ext uri="{9D8B030D-6E8A-4147-A177-3AD203B41FA5}">
                      <a16:colId xmlns:a16="http://schemas.microsoft.com/office/drawing/2014/main" val="875148716"/>
                    </a:ext>
                  </a:extLst>
                </a:gridCol>
                <a:gridCol w="246888">
                  <a:extLst>
                    <a:ext uri="{9D8B030D-6E8A-4147-A177-3AD203B41FA5}">
                      <a16:colId xmlns:a16="http://schemas.microsoft.com/office/drawing/2014/main" val="2226066057"/>
                    </a:ext>
                  </a:extLst>
                </a:gridCol>
                <a:gridCol w="246888">
                  <a:extLst>
                    <a:ext uri="{9D8B030D-6E8A-4147-A177-3AD203B41FA5}">
                      <a16:colId xmlns:a16="http://schemas.microsoft.com/office/drawing/2014/main" val="998380997"/>
                    </a:ext>
                  </a:extLst>
                </a:gridCol>
                <a:gridCol w="246888">
                  <a:extLst>
                    <a:ext uri="{9D8B030D-6E8A-4147-A177-3AD203B41FA5}">
                      <a16:colId xmlns:a16="http://schemas.microsoft.com/office/drawing/2014/main" val="4007140651"/>
                    </a:ext>
                  </a:extLst>
                </a:gridCol>
                <a:gridCol w="246888">
                  <a:extLst>
                    <a:ext uri="{9D8B030D-6E8A-4147-A177-3AD203B41FA5}">
                      <a16:colId xmlns:a16="http://schemas.microsoft.com/office/drawing/2014/main" val="1949276178"/>
                    </a:ext>
                  </a:extLst>
                </a:gridCol>
                <a:gridCol w="246888">
                  <a:extLst>
                    <a:ext uri="{9D8B030D-6E8A-4147-A177-3AD203B41FA5}">
                      <a16:colId xmlns:a16="http://schemas.microsoft.com/office/drawing/2014/main" val="2331155882"/>
                    </a:ext>
                  </a:extLst>
                </a:gridCol>
                <a:gridCol w="246888">
                  <a:extLst>
                    <a:ext uri="{9D8B030D-6E8A-4147-A177-3AD203B41FA5}">
                      <a16:colId xmlns:a16="http://schemas.microsoft.com/office/drawing/2014/main" val="1350181273"/>
                    </a:ext>
                  </a:extLst>
                </a:gridCol>
                <a:gridCol w="246888">
                  <a:extLst>
                    <a:ext uri="{9D8B030D-6E8A-4147-A177-3AD203B41FA5}">
                      <a16:colId xmlns:a16="http://schemas.microsoft.com/office/drawing/2014/main" val="2078106469"/>
                    </a:ext>
                  </a:extLst>
                </a:gridCol>
                <a:gridCol w="246888">
                  <a:extLst>
                    <a:ext uri="{9D8B030D-6E8A-4147-A177-3AD203B41FA5}">
                      <a16:colId xmlns:a16="http://schemas.microsoft.com/office/drawing/2014/main" val="25788079"/>
                    </a:ext>
                  </a:extLst>
                </a:gridCol>
                <a:gridCol w="246888">
                  <a:extLst>
                    <a:ext uri="{9D8B030D-6E8A-4147-A177-3AD203B41FA5}">
                      <a16:colId xmlns:a16="http://schemas.microsoft.com/office/drawing/2014/main" val="1153710459"/>
                    </a:ext>
                  </a:extLst>
                </a:gridCol>
                <a:gridCol w="246888">
                  <a:extLst>
                    <a:ext uri="{9D8B030D-6E8A-4147-A177-3AD203B41FA5}">
                      <a16:colId xmlns:a16="http://schemas.microsoft.com/office/drawing/2014/main" val="534056565"/>
                    </a:ext>
                  </a:extLst>
                </a:gridCol>
                <a:gridCol w="246888">
                  <a:extLst>
                    <a:ext uri="{9D8B030D-6E8A-4147-A177-3AD203B41FA5}">
                      <a16:colId xmlns:a16="http://schemas.microsoft.com/office/drawing/2014/main" val="1124967717"/>
                    </a:ext>
                  </a:extLst>
                </a:gridCol>
                <a:gridCol w="246888">
                  <a:extLst>
                    <a:ext uri="{9D8B030D-6E8A-4147-A177-3AD203B41FA5}">
                      <a16:colId xmlns:a16="http://schemas.microsoft.com/office/drawing/2014/main" val="751254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88655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- 04.02.2020 18:22:37</a:t>
                      </a:r>
                      <a:r>
                        <a:rPr kumimoji="0" lang="de-DE" sz="1000" b="0" i="0" u="none" strike="noStrike" kern="1200" cap="none" spc="0" normalizeH="0" baseline="0" noProof="0">
                          <a:ln>
                            <a:noFill/>
                          </a:ln>
                          <a:solidFill>
                            <a:prstClr val="black"/>
                          </a:solidFill>
                          <a:effectLst/>
                          <a:uLnTx/>
                          <a:uFillTx/>
                          <a:latin typeface="+mn-lt"/>
                          <a:ea typeface="+mn-ea"/>
                          <a:cs typeface="+mn-cs"/>
                        </a:rPr>
                        <a:t>
 Weinen ist kein Zeichen von Schwäche – das bestätigen uns auch die härtesten Rapper*innen. 😭 #cypher20 #srfvirus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Rappers don't cry?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8.8111206708891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Weinen ist kein Zeichen von Schwäche – das bestätigen uns auch die härtesten Rapper*innen. 😭 #cypher20 #srfvirus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https://www.facebook.com/srfvirus/videos/326937981546569/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0003027"/>
                  </a:ext>
                </a:extLst>
              </a:tr>
            </a:tbl>
          </a:graphicData>
        </a:graphic>
      </p:graphicFrame>
      <p:sp>
        <p:nvSpPr>
          <p:cNvPr id="4" name="Text Placeholder 3">
            <a:extLst>
              <a:ext uri="{FF2B5EF4-FFF2-40B4-BE49-F238E27FC236}">
                <a16:creationId xmlns:a16="http://schemas.microsoft.com/office/drawing/2014/main" id="{B625D10C-9356-4528-BA79-6B73AAD86827}"/>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04318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5D1B-3F08-4C8A-819B-95603F018D9B}"/>
              </a:ext>
            </a:extLst>
          </p:cNvPr>
          <p:cNvSpPr>
            <a:spLocks noGrp="1"/>
          </p:cNvSpPr>
          <p:nvPr>
            <p:ph type="title"/>
          </p:nvPr>
        </p:nvSpPr>
        <p:spPr/>
        <p:txBody>
          <a:bodyPr/>
          <a:lstStyle/>
          <a:p>
            <a:r>
              <a:rPr lang="en-US"/>
              <a:t>Facebook Redaktionen - Facebook Videos Table | SRF Virus - 6 of 26</a:t>
            </a:r>
          </a:p>
        </p:txBody>
      </p:sp>
      <p:graphicFrame>
        <p:nvGraphicFramePr>
          <p:cNvPr id="5" name="Table Placeholder 4">
            <a:extLst>
              <a:ext uri="{FF2B5EF4-FFF2-40B4-BE49-F238E27FC236}">
                <a16:creationId xmlns:a16="http://schemas.microsoft.com/office/drawing/2014/main" id="{91D492E4-9B8C-4B75-A883-0E3186A9E658}"/>
              </a:ext>
            </a:extLst>
          </p:cNvPr>
          <p:cNvGraphicFramePr>
            <a:graphicFrameLocks noGrp="1"/>
          </p:cNvGraphicFramePr>
          <p:nvPr>
            <p:ph type="tbl" sz="quarter" idx="13"/>
            <p:extLst>
              <p:ext uri="{D42A27DB-BD31-4B8C-83A1-F6EECF244321}">
                <p14:modId xmlns:p14="http://schemas.microsoft.com/office/powerpoint/2010/main" val="174104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443102971"/>
                    </a:ext>
                  </a:extLst>
                </a:gridCol>
                <a:gridCol w="246888">
                  <a:extLst>
                    <a:ext uri="{9D8B030D-6E8A-4147-A177-3AD203B41FA5}">
                      <a16:colId xmlns:a16="http://schemas.microsoft.com/office/drawing/2014/main" val="1929046384"/>
                    </a:ext>
                  </a:extLst>
                </a:gridCol>
                <a:gridCol w="493776">
                  <a:extLst>
                    <a:ext uri="{9D8B030D-6E8A-4147-A177-3AD203B41FA5}">
                      <a16:colId xmlns:a16="http://schemas.microsoft.com/office/drawing/2014/main" val="2508751919"/>
                    </a:ext>
                  </a:extLst>
                </a:gridCol>
                <a:gridCol w="493776">
                  <a:extLst>
                    <a:ext uri="{9D8B030D-6E8A-4147-A177-3AD203B41FA5}">
                      <a16:colId xmlns:a16="http://schemas.microsoft.com/office/drawing/2014/main" val="3062686918"/>
                    </a:ext>
                  </a:extLst>
                </a:gridCol>
                <a:gridCol w="493776">
                  <a:extLst>
                    <a:ext uri="{9D8B030D-6E8A-4147-A177-3AD203B41FA5}">
                      <a16:colId xmlns:a16="http://schemas.microsoft.com/office/drawing/2014/main" val="2213726855"/>
                    </a:ext>
                  </a:extLst>
                </a:gridCol>
                <a:gridCol w="493776">
                  <a:extLst>
                    <a:ext uri="{9D8B030D-6E8A-4147-A177-3AD203B41FA5}">
                      <a16:colId xmlns:a16="http://schemas.microsoft.com/office/drawing/2014/main" val="1951427389"/>
                    </a:ext>
                  </a:extLst>
                </a:gridCol>
                <a:gridCol w="246888">
                  <a:extLst>
                    <a:ext uri="{9D8B030D-6E8A-4147-A177-3AD203B41FA5}">
                      <a16:colId xmlns:a16="http://schemas.microsoft.com/office/drawing/2014/main" val="3448778188"/>
                    </a:ext>
                  </a:extLst>
                </a:gridCol>
                <a:gridCol w="246888">
                  <a:extLst>
                    <a:ext uri="{9D8B030D-6E8A-4147-A177-3AD203B41FA5}">
                      <a16:colId xmlns:a16="http://schemas.microsoft.com/office/drawing/2014/main" val="2157126038"/>
                    </a:ext>
                  </a:extLst>
                </a:gridCol>
                <a:gridCol w="493776">
                  <a:extLst>
                    <a:ext uri="{9D8B030D-6E8A-4147-A177-3AD203B41FA5}">
                      <a16:colId xmlns:a16="http://schemas.microsoft.com/office/drawing/2014/main" val="4144383526"/>
                    </a:ext>
                  </a:extLst>
                </a:gridCol>
                <a:gridCol w="246888">
                  <a:extLst>
                    <a:ext uri="{9D8B030D-6E8A-4147-A177-3AD203B41FA5}">
                      <a16:colId xmlns:a16="http://schemas.microsoft.com/office/drawing/2014/main" val="3006673747"/>
                    </a:ext>
                  </a:extLst>
                </a:gridCol>
                <a:gridCol w="246888">
                  <a:extLst>
                    <a:ext uri="{9D8B030D-6E8A-4147-A177-3AD203B41FA5}">
                      <a16:colId xmlns:a16="http://schemas.microsoft.com/office/drawing/2014/main" val="689442171"/>
                    </a:ext>
                  </a:extLst>
                </a:gridCol>
                <a:gridCol w="246888">
                  <a:extLst>
                    <a:ext uri="{9D8B030D-6E8A-4147-A177-3AD203B41FA5}">
                      <a16:colId xmlns:a16="http://schemas.microsoft.com/office/drawing/2014/main" val="2993086156"/>
                    </a:ext>
                  </a:extLst>
                </a:gridCol>
                <a:gridCol w="246888">
                  <a:extLst>
                    <a:ext uri="{9D8B030D-6E8A-4147-A177-3AD203B41FA5}">
                      <a16:colId xmlns:a16="http://schemas.microsoft.com/office/drawing/2014/main" val="490819937"/>
                    </a:ext>
                  </a:extLst>
                </a:gridCol>
                <a:gridCol w="246888">
                  <a:extLst>
                    <a:ext uri="{9D8B030D-6E8A-4147-A177-3AD203B41FA5}">
                      <a16:colId xmlns:a16="http://schemas.microsoft.com/office/drawing/2014/main" val="2427278121"/>
                    </a:ext>
                  </a:extLst>
                </a:gridCol>
                <a:gridCol w="246888">
                  <a:extLst>
                    <a:ext uri="{9D8B030D-6E8A-4147-A177-3AD203B41FA5}">
                      <a16:colId xmlns:a16="http://schemas.microsoft.com/office/drawing/2014/main" val="3510070962"/>
                    </a:ext>
                  </a:extLst>
                </a:gridCol>
                <a:gridCol w="246888">
                  <a:extLst>
                    <a:ext uri="{9D8B030D-6E8A-4147-A177-3AD203B41FA5}">
                      <a16:colId xmlns:a16="http://schemas.microsoft.com/office/drawing/2014/main" val="3402904241"/>
                    </a:ext>
                  </a:extLst>
                </a:gridCol>
                <a:gridCol w="246888">
                  <a:extLst>
                    <a:ext uri="{9D8B030D-6E8A-4147-A177-3AD203B41FA5}">
                      <a16:colId xmlns:a16="http://schemas.microsoft.com/office/drawing/2014/main" val="1601896433"/>
                    </a:ext>
                  </a:extLst>
                </a:gridCol>
                <a:gridCol w="246888">
                  <a:extLst>
                    <a:ext uri="{9D8B030D-6E8A-4147-A177-3AD203B41FA5}">
                      <a16:colId xmlns:a16="http://schemas.microsoft.com/office/drawing/2014/main" val="4043326880"/>
                    </a:ext>
                  </a:extLst>
                </a:gridCol>
                <a:gridCol w="246888">
                  <a:extLst>
                    <a:ext uri="{9D8B030D-6E8A-4147-A177-3AD203B41FA5}">
                      <a16:colId xmlns:a16="http://schemas.microsoft.com/office/drawing/2014/main" val="2495702431"/>
                    </a:ext>
                  </a:extLst>
                </a:gridCol>
                <a:gridCol w="246888">
                  <a:extLst>
                    <a:ext uri="{9D8B030D-6E8A-4147-A177-3AD203B41FA5}">
                      <a16:colId xmlns:a16="http://schemas.microsoft.com/office/drawing/2014/main" val="2110629327"/>
                    </a:ext>
                  </a:extLst>
                </a:gridCol>
                <a:gridCol w="246888">
                  <a:extLst>
                    <a:ext uri="{9D8B030D-6E8A-4147-A177-3AD203B41FA5}">
                      <a16:colId xmlns:a16="http://schemas.microsoft.com/office/drawing/2014/main" val="22689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92602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16:13:36</a:t>
                      </a:r>
                      <a:r>
                        <a:rPr kumimoji="0" lang="de-DE" sz="1000" b="0" i="0" u="none" strike="noStrike" kern="1200" cap="none" spc="0" normalizeH="0" baseline="0" noProof="0">
                          <a:ln>
                            <a:noFill/>
                          </a:ln>
                          <a:solidFill>
                            <a:prstClr val="black"/>
                          </a:solidFill>
                          <a:effectLst/>
                          <a:uLnTx/>
                          <a:uFillTx/>
                          <a:latin typeface="+mn-lt"/>
                          <a:ea typeface="+mn-ea"/>
                          <a:cs typeface="+mn-cs"/>
                        </a:rPr>
                        <a:t>
 13 Minuten lyrische Hochkunst – das können fast nur Lo &amp; Leduc sein. Ihren ganzen Part am #cypher20 gibt's hier zum Nachschauen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23.02.2020 19:23:26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 &amp; Leduc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1.9908693753274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13 Minuten lyrische Hochkunst – das können fast nur Lo &amp; Leduc sein. Ihren ganzen Part am #cypher20 gibt's hier zum Nachschauen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https://www.facebook.com/srfvirus/videos/121395595845775/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a:t>
                      </a:r>
                    </a:p>
                  </a:txBody>
                  <a:tcPr/>
                </a:tc>
                <a:extLst>
                  <a:ext uri="{0D108BD9-81ED-4DB2-BD59-A6C34878D82A}">
                    <a16:rowId xmlns:a16="http://schemas.microsoft.com/office/drawing/2014/main" val="229449263"/>
                  </a:ext>
                </a:extLst>
              </a:tr>
            </a:tbl>
          </a:graphicData>
        </a:graphic>
      </p:graphicFrame>
      <p:sp>
        <p:nvSpPr>
          <p:cNvPr id="4" name="Text Placeholder 3">
            <a:extLst>
              <a:ext uri="{FF2B5EF4-FFF2-40B4-BE49-F238E27FC236}">
                <a16:creationId xmlns:a16="http://schemas.microsoft.com/office/drawing/2014/main" id="{F6A281E0-03C9-4DF6-9D4B-F55C37D247BB}"/>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2762087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97C5-4B89-43B0-B46B-02853EFB30A6}"/>
              </a:ext>
            </a:extLst>
          </p:cNvPr>
          <p:cNvSpPr>
            <a:spLocks noGrp="1"/>
          </p:cNvSpPr>
          <p:nvPr>
            <p:ph type="title"/>
          </p:nvPr>
        </p:nvSpPr>
        <p:spPr/>
        <p:txBody>
          <a:bodyPr/>
          <a:lstStyle/>
          <a:p>
            <a:r>
              <a:rPr lang="en-US"/>
              <a:t>Facebook Redaktionen - Facebook Videos Table | SRF Virus - 7 of 26</a:t>
            </a:r>
          </a:p>
        </p:txBody>
      </p:sp>
      <p:graphicFrame>
        <p:nvGraphicFramePr>
          <p:cNvPr id="5" name="Table Placeholder 4">
            <a:extLst>
              <a:ext uri="{FF2B5EF4-FFF2-40B4-BE49-F238E27FC236}">
                <a16:creationId xmlns:a16="http://schemas.microsoft.com/office/drawing/2014/main" id="{58AB989E-FC0D-41AA-8C6E-6F79611B7B15}"/>
              </a:ext>
            </a:extLst>
          </p:cNvPr>
          <p:cNvGraphicFramePr>
            <a:graphicFrameLocks noGrp="1"/>
          </p:cNvGraphicFramePr>
          <p:nvPr>
            <p:ph type="tbl" sz="quarter" idx="13"/>
            <p:extLst>
              <p:ext uri="{D42A27DB-BD31-4B8C-83A1-F6EECF244321}">
                <p14:modId xmlns:p14="http://schemas.microsoft.com/office/powerpoint/2010/main" val="163194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225438237"/>
                    </a:ext>
                  </a:extLst>
                </a:gridCol>
                <a:gridCol w="246888">
                  <a:extLst>
                    <a:ext uri="{9D8B030D-6E8A-4147-A177-3AD203B41FA5}">
                      <a16:colId xmlns:a16="http://schemas.microsoft.com/office/drawing/2014/main" val="199659543"/>
                    </a:ext>
                  </a:extLst>
                </a:gridCol>
                <a:gridCol w="493776">
                  <a:extLst>
                    <a:ext uri="{9D8B030D-6E8A-4147-A177-3AD203B41FA5}">
                      <a16:colId xmlns:a16="http://schemas.microsoft.com/office/drawing/2014/main" val="3135212932"/>
                    </a:ext>
                  </a:extLst>
                </a:gridCol>
                <a:gridCol w="493776">
                  <a:extLst>
                    <a:ext uri="{9D8B030D-6E8A-4147-A177-3AD203B41FA5}">
                      <a16:colId xmlns:a16="http://schemas.microsoft.com/office/drawing/2014/main" val="1533540919"/>
                    </a:ext>
                  </a:extLst>
                </a:gridCol>
                <a:gridCol w="493776">
                  <a:extLst>
                    <a:ext uri="{9D8B030D-6E8A-4147-A177-3AD203B41FA5}">
                      <a16:colId xmlns:a16="http://schemas.microsoft.com/office/drawing/2014/main" val="2700328498"/>
                    </a:ext>
                  </a:extLst>
                </a:gridCol>
                <a:gridCol w="493776">
                  <a:extLst>
                    <a:ext uri="{9D8B030D-6E8A-4147-A177-3AD203B41FA5}">
                      <a16:colId xmlns:a16="http://schemas.microsoft.com/office/drawing/2014/main" val="2211075223"/>
                    </a:ext>
                  </a:extLst>
                </a:gridCol>
                <a:gridCol w="246888">
                  <a:extLst>
                    <a:ext uri="{9D8B030D-6E8A-4147-A177-3AD203B41FA5}">
                      <a16:colId xmlns:a16="http://schemas.microsoft.com/office/drawing/2014/main" val="2143263101"/>
                    </a:ext>
                  </a:extLst>
                </a:gridCol>
                <a:gridCol w="246888">
                  <a:extLst>
                    <a:ext uri="{9D8B030D-6E8A-4147-A177-3AD203B41FA5}">
                      <a16:colId xmlns:a16="http://schemas.microsoft.com/office/drawing/2014/main" val="2324942031"/>
                    </a:ext>
                  </a:extLst>
                </a:gridCol>
                <a:gridCol w="493776">
                  <a:extLst>
                    <a:ext uri="{9D8B030D-6E8A-4147-A177-3AD203B41FA5}">
                      <a16:colId xmlns:a16="http://schemas.microsoft.com/office/drawing/2014/main" val="3558521551"/>
                    </a:ext>
                  </a:extLst>
                </a:gridCol>
                <a:gridCol w="246888">
                  <a:extLst>
                    <a:ext uri="{9D8B030D-6E8A-4147-A177-3AD203B41FA5}">
                      <a16:colId xmlns:a16="http://schemas.microsoft.com/office/drawing/2014/main" val="583874136"/>
                    </a:ext>
                  </a:extLst>
                </a:gridCol>
                <a:gridCol w="246888">
                  <a:extLst>
                    <a:ext uri="{9D8B030D-6E8A-4147-A177-3AD203B41FA5}">
                      <a16:colId xmlns:a16="http://schemas.microsoft.com/office/drawing/2014/main" val="3346753240"/>
                    </a:ext>
                  </a:extLst>
                </a:gridCol>
                <a:gridCol w="246888">
                  <a:extLst>
                    <a:ext uri="{9D8B030D-6E8A-4147-A177-3AD203B41FA5}">
                      <a16:colId xmlns:a16="http://schemas.microsoft.com/office/drawing/2014/main" val="215335274"/>
                    </a:ext>
                  </a:extLst>
                </a:gridCol>
                <a:gridCol w="246888">
                  <a:extLst>
                    <a:ext uri="{9D8B030D-6E8A-4147-A177-3AD203B41FA5}">
                      <a16:colId xmlns:a16="http://schemas.microsoft.com/office/drawing/2014/main" val="1657278769"/>
                    </a:ext>
                  </a:extLst>
                </a:gridCol>
                <a:gridCol w="246888">
                  <a:extLst>
                    <a:ext uri="{9D8B030D-6E8A-4147-A177-3AD203B41FA5}">
                      <a16:colId xmlns:a16="http://schemas.microsoft.com/office/drawing/2014/main" val="2593119342"/>
                    </a:ext>
                  </a:extLst>
                </a:gridCol>
                <a:gridCol w="246888">
                  <a:extLst>
                    <a:ext uri="{9D8B030D-6E8A-4147-A177-3AD203B41FA5}">
                      <a16:colId xmlns:a16="http://schemas.microsoft.com/office/drawing/2014/main" val="3097792388"/>
                    </a:ext>
                  </a:extLst>
                </a:gridCol>
                <a:gridCol w="246888">
                  <a:extLst>
                    <a:ext uri="{9D8B030D-6E8A-4147-A177-3AD203B41FA5}">
                      <a16:colId xmlns:a16="http://schemas.microsoft.com/office/drawing/2014/main" val="4241487378"/>
                    </a:ext>
                  </a:extLst>
                </a:gridCol>
                <a:gridCol w="246888">
                  <a:extLst>
                    <a:ext uri="{9D8B030D-6E8A-4147-A177-3AD203B41FA5}">
                      <a16:colId xmlns:a16="http://schemas.microsoft.com/office/drawing/2014/main" val="2635611395"/>
                    </a:ext>
                  </a:extLst>
                </a:gridCol>
                <a:gridCol w="246888">
                  <a:extLst>
                    <a:ext uri="{9D8B030D-6E8A-4147-A177-3AD203B41FA5}">
                      <a16:colId xmlns:a16="http://schemas.microsoft.com/office/drawing/2014/main" val="2977303539"/>
                    </a:ext>
                  </a:extLst>
                </a:gridCol>
                <a:gridCol w="246888">
                  <a:extLst>
                    <a:ext uri="{9D8B030D-6E8A-4147-A177-3AD203B41FA5}">
                      <a16:colId xmlns:a16="http://schemas.microsoft.com/office/drawing/2014/main" val="3433383550"/>
                    </a:ext>
                  </a:extLst>
                </a:gridCol>
                <a:gridCol w="246888">
                  <a:extLst>
                    <a:ext uri="{9D8B030D-6E8A-4147-A177-3AD203B41FA5}">
                      <a16:colId xmlns:a16="http://schemas.microsoft.com/office/drawing/2014/main" val="523436950"/>
                    </a:ext>
                  </a:extLst>
                </a:gridCol>
                <a:gridCol w="246888">
                  <a:extLst>
                    <a:ext uri="{9D8B030D-6E8A-4147-A177-3AD203B41FA5}">
                      <a16:colId xmlns:a16="http://schemas.microsoft.com/office/drawing/2014/main" val="90259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675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- 19.02.2020 11:17:36</a:t>
                      </a:r>
                      <a:r>
                        <a:rPr kumimoji="0" lang="de-DE" sz="1000" b="0" i="0" u="none" strike="noStrike" kern="1200" cap="none" spc="0" normalizeH="0" baseline="0" noProof="0">
                          <a:ln>
                            <a:noFill/>
                          </a:ln>
                          <a:solidFill>
                            <a:prstClr val="black"/>
                          </a:solidFill>
                          <a:effectLst/>
                          <a:uLnTx/>
                          <a:uFillTx/>
                          <a:latin typeface="+mn-lt"/>
                          <a:ea typeface="+mn-ea"/>
                          <a:cs typeface="+mn-cs"/>
                        </a:rPr>
                        <a:t>
 Gabriella lebt und reist mit ihrem Partner in einem Van. Was so toll daran ist, weshalb sich Gabriella ab Van-Life-Instagram-Accounts langweilt und wie man sogar in einem Van etwas verlieren kann, erzählt sie bei #srftruetalk.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«Man duscht wirklich nicht so oft, wenn man im Van unterwegs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13.94925817845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Gabriella lebt und reist mit ihrem Partner in einem Van. Was so toll daran ist, weshalb sich Gabriella ab Van-Life-Instagram-Accounts langweilt und wie man sogar in einem Van etwas verlieren kann, erzählt sie bei #srftruetalk.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https://www.facebook.com/srfvirus/videos/548502699348513/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1973170"/>
                  </a:ext>
                </a:extLst>
              </a:tr>
            </a:tbl>
          </a:graphicData>
        </a:graphic>
      </p:graphicFrame>
      <p:sp>
        <p:nvSpPr>
          <p:cNvPr id="4" name="Text Placeholder 3">
            <a:extLst>
              <a:ext uri="{FF2B5EF4-FFF2-40B4-BE49-F238E27FC236}">
                <a16:creationId xmlns:a16="http://schemas.microsoft.com/office/drawing/2014/main" id="{F4D5B0D8-C323-42EF-A0A7-1CFA32E58ECA}"/>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35477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59CD-B5B8-4F40-A425-1911FFE5F2DE}"/>
              </a:ext>
            </a:extLst>
          </p:cNvPr>
          <p:cNvSpPr>
            <a:spLocks noGrp="1"/>
          </p:cNvSpPr>
          <p:nvPr>
            <p:ph type="title"/>
          </p:nvPr>
        </p:nvSpPr>
        <p:spPr/>
        <p:txBody>
          <a:bodyPr/>
          <a:lstStyle/>
          <a:p>
            <a:r>
              <a:rPr lang="en-US"/>
              <a:t>Facebook Redaktionen - Facebook Videos Table | SRF Virus - 8 of 26</a:t>
            </a:r>
          </a:p>
        </p:txBody>
      </p:sp>
      <p:graphicFrame>
        <p:nvGraphicFramePr>
          <p:cNvPr id="5" name="Table Placeholder 4">
            <a:extLst>
              <a:ext uri="{FF2B5EF4-FFF2-40B4-BE49-F238E27FC236}">
                <a16:creationId xmlns:a16="http://schemas.microsoft.com/office/drawing/2014/main" id="{239F88E6-9CE0-4157-92B4-58849D47212F}"/>
              </a:ext>
            </a:extLst>
          </p:cNvPr>
          <p:cNvGraphicFramePr>
            <a:graphicFrameLocks noGrp="1"/>
          </p:cNvGraphicFramePr>
          <p:nvPr>
            <p:ph type="tbl" sz="quarter" idx="13"/>
            <p:extLst>
              <p:ext uri="{D42A27DB-BD31-4B8C-83A1-F6EECF244321}">
                <p14:modId xmlns:p14="http://schemas.microsoft.com/office/powerpoint/2010/main" val="120093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516120436"/>
                    </a:ext>
                  </a:extLst>
                </a:gridCol>
                <a:gridCol w="246888">
                  <a:extLst>
                    <a:ext uri="{9D8B030D-6E8A-4147-A177-3AD203B41FA5}">
                      <a16:colId xmlns:a16="http://schemas.microsoft.com/office/drawing/2014/main" val="3761901336"/>
                    </a:ext>
                  </a:extLst>
                </a:gridCol>
                <a:gridCol w="493776">
                  <a:extLst>
                    <a:ext uri="{9D8B030D-6E8A-4147-A177-3AD203B41FA5}">
                      <a16:colId xmlns:a16="http://schemas.microsoft.com/office/drawing/2014/main" val="752766201"/>
                    </a:ext>
                  </a:extLst>
                </a:gridCol>
                <a:gridCol w="493776">
                  <a:extLst>
                    <a:ext uri="{9D8B030D-6E8A-4147-A177-3AD203B41FA5}">
                      <a16:colId xmlns:a16="http://schemas.microsoft.com/office/drawing/2014/main" val="196115471"/>
                    </a:ext>
                  </a:extLst>
                </a:gridCol>
                <a:gridCol w="493776">
                  <a:extLst>
                    <a:ext uri="{9D8B030D-6E8A-4147-A177-3AD203B41FA5}">
                      <a16:colId xmlns:a16="http://schemas.microsoft.com/office/drawing/2014/main" val="4057278271"/>
                    </a:ext>
                  </a:extLst>
                </a:gridCol>
                <a:gridCol w="493776">
                  <a:extLst>
                    <a:ext uri="{9D8B030D-6E8A-4147-A177-3AD203B41FA5}">
                      <a16:colId xmlns:a16="http://schemas.microsoft.com/office/drawing/2014/main" val="787933545"/>
                    </a:ext>
                  </a:extLst>
                </a:gridCol>
                <a:gridCol w="246888">
                  <a:extLst>
                    <a:ext uri="{9D8B030D-6E8A-4147-A177-3AD203B41FA5}">
                      <a16:colId xmlns:a16="http://schemas.microsoft.com/office/drawing/2014/main" val="3937193558"/>
                    </a:ext>
                  </a:extLst>
                </a:gridCol>
                <a:gridCol w="246888">
                  <a:extLst>
                    <a:ext uri="{9D8B030D-6E8A-4147-A177-3AD203B41FA5}">
                      <a16:colId xmlns:a16="http://schemas.microsoft.com/office/drawing/2014/main" val="1902100460"/>
                    </a:ext>
                  </a:extLst>
                </a:gridCol>
                <a:gridCol w="493776">
                  <a:extLst>
                    <a:ext uri="{9D8B030D-6E8A-4147-A177-3AD203B41FA5}">
                      <a16:colId xmlns:a16="http://schemas.microsoft.com/office/drawing/2014/main" val="2103272993"/>
                    </a:ext>
                  </a:extLst>
                </a:gridCol>
                <a:gridCol w="246888">
                  <a:extLst>
                    <a:ext uri="{9D8B030D-6E8A-4147-A177-3AD203B41FA5}">
                      <a16:colId xmlns:a16="http://schemas.microsoft.com/office/drawing/2014/main" val="3326460968"/>
                    </a:ext>
                  </a:extLst>
                </a:gridCol>
                <a:gridCol w="246888">
                  <a:extLst>
                    <a:ext uri="{9D8B030D-6E8A-4147-A177-3AD203B41FA5}">
                      <a16:colId xmlns:a16="http://schemas.microsoft.com/office/drawing/2014/main" val="2598647031"/>
                    </a:ext>
                  </a:extLst>
                </a:gridCol>
                <a:gridCol w="246888">
                  <a:extLst>
                    <a:ext uri="{9D8B030D-6E8A-4147-A177-3AD203B41FA5}">
                      <a16:colId xmlns:a16="http://schemas.microsoft.com/office/drawing/2014/main" val="908628975"/>
                    </a:ext>
                  </a:extLst>
                </a:gridCol>
                <a:gridCol w="246888">
                  <a:extLst>
                    <a:ext uri="{9D8B030D-6E8A-4147-A177-3AD203B41FA5}">
                      <a16:colId xmlns:a16="http://schemas.microsoft.com/office/drawing/2014/main" val="2288234287"/>
                    </a:ext>
                  </a:extLst>
                </a:gridCol>
                <a:gridCol w="246888">
                  <a:extLst>
                    <a:ext uri="{9D8B030D-6E8A-4147-A177-3AD203B41FA5}">
                      <a16:colId xmlns:a16="http://schemas.microsoft.com/office/drawing/2014/main" val="3304352415"/>
                    </a:ext>
                  </a:extLst>
                </a:gridCol>
                <a:gridCol w="246888">
                  <a:extLst>
                    <a:ext uri="{9D8B030D-6E8A-4147-A177-3AD203B41FA5}">
                      <a16:colId xmlns:a16="http://schemas.microsoft.com/office/drawing/2014/main" val="43628262"/>
                    </a:ext>
                  </a:extLst>
                </a:gridCol>
                <a:gridCol w="246888">
                  <a:extLst>
                    <a:ext uri="{9D8B030D-6E8A-4147-A177-3AD203B41FA5}">
                      <a16:colId xmlns:a16="http://schemas.microsoft.com/office/drawing/2014/main" val="1584593914"/>
                    </a:ext>
                  </a:extLst>
                </a:gridCol>
                <a:gridCol w="246888">
                  <a:extLst>
                    <a:ext uri="{9D8B030D-6E8A-4147-A177-3AD203B41FA5}">
                      <a16:colId xmlns:a16="http://schemas.microsoft.com/office/drawing/2014/main" val="3453647677"/>
                    </a:ext>
                  </a:extLst>
                </a:gridCol>
                <a:gridCol w="246888">
                  <a:extLst>
                    <a:ext uri="{9D8B030D-6E8A-4147-A177-3AD203B41FA5}">
                      <a16:colId xmlns:a16="http://schemas.microsoft.com/office/drawing/2014/main" val="1785903322"/>
                    </a:ext>
                  </a:extLst>
                </a:gridCol>
                <a:gridCol w="246888">
                  <a:extLst>
                    <a:ext uri="{9D8B030D-6E8A-4147-A177-3AD203B41FA5}">
                      <a16:colId xmlns:a16="http://schemas.microsoft.com/office/drawing/2014/main" val="1292118253"/>
                    </a:ext>
                  </a:extLst>
                </a:gridCol>
                <a:gridCol w="246888">
                  <a:extLst>
                    <a:ext uri="{9D8B030D-6E8A-4147-A177-3AD203B41FA5}">
                      <a16:colId xmlns:a16="http://schemas.microsoft.com/office/drawing/2014/main" val="3359001039"/>
                    </a:ext>
                  </a:extLst>
                </a:gridCol>
                <a:gridCol w="246888">
                  <a:extLst>
                    <a:ext uri="{9D8B030D-6E8A-4147-A177-3AD203B41FA5}">
                      <a16:colId xmlns:a16="http://schemas.microsoft.com/office/drawing/2014/main" val="331993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18890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- 06.02.2020 19:05:31</a:t>
                      </a:r>
                      <a:r>
                        <a:rPr kumimoji="0" lang="de-DE" sz="1000" b="0" i="0" u="none" strike="noStrike" kern="1200" cap="none" spc="0" normalizeH="0" baseline="0" noProof="0">
                          <a:ln>
                            <a:noFill/>
                          </a:ln>
                          <a:solidFill>
                            <a:prstClr val="black"/>
                          </a:solidFill>
                          <a:effectLst/>
                          <a:uLnTx/>
                          <a:uFillTx/>
                          <a:latin typeface="+mn-lt"/>
                          <a:ea typeface="+mn-ea"/>
                          <a:cs typeface="+mn-cs"/>
                        </a:rPr>
                        <a:t>
 Is Big Brother watching us? 
In China und Amerika werden Softwares zur Gesichtserkennung bereits eingesetzt – bald auch in der Schweiz? Ist das das Ende unserer Privatsphäre? #srfunzipped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01:22:39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Gesichtserkennung: Ende unserer Privatsphäre? | Unzipped Reportage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1.7913235962101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Is Big Brother watching us? 
In China und Amerika werden Softwares zur Gesichtserkennung bereits eingesetzt – bald auch in der Schweiz? Ist das das Ende unserer Privatsphäre? #srfunzipped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https://www.facebook.com/srfvirus/videos/179365923301477/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70380727"/>
                  </a:ext>
                </a:extLst>
              </a:tr>
            </a:tbl>
          </a:graphicData>
        </a:graphic>
      </p:graphicFrame>
      <p:sp>
        <p:nvSpPr>
          <p:cNvPr id="4" name="Text Placeholder 3">
            <a:extLst>
              <a:ext uri="{FF2B5EF4-FFF2-40B4-BE49-F238E27FC236}">
                <a16:creationId xmlns:a16="http://schemas.microsoft.com/office/drawing/2014/main" id="{7CC8368C-9EE9-4B54-A19B-49EDB4172588}"/>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53569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D75F-40A7-4CD3-A02F-6A6E82A92C10}"/>
              </a:ext>
            </a:extLst>
          </p:cNvPr>
          <p:cNvSpPr>
            <a:spLocks noGrp="1"/>
          </p:cNvSpPr>
          <p:nvPr>
            <p:ph type="title"/>
          </p:nvPr>
        </p:nvSpPr>
        <p:spPr/>
        <p:txBody>
          <a:bodyPr/>
          <a:lstStyle/>
          <a:p>
            <a:r>
              <a:rPr lang="en-US"/>
              <a:t>Facebook Redaktionen - Facebook Videos Table | SRF Virus - 9 of 26</a:t>
            </a:r>
          </a:p>
        </p:txBody>
      </p:sp>
      <p:graphicFrame>
        <p:nvGraphicFramePr>
          <p:cNvPr id="5" name="Table Placeholder 4">
            <a:extLst>
              <a:ext uri="{FF2B5EF4-FFF2-40B4-BE49-F238E27FC236}">
                <a16:creationId xmlns:a16="http://schemas.microsoft.com/office/drawing/2014/main" id="{8CF2432E-D0AA-4A39-BB02-CC1F96013492}"/>
              </a:ext>
            </a:extLst>
          </p:cNvPr>
          <p:cNvGraphicFramePr>
            <a:graphicFrameLocks noGrp="1"/>
          </p:cNvGraphicFramePr>
          <p:nvPr>
            <p:ph type="tbl" sz="quarter" idx="13"/>
            <p:extLst>
              <p:ext uri="{D42A27DB-BD31-4B8C-83A1-F6EECF244321}">
                <p14:modId xmlns:p14="http://schemas.microsoft.com/office/powerpoint/2010/main" val="247547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724638507"/>
                    </a:ext>
                  </a:extLst>
                </a:gridCol>
                <a:gridCol w="246888">
                  <a:extLst>
                    <a:ext uri="{9D8B030D-6E8A-4147-A177-3AD203B41FA5}">
                      <a16:colId xmlns:a16="http://schemas.microsoft.com/office/drawing/2014/main" val="1266907888"/>
                    </a:ext>
                  </a:extLst>
                </a:gridCol>
                <a:gridCol w="493776">
                  <a:extLst>
                    <a:ext uri="{9D8B030D-6E8A-4147-A177-3AD203B41FA5}">
                      <a16:colId xmlns:a16="http://schemas.microsoft.com/office/drawing/2014/main" val="3992700551"/>
                    </a:ext>
                  </a:extLst>
                </a:gridCol>
                <a:gridCol w="493776">
                  <a:extLst>
                    <a:ext uri="{9D8B030D-6E8A-4147-A177-3AD203B41FA5}">
                      <a16:colId xmlns:a16="http://schemas.microsoft.com/office/drawing/2014/main" val="910129060"/>
                    </a:ext>
                  </a:extLst>
                </a:gridCol>
                <a:gridCol w="493776">
                  <a:extLst>
                    <a:ext uri="{9D8B030D-6E8A-4147-A177-3AD203B41FA5}">
                      <a16:colId xmlns:a16="http://schemas.microsoft.com/office/drawing/2014/main" val="3494743390"/>
                    </a:ext>
                  </a:extLst>
                </a:gridCol>
                <a:gridCol w="493776">
                  <a:extLst>
                    <a:ext uri="{9D8B030D-6E8A-4147-A177-3AD203B41FA5}">
                      <a16:colId xmlns:a16="http://schemas.microsoft.com/office/drawing/2014/main" val="3810422463"/>
                    </a:ext>
                  </a:extLst>
                </a:gridCol>
                <a:gridCol w="246888">
                  <a:extLst>
                    <a:ext uri="{9D8B030D-6E8A-4147-A177-3AD203B41FA5}">
                      <a16:colId xmlns:a16="http://schemas.microsoft.com/office/drawing/2014/main" val="3016761406"/>
                    </a:ext>
                  </a:extLst>
                </a:gridCol>
                <a:gridCol w="246888">
                  <a:extLst>
                    <a:ext uri="{9D8B030D-6E8A-4147-A177-3AD203B41FA5}">
                      <a16:colId xmlns:a16="http://schemas.microsoft.com/office/drawing/2014/main" val="1288991014"/>
                    </a:ext>
                  </a:extLst>
                </a:gridCol>
                <a:gridCol w="493776">
                  <a:extLst>
                    <a:ext uri="{9D8B030D-6E8A-4147-A177-3AD203B41FA5}">
                      <a16:colId xmlns:a16="http://schemas.microsoft.com/office/drawing/2014/main" val="1659996205"/>
                    </a:ext>
                  </a:extLst>
                </a:gridCol>
                <a:gridCol w="246888">
                  <a:extLst>
                    <a:ext uri="{9D8B030D-6E8A-4147-A177-3AD203B41FA5}">
                      <a16:colId xmlns:a16="http://schemas.microsoft.com/office/drawing/2014/main" val="1648022545"/>
                    </a:ext>
                  </a:extLst>
                </a:gridCol>
                <a:gridCol w="246888">
                  <a:extLst>
                    <a:ext uri="{9D8B030D-6E8A-4147-A177-3AD203B41FA5}">
                      <a16:colId xmlns:a16="http://schemas.microsoft.com/office/drawing/2014/main" val="2439176558"/>
                    </a:ext>
                  </a:extLst>
                </a:gridCol>
                <a:gridCol w="246888">
                  <a:extLst>
                    <a:ext uri="{9D8B030D-6E8A-4147-A177-3AD203B41FA5}">
                      <a16:colId xmlns:a16="http://schemas.microsoft.com/office/drawing/2014/main" val="1680513914"/>
                    </a:ext>
                  </a:extLst>
                </a:gridCol>
                <a:gridCol w="246888">
                  <a:extLst>
                    <a:ext uri="{9D8B030D-6E8A-4147-A177-3AD203B41FA5}">
                      <a16:colId xmlns:a16="http://schemas.microsoft.com/office/drawing/2014/main" val="618514285"/>
                    </a:ext>
                  </a:extLst>
                </a:gridCol>
                <a:gridCol w="246888">
                  <a:extLst>
                    <a:ext uri="{9D8B030D-6E8A-4147-A177-3AD203B41FA5}">
                      <a16:colId xmlns:a16="http://schemas.microsoft.com/office/drawing/2014/main" val="709248569"/>
                    </a:ext>
                  </a:extLst>
                </a:gridCol>
                <a:gridCol w="246888">
                  <a:extLst>
                    <a:ext uri="{9D8B030D-6E8A-4147-A177-3AD203B41FA5}">
                      <a16:colId xmlns:a16="http://schemas.microsoft.com/office/drawing/2014/main" val="3224230919"/>
                    </a:ext>
                  </a:extLst>
                </a:gridCol>
                <a:gridCol w="246888">
                  <a:extLst>
                    <a:ext uri="{9D8B030D-6E8A-4147-A177-3AD203B41FA5}">
                      <a16:colId xmlns:a16="http://schemas.microsoft.com/office/drawing/2014/main" val="599741938"/>
                    </a:ext>
                  </a:extLst>
                </a:gridCol>
                <a:gridCol w="246888">
                  <a:extLst>
                    <a:ext uri="{9D8B030D-6E8A-4147-A177-3AD203B41FA5}">
                      <a16:colId xmlns:a16="http://schemas.microsoft.com/office/drawing/2014/main" val="3215073900"/>
                    </a:ext>
                  </a:extLst>
                </a:gridCol>
                <a:gridCol w="246888">
                  <a:extLst>
                    <a:ext uri="{9D8B030D-6E8A-4147-A177-3AD203B41FA5}">
                      <a16:colId xmlns:a16="http://schemas.microsoft.com/office/drawing/2014/main" val="3457998526"/>
                    </a:ext>
                  </a:extLst>
                </a:gridCol>
                <a:gridCol w="246888">
                  <a:extLst>
                    <a:ext uri="{9D8B030D-6E8A-4147-A177-3AD203B41FA5}">
                      <a16:colId xmlns:a16="http://schemas.microsoft.com/office/drawing/2014/main" val="303813913"/>
                    </a:ext>
                  </a:extLst>
                </a:gridCol>
                <a:gridCol w="246888">
                  <a:extLst>
                    <a:ext uri="{9D8B030D-6E8A-4147-A177-3AD203B41FA5}">
                      <a16:colId xmlns:a16="http://schemas.microsoft.com/office/drawing/2014/main" val="2078228564"/>
                    </a:ext>
                  </a:extLst>
                </a:gridCol>
                <a:gridCol w="246888">
                  <a:extLst>
                    <a:ext uri="{9D8B030D-6E8A-4147-A177-3AD203B41FA5}">
                      <a16:colId xmlns:a16="http://schemas.microsoft.com/office/drawing/2014/main" val="83663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78308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- 13.02.2020 17:00:07</a:t>
                      </a:r>
                      <a:r>
                        <a:rPr kumimoji="0" lang="de-DE" sz="1000" b="0" i="0" u="none" strike="noStrike" kern="1200" cap="none" spc="0" normalizeH="0" baseline="0" noProof="0">
                          <a:ln>
                            <a:noFill/>
                          </a:ln>
                          <a:solidFill>
                            <a:prstClr val="black"/>
                          </a:solidFill>
                          <a:effectLst/>
                          <a:uLnTx/>
                          <a:uFillTx/>
                          <a:latin typeface="+mn-lt"/>
                          <a:ea typeface="+mn-ea"/>
                          <a:cs typeface="+mn-cs"/>
                        </a:rPr>
                        <a:t>
 Ist man als Frau in der Hip-Hop Szene automatisch gegen Sexismus? Die Rapperin Big Zis spricht bei #explainthelyrics über ihren 2002er-Hit «Hunger». 🔥 #repost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 Zis «Hunger» | Explain the Lyrics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7.1812318505586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Ist man als Frau in der Hip-Hop Szene automatisch gegen Sexismus? Die Rapperin Big Zis spricht bei #explainthelyrics über ihren 2002er-Hit «Hunger». 🔥 #repost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https://www.facebook.com/srfvirus/videos/583252385596784/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3019673"/>
                  </a:ext>
                </a:extLst>
              </a:tr>
            </a:tbl>
          </a:graphicData>
        </a:graphic>
      </p:graphicFrame>
      <p:sp>
        <p:nvSpPr>
          <p:cNvPr id="4" name="Text Placeholder 3">
            <a:extLst>
              <a:ext uri="{FF2B5EF4-FFF2-40B4-BE49-F238E27FC236}">
                <a16:creationId xmlns:a16="http://schemas.microsoft.com/office/drawing/2014/main" id="{7791EEE5-7BEC-4951-89D0-543B446E5DB3}"/>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873341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C7FC1-BFC6-4D26-AAEC-0FBEEBF270E3}"/>
              </a:ext>
            </a:extLst>
          </p:cNvPr>
          <p:cNvSpPr>
            <a:spLocks noGrp="1"/>
          </p:cNvSpPr>
          <p:nvPr>
            <p:ph type="title"/>
          </p:nvPr>
        </p:nvSpPr>
        <p:spPr/>
        <p:txBody>
          <a:bodyPr/>
          <a:lstStyle/>
          <a:p>
            <a:r>
              <a:rPr lang="en-US"/>
              <a:t>Facebook Redaktionen - Facebook Videos Table | SRF Virus - 10 of 26</a:t>
            </a:r>
          </a:p>
        </p:txBody>
      </p:sp>
      <p:graphicFrame>
        <p:nvGraphicFramePr>
          <p:cNvPr id="5" name="Table Placeholder 4">
            <a:extLst>
              <a:ext uri="{FF2B5EF4-FFF2-40B4-BE49-F238E27FC236}">
                <a16:creationId xmlns:a16="http://schemas.microsoft.com/office/drawing/2014/main" id="{1801AEE8-5AE0-4166-9BA9-ED0FFCD3E533}"/>
              </a:ext>
            </a:extLst>
          </p:cNvPr>
          <p:cNvGraphicFramePr>
            <a:graphicFrameLocks noGrp="1"/>
          </p:cNvGraphicFramePr>
          <p:nvPr>
            <p:ph type="tbl" sz="quarter" idx="13"/>
            <p:extLst>
              <p:ext uri="{D42A27DB-BD31-4B8C-83A1-F6EECF244321}">
                <p14:modId xmlns:p14="http://schemas.microsoft.com/office/powerpoint/2010/main" val="388889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284349557"/>
                    </a:ext>
                  </a:extLst>
                </a:gridCol>
                <a:gridCol w="246888">
                  <a:extLst>
                    <a:ext uri="{9D8B030D-6E8A-4147-A177-3AD203B41FA5}">
                      <a16:colId xmlns:a16="http://schemas.microsoft.com/office/drawing/2014/main" val="2580719362"/>
                    </a:ext>
                  </a:extLst>
                </a:gridCol>
                <a:gridCol w="493776">
                  <a:extLst>
                    <a:ext uri="{9D8B030D-6E8A-4147-A177-3AD203B41FA5}">
                      <a16:colId xmlns:a16="http://schemas.microsoft.com/office/drawing/2014/main" val="3348066131"/>
                    </a:ext>
                  </a:extLst>
                </a:gridCol>
                <a:gridCol w="493776">
                  <a:extLst>
                    <a:ext uri="{9D8B030D-6E8A-4147-A177-3AD203B41FA5}">
                      <a16:colId xmlns:a16="http://schemas.microsoft.com/office/drawing/2014/main" val="793035408"/>
                    </a:ext>
                  </a:extLst>
                </a:gridCol>
                <a:gridCol w="493776">
                  <a:extLst>
                    <a:ext uri="{9D8B030D-6E8A-4147-A177-3AD203B41FA5}">
                      <a16:colId xmlns:a16="http://schemas.microsoft.com/office/drawing/2014/main" val="1414770341"/>
                    </a:ext>
                  </a:extLst>
                </a:gridCol>
                <a:gridCol w="493776">
                  <a:extLst>
                    <a:ext uri="{9D8B030D-6E8A-4147-A177-3AD203B41FA5}">
                      <a16:colId xmlns:a16="http://schemas.microsoft.com/office/drawing/2014/main" val="151694500"/>
                    </a:ext>
                  </a:extLst>
                </a:gridCol>
                <a:gridCol w="246888">
                  <a:extLst>
                    <a:ext uri="{9D8B030D-6E8A-4147-A177-3AD203B41FA5}">
                      <a16:colId xmlns:a16="http://schemas.microsoft.com/office/drawing/2014/main" val="3932301387"/>
                    </a:ext>
                  </a:extLst>
                </a:gridCol>
                <a:gridCol w="246888">
                  <a:extLst>
                    <a:ext uri="{9D8B030D-6E8A-4147-A177-3AD203B41FA5}">
                      <a16:colId xmlns:a16="http://schemas.microsoft.com/office/drawing/2014/main" val="1126648043"/>
                    </a:ext>
                  </a:extLst>
                </a:gridCol>
                <a:gridCol w="493776">
                  <a:extLst>
                    <a:ext uri="{9D8B030D-6E8A-4147-A177-3AD203B41FA5}">
                      <a16:colId xmlns:a16="http://schemas.microsoft.com/office/drawing/2014/main" val="856174174"/>
                    </a:ext>
                  </a:extLst>
                </a:gridCol>
                <a:gridCol w="246888">
                  <a:extLst>
                    <a:ext uri="{9D8B030D-6E8A-4147-A177-3AD203B41FA5}">
                      <a16:colId xmlns:a16="http://schemas.microsoft.com/office/drawing/2014/main" val="3905783351"/>
                    </a:ext>
                  </a:extLst>
                </a:gridCol>
                <a:gridCol w="246888">
                  <a:extLst>
                    <a:ext uri="{9D8B030D-6E8A-4147-A177-3AD203B41FA5}">
                      <a16:colId xmlns:a16="http://schemas.microsoft.com/office/drawing/2014/main" val="3758619997"/>
                    </a:ext>
                  </a:extLst>
                </a:gridCol>
                <a:gridCol w="246888">
                  <a:extLst>
                    <a:ext uri="{9D8B030D-6E8A-4147-A177-3AD203B41FA5}">
                      <a16:colId xmlns:a16="http://schemas.microsoft.com/office/drawing/2014/main" val="1596680329"/>
                    </a:ext>
                  </a:extLst>
                </a:gridCol>
                <a:gridCol w="246888">
                  <a:extLst>
                    <a:ext uri="{9D8B030D-6E8A-4147-A177-3AD203B41FA5}">
                      <a16:colId xmlns:a16="http://schemas.microsoft.com/office/drawing/2014/main" val="2680128782"/>
                    </a:ext>
                  </a:extLst>
                </a:gridCol>
                <a:gridCol w="246888">
                  <a:extLst>
                    <a:ext uri="{9D8B030D-6E8A-4147-A177-3AD203B41FA5}">
                      <a16:colId xmlns:a16="http://schemas.microsoft.com/office/drawing/2014/main" val="538610627"/>
                    </a:ext>
                  </a:extLst>
                </a:gridCol>
                <a:gridCol w="246888">
                  <a:extLst>
                    <a:ext uri="{9D8B030D-6E8A-4147-A177-3AD203B41FA5}">
                      <a16:colId xmlns:a16="http://schemas.microsoft.com/office/drawing/2014/main" val="310072169"/>
                    </a:ext>
                  </a:extLst>
                </a:gridCol>
                <a:gridCol w="246888">
                  <a:extLst>
                    <a:ext uri="{9D8B030D-6E8A-4147-A177-3AD203B41FA5}">
                      <a16:colId xmlns:a16="http://schemas.microsoft.com/office/drawing/2014/main" val="3038945739"/>
                    </a:ext>
                  </a:extLst>
                </a:gridCol>
                <a:gridCol w="246888">
                  <a:extLst>
                    <a:ext uri="{9D8B030D-6E8A-4147-A177-3AD203B41FA5}">
                      <a16:colId xmlns:a16="http://schemas.microsoft.com/office/drawing/2014/main" val="87164908"/>
                    </a:ext>
                  </a:extLst>
                </a:gridCol>
                <a:gridCol w="246888">
                  <a:extLst>
                    <a:ext uri="{9D8B030D-6E8A-4147-A177-3AD203B41FA5}">
                      <a16:colId xmlns:a16="http://schemas.microsoft.com/office/drawing/2014/main" val="894028006"/>
                    </a:ext>
                  </a:extLst>
                </a:gridCol>
                <a:gridCol w="246888">
                  <a:extLst>
                    <a:ext uri="{9D8B030D-6E8A-4147-A177-3AD203B41FA5}">
                      <a16:colId xmlns:a16="http://schemas.microsoft.com/office/drawing/2014/main" val="1230777126"/>
                    </a:ext>
                  </a:extLst>
                </a:gridCol>
                <a:gridCol w="246888">
                  <a:extLst>
                    <a:ext uri="{9D8B030D-6E8A-4147-A177-3AD203B41FA5}">
                      <a16:colId xmlns:a16="http://schemas.microsoft.com/office/drawing/2014/main" val="1475078103"/>
                    </a:ext>
                  </a:extLst>
                </a:gridCol>
                <a:gridCol w="246888">
                  <a:extLst>
                    <a:ext uri="{9D8B030D-6E8A-4147-A177-3AD203B41FA5}">
                      <a16:colId xmlns:a16="http://schemas.microsoft.com/office/drawing/2014/main" val="101230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81099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Virus - 13.02.2020 16:57:45</a:t>
                      </a:r>
                      <a:r>
                        <a:rPr kumimoji="0" lang="en-US" sz="1000" b="0" i="0" u="none" strike="noStrike" kern="1200" cap="none" spc="0" normalizeH="0" baseline="0" noProof="0">
                          <a:ln>
                            <a:noFill/>
                          </a:ln>
                          <a:solidFill>
                            <a:prstClr val="black"/>
                          </a:solidFill>
                          <a:effectLst/>
                          <a:uLnTx/>
                          <a:uFillTx/>
                          <a:latin typeface="+mn-lt"/>
                          <a:ea typeface="+mn-ea"/>
                          <a:cs typeface="+mn-cs"/>
                        </a:rPr>
                        <a:t>
 E.K.R.'s Lyrics des Tracks «100 Bars» – Verdacht auf Goethepreis! Bei #explainthelyrics spricht er über nackte Frauen, soziale Verantwortung im Rap und Erich von Däniken. 💯 #repost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EKR «100 Bars» | Explain the Lyrics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5.7662708639204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E.K.R.'s Lyrics des Tracks «100 Bars» – Verdacht auf Goethepreis! Bei #explainthelyrics spricht er über nackte Frauen, soziale Verantwortung im Rap und Erich von Däniken. 💯 #repost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https://www.facebook.com/srfvirus/videos/1245801202281188/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9575908"/>
                  </a:ext>
                </a:extLst>
              </a:tr>
            </a:tbl>
          </a:graphicData>
        </a:graphic>
      </p:graphicFrame>
      <p:sp>
        <p:nvSpPr>
          <p:cNvPr id="4" name="Text Placeholder 3">
            <a:extLst>
              <a:ext uri="{FF2B5EF4-FFF2-40B4-BE49-F238E27FC236}">
                <a16:creationId xmlns:a16="http://schemas.microsoft.com/office/drawing/2014/main" id="{E1986960-EF2D-4F17-98EA-C56A090CA561}"/>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2732225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E67BA-A604-4C15-A3C9-25BCCA2988A3}"/>
              </a:ext>
            </a:extLst>
          </p:cNvPr>
          <p:cNvSpPr>
            <a:spLocks noGrp="1"/>
          </p:cNvSpPr>
          <p:nvPr>
            <p:ph type="title"/>
          </p:nvPr>
        </p:nvSpPr>
        <p:spPr/>
        <p:txBody>
          <a:bodyPr/>
          <a:lstStyle/>
          <a:p>
            <a:r>
              <a:rPr lang="en-US"/>
              <a:t>Facebook Redaktionen - Facebook Videos Table | SRF Virus - 11 of 26</a:t>
            </a:r>
          </a:p>
        </p:txBody>
      </p:sp>
      <p:graphicFrame>
        <p:nvGraphicFramePr>
          <p:cNvPr id="5" name="Table Placeholder 4">
            <a:extLst>
              <a:ext uri="{FF2B5EF4-FFF2-40B4-BE49-F238E27FC236}">
                <a16:creationId xmlns:a16="http://schemas.microsoft.com/office/drawing/2014/main" id="{FE514A1D-A52F-4B5B-B90C-24A38F3DF6BA}"/>
              </a:ext>
            </a:extLst>
          </p:cNvPr>
          <p:cNvGraphicFramePr>
            <a:graphicFrameLocks noGrp="1"/>
          </p:cNvGraphicFramePr>
          <p:nvPr>
            <p:ph type="tbl" sz="quarter" idx="13"/>
            <p:extLst>
              <p:ext uri="{D42A27DB-BD31-4B8C-83A1-F6EECF244321}">
                <p14:modId xmlns:p14="http://schemas.microsoft.com/office/powerpoint/2010/main" val="3133192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523942169"/>
                    </a:ext>
                  </a:extLst>
                </a:gridCol>
                <a:gridCol w="246888">
                  <a:extLst>
                    <a:ext uri="{9D8B030D-6E8A-4147-A177-3AD203B41FA5}">
                      <a16:colId xmlns:a16="http://schemas.microsoft.com/office/drawing/2014/main" val="1979282393"/>
                    </a:ext>
                  </a:extLst>
                </a:gridCol>
                <a:gridCol w="493776">
                  <a:extLst>
                    <a:ext uri="{9D8B030D-6E8A-4147-A177-3AD203B41FA5}">
                      <a16:colId xmlns:a16="http://schemas.microsoft.com/office/drawing/2014/main" val="1046319038"/>
                    </a:ext>
                  </a:extLst>
                </a:gridCol>
                <a:gridCol w="493776">
                  <a:extLst>
                    <a:ext uri="{9D8B030D-6E8A-4147-A177-3AD203B41FA5}">
                      <a16:colId xmlns:a16="http://schemas.microsoft.com/office/drawing/2014/main" val="770130218"/>
                    </a:ext>
                  </a:extLst>
                </a:gridCol>
                <a:gridCol w="493776">
                  <a:extLst>
                    <a:ext uri="{9D8B030D-6E8A-4147-A177-3AD203B41FA5}">
                      <a16:colId xmlns:a16="http://schemas.microsoft.com/office/drawing/2014/main" val="1054213859"/>
                    </a:ext>
                  </a:extLst>
                </a:gridCol>
                <a:gridCol w="493776">
                  <a:extLst>
                    <a:ext uri="{9D8B030D-6E8A-4147-A177-3AD203B41FA5}">
                      <a16:colId xmlns:a16="http://schemas.microsoft.com/office/drawing/2014/main" val="3534233491"/>
                    </a:ext>
                  </a:extLst>
                </a:gridCol>
                <a:gridCol w="246888">
                  <a:extLst>
                    <a:ext uri="{9D8B030D-6E8A-4147-A177-3AD203B41FA5}">
                      <a16:colId xmlns:a16="http://schemas.microsoft.com/office/drawing/2014/main" val="2739712135"/>
                    </a:ext>
                  </a:extLst>
                </a:gridCol>
                <a:gridCol w="246888">
                  <a:extLst>
                    <a:ext uri="{9D8B030D-6E8A-4147-A177-3AD203B41FA5}">
                      <a16:colId xmlns:a16="http://schemas.microsoft.com/office/drawing/2014/main" val="2816118506"/>
                    </a:ext>
                  </a:extLst>
                </a:gridCol>
                <a:gridCol w="493776">
                  <a:extLst>
                    <a:ext uri="{9D8B030D-6E8A-4147-A177-3AD203B41FA5}">
                      <a16:colId xmlns:a16="http://schemas.microsoft.com/office/drawing/2014/main" val="343271172"/>
                    </a:ext>
                  </a:extLst>
                </a:gridCol>
                <a:gridCol w="246888">
                  <a:extLst>
                    <a:ext uri="{9D8B030D-6E8A-4147-A177-3AD203B41FA5}">
                      <a16:colId xmlns:a16="http://schemas.microsoft.com/office/drawing/2014/main" val="1566001606"/>
                    </a:ext>
                  </a:extLst>
                </a:gridCol>
                <a:gridCol w="246888">
                  <a:extLst>
                    <a:ext uri="{9D8B030D-6E8A-4147-A177-3AD203B41FA5}">
                      <a16:colId xmlns:a16="http://schemas.microsoft.com/office/drawing/2014/main" val="511068995"/>
                    </a:ext>
                  </a:extLst>
                </a:gridCol>
                <a:gridCol w="246888">
                  <a:extLst>
                    <a:ext uri="{9D8B030D-6E8A-4147-A177-3AD203B41FA5}">
                      <a16:colId xmlns:a16="http://schemas.microsoft.com/office/drawing/2014/main" val="4141201216"/>
                    </a:ext>
                  </a:extLst>
                </a:gridCol>
                <a:gridCol w="246888">
                  <a:extLst>
                    <a:ext uri="{9D8B030D-6E8A-4147-A177-3AD203B41FA5}">
                      <a16:colId xmlns:a16="http://schemas.microsoft.com/office/drawing/2014/main" val="669650873"/>
                    </a:ext>
                  </a:extLst>
                </a:gridCol>
                <a:gridCol w="246888">
                  <a:extLst>
                    <a:ext uri="{9D8B030D-6E8A-4147-A177-3AD203B41FA5}">
                      <a16:colId xmlns:a16="http://schemas.microsoft.com/office/drawing/2014/main" val="1455203888"/>
                    </a:ext>
                  </a:extLst>
                </a:gridCol>
                <a:gridCol w="246888">
                  <a:extLst>
                    <a:ext uri="{9D8B030D-6E8A-4147-A177-3AD203B41FA5}">
                      <a16:colId xmlns:a16="http://schemas.microsoft.com/office/drawing/2014/main" val="794124340"/>
                    </a:ext>
                  </a:extLst>
                </a:gridCol>
                <a:gridCol w="246888">
                  <a:extLst>
                    <a:ext uri="{9D8B030D-6E8A-4147-A177-3AD203B41FA5}">
                      <a16:colId xmlns:a16="http://schemas.microsoft.com/office/drawing/2014/main" val="1092275705"/>
                    </a:ext>
                  </a:extLst>
                </a:gridCol>
                <a:gridCol w="246888">
                  <a:extLst>
                    <a:ext uri="{9D8B030D-6E8A-4147-A177-3AD203B41FA5}">
                      <a16:colId xmlns:a16="http://schemas.microsoft.com/office/drawing/2014/main" val="3423526481"/>
                    </a:ext>
                  </a:extLst>
                </a:gridCol>
                <a:gridCol w="246888">
                  <a:extLst>
                    <a:ext uri="{9D8B030D-6E8A-4147-A177-3AD203B41FA5}">
                      <a16:colId xmlns:a16="http://schemas.microsoft.com/office/drawing/2014/main" val="1079254143"/>
                    </a:ext>
                  </a:extLst>
                </a:gridCol>
                <a:gridCol w="246888">
                  <a:extLst>
                    <a:ext uri="{9D8B030D-6E8A-4147-A177-3AD203B41FA5}">
                      <a16:colId xmlns:a16="http://schemas.microsoft.com/office/drawing/2014/main" val="3120102466"/>
                    </a:ext>
                  </a:extLst>
                </a:gridCol>
                <a:gridCol w="246888">
                  <a:extLst>
                    <a:ext uri="{9D8B030D-6E8A-4147-A177-3AD203B41FA5}">
                      <a16:colId xmlns:a16="http://schemas.microsoft.com/office/drawing/2014/main" val="191954003"/>
                    </a:ext>
                  </a:extLst>
                </a:gridCol>
                <a:gridCol w="246888">
                  <a:extLst>
                    <a:ext uri="{9D8B030D-6E8A-4147-A177-3AD203B41FA5}">
                      <a16:colId xmlns:a16="http://schemas.microsoft.com/office/drawing/2014/main" val="119939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74890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- 21.02.2020 21:32:20</a:t>
                      </a:r>
                      <a:r>
                        <a:rPr kumimoji="0" lang="de-DE" sz="1000" b="0" i="0" u="none" strike="noStrike" kern="1200" cap="none" spc="0" normalizeH="0" baseline="0" noProof="0">
                          <a:ln>
                            <a:noFill/>
                          </a:ln>
                          <a:solidFill>
                            <a:prstClr val="black"/>
                          </a:solidFill>
                          <a:effectLst/>
                          <a:uLnTx/>
                          <a:uFillTx/>
                          <a:latin typeface="+mn-lt"/>
                          <a:ea typeface="+mn-ea"/>
                          <a:cs typeface="+mn-cs"/>
                        </a:rPr>
                        <a:t>
 Willst du einmal heiraten? 
Für Melanie gehört Heiraten zu ihrem Lebensplan, während Julia sich nicht ganz mit dem Konzept anfreunden kann. Die beiden diskutieren im #srfunzipped Talk über Tradition, Scheidung, und Ehe für 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Willst du einmal heiraten? | Unzipped 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9.5127928037625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Willst du einmal heiraten? 
Für Melanie gehört Heiraten zu ihrem Lebensplan, während Julia sich nicht ganz mit dem Konzept anfreunden kann. Die beiden diskutieren im #srfunzipped Talk über Tradition, Scheidung, und Ehe für 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https://www.facebook.com/srfvirus/videos/202154491163104/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446218"/>
                  </a:ext>
                </a:extLst>
              </a:tr>
            </a:tbl>
          </a:graphicData>
        </a:graphic>
      </p:graphicFrame>
      <p:sp>
        <p:nvSpPr>
          <p:cNvPr id="4" name="Text Placeholder 3">
            <a:extLst>
              <a:ext uri="{FF2B5EF4-FFF2-40B4-BE49-F238E27FC236}">
                <a16:creationId xmlns:a16="http://schemas.microsoft.com/office/drawing/2014/main" id="{BD06AD54-0650-49E1-903D-58B36666AC24}"/>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3803021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0211B-144F-4149-BF65-5BE3F607906B}"/>
              </a:ext>
            </a:extLst>
          </p:cNvPr>
          <p:cNvSpPr>
            <a:spLocks noGrp="1"/>
          </p:cNvSpPr>
          <p:nvPr>
            <p:ph type="title"/>
          </p:nvPr>
        </p:nvSpPr>
        <p:spPr/>
        <p:txBody>
          <a:bodyPr/>
          <a:lstStyle/>
          <a:p>
            <a:r>
              <a:rPr lang="en-US"/>
              <a:t>Facebook Redaktionen - Facebook Videos Table | SRF Virus - 12 of 26</a:t>
            </a:r>
          </a:p>
        </p:txBody>
      </p:sp>
      <p:graphicFrame>
        <p:nvGraphicFramePr>
          <p:cNvPr id="5" name="Table Placeholder 4">
            <a:extLst>
              <a:ext uri="{FF2B5EF4-FFF2-40B4-BE49-F238E27FC236}">
                <a16:creationId xmlns:a16="http://schemas.microsoft.com/office/drawing/2014/main" id="{5DA73BAC-0D54-4820-994A-4BFDDCD5CFB6}"/>
              </a:ext>
            </a:extLst>
          </p:cNvPr>
          <p:cNvGraphicFramePr>
            <a:graphicFrameLocks noGrp="1"/>
          </p:cNvGraphicFramePr>
          <p:nvPr>
            <p:ph type="tbl" sz="quarter" idx="13"/>
            <p:extLst>
              <p:ext uri="{D42A27DB-BD31-4B8C-83A1-F6EECF244321}">
                <p14:modId xmlns:p14="http://schemas.microsoft.com/office/powerpoint/2010/main" val="79769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651029123"/>
                    </a:ext>
                  </a:extLst>
                </a:gridCol>
                <a:gridCol w="246888">
                  <a:extLst>
                    <a:ext uri="{9D8B030D-6E8A-4147-A177-3AD203B41FA5}">
                      <a16:colId xmlns:a16="http://schemas.microsoft.com/office/drawing/2014/main" val="3452690111"/>
                    </a:ext>
                  </a:extLst>
                </a:gridCol>
                <a:gridCol w="493776">
                  <a:extLst>
                    <a:ext uri="{9D8B030D-6E8A-4147-A177-3AD203B41FA5}">
                      <a16:colId xmlns:a16="http://schemas.microsoft.com/office/drawing/2014/main" val="3629383515"/>
                    </a:ext>
                  </a:extLst>
                </a:gridCol>
                <a:gridCol w="493776">
                  <a:extLst>
                    <a:ext uri="{9D8B030D-6E8A-4147-A177-3AD203B41FA5}">
                      <a16:colId xmlns:a16="http://schemas.microsoft.com/office/drawing/2014/main" val="619571899"/>
                    </a:ext>
                  </a:extLst>
                </a:gridCol>
                <a:gridCol w="493776">
                  <a:extLst>
                    <a:ext uri="{9D8B030D-6E8A-4147-A177-3AD203B41FA5}">
                      <a16:colId xmlns:a16="http://schemas.microsoft.com/office/drawing/2014/main" val="3809871892"/>
                    </a:ext>
                  </a:extLst>
                </a:gridCol>
                <a:gridCol w="493776">
                  <a:extLst>
                    <a:ext uri="{9D8B030D-6E8A-4147-A177-3AD203B41FA5}">
                      <a16:colId xmlns:a16="http://schemas.microsoft.com/office/drawing/2014/main" val="3359074338"/>
                    </a:ext>
                  </a:extLst>
                </a:gridCol>
                <a:gridCol w="246888">
                  <a:extLst>
                    <a:ext uri="{9D8B030D-6E8A-4147-A177-3AD203B41FA5}">
                      <a16:colId xmlns:a16="http://schemas.microsoft.com/office/drawing/2014/main" val="401402972"/>
                    </a:ext>
                  </a:extLst>
                </a:gridCol>
                <a:gridCol w="246888">
                  <a:extLst>
                    <a:ext uri="{9D8B030D-6E8A-4147-A177-3AD203B41FA5}">
                      <a16:colId xmlns:a16="http://schemas.microsoft.com/office/drawing/2014/main" val="3255172991"/>
                    </a:ext>
                  </a:extLst>
                </a:gridCol>
                <a:gridCol w="493776">
                  <a:extLst>
                    <a:ext uri="{9D8B030D-6E8A-4147-A177-3AD203B41FA5}">
                      <a16:colId xmlns:a16="http://schemas.microsoft.com/office/drawing/2014/main" val="4027579734"/>
                    </a:ext>
                  </a:extLst>
                </a:gridCol>
                <a:gridCol w="246888">
                  <a:extLst>
                    <a:ext uri="{9D8B030D-6E8A-4147-A177-3AD203B41FA5}">
                      <a16:colId xmlns:a16="http://schemas.microsoft.com/office/drawing/2014/main" val="190823363"/>
                    </a:ext>
                  </a:extLst>
                </a:gridCol>
                <a:gridCol w="246888">
                  <a:extLst>
                    <a:ext uri="{9D8B030D-6E8A-4147-A177-3AD203B41FA5}">
                      <a16:colId xmlns:a16="http://schemas.microsoft.com/office/drawing/2014/main" val="2549217971"/>
                    </a:ext>
                  </a:extLst>
                </a:gridCol>
                <a:gridCol w="246888">
                  <a:extLst>
                    <a:ext uri="{9D8B030D-6E8A-4147-A177-3AD203B41FA5}">
                      <a16:colId xmlns:a16="http://schemas.microsoft.com/office/drawing/2014/main" val="628887833"/>
                    </a:ext>
                  </a:extLst>
                </a:gridCol>
                <a:gridCol w="246888">
                  <a:extLst>
                    <a:ext uri="{9D8B030D-6E8A-4147-A177-3AD203B41FA5}">
                      <a16:colId xmlns:a16="http://schemas.microsoft.com/office/drawing/2014/main" val="3088093629"/>
                    </a:ext>
                  </a:extLst>
                </a:gridCol>
                <a:gridCol w="246888">
                  <a:extLst>
                    <a:ext uri="{9D8B030D-6E8A-4147-A177-3AD203B41FA5}">
                      <a16:colId xmlns:a16="http://schemas.microsoft.com/office/drawing/2014/main" val="967584690"/>
                    </a:ext>
                  </a:extLst>
                </a:gridCol>
                <a:gridCol w="246888">
                  <a:extLst>
                    <a:ext uri="{9D8B030D-6E8A-4147-A177-3AD203B41FA5}">
                      <a16:colId xmlns:a16="http://schemas.microsoft.com/office/drawing/2014/main" val="1393203190"/>
                    </a:ext>
                  </a:extLst>
                </a:gridCol>
                <a:gridCol w="246888">
                  <a:extLst>
                    <a:ext uri="{9D8B030D-6E8A-4147-A177-3AD203B41FA5}">
                      <a16:colId xmlns:a16="http://schemas.microsoft.com/office/drawing/2014/main" val="3458614524"/>
                    </a:ext>
                  </a:extLst>
                </a:gridCol>
                <a:gridCol w="246888">
                  <a:extLst>
                    <a:ext uri="{9D8B030D-6E8A-4147-A177-3AD203B41FA5}">
                      <a16:colId xmlns:a16="http://schemas.microsoft.com/office/drawing/2014/main" val="3043787665"/>
                    </a:ext>
                  </a:extLst>
                </a:gridCol>
                <a:gridCol w="246888">
                  <a:extLst>
                    <a:ext uri="{9D8B030D-6E8A-4147-A177-3AD203B41FA5}">
                      <a16:colId xmlns:a16="http://schemas.microsoft.com/office/drawing/2014/main" val="1849185741"/>
                    </a:ext>
                  </a:extLst>
                </a:gridCol>
                <a:gridCol w="246888">
                  <a:extLst>
                    <a:ext uri="{9D8B030D-6E8A-4147-A177-3AD203B41FA5}">
                      <a16:colId xmlns:a16="http://schemas.microsoft.com/office/drawing/2014/main" val="2717806657"/>
                    </a:ext>
                  </a:extLst>
                </a:gridCol>
                <a:gridCol w="246888">
                  <a:extLst>
                    <a:ext uri="{9D8B030D-6E8A-4147-A177-3AD203B41FA5}">
                      <a16:colId xmlns:a16="http://schemas.microsoft.com/office/drawing/2014/main" val="3726454377"/>
                    </a:ext>
                  </a:extLst>
                </a:gridCol>
                <a:gridCol w="246888">
                  <a:extLst>
                    <a:ext uri="{9D8B030D-6E8A-4147-A177-3AD203B41FA5}">
                      <a16:colId xmlns:a16="http://schemas.microsoft.com/office/drawing/2014/main" val="2622771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91027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- 13.02.2020 11:31:25</a:t>
                      </a:r>
                      <a:r>
                        <a:rPr kumimoji="0" lang="de-DE" sz="1000" b="0" i="0" u="none" strike="noStrike" kern="1200" cap="none" spc="0" normalizeH="0" baseline="0" noProof="0">
                          <a:ln>
                            <a:noFill/>
                          </a:ln>
                          <a:solidFill>
                            <a:prstClr val="black"/>
                          </a:solidFill>
                          <a:effectLst/>
                          <a:uLnTx/>
                          <a:uFillTx/>
                          <a:latin typeface="+mn-lt"/>
                          <a:ea typeface="+mn-ea"/>
                          <a:cs typeface="+mn-cs"/>
                        </a:rPr>
                        <a:t>
 Warum hat die Schweiz toleriert, dass ausländische Geheimdienste eine Schweizer Firma für ihre Zwecke nutzen? Unsere Friends von SRF Forward haben sich damit beschäftigt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Cryptoleaks: Was bedeutet der Spionage-Skandal für die Schweizer Neutralität?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3.4940747480423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Warum hat die Schweiz toleriert, dass ausländische Geheimdienste eine Schweizer Firma für ihre Zwecke nutzen? Unsere Friends von SRF Forward haben sich damit beschäftigt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https://www.facebook.com/srfvirus/videos/165784151534920/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4937324"/>
                  </a:ext>
                </a:extLst>
              </a:tr>
            </a:tbl>
          </a:graphicData>
        </a:graphic>
      </p:graphicFrame>
      <p:sp>
        <p:nvSpPr>
          <p:cNvPr id="4" name="Text Placeholder 3">
            <a:extLst>
              <a:ext uri="{FF2B5EF4-FFF2-40B4-BE49-F238E27FC236}">
                <a16:creationId xmlns:a16="http://schemas.microsoft.com/office/drawing/2014/main" id="{D7540F42-98A8-43AA-8DE6-3327B64CE16D}"/>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341305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22E8-66F2-4111-89F4-46104A076432}"/>
              </a:ext>
            </a:extLst>
          </p:cNvPr>
          <p:cNvSpPr>
            <a:spLocks noGrp="1"/>
          </p:cNvSpPr>
          <p:nvPr>
            <p:ph type="title"/>
          </p:nvPr>
        </p:nvSpPr>
        <p:spPr/>
        <p:txBody>
          <a:bodyPr/>
          <a:lstStyle/>
          <a:p>
            <a:r>
              <a:rPr lang="en-US"/>
              <a:t>Facebook Redaktionen - Facebook Videos Table | SRF Virus - 13 of 26</a:t>
            </a:r>
          </a:p>
        </p:txBody>
      </p:sp>
      <p:graphicFrame>
        <p:nvGraphicFramePr>
          <p:cNvPr id="5" name="Table Placeholder 4">
            <a:extLst>
              <a:ext uri="{FF2B5EF4-FFF2-40B4-BE49-F238E27FC236}">
                <a16:creationId xmlns:a16="http://schemas.microsoft.com/office/drawing/2014/main" id="{C9459B0A-2D07-4773-9B1A-FD4FD82208FC}"/>
              </a:ext>
            </a:extLst>
          </p:cNvPr>
          <p:cNvGraphicFramePr>
            <a:graphicFrameLocks noGrp="1"/>
          </p:cNvGraphicFramePr>
          <p:nvPr>
            <p:ph type="tbl" sz="quarter" idx="13"/>
            <p:extLst>
              <p:ext uri="{D42A27DB-BD31-4B8C-83A1-F6EECF244321}">
                <p14:modId xmlns:p14="http://schemas.microsoft.com/office/powerpoint/2010/main" val="274879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374381899"/>
                    </a:ext>
                  </a:extLst>
                </a:gridCol>
                <a:gridCol w="246888">
                  <a:extLst>
                    <a:ext uri="{9D8B030D-6E8A-4147-A177-3AD203B41FA5}">
                      <a16:colId xmlns:a16="http://schemas.microsoft.com/office/drawing/2014/main" val="3241236901"/>
                    </a:ext>
                  </a:extLst>
                </a:gridCol>
                <a:gridCol w="493776">
                  <a:extLst>
                    <a:ext uri="{9D8B030D-6E8A-4147-A177-3AD203B41FA5}">
                      <a16:colId xmlns:a16="http://schemas.microsoft.com/office/drawing/2014/main" val="441770306"/>
                    </a:ext>
                  </a:extLst>
                </a:gridCol>
                <a:gridCol w="493776">
                  <a:extLst>
                    <a:ext uri="{9D8B030D-6E8A-4147-A177-3AD203B41FA5}">
                      <a16:colId xmlns:a16="http://schemas.microsoft.com/office/drawing/2014/main" val="282749215"/>
                    </a:ext>
                  </a:extLst>
                </a:gridCol>
                <a:gridCol w="493776">
                  <a:extLst>
                    <a:ext uri="{9D8B030D-6E8A-4147-A177-3AD203B41FA5}">
                      <a16:colId xmlns:a16="http://schemas.microsoft.com/office/drawing/2014/main" val="994764968"/>
                    </a:ext>
                  </a:extLst>
                </a:gridCol>
                <a:gridCol w="493776">
                  <a:extLst>
                    <a:ext uri="{9D8B030D-6E8A-4147-A177-3AD203B41FA5}">
                      <a16:colId xmlns:a16="http://schemas.microsoft.com/office/drawing/2014/main" val="873635715"/>
                    </a:ext>
                  </a:extLst>
                </a:gridCol>
                <a:gridCol w="246888">
                  <a:extLst>
                    <a:ext uri="{9D8B030D-6E8A-4147-A177-3AD203B41FA5}">
                      <a16:colId xmlns:a16="http://schemas.microsoft.com/office/drawing/2014/main" val="2332214520"/>
                    </a:ext>
                  </a:extLst>
                </a:gridCol>
                <a:gridCol w="246888">
                  <a:extLst>
                    <a:ext uri="{9D8B030D-6E8A-4147-A177-3AD203B41FA5}">
                      <a16:colId xmlns:a16="http://schemas.microsoft.com/office/drawing/2014/main" val="1201128722"/>
                    </a:ext>
                  </a:extLst>
                </a:gridCol>
                <a:gridCol w="493776">
                  <a:extLst>
                    <a:ext uri="{9D8B030D-6E8A-4147-A177-3AD203B41FA5}">
                      <a16:colId xmlns:a16="http://schemas.microsoft.com/office/drawing/2014/main" val="845732463"/>
                    </a:ext>
                  </a:extLst>
                </a:gridCol>
                <a:gridCol w="246888">
                  <a:extLst>
                    <a:ext uri="{9D8B030D-6E8A-4147-A177-3AD203B41FA5}">
                      <a16:colId xmlns:a16="http://schemas.microsoft.com/office/drawing/2014/main" val="2834978691"/>
                    </a:ext>
                  </a:extLst>
                </a:gridCol>
                <a:gridCol w="246888">
                  <a:extLst>
                    <a:ext uri="{9D8B030D-6E8A-4147-A177-3AD203B41FA5}">
                      <a16:colId xmlns:a16="http://schemas.microsoft.com/office/drawing/2014/main" val="833720762"/>
                    </a:ext>
                  </a:extLst>
                </a:gridCol>
                <a:gridCol w="246888">
                  <a:extLst>
                    <a:ext uri="{9D8B030D-6E8A-4147-A177-3AD203B41FA5}">
                      <a16:colId xmlns:a16="http://schemas.microsoft.com/office/drawing/2014/main" val="246842016"/>
                    </a:ext>
                  </a:extLst>
                </a:gridCol>
                <a:gridCol w="246888">
                  <a:extLst>
                    <a:ext uri="{9D8B030D-6E8A-4147-A177-3AD203B41FA5}">
                      <a16:colId xmlns:a16="http://schemas.microsoft.com/office/drawing/2014/main" val="2542937787"/>
                    </a:ext>
                  </a:extLst>
                </a:gridCol>
                <a:gridCol w="246888">
                  <a:extLst>
                    <a:ext uri="{9D8B030D-6E8A-4147-A177-3AD203B41FA5}">
                      <a16:colId xmlns:a16="http://schemas.microsoft.com/office/drawing/2014/main" val="2538695678"/>
                    </a:ext>
                  </a:extLst>
                </a:gridCol>
                <a:gridCol w="246888">
                  <a:extLst>
                    <a:ext uri="{9D8B030D-6E8A-4147-A177-3AD203B41FA5}">
                      <a16:colId xmlns:a16="http://schemas.microsoft.com/office/drawing/2014/main" val="3601192632"/>
                    </a:ext>
                  </a:extLst>
                </a:gridCol>
                <a:gridCol w="246888">
                  <a:extLst>
                    <a:ext uri="{9D8B030D-6E8A-4147-A177-3AD203B41FA5}">
                      <a16:colId xmlns:a16="http://schemas.microsoft.com/office/drawing/2014/main" val="1155407698"/>
                    </a:ext>
                  </a:extLst>
                </a:gridCol>
                <a:gridCol w="246888">
                  <a:extLst>
                    <a:ext uri="{9D8B030D-6E8A-4147-A177-3AD203B41FA5}">
                      <a16:colId xmlns:a16="http://schemas.microsoft.com/office/drawing/2014/main" val="3283976784"/>
                    </a:ext>
                  </a:extLst>
                </a:gridCol>
                <a:gridCol w="246888">
                  <a:extLst>
                    <a:ext uri="{9D8B030D-6E8A-4147-A177-3AD203B41FA5}">
                      <a16:colId xmlns:a16="http://schemas.microsoft.com/office/drawing/2014/main" val="4093299273"/>
                    </a:ext>
                  </a:extLst>
                </a:gridCol>
                <a:gridCol w="246888">
                  <a:extLst>
                    <a:ext uri="{9D8B030D-6E8A-4147-A177-3AD203B41FA5}">
                      <a16:colId xmlns:a16="http://schemas.microsoft.com/office/drawing/2014/main" val="1241584826"/>
                    </a:ext>
                  </a:extLst>
                </a:gridCol>
                <a:gridCol w="246888">
                  <a:extLst>
                    <a:ext uri="{9D8B030D-6E8A-4147-A177-3AD203B41FA5}">
                      <a16:colId xmlns:a16="http://schemas.microsoft.com/office/drawing/2014/main" val="1222215752"/>
                    </a:ext>
                  </a:extLst>
                </a:gridCol>
                <a:gridCol w="246888">
                  <a:extLst>
                    <a:ext uri="{9D8B030D-6E8A-4147-A177-3AD203B41FA5}">
                      <a16:colId xmlns:a16="http://schemas.microsoft.com/office/drawing/2014/main" val="2690402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32698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16:10:32</a:t>
                      </a:r>
                      <a:r>
                        <a:rPr kumimoji="0" lang="de-DE" sz="1000" b="0" i="0" u="none" strike="noStrike" kern="1200" cap="none" spc="0" normalizeH="0" baseline="0" noProof="0">
                          <a:ln>
                            <a:noFill/>
                          </a:ln>
                          <a:solidFill>
                            <a:prstClr val="black"/>
                          </a:solidFill>
                          <a:effectLst/>
                          <a:uLnTx/>
                          <a:uFillTx/>
                          <a:latin typeface="+mn-lt"/>
                          <a:ea typeface="+mn-ea"/>
                          <a:cs typeface="+mn-cs"/>
                        </a:rPr>
                        <a:t>
 Vor einer Woche sein viertes Album releast, gestern am #cypher20 gespittet – Mimiks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01:22:39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Mimiks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4.4584514126325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Vor einer Woche sein viertes Album releast, gestern am #cypher20 gespittet – Mimiks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https://www.facebook.com/srfvirus/videos/2445270509019657/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7392827"/>
                  </a:ext>
                </a:extLst>
              </a:tr>
            </a:tbl>
          </a:graphicData>
        </a:graphic>
      </p:graphicFrame>
      <p:sp>
        <p:nvSpPr>
          <p:cNvPr id="4" name="Text Placeholder 3">
            <a:extLst>
              <a:ext uri="{FF2B5EF4-FFF2-40B4-BE49-F238E27FC236}">
                <a16:creationId xmlns:a16="http://schemas.microsoft.com/office/drawing/2014/main" id="{BF605F57-50D6-4EB8-9789-92D08D9CC208}"/>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2833122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45BA-D7FC-4262-9520-86F0B2AB7A48}"/>
              </a:ext>
            </a:extLst>
          </p:cNvPr>
          <p:cNvSpPr>
            <a:spLocks noGrp="1"/>
          </p:cNvSpPr>
          <p:nvPr>
            <p:ph type="title"/>
          </p:nvPr>
        </p:nvSpPr>
        <p:spPr/>
        <p:txBody>
          <a:bodyPr/>
          <a:lstStyle/>
          <a:p>
            <a:r>
              <a:rPr lang="en-US"/>
              <a:t>Facebook Redaktionen - Facebook Videos Table | SRF Virus - 14 of 26</a:t>
            </a:r>
          </a:p>
        </p:txBody>
      </p:sp>
      <p:graphicFrame>
        <p:nvGraphicFramePr>
          <p:cNvPr id="5" name="Table Placeholder 4">
            <a:extLst>
              <a:ext uri="{FF2B5EF4-FFF2-40B4-BE49-F238E27FC236}">
                <a16:creationId xmlns:a16="http://schemas.microsoft.com/office/drawing/2014/main" id="{EC83BEE4-51B2-4C54-ACF8-B5193D843166}"/>
              </a:ext>
            </a:extLst>
          </p:cNvPr>
          <p:cNvGraphicFramePr>
            <a:graphicFrameLocks noGrp="1"/>
          </p:cNvGraphicFramePr>
          <p:nvPr>
            <p:ph type="tbl" sz="quarter" idx="13"/>
            <p:extLst>
              <p:ext uri="{D42A27DB-BD31-4B8C-83A1-F6EECF244321}">
                <p14:modId xmlns:p14="http://schemas.microsoft.com/office/powerpoint/2010/main" val="19161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805956280"/>
                    </a:ext>
                  </a:extLst>
                </a:gridCol>
                <a:gridCol w="246888">
                  <a:extLst>
                    <a:ext uri="{9D8B030D-6E8A-4147-A177-3AD203B41FA5}">
                      <a16:colId xmlns:a16="http://schemas.microsoft.com/office/drawing/2014/main" val="3333156486"/>
                    </a:ext>
                  </a:extLst>
                </a:gridCol>
                <a:gridCol w="493776">
                  <a:extLst>
                    <a:ext uri="{9D8B030D-6E8A-4147-A177-3AD203B41FA5}">
                      <a16:colId xmlns:a16="http://schemas.microsoft.com/office/drawing/2014/main" val="4271715114"/>
                    </a:ext>
                  </a:extLst>
                </a:gridCol>
                <a:gridCol w="493776">
                  <a:extLst>
                    <a:ext uri="{9D8B030D-6E8A-4147-A177-3AD203B41FA5}">
                      <a16:colId xmlns:a16="http://schemas.microsoft.com/office/drawing/2014/main" val="3102812770"/>
                    </a:ext>
                  </a:extLst>
                </a:gridCol>
                <a:gridCol w="493776">
                  <a:extLst>
                    <a:ext uri="{9D8B030D-6E8A-4147-A177-3AD203B41FA5}">
                      <a16:colId xmlns:a16="http://schemas.microsoft.com/office/drawing/2014/main" val="1787563032"/>
                    </a:ext>
                  </a:extLst>
                </a:gridCol>
                <a:gridCol w="493776">
                  <a:extLst>
                    <a:ext uri="{9D8B030D-6E8A-4147-A177-3AD203B41FA5}">
                      <a16:colId xmlns:a16="http://schemas.microsoft.com/office/drawing/2014/main" val="3205308626"/>
                    </a:ext>
                  </a:extLst>
                </a:gridCol>
                <a:gridCol w="246888">
                  <a:extLst>
                    <a:ext uri="{9D8B030D-6E8A-4147-A177-3AD203B41FA5}">
                      <a16:colId xmlns:a16="http://schemas.microsoft.com/office/drawing/2014/main" val="1257321747"/>
                    </a:ext>
                  </a:extLst>
                </a:gridCol>
                <a:gridCol w="246888">
                  <a:extLst>
                    <a:ext uri="{9D8B030D-6E8A-4147-A177-3AD203B41FA5}">
                      <a16:colId xmlns:a16="http://schemas.microsoft.com/office/drawing/2014/main" val="1808045334"/>
                    </a:ext>
                  </a:extLst>
                </a:gridCol>
                <a:gridCol w="493776">
                  <a:extLst>
                    <a:ext uri="{9D8B030D-6E8A-4147-A177-3AD203B41FA5}">
                      <a16:colId xmlns:a16="http://schemas.microsoft.com/office/drawing/2014/main" val="4107798580"/>
                    </a:ext>
                  </a:extLst>
                </a:gridCol>
                <a:gridCol w="246888">
                  <a:extLst>
                    <a:ext uri="{9D8B030D-6E8A-4147-A177-3AD203B41FA5}">
                      <a16:colId xmlns:a16="http://schemas.microsoft.com/office/drawing/2014/main" val="1866320614"/>
                    </a:ext>
                  </a:extLst>
                </a:gridCol>
                <a:gridCol w="246888">
                  <a:extLst>
                    <a:ext uri="{9D8B030D-6E8A-4147-A177-3AD203B41FA5}">
                      <a16:colId xmlns:a16="http://schemas.microsoft.com/office/drawing/2014/main" val="4109922824"/>
                    </a:ext>
                  </a:extLst>
                </a:gridCol>
                <a:gridCol w="246888">
                  <a:extLst>
                    <a:ext uri="{9D8B030D-6E8A-4147-A177-3AD203B41FA5}">
                      <a16:colId xmlns:a16="http://schemas.microsoft.com/office/drawing/2014/main" val="1075308233"/>
                    </a:ext>
                  </a:extLst>
                </a:gridCol>
                <a:gridCol w="246888">
                  <a:extLst>
                    <a:ext uri="{9D8B030D-6E8A-4147-A177-3AD203B41FA5}">
                      <a16:colId xmlns:a16="http://schemas.microsoft.com/office/drawing/2014/main" val="4174622985"/>
                    </a:ext>
                  </a:extLst>
                </a:gridCol>
                <a:gridCol w="246888">
                  <a:extLst>
                    <a:ext uri="{9D8B030D-6E8A-4147-A177-3AD203B41FA5}">
                      <a16:colId xmlns:a16="http://schemas.microsoft.com/office/drawing/2014/main" val="978230471"/>
                    </a:ext>
                  </a:extLst>
                </a:gridCol>
                <a:gridCol w="246888">
                  <a:extLst>
                    <a:ext uri="{9D8B030D-6E8A-4147-A177-3AD203B41FA5}">
                      <a16:colId xmlns:a16="http://schemas.microsoft.com/office/drawing/2014/main" val="2613871198"/>
                    </a:ext>
                  </a:extLst>
                </a:gridCol>
                <a:gridCol w="246888">
                  <a:extLst>
                    <a:ext uri="{9D8B030D-6E8A-4147-A177-3AD203B41FA5}">
                      <a16:colId xmlns:a16="http://schemas.microsoft.com/office/drawing/2014/main" val="2213625900"/>
                    </a:ext>
                  </a:extLst>
                </a:gridCol>
                <a:gridCol w="246888">
                  <a:extLst>
                    <a:ext uri="{9D8B030D-6E8A-4147-A177-3AD203B41FA5}">
                      <a16:colId xmlns:a16="http://schemas.microsoft.com/office/drawing/2014/main" val="2668567933"/>
                    </a:ext>
                  </a:extLst>
                </a:gridCol>
                <a:gridCol w="246888">
                  <a:extLst>
                    <a:ext uri="{9D8B030D-6E8A-4147-A177-3AD203B41FA5}">
                      <a16:colId xmlns:a16="http://schemas.microsoft.com/office/drawing/2014/main" val="3474378299"/>
                    </a:ext>
                  </a:extLst>
                </a:gridCol>
                <a:gridCol w="246888">
                  <a:extLst>
                    <a:ext uri="{9D8B030D-6E8A-4147-A177-3AD203B41FA5}">
                      <a16:colId xmlns:a16="http://schemas.microsoft.com/office/drawing/2014/main" val="974721410"/>
                    </a:ext>
                  </a:extLst>
                </a:gridCol>
                <a:gridCol w="246888">
                  <a:extLst>
                    <a:ext uri="{9D8B030D-6E8A-4147-A177-3AD203B41FA5}">
                      <a16:colId xmlns:a16="http://schemas.microsoft.com/office/drawing/2014/main" val="1924683458"/>
                    </a:ext>
                  </a:extLst>
                </a:gridCol>
                <a:gridCol w="246888">
                  <a:extLst>
                    <a:ext uri="{9D8B030D-6E8A-4147-A177-3AD203B41FA5}">
                      <a16:colId xmlns:a16="http://schemas.microsoft.com/office/drawing/2014/main" val="17811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85421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- 03.02.2020 18:12:46</a:t>
                      </a:r>
                      <a:r>
                        <a:rPr kumimoji="0" lang="de-DE" sz="1000" b="0" i="0" u="none" strike="noStrike" kern="1200" cap="none" spc="0" normalizeH="0" baseline="0" noProof="0">
                          <a:ln>
                            <a:noFill/>
                          </a:ln>
                          <a:solidFill>
                            <a:prstClr val="black"/>
                          </a:solidFill>
                          <a:effectLst/>
                          <a:uLnTx/>
                          <a:uFillTx/>
                          <a:latin typeface="+mn-lt"/>
                          <a:ea typeface="+mn-ea"/>
                          <a:cs typeface="+mn-cs"/>
                        </a:rPr>
                        <a:t>
 Ist es für Frauen anders, am #cypher20 vors Mic zu steppen? Sag uns, wie du darüber denkst!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23.02.2020 01:22:12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#Cypher20: die Nachbesprechung | SRF 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5.6835741155826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Ist es für Frauen anders, am #cypher20 vors Mic zu steppen? Sag uns, wie du darüber denkst!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https://www.facebook.com/srfvirus/videos/511950762670913/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8280809"/>
                  </a:ext>
                </a:extLst>
              </a:tr>
            </a:tbl>
          </a:graphicData>
        </a:graphic>
      </p:graphicFrame>
      <p:sp>
        <p:nvSpPr>
          <p:cNvPr id="4" name="Text Placeholder 3">
            <a:extLst>
              <a:ext uri="{FF2B5EF4-FFF2-40B4-BE49-F238E27FC236}">
                <a16:creationId xmlns:a16="http://schemas.microsoft.com/office/drawing/2014/main" id="{6D75740E-869A-4B26-BF7A-15836F6ED4AC}"/>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4184657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5BD6-8D63-4063-99DA-D7D235796D19}"/>
              </a:ext>
            </a:extLst>
          </p:cNvPr>
          <p:cNvSpPr>
            <a:spLocks noGrp="1"/>
          </p:cNvSpPr>
          <p:nvPr>
            <p:ph type="title"/>
          </p:nvPr>
        </p:nvSpPr>
        <p:spPr/>
        <p:txBody>
          <a:bodyPr/>
          <a:lstStyle/>
          <a:p>
            <a:r>
              <a:rPr lang="en-US"/>
              <a:t>Facebook Redaktionen - Facebook Videos Table | SRF Virus - 15 of 26</a:t>
            </a:r>
          </a:p>
        </p:txBody>
      </p:sp>
      <p:graphicFrame>
        <p:nvGraphicFramePr>
          <p:cNvPr id="5" name="Table Placeholder 4">
            <a:extLst>
              <a:ext uri="{FF2B5EF4-FFF2-40B4-BE49-F238E27FC236}">
                <a16:creationId xmlns:a16="http://schemas.microsoft.com/office/drawing/2014/main" id="{56EC1195-C1F7-4149-97CD-0ABB4CC47EDE}"/>
              </a:ext>
            </a:extLst>
          </p:cNvPr>
          <p:cNvGraphicFramePr>
            <a:graphicFrameLocks noGrp="1"/>
          </p:cNvGraphicFramePr>
          <p:nvPr>
            <p:ph type="tbl" sz="quarter" idx="13"/>
            <p:extLst>
              <p:ext uri="{D42A27DB-BD31-4B8C-83A1-F6EECF244321}">
                <p14:modId xmlns:p14="http://schemas.microsoft.com/office/powerpoint/2010/main" val="3885492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159046802"/>
                    </a:ext>
                  </a:extLst>
                </a:gridCol>
                <a:gridCol w="246888">
                  <a:extLst>
                    <a:ext uri="{9D8B030D-6E8A-4147-A177-3AD203B41FA5}">
                      <a16:colId xmlns:a16="http://schemas.microsoft.com/office/drawing/2014/main" val="1702190739"/>
                    </a:ext>
                  </a:extLst>
                </a:gridCol>
                <a:gridCol w="493776">
                  <a:extLst>
                    <a:ext uri="{9D8B030D-6E8A-4147-A177-3AD203B41FA5}">
                      <a16:colId xmlns:a16="http://schemas.microsoft.com/office/drawing/2014/main" val="1041699525"/>
                    </a:ext>
                  </a:extLst>
                </a:gridCol>
                <a:gridCol w="493776">
                  <a:extLst>
                    <a:ext uri="{9D8B030D-6E8A-4147-A177-3AD203B41FA5}">
                      <a16:colId xmlns:a16="http://schemas.microsoft.com/office/drawing/2014/main" val="3091073100"/>
                    </a:ext>
                  </a:extLst>
                </a:gridCol>
                <a:gridCol w="493776">
                  <a:extLst>
                    <a:ext uri="{9D8B030D-6E8A-4147-A177-3AD203B41FA5}">
                      <a16:colId xmlns:a16="http://schemas.microsoft.com/office/drawing/2014/main" val="1659810913"/>
                    </a:ext>
                  </a:extLst>
                </a:gridCol>
                <a:gridCol w="493776">
                  <a:extLst>
                    <a:ext uri="{9D8B030D-6E8A-4147-A177-3AD203B41FA5}">
                      <a16:colId xmlns:a16="http://schemas.microsoft.com/office/drawing/2014/main" val="3647224187"/>
                    </a:ext>
                  </a:extLst>
                </a:gridCol>
                <a:gridCol w="246888">
                  <a:extLst>
                    <a:ext uri="{9D8B030D-6E8A-4147-A177-3AD203B41FA5}">
                      <a16:colId xmlns:a16="http://schemas.microsoft.com/office/drawing/2014/main" val="1621226741"/>
                    </a:ext>
                  </a:extLst>
                </a:gridCol>
                <a:gridCol w="246888">
                  <a:extLst>
                    <a:ext uri="{9D8B030D-6E8A-4147-A177-3AD203B41FA5}">
                      <a16:colId xmlns:a16="http://schemas.microsoft.com/office/drawing/2014/main" val="3435546356"/>
                    </a:ext>
                  </a:extLst>
                </a:gridCol>
                <a:gridCol w="493776">
                  <a:extLst>
                    <a:ext uri="{9D8B030D-6E8A-4147-A177-3AD203B41FA5}">
                      <a16:colId xmlns:a16="http://schemas.microsoft.com/office/drawing/2014/main" val="998251053"/>
                    </a:ext>
                  </a:extLst>
                </a:gridCol>
                <a:gridCol w="246888">
                  <a:extLst>
                    <a:ext uri="{9D8B030D-6E8A-4147-A177-3AD203B41FA5}">
                      <a16:colId xmlns:a16="http://schemas.microsoft.com/office/drawing/2014/main" val="2246255209"/>
                    </a:ext>
                  </a:extLst>
                </a:gridCol>
                <a:gridCol w="246888">
                  <a:extLst>
                    <a:ext uri="{9D8B030D-6E8A-4147-A177-3AD203B41FA5}">
                      <a16:colId xmlns:a16="http://schemas.microsoft.com/office/drawing/2014/main" val="608596947"/>
                    </a:ext>
                  </a:extLst>
                </a:gridCol>
                <a:gridCol w="246888">
                  <a:extLst>
                    <a:ext uri="{9D8B030D-6E8A-4147-A177-3AD203B41FA5}">
                      <a16:colId xmlns:a16="http://schemas.microsoft.com/office/drawing/2014/main" val="1452691446"/>
                    </a:ext>
                  </a:extLst>
                </a:gridCol>
                <a:gridCol w="246888">
                  <a:extLst>
                    <a:ext uri="{9D8B030D-6E8A-4147-A177-3AD203B41FA5}">
                      <a16:colId xmlns:a16="http://schemas.microsoft.com/office/drawing/2014/main" val="3132269633"/>
                    </a:ext>
                  </a:extLst>
                </a:gridCol>
                <a:gridCol w="246888">
                  <a:extLst>
                    <a:ext uri="{9D8B030D-6E8A-4147-A177-3AD203B41FA5}">
                      <a16:colId xmlns:a16="http://schemas.microsoft.com/office/drawing/2014/main" val="3564107959"/>
                    </a:ext>
                  </a:extLst>
                </a:gridCol>
                <a:gridCol w="246888">
                  <a:extLst>
                    <a:ext uri="{9D8B030D-6E8A-4147-A177-3AD203B41FA5}">
                      <a16:colId xmlns:a16="http://schemas.microsoft.com/office/drawing/2014/main" val="4089023907"/>
                    </a:ext>
                  </a:extLst>
                </a:gridCol>
                <a:gridCol w="246888">
                  <a:extLst>
                    <a:ext uri="{9D8B030D-6E8A-4147-A177-3AD203B41FA5}">
                      <a16:colId xmlns:a16="http://schemas.microsoft.com/office/drawing/2014/main" val="3652405232"/>
                    </a:ext>
                  </a:extLst>
                </a:gridCol>
                <a:gridCol w="246888">
                  <a:extLst>
                    <a:ext uri="{9D8B030D-6E8A-4147-A177-3AD203B41FA5}">
                      <a16:colId xmlns:a16="http://schemas.microsoft.com/office/drawing/2014/main" val="2358854962"/>
                    </a:ext>
                  </a:extLst>
                </a:gridCol>
                <a:gridCol w="246888">
                  <a:extLst>
                    <a:ext uri="{9D8B030D-6E8A-4147-A177-3AD203B41FA5}">
                      <a16:colId xmlns:a16="http://schemas.microsoft.com/office/drawing/2014/main" val="3725722658"/>
                    </a:ext>
                  </a:extLst>
                </a:gridCol>
                <a:gridCol w="246888">
                  <a:extLst>
                    <a:ext uri="{9D8B030D-6E8A-4147-A177-3AD203B41FA5}">
                      <a16:colId xmlns:a16="http://schemas.microsoft.com/office/drawing/2014/main" val="4031499248"/>
                    </a:ext>
                  </a:extLst>
                </a:gridCol>
                <a:gridCol w="246888">
                  <a:extLst>
                    <a:ext uri="{9D8B030D-6E8A-4147-A177-3AD203B41FA5}">
                      <a16:colId xmlns:a16="http://schemas.microsoft.com/office/drawing/2014/main" val="2023392738"/>
                    </a:ext>
                  </a:extLst>
                </a:gridCol>
                <a:gridCol w="246888">
                  <a:extLst>
                    <a:ext uri="{9D8B030D-6E8A-4147-A177-3AD203B41FA5}">
                      <a16:colId xmlns:a16="http://schemas.microsoft.com/office/drawing/2014/main" val="244220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92742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- 21.02.2020 10:00:14</a:t>
                      </a:r>
                      <a:r>
                        <a:rPr kumimoji="0" lang="de-DE" sz="1000" b="0" i="0" u="none" strike="noStrike" kern="1200" cap="none" spc="0" normalizeH="0" baseline="0" noProof="0">
                          <a:ln>
                            <a:noFill/>
                          </a:ln>
                          <a:solidFill>
                            <a:prstClr val="black"/>
                          </a:solidFill>
                          <a:effectLst/>
                          <a:uLnTx/>
                          <a:uFillTx/>
                          <a:latin typeface="+mn-lt"/>
                          <a:ea typeface="+mn-ea"/>
                          <a:cs typeface="+mn-cs"/>
                        </a:rPr>
                        <a:t>
 Die finale Staffel von «Nr. 47» ist da! Alle Folgen sind ab sofort auf dem Nr. 47-YouTube-Kanal von online. 💚 #srfnr47 #youbetterwatch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Nr. 47 – Alle Folgen der 4. und letzten Staffel online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13.863616670999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 finale Staffel von «Nr. 47» ist da! Alle Folgen sind ab sofort auf dem Nr. 47-YouTube-Kanal von online. 💚 #srfnr47 #youbetterwatch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https://www.facebook.com/srfvirus/videos/606119016641051/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a:t>
                      </a:r>
                    </a:p>
                  </a:txBody>
                  <a:tcPr/>
                </a:tc>
                <a:extLst>
                  <a:ext uri="{0D108BD9-81ED-4DB2-BD59-A6C34878D82A}">
                    <a16:rowId xmlns:a16="http://schemas.microsoft.com/office/drawing/2014/main" val="1021201918"/>
                  </a:ext>
                </a:extLst>
              </a:tr>
            </a:tbl>
          </a:graphicData>
        </a:graphic>
      </p:graphicFrame>
      <p:sp>
        <p:nvSpPr>
          <p:cNvPr id="4" name="Text Placeholder 3">
            <a:extLst>
              <a:ext uri="{FF2B5EF4-FFF2-40B4-BE49-F238E27FC236}">
                <a16:creationId xmlns:a16="http://schemas.microsoft.com/office/drawing/2014/main" id="{BF411481-D26E-4F41-8E28-E355367F67C1}"/>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855375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4BCC6-7B09-4D49-B5D1-F179EBC5E372}"/>
              </a:ext>
            </a:extLst>
          </p:cNvPr>
          <p:cNvSpPr>
            <a:spLocks noGrp="1"/>
          </p:cNvSpPr>
          <p:nvPr>
            <p:ph type="title"/>
          </p:nvPr>
        </p:nvSpPr>
        <p:spPr/>
        <p:txBody>
          <a:bodyPr/>
          <a:lstStyle/>
          <a:p>
            <a:r>
              <a:rPr lang="en-US"/>
              <a:t>Facebook Redaktionen - Facebook Videos Table | SRF Virus - 16 of 26</a:t>
            </a:r>
          </a:p>
        </p:txBody>
      </p:sp>
      <p:graphicFrame>
        <p:nvGraphicFramePr>
          <p:cNvPr id="5" name="Table Placeholder 4">
            <a:extLst>
              <a:ext uri="{FF2B5EF4-FFF2-40B4-BE49-F238E27FC236}">
                <a16:creationId xmlns:a16="http://schemas.microsoft.com/office/drawing/2014/main" id="{3E391489-4208-48C3-96F5-9CE807036889}"/>
              </a:ext>
            </a:extLst>
          </p:cNvPr>
          <p:cNvGraphicFramePr>
            <a:graphicFrameLocks noGrp="1"/>
          </p:cNvGraphicFramePr>
          <p:nvPr>
            <p:ph type="tbl" sz="quarter" idx="13"/>
            <p:extLst>
              <p:ext uri="{D42A27DB-BD31-4B8C-83A1-F6EECF244321}">
                <p14:modId xmlns:p14="http://schemas.microsoft.com/office/powerpoint/2010/main" val="383281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577219517"/>
                    </a:ext>
                  </a:extLst>
                </a:gridCol>
                <a:gridCol w="246888">
                  <a:extLst>
                    <a:ext uri="{9D8B030D-6E8A-4147-A177-3AD203B41FA5}">
                      <a16:colId xmlns:a16="http://schemas.microsoft.com/office/drawing/2014/main" val="704386455"/>
                    </a:ext>
                  </a:extLst>
                </a:gridCol>
                <a:gridCol w="493776">
                  <a:extLst>
                    <a:ext uri="{9D8B030D-6E8A-4147-A177-3AD203B41FA5}">
                      <a16:colId xmlns:a16="http://schemas.microsoft.com/office/drawing/2014/main" val="3085750914"/>
                    </a:ext>
                  </a:extLst>
                </a:gridCol>
                <a:gridCol w="493776">
                  <a:extLst>
                    <a:ext uri="{9D8B030D-6E8A-4147-A177-3AD203B41FA5}">
                      <a16:colId xmlns:a16="http://schemas.microsoft.com/office/drawing/2014/main" val="3312192279"/>
                    </a:ext>
                  </a:extLst>
                </a:gridCol>
                <a:gridCol w="493776">
                  <a:extLst>
                    <a:ext uri="{9D8B030D-6E8A-4147-A177-3AD203B41FA5}">
                      <a16:colId xmlns:a16="http://schemas.microsoft.com/office/drawing/2014/main" val="3590576876"/>
                    </a:ext>
                  </a:extLst>
                </a:gridCol>
                <a:gridCol w="493776">
                  <a:extLst>
                    <a:ext uri="{9D8B030D-6E8A-4147-A177-3AD203B41FA5}">
                      <a16:colId xmlns:a16="http://schemas.microsoft.com/office/drawing/2014/main" val="2620502695"/>
                    </a:ext>
                  </a:extLst>
                </a:gridCol>
                <a:gridCol w="246888">
                  <a:extLst>
                    <a:ext uri="{9D8B030D-6E8A-4147-A177-3AD203B41FA5}">
                      <a16:colId xmlns:a16="http://schemas.microsoft.com/office/drawing/2014/main" val="1431905648"/>
                    </a:ext>
                  </a:extLst>
                </a:gridCol>
                <a:gridCol w="246888">
                  <a:extLst>
                    <a:ext uri="{9D8B030D-6E8A-4147-A177-3AD203B41FA5}">
                      <a16:colId xmlns:a16="http://schemas.microsoft.com/office/drawing/2014/main" val="1371972435"/>
                    </a:ext>
                  </a:extLst>
                </a:gridCol>
                <a:gridCol w="493776">
                  <a:extLst>
                    <a:ext uri="{9D8B030D-6E8A-4147-A177-3AD203B41FA5}">
                      <a16:colId xmlns:a16="http://schemas.microsoft.com/office/drawing/2014/main" val="1202636491"/>
                    </a:ext>
                  </a:extLst>
                </a:gridCol>
                <a:gridCol w="246888">
                  <a:extLst>
                    <a:ext uri="{9D8B030D-6E8A-4147-A177-3AD203B41FA5}">
                      <a16:colId xmlns:a16="http://schemas.microsoft.com/office/drawing/2014/main" val="1274813383"/>
                    </a:ext>
                  </a:extLst>
                </a:gridCol>
                <a:gridCol w="246888">
                  <a:extLst>
                    <a:ext uri="{9D8B030D-6E8A-4147-A177-3AD203B41FA5}">
                      <a16:colId xmlns:a16="http://schemas.microsoft.com/office/drawing/2014/main" val="682768319"/>
                    </a:ext>
                  </a:extLst>
                </a:gridCol>
                <a:gridCol w="246888">
                  <a:extLst>
                    <a:ext uri="{9D8B030D-6E8A-4147-A177-3AD203B41FA5}">
                      <a16:colId xmlns:a16="http://schemas.microsoft.com/office/drawing/2014/main" val="1947882269"/>
                    </a:ext>
                  </a:extLst>
                </a:gridCol>
                <a:gridCol w="246888">
                  <a:extLst>
                    <a:ext uri="{9D8B030D-6E8A-4147-A177-3AD203B41FA5}">
                      <a16:colId xmlns:a16="http://schemas.microsoft.com/office/drawing/2014/main" val="2311512891"/>
                    </a:ext>
                  </a:extLst>
                </a:gridCol>
                <a:gridCol w="246888">
                  <a:extLst>
                    <a:ext uri="{9D8B030D-6E8A-4147-A177-3AD203B41FA5}">
                      <a16:colId xmlns:a16="http://schemas.microsoft.com/office/drawing/2014/main" val="3733923382"/>
                    </a:ext>
                  </a:extLst>
                </a:gridCol>
                <a:gridCol w="246888">
                  <a:extLst>
                    <a:ext uri="{9D8B030D-6E8A-4147-A177-3AD203B41FA5}">
                      <a16:colId xmlns:a16="http://schemas.microsoft.com/office/drawing/2014/main" val="1922993491"/>
                    </a:ext>
                  </a:extLst>
                </a:gridCol>
                <a:gridCol w="246888">
                  <a:extLst>
                    <a:ext uri="{9D8B030D-6E8A-4147-A177-3AD203B41FA5}">
                      <a16:colId xmlns:a16="http://schemas.microsoft.com/office/drawing/2014/main" val="2891417220"/>
                    </a:ext>
                  </a:extLst>
                </a:gridCol>
                <a:gridCol w="246888">
                  <a:extLst>
                    <a:ext uri="{9D8B030D-6E8A-4147-A177-3AD203B41FA5}">
                      <a16:colId xmlns:a16="http://schemas.microsoft.com/office/drawing/2014/main" val="1143751285"/>
                    </a:ext>
                  </a:extLst>
                </a:gridCol>
                <a:gridCol w="246888">
                  <a:extLst>
                    <a:ext uri="{9D8B030D-6E8A-4147-A177-3AD203B41FA5}">
                      <a16:colId xmlns:a16="http://schemas.microsoft.com/office/drawing/2014/main" val="3335454884"/>
                    </a:ext>
                  </a:extLst>
                </a:gridCol>
                <a:gridCol w="246888">
                  <a:extLst>
                    <a:ext uri="{9D8B030D-6E8A-4147-A177-3AD203B41FA5}">
                      <a16:colId xmlns:a16="http://schemas.microsoft.com/office/drawing/2014/main" val="52591197"/>
                    </a:ext>
                  </a:extLst>
                </a:gridCol>
                <a:gridCol w="246888">
                  <a:extLst>
                    <a:ext uri="{9D8B030D-6E8A-4147-A177-3AD203B41FA5}">
                      <a16:colId xmlns:a16="http://schemas.microsoft.com/office/drawing/2014/main" val="1291199590"/>
                    </a:ext>
                  </a:extLst>
                </a:gridCol>
                <a:gridCol w="246888">
                  <a:extLst>
                    <a:ext uri="{9D8B030D-6E8A-4147-A177-3AD203B41FA5}">
                      <a16:colId xmlns:a16="http://schemas.microsoft.com/office/drawing/2014/main" val="1089453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42767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Virus - 11.02.2020 16:27:13</a:t>
                      </a:r>
                      <a:r>
                        <a:rPr kumimoji="0" lang="en-US" sz="1000" b="0" i="0" u="none" strike="noStrike" kern="1200" cap="none" spc="0" normalizeH="0" baseline="0" noProof="0">
                          <a:ln>
                            <a:noFill/>
                          </a:ln>
                          <a:solidFill>
                            <a:prstClr val="black"/>
                          </a:solidFill>
                          <a:effectLst/>
                          <a:uLnTx/>
                          <a:uFillTx/>
                          <a:latin typeface="+mn-lt"/>
                          <a:ea typeface="+mn-ea"/>
                          <a:cs typeface="+mn-cs"/>
                        </a:rPr>
                        <a:t>
 Heute ist der Safer Internet Day. Höchste Zeit also, dein Passwort zu ändern. Und nein, «Passwort123» oder Ähnliches sind keine sicheren Passwörter, du Noob! Wie schnell du gehackt werden kannst, zeigen dir Lena Amma Oppong und Timo Grossenbacher. #srfbytespieces #repost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Wann hast du das letzte Mal dein Passwort geändert?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12.578299916983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Heute ist der Safer Internet Day. Höchste Zeit also, dein Passwort zu ändern. Und nein, «Passwort123» oder Ähnliches sind keine sicheren Passwörter, du Noob! Wie schnell du gehackt werden kannst, zeigen dir Lena Amma Oppong und Timo Grossenbacher. #srfbytespieces #repost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https://www.facebook.com/srfvirus/videos/2882310888486300/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6626931"/>
                  </a:ext>
                </a:extLst>
              </a:tr>
            </a:tbl>
          </a:graphicData>
        </a:graphic>
      </p:graphicFrame>
      <p:sp>
        <p:nvSpPr>
          <p:cNvPr id="4" name="Text Placeholder 3">
            <a:extLst>
              <a:ext uri="{FF2B5EF4-FFF2-40B4-BE49-F238E27FC236}">
                <a16:creationId xmlns:a16="http://schemas.microsoft.com/office/drawing/2014/main" id="{9CC5E2C6-6B29-4A11-91DA-D3178749357B}"/>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765747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945EE-F4A4-4303-B100-857DB4D86646}"/>
              </a:ext>
            </a:extLst>
          </p:cNvPr>
          <p:cNvSpPr>
            <a:spLocks noGrp="1"/>
          </p:cNvSpPr>
          <p:nvPr>
            <p:ph type="title"/>
          </p:nvPr>
        </p:nvSpPr>
        <p:spPr/>
        <p:txBody>
          <a:bodyPr/>
          <a:lstStyle/>
          <a:p>
            <a:r>
              <a:rPr lang="en-US"/>
              <a:t>Facebook Redaktionen - Facebook Videos Table | SRF Virus - 17 of 26</a:t>
            </a:r>
          </a:p>
        </p:txBody>
      </p:sp>
      <p:graphicFrame>
        <p:nvGraphicFramePr>
          <p:cNvPr id="5" name="Table Placeholder 4">
            <a:extLst>
              <a:ext uri="{FF2B5EF4-FFF2-40B4-BE49-F238E27FC236}">
                <a16:creationId xmlns:a16="http://schemas.microsoft.com/office/drawing/2014/main" id="{1F2D9173-087B-40F5-A1E0-AED6C8478691}"/>
              </a:ext>
            </a:extLst>
          </p:cNvPr>
          <p:cNvGraphicFramePr>
            <a:graphicFrameLocks noGrp="1"/>
          </p:cNvGraphicFramePr>
          <p:nvPr>
            <p:ph type="tbl" sz="quarter" idx="13"/>
            <p:extLst>
              <p:ext uri="{D42A27DB-BD31-4B8C-83A1-F6EECF244321}">
                <p14:modId xmlns:p14="http://schemas.microsoft.com/office/powerpoint/2010/main" val="765836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4030154268"/>
                    </a:ext>
                  </a:extLst>
                </a:gridCol>
                <a:gridCol w="246888">
                  <a:extLst>
                    <a:ext uri="{9D8B030D-6E8A-4147-A177-3AD203B41FA5}">
                      <a16:colId xmlns:a16="http://schemas.microsoft.com/office/drawing/2014/main" val="3312586879"/>
                    </a:ext>
                  </a:extLst>
                </a:gridCol>
                <a:gridCol w="493776">
                  <a:extLst>
                    <a:ext uri="{9D8B030D-6E8A-4147-A177-3AD203B41FA5}">
                      <a16:colId xmlns:a16="http://schemas.microsoft.com/office/drawing/2014/main" val="1473735163"/>
                    </a:ext>
                  </a:extLst>
                </a:gridCol>
                <a:gridCol w="493776">
                  <a:extLst>
                    <a:ext uri="{9D8B030D-6E8A-4147-A177-3AD203B41FA5}">
                      <a16:colId xmlns:a16="http://schemas.microsoft.com/office/drawing/2014/main" val="3760386036"/>
                    </a:ext>
                  </a:extLst>
                </a:gridCol>
                <a:gridCol w="493776">
                  <a:extLst>
                    <a:ext uri="{9D8B030D-6E8A-4147-A177-3AD203B41FA5}">
                      <a16:colId xmlns:a16="http://schemas.microsoft.com/office/drawing/2014/main" val="3599603390"/>
                    </a:ext>
                  </a:extLst>
                </a:gridCol>
                <a:gridCol w="493776">
                  <a:extLst>
                    <a:ext uri="{9D8B030D-6E8A-4147-A177-3AD203B41FA5}">
                      <a16:colId xmlns:a16="http://schemas.microsoft.com/office/drawing/2014/main" val="2131219262"/>
                    </a:ext>
                  </a:extLst>
                </a:gridCol>
                <a:gridCol w="246888">
                  <a:extLst>
                    <a:ext uri="{9D8B030D-6E8A-4147-A177-3AD203B41FA5}">
                      <a16:colId xmlns:a16="http://schemas.microsoft.com/office/drawing/2014/main" val="802384858"/>
                    </a:ext>
                  </a:extLst>
                </a:gridCol>
                <a:gridCol w="246888">
                  <a:extLst>
                    <a:ext uri="{9D8B030D-6E8A-4147-A177-3AD203B41FA5}">
                      <a16:colId xmlns:a16="http://schemas.microsoft.com/office/drawing/2014/main" val="3925499615"/>
                    </a:ext>
                  </a:extLst>
                </a:gridCol>
                <a:gridCol w="493776">
                  <a:extLst>
                    <a:ext uri="{9D8B030D-6E8A-4147-A177-3AD203B41FA5}">
                      <a16:colId xmlns:a16="http://schemas.microsoft.com/office/drawing/2014/main" val="2073146742"/>
                    </a:ext>
                  </a:extLst>
                </a:gridCol>
                <a:gridCol w="246888">
                  <a:extLst>
                    <a:ext uri="{9D8B030D-6E8A-4147-A177-3AD203B41FA5}">
                      <a16:colId xmlns:a16="http://schemas.microsoft.com/office/drawing/2014/main" val="899004581"/>
                    </a:ext>
                  </a:extLst>
                </a:gridCol>
                <a:gridCol w="246888">
                  <a:extLst>
                    <a:ext uri="{9D8B030D-6E8A-4147-A177-3AD203B41FA5}">
                      <a16:colId xmlns:a16="http://schemas.microsoft.com/office/drawing/2014/main" val="3033647164"/>
                    </a:ext>
                  </a:extLst>
                </a:gridCol>
                <a:gridCol w="246888">
                  <a:extLst>
                    <a:ext uri="{9D8B030D-6E8A-4147-A177-3AD203B41FA5}">
                      <a16:colId xmlns:a16="http://schemas.microsoft.com/office/drawing/2014/main" val="2150699053"/>
                    </a:ext>
                  </a:extLst>
                </a:gridCol>
                <a:gridCol w="246888">
                  <a:extLst>
                    <a:ext uri="{9D8B030D-6E8A-4147-A177-3AD203B41FA5}">
                      <a16:colId xmlns:a16="http://schemas.microsoft.com/office/drawing/2014/main" val="3943728545"/>
                    </a:ext>
                  </a:extLst>
                </a:gridCol>
                <a:gridCol w="246888">
                  <a:extLst>
                    <a:ext uri="{9D8B030D-6E8A-4147-A177-3AD203B41FA5}">
                      <a16:colId xmlns:a16="http://schemas.microsoft.com/office/drawing/2014/main" val="2501841674"/>
                    </a:ext>
                  </a:extLst>
                </a:gridCol>
                <a:gridCol w="246888">
                  <a:extLst>
                    <a:ext uri="{9D8B030D-6E8A-4147-A177-3AD203B41FA5}">
                      <a16:colId xmlns:a16="http://schemas.microsoft.com/office/drawing/2014/main" val="2284238236"/>
                    </a:ext>
                  </a:extLst>
                </a:gridCol>
                <a:gridCol w="246888">
                  <a:extLst>
                    <a:ext uri="{9D8B030D-6E8A-4147-A177-3AD203B41FA5}">
                      <a16:colId xmlns:a16="http://schemas.microsoft.com/office/drawing/2014/main" val="3410602669"/>
                    </a:ext>
                  </a:extLst>
                </a:gridCol>
                <a:gridCol w="246888">
                  <a:extLst>
                    <a:ext uri="{9D8B030D-6E8A-4147-A177-3AD203B41FA5}">
                      <a16:colId xmlns:a16="http://schemas.microsoft.com/office/drawing/2014/main" val="2877661344"/>
                    </a:ext>
                  </a:extLst>
                </a:gridCol>
                <a:gridCol w="246888">
                  <a:extLst>
                    <a:ext uri="{9D8B030D-6E8A-4147-A177-3AD203B41FA5}">
                      <a16:colId xmlns:a16="http://schemas.microsoft.com/office/drawing/2014/main" val="102957060"/>
                    </a:ext>
                  </a:extLst>
                </a:gridCol>
                <a:gridCol w="246888">
                  <a:extLst>
                    <a:ext uri="{9D8B030D-6E8A-4147-A177-3AD203B41FA5}">
                      <a16:colId xmlns:a16="http://schemas.microsoft.com/office/drawing/2014/main" val="1119718542"/>
                    </a:ext>
                  </a:extLst>
                </a:gridCol>
                <a:gridCol w="246888">
                  <a:extLst>
                    <a:ext uri="{9D8B030D-6E8A-4147-A177-3AD203B41FA5}">
                      <a16:colId xmlns:a16="http://schemas.microsoft.com/office/drawing/2014/main" val="1841897855"/>
                    </a:ext>
                  </a:extLst>
                </a:gridCol>
                <a:gridCol w="246888">
                  <a:extLst>
                    <a:ext uri="{9D8B030D-6E8A-4147-A177-3AD203B41FA5}">
                      <a16:colId xmlns:a16="http://schemas.microsoft.com/office/drawing/2014/main" val="386522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67348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- 03.02.2020 18:00:36</a:t>
                      </a:r>
                      <a:r>
                        <a:rPr kumimoji="0" lang="de-DE" sz="1000" b="0" i="0" u="none" strike="noStrike" kern="1200" cap="none" spc="0" normalizeH="0" baseline="0" noProof="0">
                          <a:ln>
                            <a:noFill/>
                          </a:ln>
                          <a:solidFill>
                            <a:prstClr val="black"/>
                          </a:solidFill>
                          <a:effectLst/>
                          <a:uLnTx/>
                          <a:uFillTx/>
                          <a:latin typeface="+mn-lt"/>
                          <a:ea typeface="+mn-ea"/>
                          <a:cs typeface="+mn-cs"/>
                        </a:rPr>
                        <a:t>
 Von wegen nur Mami-Beleidigungen, Rapper*innen sind eben doch froh um ihre Mamis. Jöööööö! 💞 #srfvirus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23.02.2020 19:23:26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Rapper*innen grüssen ihre Mamis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8.9360513822954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Von wegen nur Mami-Beleidigungen, Rapper*innen sind eben doch froh um ihre Mamis. Jöööööö! 💞 #srfvirus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https://www.facebook.com/srfvirus/videos/645066206249262/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2562775"/>
                  </a:ext>
                </a:extLst>
              </a:tr>
            </a:tbl>
          </a:graphicData>
        </a:graphic>
      </p:graphicFrame>
      <p:sp>
        <p:nvSpPr>
          <p:cNvPr id="4" name="Text Placeholder 3">
            <a:extLst>
              <a:ext uri="{FF2B5EF4-FFF2-40B4-BE49-F238E27FC236}">
                <a16:creationId xmlns:a16="http://schemas.microsoft.com/office/drawing/2014/main" id="{7F36B92D-A3C7-4884-8FFD-804870DFFD22}"/>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815033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AA2B3-15AE-4C69-8884-A778E8A5A187}"/>
              </a:ext>
            </a:extLst>
          </p:cNvPr>
          <p:cNvSpPr>
            <a:spLocks noGrp="1"/>
          </p:cNvSpPr>
          <p:nvPr>
            <p:ph type="title"/>
          </p:nvPr>
        </p:nvSpPr>
        <p:spPr/>
        <p:txBody>
          <a:bodyPr/>
          <a:lstStyle/>
          <a:p>
            <a:r>
              <a:rPr lang="en-US"/>
              <a:t>Facebook Redaktionen - Facebook Videos Table | SRF Virus - 18 of 26</a:t>
            </a:r>
          </a:p>
        </p:txBody>
      </p:sp>
      <p:graphicFrame>
        <p:nvGraphicFramePr>
          <p:cNvPr id="5" name="Table Placeholder 4">
            <a:extLst>
              <a:ext uri="{FF2B5EF4-FFF2-40B4-BE49-F238E27FC236}">
                <a16:creationId xmlns:a16="http://schemas.microsoft.com/office/drawing/2014/main" id="{C6494E47-40A2-428C-A381-185254A57614}"/>
              </a:ext>
            </a:extLst>
          </p:cNvPr>
          <p:cNvGraphicFramePr>
            <a:graphicFrameLocks noGrp="1"/>
          </p:cNvGraphicFramePr>
          <p:nvPr>
            <p:ph type="tbl" sz="quarter" idx="13"/>
            <p:extLst>
              <p:ext uri="{D42A27DB-BD31-4B8C-83A1-F6EECF244321}">
                <p14:modId xmlns:p14="http://schemas.microsoft.com/office/powerpoint/2010/main" val="356274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016597574"/>
                    </a:ext>
                  </a:extLst>
                </a:gridCol>
                <a:gridCol w="246888">
                  <a:extLst>
                    <a:ext uri="{9D8B030D-6E8A-4147-A177-3AD203B41FA5}">
                      <a16:colId xmlns:a16="http://schemas.microsoft.com/office/drawing/2014/main" val="4007557800"/>
                    </a:ext>
                  </a:extLst>
                </a:gridCol>
                <a:gridCol w="493776">
                  <a:extLst>
                    <a:ext uri="{9D8B030D-6E8A-4147-A177-3AD203B41FA5}">
                      <a16:colId xmlns:a16="http://schemas.microsoft.com/office/drawing/2014/main" val="3798736199"/>
                    </a:ext>
                  </a:extLst>
                </a:gridCol>
                <a:gridCol w="493776">
                  <a:extLst>
                    <a:ext uri="{9D8B030D-6E8A-4147-A177-3AD203B41FA5}">
                      <a16:colId xmlns:a16="http://schemas.microsoft.com/office/drawing/2014/main" val="3590133449"/>
                    </a:ext>
                  </a:extLst>
                </a:gridCol>
                <a:gridCol w="493776">
                  <a:extLst>
                    <a:ext uri="{9D8B030D-6E8A-4147-A177-3AD203B41FA5}">
                      <a16:colId xmlns:a16="http://schemas.microsoft.com/office/drawing/2014/main" val="1301447829"/>
                    </a:ext>
                  </a:extLst>
                </a:gridCol>
                <a:gridCol w="493776">
                  <a:extLst>
                    <a:ext uri="{9D8B030D-6E8A-4147-A177-3AD203B41FA5}">
                      <a16:colId xmlns:a16="http://schemas.microsoft.com/office/drawing/2014/main" val="1270368993"/>
                    </a:ext>
                  </a:extLst>
                </a:gridCol>
                <a:gridCol w="246888">
                  <a:extLst>
                    <a:ext uri="{9D8B030D-6E8A-4147-A177-3AD203B41FA5}">
                      <a16:colId xmlns:a16="http://schemas.microsoft.com/office/drawing/2014/main" val="3021999989"/>
                    </a:ext>
                  </a:extLst>
                </a:gridCol>
                <a:gridCol w="246888">
                  <a:extLst>
                    <a:ext uri="{9D8B030D-6E8A-4147-A177-3AD203B41FA5}">
                      <a16:colId xmlns:a16="http://schemas.microsoft.com/office/drawing/2014/main" val="54425675"/>
                    </a:ext>
                  </a:extLst>
                </a:gridCol>
                <a:gridCol w="493776">
                  <a:extLst>
                    <a:ext uri="{9D8B030D-6E8A-4147-A177-3AD203B41FA5}">
                      <a16:colId xmlns:a16="http://schemas.microsoft.com/office/drawing/2014/main" val="3614134841"/>
                    </a:ext>
                  </a:extLst>
                </a:gridCol>
                <a:gridCol w="246888">
                  <a:extLst>
                    <a:ext uri="{9D8B030D-6E8A-4147-A177-3AD203B41FA5}">
                      <a16:colId xmlns:a16="http://schemas.microsoft.com/office/drawing/2014/main" val="682914535"/>
                    </a:ext>
                  </a:extLst>
                </a:gridCol>
                <a:gridCol w="246888">
                  <a:extLst>
                    <a:ext uri="{9D8B030D-6E8A-4147-A177-3AD203B41FA5}">
                      <a16:colId xmlns:a16="http://schemas.microsoft.com/office/drawing/2014/main" val="2297933208"/>
                    </a:ext>
                  </a:extLst>
                </a:gridCol>
                <a:gridCol w="246888">
                  <a:extLst>
                    <a:ext uri="{9D8B030D-6E8A-4147-A177-3AD203B41FA5}">
                      <a16:colId xmlns:a16="http://schemas.microsoft.com/office/drawing/2014/main" val="1865123905"/>
                    </a:ext>
                  </a:extLst>
                </a:gridCol>
                <a:gridCol w="246888">
                  <a:extLst>
                    <a:ext uri="{9D8B030D-6E8A-4147-A177-3AD203B41FA5}">
                      <a16:colId xmlns:a16="http://schemas.microsoft.com/office/drawing/2014/main" val="611619435"/>
                    </a:ext>
                  </a:extLst>
                </a:gridCol>
                <a:gridCol w="246888">
                  <a:extLst>
                    <a:ext uri="{9D8B030D-6E8A-4147-A177-3AD203B41FA5}">
                      <a16:colId xmlns:a16="http://schemas.microsoft.com/office/drawing/2014/main" val="2377619056"/>
                    </a:ext>
                  </a:extLst>
                </a:gridCol>
                <a:gridCol w="246888">
                  <a:extLst>
                    <a:ext uri="{9D8B030D-6E8A-4147-A177-3AD203B41FA5}">
                      <a16:colId xmlns:a16="http://schemas.microsoft.com/office/drawing/2014/main" val="2073369070"/>
                    </a:ext>
                  </a:extLst>
                </a:gridCol>
                <a:gridCol w="246888">
                  <a:extLst>
                    <a:ext uri="{9D8B030D-6E8A-4147-A177-3AD203B41FA5}">
                      <a16:colId xmlns:a16="http://schemas.microsoft.com/office/drawing/2014/main" val="3792945897"/>
                    </a:ext>
                  </a:extLst>
                </a:gridCol>
                <a:gridCol w="246888">
                  <a:extLst>
                    <a:ext uri="{9D8B030D-6E8A-4147-A177-3AD203B41FA5}">
                      <a16:colId xmlns:a16="http://schemas.microsoft.com/office/drawing/2014/main" val="1750047402"/>
                    </a:ext>
                  </a:extLst>
                </a:gridCol>
                <a:gridCol w="246888">
                  <a:extLst>
                    <a:ext uri="{9D8B030D-6E8A-4147-A177-3AD203B41FA5}">
                      <a16:colId xmlns:a16="http://schemas.microsoft.com/office/drawing/2014/main" val="2497322840"/>
                    </a:ext>
                  </a:extLst>
                </a:gridCol>
                <a:gridCol w="246888">
                  <a:extLst>
                    <a:ext uri="{9D8B030D-6E8A-4147-A177-3AD203B41FA5}">
                      <a16:colId xmlns:a16="http://schemas.microsoft.com/office/drawing/2014/main" val="684693984"/>
                    </a:ext>
                  </a:extLst>
                </a:gridCol>
                <a:gridCol w="246888">
                  <a:extLst>
                    <a:ext uri="{9D8B030D-6E8A-4147-A177-3AD203B41FA5}">
                      <a16:colId xmlns:a16="http://schemas.microsoft.com/office/drawing/2014/main" val="3398739192"/>
                    </a:ext>
                  </a:extLst>
                </a:gridCol>
                <a:gridCol w="246888">
                  <a:extLst>
                    <a:ext uri="{9D8B030D-6E8A-4147-A177-3AD203B41FA5}">
                      <a16:colId xmlns:a16="http://schemas.microsoft.com/office/drawing/2014/main" val="2907008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68463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16:21:25</a:t>
                      </a:r>
                      <a:r>
                        <a:rPr kumimoji="0" lang="de-DE" sz="1000" b="0" i="0" u="none" strike="noStrike" kern="1200" cap="none" spc="0" normalizeH="0" baseline="0" noProof="0">
                          <a:ln>
                            <a:noFill/>
                          </a:ln>
                          <a:solidFill>
                            <a:prstClr val="black"/>
                          </a:solidFill>
                          <a:effectLst/>
                          <a:uLnTx/>
                          <a:uFillTx/>
                          <a:latin typeface="+mn-lt"/>
                          <a:ea typeface="+mn-ea"/>
                          <a:cs typeface="+mn-cs"/>
                        </a:rPr>
                        <a:t>
 Zvil &amp; Anders... oder eben Zeal &amp; Ardor – Metalband goes #cypher20 und wir sind sowas von Fan davon!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23.02.2020 19:23:26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Zvil &amp; Anders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2.5842926691569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Zvil &amp; Anders... oder eben Zeal &amp; Ardor – Metalband goes #cypher20 und wir sind sowas von Fan davon!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https://www.facebook.com/srfvirus/videos/177761556965291/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5401892"/>
                  </a:ext>
                </a:extLst>
              </a:tr>
            </a:tbl>
          </a:graphicData>
        </a:graphic>
      </p:graphicFrame>
      <p:sp>
        <p:nvSpPr>
          <p:cNvPr id="4" name="Text Placeholder 3">
            <a:extLst>
              <a:ext uri="{FF2B5EF4-FFF2-40B4-BE49-F238E27FC236}">
                <a16:creationId xmlns:a16="http://schemas.microsoft.com/office/drawing/2014/main" id="{CE8D1223-6C9E-405A-A729-FDA1A4A74EF3}"/>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3331014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A760-916D-4980-8F16-D9EBC9C58867}"/>
              </a:ext>
            </a:extLst>
          </p:cNvPr>
          <p:cNvSpPr>
            <a:spLocks noGrp="1"/>
          </p:cNvSpPr>
          <p:nvPr>
            <p:ph type="title"/>
          </p:nvPr>
        </p:nvSpPr>
        <p:spPr/>
        <p:txBody>
          <a:bodyPr/>
          <a:lstStyle/>
          <a:p>
            <a:r>
              <a:rPr lang="en-US"/>
              <a:t>Facebook Redaktionen - Facebook Videos Table | SRF Virus - 19 of 26</a:t>
            </a:r>
          </a:p>
        </p:txBody>
      </p:sp>
      <p:graphicFrame>
        <p:nvGraphicFramePr>
          <p:cNvPr id="5" name="Table Placeholder 4">
            <a:extLst>
              <a:ext uri="{FF2B5EF4-FFF2-40B4-BE49-F238E27FC236}">
                <a16:creationId xmlns:a16="http://schemas.microsoft.com/office/drawing/2014/main" id="{8555E270-705F-443F-A9B6-EB1DDC1BD4D3}"/>
              </a:ext>
            </a:extLst>
          </p:cNvPr>
          <p:cNvGraphicFramePr>
            <a:graphicFrameLocks noGrp="1"/>
          </p:cNvGraphicFramePr>
          <p:nvPr>
            <p:ph type="tbl" sz="quarter" idx="13"/>
            <p:extLst>
              <p:ext uri="{D42A27DB-BD31-4B8C-83A1-F6EECF244321}">
                <p14:modId xmlns:p14="http://schemas.microsoft.com/office/powerpoint/2010/main" val="373874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536500061"/>
                    </a:ext>
                  </a:extLst>
                </a:gridCol>
                <a:gridCol w="246888">
                  <a:extLst>
                    <a:ext uri="{9D8B030D-6E8A-4147-A177-3AD203B41FA5}">
                      <a16:colId xmlns:a16="http://schemas.microsoft.com/office/drawing/2014/main" val="596221021"/>
                    </a:ext>
                  </a:extLst>
                </a:gridCol>
                <a:gridCol w="493776">
                  <a:extLst>
                    <a:ext uri="{9D8B030D-6E8A-4147-A177-3AD203B41FA5}">
                      <a16:colId xmlns:a16="http://schemas.microsoft.com/office/drawing/2014/main" val="4255187003"/>
                    </a:ext>
                  </a:extLst>
                </a:gridCol>
                <a:gridCol w="493776">
                  <a:extLst>
                    <a:ext uri="{9D8B030D-6E8A-4147-A177-3AD203B41FA5}">
                      <a16:colId xmlns:a16="http://schemas.microsoft.com/office/drawing/2014/main" val="1228075722"/>
                    </a:ext>
                  </a:extLst>
                </a:gridCol>
                <a:gridCol w="493776">
                  <a:extLst>
                    <a:ext uri="{9D8B030D-6E8A-4147-A177-3AD203B41FA5}">
                      <a16:colId xmlns:a16="http://schemas.microsoft.com/office/drawing/2014/main" val="3876372256"/>
                    </a:ext>
                  </a:extLst>
                </a:gridCol>
                <a:gridCol w="493776">
                  <a:extLst>
                    <a:ext uri="{9D8B030D-6E8A-4147-A177-3AD203B41FA5}">
                      <a16:colId xmlns:a16="http://schemas.microsoft.com/office/drawing/2014/main" val="2575837272"/>
                    </a:ext>
                  </a:extLst>
                </a:gridCol>
                <a:gridCol w="246888">
                  <a:extLst>
                    <a:ext uri="{9D8B030D-6E8A-4147-A177-3AD203B41FA5}">
                      <a16:colId xmlns:a16="http://schemas.microsoft.com/office/drawing/2014/main" val="2931204731"/>
                    </a:ext>
                  </a:extLst>
                </a:gridCol>
                <a:gridCol w="246888">
                  <a:extLst>
                    <a:ext uri="{9D8B030D-6E8A-4147-A177-3AD203B41FA5}">
                      <a16:colId xmlns:a16="http://schemas.microsoft.com/office/drawing/2014/main" val="723584886"/>
                    </a:ext>
                  </a:extLst>
                </a:gridCol>
                <a:gridCol w="493776">
                  <a:extLst>
                    <a:ext uri="{9D8B030D-6E8A-4147-A177-3AD203B41FA5}">
                      <a16:colId xmlns:a16="http://schemas.microsoft.com/office/drawing/2014/main" val="784076244"/>
                    </a:ext>
                  </a:extLst>
                </a:gridCol>
                <a:gridCol w="246888">
                  <a:extLst>
                    <a:ext uri="{9D8B030D-6E8A-4147-A177-3AD203B41FA5}">
                      <a16:colId xmlns:a16="http://schemas.microsoft.com/office/drawing/2014/main" val="909046725"/>
                    </a:ext>
                  </a:extLst>
                </a:gridCol>
                <a:gridCol w="246888">
                  <a:extLst>
                    <a:ext uri="{9D8B030D-6E8A-4147-A177-3AD203B41FA5}">
                      <a16:colId xmlns:a16="http://schemas.microsoft.com/office/drawing/2014/main" val="1317906362"/>
                    </a:ext>
                  </a:extLst>
                </a:gridCol>
                <a:gridCol w="246888">
                  <a:extLst>
                    <a:ext uri="{9D8B030D-6E8A-4147-A177-3AD203B41FA5}">
                      <a16:colId xmlns:a16="http://schemas.microsoft.com/office/drawing/2014/main" val="2360602331"/>
                    </a:ext>
                  </a:extLst>
                </a:gridCol>
                <a:gridCol w="246888">
                  <a:extLst>
                    <a:ext uri="{9D8B030D-6E8A-4147-A177-3AD203B41FA5}">
                      <a16:colId xmlns:a16="http://schemas.microsoft.com/office/drawing/2014/main" val="882969803"/>
                    </a:ext>
                  </a:extLst>
                </a:gridCol>
                <a:gridCol w="246888">
                  <a:extLst>
                    <a:ext uri="{9D8B030D-6E8A-4147-A177-3AD203B41FA5}">
                      <a16:colId xmlns:a16="http://schemas.microsoft.com/office/drawing/2014/main" val="2383193093"/>
                    </a:ext>
                  </a:extLst>
                </a:gridCol>
                <a:gridCol w="246888">
                  <a:extLst>
                    <a:ext uri="{9D8B030D-6E8A-4147-A177-3AD203B41FA5}">
                      <a16:colId xmlns:a16="http://schemas.microsoft.com/office/drawing/2014/main" val="783277084"/>
                    </a:ext>
                  </a:extLst>
                </a:gridCol>
                <a:gridCol w="246888">
                  <a:extLst>
                    <a:ext uri="{9D8B030D-6E8A-4147-A177-3AD203B41FA5}">
                      <a16:colId xmlns:a16="http://schemas.microsoft.com/office/drawing/2014/main" val="4123664196"/>
                    </a:ext>
                  </a:extLst>
                </a:gridCol>
                <a:gridCol w="246888">
                  <a:extLst>
                    <a:ext uri="{9D8B030D-6E8A-4147-A177-3AD203B41FA5}">
                      <a16:colId xmlns:a16="http://schemas.microsoft.com/office/drawing/2014/main" val="108505270"/>
                    </a:ext>
                  </a:extLst>
                </a:gridCol>
                <a:gridCol w="246888">
                  <a:extLst>
                    <a:ext uri="{9D8B030D-6E8A-4147-A177-3AD203B41FA5}">
                      <a16:colId xmlns:a16="http://schemas.microsoft.com/office/drawing/2014/main" val="326825767"/>
                    </a:ext>
                  </a:extLst>
                </a:gridCol>
                <a:gridCol w="246888">
                  <a:extLst>
                    <a:ext uri="{9D8B030D-6E8A-4147-A177-3AD203B41FA5}">
                      <a16:colId xmlns:a16="http://schemas.microsoft.com/office/drawing/2014/main" val="2786901494"/>
                    </a:ext>
                  </a:extLst>
                </a:gridCol>
                <a:gridCol w="246888">
                  <a:extLst>
                    <a:ext uri="{9D8B030D-6E8A-4147-A177-3AD203B41FA5}">
                      <a16:colId xmlns:a16="http://schemas.microsoft.com/office/drawing/2014/main" val="1499845890"/>
                    </a:ext>
                  </a:extLst>
                </a:gridCol>
                <a:gridCol w="246888">
                  <a:extLst>
                    <a:ext uri="{9D8B030D-6E8A-4147-A177-3AD203B41FA5}">
                      <a16:colId xmlns:a16="http://schemas.microsoft.com/office/drawing/2014/main" val="137529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65201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16:59:36</a:t>
                      </a:r>
                      <a:r>
                        <a:rPr kumimoji="0" lang="de-DE" sz="1000" b="0" i="0" u="none" strike="noStrike" kern="1200" cap="none" spc="0" normalizeH="0" baseline="0" noProof="0">
                          <a:ln>
                            <a:noFill/>
                          </a:ln>
                          <a:solidFill>
                            <a:prstClr val="black"/>
                          </a:solidFill>
                          <a:effectLst/>
                          <a:uLnTx/>
                          <a:uFillTx/>
                          <a:latin typeface="+mn-lt"/>
                          <a:ea typeface="+mn-ea"/>
                          <a:cs typeface="+mn-cs"/>
                        </a:rPr>
                        <a:t>
 Sieht zwar aus wie ein Backstreet Boy, kann aber viel mehr als Playback-Singen: der Berner Cinnay am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22.02.2020 13:21:34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Cinnay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3.6342887878557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Sieht zwar aus wie ein Backstreet Boy, kann aber viel mehr als Playback-Singen: der Berner Cinnay am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https://www.facebook.com/srfvirus/videos/168591974427647/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8267401"/>
                  </a:ext>
                </a:extLst>
              </a:tr>
            </a:tbl>
          </a:graphicData>
        </a:graphic>
      </p:graphicFrame>
      <p:sp>
        <p:nvSpPr>
          <p:cNvPr id="4" name="Text Placeholder 3">
            <a:extLst>
              <a:ext uri="{FF2B5EF4-FFF2-40B4-BE49-F238E27FC236}">
                <a16:creationId xmlns:a16="http://schemas.microsoft.com/office/drawing/2014/main" id="{E2E3933C-0DC4-48A2-B8FA-77796C329466}"/>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541291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1F92-AF5E-4328-9CB1-BAA2383B5F2D}"/>
              </a:ext>
            </a:extLst>
          </p:cNvPr>
          <p:cNvSpPr>
            <a:spLocks noGrp="1"/>
          </p:cNvSpPr>
          <p:nvPr>
            <p:ph type="title"/>
          </p:nvPr>
        </p:nvSpPr>
        <p:spPr/>
        <p:txBody>
          <a:bodyPr/>
          <a:lstStyle/>
          <a:p>
            <a:r>
              <a:rPr lang="en-US"/>
              <a:t>Facebook Redaktionen - Facebook Videos Table | SRF Virus - 20 of 26</a:t>
            </a:r>
          </a:p>
        </p:txBody>
      </p:sp>
      <p:graphicFrame>
        <p:nvGraphicFramePr>
          <p:cNvPr id="5" name="Table Placeholder 4">
            <a:extLst>
              <a:ext uri="{FF2B5EF4-FFF2-40B4-BE49-F238E27FC236}">
                <a16:creationId xmlns:a16="http://schemas.microsoft.com/office/drawing/2014/main" id="{3B8B26DF-BE3B-4438-A7B3-587D740E1138}"/>
              </a:ext>
            </a:extLst>
          </p:cNvPr>
          <p:cNvGraphicFramePr>
            <a:graphicFrameLocks noGrp="1"/>
          </p:cNvGraphicFramePr>
          <p:nvPr>
            <p:ph type="tbl" sz="quarter" idx="13"/>
            <p:extLst>
              <p:ext uri="{D42A27DB-BD31-4B8C-83A1-F6EECF244321}">
                <p14:modId xmlns:p14="http://schemas.microsoft.com/office/powerpoint/2010/main" val="106480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690910650"/>
                    </a:ext>
                  </a:extLst>
                </a:gridCol>
                <a:gridCol w="246888">
                  <a:extLst>
                    <a:ext uri="{9D8B030D-6E8A-4147-A177-3AD203B41FA5}">
                      <a16:colId xmlns:a16="http://schemas.microsoft.com/office/drawing/2014/main" val="1631512552"/>
                    </a:ext>
                  </a:extLst>
                </a:gridCol>
                <a:gridCol w="493776">
                  <a:extLst>
                    <a:ext uri="{9D8B030D-6E8A-4147-A177-3AD203B41FA5}">
                      <a16:colId xmlns:a16="http://schemas.microsoft.com/office/drawing/2014/main" val="2274078579"/>
                    </a:ext>
                  </a:extLst>
                </a:gridCol>
                <a:gridCol w="493776">
                  <a:extLst>
                    <a:ext uri="{9D8B030D-6E8A-4147-A177-3AD203B41FA5}">
                      <a16:colId xmlns:a16="http://schemas.microsoft.com/office/drawing/2014/main" val="2214882036"/>
                    </a:ext>
                  </a:extLst>
                </a:gridCol>
                <a:gridCol w="493776">
                  <a:extLst>
                    <a:ext uri="{9D8B030D-6E8A-4147-A177-3AD203B41FA5}">
                      <a16:colId xmlns:a16="http://schemas.microsoft.com/office/drawing/2014/main" val="3351275904"/>
                    </a:ext>
                  </a:extLst>
                </a:gridCol>
                <a:gridCol w="493776">
                  <a:extLst>
                    <a:ext uri="{9D8B030D-6E8A-4147-A177-3AD203B41FA5}">
                      <a16:colId xmlns:a16="http://schemas.microsoft.com/office/drawing/2014/main" val="107765746"/>
                    </a:ext>
                  </a:extLst>
                </a:gridCol>
                <a:gridCol w="246888">
                  <a:extLst>
                    <a:ext uri="{9D8B030D-6E8A-4147-A177-3AD203B41FA5}">
                      <a16:colId xmlns:a16="http://schemas.microsoft.com/office/drawing/2014/main" val="2398494096"/>
                    </a:ext>
                  </a:extLst>
                </a:gridCol>
                <a:gridCol w="246888">
                  <a:extLst>
                    <a:ext uri="{9D8B030D-6E8A-4147-A177-3AD203B41FA5}">
                      <a16:colId xmlns:a16="http://schemas.microsoft.com/office/drawing/2014/main" val="3795408844"/>
                    </a:ext>
                  </a:extLst>
                </a:gridCol>
                <a:gridCol w="493776">
                  <a:extLst>
                    <a:ext uri="{9D8B030D-6E8A-4147-A177-3AD203B41FA5}">
                      <a16:colId xmlns:a16="http://schemas.microsoft.com/office/drawing/2014/main" val="475009613"/>
                    </a:ext>
                  </a:extLst>
                </a:gridCol>
                <a:gridCol w="246888">
                  <a:extLst>
                    <a:ext uri="{9D8B030D-6E8A-4147-A177-3AD203B41FA5}">
                      <a16:colId xmlns:a16="http://schemas.microsoft.com/office/drawing/2014/main" val="2534112574"/>
                    </a:ext>
                  </a:extLst>
                </a:gridCol>
                <a:gridCol w="246888">
                  <a:extLst>
                    <a:ext uri="{9D8B030D-6E8A-4147-A177-3AD203B41FA5}">
                      <a16:colId xmlns:a16="http://schemas.microsoft.com/office/drawing/2014/main" val="108723732"/>
                    </a:ext>
                  </a:extLst>
                </a:gridCol>
                <a:gridCol w="246888">
                  <a:extLst>
                    <a:ext uri="{9D8B030D-6E8A-4147-A177-3AD203B41FA5}">
                      <a16:colId xmlns:a16="http://schemas.microsoft.com/office/drawing/2014/main" val="503646788"/>
                    </a:ext>
                  </a:extLst>
                </a:gridCol>
                <a:gridCol w="246888">
                  <a:extLst>
                    <a:ext uri="{9D8B030D-6E8A-4147-A177-3AD203B41FA5}">
                      <a16:colId xmlns:a16="http://schemas.microsoft.com/office/drawing/2014/main" val="1411028624"/>
                    </a:ext>
                  </a:extLst>
                </a:gridCol>
                <a:gridCol w="246888">
                  <a:extLst>
                    <a:ext uri="{9D8B030D-6E8A-4147-A177-3AD203B41FA5}">
                      <a16:colId xmlns:a16="http://schemas.microsoft.com/office/drawing/2014/main" val="612508676"/>
                    </a:ext>
                  </a:extLst>
                </a:gridCol>
                <a:gridCol w="246888">
                  <a:extLst>
                    <a:ext uri="{9D8B030D-6E8A-4147-A177-3AD203B41FA5}">
                      <a16:colId xmlns:a16="http://schemas.microsoft.com/office/drawing/2014/main" val="3531335329"/>
                    </a:ext>
                  </a:extLst>
                </a:gridCol>
                <a:gridCol w="246888">
                  <a:extLst>
                    <a:ext uri="{9D8B030D-6E8A-4147-A177-3AD203B41FA5}">
                      <a16:colId xmlns:a16="http://schemas.microsoft.com/office/drawing/2014/main" val="2383348376"/>
                    </a:ext>
                  </a:extLst>
                </a:gridCol>
                <a:gridCol w="246888">
                  <a:extLst>
                    <a:ext uri="{9D8B030D-6E8A-4147-A177-3AD203B41FA5}">
                      <a16:colId xmlns:a16="http://schemas.microsoft.com/office/drawing/2014/main" val="2791563752"/>
                    </a:ext>
                  </a:extLst>
                </a:gridCol>
                <a:gridCol w="246888">
                  <a:extLst>
                    <a:ext uri="{9D8B030D-6E8A-4147-A177-3AD203B41FA5}">
                      <a16:colId xmlns:a16="http://schemas.microsoft.com/office/drawing/2014/main" val="3538583591"/>
                    </a:ext>
                  </a:extLst>
                </a:gridCol>
                <a:gridCol w="246888">
                  <a:extLst>
                    <a:ext uri="{9D8B030D-6E8A-4147-A177-3AD203B41FA5}">
                      <a16:colId xmlns:a16="http://schemas.microsoft.com/office/drawing/2014/main" val="436107212"/>
                    </a:ext>
                  </a:extLst>
                </a:gridCol>
                <a:gridCol w="246888">
                  <a:extLst>
                    <a:ext uri="{9D8B030D-6E8A-4147-A177-3AD203B41FA5}">
                      <a16:colId xmlns:a16="http://schemas.microsoft.com/office/drawing/2014/main" val="1805256664"/>
                    </a:ext>
                  </a:extLst>
                </a:gridCol>
                <a:gridCol w="246888">
                  <a:extLst>
                    <a:ext uri="{9D8B030D-6E8A-4147-A177-3AD203B41FA5}">
                      <a16:colId xmlns:a16="http://schemas.microsoft.com/office/drawing/2014/main" val="2167244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74313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17:03:04</a:t>
                      </a:r>
                      <a:r>
                        <a:rPr kumimoji="0" lang="de-DE" sz="1000" b="0" i="0" u="none" strike="noStrike" kern="1200" cap="none" spc="0" normalizeH="0" baseline="0" noProof="0">
                          <a:ln>
                            <a:noFill/>
                          </a:ln>
                          <a:solidFill>
                            <a:prstClr val="black"/>
                          </a:solidFill>
                          <a:effectLst/>
                          <a:uLnTx/>
                          <a:uFillTx/>
                          <a:latin typeface="+mn-lt"/>
                          <a:ea typeface="+mn-ea"/>
                          <a:cs typeface="+mn-cs"/>
                        </a:rPr>
                        <a:t>
 Suddenly a wild Gabirano appears, als wir eigentlich nur Kikomedy vor dem Mic erwarteten. Gabi, wo können wir uns für einen Adlib-Kurs bei dir einschreiben? 😂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01:22:39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Kiko (ft. Gabirano)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3.4211231547317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Suddenly a wild Gabirano appears, als wir eigentlich nur Kikomedy vor dem Mic erwarteten. Gabi, wo können wir uns für einen Adlib-Kurs bei dir einschreiben? 😂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https://www.facebook.com/srfvirus/videos/489205068464544/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3145517"/>
                  </a:ext>
                </a:extLst>
              </a:tr>
            </a:tbl>
          </a:graphicData>
        </a:graphic>
      </p:graphicFrame>
      <p:sp>
        <p:nvSpPr>
          <p:cNvPr id="4" name="Text Placeholder 3">
            <a:extLst>
              <a:ext uri="{FF2B5EF4-FFF2-40B4-BE49-F238E27FC236}">
                <a16:creationId xmlns:a16="http://schemas.microsoft.com/office/drawing/2014/main" id="{294F3800-4776-41EB-BA29-A421A568758E}"/>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275291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21A6-F480-4AD3-B93C-C6A3B988915F}"/>
              </a:ext>
            </a:extLst>
          </p:cNvPr>
          <p:cNvSpPr>
            <a:spLocks noGrp="1"/>
          </p:cNvSpPr>
          <p:nvPr>
            <p:ph type="title"/>
          </p:nvPr>
        </p:nvSpPr>
        <p:spPr/>
        <p:txBody>
          <a:bodyPr/>
          <a:lstStyle/>
          <a:p>
            <a:r>
              <a:rPr lang="en-US"/>
              <a:t>Facebook Redaktionen - Facebook Videos Table | SRF Virus - 21 of 26</a:t>
            </a:r>
          </a:p>
        </p:txBody>
      </p:sp>
      <p:graphicFrame>
        <p:nvGraphicFramePr>
          <p:cNvPr id="5" name="Table Placeholder 4">
            <a:extLst>
              <a:ext uri="{FF2B5EF4-FFF2-40B4-BE49-F238E27FC236}">
                <a16:creationId xmlns:a16="http://schemas.microsoft.com/office/drawing/2014/main" id="{70629280-2A9F-4CDC-B90E-E5B49AF30DCB}"/>
              </a:ext>
            </a:extLst>
          </p:cNvPr>
          <p:cNvGraphicFramePr>
            <a:graphicFrameLocks noGrp="1"/>
          </p:cNvGraphicFramePr>
          <p:nvPr>
            <p:ph type="tbl" sz="quarter" idx="13"/>
            <p:extLst>
              <p:ext uri="{D42A27DB-BD31-4B8C-83A1-F6EECF244321}">
                <p14:modId xmlns:p14="http://schemas.microsoft.com/office/powerpoint/2010/main" val="426265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4077971272"/>
                    </a:ext>
                  </a:extLst>
                </a:gridCol>
                <a:gridCol w="246888">
                  <a:extLst>
                    <a:ext uri="{9D8B030D-6E8A-4147-A177-3AD203B41FA5}">
                      <a16:colId xmlns:a16="http://schemas.microsoft.com/office/drawing/2014/main" val="3327601326"/>
                    </a:ext>
                  </a:extLst>
                </a:gridCol>
                <a:gridCol w="493776">
                  <a:extLst>
                    <a:ext uri="{9D8B030D-6E8A-4147-A177-3AD203B41FA5}">
                      <a16:colId xmlns:a16="http://schemas.microsoft.com/office/drawing/2014/main" val="3699797065"/>
                    </a:ext>
                  </a:extLst>
                </a:gridCol>
                <a:gridCol w="493776">
                  <a:extLst>
                    <a:ext uri="{9D8B030D-6E8A-4147-A177-3AD203B41FA5}">
                      <a16:colId xmlns:a16="http://schemas.microsoft.com/office/drawing/2014/main" val="1535098199"/>
                    </a:ext>
                  </a:extLst>
                </a:gridCol>
                <a:gridCol w="493776">
                  <a:extLst>
                    <a:ext uri="{9D8B030D-6E8A-4147-A177-3AD203B41FA5}">
                      <a16:colId xmlns:a16="http://schemas.microsoft.com/office/drawing/2014/main" val="3930207975"/>
                    </a:ext>
                  </a:extLst>
                </a:gridCol>
                <a:gridCol w="493776">
                  <a:extLst>
                    <a:ext uri="{9D8B030D-6E8A-4147-A177-3AD203B41FA5}">
                      <a16:colId xmlns:a16="http://schemas.microsoft.com/office/drawing/2014/main" val="19660826"/>
                    </a:ext>
                  </a:extLst>
                </a:gridCol>
                <a:gridCol w="246888">
                  <a:extLst>
                    <a:ext uri="{9D8B030D-6E8A-4147-A177-3AD203B41FA5}">
                      <a16:colId xmlns:a16="http://schemas.microsoft.com/office/drawing/2014/main" val="3529913051"/>
                    </a:ext>
                  </a:extLst>
                </a:gridCol>
                <a:gridCol w="246888">
                  <a:extLst>
                    <a:ext uri="{9D8B030D-6E8A-4147-A177-3AD203B41FA5}">
                      <a16:colId xmlns:a16="http://schemas.microsoft.com/office/drawing/2014/main" val="3814163646"/>
                    </a:ext>
                  </a:extLst>
                </a:gridCol>
                <a:gridCol w="493776">
                  <a:extLst>
                    <a:ext uri="{9D8B030D-6E8A-4147-A177-3AD203B41FA5}">
                      <a16:colId xmlns:a16="http://schemas.microsoft.com/office/drawing/2014/main" val="1221564948"/>
                    </a:ext>
                  </a:extLst>
                </a:gridCol>
                <a:gridCol w="246888">
                  <a:extLst>
                    <a:ext uri="{9D8B030D-6E8A-4147-A177-3AD203B41FA5}">
                      <a16:colId xmlns:a16="http://schemas.microsoft.com/office/drawing/2014/main" val="3552490042"/>
                    </a:ext>
                  </a:extLst>
                </a:gridCol>
                <a:gridCol w="246888">
                  <a:extLst>
                    <a:ext uri="{9D8B030D-6E8A-4147-A177-3AD203B41FA5}">
                      <a16:colId xmlns:a16="http://schemas.microsoft.com/office/drawing/2014/main" val="3445169038"/>
                    </a:ext>
                  </a:extLst>
                </a:gridCol>
                <a:gridCol w="246888">
                  <a:extLst>
                    <a:ext uri="{9D8B030D-6E8A-4147-A177-3AD203B41FA5}">
                      <a16:colId xmlns:a16="http://schemas.microsoft.com/office/drawing/2014/main" val="4125825383"/>
                    </a:ext>
                  </a:extLst>
                </a:gridCol>
                <a:gridCol w="246888">
                  <a:extLst>
                    <a:ext uri="{9D8B030D-6E8A-4147-A177-3AD203B41FA5}">
                      <a16:colId xmlns:a16="http://schemas.microsoft.com/office/drawing/2014/main" val="1921840004"/>
                    </a:ext>
                  </a:extLst>
                </a:gridCol>
                <a:gridCol w="246888">
                  <a:extLst>
                    <a:ext uri="{9D8B030D-6E8A-4147-A177-3AD203B41FA5}">
                      <a16:colId xmlns:a16="http://schemas.microsoft.com/office/drawing/2014/main" val="1650381698"/>
                    </a:ext>
                  </a:extLst>
                </a:gridCol>
                <a:gridCol w="246888">
                  <a:extLst>
                    <a:ext uri="{9D8B030D-6E8A-4147-A177-3AD203B41FA5}">
                      <a16:colId xmlns:a16="http://schemas.microsoft.com/office/drawing/2014/main" val="216293371"/>
                    </a:ext>
                  </a:extLst>
                </a:gridCol>
                <a:gridCol w="246888">
                  <a:extLst>
                    <a:ext uri="{9D8B030D-6E8A-4147-A177-3AD203B41FA5}">
                      <a16:colId xmlns:a16="http://schemas.microsoft.com/office/drawing/2014/main" val="4094011651"/>
                    </a:ext>
                  </a:extLst>
                </a:gridCol>
                <a:gridCol w="246888">
                  <a:extLst>
                    <a:ext uri="{9D8B030D-6E8A-4147-A177-3AD203B41FA5}">
                      <a16:colId xmlns:a16="http://schemas.microsoft.com/office/drawing/2014/main" val="1837746807"/>
                    </a:ext>
                  </a:extLst>
                </a:gridCol>
                <a:gridCol w="246888">
                  <a:extLst>
                    <a:ext uri="{9D8B030D-6E8A-4147-A177-3AD203B41FA5}">
                      <a16:colId xmlns:a16="http://schemas.microsoft.com/office/drawing/2014/main" val="1445482353"/>
                    </a:ext>
                  </a:extLst>
                </a:gridCol>
                <a:gridCol w="246888">
                  <a:extLst>
                    <a:ext uri="{9D8B030D-6E8A-4147-A177-3AD203B41FA5}">
                      <a16:colId xmlns:a16="http://schemas.microsoft.com/office/drawing/2014/main" val="1721461916"/>
                    </a:ext>
                  </a:extLst>
                </a:gridCol>
                <a:gridCol w="246888">
                  <a:extLst>
                    <a:ext uri="{9D8B030D-6E8A-4147-A177-3AD203B41FA5}">
                      <a16:colId xmlns:a16="http://schemas.microsoft.com/office/drawing/2014/main" val="827054503"/>
                    </a:ext>
                  </a:extLst>
                </a:gridCol>
                <a:gridCol w="246888">
                  <a:extLst>
                    <a:ext uri="{9D8B030D-6E8A-4147-A177-3AD203B41FA5}">
                      <a16:colId xmlns:a16="http://schemas.microsoft.com/office/drawing/2014/main" val="256412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47471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Virus - 31.01.2020 16:04:02</a:t>
                      </a:r>
                      <a:r>
                        <a:rPr kumimoji="0" lang="en-US" sz="1000" b="0" i="0" u="none" strike="noStrike" kern="1200" cap="none" spc="0" normalizeH="0" baseline="0" noProof="0">
                          <a:ln>
                            <a:noFill/>
                          </a:ln>
                          <a:solidFill>
                            <a:prstClr val="black"/>
                          </a:solidFill>
                          <a:effectLst/>
                          <a:uLnTx/>
                          <a:uFillTx/>
                          <a:latin typeface="+mn-lt"/>
                          <a:ea typeface="+mn-ea"/>
                          <a:cs typeface="+mn-cs"/>
                        </a:rPr>
                        <a:t>
 Der wohl geilste Tessiner-Rap-Export: Mattak, Limon Willis &amp; Funky Nano am #cypher20!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21.02.2020 19:23:21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Mattak, Limon Willis &amp; Funky Nano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2.040175128633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Der wohl geilste Tessiner-Rap-Export: Mattak, Limon Willis &amp; Funky Nano am #cypher20!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https://www.facebook.com/srfvirus/videos/2604594346533167/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3017442"/>
                  </a:ext>
                </a:extLst>
              </a:tr>
            </a:tbl>
          </a:graphicData>
        </a:graphic>
      </p:graphicFrame>
      <p:sp>
        <p:nvSpPr>
          <p:cNvPr id="4" name="Text Placeholder 3">
            <a:extLst>
              <a:ext uri="{FF2B5EF4-FFF2-40B4-BE49-F238E27FC236}">
                <a16:creationId xmlns:a16="http://schemas.microsoft.com/office/drawing/2014/main" id="{0A181C62-BBC8-4AEB-8556-BD5A3C97AD8B}"/>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849812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213E-6E2C-47EA-8A07-524B1933ACC1}"/>
              </a:ext>
            </a:extLst>
          </p:cNvPr>
          <p:cNvSpPr>
            <a:spLocks noGrp="1"/>
          </p:cNvSpPr>
          <p:nvPr>
            <p:ph type="title"/>
          </p:nvPr>
        </p:nvSpPr>
        <p:spPr/>
        <p:txBody>
          <a:bodyPr/>
          <a:lstStyle/>
          <a:p>
            <a:r>
              <a:rPr lang="en-US"/>
              <a:t>Facebook Redaktionen - Facebook Videos Table | SRF Virus - 22 of 26</a:t>
            </a:r>
          </a:p>
        </p:txBody>
      </p:sp>
      <p:graphicFrame>
        <p:nvGraphicFramePr>
          <p:cNvPr id="5" name="Table Placeholder 4">
            <a:extLst>
              <a:ext uri="{FF2B5EF4-FFF2-40B4-BE49-F238E27FC236}">
                <a16:creationId xmlns:a16="http://schemas.microsoft.com/office/drawing/2014/main" id="{CDD6E8FC-259C-4B6E-87A8-C7EC30011AF7}"/>
              </a:ext>
            </a:extLst>
          </p:cNvPr>
          <p:cNvGraphicFramePr>
            <a:graphicFrameLocks noGrp="1"/>
          </p:cNvGraphicFramePr>
          <p:nvPr>
            <p:ph type="tbl" sz="quarter" idx="13"/>
            <p:extLst>
              <p:ext uri="{D42A27DB-BD31-4B8C-83A1-F6EECF244321}">
                <p14:modId xmlns:p14="http://schemas.microsoft.com/office/powerpoint/2010/main" val="2331862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801945280"/>
                    </a:ext>
                  </a:extLst>
                </a:gridCol>
                <a:gridCol w="246888">
                  <a:extLst>
                    <a:ext uri="{9D8B030D-6E8A-4147-A177-3AD203B41FA5}">
                      <a16:colId xmlns:a16="http://schemas.microsoft.com/office/drawing/2014/main" val="399435911"/>
                    </a:ext>
                  </a:extLst>
                </a:gridCol>
                <a:gridCol w="493776">
                  <a:extLst>
                    <a:ext uri="{9D8B030D-6E8A-4147-A177-3AD203B41FA5}">
                      <a16:colId xmlns:a16="http://schemas.microsoft.com/office/drawing/2014/main" val="3702816935"/>
                    </a:ext>
                  </a:extLst>
                </a:gridCol>
                <a:gridCol w="493776">
                  <a:extLst>
                    <a:ext uri="{9D8B030D-6E8A-4147-A177-3AD203B41FA5}">
                      <a16:colId xmlns:a16="http://schemas.microsoft.com/office/drawing/2014/main" val="3454090095"/>
                    </a:ext>
                  </a:extLst>
                </a:gridCol>
                <a:gridCol w="493776">
                  <a:extLst>
                    <a:ext uri="{9D8B030D-6E8A-4147-A177-3AD203B41FA5}">
                      <a16:colId xmlns:a16="http://schemas.microsoft.com/office/drawing/2014/main" val="1689984640"/>
                    </a:ext>
                  </a:extLst>
                </a:gridCol>
                <a:gridCol w="493776">
                  <a:extLst>
                    <a:ext uri="{9D8B030D-6E8A-4147-A177-3AD203B41FA5}">
                      <a16:colId xmlns:a16="http://schemas.microsoft.com/office/drawing/2014/main" val="3119706537"/>
                    </a:ext>
                  </a:extLst>
                </a:gridCol>
                <a:gridCol w="246888">
                  <a:extLst>
                    <a:ext uri="{9D8B030D-6E8A-4147-A177-3AD203B41FA5}">
                      <a16:colId xmlns:a16="http://schemas.microsoft.com/office/drawing/2014/main" val="3951332159"/>
                    </a:ext>
                  </a:extLst>
                </a:gridCol>
                <a:gridCol w="246888">
                  <a:extLst>
                    <a:ext uri="{9D8B030D-6E8A-4147-A177-3AD203B41FA5}">
                      <a16:colId xmlns:a16="http://schemas.microsoft.com/office/drawing/2014/main" val="1773697893"/>
                    </a:ext>
                  </a:extLst>
                </a:gridCol>
                <a:gridCol w="493776">
                  <a:extLst>
                    <a:ext uri="{9D8B030D-6E8A-4147-A177-3AD203B41FA5}">
                      <a16:colId xmlns:a16="http://schemas.microsoft.com/office/drawing/2014/main" val="2782459947"/>
                    </a:ext>
                  </a:extLst>
                </a:gridCol>
                <a:gridCol w="246888">
                  <a:extLst>
                    <a:ext uri="{9D8B030D-6E8A-4147-A177-3AD203B41FA5}">
                      <a16:colId xmlns:a16="http://schemas.microsoft.com/office/drawing/2014/main" val="2604334713"/>
                    </a:ext>
                  </a:extLst>
                </a:gridCol>
                <a:gridCol w="246888">
                  <a:extLst>
                    <a:ext uri="{9D8B030D-6E8A-4147-A177-3AD203B41FA5}">
                      <a16:colId xmlns:a16="http://schemas.microsoft.com/office/drawing/2014/main" val="460993195"/>
                    </a:ext>
                  </a:extLst>
                </a:gridCol>
                <a:gridCol w="246888">
                  <a:extLst>
                    <a:ext uri="{9D8B030D-6E8A-4147-A177-3AD203B41FA5}">
                      <a16:colId xmlns:a16="http://schemas.microsoft.com/office/drawing/2014/main" val="428388859"/>
                    </a:ext>
                  </a:extLst>
                </a:gridCol>
                <a:gridCol w="246888">
                  <a:extLst>
                    <a:ext uri="{9D8B030D-6E8A-4147-A177-3AD203B41FA5}">
                      <a16:colId xmlns:a16="http://schemas.microsoft.com/office/drawing/2014/main" val="4264211533"/>
                    </a:ext>
                  </a:extLst>
                </a:gridCol>
                <a:gridCol w="246888">
                  <a:extLst>
                    <a:ext uri="{9D8B030D-6E8A-4147-A177-3AD203B41FA5}">
                      <a16:colId xmlns:a16="http://schemas.microsoft.com/office/drawing/2014/main" val="1893568525"/>
                    </a:ext>
                  </a:extLst>
                </a:gridCol>
                <a:gridCol w="246888">
                  <a:extLst>
                    <a:ext uri="{9D8B030D-6E8A-4147-A177-3AD203B41FA5}">
                      <a16:colId xmlns:a16="http://schemas.microsoft.com/office/drawing/2014/main" val="3892011313"/>
                    </a:ext>
                  </a:extLst>
                </a:gridCol>
                <a:gridCol w="246888">
                  <a:extLst>
                    <a:ext uri="{9D8B030D-6E8A-4147-A177-3AD203B41FA5}">
                      <a16:colId xmlns:a16="http://schemas.microsoft.com/office/drawing/2014/main" val="3791871458"/>
                    </a:ext>
                  </a:extLst>
                </a:gridCol>
                <a:gridCol w="246888">
                  <a:extLst>
                    <a:ext uri="{9D8B030D-6E8A-4147-A177-3AD203B41FA5}">
                      <a16:colId xmlns:a16="http://schemas.microsoft.com/office/drawing/2014/main" val="3281938573"/>
                    </a:ext>
                  </a:extLst>
                </a:gridCol>
                <a:gridCol w="246888">
                  <a:extLst>
                    <a:ext uri="{9D8B030D-6E8A-4147-A177-3AD203B41FA5}">
                      <a16:colId xmlns:a16="http://schemas.microsoft.com/office/drawing/2014/main" val="3495128926"/>
                    </a:ext>
                  </a:extLst>
                </a:gridCol>
                <a:gridCol w="246888">
                  <a:extLst>
                    <a:ext uri="{9D8B030D-6E8A-4147-A177-3AD203B41FA5}">
                      <a16:colId xmlns:a16="http://schemas.microsoft.com/office/drawing/2014/main" val="4243341917"/>
                    </a:ext>
                  </a:extLst>
                </a:gridCol>
                <a:gridCol w="246888">
                  <a:extLst>
                    <a:ext uri="{9D8B030D-6E8A-4147-A177-3AD203B41FA5}">
                      <a16:colId xmlns:a16="http://schemas.microsoft.com/office/drawing/2014/main" val="2081792920"/>
                    </a:ext>
                  </a:extLst>
                </a:gridCol>
                <a:gridCol w="246888">
                  <a:extLst>
                    <a:ext uri="{9D8B030D-6E8A-4147-A177-3AD203B41FA5}">
                      <a16:colId xmlns:a16="http://schemas.microsoft.com/office/drawing/2014/main" val="2225499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00677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- 03.02.2020 10:37:23</a:t>
                      </a:r>
                      <a:r>
                        <a:rPr kumimoji="0" lang="de-DE" sz="1000" b="0" i="0" u="none" strike="noStrike" kern="1200" cap="none" spc="0" normalizeH="0" baseline="0" noProof="0">
                          <a:ln>
                            <a:noFill/>
                          </a:ln>
                          <a:solidFill>
                            <a:prstClr val="black"/>
                          </a:solidFill>
                          <a:effectLst/>
                          <a:uLnTx/>
                          <a:uFillTx/>
                          <a:latin typeface="+mn-lt"/>
                          <a:ea typeface="+mn-ea"/>
                          <a:cs typeface="+mn-cs"/>
                        </a:rPr>
                        <a:t>
 Beim Namen Nuggets kriegen wir irgendwie Hunger... Hunger auf Rap neuerdings!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23.02.2020 19:23:26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Nuggets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2.4341645425683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Beim Namen Nuggets kriegen wir irgendwie Hunger... Hunger auf Rap neuerdings!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https://www.facebook.com/srfvirus/videos/195060365222305/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6956666"/>
                  </a:ext>
                </a:extLst>
              </a:tr>
            </a:tbl>
          </a:graphicData>
        </a:graphic>
      </p:graphicFrame>
      <p:sp>
        <p:nvSpPr>
          <p:cNvPr id="4" name="Text Placeholder 3">
            <a:extLst>
              <a:ext uri="{FF2B5EF4-FFF2-40B4-BE49-F238E27FC236}">
                <a16:creationId xmlns:a16="http://schemas.microsoft.com/office/drawing/2014/main" id="{24952243-0A55-4943-81DD-61131108CFB3}"/>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247133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128CC-8888-4623-86FA-A92A7380C38B}"/>
              </a:ext>
            </a:extLst>
          </p:cNvPr>
          <p:cNvSpPr>
            <a:spLocks noGrp="1"/>
          </p:cNvSpPr>
          <p:nvPr>
            <p:ph type="title"/>
          </p:nvPr>
        </p:nvSpPr>
        <p:spPr/>
        <p:txBody>
          <a:bodyPr/>
          <a:lstStyle/>
          <a:p>
            <a:r>
              <a:rPr lang="en-US"/>
              <a:t>Facebook Redaktionen - Facebook Videos Table | SRF Virus - 23 of 26</a:t>
            </a:r>
          </a:p>
        </p:txBody>
      </p:sp>
      <p:graphicFrame>
        <p:nvGraphicFramePr>
          <p:cNvPr id="5" name="Table Placeholder 4">
            <a:extLst>
              <a:ext uri="{FF2B5EF4-FFF2-40B4-BE49-F238E27FC236}">
                <a16:creationId xmlns:a16="http://schemas.microsoft.com/office/drawing/2014/main" id="{97DCB0DF-208C-489A-964B-7808CAC44C20}"/>
              </a:ext>
            </a:extLst>
          </p:cNvPr>
          <p:cNvGraphicFramePr>
            <a:graphicFrameLocks noGrp="1"/>
          </p:cNvGraphicFramePr>
          <p:nvPr>
            <p:ph type="tbl" sz="quarter" idx="13"/>
            <p:extLst>
              <p:ext uri="{D42A27DB-BD31-4B8C-83A1-F6EECF244321}">
                <p14:modId xmlns:p14="http://schemas.microsoft.com/office/powerpoint/2010/main" val="1301912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110334581"/>
                    </a:ext>
                  </a:extLst>
                </a:gridCol>
                <a:gridCol w="246888">
                  <a:extLst>
                    <a:ext uri="{9D8B030D-6E8A-4147-A177-3AD203B41FA5}">
                      <a16:colId xmlns:a16="http://schemas.microsoft.com/office/drawing/2014/main" val="542118393"/>
                    </a:ext>
                  </a:extLst>
                </a:gridCol>
                <a:gridCol w="493776">
                  <a:extLst>
                    <a:ext uri="{9D8B030D-6E8A-4147-A177-3AD203B41FA5}">
                      <a16:colId xmlns:a16="http://schemas.microsoft.com/office/drawing/2014/main" val="1553931655"/>
                    </a:ext>
                  </a:extLst>
                </a:gridCol>
                <a:gridCol w="493776">
                  <a:extLst>
                    <a:ext uri="{9D8B030D-6E8A-4147-A177-3AD203B41FA5}">
                      <a16:colId xmlns:a16="http://schemas.microsoft.com/office/drawing/2014/main" val="3827551491"/>
                    </a:ext>
                  </a:extLst>
                </a:gridCol>
                <a:gridCol w="493776">
                  <a:extLst>
                    <a:ext uri="{9D8B030D-6E8A-4147-A177-3AD203B41FA5}">
                      <a16:colId xmlns:a16="http://schemas.microsoft.com/office/drawing/2014/main" val="1932835386"/>
                    </a:ext>
                  </a:extLst>
                </a:gridCol>
                <a:gridCol w="493776">
                  <a:extLst>
                    <a:ext uri="{9D8B030D-6E8A-4147-A177-3AD203B41FA5}">
                      <a16:colId xmlns:a16="http://schemas.microsoft.com/office/drawing/2014/main" val="2853284093"/>
                    </a:ext>
                  </a:extLst>
                </a:gridCol>
                <a:gridCol w="246888">
                  <a:extLst>
                    <a:ext uri="{9D8B030D-6E8A-4147-A177-3AD203B41FA5}">
                      <a16:colId xmlns:a16="http://schemas.microsoft.com/office/drawing/2014/main" val="3259017172"/>
                    </a:ext>
                  </a:extLst>
                </a:gridCol>
                <a:gridCol w="246888">
                  <a:extLst>
                    <a:ext uri="{9D8B030D-6E8A-4147-A177-3AD203B41FA5}">
                      <a16:colId xmlns:a16="http://schemas.microsoft.com/office/drawing/2014/main" val="2012438333"/>
                    </a:ext>
                  </a:extLst>
                </a:gridCol>
                <a:gridCol w="493776">
                  <a:extLst>
                    <a:ext uri="{9D8B030D-6E8A-4147-A177-3AD203B41FA5}">
                      <a16:colId xmlns:a16="http://schemas.microsoft.com/office/drawing/2014/main" val="107755611"/>
                    </a:ext>
                  </a:extLst>
                </a:gridCol>
                <a:gridCol w="246888">
                  <a:extLst>
                    <a:ext uri="{9D8B030D-6E8A-4147-A177-3AD203B41FA5}">
                      <a16:colId xmlns:a16="http://schemas.microsoft.com/office/drawing/2014/main" val="630385096"/>
                    </a:ext>
                  </a:extLst>
                </a:gridCol>
                <a:gridCol w="246888">
                  <a:extLst>
                    <a:ext uri="{9D8B030D-6E8A-4147-A177-3AD203B41FA5}">
                      <a16:colId xmlns:a16="http://schemas.microsoft.com/office/drawing/2014/main" val="2553753790"/>
                    </a:ext>
                  </a:extLst>
                </a:gridCol>
                <a:gridCol w="246888">
                  <a:extLst>
                    <a:ext uri="{9D8B030D-6E8A-4147-A177-3AD203B41FA5}">
                      <a16:colId xmlns:a16="http://schemas.microsoft.com/office/drawing/2014/main" val="1171716264"/>
                    </a:ext>
                  </a:extLst>
                </a:gridCol>
                <a:gridCol w="246888">
                  <a:extLst>
                    <a:ext uri="{9D8B030D-6E8A-4147-A177-3AD203B41FA5}">
                      <a16:colId xmlns:a16="http://schemas.microsoft.com/office/drawing/2014/main" val="754769946"/>
                    </a:ext>
                  </a:extLst>
                </a:gridCol>
                <a:gridCol w="246888">
                  <a:extLst>
                    <a:ext uri="{9D8B030D-6E8A-4147-A177-3AD203B41FA5}">
                      <a16:colId xmlns:a16="http://schemas.microsoft.com/office/drawing/2014/main" val="2645855663"/>
                    </a:ext>
                  </a:extLst>
                </a:gridCol>
                <a:gridCol w="246888">
                  <a:extLst>
                    <a:ext uri="{9D8B030D-6E8A-4147-A177-3AD203B41FA5}">
                      <a16:colId xmlns:a16="http://schemas.microsoft.com/office/drawing/2014/main" val="2642939894"/>
                    </a:ext>
                  </a:extLst>
                </a:gridCol>
                <a:gridCol w="246888">
                  <a:extLst>
                    <a:ext uri="{9D8B030D-6E8A-4147-A177-3AD203B41FA5}">
                      <a16:colId xmlns:a16="http://schemas.microsoft.com/office/drawing/2014/main" val="1796246316"/>
                    </a:ext>
                  </a:extLst>
                </a:gridCol>
                <a:gridCol w="246888">
                  <a:extLst>
                    <a:ext uri="{9D8B030D-6E8A-4147-A177-3AD203B41FA5}">
                      <a16:colId xmlns:a16="http://schemas.microsoft.com/office/drawing/2014/main" val="1176551372"/>
                    </a:ext>
                  </a:extLst>
                </a:gridCol>
                <a:gridCol w="246888">
                  <a:extLst>
                    <a:ext uri="{9D8B030D-6E8A-4147-A177-3AD203B41FA5}">
                      <a16:colId xmlns:a16="http://schemas.microsoft.com/office/drawing/2014/main" val="2255805977"/>
                    </a:ext>
                  </a:extLst>
                </a:gridCol>
                <a:gridCol w="246888">
                  <a:extLst>
                    <a:ext uri="{9D8B030D-6E8A-4147-A177-3AD203B41FA5}">
                      <a16:colId xmlns:a16="http://schemas.microsoft.com/office/drawing/2014/main" val="93078306"/>
                    </a:ext>
                  </a:extLst>
                </a:gridCol>
                <a:gridCol w="246888">
                  <a:extLst>
                    <a:ext uri="{9D8B030D-6E8A-4147-A177-3AD203B41FA5}">
                      <a16:colId xmlns:a16="http://schemas.microsoft.com/office/drawing/2014/main" val="1678762557"/>
                    </a:ext>
                  </a:extLst>
                </a:gridCol>
                <a:gridCol w="246888">
                  <a:extLst>
                    <a:ext uri="{9D8B030D-6E8A-4147-A177-3AD203B41FA5}">
                      <a16:colId xmlns:a16="http://schemas.microsoft.com/office/drawing/2014/main" val="3230858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10533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17:09:33</a:t>
                      </a:r>
                      <a:r>
                        <a:rPr kumimoji="0" lang="de-DE" sz="1000" b="0" i="0" u="none" strike="noStrike" kern="1200" cap="none" spc="0" normalizeH="0" baseline="0" noProof="0">
                          <a:ln>
                            <a:noFill/>
                          </a:ln>
                          <a:solidFill>
                            <a:prstClr val="black"/>
                          </a:solidFill>
                          <a:effectLst/>
                          <a:uLnTx/>
                          <a:uFillTx/>
                          <a:latin typeface="+mn-lt"/>
                          <a:ea typeface="+mn-ea"/>
                          <a:cs typeface="+mn-cs"/>
                        </a:rPr>
                        <a:t>
 Nach niemandem wurde am #cypher20 so oft gefragt wie nach ihm: XEN! Aber der Zürcher kam nicht alleine. Dieses Jahr mit ihm am Mic: EAZ und REZA.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19.02.2020 13:19:45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Xen, EAZ &amp; Reza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1.8224588614959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Nach niemandem wurde am #cypher20 so oft gefragt wie nach ihm: XEN! Aber der Zürcher kam nicht alleine. Dieses Jahr mit ihm am Mic: EAZ und REZA.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https://www.facebook.com/srfvirus/videos/1220326604829500/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2453270"/>
                  </a:ext>
                </a:extLst>
              </a:tr>
            </a:tbl>
          </a:graphicData>
        </a:graphic>
      </p:graphicFrame>
      <p:sp>
        <p:nvSpPr>
          <p:cNvPr id="4" name="Text Placeholder 3">
            <a:extLst>
              <a:ext uri="{FF2B5EF4-FFF2-40B4-BE49-F238E27FC236}">
                <a16:creationId xmlns:a16="http://schemas.microsoft.com/office/drawing/2014/main" id="{5641FB1D-0581-4E92-8989-B44F4A425219}"/>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1421382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BBCE-8F19-47F8-A42D-3EFCC1DECF55}"/>
              </a:ext>
            </a:extLst>
          </p:cNvPr>
          <p:cNvSpPr>
            <a:spLocks noGrp="1"/>
          </p:cNvSpPr>
          <p:nvPr>
            <p:ph type="title"/>
          </p:nvPr>
        </p:nvSpPr>
        <p:spPr/>
        <p:txBody>
          <a:bodyPr/>
          <a:lstStyle/>
          <a:p>
            <a:r>
              <a:rPr lang="en-US"/>
              <a:t>Facebook Redaktionen - Facebook Videos Table | SRF Virus - 24 of 26</a:t>
            </a:r>
          </a:p>
        </p:txBody>
      </p:sp>
      <p:graphicFrame>
        <p:nvGraphicFramePr>
          <p:cNvPr id="5" name="Table Placeholder 4">
            <a:extLst>
              <a:ext uri="{FF2B5EF4-FFF2-40B4-BE49-F238E27FC236}">
                <a16:creationId xmlns:a16="http://schemas.microsoft.com/office/drawing/2014/main" id="{98A28999-63FE-441E-A5E1-E6C93147407B}"/>
              </a:ext>
            </a:extLst>
          </p:cNvPr>
          <p:cNvGraphicFramePr>
            <a:graphicFrameLocks noGrp="1"/>
          </p:cNvGraphicFramePr>
          <p:nvPr>
            <p:ph type="tbl" sz="quarter" idx="13"/>
            <p:extLst>
              <p:ext uri="{D42A27DB-BD31-4B8C-83A1-F6EECF244321}">
                <p14:modId xmlns:p14="http://schemas.microsoft.com/office/powerpoint/2010/main" val="4062162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426170784"/>
                    </a:ext>
                  </a:extLst>
                </a:gridCol>
                <a:gridCol w="246888">
                  <a:extLst>
                    <a:ext uri="{9D8B030D-6E8A-4147-A177-3AD203B41FA5}">
                      <a16:colId xmlns:a16="http://schemas.microsoft.com/office/drawing/2014/main" val="836259260"/>
                    </a:ext>
                  </a:extLst>
                </a:gridCol>
                <a:gridCol w="493776">
                  <a:extLst>
                    <a:ext uri="{9D8B030D-6E8A-4147-A177-3AD203B41FA5}">
                      <a16:colId xmlns:a16="http://schemas.microsoft.com/office/drawing/2014/main" val="2138902508"/>
                    </a:ext>
                  </a:extLst>
                </a:gridCol>
                <a:gridCol w="493776">
                  <a:extLst>
                    <a:ext uri="{9D8B030D-6E8A-4147-A177-3AD203B41FA5}">
                      <a16:colId xmlns:a16="http://schemas.microsoft.com/office/drawing/2014/main" val="179845486"/>
                    </a:ext>
                  </a:extLst>
                </a:gridCol>
                <a:gridCol w="493776">
                  <a:extLst>
                    <a:ext uri="{9D8B030D-6E8A-4147-A177-3AD203B41FA5}">
                      <a16:colId xmlns:a16="http://schemas.microsoft.com/office/drawing/2014/main" val="170930050"/>
                    </a:ext>
                  </a:extLst>
                </a:gridCol>
                <a:gridCol w="493776">
                  <a:extLst>
                    <a:ext uri="{9D8B030D-6E8A-4147-A177-3AD203B41FA5}">
                      <a16:colId xmlns:a16="http://schemas.microsoft.com/office/drawing/2014/main" val="3713869449"/>
                    </a:ext>
                  </a:extLst>
                </a:gridCol>
                <a:gridCol w="246888">
                  <a:extLst>
                    <a:ext uri="{9D8B030D-6E8A-4147-A177-3AD203B41FA5}">
                      <a16:colId xmlns:a16="http://schemas.microsoft.com/office/drawing/2014/main" val="746535959"/>
                    </a:ext>
                  </a:extLst>
                </a:gridCol>
                <a:gridCol w="246888">
                  <a:extLst>
                    <a:ext uri="{9D8B030D-6E8A-4147-A177-3AD203B41FA5}">
                      <a16:colId xmlns:a16="http://schemas.microsoft.com/office/drawing/2014/main" val="1622790608"/>
                    </a:ext>
                  </a:extLst>
                </a:gridCol>
                <a:gridCol w="493776">
                  <a:extLst>
                    <a:ext uri="{9D8B030D-6E8A-4147-A177-3AD203B41FA5}">
                      <a16:colId xmlns:a16="http://schemas.microsoft.com/office/drawing/2014/main" val="1170986657"/>
                    </a:ext>
                  </a:extLst>
                </a:gridCol>
                <a:gridCol w="246888">
                  <a:extLst>
                    <a:ext uri="{9D8B030D-6E8A-4147-A177-3AD203B41FA5}">
                      <a16:colId xmlns:a16="http://schemas.microsoft.com/office/drawing/2014/main" val="2525689677"/>
                    </a:ext>
                  </a:extLst>
                </a:gridCol>
                <a:gridCol w="246888">
                  <a:extLst>
                    <a:ext uri="{9D8B030D-6E8A-4147-A177-3AD203B41FA5}">
                      <a16:colId xmlns:a16="http://schemas.microsoft.com/office/drawing/2014/main" val="21167547"/>
                    </a:ext>
                  </a:extLst>
                </a:gridCol>
                <a:gridCol w="246888">
                  <a:extLst>
                    <a:ext uri="{9D8B030D-6E8A-4147-A177-3AD203B41FA5}">
                      <a16:colId xmlns:a16="http://schemas.microsoft.com/office/drawing/2014/main" val="2485835288"/>
                    </a:ext>
                  </a:extLst>
                </a:gridCol>
                <a:gridCol w="246888">
                  <a:extLst>
                    <a:ext uri="{9D8B030D-6E8A-4147-A177-3AD203B41FA5}">
                      <a16:colId xmlns:a16="http://schemas.microsoft.com/office/drawing/2014/main" val="2732544421"/>
                    </a:ext>
                  </a:extLst>
                </a:gridCol>
                <a:gridCol w="246888">
                  <a:extLst>
                    <a:ext uri="{9D8B030D-6E8A-4147-A177-3AD203B41FA5}">
                      <a16:colId xmlns:a16="http://schemas.microsoft.com/office/drawing/2014/main" val="947485861"/>
                    </a:ext>
                  </a:extLst>
                </a:gridCol>
                <a:gridCol w="246888">
                  <a:extLst>
                    <a:ext uri="{9D8B030D-6E8A-4147-A177-3AD203B41FA5}">
                      <a16:colId xmlns:a16="http://schemas.microsoft.com/office/drawing/2014/main" val="2746335335"/>
                    </a:ext>
                  </a:extLst>
                </a:gridCol>
                <a:gridCol w="246888">
                  <a:extLst>
                    <a:ext uri="{9D8B030D-6E8A-4147-A177-3AD203B41FA5}">
                      <a16:colId xmlns:a16="http://schemas.microsoft.com/office/drawing/2014/main" val="2331281649"/>
                    </a:ext>
                  </a:extLst>
                </a:gridCol>
                <a:gridCol w="246888">
                  <a:extLst>
                    <a:ext uri="{9D8B030D-6E8A-4147-A177-3AD203B41FA5}">
                      <a16:colId xmlns:a16="http://schemas.microsoft.com/office/drawing/2014/main" val="4217025818"/>
                    </a:ext>
                  </a:extLst>
                </a:gridCol>
                <a:gridCol w="246888">
                  <a:extLst>
                    <a:ext uri="{9D8B030D-6E8A-4147-A177-3AD203B41FA5}">
                      <a16:colId xmlns:a16="http://schemas.microsoft.com/office/drawing/2014/main" val="2948437093"/>
                    </a:ext>
                  </a:extLst>
                </a:gridCol>
                <a:gridCol w="246888">
                  <a:extLst>
                    <a:ext uri="{9D8B030D-6E8A-4147-A177-3AD203B41FA5}">
                      <a16:colId xmlns:a16="http://schemas.microsoft.com/office/drawing/2014/main" val="1512422235"/>
                    </a:ext>
                  </a:extLst>
                </a:gridCol>
                <a:gridCol w="246888">
                  <a:extLst>
                    <a:ext uri="{9D8B030D-6E8A-4147-A177-3AD203B41FA5}">
                      <a16:colId xmlns:a16="http://schemas.microsoft.com/office/drawing/2014/main" val="3861123061"/>
                    </a:ext>
                  </a:extLst>
                </a:gridCol>
                <a:gridCol w="246888">
                  <a:extLst>
                    <a:ext uri="{9D8B030D-6E8A-4147-A177-3AD203B41FA5}">
                      <a16:colId xmlns:a16="http://schemas.microsoft.com/office/drawing/2014/main" val="62948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43270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- 19.02.2020 13:01:15</a:t>
                      </a:r>
                      <a:r>
                        <a:rPr kumimoji="0" lang="de-DE" sz="1000" b="0" i="0" u="none" strike="noStrike" kern="1200" cap="none" spc="0" normalizeH="0" baseline="0" noProof="0">
                          <a:ln>
                            <a:noFill/>
                          </a:ln>
                          <a:solidFill>
                            <a:prstClr val="black"/>
                          </a:solidFill>
                          <a:effectLst/>
                          <a:uLnTx/>
                          <a:uFillTx/>
                          <a:latin typeface="+mn-lt"/>
                          <a:ea typeface="+mn-ea"/>
                          <a:cs typeface="+mn-cs"/>
                        </a:rPr>
                        <a:t>
 Und wie sieht DEIN Leben in zehn Jahren 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Schweiz in Zukunft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4.9809685493344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Und wie sieht DEIN Leben in zehn Jahren 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https://www.facebook.com/srfvirus/videos/927821127635602/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4852525"/>
                  </a:ext>
                </a:extLst>
              </a:tr>
            </a:tbl>
          </a:graphicData>
        </a:graphic>
      </p:graphicFrame>
      <p:sp>
        <p:nvSpPr>
          <p:cNvPr id="4" name="Text Placeholder 3">
            <a:extLst>
              <a:ext uri="{FF2B5EF4-FFF2-40B4-BE49-F238E27FC236}">
                <a16:creationId xmlns:a16="http://schemas.microsoft.com/office/drawing/2014/main" id="{999D2613-D574-4D6C-9915-1985AD523CC3}"/>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3609254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9A2-4713-4253-8709-BD9F9CE1B305}"/>
              </a:ext>
            </a:extLst>
          </p:cNvPr>
          <p:cNvSpPr>
            <a:spLocks noGrp="1"/>
          </p:cNvSpPr>
          <p:nvPr>
            <p:ph type="title"/>
          </p:nvPr>
        </p:nvSpPr>
        <p:spPr/>
        <p:txBody>
          <a:bodyPr/>
          <a:lstStyle/>
          <a:p>
            <a:r>
              <a:rPr lang="en-US"/>
              <a:t>Facebook Redaktionen - Facebook Videos Table | SRF Virus - 25 of 26</a:t>
            </a:r>
          </a:p>
        </p:txBody>
      </p:sp>
      <p:graphicFrame>
        <p:nvGraphicFramePr>
          <p:cNvPr id="5" name="Table Placeholder 4">
            <a:extLst>
              <a:ext uri="{FF2B5EF4-FFF2-40B4-BE49-F238E27FC236}">
                <a16:creationId xmlns:a16="http://schemas.microsoft.com/office/drawing/2014/main" id="{26D1CD2B-9594-47B0-A4B6-3B9771A3BD42}"/>
              </a:ext>
            </a:extLst>
          </p:cNvPr>
          <p:cNvGraphicFramePr>
            <a:graphicFrameLocks noGrp="1"/>
          </p:cNvGraphicFramePr>
          <p:nvPr>
            <p:ph type="tbl" sz="quarter" idx="13"/>
            <p:extLst>
              <p:ext uri="{D42A27DB-BD31-4B8C-83A1-F6EECF244321}">
                <p14:modId xmlns:p14="http://schemas.microsoft.com/office/powerpoint/2010/main" val="2025679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914308945"/>
                    </a:ext>
                  </a:extLst>
                </a:gridCol>
                <a:gridCol w="246888">
                  <a:extLst>
                    <a:ext uri="{9D8B030D-6E8A-4147-A177-3AD203B41FA5}">
                      <a16:colId xmlns:a16="http://schemas.microsoft.com/office/drawing/2014/main" val="3242485875"/>
                    </a:ext>
                  </a:extLst>
                </a:gridCol>
                <a:gridCol w="493776">
                  <a:extLst>
                    <a:ext uri="{9D8B030D-6E8A-4147-A177-3AD203B41FA5}">
                      <a16:colId xmlns:a16="http://schemas.microsoft.com/office/drawing/2014/main" val="708195159"/>
                    </a:ext>
                  </a:extLst>
                </a:gridCol>
                <a:gridCol w="493776">
                  <a:extLst>
                    <a:ext uri="{9D8B030D-6E8A-4147-A177-3AD203B41FA5}">
                      <a16:colId xmlns:a16="http://schemas.microsoft.com/office/drawing/2014/main" val="290029711"/>
                    </a:ext>
                  </a:extLst>
                </a:gridCol>
                <a:gridCol w="493776">
                  <a:extLst>
                    <a:ext uri="{9D8B030D-6E8A-4147-A177-3AD203B41FA5}">
                      <a16:colId xmlns:a16="http://schemas.microsoft.com/office/drawing/2014/main" val="2649613324"/>
                    </a:ext>
                  </a:extLst>
                </a:gridCol>
                <a:gridCol w="493776">
                  <a:extLst>
                    <a:ext uri="{9D8B030D-6E8A-4147-A177-3AD203B41FA5}">
                      <a16:colId xmlns:a16="http://schemas.microsoft.com/office/drawing/2014/main" val="3943564481"/>
                    </a:ext>
                  </a:extLst>
                </a:gridCol>
                <a:gridCol w="246888">
                  <a:extLst>
                    <a:ext uri="{9D8B030D-6E8A-4147-A177-3AD203B41FA5}">
                      <a16:colId xmlns:a16="http://schemas.microsoft.com/office/drawing/2014/main" val="1752809288"/>
                    </a:ext>
                  </a:extLst>
                </a:gridCol>
                <a:gridCol w="246888">
                  <a:extLst>
                    <a:ext uri="{9D8B030D-6E8A-4147-A177-3AD203B41FA5}">
                      <a16:colId xmlns:a16="http://schemas.microsoft.com/office/drawing/2014/main" val="4015074346"/>
                    </a:ext>
                  </a:extLst>
                </a:gridCol>
                <a:gridCol w="493776">
                  <a:extLst>
                    <a:ext uri="{9D8B030D-6E8A-4147-A177-3AD203B41FA5}">
                      <a16:colId xmlns:a16="http://schemas.microsoft.com/office/drawing/2014/main" val="91190007"/>
                    </a:ext>
                  </a:extLst>
                </a:gridCol>
                <a:gridCol w="246888">
                  <a:extLst>
                    <a:ext uri="{9D8B030D-6E8A-4147-A177-3AD203B41FA5}">
                      <a16:colId xmlns:a16="http://schemas.microsoft.com/office/drawing/2014/main" val="2258840671"/>
                    </a:ext>
                  </a:extLst>
                </a:gridCol>
                <a:gridCol w="246888">
                  <a:extLst>
                    <a:ext uri="{9D8B030D-6E8A-4147-A177-3AD203B41FA5}">
                      <a16:colId xmlns:a16="http://schemas.microsoft.com/office/drawing/2014/main" val="1326235384"/>
                    </a:ext>
                  </a:extLst>
                </a:gridCol>
                <a:gridCol w="246888">
                  <a:extLst>
                    <a:ext uri="{9D8B030D-6E8A-4147-A177-3AD203B41FA5}">
                      <a16:colId xmlns:a16="http://schemas.microsoft.com/office/drawing/2014/main" val="2760041533"/>
                    </a:ext>
                  </a:extLst>
                </a:gridCol>
                <a:gridCol w="246888">
                  <a:extLst>
                    <a:ext uri="{9D8B030D-6E8A-4147-A177-3AD203B41FA5}">
                      <a16:colId xmlns:a16="http://schemas.microsoft.com/office/drawing/2014/main" val="3194893350"/>
                    </a:ext>
                  </a:extLst>
                </a:gridCol>
                <a:gridCol w="246888">
                  <a:extLst>
                    <a:ext uri="{9D8B030D-6E8A-4147-A177-3AD203B41FA5}">
                      <a16:colId xmlns:a16="http://schemas.microsoft.com/office/drawing/2014/main" val="700690816"/>
                    </a:ext>
                  </a:extLst>
                </a:gridCol>
                <a:gridCol w="246888">
                  <a:extLst>
                    <a:ext uri="{9D8B030D-6E8A-4147-A177-3AD203B41FA5}">
                      <a16:colId xmlns:a16="http://schemas.microsoft.com/office/drawing/2014/main" val="2077288601"/>
                    </a:ext>
                  </a:extLst>
                </a:gridCol>
                <a:gridCol w="246888">
                  <a:extLst>
                    <a:ext uri="{9D8B030D-6E8A-4147-A177-3AD203B41FA5}">
                      <a16:colId xmlns:a16="http://schemas.microsoft.com/office/drawing/2014/main" val="1946288512"/>
                    </a:ext>
                  </a:extLst>
                </a:gridCol>
                <a:gridCol w="246888">
                  <a:extLst>
                    <a:ext uri="{9D8B030D-6E8A-4147-A177-3AD203B41FA5}">
                      <a16:colId xmlns:a16="http://schemas.microsoft.com/office/drawing/2014/main" val="469384788"/>
                    </a:ext>
                  </a:extLst>
                </a:gridCol>
                <a:gridCol w="246888">
                  <a:extLst>
                    <a:ext uri="{9D8B030D-6E8A-4147-A177-3AD203B41FA5}">
                      <a16:colId xmlns:a16="http://schemas.microsoft.com/office/drawing/2014/main" val="2027023393"/>
                    </a:ext>
                  </a:extLst>
                </a:gridCol>
                <a:gridCol w="246888">
                  <a:extLst>
                    <a:ext uri="{9D8B030D-6E8A-4147-A177-3AD203B41FA5}">
                      <a16:colId xmlns:a16="http://schemas.microsoft.com/office/drawing/2014/main" val="2919458407"/>
                    </a:ext>
                  </a:extLst>
                </a:gridCol>
                <a:gridCol w="246888">
                  <a:extLst>
                    <a:ext uri="{9D8B030D-6E8A-4147-A177-3AD203B41FA5}">
                      <a16:colId xmlns:a16="http://schemas.microsoft.com/office/drawing/2014/main" val="697354692"/>
                    </a:ext>
                  </a:extLst>
                </a:gridCol>
                <a:gridCol w="246888">
                  <a:extLst>
                    <a:ext uri="{9D8B030D-6E8A-4147-A177-3AD203B41FA5}">
                      <a16:colId xmlns:a16="http://schemas.microsoft.com/office/drawing/2014/main" val="314834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24739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Virus - 02.02.2020 19:32:27</a:t>
                      </a:r>
                      <a:r>
                        <a:rPr kumimoji="0" lang="en-US" sz="1000" b="0" i="0" u="none" strike="noStrike" kern="1200" cap="none" spc="0" normalizeH="0" baseline="0" noProof="0">
                          <a:ln>
                            <a:noFill/>
                          </a:ln>
                          <a:solidFill>
                            <a:prstClr val="black"/>
                          </a:solidFill>
                          <a:effectLst/>
                          <a:uLnTx/>
                          <a:uFillTx/>
                          <a:latin typeface="+mn-lt"/>
                          <a:ea typeface="+mn-ea"/>
                          <a:cs typeface="+mn-cs"/>
                        </a:rPr>
                        <a:t>
 Im Recap liefern wir dir die grössten Highlights und einige Impressionen vom #Cypher20. Was war dein Lieblingsmoment? 
Mit: Lo &amp; Leduc, Da Nase, Naomi Lareine, STEEZO, Knackeboul, Pablo Vögtli, Livio Carlin, Tinguely Dä Chnächt, Mimiks, Michael Andreas Krauer, Flavio Leone, Patti Basler Bühnenpoetin, EAZ, XEN, KT Gorique und mehr!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24.02.2020 07:21:35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Recap: Das war der Virus Bounce #Cypher20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6.4891778211701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 Recap liefern wir dir die grössten Highlights und einige Impressionen vom #Cypher20. Was war dein Lieblingsmoment? 
Mit: Lo &amp; Leduc, Da Nase, Naomi Lareine, STEEZO, Knackeboul, Pablo Vögtli, Livio Carlin, Tinguely Dä Chnächt, Mimiks, Michael Andreas Krauer, Flavio Leone, Patti Basler Bühnenpoetin, EAZ, XEN, KT Gorique und mehr!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https://www.facebook.com/srfvirus/videos/2728313347261068/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3609012"/>
                  </a:ext>
                </a:extLst>
              </a:tr>
            </a:tbl>
          </a:graphicData>
        </a:graphic>
      </p:graphicFrame>
      <p:sp>
        <p:nvSpPr>
          <p:cNvPr id="4" name="Text Placeholder 3">
            <a:extLst>
              <a:ext uri="{FF2B5EF4-FFF2-40B4-BE49-F238E27FC236}">
                <a16:creationId xmlns:a16="http://schemas.microsoft.com/office/drawing/2014/main" id="{53FABFD0-5DE6-434F-92FF-405D41D02D88}"/>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2483540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4C84E-CDCD-45C5-BF61-35D5438C3074}"/>
              </a:ext>
            </a:extLst>
          </p:cNvPr>
          <p:cNvSpPr>
            <a:spLocks noGrp="1"/>
          </p:cNvSpPr>
          <p:nvPr>
            <p:ph type="title"/>
          </p:nvPr>
        </p:nvSpPr>
        <p:spPr/>
        <p:txBody>
          <a:bodyPr/>
          <a:lstStyle/>
          <a:p>
            <a:r>
              <a:rPr lang="en-US"/>
              <a:t>Facebook Redaktionen - Facebook Videos Table | SRF Virus - 26 of 26</a:t>
            </a:r>
          </a:p>
        </p:txBody>
      </p:sp>
      <p:graphicFrame>
        <p:nvGraphicFramePr>
          <p:cNvPr id="5" name="Table Placeholder 4">
            <a:extLst>
              <a:ext uri="{FF2B5EF4-FFF2-40B4-BE49-F238E27FC236}">
                <a16:creationId xmlns:a16="http://schemas.microsoft.com/office/drawing/2014/main" id="{03DD8D5A-333B-4F08-A196-FA6119558E6A}"/>
              </a:ext>
            </a:extLst>
          </p:cNvPr>
          <p:cNvGraphicFramePr>
            <a:graphicFrameLocks noGrp="1"/>
          </p:cNvGraphicFramePr>
          <p:nvPr>
            <p:ph type="tbl" sz="quarter" idx="13"/>
            <p:extLst>
              <p:ext uri="{D42A27DB-BD31-4B8C-83A1-F6EECF244321}">
                <p14:modId xmlns:p14="http://schemas.microsoft.com/office/powerpoint/2010/main" val="349974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787858077"/>
                    </a:ext>
                  </a:extLst>
                </a:gridCol>
                <a:gridCol w="246888">
                  <a:extLst>
                    <a:ext uri="{9D8B030D-6E8A-4147-A177-3AD203B41FA5}">
                      <a16:colId xmlns:a16="http://schemas.microsoft.com/office/drawing/2014/main" val="3496721668"/>
                    </a:ext>
                  </a:extLst>
                </a:gridCol>
                <a:gridCol w="493776">
                  <a:extLst>
                    <a:ext uri="{9D8B030D-6E8A-4147-A177-3AD203B41FA5}">
                      <a16:colId xmlns:a16="http://schemas.microsoft.com/office/drawing/2014/main" val="1588281228"/>
                    </a:ext>
                  </a:extLst>
                </a:gridCol>
                <a:gridCol w="493776">
                  <a:extLst>
                    <a:ext uri="{9D8B030D-6E8A-4147-A177-3AD203B41FA5}">
                      <a16:colId xmlns:a16="http://schemas.microsoft.com/office/drawing/2014/main" val="1386674859"/>
                    </a:ext>
                  </a:extLst>
                </a:gridCol>
                <a:gridCol w="493776">
                  <a:extLst>
                    <a:ext uri="{9D8B030D-6E8A-4147-A177-3AD203B41FA5}">
                      <a16:colId xmlns:a16="http://schemas.microsoft.com/office/drawing/2014/main" val="3411154323"/>
                    </a:ext>
                  </a:extLst>
                </a:gridCol>
                <a:gridCol w="493776">
                  <a:extLst>
                    <a:ext uri="{9D8B030D-6E8A-4147-A177-3AD203B41FA5}">
                      <a16:colId xmlns:a16="http://schemas.microsoft.com/office/drawing/2014/main" val="1697375878"/>
                    </a:ext>
                  </a:extLst>
                </a:gridCol>
                <a:gridCol w="246888">
                  <a:extLst>
                    <a:ext uri="{9D8B030D-6E8A-4147-A177-3AD203B41FA5}">
                      <a16:colId xmlns:a16="http://schemas.microsoft.com/office/drawing/2014/main" val="4007819649"/>
                    </a:ext>
                  </a:extLst>
                </a:gridCol>
                <a:gridCol w="246888">
                  <a:extLst>
                    <a:ext uri="{9D8B030D-6E8A-4147-A177-3AD203B41FA5}">
                      <a16:colId xmlns:a16="http://schemas.microsoft.com/office/drawing/2014/main" val="2457841648"/>
                    </a:ext>
                  </a:extLst>
                </a:gridCol>
                <a:gridCol w="493776">
                  <a:extLst>
                    <a:ext uri="{9D8B030D-6E8A-4147-A177-3AD203B41FA5}">
                      <a16:colId xmlns:a16="http://schemas.microsoft.com/office/drawing/2014/main" val="954147581"/>
                    </a:ext>
                  </a:extLst>
                </a:gridCol>
                <a:gridCol w="246888">
                  <a:extLst>
                    <a:ext uri="{9D8B030D-6E8A-4147-A177-3AD203B41FA5}">
                      <a16:colId xmlns:a16="http://schemas.microsoft.com/office/drawing/2014/main" val="578928229"/>
                    </a:ext>
                  </a:extLst>
                </a:gridCol>
                <a:gridCol w="246888">
                  <a:extLst>
                    <a:ext uri="{9D8B030D-6E8A-4147-A177-3AD203B41FA5}">
                      <a16:colId xmlns:a16="http://schemas.microsoft.com/office/drawing/2014/main" val="1984451187"/>
                    </a:ext>
                  </a:extLst>
                </a:gridCol>
                <a:gridCol w="246888">
                  <a:extLst>
                    <a:ext uri="{9D8B030D-6E8A-4147-A177-3AD203B41FA5}">
                      <a16:colId xmlns:a16="http://schemas.microsoft.com/office/drawing/2014/main" val="1531233815"/>
                    </a:ext>
                  </a:extLst>
                </a:gridCol>
                <a:gridCol w="246888">
                  <a:extLst>
                    <a:ext uri="{9D8B030D-6E8A-4147-A177-3AD203B41FA5}">
                      <a16:colId xmlns:a16="http://schemas.microsoft.com/office/drawing/2014/main" val="454130827"/>
                    </a:ext>
                  </a:extLst>
                </a:gridCol>
                <a:gridCol w="246888">
                  <a:extLst>
                    <a:ext uri="{9D8B030D-6E8A-4147-A177-3AD203B41FA5}">
                      <a16:colId xmlns:a16="http://schemas.microsoft.com/office/drawing/2014/main" val="4289694711"/>
                    </a:ext>
                  </a:extLst>
                </a:gridCol>
                <a:gridCol w="246888">
                  <a:extLst>
                    <a:ext uri="{9D8B030D-6E8A-4147-A177-3AD203B41FA5}">
                      <a16:colId xmlns:a16="http://schemas.microsoft.com/office/drawing/2014/main" val="2034795745"/>
                    </a:ext>
                  </a:extLst>
                </a:gridCol>
                <a:gridCol w="246888">
                  <a:extLst>
                    <a:ext uri="{9D8B030D-6E8A-4147-A177-3AD203B41FA5}">
                      <a16:colId xmlns:a16="http://schemas.microsoft.com/office/drawing/2014/main" val="2822594887"/>
                    </a:ext>
                  </a:extLst>
                </a:gridCol>
                <a:gridCol w="246888">
                  <a:extLst>
                    <a:ext uri="{9D8B030D-6E8A-4147-A177-3AD203B41FA5}">
                      <a16:colId xmlns:a16="http://schemas.microsoft.com/office/drawing/2014/main" val="3988175998"/>
                    </a:ext>
                  </a:extLst>
                </a:gridCol>
                <a:gridCol w="246888">
                  <a:extLst>
                    <a:ext uri="{9D8B030D-6E8A-4147-A177-3AD203B41FA5}">
                      <a16:colId xmlns:a16="http://schemas.microsoft.com/office/drawing/2014/main" val="182450460"/>
                    </a:ext>
                  </a:extLst>
                </a:gridCol>
                <a:gridCol w="246888">
                  <a:extLst>
                    <a:ext uri="{9D8B030D-6E8A-4147-A177-3AD203B41FA5}">
                      <a16:colId xmlns:a16="http://schemas.microsoft.com/office/drawing/2014/main" val="1294325781"/>
                    </a:ext>
                  </a:extLst>
                </a:gridCol>
                <a:gridCol w="246888">
                  <a:extLst>
                    <a:ext uri="{9D8B030D-6E8A-4147-A177-3AD203B41FA5}">
                      <a16:colId xmlns:a16="http://schemas.microsoft.com/office/drawing/2014/main" val="431662023"/>
                    </a:ext>
                  </a:extLst>
                </a:gridCol>
                <a:gridCol w="246888">
                  <a:extLst>
                    <a:ext uri="{9D8B030D-6E8A-4147-A177-3AD203B41FA5}">
                      <a16:colId xmlns:a16="http://schemas.microsoft.com/office/drawing/2014/main" val="3975164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32930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Virus - 31.01.2020 16:17:10</a:t>
                      </a:r>
                      <a:r>
                        <a:rPr kumimoji="0" lang="de-DE" sz="1000" b="0" i="0" u="none" strike="noStrike" kern="1200" cap="none" spc="0" normalizeH="0" baseline="0" noProof="0">
                          <a:ln>
                            <a:noFill/>
                          </a:ln>
                          <a:solidFill>
                            <a:prstClr val="black"/>
                          </a:solidFill>
                          <a:effectLst/>
                          <a:uLnTx/>
                          <a:uFillTx/>
                          <a:latin typeface="+mn-lt"/>
                          <a:ea typeface="+mn-ea"/>
                          <a:cs typeface="+mn-cs"/>
                        </a:rPr>
                        <a:t>
 ZZ Amparo bringt Girlpower in die Zürcher-Stunde am #cypher20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23.02.2020 01:22:12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ZZ Amparo | #Cypher20 | SRF 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2.963961927909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ZZ Amparo bringt Girlpower in die Zürcher-Stunde am #cypher20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https://www.facebook.com/srfvirus/videos/183713516366428/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0768591"/>
                  </a:ext>
                </a:extLst>
              </a:tr>
            </a:tbl>
          </a:graphicData>
        </a:graphic>
      </p:graphicFrame>
      <p:sp>
        <p:nvSpPr>
          <p:cNvPr id="4" name="Text Placeholder 3">
            <a:extLst>
              <a:ext uri="{FF2B5EF4-FFF2-40B4-BE49-F238E27FC236}">
                <a16:creationId xmlns:a16="http://schemas.microsoft.com/office/drawing/2014/main" id="{A83C431E-4157-46A9-83FF-FB297238F874}"/>
              </a:ext>
            </a:extLst>
          </p:cNvPr>
          <p:cNvSpPr>
            <a:spLocks noGrp="1"/>
          </p:cNvSpPr>
          <p:nvPr>
            <p:ph type="body" sz="quarter" idx="14"/>
          </p:nvPr>
        </p:nvSpPr>
        <p:spPr/>
        <p:txBody>
          <a:bodyPr/>
          <a:lstStyle/>
          <a:p>
            <a:r>
              <a:rPr lang="en-US"/>
              <a:t>25.01.2020 - 23.02.2020</a:t>
            </a:r>
          </a:p>
        </p:txBody>
      </p:sp>
    </p:spTree>
    <p:extLst>
      <p:ext uri="{BB962C8B-B14F-4D97-AF65-F5344CB8AC3E}">
        <p14:creationId xmlns:p14="http://schemas.microsoft.com/office/powerpoint/2010/main" val="39813693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21</TotalTime>
  <Words>3515</Words>
  <Application>Microsoft Office PowerPoint</Application>
  <PresentationFormat>On-screen Show (4:3)</PresentationFormat>
  <Paragraphs>1123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Redaktionen - Facebook Videos Table | SRF Virus - 1 of 26</vt:lpstr>
      <vt:lpstr>Facebook Redaktionen - Facebook Videos Table | SRF Virus - 2 of 26</vt:lpstr>
      <vt:lpstr>Facebook Redaktionen - Facebook Videos Table | SRF Virus - 3 of 26</vt:lpstr>
      <vt:lpstr>Facebook Redaktionen - Facebook Videos Table | SRF Virus - 4 of 26</vt:lpstr>
      <vt:lpstr>Facebook Redaktionen - Facebook Videos Table | SRF Virus - 5 of 26</vt:lpstr>
      <vt:lpstr>Facebook Redaktionen - Facebook Videos Table | SRF Virus - 6 of 26</vt:lpstr>
      <vt:lpstr>Facebook Redaktionen - Facebook Videos Table | SRF Virus - 7 of 26</vt:lpstr>
      <vt:lpstr>Facebook Redaktionen - Facebook Videos Table | SRF Virus - 8 of 26</vt:lpstr>
      <vt:lpstr>Facebook Redaktionen - Facebook Videos Table | SRF Virus - 9 of 26</vt:lpstr>
      <vt:lpstr>Facebook Redaktionen - Facebook Videos Table | SRF Virus - 10 of 26</vt:lpstr>
      <vt:lpstr>Facebook Redaktionen - Facebook Videos Table | SRF Virus - 11 of 26</vt:lpstr>
      <vt:lpstr>Facebook Redaktionen - Facebook Videos Table | SRF Virus - 12 of 26</vt:lpstr>
      <vt:lpstr>Facebook Redaktionen - Facebook Videos Table | SRF Virus - 13 of 26</vt:lpstr>
      <vt:lpstr>Facebook Redaktionen - Facebook Videos Table | SRF Virus - 14 of 26</vt:lpstr>
      <vt:lpstr>Facebook Redaktionen - Facebook Videos Table | SRF Virus - 15 of 26</vt:lpstr>
      <vt:lpstr>Facebook Redaktionen - Facebook Videos Table | SRF Virus - 16 of 26</vt:lpstr>
      <vt:lpstr>Facebook Redaktionen - Facebook Videos Table | SRF Virus - 17 of 26</vt:lpstr>
      <vt:lpstr>Facebook Redaktionen - Facebook Videos Table | SRF Virus - 18 of 26</vt:lpstr>
      <vt:lpstr>Facebook Redaktionen - Facebook Videos Table | SRF Virus - 19 of 26</vt:lpstr>
      <vt:lpstr>Facebook Redaktionen - Facebook Videos Table | SRF Virus - 20 of 26</vt:lpstr>
      <vt:lpstr>Facebook Redaktionen - Facebook Videos Table | SRF Virus - 21 of 26</vt:lpstr>
      <vt:lpstr>Facebook Redaktionen - Facebook Videos Table | SRF Virus - 22 of 26</vt:lpstr>
      <vt:lpstr>Facebook Redaktionen - Facebook Videos Table | SRF Virus - 23 of 26</vt:lpstr>
      <vt:lpstr>Facebook Redaktionen - Facebook Videos Table | SRF Virus - 24 of 26</vt:lpstr>
      <vt:lpstr>Facebook Redaktionen - Facebook Videos Table | SRF Virus - 25 of 26</vt:lpstr>
      <vt:lpstr>Facebook Redaktionen - Facebook Videos Table | SRF Virus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2020-02-24T07:45:16Z</dcterms:created>
  <dcterms:modified xsi:type="dcterms:W3CDTF">2020-02-24T08:07:15Z</dcterms:modified>
</cp:coreProperties>
</file>