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CB025-9422-4818-B136-0FCA2FF31DC3}"/>
              </a:ext>
            </a:extLst>
          </p:cNvPr>
          <p:cNvSpPr>
            <a:spLocks noGrp="1"/>
          </p:cNvSpPr>
          <p:nvPr>
            <p:ph type="title"/>
          </p:nvPr>
        </p:nvSpPr>
        <p:spPr/>
        <p:txBody>
          <a:bodyPr/>
          <a:lstStyle/>
          <a:p>
            <a:r>
              <a:rPr lang="en-US"/>
              <a:t>Facebook: Posts | SRF Nouvo - 1 of 5</a:t>
            </a:r>
          </a:p>
        </p:txBody>
      </p:sp>
      <p:graphicFrame>
        <p:nvGraphicFramePr>
          <p:cNvPr id="5" name="Table Placeholder 4">
            <a:extLst>
              <a:ext uri="{FF2B5EF4-FFF2-40B4-BE49-F238E27FC236}">
                <a16:creationId xmlns:a16="http://schemas.microsoft.com/office/drawing/2014/main" id="{D06C4ADF-FD27-447D-BDA5-3F9AF590323C}"/>
              </a:ext>
            </a:extLst>
          </p:cNvPr>
          <p:cNvGraphicFramePr>
            <a:graphicFrameLocks noGrp="1"/>
          </p:cNvGraphicFramePr>
          <p:nvPr>
            <p:ph type="tbl" sz="quarter" idx="13"/>
            <p:extLst>
              <p:ext uri="{D42A27DB-BD31-4B8C-83A1-F6EECF244321}">
                <p14:modId xmlns:p14="http://schemas.microsoft.com/office/powerpoint/2010/main" val="2401348586"/>
              </p:ext>
            </p:extLst>
          </p:nvPr>
        </p:nvGraphicFramePr>
        <p:xfrm>
          <a:off x="457200" y="1731963"/>
          <a:ext cx="8229600" cy="371856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79397860"/>
                    </a:ext>
                  </a:extLst>
                </a:gridCol>
                <a:gridCol w="822960">
                  <a:extLst>
                    <a:ext uri="{9D8B030D-6E8A-4147-A177-3AD203B41FA5}">
                      <a16:colId xmlns:a16="http://schemas.microsoft.com/office/drawing/2014/main" val="1773609011"/>
                    </a:ext>
                  </a:extLst>
                </a:gridCol>
                <a:gridCol w="1645920">
                  <a:extLst>
                    <a:ext uri="{9D8B030D-6E8A-4147-A177-3AD203B41FA5}">
                      <a16:colId xmlns:a16="http://schemas.microsoft.com/office/drawing/2014/main" val="3018077562"/>
                    </a:ext>
                  </a:extLst>
                </a:gridCol>
                <a:gridCol w="822960">
                  <a:extLst>
                    <a:ext uri="{9D8B030D-6E8A-4147-A177-3AD203B41FA5}">
                      <a16:colId xmlns:a16="http://schemas.microsoft.com/office/drawing/2014/main" val="3578254148"/>
                    </a:ext>
                  </a:extLst>
                </a:gridCol>
                <a:gridCol w="822960">
                  <a:extLst>
                    <a:ext uri="{9D8B030D-6E8A-4147-A177-3AD203B41FA5}">
                      <a16:colId xmlns:a16="http://schemas.microsoft.com/office/drawing/2014/main" val="3555106317"/>
                    </a:ext>
                  </a:extLst>
                </a:gridCol>
                <a:gridCol w="822960">
                  <a:extLst>
                    <a:ext uri="{9D8B030D-6E8A-4147-A177-3AD203B41FA5}">
                      <a16:colId xmlns:a16="http://schemas.microsoft.com/office/drawing/2014/main" val="1304854362"/>
                    </a:ext>
                  </a:extLst>
                </a:gridCol>
                <a:gridCol w="822960">
                  <a:extLst>
                    <a:ext uri="{9D8B030D-6E8A-4147-A177-3AD203B41FA5}">
                      <a16:colId xmlns:a16="http://schemas.microsoft.com/office/drawing/2014/main" val="1437214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604356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Nouvo SRF - 20.08.2019 16:30:00</a:t>
                      </a:r>
                      <a:r>
                        <a:rPr kumimoji="0" lang="en-US" sz="1000" b="0" i="0" u="none" strike="noStrike" kern="1200" cap="none" spc="0" normalizeH="0" baseline="0" noProof="0">
                          <a:ln>
                            <a:noFill/>
                          </a:ln>
                          <a:solidFill>
                            <a:prstClr val="black"/>
                          </a:solidFill>
                          <a:effectLst/>
                          <a:uLnTx/>
                          <a:uFillTx/>
                          <a:latin typeface="+mn-lt"/>
                          <a:ea typeface="+mn-ea"/>
                          <a:cs typeface="+mn-cs"/>
                        </a:rPr>
                        <a:t>
 Name: Eddie Ramirez
Besonderes Merkmal: Batman-Stimme  
Ziel: Kämpft mit Stand-up Comedy gegen Behindertenfeindlichkeit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32367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Nouvo SRF - 18.08.2019 15:00:38</a:t>
                      </a:r>
                      <a:r>
                        <a:rPr kumimoji="0" lang="de-DE" sz="1000" b="0" i="0" u="none" strike="noStrike" kern="1200" cap="none" spc="0" normalizeH="0" baseline="0" noProof="0">
                          <a:ln>
                            <a:noFill/>
                          </a:ln>
                          <a:solidFill>
                            <a:prstClr val="black"/>
                          </a:solidFill>
                          <a:effectLst/>
                          <a:uLnTx/>
                          <a:uFillTx/>
                          <a:latin typeface="+mn-lt"/>
                          <a:ea typeface="+mn-ea"/>
                          <a:cs typeface="+mn-cs"/>
                        </a:rPr>
                        <a:t>
 Du meinst, du kannst nichts verändern? Wir zeigen dir 10 Menschen, die das Gegenteil beweisen 🇨🇭 💪 #schweiz #klubkonstruktiv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569755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Nouvo SRF - 10.09.2019 16:30:01</a:t>
                      </a:r>
                      <a:r>
                        <a:rPr kumimoji="0" lang="de-DE" sz="1000" b="0" i="0" u="none" strike="noStrike" kern="1200" cap="none" spc="0" normalizeH="0" baseline="0" noProof="0">
                          <a:ln>
                            <a:noFill/>
                          </a:ln>
                          <a:solidFill>
                            <a:prstClr val="black"/>
                          </a:solidFill>
                          <a:effectLst/>
                          <a:uLnTx/>
                          <a:uFillTx/>
                          <a:latin typeface="+mn-lt"/>
                          <a:ea typeface="+mn-ea"/>
                          <a:cs typeface="+mn-cs"/>
                        </a:rPr>
                        <a:t>
 🐝 Pascal Brunner ist Imker in dritter Generation. Gemeinsam mit seinem Vater hat er ein Startup gegründet. Ihr Ziel ist es, die Honigbienen vor Parasiten zu schützen. Mit ihrer ökologischen Wärmebehandlung helfen sie, gegen das Bienensterben vorzugehen.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829890315"/>
                  </a:ext>
                </a:extLst>
              </a:tr>
            </a:tbl>
          </a:graphicData>
        </a:graphic>
      </p:graphicFrame>
      <p:sp>
        <p:nvSpPr>
          <p:cNvPr id="4" name="Text Placeholder 3">
            <a:extLst>
              <a:ext uri="{FF2B5EF4-FFF2-40B4-BE49-F238E27FC236}">
                <a16:creationId xmlns:a16="http://schemas.microsoft.com/office/drawing/2014/main" id="{18146870-8EDD-40B1-96EC-5AE76999D2A5}"/>
              </a:ext>
            </a:extLst>
          </p:cNvPr>
          <p:cNvSpPr>
            <a:spLocks noGrp="1"/>
          </p:cNvSpPr>
          <p:nvPr>
            <p:ph type="body" sz="quarter" idx="14"/>
          </p:nvPr>
        </p:nvSpPr>
        <p:spPr/>
        <p:txBody>
          <a:bodyPr/>
          <a:lstStyle/>
          <a:p>
            <a:r>
              <a:rPr lang="en-US"/>
              <a:t>08/18/2019 - 09/23/2019</a:t>
            </a:r>
          </a:p>
        </p:txBody>
      </p:sp>
    </p:spTree>
    <p:extLst>
      <p:ext uri="{BB962C8B-B14F-4D97-AF65-F5344CB8AC3E}">
        <p14:creationId xmlns:p14="http://schemas.microsoft.com/office/powerpoint/2010/main" val="1325029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2CC0E-9C5A-4E1A-ABB7-4CD241050093}"/>
              </a:ext>
            </a:extLst>
          </p:cNvPr>
          <p:cNvSpPr>
            <a:spLocks noGrp="1"/>
          </p:cNvSpPr>
          <p:nvPr>
            <p:ph type="title"/>
          </p:nvPr>
        </p:nvSpPr>
        <p:spPr/>
        <p:txBody>
          <a:bodyPr/>
          <a:lstStyle/>
          <a:p>
            <a:r>
              <a:rPr lang="en-US"/>
              <a:t>Facebook: Posts | SRF Nouvo - 2 of 5</a:t>
            </a:r>
          </a:p>
        </p:txBody>
      </p:sp>
      <p:graphicFrame>
        <p:nvGraphicFramePr>
          <p:cNvPr id="5" name="Table Placeholder 4">
            <a:extLst>
              <a:ext uri="{FF2B5EF4-FFF2-40B4-BE49-F238E27FC236}">
                <a16:creationId xmlns:a16="http://schemas.microsoft.com/office/drawing/2014/main" id="{B8D27183-0B74-44A4-B6B6-7642FE536078}"/>
              </a:ext>
            </a:extLst>
          </p:cNvPr>
          <p:cNvGraphicFramePr>
            <a:graphicFrameLocks noGrp="1"/>
          </p:cNvGraphicFramePr>
          <p:nvPr>
            <p:ph type="tbl" sz="quarter" idx="13"/>
            <p:extLst>
              <p:ext uri="{D42A27DB-BD31-4B8C-83A1-F6EECF244321}">
                <p14:modId xmlns:p14="http://schemas.microsoft.com/office/powerpoint/2010/main" val="1629788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87079443"/>
                    </a:ext>
                  </a:extLst>
                </a:gridCol>
                <a:gridCol w="822960">
                  <a:extLst>
                    <a:ext uri="{9D8B030D-6E8A-4147-A177-3AD203B41FA5}">
                      <a16:colId xmlns:a16="http://schemas.microsoft.com/office/drawing/2014/main" val="485853807"/>
                    </a:ext>
                  </a:extLst>
                </a:gridCol>
                <a:gridCol w="1645920">
                  <a:extLst>
                    <a:ext uri="{9D8B030D-6E8A-4147-A177-3AD203B41FA5}">
                      <a16:colId xmlns:a16="http://schemas.microsoft.com/office/drawing/2014/main" val="1968685132"/>
                    </a:ext>
                  </a:extLst>
                </a:gridCol>
                <a:gridCol w="822960">
                  <a:extLst>
                    <a:ext uri="{9D8B030D-6E8A-4147-A177-3AD203B41FA5}">
                      <a16:colId xmlns:a16="http://schemas.microsoft.com/office/drawing/2014/main" val="2561942216"/>
                    </a:ext>
                  </a:extLst>
                </a:gridCol>
                <a:gridCol w="822960">
                  <a:extLst>
                    <a:ext uri="{9D8B030D-6E8A-4147-A177-3AD203B41FA5}">
                      <a16:colId xmlns:a16="http://schemas.microsoft.com/office/drawing/2014/main" val="715487572"/>
                    </a:ext>
                  </a:extLst>
                </a:gridCol>
                <a:gridCol w="822960">
                  <a:extLst>
                    <a:ext uri="{9D8B030D-6E8A-4147-A177-3AD203B41FA5}">
                      <a16:colId xmlns:a16="http://schemas.microsoft.com/office/drawing/2014/main" val="1836313577"/>
                    </a:ext>
                  </a:extLst>
                </a:gridCol>
                <a:gridCol w="822960">
                  <a:extLst>
                    <a:ext uri="{9D8B030D-6E8A-4147-A177-3AD203B41FA5}">
                      <a16:colId xmlns:a16="http://schemas.microsoft.com/office/drawing/2014/main" val="2988273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36060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Nouvo SRF - 22.08.2019 16:30:00</a:t>
                      </a:r>
                      <a:r>
                        <a:rPr kumimoji="0" lang="de-DE" sz="1000" b="0" i="0" u="none" strike="noStrike" kern="1200" cap="none" spc="0" normalizeH="0" baseline="0" noProof="0">
                          <a:ln>
                            <a:noFill/>
                          </a:ln>
                          <a:solidFill>
                            <a:prstClr val="black"/>
                          </a:solidFill>
                          <a:effectLst/>
                          <a:uLnTx/>
                          <a:uFillTx/>
                          <a:latin typeface="+mn-lt"/>
                          <a:ea typeface="+mn-ea"/>
                          <a:cs typeface="+mn-cs"/>
                        </a:rPr>
                        <a:t>
 Name: Veronica Almedom 
Besonderes Merkmal: wortgewandt 
Ziel: Setzt sich für die Rechte der Eritreer in der Schweiz 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540235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Nouvo SRF - 12.09.2019 16:30:00</a:t>
                      </a:r>
                      <a:r>
                        <a:rPr kumimoji="0" lang="de-DE" sz="1000" b="0" i="0" u="none" strike="noStrike" kern="1200" cap="none" spc="0" normalizeH="0" baseline="0" noProof="0">
                          <a:ln>
                            <a:noFill/>
                          </a:ln>
                          <a:solidFill>
                            <a:prstClr val="black"/>
                          </a:solidFill>
                          <a:effectLst/>
                          <a:uLnTx/>
                          <a:uFillTx/>
                          <a:latin typeface="+mn-lt"/>
                          <a:ea typeface="+mn-ea"/>
                          <a:cs typeface="+mn-cs"/>
                        </a:rPr>
                        <a:t>
 Die Meere werden immer wärmer und dreckiger. Das bringt den ganzen Lebensraum unter Wasser in Gefahr. Besonders betroffen sind die Korallen – sie sterben und könnten bald ganz verschwunden sein. Die Meeresbiologin Ulrike Pfreundt will das mit einer Idee verhindern.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27377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Nouvo SRF - 29.08.2019 16:30:00</a:t>
                      </a:r>
                      <a:r>
                        <a:rPr kumimoji="0" lang="de-DE" sz="1000" b="0" i="0" u="none" strike="noStrike" kern="1200" cap="none" spc="0" normalizeH="0" baseline="0" noProof="0">
                          <a:ln>
                            <a:noFill/>
                          </a:ln>
                          <a:solidFill>
                            <a:prstClr val="black"/>
                          </a:solidFill>
                          <a:effectLst/>
                          <a:uLnTx/>
                          <a:uFillTx/>
                          <a:latin typeface="+mn-lt"/>
                          <a:ea typeface="+mn-ea"/>
                          <a:cs typeface="+mn-cs"/>
                        </a:rPr>
                        <a:t>
 Die Industriedesigner Fabian Engel und Simon Oschwald wollen Plastikmüll sinnvoll nutzen. Nun arbeiten sie an einer Beinprothese aus recyceltem Kunststoff, die sich auch in wenig entwickelten Ländern günstig herstellen lassen soll.
Eine gute Idee?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210280721"/>
                  </a:ext>
                </a:extLst>
              </a:tr>
            </a:tbl>
          </a:graphicData>
        </a:graphic>
      </p:graphicFrame>
      <p:sp>
        <p:nvSpPr>
          <p:cNvPr id="4" name="Text Placeholder 3">
            <a:extLst>
              <a:ext uri="{FF2B5EF4-FFF2-40B4-BE49-F238E27FC236}">
                <a16:creationId xmlns:a16="http://schemas.microsoft.com/office/drawing/2014/main" id="{EF10E50E-9696-4233-A071-2480142D2B76}"/>
              </a:ext>
            </a:extLst>
          </p:cNvPr>
          <p:cNvSpPr>
            <a:spLocks noGrp="1"/>
          </p:cNvSpPr>
          <p:nvPr>
            <p:ph type="body" sz="quarter" idx="14"/>
          </p:nvPr>
        </p:nvSpPr>
        <p:spPr/>
        <p:txBody>
          <a:bodyPr/>
          <a:lstStyle/>
          <a:p>
            <a:r>
              <a:rPr lang="en-US"/>
              <a:t>08/18/2019 - 09/23/2019</a:t>
            </a:r>
          </a:p>
        </p:txBody>
      </p:sp>
    </p:spTree>
    <p:extLst>
      <p:ext uri="{BB962C8B-B14F-4D97-AF65-F5344CB8AC3E}">
        <p14:creationId xmlns:p14="http://schemas.microsoft.com/office/powerpoint/2010/main" val="2912285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3D3AC-EE79-4482-AF12-5B2BB7B42E94}"/>
              </a:ext>
            </a:extLst>
          </p:cNvPr>
          <p:cNvSpPr>
            <a:spLocks noGrp="1"/>
          </p:cNvSpPr>
          <p:nvPr>
            <p:ph type="title"/>
          </p:nvPr>
        </p:nvSpPr>
        <p:spPr/>
        <p:txBody>
          <a:bodyPr/>
          <a:lstStyle/>
          <a:p>
            <a:r>
              <a:rPr lang="en-US"/>
              <a:t>Facebook: Posts | SRF Nouvo - 3 of 5</a:t>
            </a:r>
          </a:p>
        </p:txBody>
      </p:sp>
      <p:graphicFrame>
        <p:nvGraphicFramePr>
          <p:cNvPr id="5" name="Table Placeholder 4">
            <a:extLst>
              <a:ext uri="{FF2B5EF4-FFF2-40B4-BE49-F238E27FC236}">
                <a16:creationId xmlns:a16="http://schemas.microsoft.com/office/drawing/2014/main" id="{BBD82871-C280-4C75-B595-CE75001626A0}"/>
              </a:ext>
            </a:extLst>
          </p:cNvPr>
          <p:cNvGraphicFramePr>
            <a:graphicFrameLocks noGrp="1"/>
          </p:cNvGraphicFramePr>
          <p:nvPr>
            <p:ph type="tbl" sz="quarter" idx="13"/>
            <p:extLst>
              <p:ext uri="{D42A27DB-BD31-4B8C-83A1-F6EECF244321}">
                <p14:modId xmlns:p14="http://schemas.microsoft.com/office/powerpoint/2010/main" val="3135954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8784978"/>
                    </a:ext>
                  </a:extLst>
                </a:gridCol>
                <a:gridCol w="822960">
                  <a:extLst>
                    <a:ext uri="{9D8B030D-6E8A-4147-A177-3AD203B41FA5}">
                      <a16:colId xmlns:a16="http://schemas.microsoft.com/office/drawing/2014/main" val="3996618731"/>
                    </a:ext>
                  </a:extLst>
                </a:gridCol>
                <a:gridCol w="1645920">
                  <a:extLst>
                    <a:ext uri="{9D8B030D-6E8A-4147-A177-3AD203B41FA5}">
                      <a16:colId xmlns:a16="http://schemas.microsoft.com/office/drawing/2014/main" val="1951954132"/>
                    </a:ext>
                  </a:extLst>
                </a:gridCol>
                <a:gridCol w="822960">
                  <a:extLst>
                    <a:ext uri="{9D8B030D-6E8A-4147-A177-3AD203B41FA5}">
                      <a16:colId xmlns:a16="http://schemas.microsoft.com/office/drawing/2014/main" val="2897674551"/>
                    </a:ext>
                  </a:extLst>
                </a:gridCol>
                <a:gridCol w="822960">
                  <a:extLst>
                    <a:ext uri="{9D8B030D-6E8A-4147-A177-3AD203B41FA5}">
                      <a16:colId xmlns:a16="http://schemas.microsoft.com/office/drawing/2014/main" val="1480511808"/>
                    </a:ext>
                  </a:extLst>
                </a:gridCol>
                <a:gridCol w="822960">
                  <a:extLst>
                    <a:ext uri="{9D8B030D-6E8A-4147-A177-3AD203B41FA5}">
                      <a16:colId xmlns:a16="http://schemas.microsoft.com/office/drawing/2014/main" val="1983152757"/>
                    </a:ext>
                  </a:extLst>
                </a:gridCol>
                <a:gridCol w="822960">
                  <a:extLst>
                    <a:ext uri="{9D8B030D-6E8A-4147-A177-3AD203B41FA5}">
                      <a16:colId xmlns:a16="http://schemas.microsoft.com/office/drawing/2014/main" val="2239766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785006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Nouvo SRF - 27.08.2019 16:30:01</a:t>
                      </a:r>
                      <a:r>
                        <a:rPr kumimoji="0" lang="de-DE" sz="1000" b="0" i="0" u="none" strike="noStrike" kern="1200" cap="none" spc="0" normalizeH="0" baseline="0" noProof="0">
                          <a:ln>
                            <a:noFill/>
                          </a:ln>
                          <a:solidFill>
                            <a:prstClr val="black"/>
                          </a:solidFill>
                          <a:effectLst/>
                          <a:uLnTx/>
                          <a:uFillTx/>
                          <a:latin typeface="+mn-lt"/>
                          <a:ea typeface="+mn-ea"/>
                          <a:cs typeface="+mn-cs"/>
                        </a:rPr>
                        <a:t>
 Nicola Mona und Aldo Cattano wollen die Windressourcen in der Schweiz bestmöglich nutzen - ohne die Umwelt zu zerstören. Dafür tüfteln sie an einer Mischung aus Drohne, Drachen und Flugzeug.
Wie wichtig sind dir nachhaltige Energiequellen?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680900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Nouvo SRF - 17.09.2019 16:30:01</a:t>
                      </a:r>
                      <a:r>
                        <a:rPr kumimoji="0" lang="de-DE" sz="1000" b="0" i="0" u="none" strike="noStrike" kern="1200" cap="none" spc="0" normalizeH="0" baseline="0" noProof="0">
                          <a:ln>
                            <a:noFill/>
                          </a:ln>
                          <a:solidFill>
                            <a:prstClr val="black"/>
                          </a:solidFill>
                          <a:effectLst/>
                          <a:uLnTx/>
                          <a:uFillTx/>
                          <a:latin typeface="+mn-lt"/>
                          <a:ea typeface="+mn-ea"/>
                          <a:cs typeface="+mn-cs"/>
                        </a:rPr>
                        <a:t>
 «Unser Pfarrer musste seine Stelle kündigen, um in einer Beziehung zu leben» – Ihr ganzes Leben hat Ordensschwester Florentina Camartin in den Dienst der katholischen Kirche gestellt. Nun kämpft die 76-Jährige gegen eines der heiligsten Gesetze: den Zölibat. Der verpflichtet Geistliche dazu, sexuelle enthaltsam zu leben und nicht zu heiraten. 🙏
Folge 9 aus unserem Klub Konstruktiv.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98840941"/>
                  </a:ext>
                </a:extLst>
              </a:tr>
            </a:tbl>
          </a:graphicData>
        </a:graphic>
      </p:graphicFrame>
      <p:sp>
        <p:nvSpPr>
          <p:cNvPr id="4" name="Text Placeholder 3">
            <a:extLst>
              <a:ext uri="{FF2B5EF4-FFF2-40B4-BE49-F238E27FC236}">
                <a16:creationId xmlns:a16="http://schemas.microsoft.com/office/drawing/2014/main" id="{44FF79C5-6B3B-498A-B11C-BAD9114E5FF2}"/>
              </a:ext>
            </a:extLst>
          </p:cNvPr>
          <p:cNvSpPr>
            <a:spLocks noGrp="1"/>
          </p:cNvSpPr>
          <p:nvPr>
            <p:ph type="body" sz="quarter" idx="14"/>
          </p:nvPr>
        </p:nvSpPr>
        <p:spPr/>
        <p:txBody>
          <a:bodyPr/>
          <a:lstStyle/>
          <a:p>
            <a:r>
              <a:rPr lang="en-US"/>
              <a:t>08/18/2019 - 09/23/2019</a:t>
            </a:r>
          </a:p>
        </p:txBody>
      </p:sp>
    </p:spTree>
    <p:extLst>
      <p:ext uri="{BB962C8B-B14F-4D97-AF65-F5344CB8AC3E}">
        <p14:creationId xmlns:p14="http://schemas.microsoft.com/office/powerpoint/2010/main" val="3466594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207D9-A4F9-4D16-86B4-67529D12D01D}"/>
              </a:ext>
            </a:extLst>
          </p:cNvPr>
          <p:cNvSpPr>
            <a:spLocks noGrp="1"/>
          </p:cNvSpPr>
          <p:nvPr>
            <p:ph type="title"/>
          </p:nvPr>
        </p:nvSpPr>
        <p:spPr/>
        <p:txBody>
          <a:bodyPr/>
          <a:lstStyle/>
          <a:p>
            <a:r>
              <a:rPr lang="en-US"/>
              <a:t>Facebook: Posts | SRF Nouvo - 4 of 5</a:t>
            </a:r>
          </a:p>
        </p:txBody>
      </p:sp>
      <p:graphicFrame>
        <p:nvGraphicFramePr>
          <p:cNvPr id="5" name="Table Placeholder 4">
            <a:extLst>
              <a:ext uri="{FF2B5EF4-FFF2-40B4-BE49-F238E27FC236}">
                <a16:creationId xmlns:a16="http://schemas.microsoft.com/office/drawing/2014/main" id="{1A411871-3120-4E32-8F1D-656E1239D1DB}"/>
              </a:ext>
            </a:extLst>
          </p:cNvPr>
          <p:cNvGraphicFramePr>
            <a:graphicFrameLocks noGrp="1"/>
          </p:cNvGraphicFramePr>
          <p:nvPr>
            <p:ph type="tbl" sz="quarter" idx="13"/>
            <p:extLst>
              <p:ext uri="{D42A27DB-BD31-4B8C-83A1-F6EECF244321}">
                <p14:modId xmlns:p14="http://schemas.microsoft.com/office/powerpoint/2010/main" val="3429400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21368731"/>
                    </a:ext>
                  </a:extLst>
                </a:gridCol>
                <a:gridCol w="822960">
                  <a:extLst>
                    <a:ext uri="{9D8B030D-6E8A-4147-A177-3AD203B41FA5}">
                      <a16:colId xmlns:a16="http://schemas.microsoft.com/office/drawing/2014/main" val="1192633277"/>
                    </a:ext>
                  </a:extLst>
                </a:gridCol>
                <a:gridCol w="1645920">
                  <a:extLst>
                    <a:ext uri="{9D8B030D-6E8A-4147-A177-3AD203B41FA5}">
                      <a16:colId xmlns:a16="http://schemas.microsoft.com/office/drawing/2014/main" val="1851960390"/>
                    </a:ext>
                  </a:extLst>
                </a:gridCol>
                <a:gridCol w="822960">
                  <a:extLst>
                    <a:ext uri="{9D8B030D-6E8A-4147-A177-3AD203B41FA5}">
                      <a16:colId xmlns:a16="http://schemas.microsoft.com/office/drawing/2014/main" val="2334063491"/>
                    </a:ext>
                  </a:extLst>
                </a:gridCol>
                <a:gridCol w="822960">
                  <a:extLst>
                    <a:ext uri="{9D8B030D-6E8A-4147-A177-3AD203B41FA5}">
                      <a16:colId xmlns:a16="http://schemas.microsoft.com/office/drawing/2014/main" val="3857036476"/>
                    </a:ext>
                  </a:extLst>
                </a:gridCol>
                <a:gridCol w="822960">
                  <a:extLst>
                    <a:ext uri="{9D8B030D-6E8A-4147-A177-3AD203B41FA5}">
                      <a16:colId xmlns:a16="http://schemas.microsoft.com/office/drawing/2014/main" val="2933599031"/>
                    </a:ext>
                  </a:extLst>
                </a:gridCol>
                <a:gridCol w="822960">
                  <a:extLst>
                    <a:ext uri="{9D8B030D-6E8A-4147-A177-3AD203B41FA5}">
                      <a16:colId xmlns:a16="http://schemas.microsoft.com/office/drawing/2014/main" val="1285361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3965466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Nouvo SRF - 03.09.2019 16:30:01</a:t>
                      </a:r>
                      <a:r>
                        <a:rPr kumimoji="0" lang="en-US" sz="1000" b="0" i="0" u="none" strike="noStrike" kern="1200" cap="none" spc="0" normalizeH="0" baseline="0" noProof="0">
                          <a:ln>
                            <a:noFill/>
                          </a:ln>
                          <a:solidFill>
                            <a:prstClr val="black"/>
                          </a:solidFill>
                          <a:effectLst/>
                          <a:uLnTx/>
                          <a:uFillTx/>
                          <a:latin typeface="+mn-lt"/>
                          <a:ea typeface="+mn-ea"/>
                          <a:cs typeface="+mn-cs"/>
                        </a:rPr>
                        <a:t>
 «Sharing is caring» – diesem Motto hat sich Monica Rush Solcà verschrieben und vor sechs Jahren Smart Village gegründet. Über die Sharing Economy-Plattform können sich Menschen aus verschiedenen Dörfern 🏘 austauschen, gegenseitig aushelfen 🤝 und Dinge tauschen und verschenken.
#KlubKonstruktiv #sharingeconomy #digitalisierung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27165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Nouvo SRF - 05.09.2019 16:30:01</a:t>
                      </a:r>
                      <a:r>
                        <a:rPr kumimoji="0" lang="de-DE" sz="1000" b="0" i="0" u="none" strike="noStrike" kern="1200" cap="none" spc="0" normalizeH="0" baseline="0" noProof="0">
                          <a:ln>
                            <a:noFill/>
                          </a:ln>
                          <a:solidFill>
                            <a:prstClr val="black"/>
                          </a:solidFill>
                          <a:effectLst/>
                          <a:uLnTx/>
                          <a:uFillTx/>
                          <a:latin typeface="+mn-lt"/>
                          <a:ea typeface="+mn-ea"/>
                          <a:cs typeface="+mn-cs"/>
                        </a:rPr>
                        <a:t>
 Janosch Amstutz will die menschliche Kommunikation in die Zukunft bringen. Dafür hat er eine AR-Anwendung entwickelt, die mit Hologrammen arbeitet.  
Für den Startup-Gründer ist diese Kommunikationsform wesentlich emotionaler, als alle bisherigen: Durch Mimik und Gestik der Hologramme könne man viel besser beurteilen, was sein Gegenüber denke und fühle.
#KlubKonstruktiv #digitalisierung #tech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050331396"/>
                  </a:ext>
                </a:extLst>
              </a:tr>
            </a:tbl>
          </a:graphicData>
        </a:graphic>
      </p:graphicFrame>
      <p:sp>
        <p:nvSpPr>
          <p:cNvPr id="4" name="Text Placeholder 3">
            <a:extLst>
              <a:ext uri="{FF2B5EF4-FFF2-40B4-BE49-F238E27FC236}">
                <a16:creationId xmlns:a16="http://schemas.microsoft.com/office/drawing/2014/main" id="{8DE6FBF6-7178-4C45-ABEA-2B2E7E9CB5A2}"/>
              </a:ext>
            </a:extLst>
          </p:cNvPr>
          <p:cNvSpPr>
            <a:spLocks noGrp="1"/>
          </p:cNvSpPr>
          <p:nvPr>
            <p:ph type="body" sz="quarter" idx="14"/>
          </p:nvPr>
        </p:nvSpPr>
        <p:spPr/>
        <p:txBody>
          <a:bodyPr/>
          <a:lstStyle/>
          <a:p>
            <a:r>
              <a:rPr lang="en-US"/>
              <a:t>08/18/2019 - 09/23/2019</a:t>
            </a:r>
          </a:p>
        </p:txBody>
      </p:sp>
    </p:spTree>
    <p:extLst>
      <p:ext uri="{BB962C8B-B14F-4D97-AF65-F5344CB8AC3E}">
        <p14:creationId xmlns:p14="http://schemas.microsoft.com/office/powerpoint/2010/main" val="3889798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A1A82-653D-4246-B6CB-DD254193AB5E}"/>
              </a:ext>
            </a:extLst>
          </p:cNvPr>
          <p:cNvSpPr>
            <a:spLocks noGrp="1"/>
          </p:cNvSpPr>
          <p:nvPr>
            <p:ph type="title"/>
          </p:nvPr>
        </p:nvSpPr>
        <p:spPr/>
        <p:txBody>
          <a:bodyPr/>
          <a:lstStyle/>
          <a:p>
            <a:r>
              <a:rPr lang="en-US"/>
              <a:t>Facebook: Posts | SRF Nouvo - 5 of 5</a:t>
            </a:r>
          </a:p>
        </p:txBody>
      </p:sp>
      <p:graphicFrame>
        <p:nvGraphicFramePr>
          <p:cNvPr id="5" name="Table Placeholder 4">
            <a:extLst>
              <a:ext uri="{FF2B5EF4-FFF2-40B4-BE49-F238E27FC236}">
                <a16:creationId xmlns:a16="http://schemas.microsoft.com/office/drawing/2014/main" id="{34C1638E-7D7A-44F5-A6A8-1BFCDC6EEFB8}"/>
              </a:ext>
            </a:extLst>
          </p:cNvPr>
          <p:cNvGraphicFramePr>
            <a:graphicFrameLocks noGrp="1"/>
          </p:cNvGraphicFramePr>
          <p:nvPr>
            <p:ph type="tbl" sz="quarter" idx="13"/>
            <p:extLst>
              <p:ext uri="{D42A27DB-BD31-4B8C-83A1-F6EECF244321}">
                <p14:modId xmlns:p14="http://schemas.microsoft.com/office/powerpoint/2010/main" val="2676562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77913106"/>
                    </a:ext>
                  </a:extLst>
                </a:gridCol>
                <a:gridCol w="822960">
                  <a:extLst>
                    <a:ext uri="{9D8B030D-6E8A-4147-A177-3AD203B41FA5}">
                      <a16:colId xmlns:a16="http://schemas.microsoft.com/office/drawing/2014/main" val="2926339812"/>
                    </a:ext>
                  </a:extLst>
                </a:gridCol>
                <a:gridCol w="1645920">
                  <a:extLst>
                    <a:ext uri="{9D8B030D-6E8A-4147-A177-3AD203B41FA5}">
                      <a16:colId xmlns:a16="http://schemas.microsoft.com/office/drawing/2014/main" val="2560380443"/>
                    </a:ext>
                  </a:extLst>
                </a:gridCol>
                <a:gridCol w="822960">
                  <a:extLst>
                    <a:ext uri="{9D8B030D-6E8A-4147-A177-3AD203B41FA5}">
                      <a16:colId xmlns:a16="http://schemas.microsoft.com/office/drawing/2014/main" val="3232244209"/>
                    </a:ext>
                  </a:extLst>
                </a:gridCol>
                <a:gridCol w="822960">
                  <a:extLst>
                    <a:ext uri="{9D8B030D-6E8A-4147-A177-3AD203B41FA5}">
                      <a16:colId xmlns:a16="http://schemas.microsoft.com/office/drawing/2014/main" val="3641920968"/>
                    </a:ext>
                  </a:extLst>
                </a:gridCol>
                <a:gridCol w="822960">
                  <a:extLst>
                    <a:ext uri="{9D8B030D-6E8A-4147-A177-3AD203B41FA5}">
                      <a16:colId xmlns:a16="http://schemas.microsoft.com/office/drawing/2014/main" val="2913618128"/>
                    </a:ext>
                  </a:extLst>
                </a:gridCol>
                <a:gridCol w="822960">
                  <a:extLst>
                    <a:ext uri="{9D8B030D-6E8A-4147-A177-3AD203B41FA5}">
                      <a16:colId xmlns:a16="http://schemas.microsoft.com/office/drawing/2014/main" val="1716702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85394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Nouvo SRF - 19.09.2019 16:30:00</a:t>
                      </a:r>
                      <a:r>
                        <a:rPr kumimoji="0" lang="de-DE" sz="1000" b="0" i="0" u="none" strike="noStrike" kern="1200" cap="none" spc="0" normalizeH="0" baseline="0" noProof="0">
                          <a:ln>
                            <a:noFill/>
                          </a:ln>
                          <a:solidFill>
                            <a:prstClr val="black"/>
                          </a:solidFill>
                          <a:effectLst/>
                          <a:uLnTx/>
                          <a:uFillTx/>
                          <a:latin typeface="+mn-lt"/>
                          <a:ea typeface="+mn-ea"/>
                          <a:cs typeface="+mn-cs"/>
                        </a:rPr>
                        <a:t>
 «Wir sind der einzige Club in der Region. Zwischen St. Moritz und Samnaun gibt’s nichts anderes.» – Juliane Hieber und Nicola Roner betreiben die Disco «Cult» in Scuol. Die Deutsche und der Unterengadiner kämpfen zusammen dafür, dass junge Menschen im Dorf einen Ort zum Feiern haben – gegen den Widerstand mancher Anwohner.  
Folge 10 und damit letzte Folge aus unserem Klub Konstruktiv.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75504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Nouvo SRF - 19.08.2019 07:59:58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4869962"/>
                  </a:ext>
                </a:extLst>
              </a:tr>
            </a:tbl>
          </a:graphicData>
        </a:graphic>
      </p:graphicFrame>
      <p:sp>
        <p:nvSpPr>
          <p:cNvPr id="4" name="Text Placeholder 3">
            <a:extLst>
              <a:ext uri="{FF2B5EF4-FFF2-40B4-BE49-F238E27FC236}">
                <a16:creationId xmlns:a16="http://schemas.microsoft.com/office/drawing/2014/main" id="{B6186A91-C60F-4ED6-A39F-5CE69C97AD9E}"/>
              </a:ext>
            </a:extLst>
          </p:cNvPr>
          <p:cNvSpPr>
            <a:spLocks noGrp="1"/>
          </p:cNvSpPr>
          <p:nvPr>
            <p:ph type="body" sz="quarter" idx="14"/>
          </p:nvPr>
        </p:nvSpPr>
        <p:spPr/>
        <p:txBody>
          <a:bodyPr/>
          <a:lstStyle/>
          <a:p>
            <a:r>
              <a:rPr lang="en-US"/>
              <a:t>08/18/2019 - 09/23/2019</a:t>
            </a:r>
          </a:p>
        </p:txBody>
      </p:sp>
    </p:spTree>
    <p:extLst>
      <p:ext uri="{BB962C8B-B14F-4D97-AF65-F5344CB8AC3E}">
        <p14:creationId xmlns:p14="http://schemas.microsoft.com/office/powerpoint/2010/main" val="15046404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245</Words>
  <Application>Microsoft Office PowerPoint</Application>
  <PresentationFormat>On-screen Show (4:3)</PresentationFormat>
  <Paragraphs>129</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Facebook: Posts | SRF Nouvo - 1 of 5</vt:lpstr>
      <vt:lpstr>Facebook: Posts | SRF Nouvo - 2 of 5</vt:lpstr>
      <vt:lpstr>Facebook: Posts | SRF Nouvo - 3 of 5</vt:lpstr>
      <vt:lpstr>Facebook: Posts | SRF Nouvo - 4 of 5</vt:lpstr>
      <vt:lpstr>Facebook: Posts | SRF Nouvo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Posts | SRF Nouvo - 1 of 5</dc:title>
  <dc:creator>Frederik Peiniger</dc:creator>
  <cp:lastModifiedBy>Frederik Peiniger</cp:lastModifiedBy>
  <cp:revision>1</cp:revision>
  <dcterms:created xsi:type="dcterms:W3CDTF">2019-09-23T08:31:41Z</dcterms:created>
  <dcterms:modified xsi:type="dcterms:W3CDTF">2019-09-23T08:32:18Z</dcterms:modified>
</cp:coreProperties>
</file>