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gruppo_tea</c:v>
                </c:pt>
              </c:strCache>
            </c:strRef>
          </c:tx>
          <c:spPr>
            <a:ln w="28575" cap="rnd">
              <a:solidFill>
                <a:schemeClr val="accent1"/>
              </a:solidFill>
              <a:round/>
            </a:ln>
            <a:effectLst/>
          </c:spPr>
          <c:marker>
            <c:symbol val="none"/>
          </c:marker>
          <c:cat>
            <c:numRef>
              <c:f>Sheet1!$A$2:$A$33</c:f>
              <c:numCache>
                <c:formatCode>m/d/yyyy</c:formatCode>
                <c:ptCount val="32"/>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pt idx="31">
                  <c:v>44348</c:v>
                </c:pt>
              </c:numCache>
            </c:numRef>
          </c:cat>
          <c:val>
            <c:numRef>
              <c:f>Sheet1!$B$2:$B$33</c:f>
              <c:numCache>
                <c:formatCode>General</c:formatCode>
                <c:ptCount val="32"/>
                <c:pt idx="0">
                  <c:v>810</c:v>
                </c:pt>
                <c:pt idx="1">
                  <c:v>810</c:v>
                </c:pt>
                <c:pt idx="2">
                  <c:v>812</c:v>
                </c:pt>
                <c:pt idx="3">
                  <c:v>813</c:v>
                </c:pt>
                <c:pt idx="4">
                  <c:v>813</c:v>
                </c:pt>
                <c:pt idx="5">
                  <c:v>813</c:v>
                </c:pt>
                <c:pt idx="6">
                  <c:v>814</c:v>
                </c:pt>
                <c:pt idx="7">
                  <c:v>815</c:v>
                </c:pt>
                <c:pt idx="8">
                  <c:v>814</c:v>
                </c:pt>
                <c:pt idx="9">
                  <c:v>812</c:v>
                </c:pt>
                <c:pt idx="10">
                  <c:v>815</c:v>
                </c:pt>
                <c:pt idx="11">
                  <c:v>816</c:v>
                </c:pt>
                <c:pt idx="12">
                  <c:v>816</c:v>
                </c:pt>
                <c:pt idx="13">
                  <c:v>816</c:v>
                </c:pt>
                <c:pt idx="14">
                  <c:v>816</c:v>
                </c:pt>
                <c:pt idx="15">
                  <c:v>817</c:v>
                </c:pt>
                <c:pt idx="16">
                  <c:v>818</c:v>
                </c:pt>
                <c:pt idx="17">
                  <c:v>819</c:v>
                </c:pt>
                <c:pt idx="18">
                  <c:v>820</c:v>
                </c:pt>
                <c:pt idx="19">
                  <c:v>820</c:v>
                </c:pt>
                <c:pt idx="20">
                  <c:v>824</c:v>
                </c:pt>
                <c:pt idx="21">
                  <c:v>824</c:v>
                </c:pt>
                <c:pt idx="22">
                  <c:v>825</c:v>
                </c:pt>
                <c:pt idx="23">
                  <c:v>826</c:v>
                </c:pt>
                <c:pt idx="24">
                  <c:v>825</c:v>
                </c:pt>
                <c:pt idx="25">
                  <c:v>825</c:v>
                </c:pt>
                <c:pt idx="26">
                  <c:v>825</c:v>
                </c:pt>
                <c:pt idx="27">
                  <c:v>828</c:v>
                </c:pt>
                <c:pt idx="28">
                  <c:v>830</c:v>
                </c:pt>
                <c:pt idx="29">
                  <c:v>831</c:v>
                </c:pt>
                <c:pt idx="30">
                  <c:v>832</c:v>
                </c:pt>
                <c:pt idx="31">
                  <c:v>833</c:v>
                </c:pt>
              </c:numCache>
            </c:numRef>
          </c:val>
          <c:smooth val="0"/>
          <c:extLst>
            <c:ext xmlns:c16="http://schemas.microsoft.com/office/drawing/2014/chart" uri="{C3380CC4-5D6E-409C-BE32-E72D297353CC}">
              <c16:uniqueId val="{00000000-3D4C-441E-8C73-C608B3706FDB}"/>
            </c:ext>
          </c:extLst>
        </c:ser>
        <c:dLbls>
          <c:showLegendKey val="0"/>
          <c:showVal val="0"/>
          <c:showCatName val="0"/>
          <c:showSerName val="0"/>
          <c:showPercent val="0"/>
          <c:showBubbleSize val="0"/>
        </c:dLbls>
        <c:smooth val="0"/>
        <c:axId val="319759944"/>
        <c:axId val="319758960"/>
      </c:lineChart>
      <c:dateAx>
        <c:axId val="31975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58960"/>
        <c:crosses val="autoZero"/>
        <c:auto val="1"/>
        <c:lblOffset val="100"/>
        <c:baseTimeUnit val="days"/>
      </c:dateAx>
      <c:valAx>
        <c:axId val="31975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75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gruppo_tea</c:v>
                </c:pt>
              </c:strCache>
            </c:strRef>
          </c:tx>
          <c:spPr>
            <a:ln w="28575" cap="rnd">
              <a:solidFill>
                <a:schemeClr val="accent1"/>
              </a:solidFill>
              <a:round/>
            </a:ln>
            <a:effectLst/>
          </c:spPr>
          <c:marker>
            <c:symbol val="none"/>
          </c:marker>
          <c:cat>
            <c:numRef>
              <c:f>Sheet1!$A$2:$A$33</c:f>
              <c:numCache>
                <c:formatCode>m/d/yyyy</c:formatCode>
                <c:ptCount val="32"/>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pt idx="31">
                  <c:v>44348</c:v>
                </c:pt>
              </c:numCache>
            </c:numRef>
          </c:cat>
          <c:val>
            <c:numRef>
              <c:f>Sheet1!$B$2:$B$33</c:f>
              <c:numCache>
                <c:formatCode>General</c:formatCode>
                <c:ptCount val="32"/>
                <c:pt idx="0">
                  <c:v>0.123609394313968</c:v>
                </c:pt>
                <c:pt idx="1">
                  <c:v>0</c:v>
                </c:pt>
                <c:pt idx="2">
                  <c:v>0.24691358024691401</c:v>
                </c:pt>
                <c:pt idx="3">
                  <c:v>0.123152709359606</c:v>
                </c:pt>
                <c:pt idx="4">
                  <c:v>0</c:v>
                </c:pt>
                <c:pt idx="5">
                  <c:v>0</c:v>
                </c:pt>
                <c:pt idx="6">
                  <c:v>0.1230012300123</c:v>
                </c:pt>
                <c:pt idx="7">
                  <c:v>0.12285012285012301</c:v>
                </c:pt>
                <c:pt idx="8">
                  <c:v>-0.122699386503067</c:v>
                </c:pt>
                <c:pt idx="9">
                  <c:v>-0.24570024570024601</c:v>
                </c:pt>
                <c:pt idx="10">
                  <c:v>0.369458128078818</c:v>
                </c:pt>
                <c:pt idx="11">
                  <c:v>0.122699386503067</c:v>
                </c:pt>
                <c:pt idx="12">
                  <c:v>0</c:v>
                </c:pt>
                <c:pt idx="13">
                  <c:v>0</c:v>
                </c:pt>
                <c:pt idx="14">
                  <c:v>0</c:v>
                </c:pt>
                <c:pt idx="15">
                  <c:v>0.12254901960784299</c:v>
                </c:pt>
                <c:pt idx="16">
                  <c:v>0.12239902080783401</c:v>
                </c:pt>
                <c:pt idx="17">
                  <c:v>0.12224938875305599</c:v>
                </c:pt>
                <c:pt idx="18">
                  <c:v>0.122100122100122</c:v>
                </c:pt>
                <c:pt idx="19">
                  <c:v>0</c:v>
                </c:pt>
                <c:pt idx="20">
                  <c:v>0.48780487804877998</c:v>
                </c:pt>
                <c:pt idx="21">
                  <c:v>0</c:v>
                </c:pt>
                <c:pt idx="22">
                  <c:v>0.121359223300971</c:v>
                </c:pt>
                <c:pt idx="23">
                  <c:v>0.12121212121212099</c:v>
                </c:pt>
                <c:pt idx="24">
                  <c:v>-0.12106537530266299</c:v>
                </c:pt>
                <c:pt idx="25">
                  <c:v>0</c:v>
                </c:pt>
                <c:pt idx="26">
                  <c:v>0</c:v>
                </c:pt>
                <c:pt idx="27">
                  <c:v>0.36363636363636398</c:v>
                </c:pt>
                <c:pt idx="28">
                  <c:v>0.241545893719807</c:v>
                </c:pt>
                <c:pt idx="29">
                  <c:v>0.120481927710843</c:v>
                </c:pt>
                <c:pt idx="30">
                  <c:v>0.12033694344163701</c:v>
                </c:pt>
                <c:pt idx="31">
                  <c:v>0.120192307692308</c:v>
                </c:pt>
              </c:numCache>
            </c:numRef>
          </c:val>
          <c:smooth val="0"/>
          <c:extLst>
            <c:ext xmlns:c16="http://schemas.microsoft.com/office/drawing/2014/chart" uri="{C3380CC4-5D6E-409C-BE32-E72D297353CC}">
              <c16:uniqueId val="{00000000-D446-4C11-A023-487C0918F4E6}"/>
            </c:ext>
          </c:extLst>
        </c:ser>
        <c:dLbls>
          <c:showLegendKey val="0"/>
          <c:showVal val="0"/>
          <c:showCatName val="0"/>
          <c:showSerName val="0"/>
          <c:showPercent val="0"/>
          <c:showBubbleSize val="0"/>
        </c:dLbls>
        <c:smooth val="0"/>
        <c:axId val="322161744"/>
        <c:axId val="322162072"/>
      </c:lineChart>
      <c:dateAx>
        <c:axId val="322161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62072"/>
        <c:crosses val="autoZero"/>
        <c:auto val="1"/>
        <c:lblOffset val="100"/>
        <c:baseTimeUnit val="days"/>
      </c:dateAx>
      <c:valAx>
        <c:axId val="32216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161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gruppo_tea</c:v>
                </c:pt>
              </c:strCache>
            </c:strRef>
          </c:tx>
          <c:spPr>
            <a:ln w="28575" cap="rnd">
              <a:solidFill>
                <a:schemeClr val="accent1"/>
              </a:solidFill>
              <a:round/>
            </a:ln>
            <a:effectLst/>
          </c:spPr>
          <c:marker>
            <c:symbol val="none"/>
          </c:marker>
          <c:cat>
            <c:numRef>
              <c:f>Sheet1!$A$2:$A$33</c:f>
              <c:numCache>
                <c:formatCode>m/d/yyyy</c:formatCode>
                <c:ptCount val="32"/>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pt idx="31">
                  <c:v>44348</c:v>
                </c:pt>
              </c:numCache>
            </c:numRef>
          </c:cat>
          <c:val>
            <c:numRef>
              <c:f>Sheet1!$B$2:$B$33</c:f>
              <c:numCache>
                <c:formatCode>General</c:formatCode>
                <c:ptCount val="32"/>
                <c:pt idx="0">
                  <c:v>0</c:v>
                </c:pt>
                <c:pt idx="1">
                  <c:v>0</c:v>
                </c:pt>
                <c:pt idx="2">
                  <c:v>0</c:v>
                </c:pt>
                <c:pt idx="3">
                  <c:v>0</c:v>
                </c:pt>
                <c:pt idx="4">
                  <c:v>0</c:v>
                </c:pt>
                <c:pt idx="5">
                  <c:v>1.476</c:v>
                </c:pt>
                <c:pt idx="6">
                  <c:v>0</c:v>
                </c:pt>
                <c:pt idx="7">
                  <c:v>0</c:v>
                </c:pt>
                <c:pt idx="8">
                  <c:v>4.5454999999999997</c:v>
                </c:pt>
                <c:pt idx="9">
                  <c:v>0</c:v>
                </c:pt>
                <c:pt idx="10">
                  <c:v>0</c:v>
                </c:pt>
                <c:pt idx="11">
                  <c:v>0</c:v>
                </c:pt>
                <c:pt idx="12">
                  <c:v>0</c:v>
                </c:pt>
                <c:pt idx="13">
                  <c:v>0</c:v>
                </c:pt>
                <c:pt idx="14">
                  <c:v>0</c:v>
                </c:pt>
                <c:pt idx="15">
                  <c:v>0</c:v>
                </c:pt>
                <c:pt idx="16">
                  <c:v>0</c:v>
                </c:pt>
                <c:pt idx="17">
                  <c:v>4.0342000000000002</c:v>
                </c:pt>
                <c:pt idx="18">
                  <c:v>0</c:v>
                </c:pt>
                <c:pt idx="19">
                  <c:v>3.4146000000000001</c:v>
                </c:pt>
                <c:pt idx="20">
                  <c:v>1.1556999999999999</c:v>
                </c:pt>
                <c:pt idx="21">
                  <c:v>0</c:v>
                </c:pt>
                <c:pt idx="22">
                  <c:v>0</c:v>
                </c:pt>
                <c:pt idx="23">
                  <c:v>1.5758000000000001</c:v>
                </c:pt>
                <c:pt idx="24">
                  <c:v>1.9394</c:v>
                </c:pt>
                <c:pt idx="25">
                  <c:v>0</c:v>
                </c:pt>
                <c:pt idx="26">
                  <c:v>0</c:v>
                </c:pt>
                <c:pt idx="27">
                  <c:v>0.72640000000000005</c:v>
                </c:pt>
                <c:pt idx="28">
                  <c:v>0</c:v>
                </c:pt>
                <c:pt idx="29">
                  <c:v>0</c:v>
                </c:pt>
                <c:pt idx="30">
                  <c:v>1.9254</c:v>
                </c:pt>
                <c:pt idx="31">
                  <c:v>2.2837000000000001</c:v>
                </c:pt>
              </c:numCache>
            </c:numRef>
          </c:val>
          <c:smooth val="0"/>
          <c:extLst>
            <c:ext xmlns:c16="http://schemas.microsoft.com/office/drawing/2014/chart" uri="{C3380CC4-5D6E-409C-BE32-E72D297353CC}">
              <c16:uniqueId val="{00000000-A860-4AF7-BD24-E80F39EC03C2}"/>
            </c:ext>
          </c:extLst>
        </c:ser>
        <c:dLbls>
          <c:showLegendKey val="0"/>
          <c:showVal val="0"/>
          <c:showCatName val="0"/>
          <c:showSerName val="0"/>
          <c:showPercent val="0"/>
          <c:showBubbleSize val="0"/>
        </c:dLbls>
        <c:smooth val="0"/>
        <c:axId val="332787624"/>
        <c:axId val="332788280"/>
      </c:lineChart>
      <c:dateAx>
        <c:axId val="33278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8280"/>
        <c:crosses val="autoZero"/>
        <c:auto val="1"/>
        <c:lblOffset val="100"/>
        <c:baseTimeUnit val="days"/>
      </c:dateAx>
      <c:valAx>
        <c:axId val="33278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gruppo_tea</c:v>
                </c:pt>
              </c:strCache>
            </c:strRef>
          </c:tx>
          <c:spPr>
            <a:ln w="28575" cap="rnd">
              <a:solidFill>
                <a:schemeClr val="accent1"/>
              </a:solidFill>
              <a:round/>
            </a:ln>
            <a:effectLst/>
          </c:spPr>
          <c:marker>
            <c:symbol val="none"/>
          </c:marker>
          <c:cat>
            <c:numRef>
              <c:f>Sheet1!$A$2:$A$33</c:f>
              <c:numCache>
                <c:formatCode>m/d/yyyy</c:formatCode>
                <c:ptCount val="32"/>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pt idx="31">
                  <c:v>44348</c:v>
                </c:pt>
              </c:numCache>
            </c:numRef>
          </c:cat>
          <c:val>
            <c:numRef>
              <c:f>Sheet1!$B$2:$B$33</c:f>
              <c:numCache>
                <c:formatCode>General</c:formatCode>
                <c:ptCount val="32"/>
                <c:pt idx="0">
                  <c:v>0</c:v>
                </c:pt>
                <c:pt idx="1">
                  <c:v>0</c:v>
                </c:pt>
                <c:pt idx="2">
                  <c:v>0</c:v>
                </c:pt>
                <c:pt idx="3">
                  <c:v>0</c:v>
                </c:pt>
                <c:pt idx="4">
                  <c:v>0</c:v>
                </c:pt>
                <c:pt idx="5">
                  <c:v>12</c:v>
                </c:pt>
                <c:pt idx="6">
                  <c:v>0</c:v>
                </c:pt>
                <c:pt idx="7">
                  <c:v>0</c:v>
                </c:pt>
                <c:pt idx="8">
                  <c:v>37</c:v>
                </c:pt>
                <c:pt idx="9">
                  <c:v>0</c:v>
                </c:pt>
                <c:pt idx="10">
                  <c:v>0</c:v>
                </c:pt>
                <c:pt idx="11">
                  <c:v>0</c:v>
                </c:pt>
                <c:pt idx="12">
                  <c:v>0</c:v>
                </c:pt>
                <c:pt idx="13">
                  <c:v>0</c:v>
                </c:pt>
                <c:pt idx="14">
                  <c:v>0</c:v>
                </c:pt>
                <c:pt idx="15">
                  <c:v>0</c:v>
                </c:pt>
                <c:pt idx="16">
                  <c:v>0</c:v>
                </c:pt>
                <c:pt idx="17">
                  <c:v>33</c:v>
                </c:pt>
                <c:pt idx="18">
                  <c:v>0</c:v>
                </c:pt>
                <c:pt idx="19">
                  <c:v>28</c:v>
                </c:pt>
                <c:pt idx="20">
                  <c:v>9</c:v>
                </c:pt>
                <c:pt idx="21">
                  <c:v>0</c:v>
                </c:pt>
                <c:pt idx="22">
                  <c:v>0</c:v>
                </c:pt>
                <c:pt idx="23">
                  <c:v>13</c:v>
                </c:pt>
                <c:pt idx="24">
                  <c:v>16</c:v>
                </c:pt>
                <c:pt idx="25">
                  <c:v>0</c:v>
                </c:pt>
                <c:pt idx="26">
                  <c:v>0</c:v>
                </c:pt>
                <c:pt idx="27">
                  <c:v>6</c:v>
                </c:pt>
                <c:pt idx="28">
                  <c:v>0</c:v>
                </c:pt>
                <c:pt idx="29">
                  <c:v>0</c:v>
                </c:pt>
                <c:pt idx="30">
                  <c:v>16</c:v>
                </c:pt>
                <c:pt idx="31">
                  <c:v>19</c:v>
                </c:pt>
              </c:numCache>
            </c:numRef>
          </c:val>
          <c:smooth val="0"/>
          <c:extLst>
            <c:ext xmlns:c16="http://schemas.microsoft.com/office/drawing/2014/chart" uri="{C3380CC4-5D6E-409C-BE32-E72D297353CC}">
              <c16:uniqueId val="{00000000-2360-44D4-99A1-D7AFAB1126F5}"/>
            </c:ext>
          </c:extLst>
        </c:ser>
        <c:dLbls>
          <c:showLegendKey val="0"/>
          <c:showVal val="0"/>
          <c:showCatName val="0"/>
          <c:showSerName val="0"/>
          <c:showPercent val="0"/>
          <c:showBubbleSize val="0"/>
        </c:dLbls>
        <c:smooth val="0"/>
        <c:axId val="332783688"/>
        <c:axId val="332774176"/>
      </c:lineChart>
      <c:dateAx>
        <c:axId val="332783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74176"/>
        <c:crosses val="autoZero"/>
        <c:auto val="1"/>
        <c:lblOffset val="100"/>
        <c:baseTimeUnit val="days"/>
      </c:dateAx>
      <c:valAx>
        <c:axId val="33277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gruppo_tea</c:v>
                </c:pt>
              </c:strCache>
            </c:strRef>
          </c:tx>
          <c:spPr>
            <a:ln w="28575" cap="rnd">
              <a:solidFill>
                <a:schemeClr val="accent1"/>
              </a:solidFill>
              <a:round/>
            </a:ln>
            <a:effectLst/>
          </c:spPr>
          <c:marker>
            <c:symbol val="none"/>
          </c:marker>
          <c:cat>
            <c:numRef>
              <c:f>Sheet1!$A$2:$A$33</c:f>
              <c:numCache>
                <c:formatCode>m/d/yyyy</c:formatCode>
                <c:ptCount val="32"/>
                <c:pt idx="0">
                  <c:v>44317</c:v>
                </c:pt>
                <c:pt idx="1">
                  <c:v>44318</c:v>
                </c:pt>
                <c:pt idx="2">
                  <c:v>44319</c:v>
                </c:pt>
                <c:pt idx="3">
                  <c:v>44320</c:v>
                </c:pt>
                <c:pt idx="4">
                  <c:v>44321</c:v>
                </c:pt>
                <c:pt idx="5">
                  <c:v>44322</c:v>
                </c:pt>
                <c:pt idx="6">
                  <c:v>44323</c:v>
                </c:pt>
                <c:pt idx="7">
                  <c:v>44324</c:v>
                </c:pt>
                <c:pt idx="8">
                  <c:v>44325</c:v>
                </c:pt>
                <c:pt idx="9">
                  <c:v>44326</c:v>
                </c:pt>
                <c:pt idx="10">
                  <c:v>44327</c:v>
                </c:pt>
                <c:pt idx="11">
                  <c:v>44328</c:v>
                </c:pt>
                <c:pt idx="12">
                  <c:v>44329</c:v>
                </c:pt>
                <c:pt idx="13">
                  <c:v>44330</c:v>
                </c:pt>
                <c:pt idx="14">
                  <c:v>44331</c:v>
                </c:pt>
                <c:pt idx="15">
                  <c:v>44332</c:v>
                </c:pt>
                <c:pt idx="16">
                  <c:v>44333</c:v>
                </c:pt>
                <c:pt idx="17">
                  <c:v>44334</c:v>
                </c:pt>
                <c:pt idx="18">
                  <c:v>44335</c:v>
                </c:pt>
                <c:pt idx="19">
                  <c:v>44336</c:v>
                </c:pt>
                <c:pt idx="20">
                  <c:v>44337</c:v>
                </c:pt>
                <c:pt idx="21">
                  <c:v>44338</c:v>
                </c:pt>
                <c:pt idx="22">
                  <c:v>44339</c:v>
                </c:pt>
                <c:pt idx="23">
                  <c:v>44340</c:v>
                </c:pt>
                <c:pt idx="24">
                  <c:v>44341</c:v>
                </c:pt>
                <c:pt idx="25">
                  <c:v>44342</c:v>
                </c:pt>
                <c:pt idx="26">
                  <c:v>44343</c:v>
                </c:pt>
                <c:pt idx="27">
                  <c:v>44344</c:v>
                </c:pt>
                <c:pt idx="28">
                  <c:v>44345</c:v>
                </c:pt>
                <c:pt idx="29">
                  <c:v>44346</c:v>
                </c:pt>
                <c:pt idx="30">
                  <c:v>44347</c:v>
                </c:pt>
                <c:pt idx="31">
                  <c:v>44348</c:v>
                </c:pt>
              </c:numCache>
            </c:numRef>
          </c:cat>
          <c:val>
            <c:numRef>
              <c:f>Sheet1!$B$2:$B$33</c:f>
              <c:numCache>
                <c:formatCode>General</c:formatCode>
                <c:ptCount val="32"/>
                <c:pt idx="0">
                  <c:v>810</c:v>
                </c:pt>
                <c:pt idx="1">
                  <c:v>810</c:v>
                </c:pt>
                <c:pt idx="2">
                  <c:v>812</c:v>
                </c:pt>
                <c:pt idx="3">
                  <c:v>813</c:v>
                </c:pt>
                <c:pt idx="4">
                  <c:v>813</c:v>
                </c:pt>
                <c:pt idx="5">
                  <c:v>813</c:v>
                </c:pt>
                <c:pt idx="6">
                  <c:v>814</c:v>
                </c:pt>
                <c:pt idx="7">
                  <c:v>815</c:v>
                </c:pt>
                <c:pt idx="8">
                  <c:v>814</c:v>
                </c:pt>
                <c:pt idx="9">
                  <c:v>812</c:v>
                </c:pt>
                <c:pt idx="10">
                  <c:v>815</c:v>
                </c:pt>
                <c:pt idx="11">
                  <c:v>816</c:v>
                </c:pt>
                <c:pt idx="12">
                  <c:v>816</c:v>
                </c:pt>
                <c:pt idx="13">
                  <c:v>816</c:v>
                </c:pt>
                <c:pt idx="14">
                  <c:v>816</c:v>
                </c:pt>
                <c:pt idx="15">
                  <c:v>817</c:v>
                </c:pt>
                <c:pt idx="16">
                  <c:v>818</c:v>
                </c:pt>
                <c:pt idx="17">
                  <c:v>819</c:v>
                </c:pt>
                <c:pt idx="18">
                  <c:v>820</c:v>
                </c:pt>
                <c:pt idx="19">
                  <c:v>820</c:v>
                </c:pt>
                <c:pt idx="20">
                  <c:v>824</c:v>
                </c:pt>
                <c:pt idx="21">
                  <c:v>824</c:v>
                </c:pt>
                <c:pt idx="22">
                  <c:v>825</c:v>
                </c:pt>
                <c:pt idx="23">
                  <c:v>826</c:v>
                </c:pt>
                <c:pt idx="24">
                  <c:v>825</c:v>
                </c:pt>
                <c:pt idx="25">
                  <c:v>825</c:v>
                </c:pt>
                <c:pt idx="26">
                  <c:v>825</c:v>
                </c:pt>
                <c:pt idx="27">
                  <c:v>828</c:v>
                </c:pt>
                <c:pt idx="28">
                  <c:v>830</c:v>
                </c:pt>
                <c:pt idx="29">
                  <c:v>831</c:v>
                </c:pt>
                <c:pt idx="30">
                  <c:v>832</c:v>
                </c:pt>
                <c:pt idx="31">
                  <c:v>833</c:v>
                </c:pt>
              </c:numCache>
            </c:numRef>
          </c:val>
          <c:smooth val="0"/>
          <c:extLst>
            <c:ext xmlns:c16="http://schemas.microsoft.com/office/drawing/2014/chart" uri="{C3380CC4-5D6E-409C-BE32-E72D297353CC}">
              <c16:uniqueId val="{00000000-0522-4E80-8065-DB75A4AA9C9F}"/>
            </c:ext>
          </c:extLst>
        </c:ser>
        <c:dLbls>
          <c:showLegendKey val="0"/>
          <c:showVal val="0"/>
          <c:showCatName val="0"/>
          <c:showSerName val="0"/>
          <c:showPercent val="0"/>
          <c:showBubbleSize val="0"/>
        </c:dLbls>
        <c:smooth val="0"/>
        <c:axId val="332782376"/>
        <c:axId val="332774504"/>
      </c:lineChart>
      <c:dateAx>
        <c:axId val="33278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74504"/>
        <c:crosses val="autoZero"/>
        <c:auto val="1"/>
        <c:lblOffset val="100"/>
        <c:baseTimeUnit val="days"/>
      </c:dateAx>
      <c:valAx>
        <c:axId val="33277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8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Female 25-34</c:v>
                </c:pt>
              </c:strCache>
            </c:strRef>
          </c:tx>
          <c:spPr>
            <a:solidFill>
              <a:schemeClr val="accent1"/>
            </a:solidFill>
            <a:ln>
              <a:noFill/>
            </a:ln>
            <a:effectLst/>
          </c:spPr>
          <c:invertIfNegative val="0"/>
          <c:cat>
            <c:strRef>
              <c:f>Sheet1!$A$2</c:f>
              <c:strCache>
                <c:ptCount val="1"/>
                <c:pt idx="0">
                  <c:v>gruppo_tea</c:v>
                </c:pt>
              </c:strCache>
            </c:strRef>
          </c:cat>
          <c:val>
            <c:numRef>
              <c:f>Sheet1!$B$2</c:f>
              <c:numCache>
                <c:formatCode>General</c:formatCode>
                <c:ptCount val="1"/>
                <c:pt idx="0">
                  <c:v>81</c:v>
                </c:pt>
              </c:numCache>
            </c:numRef>
          </c:val>
          <c:extLst>
            <c:ext xmlns:c16="http://schemas.microsoft.com/office/drawing/2014/chart" uri="{C3380CC4-5D6E-409C-BE32-E72D297353CC}">
              <c16:uniqueId val="{00000000-9F7F-4024-83E4-23C003B09845}"/>
            </c:ext>
          </c:extLst>
        </c:ser>
        <c:ser>
          <c:idx val="1"/>
          <c:order val="1"/>
          <c:tx>
            <c:strRef>
              <c:f>Sheet1!$C$1</c:f>
              <c:strCache>
                <c:ptCount val="1"/>
                <c:pt idx="0">
                  <c:v>Male 35-44</c:v>
                </c:pt>
              </c:strCache>
            </c:strRef>
          </c:tx>
          <c:spPr>
            <a:solidFill>
              <a:schemeClr val="accent2"/>
            </a:solidFill>
            <a:ln>
              <a:noFill/>
            </a:ln>
            <a:effectLst/>
          </c:spPr>
          <c:invertIfNegative val="0"/>
          <c:cat>
            <c:strRef>
              <c:f>Sheet1!$A$2</c:f>
              <c:strCache>
                <c:ptCount val="1"/>
                <c:pt idx="0">
                  <c:v>gruppo_tea</c:v>
                </c:pt>
              </c:strCache>
            </c:strRef>
          </c:cat>
          <c:val>
            <c:numRef>
              <c:f>Sheet1!$C$2</c:f>
              <c:numCache>
                <c:formatCode>General</c:formatCode>
                <c:ptCount val="1"/>
                <c:pt idx="0">
                  <c:v>78</c:v>
                </c:pt>
              </c:numCache>
            </c:numRef>
          </c:val>
          <c:extLst>
            <c:ext xmlns:c16="http://schemas.microsoft.com/office/drawing/2014/chart" uri="{C3380CC4-5D6E-409C-BE32-E72D297353CC}">
              <c16:uniqueId val="{00000001-9F7F-4024-83E4-23C003B09845}"/>
            </c:ext>
          </c:extLst>
        </c:ser>
        <c:ser>
          <c:idx val="2"/>
          <c:order val="2"/>
          <c:tx>
            <c:strRef>
              <c:f>Sheet1!$D$1</c:f>
              <c:strCache>
                <c:ptCount val="1"/>
                <c:pt idx="0">
                  <c:v>Male 25-34</c:v>
                </c:pt>
              </c:strCache>
            </c:strRef>
          </c:tx>
          <c:spPr>
            <a:solidFill>
              <a:schemeClr val="accent3"/>
            </a:solidFill>
            <a:ln>
              <a:noFill/>
            </a:ln>
            <a:effectLst/>
          </c:spPr>
          <c:invertIfNegative val="0"/>
          <c:cat>
            <c:strRef>
              <c:f>Sheet1!$A$2</c:f>
              <c:strCache>
                <c:ptCount val="1"/>
                <c:pt idx="0">
                  <c:v>gruppo_tea</c:v>
                </c:pt>
              </c:strCache>
            </c:strRef>
          </c:cat>
          <c:val>
            <c:numRef>
              <c:f>Sheet1!$D$2</c:f>
              <c:numCache>
                <c:formatCode>General</c:formatCode>
                <c:ptCount val="1"/>
                <c:pt idx="0">
                  <c:v>66</c:v>
                </c:pt>
              </c:numCache>
            </c:numRef>
          </c:val>
          <c:extLst>
            <c:ext xmlns:c16="http://schemas.microsoft.com/office/drawing/2014/chart" uri="{C3380CC4-5D6E-409C-BE32-E72D297353CC}">
              <c16:uniqueId val="{00000002-9F7F-4024-83E4-23C003B09845}"/>
            </c:ext>
          </c:extLst>
        </c:ser>
        <c:ser>
          <c:idx val="3"/>
          <c:order val="3"/>
          <c:tx>
            <c:strRef>
              <c:f>Sheet1!$E$1</c:f>
              <c:strCache>
                <c:ptCount val="1"/>
                <c:pt idx="0">
                  <c:v>Male 45-54</c:v>
                </c:pt>
              </c:strCache>
            </c:strRef>
          </c:tx>
          <c:spPr>
            <a:solidFill>
              <a:schemeClr val="accent4"/>
            </a:solidFill>
            <a:ln>
              <a:noFill/>
            </a:ln>
            <a:effectLst/>
          </c:spPr>
          <c:invertIfNegative val="0"/>
          <c:cat>
            <c:strRef>
              <c:f>Sheet1!$A$2</c:f>
              <c:strCache>
                <c:ptCount val="1"/>
                <c:pt idx="0">
                  <c:v>gruppo_tea</c:v>
                </c:pt>
              </c:strCache>
            </c:strRef>
          </c:cat>
          <c:val>
            <c:numRef>
              <c:f>Sheet1!$E$2</c:f>
              <c:numCache>
                <c:formatCode>General</c:formatCode>
                <c:ptCount val="1"/>
                <c:pt idx="0">
                  <c:v>62</c:v>
                </c:pt>
              </c:numCache>
            </c:numRef>
          </c:val>
          <c:extLst>
            <c:ext xmlns:c16="http://schemas.microsoft.com/office/drawing/2014/chart" uri="{C3380CC4-5D6E-409C-BE32-E72D297353CC}">
              <c16:uniqueId val="{00000003-9F7F-4024-83E4-23C003B09845}"/>
            </c:ext>
          </c:extLst>
        </c:ser>
        <c:ser>
          <c:idx val="4"/>
          <c:order val="4"/>
          <c:tx>
            <c:strRef>
              <c:f>Sheet1!$F$1</c:f>
              <c:strCache>
                <c:ptCount val="1"/>
                <c:pt idx="0">
                  <c:v>Female 35-44</c:v>
                </c:pt>
              </c:strCache>
            </c:strRef>
          </c:tx>
          <c:spPr>
            <a:solidFill>
              <a:schemeClr val="accent5"/>
            </a:solidFill>
            <a:ln>
              <a:noFill/>
            </a:ln>
            <a:effectLst/>
          </c:spPr>
          <c:invertIfNegative val="0"/>
          <c:cat>
            <c:strRef>
              <c:f>Sheet1!$A$2</c:f>
              <c:strCache>
                <c:ptCount val="1"/>
                <c:pt idx="0">
                  <c:v>gruppo_tea</c:v>
                </c:pt>
              </c:strCache>
            </c:strRef>
          </c:cat>
          <c:val>
            <c:numRef>
              <c:f>Sheet1!$F$2</c:f>
              <c:numCache>
                <c:formatCode>General</c:formatCode>
                <c:ptCount val="1"/>
                <c:pt idx="0">
                  <c:v>58</c:v>
                </c:pt>
              </c:numCache>
            </c:numRef>
          </c:val>
          <c:extLst>
            <c:ext xmlns:c16="http://schemas.microsoft.com/office/drawing/2014/chart" uri="{C3380CC4-5D6E-409C-BE32-E72D297353CC}">
              <c16:uniqueId val="{00000004-9F7F-4024-83E4-23C003B09845}"/>
            </c:ext>
          </c:extLst>
        </c:ser>
        <c:ser>
          <c:idx val="5"/>
          <c:order val="5"/>
          <c:tx>
            <c:strRef>
              <c:f>Sheet1!$G$1</c:f>
              <c:strCache>
                <c:ptCount val="1"/>
                <c:pt idx="0">
                  <c:v>Female 45-54</c:v>
                </c:pt>
              </c:strCache>
            </c:strRef>
          </c:tx>
          <c:spPr>
            <a:solidFill>
              <a:schemeClr val="accent6"/>
            </a:solidFill>
            <a:ln>
              <a:noFill/>
            </a:ln>
            <a:effectLst/>
          </c:spPr>
          <c:invertIfNegative val="0"/>
          <c:cat>
            <c:strRef>
              <c:f>Sheet1!$A$2</c:f>
              <c:strCache>
                <c:ptCount val="1"/>
                <c:pt idx="0">
                  <c:v>gruppo_tea</c:v>
                </c:pt>
              </c:strCache>
            </c:strRef>
          </c:cat>
          <c:val>
            <c:numRef>
              <c:f>Sheet1!$G$2</c:f>
              <c:numCache>
                <c:formatCode>General</c:formatCode>
                <c:ptCount val="1"/>
                <c:pt idx="0">
                  <c:v>53</c:v>
                </c:pt>
              </c:numCache>
            </c:numRef>
          </c:val>
          <c:extLst>
            <c:ext xmlns:c16="http://schemas.microsoft.com/office/drawing/2014/chart" uri="{C3380CC4-5D6E-409C-BE32-E72D297353CC}">
              <c16:uniqueId val="{00000005-9F7F-4024-83E4-23C003B09845}"/>
            </c:ext>
          </c:extLst>
        </c:ser>
        <c:ser>
          <c:idx val="6"/>
          <c:order val="6"/>
          <c:tx>
            <c:strRef>
              <c:f>Sheet1!$H$1</c:f>
              <c:strCache>
                <c:ptCount val="1"/>
                <c:pt idx="0">
                  <c:v>Male 55-64</c:v>
                </c:pt>
              </c:strCache>
            </c:strRef>
          </c:tx>
          <c:spPr>
            <a:solidFill>
              <a:schemeClr val="accent1">
                <a:lumMod val="60000"/>
              </a:schemeClr>
            </a:solidFill>
            <a:ln>
              <a:noFill/>
            </a:ln>
            <a:effectLst/>
          </c:spPr>
          <c:invertIfNegative val="0"/>
          <c:cat>
            <c:strRef>
              <c:f>Sheet1!$A$2</c:f>
              <c:strCache>
                <c:ptCount val="1"/>
                <c:pt idx="0">
                  <c:v>gruppo_tea</c:v>
                </c:pt>
              </c:strCache>
            </c:strRef>
          </c:cat>
          <c:val>
            <c:numRef>
              <c:f>Sheet1!$H$2</c:f>
              <c:numCache>
                <c:formatCode>General</c:formatCode>
                <c:ptCount val="1"/>
                <c:pt idx="0">
                  <c:v>36</c:v>
                </c:pt>
              </c:numCache>
            </c:numRef>
          </c:val>
          <c:extLst>
            <c:ext xmlns:c16="http://schemas.microsoft.com/office/drawing/2014/chart" uri="{C3380CC4-5D6E-409C-BE32-E72D297353CC}">
              <c16:uniqueId val="{00000006-9F7F-4024-83E4-23C003B09845}"/>
            </c:ext>
          </c:extLst>
        </c:ser>
        <c:ser>
          <c:idx val="7"/>
          <c:order val="7"/>
          <c:tx>
            <c:strRef>
              <c:f>Sheet1!$I$1</c:f>
              <c:strCache>
                <c:ptCount val="1"/>
                <c:pt idx="0">
                  <c:v>Female 55-64</c:v>
                </c:pt>
              </c:strCache>
            </c:strRef>
          </c:tx>
          <c:spPr>
            <a:solidFill>
              <a:schemeClr val="accent2">
                <a:lumMod val="60000"/>
              </a:schemeClr>
            </a:solidFill>
            <a:ln>
              <a:noFill/>
            </a:ln>
            <a:effectLst/>
          </c:spPr>
          <c:invertIfNegative val="0"/>
          <c:cat>
            <c:strRef>
              <c:f>Sheet1!$A$2</c:f>
              <c:strCache>
                <c:ptCount val="1"/>
                <c:pt idx="0">
                  <c:v>gruppo_tea</c:v>
                </c:pt>
              </c:strCache>
            </c:strRef>
          </c:cat>
          <c:val>
            <c:numRef>
              <c:f>Sheet1!$I$2</c:f>
              <c:numCache>
                <c:formatCode>General</c:formatCode>
                <c:ptCount val="1"/>
                <c:pt idx="0">
                  <c:v>18</c:v>
                </c:pt>
              </c:numCache>
            </c:numRef>
          </c:val>
          <c:extLst>
            <c:ext xmlns:c16="http://schemas.microsoft.com/office/drawing/2014/chart" uri="{C3380CC4-5D6E-409C-BE32-E72D297353CC}">
              <c16:uniqueId val="{00000007-9F7F-4024-83E4-23C003B09845}"/>
            </c:ext>
          </c:extLst>
        </c:ser>
        <c:ser>
          <c:idx val="8"/>
          <c:order val="8"/>
          <c:tx>
            <c:strRef>
              <c:f>Sheet1!$J$1</c:f>
              <c:strCache>
                <c:ptCount val="1"/>
                <c:pt idx="0">
                  <c:v>Male 18-24</c:v>
                </c:pt>
              </c:strCache>
            </c:strRef>
          </c:tx>
          <c:spPr>
            <a:solidFill>
              <a:schemeClr val="accent3">
                <a:lumMod val="60000"/>
              </a:schemeClr>
            </a:solidFill>
            <a:ln>
              <a:noFill/>
            </a:ln>
            <a:effectLst/>
          </c:spPr>
          <c:invertIfNegative val="0"/>
          <c:cat>
            <c:strRef>
              <c:f>Sheet1!$A$2</c:f>
              <c:strCache>
                <c:ptCount val="1"/>
                <c:pt idx="0">
                  <c:v>gruppo_tea</c:v>
                </c:pt>
              </c:strCache>
            </c:strRef>
          </c:cat>
          <c:val>
            <c:numRef>
              <c:f>Sheet1!$J$2</c:f>
              <c:numCache>
                <c:formatCode>General</c:formatCode>
                <c:ptCount val="1"/>
                <c:pt idx="0">
                  <c:v>17</c:v>
                </c:pt>
              </c:numCache>
            </c:numRef>
          </c:val>
          <c:extLst>
            <c:ext xmlns:c16="http://schemas.microsoft.com/office/drawing/2014/chart" uri="{C3380CC4-5D6E-409C-BE32-E72D297353CC}">
              <c16:uniqueId val="{00000008-9F7F-4024-83E4-23C003B09845}"/>
            </c:ext>
          </c:extLst>
        </c:ser>
        <c:ser>
          <c:idx val="9"/>
          <c:order val="9"/>
          <c:tx>
            <c:strRef>
              <c:f>Sheet1!$K$1</c:f>
              <c:strCache>
                <c:ptCount val="1"/>
                <c:pt idx="0">
                  <c:v>Unknown 35-44</c:v>
                </c:pt>
              </c:strCache>
            </c:strRef>
          </c:tx>
          <c:spPr>
            <a:solidFill>
              <a:schemeClr val="accent4">
                <a:lumMod val="60000"/>
              </a:schemeClr>
            </a:solidFill>
            <a:ln>
              <a:noFill/>
            </a:ln>
            <a:effectLst/>
          </c:spPr>
          <c:invertIfNegative val="0"/>
          <c:cat>
            <c:strRef>
              <c:f>Sheet1!$A$2</c:f>
              <c:strCache>
                <c:ptCount val="1"/>
                <c:pt idx="0">
                  <c:v>gruppo_tea</c:v>
                </c:pt>
              </c:strCache>
            </c:strRef>
          </c:cat>
          <c:val>
            <c:numRef>
              <c:f>Sheet1!$K$2</c:f>
              <c:numCache>
                <c:formatCode>General</c:formatCode>
                <c:ptCount val="1"/>
                <c:pt idx="0">
                  <c:v>14</c:v>
                </c:pt>
              </c:numCache>
            </c:numRef>
          </c:val>
          <c:extLst>
            <c:ext xmlns:c16="http://schemas.microsoft.com/office/drawing/2014/chart" uri="{C3380CC4-5D6E-409C-BE32-E72D297353CC}">
              <c16:uniqueId val="{00000009-9F7F-4024-83E4-23C003B09845}"/>
            </c:ext>
          </c:extLst>
        </c:ser>
        <c:ser>
          <c:idx val="10"/>
          <c:order val="10"/>
          <c:tx>
            <c:strRef>
              <c:f>Sheet1!$L$1</c:f>
              <c:strCache>
                <c:ptCount val="1"/>
                <c:pt idx="0">
                  <c:v>Male 65+</c:v>
                </c:pt>
              </c:strCache>
            </c:strRef>
          </c:tx>
          <c:spPr>
            <a:solidFill>
              <a:schemeClr val="accent5">
                <a:lumMod val="60000"/>
              </a:schemeClr>
            </a:solidFill>
            <a:ln>
              <a:noFill/>
            </a:ln>
            <a:effectLst/>
          </c:spPr>
          <c:invertIfNegative val="0"/>
          <c:cat>
            <c:strRef>
              <c:f>Sheet1!$A$2</c:f>
              <c:strCache>
                <c:ptCount val="1"/>
                <c:pt idx="0">
                  <c:v>gruppo_tea</c:v>
                </c:pt>
              </c:strCache>
            </c:strRef>
          </c:cat>
          <c:val>
            <c:numRef>
              <c:f>Sheet1!$L$2</c:f>
              <c:numCache>
                <c:formatCode>General</c:formatCode>
                <c:ptCount val="1"/>
                <c:pt idx="0">
                  <c:v>12</c:v>
                </c:pt>
              </c:numCache>
            </c:numRef>
          </c:val>
          <c:extLst>
            <c:ext xmlns:c16="http://schemas.microsoft.com/office/drawing/2014/chart" uri="{C3380CC4-5D6E-409C-BE32-E72D297353CC}">
              <c16:uniqueId val="{0000000A-9F7F-4024-83E4-23C003B09845}"/>
            </c:ext>
          </c:extLst>
        </c:ser>
        <c:ser>
          <c:idx val="11"/>
          <c:order val="11"/>
          <c:tx>
            <c:strRef>
              <c:f>Sheet1!$M$1</c:f>
              <c:strCache>
                <c:ptCount val="1"/>
                <c:pt idx="0">
                  <c:v>Unknown 45-54</c:v>
                </c:pt>
              </c:strCache>
            </c:strRef>
          </c:tx>
          <c:spPr>
            <a:solidFill>
              <a:schemeClr val="accent6">
                <a:lumMod val="60000"/>
              </a:schemeClr>
            </a:solidFill>
            <a:ln>
              <a:noFill/>
            </a:ln>
            <a:effectLst/>
          </c:spPr>
          <c:invertIfNegative val="0"/>
          <c:cat>
            <c:strRef>
              <c:f>Sheet1!$A$2</c:f>
              <c:strCache>
                <c:ptCount val="1"/>
                <c:pt idx="0">
                  <c:v>gruppo_tea</c:v>
                </c:pt>
              </c:strCache>
            </c:strRef>
          </c:cat>
          <c:val>
            <c:numRef>
              <c:f>Sheet1!$M$2</c:f>
              <c:numCache>
                <c:formatCode>General</c:formatCode>
                <c:ptCount val="1"/>
                <c:pt idx="0">
                  <c:v>12</c:v>
                </c:pt>
              </c:numCache>
            </c:numRef>
          </c:val>
          <c:extLst>
            <c:ext xmlns:c16="http://schemas.microsoft.com/office/drawing/2014/chart" uri="{C3380CC4-5D6E-409C-BE32-E72D297353CC}">
              <c16:uniqueId val="{0000000B-9F7F-4024-83E4-23C003B09845}"/>
            </c:ext>
          </c:extLst>
        </c:ser>
        <c:ser>
          <c:idx val="12"/>
          <c:order val="12"/>
          <c:tx>
            <c:strRef>
              <c:f>Sheet1!$N$1</c:f>
              <c:strCache>
                <c:ptCount val="1"/>
                <c:pt idx="0">
                  <c:v>Unknown 18-24</c:v>
                </c:pt>
              </c:strCache>
            </c:strRef>
          </c:tx>
          <c:spPr>
            <a:solidFill>
              <a:schemeClr val="accent1">
                <a:lumMod val="80000"/>
                <a:lumOff val="20000"/>
              </a:schemeClr>
            </a:solidFill>
            <a:ln>
              <a:noFill/>
            </a:ln>
            <a:effectLst/>
          </c:spPr>
          <c:invertIfNegative val="0"/>
          <c:cat>
            <c:strRef>
              <c:f>Sheet1!$A$2</c:f>
              <c:strCache>
                <c:ptCount val="1"/>
                <c:pt idx="0">
                  <c:v>gruppo_tea</c:v>
                </c:pt>
              </c:strCache>
            </c:strRef>
          </c:cat>
          <c:val>
            <c:numRef>
              <c:f>Sheet1!$N$2</c:f>
              <c:numCache>
                <c:formatCode>General</c:formatCode>
                <c:ptCount val="1"/>
                <c:pt idx="0">
                  <c:v>9</c:v>
                </c:pt>
              </c:numCache>
            </c:numRef>
          </c:val>
          <c:extLst>
            <c:ext xmlns:c16="http://schemas.microsoft.com/office/drawing/2014/chart" uri="{C3380CC4-5D6E-409C-BE32-E72D297353CC}">
              <c16:uniqueId val="{0000000C-9F7F-4024-83E4-23C003B09845}"/>
            </c:ext>
          </c:extLst>
        </c:ser>
        <c:ser>
          <c:idx val="13"/>
          <c:order val="13"/>
          <c:tx>
            <c:strRef>
              <c:f>Sheet1!$O$1</c:f>
              <c:strCache>
                <c:ptCount val="1"/>
                <c:pt idx="0">
                  <c:v>Female 18-24</c:v>
                </c:pt>
              </c:strCache>
            </c:strRef>
          </c:tx>
          <c:spPr>
            <a:solidFill>
              <a:schemeClr val="accent2">
                <a:lumMod val="80000"/>
                <a:lumOff val="20000"/>
              </a:schemeClr>
            </a:solidFill>
            <a:ln>
              <a:noFill/>
            </a:ln>
            <a:effectLst/>
          </c:spPr>
          <c:invertIfNegative val="0"/>
          <c:cat>
            <c:strRef>
              <c:f>Sheet1!$A$2</c:f>
              <c:strCache>
                <c:ptCount val="1"/>
                <c:pt idx="0">
                  <c:v>gruppo_tea</c:v>
                </c:pt>
              </c:strCache>
            </c:strRef>
          </c:cat>
          <c:val>
            <c:numRef>
              <c:f>Sheet1!$O$2</c:f>
              <c:numCache>
                <c:formatCode>General</c:formatCode>
                <c:ptCount val="1"/>
                <c:pt idx="0">
                  <c:v>8</c:v>
                </c:pt>
              </c:numCache>
            </c:numRef>
          </c:val>
          <c:extLst>
            <c:ext xmlns:c16="http://schemas.microsoft.com/office/drawing/2014/chart" uri="{C3380CC4-5D6E-409C-BE32-E72D297353CC}">
              <c16:uniqueId val="{0000000D-9F7F-4024-83E4-23C003B09845}"/>
            </c:ext>
          </c:extLst>
        </c:ser>
        <c:ser>
          <c:idx val="14"/>
          <c:order val="14"/>
          <c:tx>
            <c:strRef>
              <c:f>Sheet1!$P$1</c:f>
              <c:strCache>
                <c:ptCount val="1"/>
                <c:pt idx="0">
                  <c:v>Unknown 25-34</c:v>
                </c:pt>
              </c:strCache>
            </c:strRef>
          </c:tx>
          <c:spPr>
            <a:solidFill>
              <a:schemeClr val="accent3">
                <a:lumMod val="80000"/>
                <a:lumOff val="20000"/>
              </a:schemeClr>
            </a:solidFill>
            <a:ln>
              <a:noFill/>
            </a:ln>
            <a:effectLst/>
          </c:spPr>
          <c:invertIfNegative val="0"/>
          <c:cat>
            <c:strRef>
              <c:f>Sheet1!$A$2</c:f>
              <c:strCache>
                <c:ptCount val="1"/>
                <c:pt idx="0">
                  <c:v>gruppo_tea</c:v>
                </c:pt>
              </c:strCache>
            </c:strRef>
          </c:cat>
          <c:val>
            <c:numRef>
              <c:f>Sheet1!$P$2</c:f>
              <c:numCache>
                <c:formatCode>General</c:formatCode>
                <c:ptCount val="1"/>
                <c:pt idx="0">
                  <c:v>7</c:v>
                </c:pt>
              </c:numCache>
            </c:numRef>
          </c:val>
          <c:extLst>
            <c:ext xmlns:c16="http://schemas.microsoft.com/office/drawing/2014/chart" uri="{C3380CC4-5D6E-409C-BE32-E72D297353CC}">
              <c16:uniqueId val="{0000000E-9F7F-4024-83E4-23C003B09845}"/>
            </c:ext>
          </c:extLst>
        </c:ser>
        <c:ser>
          <c:idx val="15"/>
          <c:order val="15"/>
          <c:tx>
            <c:strRef>
              <c:f>Sheet1!$Q$1</c:f>
              <c:strCache>
                <c:ptCount val="1"/>
                <c:pt idx="0">
                  <c:v>Female 65+</c:v>
                </c:pt>
              </c:strCache>
            </c:strRef>
          </c:tx>
          <c:spPr>
            <a:solidFill>
              <a:schemeClr val="accent4">
                <a:lumMod val="80000"/>
                <a:lumOff val="20000"/>
              </a:schemeClr>
            </a:solidFill>
            <a:ln>
              <a:noFill/>
            </a:ln>
            <a:effectLst/>
          </c:spPr>
          <c:invertIfNegative val="0"/>
          <c:cat>
            <c:strRef>
              <c:f>Sheet1!$A$2</c:f>
              <c:strCache>
                <c:ptCount val="1"/>
                <c:pt idx="0">
                  <c:v>gruppo_tea</c:v>
                </c:pt>
              </c:strCache>
            </c:strRef>
          </c:cat>
          <c:val>
            <c:numRef>
              <c:f>Sheet1!$Q$2</c:f>
              <c:numCache>
                <c:formatCode>General</c:formatCode>
                <c:ptCount val="1"/>
                <c:pt idx="0">
                  <c:v>6</c:v>
                </c:pt>
              </c:numCache>
            </c:numRef>
          </c:val>
          <c:extLst>
            <c:ext xmlns:c16="http://schemas.microsoft.com/office/drawing/2014/chart" uri="{C3380CC4-5D6E-409C-BE32-E72D297353CC}">
              <c16:uniqueId val="{0000000F-9F7F-4024-83E4-23C003B09845}"/>
            </c:ext>
          </c:extLst>
        </c:ser>
        <c:ser>
          <c:idx val="16"/>
          <c:order val="16"/>
          <c:tx>
            <c:strRef>
              <c:f>Sheet1!$R$1</c:f>
              <c:strCache>
                <c:ptCount val="1"/>
                <c:pt idx="0">
                  <c:v>Male 13-17</c:v>
                </c:pt>
              </c:strCache>
            </c:strRef>
          </c:tx>
          <c:spPr>
            <a:solidFill>
              <a:schemeClr val="accent5">
                <a:lumMod val="80000"/>
                <a:lumOff val="20000"/>
              </a:schemeClr>
            </a:solidFill>
            <a:ln>
              <a:noFill/>
            </a:ln>
            <a:effectLst/>
          </c:spPr>
          <c:invertIfNegative val="0"/>
          <c:cat>
            <c:strRef>
              <c:f>Sheet1!$A$2</c:f>
              <c:strCache>
                <c:ptCount val="1"/>
                <c:pt idx="0">
                  <c:v>gruppo_tea</c:v>
                </c:pt>
              </c:strCache>
            </c:strRef>
          </c:cat>
          <c:val>
            <c:numRef>
              <c:f>Sheet1!$R$2</c:f>
              <c:numCache>
                <c:formatCode>General</c:formatCode>
                <c:ptCount val="1"/>
                <c:pt idx="0">
                  <c:v>6</c:v>
                </c:pt>
              </c:numCache>
            </c:numRef>
          </c:val>
          <c:extLst>
            <c:ext xmlns:c16="http://schemas.microsoft.com/office/drawing/2014/chart" uri="{C3380CC4-5D6E-409C-BE32-E72D297353CC}">
              <c16:uniqueId val="{00000010-9F7F-4024-83E4-23C003B09845}"/>
            </c:ext>
          </c:extLst>
        </c:ser>
        <c:ser>
          <c:idx val="17"/>
          <c:order val="17"/>
          <c:tx>
            <c:strRef>
              <c:f>Sheet1!$S$1</c:f>
              <c:strCache>
                <c:ptCount val="1"/>
                <c:pt idx="0">
                  <c:v>Unknown 13-17</c:v>
                </c:pt>
              </c:strCache>
            </c:strRef>
          </c:tx>
          <c:spPr>
            <a:solidFill>
              <a:schemeClr val="accent6">
                <a:lumMod val="80000"/>
                <a:lumOff val="20000"/>
              </a:schemeClr>
            </a:solidFill>
            <a:ln>
              <a:noFill/>
            </a:ln>
            <a:effectLst/>
          </c:spPr>
          <c:invertIfNegative val="0"/>
          <c:cat>
            <c:strRef>
              <c:f>Sheet1!$A$2</c:f>
              <c:strCache>
                <c:ptCount val="1"/>
                <c:pt idx="0">
                  <c:v>gruppo_tea</c:v>
                </c:pt>
              </c:strCache>
            </c:strRef>
          </c:cat>
          <c:val>
            <c:numRef>
              <c:f>Sheet1!$S$2</c:f>
              <c:numCache>
                <c:formatCode>General</c:formatCode>
                <c:ptCount val="1"/>
                <c:pt idx="0">
                  <c:v>5</c:v>
                </c:pt>
              </c:numCache>
            </c:numRef>
          </c:val>
          <c:extLst>
            <c:ext xmlns:c16="http://schemas.microsoft.com/office/drawing/2014/chart" uri="{C3380CC4-5D6E-409C-BE32-E72D297353CC}">
              <c16:uniqueId val="{00000011-9F7F-4024-83E4-23C003B09845}"/>
            </c:ext>
          </c:extLst>
        </c:ser>
        <c:ser>
          <c:idx val="18"/>
          <c:order val="18"/>
          <c:tx>
            <c:strRef>
              <c:f>Sheet1!$T$1</c:f>
              <c:strCache>
                <c:ptCount val="1"/>
                <c:pt idx="0">
                  <c:v>Unknown 55-64</c:v>
                </c:pt>
              </c:strCache>
            </c:strRef>
          </c:tx>
          <c:spPr>
            <a:solidFill>
              <a:schemeClr val="accent1">
                <a:lumMod val="80000"/>
              </a:schemeClr>
            </a:solidFill>
            <a:ln>
              <a:noFill/>
            </a:ln>
            <a:effectLst/>
          </c:spPr>
          <c:invertIfNegative val="0"/>
          <c:cat>
            <c:strRef>
              <c:f>Sheet1!$A$2</c:f>
              <c:strCache>
                <c:ptCount val="1"/>
                <c:pt idx="0">
                  <c:v>gruppo_tea</c:v>
                </c:pt>
              </c:strCache>
            </c:strRef>
          </c:cat>
          <c:val>
            <c:numRef>
              <c:f>Sheet1!$T$2</c:f>
              <c:numCache>
                <c:formatCode>General</c:formatCode>
                <c:ptCount val="1"/>
                <c:pt idx="0">
                  <c:v>5</c:v>
                </c:pt>
              </c:numCache>
            </c:numRef>
          </c:val>
          <c:extLst>
            <c:ext xmlns:c16="http://schemas.microsoft.com/office/drawing/2014/chart" uri="{C3380CC4-5D6E-409C-BE32-E72D297353CC}">
              <c16:uniqueId val="{00000012-9F7F-4024-83E4-23C003B09845}"/>
            </c:ext>
          </c:extLst>
        </c:ser>
        <c:ser>
          <c:idx val="19"/>
          <c:order val="19"/>
          <c:tx>
            <c:strRef>
              <c:f>Sheet1!$U$1</c:f>
              <c:strCache>
                <c:ptCount val="1"/>
                <c:pt idx="0">
                  <c:v>Unknown 65+</c:v>
                </c:pt>
              </c:strCache>
            </c:strRef>
          </c:tx>
          <c:spPr>
            <a:solidFill>
              <a:schemeClr val="accent2">
                <a:lumMod val="80000"/>
              </a:schemeClr>
            </a:solidFill>
            <a:ln>
              <a:noFill/>
            </a:ln>
            <a:effectLst/>
          </c:spPr>
          <c:invertIfNegative val="0"/>
          <c:cat>
            <c:strRef>
              <c:f>Sheet1!$A$2</c:f>
              <c:strCache>
                <c:ptCount val="1"/>
                <c:pt idx="0">
                  <c:v>gruppo_tea</c:v>
                </c:pt>
              </c:strCache>
            </c:strRef>
          </c:cat>
          <c:val>
            <c:numRef>
              <c:f>Sheet1!$U$2</c:f>
              <c:numCache>
                <c:formatCode>General</c:formatCode>
                <c:ptCount val="1"/>
                <c:pt idx="0">
                  <c:v>2</c:v>
                </c:pt>
              </c:numCache>
            </c:numRef>
          </c:val>
          <c:extLst>
            <c:ext xmlns:c16="http://schemas.microsoft.com/office/drawing/2014/chart" uri="{C3380CC4-5D6E-409C-BE32-E72D297353CC}">
              <c16:uniqueId val="{00000013-9F7F-4024-83E4-23C003B09845}"/>
            </c:ext>
          </c:extLst>
        </c:ser>
        <c:dLbls>
          <c:showLegendKey val="0"/>
          <c:showVal val="0"/>
          <c:showCatName val="0"/>
          <c:showSerName val="0"/>
          <c:showPercent val="0"/>
          <c:showBubbleSize val="0"/>
        </c:dLbls>
        <c:gapWidth val="150"/>
        <c:overlap val="100"/>
        <c:axId val="332776800"/>
        <c:axId val="332775160"/>
      </c:barChart>
      <c:catAx>
        <c:axId val="33277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75160"/>
        <c:crosses val="autoZero"/>
        <c:auto val="1"/>
        <c:lblAlgn val="ctr"/>
        <c:lblOffset val="100"/>
        <c:noMultiLvlLbl val="0"/>
      </c:catAx>
      <c:valAx>
        <c:axId val="332775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77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6/10/2021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662DC-0663-4AAA-893B-55867990D742}"/>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868426A-4BF1-4420-A78D-093C9ED42550}"/>
              </a:ext>
            </a:extLst>
          </p:cNvPr>
          <p:cNvSpPr>
            <a:spLocks noGrp="1"/>
          </p:cNvSpPr>
          <p:nvPr>
            <p:ph type="subTitle" idx="1"/>
          </p:nvPr>
        </p:nvSpPr>
        <p:spPr/>
        <p:txBody>
          <a:bodyPr/>
          <a:lstStyle/>
          <a:p>
            <a:r>
              <a:rPr lang="en-US"/>
              <a:t>GREEN FIZZ SRL</a:t>
            </a:r>
          </a:p>
        </p:txBody>
      </p:sp>
    </p:spTree>
    <p:extLst>
      <p:ext uri="{BB962C8B-B14F-4D97-AF65-F5344CB8AC3E}">
        <p14:creationId xmlns:p14="http://schemas.microsoft.com/office/powerpoint/2010/main" val="3387037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A6357-02BE-4B28-9C49-1C508A29D275}"/>
              </a:ext>
            </a:extLst>
          </p:cNvPr>
          <p:cNvSpPr>
            <a:spLocks noGrp="1"/>
          </p:cNvSpPr>
          <p:nvPr>
            <p:ph type="title"/>
          </p:nvPr>
        </p:nvSpPr>
        <p:spPr/>
        <p:txBody>
          <a:bodyPr/>
          <a:lstStyle/>
          <a:p>
            <a:r>
              <a:rPr lang="en-US"/>
              <a:t>Instagram Key Metrics Table | gruppo_tea</a:t>
            </a:r>
          </a:p>
        </p:txBody>
      </p:sp>
      <p:graphicFrame>
        <p:nvGraphicFramePr>
          <p:cNvPr id="5" name="Table Placeholder 4">
            <a:extLst>
              <a:ext uri="{FF2B5EF4-FFF2-40B4-BE49-F238E27FC236}">
                <a16:creationId xmlns:a16="http://schemas.microsoft.com/office/drawing/2014/main" id="{BF187BF7-4710-4931-9FA6-2827D7A91200}"/>
              </a:ext>
            </a:extLst>
          </p:cNvPr>
          <p:cNvGraphicFramePr>
            <a:graphicFrameLocks noGrp="1"/>
          </p:cNvGraphicFramePr>
          <p:nvPr>
            <p:ph type="tbl" sz="quarter" idx="13"/>
            <p:extLst>
              <p:ext uri="{D42A27DB-BD31-4B8C-83A1-F6EECF244321}">
                <p14:modId xmlns:p14="http://schemas.microsoft.com/office/powerpoint/2010/main" val="139732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68180074"/>
                    </a:ext>
                  </a:extLst>
                </a:gridCol>
                <a:gridCol w="658368">
                  <a:extLst>
                    <a:ext uri="{9D8B030D-6E8A-4147-A177-3AD203B41FA5}">
                      <a16:colId xmlns:a16="http://schemas.microsoft.com/office/drawing/2014/main" val="2759571271"/>
                    </a:ext>
                  </a:extLst>
                </a:gridCol>
                <a:gridCol w="658368">
                  <a:extLst>
                    <a:ext uri="{9D8B030D-6E8A-4147-A177-3AD203B41FA5}">
                      <a16:colId xmlns:a16="http://schemas.microsoft.com/office/drawing/2014/main" val="2054502258"/>
                    </a:ext>
                  </a:extLst>
                </a:gridCol>
                <a:gridCol w="658368">
                  <a:extLst>
                    <a:ext uri="{9D8B030D-6E8A-4147-A177-3AD203B41FA5}">
                      <a16:colId xmlns:a16="http://schemas.microsoft.com/office/drawing/2014/main" val="1156728059"/>
                    </a:ext>
                  </a:extLst>
                </a:gridCol>
                <a:gridCol w="658368">
                  <a:extLst>
                    <a:ext uri="{9D8B030D-6E8A-4147-A177-3AD203B41FA5}">
                      <a16:colId xmlns:a16="http://schemas.microsoft.com/office/drawing/2014/main" val="2135563442"/>
                    </a:ext>
                  </a:extLst>
                </a:gridCol>
                <a:gridCol w="658368">
                  <a:extLst>
                    <a:ext uri="{9D8B030D-6E8A-4147-A177-3AD203B41FA5}">
                      <a16:colId xmlns:a16="http://schemas.microsoft.com/office/drawing/2014/main" val="3095366970"/>
                    </a:ext>
                  </a:extLst>
                </a:gridCol>
                <a:gridCol w="658368">
                  <a:extLst>
                    <a:ext uri="{9D8B030D-6E8A-4147-A177-3AD203B41FA5}">
                      <a16:colId xmlns:a16="http://schemas.microsoft.com/office/drawing/2014/main" val="1355665208"/>
                    </a:ext>
                  </a:extLst>
                </a:gridCol>
                <a:gridCol w="658368">
                  <a:extLst>
                    <a:ext uri="{9D8B030D-6E8A-4147-A177-3AD203B41FA5}">
                      <a16:colId xmlns:a16="http://schemas.microsoft.com/office/drawing/2014/main" val="2475680298"/>
                    </a:ext>
                  </a:extLst>
                </a:gridCol>
                <a:gridCol w="658368">
                  <a:extLst>
                    <a:ext uri="{9D8B030D-6E8A-4147-A177-3AD203B41FA5}">
                      <a16:colId xmlns:a16="http://schemas.microsoft.com/office/drawing/2014/main" val="745055625"/>
                    </a:ext>
                  </a:extLst>
                </a:gridCol>
                <a:gridCol w="658368">
                  <a:extLst>
                    <a:ext uri="{9D8B030D-6E8A-4147-A177-3AD203B41FA5}">
                      <a16:colId xmlns:a16="http://schemas.microsoft.com/office/drawing/2014/main" val="35477834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5750840"/>
                  </a:ext>
                </a:extLst>
              </a:tr>
              <a:tr h="370840">
                <a:tc>
                  <a:txBody>
                    <a:bodyPr/>
                    <a:lstStyle/>
                    <a:p>
                      <a:r>
                        <a:rPr lang="en-US" sz="1000"/>
                        <a:t>gruppo_tea</a:t>
                      </a:r>
                    </a:p>
                  </a:txBody>
                  <a:tcPr/>
                </a:tc>
                <a:tc>
                  <a:txBody>
                    <a:bodyPr/>
                    <a:lstStyle/>
                    <a:p>
                      <a:r>
                        <a:rPr lang="en-US" sz="1000"/>
                        <a:t>833</a:t>
                      </a:r>
                    </a:p>
                  </a:txBody>
                  <a:tcPr/>
                </a:tc>
                <a:tc>
                  <a:txBody>
                    <a:bodyPr/>
                    <a:lstStyle/>
                    <a:p>
                      <a:r>
                        <a:rPr lang="en-US" sz="1000"/>
                        <a:t>24</a:t>
                      </a:r>
                    </a:p>
                  </a:txBody>
                  <a:tcPr/>
                </a:tc>
                <a:tc>
                  <a:txBody>
                    <a:bodyPr/>
                    <a:lstStyle/>
                    <a:p>
                      <a:r>
                        <a:rPr lang="en-US" sz="1000"/>
                        <a:t>5</a:t>
                      </a:r>
                    </a:p>
                  </a:txBody>
                  <a:tcPr/>
                </a:tc>
                <a:tc>
                  <a:txBody>
                    <a:bodyPr/>
                    <a:lstStyle/>
                    <a:p>
                      <a:r>
                        <a:rPr lang="en-US" sz="1000"/>
                        <a:t>3</a:t>
                      </a:r>
                    </a:p>
                  </a:txBody>
                  <a:tcPr/>
                </a:tc>
                <a:tc>
                  <a:txBody>
                    <a:bodyPr/>
                    <a:lstStyle/>
                    <a:p>
                      <a:r>
                        <a:rPr lang="en-US" sz="1000"/>
                        <a:t>3</a:t>
                      </a:r>
                    </a:p>
                  </a:txBody>
                  <a:tcPr/>
                </a:tc>
                <a:tc>
                  <a:txBody>
                    <a:bodyPr/>
                    <a:lstStyle/>
                    <a:p>
                      <a:r>
                        <a:rPr lang="en-US" sz="1000"/>
                        <a:t>11</a:t>
                      </a:r>
                    </a:p>
                  </a:txBody>
                  <a:tcPr/>
                </a:tc>
                <a:tc>
                  <a:txBody>
                    <a:bodyPr/>
                    <a:lstStyle/>
                    <a:p>
                      <a:r>
                        <a:rPr lang="en-US" sz="1000"/>
                        <a:t>195</a:t>
                      </a:r>
                    </a:p>
                  </a:txBody>
                  <a:tcPr/>
                </a:tc>
                <a:tc>
                  <a:txBody>
                    <a:bodyPr/>
                    <a:lstStyle/>
                    <a:p>
                      <a:r>
                        <a:rPr lang="en-US" sz="1000"/>
                        <a:t>4</a:t>
                      </a:r>
                    </a:p>
                  </a:txBody>
                  <a:tcPr/>
                </a:tc>
                <a:tc>
                  <a:txBody>
                    <a:bodyPr/>
                    <a:lstStyle/>
                    <a:p>
                      <a:r>
                        <a:rPr lang="en-US" sz="1000"/>
                        <a:t>2.2035 %</a:t>
                      </a:r>
                    </a:p>
                  </a:txBody>
                  <a:tcPr/>
                </a:tc>
                <a:extLst>
                  <a:ext uri="{0D108BD9-81ED-4DB2-BD59-A6C34878D82A}">
                    <a16:rowId xmlns:a16="http://schemas.microsoft.com/office/drawing/2014/main" val="3141551696"/>
                  </a:ext>
                </a:extLst>
              </a:tr>
            </a:tbl>
          </a:graphicData>
        </a:graphic>
      </p:graphicFrame>
      <p:sp>
        <p:nvSpPr>
          <p:cNvPr id="4" name="Text Placeholder 3">
            <a:extLst>
              <a:ext uri="{FF2B5EF4-FFF2-40B4-BE49-F238E27FC236}">
                <a16:creationId xmlns:a16="http://schemas.microsoft.com/office/drawing/2014/main" id="{C377B9BB-73BE-48C0-BDF5-686D65638725}"/>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74946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0D00D-84AA-44F0-A1B9-157393A4BBA1}"/>
              </a:ext>
            </a:extLst>
          </p:cNvPr>
          <p:cNvSpPr>
            <a:spLocks noGrp="1"/>
          </p:cNvSpPr>
          <p:nvPr>
            <p:ph type="title"/>
          </p:nvPr>
        </p:nvSpPr>
        <p:spPr/>
        <p:txBody>
          <a:bodyPr/>
          <a:lstStyle/>
          <a:p>
            <a:r>
              <a:rPr lang="en-US"/>
              <a:t>Instagram Followers Total | gruppo_tea</a:t>
            </a:r>
          </a:p>
        </p:txBody>
      </p:sp>
      <p:graphicFrame>
        <p:nvGraphicFramePr>
          <p:cNvPr id="6" name="Chart Placeholder 5">
            <a:extLst>
              <a:ext uri="{FF2B5EF4-FFF2-40B4-BE49-F238E27FC236}">
                <a16:creationId xmlns:a16="http://schemas.microsoft.com/office/drawing/2014/main" id="{D0B08353-9DA4-43DE-947A-C09775781E9B}"/>
              </a:ext>
            </a:extLst>
          </p:cNvPr>
          <p:cNvGraphicFramePr>
            <a:graphicFrameLocks noGrp="1"/>
          </p:cNvGraphicFramePr>
          <p:nvPr>
            <p:ph type="chart" sz="quarter" idx="13"/>
            <p:extLst>
              <p:ext uri="{D42A27DB-BD31-4B8C-83A1-F6EECF244321}">
                <p14:modId xmlns:p14="http://schemas.microsoft.com/office/powerpoint/2010/main" val="2679069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25F3B2-AC15-476F-B9B1-798F1D1690F5}"/>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F7618F1F-B799-4B62-82E3-B9DBA33CDE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27844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EC4C8-457D-45FF-AED1-2986BA1100D8}"/>
              </a:ext>
            </a:extLst>
          </p:cNvPr>
          <p:cNvSpPr>
            <a:spLocks noGrp="1"/>
          </p:cNvSpPr>
          <p:nvPr>
            <p:ph type="title"/>
          </p:nvPr>
        </p:nvSpPr>
        <p:spPr/>
        <p:txBody>
          <a:bodyPr/>
          <a:lstStyle/>
          <a:p>
            <a:r>
              <a:rPr lang="en-US"/>
              <a:t>Instagram Followers Change Rate | gruppo_tea</a:t>
            </a:r>
          </a:p>
        </p:txBody>
      </p:sp>
      <p:graphicFrame>
        <p:nvGraphicFramePr>
          <p:cNvPr id="6" name="Chart Placeholder 5">
            <a:extLst>
              <a:ext uri="{FF2B5EF4-FFF2-40B4-BE49-F238E27FC236}">
                <a16:creationId xmlns:a16="http://schemas.microsoft.com/office/drawing/2014/main" id="{F2FB631D-1734-48BC-A831-CAF89CA8540F}"/>
              </a:ext>
            </a:extLst>
          </p:cNvPr>
          <p:cNvGraphicFramePr>
            <a:graphicFrameLocks noGrp="1"/>
          </p:cNvGraphicFramePr>
          <p:nvPr>
            <p:ph type="chart" sz="quarter" idx="13"/>
            <p:extLst>
              <p:ext uri="{D42A27DB-BD31-4B8C-83A1-F6EECF244321}">
                <p14:modId xmlns:p14="http://schemas.microsoft.com/office/powerpoint/2010/main" val="40026518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4451D4-4DA5-4EE8-8FFB-AD9390C67AA4}"/>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014EAC85-6FF6-4AA5-997F-91029647CD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6245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27EC-CF28-4112-823C-8B06B6DCFCD2}"/>
              </a:ext>
            </a:extLst>
          </p:cNvPr>
          <p:cNvSpPr>
            <a:spLocks noGrp="1"/>
          </p:cNvSpPr>
          <p:nvPr>
            <p:ph type="title"/>
          </p:nvPr>
        </p:nvSpPr>
        <p:spPr/>
        <p:txBody>
          <a:bodyPr/>
          <a:lstStyle/>
          <a:p>
            <a:r>
              <a:rPr lang="en-US"/>
              <a:t>Instagram Posts Table | gruppo_tea - 1 of 10</a:t>
            </a:r>
          </a:p>
        </p:txBody>
      </p:sp>
      <p:graphicFrame>
        <p:nvGraphicFramePr>
          <p:cNvPr id="5" name="Table Placeholder 4">
            <a:extLst>
              <a:ext uri="{FF2B5EF4-FFF2-40B4-BE49-F238E27FC236}">
                <a16:creationId xmlns:a16="http://schemas.microsoft.com/office/drawing/2014/main" id="{37E4396C-E4E3-4AFC-BF2E-A93322069A2C}"/>
              </a:ext>
            </a:extLst>
          </p:cNvPr>
          <p:cNvGraphicFramePr>
            <a:graphicFrameLocks noGrp="1"/>
          </p:cNvGraphicFramePr>
          <p:nvPr>
            <p:ph type="tbl" sz="quarter" idx="13"/>
            <p:extLst>
              <p:ext uri="{D42A27DB-BD31-4B8C-83A1-F6EECF244321}">
                <p14:modId xmlns:p14="http://schemas.microsoft.com/office/powerpoint/2010/main" val="913933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6901053"/>
                    </a:ext>
                  </a:extLst>
                </a:gridCol>
                <a:gridCol w="987552">
                  <a:extLst>
                    <a:ext uri="{9D8B030D-6E8A-4147-A177-3AD203B41FA5}">
                      <a16:colId xmlns:a16="http://schemas.microsoft.com/office/drawing/2014/main" val="1233744352"/>
                    </a:ext>
                  </a:extLst>
                </a:gridCol>
                <a:gridCol w="987552">
                  <a:extLst>
                    <a:ext uri="{9D8B030D-6E8A-4147-A177-3AD203B41FA5}">
                      <a16:colId xmlns:a16="http://schemas.microsoft.com/office/drawing/2014/main" val="1147327282"/>
                    </a:ext>
                  </a:extLst>
                </a:gridCol>
                <a:gridCol w="987552">
                  <a:extLst>
                    <a:ext uri="{9D8B030D-6E8A-4147-A177-3AD203B41FA5}">
                      <a16:colId xmlns:a16="http://schemas.microsoft.com/office/drawing/2014/main" val="481461548"/>
                    </a:ext>
                  </a:extLst>
                </a:gridCol>
                <a:gridCol w="987552">
                  <a:extLst>
                    <a:ext uri="{9D8B030D-6E8A-4147-A177-3AD203B41FA5}">
                      <a16:colId xmlns:a16="http://schemas.microsoft.com/office/drawing/2014/main" val="1410466836"/>
                    </a:ext>
                  </a:extLst>
                </a:gridCol>
                <a:gridCol w="987552">
                  <a:extLst>
                    <a:ext uri="{9D8B030D-6E8A-4147-A177-3AD203B41FA5}">
                      <a16:colId xmlns:a16="http://schemas.microsoft.com/office/drawing/2014/main" val="3298094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9079799"/>
                  </a:ext>
                </a:extLst>
              </a:tr>
            </a:tbl>
          </a:graphicData>
        </a:graphic>
      </p:graphicFrame>
      <p:sp>
        <p:nvSpPr>
          <p:cNvPr id="4" name="Text Placeholder 3">
            <a:extLst>
              <a:ext uri="{FF2B5EF4-FFF2-40B4-BE49-F238E27FC236}">
                <a16:creationId xmlns:a16="http://schemas.microsoft.com/office/drawing/2014/main" id="{32BA70EA-051E-44F8-9BAA-CD451292D1B5}"/>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305860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83A6E-04D4-4663-BBFC-AEB1161F5D8A}"/>
              </a:ext>
            </a:extLst>
          </p:cNvPr>
          <p:cNvSpPr>
            <a:spLocks noGrp="1"/>
          </p:cNvSpPr>
          <p:nvPr>
            <p:ph type="title"/>
          </p:nvPr>
        </p:nvSpPr>
        <p:spPr/>
        <p:txBody>
          <a:bodyPr/>
          <a:lstStyle/>
          <a:p>
            <a:r>
              <a:rPr lang="en-US"/>
              <a:t>Instagram Posts Table | gruppo_tea - 2 of 10</a:t>
            </a:r>
          </a:p>
        </p:txBody>
      </p:sp>
      <p:graphicFrame>
        <p:nvGraphicFramePr>
          <p:cNvPr id="5" name="Table Placeholder 4">
            <a:extLst>
              <a:ext uri="{FF2B5EF4-FFF2-40B4-BE49-F238E27FC236}">
                <a16:creationId xmlns:a16="http://schemas.microsoft.com/office/drawing/2014/main" id="{40C67289-ED4F-4AFC-8812-9C574217E758}"/>
              </a:ext>
            </a:extLst>
          </p:cNvPr>
          <p:cNvGraphicFramePr>
            <a:graphicFrameLocks noGrp="1"/>
          </p:cNvGraphicFramePr>
          <p:nvPr>
            <p:ph type="tbl" sz="quarter" idx="13"/>
            <p:extLst>
              <p:ext uri="{D42A27DB-BD31-4B8C-83A1-F6EECF244321}">
                <p14:modId xmlns:p14="http://schemas.microsoft.com/office/powerpoint/2010/main" val="1588481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74406888"/>
                    </a:ext>
                  </a:extLst>
                </a:gridCol>
                <a:gridCol w="987552">
                  <a:extLst>
                    <a:ext uri="{9D8B030D-6E8A-4147-A177-3AD203B41FA5}">
                      <a16:colId xmlns:a16="http://schemas.microsoft.com/office/drawing/2014/main" val="134430962"/>
                    </a:ext>
                  </a:extLst>
                </a:gridCol>
                <a:gridCol w="987552">
                  <a:extLst>
                    <a:ext uri="{9D8B030D-6E8A-4147-A177-3AD203B41FA5}">
                      <a16:colId xmlns:a16="http://schemas.microsoft.com/office/drawing/2014/main" val="872218778"/>
                    </a:ext>
                  </a:extLst>
                </a:gridCol>
                <a:gridCol w="987552">
                  <a:extLst>
                    <a:ext uri="{9D8B030D-6E8A-4147-A177-3AD203B41FA5}">
                      <a16:colId xmlns:a16="http://schemas.microsoft.com/office/drawing/2014/main" val="3418005243"/>
                    </a:ext>
                  </a:extLst>
                </a:gridCol>
                <a:gridCol w="987552">
                  <a:extLst>
                    <a:ext uri="{9D8B030D-6E8A-4147-A177-3AD203B41FA5}">
                      <a16:colId xmlns:a16="http://schemas.microsoft.com/office/drawing/2014/main" val="1850767840"/>
                    </a:ext>
                  </a:extLst>
                </a:gridCol>
                <a:gridCol w="987552">
                  <a:extLst>
                    <a:ext uri="{9D8B030D-6E8A-4147-A177-3AD203B41FA5}">
                      <a16:colId xmlns:a16="http://schemas.microsoft.com/office/drawing/2014/main" val="391149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1102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- 2021-06-01 10:24:05</a:t>
                      </a:r>
                      <a:r>
                        <a:rPr kumimoji="0" lang="it-IT" sz="1000" b="0" i="0" u="none" strike="noStrike" kern="1200" cap="none" spc="0" normalizeH="0" baseline="0" noProof="0">
                          <a:ln>
                            <a:noFill/>
                          </a:ln>
                          <a:solidFill>
                            <a:prstClr val="black"/>
                          </a:solidFill>
                          <a:effectLst/>
                          <a:uLnTx/>
                          <a:uFillTx/>
                          <a:latin typeface="+mn-lt"/>
                          <a:ea typeface="+mn-ea"/>
                          <a:cs typeface="+mn-cs"/>
                        </a:rPr>
                        <a:t>
 Alla fine di un anno scolastico unico al mondo, in cui tutti abbiamo avuto occasione di riflettere sulla #sostenibilità, siamo andati a trovare i bimbi delle Scuole dell'Infanzia Marzaroli e Vignali e delle primarie D'Annunzio e Romagnosi di Salsomaggiore.
Gli abbiamo regalato il nostro "Coloring book", un libro pieno di filastrocche, indovinelli e disegni per imparare a risparmiare energia e ad avere cura dell'ambiente.
È stato il nostro modo per salutare bimbi, insegnanti e personale della scuola e augurare a tutti buona estate.
Nelle immagini Luca Chirico di Tea con Luigi Mavilla, Direttore di Sinapsi Net, e la dirigente Lucrezia Tinnirello, presente insieme ai collaboratori Gaia Germani e Umberto Laneri.
Ci rivedremo certamente in autunno con nuove iniziative e un nuovo percorso di laboratori didattici.
.
.
.
.
#giochi #estate #coloringbook #energia #teaenergia #salvaguardiamolambiente #sostenibilità #sustainability #gruppotea #savetheplanet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73544592"/>
                  </a:ext>
                </a:extLst>
              </a:tr>
            </a:tbl>
          </a:graphicData>
        </a:graphic>
      </p:graphicFrame>
      <p:sp>
        <p:nvSpPr>
          <p:cNvPr id="4" name="Text Placeholder 3">
            <a:extLst>
              <a:ext uri="{FF2B5EF4-FFF2-40B4-BE49-F238E27FC236}">
                <a16:creationId xmlns:a16="http://schemas.microsoft.com/office/drawing/2014/main" id="{BE632E5A-B034-4875-926F-C5FE42B4E1BA}"/>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8885026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5B62B-D3AE-488D-A397-5415512684B0}"/>
              </a:ext>
            </a:extLst>
          </p:cNvPr>
          <p:cNvSpPr>
            <a:spLocks noGrp="1"/>
          </p:cNvSpPr>
          <p:nvPr>
            <p:ph type="title"/>
          </p:nvPr>
        </p:nvSpPr>
        <p:spPr/>
        <p:txBody>
          <a:bodyPr/>
          <a:lstStyle/>
          <a:p>
            <a:r>
              <a:rPr lang="en-US"/>
              <a:t>Instagram Posts Table | gruppo_tea - 3 of 10</a:t>
            </a:r>
          </a:p>
        </p:txBody>
      </p:sp>
      <p:graphicFrame>
        <p:nvGraphicFramePr>
          <p:cNvPr id="5" name="Table Placeholder 4">
            <a:extLst>
              <a:ext uri="{FF2B5EF4-FFF2-40B4-BE49-F238E27FC236}">
                <a16:creationId xmlns:a16="http://schemas.microsoft.com/office/drawing/2014/main" id="{247BC3B0-9611-47C3-932E-190D15BCBA2A}"/>
              </a:ext>
            </a:extLst>
          </p:cNvPr>
          <p:cNvGraphicFramePr>
            <a:graphicFrameLocks noGrp="1"/>
          </p:cNvGraphicFramePr>
          <p:nvPr>
            <p:ph type="tbl" sz="quarter" idx="13"/>
            <p:extLst>
              <p:ext uri="{D42A27DB-BD31-4B8C-83A1-F6EECF244321}">
                <p14:modId xmlns:p14="http://schemas.microsoft.com/office/powerpoint/2010/main" val="339633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22069919"/>
                    </a:ext>
                  </a:extLst>
                </a:gridCol>
                <a:gridCol w="987552">
                  <a:extLst>
                    <a:ext uri="{9D8B030D-6E8A-4147-A177-3AD203B41FA5}">
                      <a16:colId xmlns:a16="http://schemas.microsoft.com/office/drawing/2014/main" val="2338581791"/>
                    </a:ext>
                  </a:extLst>
                </a:gridCol>
                <a:gridCol w="987552">
                  <a:extLst>
                    <a:ext uri="{9D8B030D-6E8A-4147-A177-3AD203B41FA5}">
                      <a16:colId xmlns:a16="http://schemas.microsoft.com/office/drawing/2014/main" val="3645573556"/>
                    </a:ext>
                  </a:extLst>
                </a:gridCol>
                <a:gridCol w="987552">
                  <a:extLst>
                    <a:ext uri="{9D8B030D-6E8A-4147-A177-3AD203B41FA5}">
                      <a16:colId xmlns:a16="http://schemas.microsoft.com/office/drawing/2014/main" val="1963642743"/>
                    </a:ext>
                  </a:extLst>
                </a:gridCol>
                <a:gridCol w="987552">
                  <a:extLst>
                    <a:ext uri="{9D8B030D-6E8A-4147-A177-3AD203B41FA5}">
                      <a16:colId xmlns:a16="http://schemas.microsoft.com/office/drawing/2014/main" val="1442868505"/>
                    </a:ext>
                  </a:extLst>
                </a:gridCol>
                <a:gridCol w="987552">
                  <a:extLst>
                    <a:ext uri="{9D8B030D-6E8A-4147-A177-3AD203B41FA5}">
                      <a16:colId xmlns:a16="http://schemas.microsoft.com/office/drawing/2014/main" val="366264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8143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- 2021-05-25 14:46:52</a:t>
                      </a:r>
                      <a:r>
                        <a:rPr kumimoji="0" lang="it-IT" sz="1000" b="0" i="0" u="none" strike="noStrike" kern="1200" cap="none" spc="0" normalizeH="0" baseline="0" noProof="0">
                          <a:ln>
                            <a:noFill/>
                          </a:ln>
                          <a:solidFill>
                            <a:prstClr val="black"/>
                          </a:solidFill>
                          <a:effectLst/>
                          <a:uLnTx/>
                          <a:uFillTx/>
                          <a:latin typeface="+mn-lt"/>
                          <a:ea typeface="+mn-ea"/>
                          <a:cs typeface="+mn-cs"/>
                        </a:rPr>
                        <a:t>
 È con vero piacere che rinnoviamo anche quest'anno la collaborazione con il Festival SEGNI, l'evento internazionale d’arte e teatro rivolto ai più giovani per sensibilizzarli sulle tematiche ambientali.
Lo scorso anno è transitato solo sugli schermi con "Segni in onda", ma finalmente quest'anno il festival tornerà ad animare teatri e piazze di Mantova, sdoppiandosi in due rassegne distinte:
☀️ SEGNI d'ESTATE dal 26 giugno al 17 luglio
🍂 SEGNI d'AUTUNNO dal 23 ottobre al 2 novembre
Una nuova edizione che ha come animale simbolo il camaleonte, realizzato dall'artista arturobrachetti, per sottolineare l'importanza di essere sensibili verso l'ambiente che ci circonda senza alterarlo, nel rispetto di equilibri ed ecosistemi.
Bentornato segnidinfanzia, ci vediamo tra un mese con centinaia di camaleonti colorati dai bimbi! 
.
.
.
#gruppotea #segnidinfanzia #sostenibilità #sostenibile #savetheplanet #salvaguardiamolambiente #festival #segnifestival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72423993"/>
                  </a:ext>
                </a:extLst>
              </a:tr>
            </a:tbl>
          </a:graphicData>
        </a:graphic>
      </p:graphicFrame>
      <p:sp>
        <p:nvSpPr>
          <p:cNvPr id="4" name="Text Placeholder 3">
            <a:extLst>
              <a:ext uri="{FF2B5EF4-FFF2-40B4-BE49-F238E27FC236}">
                <a16:creationId xmlns:a16="http://schemas.microsoft.com/office/drawing/2014/main" id="{29450830-6E60-44FD-851B-B34D2E3E04DE}"/>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127734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26755-1D3A-439C-846C-07FDA081E4B0}"/>
              </a:ext>
            </a:extLst>
          </p:cNvPr>
          <p:cNvSpPr>
            <a:spLocks noGrp="1"/>
          </p:cNvSpPr>
          <p:nvPr>
            <p:ph type="title"/>
          </p:nvPr>
        </p:nvSpPr>
        <p:spPr/>
        <p:txBody>
          <a:bodyPr/>
          <a:lstStyle/>
          <a:p>
            <a:r>
              <a:rPr lang="en-US"/>
              <a:t>Instagram Posts Table | gruppo_tea - 4 of 10</a:t>
            </a:r>
          </a:p>
        </p:txBody>
      </p:sp>
      <p:graphicFrame>
        <p:nvGraphicFramePr>
          <p:cNvPr id="5" name="Table Placeholder 4">
            <a:extLst>
              <a:ext uri="{FF2B5EF4-FFF2-40B4-BE49-F238E27FC236}">
                <a16:creationId xmlns:a16="http://schemas.microsoft.com/office/drawing/2014/main" id="{F481D62E-C691-4E53-8675-BE58E39D6550}"/>
              </a:ext>
            </a:extLst>
          </p:cNvPr>
          <p:cNvGraphicFramePr>
            <a:graphicFrameLocks noGrp="1"/>
          </p:cNvGraphicFramePr>
          <p:nvPr>
            <p:ph type="tbl" sz="quarter" idx="13"/>
            <p:extLst>
              <p:ext uri="{D42A27DB-BD31-4B8C-83A1-F6EECF244321}">
                <p14:modId xmlns:p14="http://schemas.microsoft.com/office/powerpoint/2010/main" val="1728133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74133776"/>
                    </a:ext>
                  </a:extLst>
                </a:gridCol>
                <a:gridCol w="987552">
                  <a:extLst>
                    <a:ext uri="{9D8B030D-6E8A-4147-A177-3AD203B41FA5}">
                      <a16:colId xmlns:a16="http://schemas.microsoft.com/office/drawing/2014/main" val="3210203565"/>
                    </a:ext>
                  </a:extLst>
                </a:gridCol>
                <a:gridCol w="987552">
                  <a:extLst>
                    <a:ext uri="{9D8B030D-6E8A-4147-A177-3AD203B41FA5}">
                      <a16:colId xmlns:a16="http://schemas.microsoft.com/office/drawing/2014/main" val="1267102067"/>
                    </a:ext>
                  </a:extLst>
                </a:gridCol>
                <a:gridCol w="987552">
                  <a:extLst>
                    <a:ext uri="{9D8B030D-6E8A-4147-A177-3AD203B41FA5}">
                      <a16:colId xmlns:a16="http://schemas.microsoft.com/office/drawing/2014/main" val="804315735"/>
                    </a:ext>
                  </a:extLst>
                </a:gridCol>
                <a:gridCol w="987552">
                  <a:extLst>
                    <a:ext uri="{9D8B030D-6E8A-4147-A177-3AD203B41FA5}">
                      <a16:colId xmlns:a16="http://schemas.microsoft.com/office/drawing/2014/main" val="3802388762"/>
                    </a:ext>
                  </a:extLst>
                </a:gridCol>
                <a:gridCol w="987552">
                  <a:extLst>
                    <a:ext uri="{9D8B030D-6E8A-4147-A177-3AD203B41FA5}">
                      <a16:colId xmlns:a16="http://schemas.microsoft.com/office/drawing/2014/main" val="3002410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61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- 2021-05-24 09:55:28</a:t>
                      </a:r>
                      <a:r>
                        <a:rPr kumimoji="0" lang="it-IT" sz="1000" b="0" i="0" u="none" strike="noStrike" kern="1200" cap="none" spc="0" normalizeH="0" baseline="0" noProof="0">
                          <a:ln>
                            <a:noFill/>
                          </a:ln>
                          <a:solidFill>
                            <a:prstClr val="black"/>
                          </a:solidFill>
                          <a:effectLst/>
                          <a:uLnTx/>
                          <a:uFillTx/>
                          <a:latin typeface="+mn-lt"/>
                          <a:ea typeface="+mn-ea"/>
                          <a:cs typeface="+mn-cs"/>
                        </a:rPr>
                        <a:t>
 Hai tempo fino al 28 maggio per partecipare al Premio Futuro Sostenibile: un concorso che abbiamo organizzato nell’ambito dell’iniziativa “Mantova circolare”, per stimolare la consapevolezza ambientale e valorizzare i progetti territoriali istituzionali, imprenditoriali e formativi dedicati a esempi e buone pratiche di #SostenibilitàAmbientale ed #EconomiaCircolare.
Se hai un progetto che mette in evidenza le tue buone pratiche aziendali partecipa al Concorso! Scopri qui come fare 
👉 bit.ly/PremioFuturoSostenibile
.
.
.
.
#gruppotea #futurosostenibile #pianeta #green #ambiente #ecologia #innovazione #natura #greencity #greeneconomy #zerowaste #savetheplanet #sostenibilità #innovare#innovazione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1542155"/>
                  </a:ext>
                </a:extLst>
              </a:tr>
            </a:tbl>
          </a:graphicData>
        </a:graphic>
      </p:graphicFrame>
      <p:sp>
        <p:nvSpPr>
          <p:cNvPr id="4" name="Text Placeholder 3">
            <a:extLst>
              <a:ext uri="{FF2B5EF4-FFF2-40B4-BE49-F238E27FC236}">
                <a16:creationId xmlns:a16="http://schemas.microsoft.com/office/drawing/2014/main" id="{06DA34C1-89AD-401E-9258-139B9412DFF9}"/>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202257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E776C-303B-4C50-834D-38D01F17F89A}"/>
              </a:ext>
            </a:extLst>
          </p:cNvPr>
          <p:cNvSpPr>
            <a:spLocks noGrp="1"/>
          </p:cNvSpPr>
          <p:nvPr>
            <p:ph type="title"/>
          </p:nvPr>
        </p:nvSpPr>
        <p:spPr/>
        <p:txBody>
          <a:bodyPr/>
          <a:lstStyle/>
          <a:p>
            <a:r>
              <a:rPr lang="en-US"/>
              <a:t>Instagram Posts Table | gruppo_tea - 5 of 10</a:t>
            </a:r>
          </a:p>
        </p:txBody>
      </p:sp>
      <p:graphicFrame>
        <p:nvGraphicFramePr>
          <p:cNvPr id="5" name="Table Placeholder 4">
            <a:extLst>
              <a:ext uri="{FF2B5EF4-FFF2-40B4-BE49-F238E27FC236}">
                <a16:creationId xmlns:a16="http://schemas.microsoft.com/office/drawing/2014/main" id="{F96FC92F-49BE-4553-9067-A485C00F5837}"/>
              </a:ext>
            </a:extLst>
          </p:cNvPr>
          <p:cNvGraphicFramePr>
            <a:graphicFrameLocks noGrp="1"/>
          </p:cNvGraphicFramePr>
          <p:nvPr>
            <p:ph type="tbl" sz="quarter" idx="13"/>
            <p:extLst>
              <p:ext uri="{D42A27DB-BD31-4B8C-83A1-F6EECF244321}">
                <p14:modId xmlns:p14="http://schemas.microsoft.com/office/powerpoint/2010/main" val="3199421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580409"/>
                    </a:ext>
                  </a:extLst>
                </a:gridCol>
                <a:gridCol w="987552">
                  <a:extLst>
                    <a:ext uri="{9D8B030D-6E8A-4147-A177-3AD203B41FA5}">
                      <a16:colId xmlns:a16="http://schemas.microsoft.com/office/drawing/2014/main" val="1776329491"/>
                    </a:ext>
                  </a:extLst>
                </a:gridCol>
                <a:gridCol w="987552">
                  <a:extLst>
                    <a:ext uri="{9D8B030D-6E8A-4147-A177-3AD203B41FA5}">
                      <a16:colId xmlns:a16="http://schemas.microsoft.com/office/drawing/2014/main" val="2283077831"/>
                    </a:ext>
                  </a:extLst>
                </a:gridCol>
                <a:gridCol w="987552">
                  <a:extLst>
                    <a:ext uri="{9D8B030D-6E8A-4147-A177-3AD203B41FA5}">
                      <a16:colId xmlns:a16="http://schemas.microsoft.com/office/drawing/2014/main" val="2798647534"/>
                    </a:ext>
                  </a:extLst>
                </a:gridCol>
                <a:gridCol w="987552">
                  <a:extLst>
                    <a:ext uri="{9D8B030D-6E8A-4147-A177-3AD203B41FA5}">
                      <a16:colId xmlns:a16="http://schemas.microsoft.com/office/drawing/2014/main" val="984604255"/>
                    </a:ext>
                  </a:extLst>
                </a:gridCol>
                <a:gridCol w="987552">
                  <a:extLst>
                    <a:ext uri="{9D8B030D-6E8A-4147-A177-3AD203B41FA5}">
                      <a16:colId xmlns:a16="http://schemas.microsoft.com/office/drawing/2014/main" val="1087435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3290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- 2021-05-21 09:43:37</a:t>
                      </a:r>
                      <a:r>
                        <a:rPr kumimoji="0" lang="it-IT" sz="1000" b="0" i="0" u="none" strike="noStrike" kern="1200" cap="none" spc="0" normalizeH="0" baseline="0" noProof="0">
                          <a:ln>
                            <a:noFill/>
                          </a:ln>
                          <a:solidFill>
                            <a:prstClr val="black"/>
                          </a:solidFill>
                          <a:effectLst/>
                          <a:uLnTx/>
                          <a:uFillTx/>
                          <a:latin typeface="+mn-lt"/>
                          <a:ea typeface="+mn-ea"/>
                          <a:cs typeface="+mn-cs"/>
                        </a:rPr>
                        <a:t>
 Quante volte ti è capitato di dimenticare di pagare la bolletta?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Da adesso con Tea Energia non dovrai più preoccuparti: la scadenza te la ricordiamo noi! 😉
Quando ricevi la nostra fattura di luce o gas, fotografa il QR code con il tuo smartphone utilizzando una delle tante app disponibili dedicate ai promemoria.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Il giorno prima della scadenza sarà il tuo stesso telefono a ricordarti quella bolletta con un messaggio. 
.
.
.
.
#teaenergia #gruppotea #energia #bolletta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65827870"/>
                  </a:ext>
                </a:extLst>
              </a:tr>
            </a:tbl>
          </a:graphicData>
        </a:graphic>
      </p:graphicFrame>
      <p:sp>
        <p:nvSpPr>
          <p:cNvPr id="4" name="Text Placeholder 3">
            <a:extLst>
              <a:ext uri="{FF2B5EF4-FFF2-40B4-BE49-F238E27FC236}">
                <a16:creationId xmlns:a16="http://schemas.microsoft.com/office/drawing/2014/main" id="{489CADCB-FAEC-4EDB-B57E-0554C5501414}"/>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41440792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53FEF-2371-4A47-97A5-F8791FEDEE3D}"/>
              </a:ext>
            </a:extLst>
          </p:cNvPr>
          <p:cNvSpPr>
            <a:spLocks noGrp="1"/>
          </p:cNvSpPr>
          <p:nvPr>
            <p:ph type="title"/>
          </p:nvPr>
        </p:nvSpPr>
        <p:spPr/>
        <p:txBody>
          <a:bodyPr/>
          <a:lstStyle/>
          <a:p>
            <a:r>
              <a:rPr lang="en-US"/>
              <a:t>Instagram Posts Table | gruppo_tea - 6 of 10</a:t>
            </a:r>
          </a:p>
        </p:txBody>
      </p:sp>
      <p:graphicFrame>
        <p:nvGraphicFramePr>
          <p:cNvPr id="5" name="Table Placeholder 4">
            <a:extLst>
              <a:ext uri="{FF2B5EF4-FFF2-40B4-BE49-F238E27FC236}">
                <a16:creationId xmlns:a16="http://schemas.microsoft.com/office/drawing/2014/main" id="{64BAE828-7608-48E7-9FC9-385D0FE56736}"/>
              </a:ext>
            </a:extLst>
          </p:cNvPr>
          <p:cNvGraphicFramePr>
            <a:graphicFrameLocks noGrp="1"/>
          </p:cNvGraphicFramePr>
          <p:nvPr>
            <p:ph type="tbl" sz="quarter" idx="13"/>
            <p:extLst>
              <p:ext uri="{D42A27DB-BD31-4B8C-83A1-F6EECF244321}">
                <p14:modId xmlns:p14="http://schemas.microsoft.com/office/powerpoint/2010/main" val="32186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897917"/>
                    </a:ext>
                  </a:extLst>
                </a:gridCol>
                <a:gridCol w="987552">
                  <a:extLst>
                    <a:ext uri="{9D8B030D-6E8A-4147-A177-3AD203B41FA5}">
                      <a16:colId xmlns:a16="http://schemas.microsoft.com/office/drawing/2014/main" val="3352830840"/>
                    </a:ext>
                  </a:extLst>
                </a:gridCol>
                <a:gridCol w="987552">
                  <a:extLst>
                    <a:ext uri="{9D8B030D-6E8A-4147-A177-3AD203B41FA5}">
                      <a16:colId xmlns:a16="http://schemas.microsoft.com/office/drawing/2014/main" val="2062053195"/>
                    </a:ext>
                  </a:extLst>
                </a:gridCol>
                <a:gridCol w="987552">
                  <a:extLst>
                    <a:ext uri="{9D8B030D-6E8A-4147-A177-3AD203B41FA5}">
                      <a16:colId xmlns:a16="http://schemas.microsoft.com/office/drawing/2014/main" val="2399082512"/>
                    </a:ext>
                  </a:extLst>
                </a:gridCol>
                <a:gridCol w="987552">
                  <a:extLst>
                    <a:ext uri="{9D8B030D-6E8A-4147-A177-3AD203B41FA5}">
                      <a16:colId xmlns:a16="http://schemas.microsoft.com/office/drawing/2014/main" val="3345118825"/>
                    </a:ext>
                  </a:extLst>
                </a:gridCol>
                <a:gridCol w="987552">
                  <a:extLst>
                    <a:ext uri="{9D8B030D-6E8A-4147-A177-3AD203B41FA5}">
                      <a16:colId xmlns:a16="http://schemas.microsoft.com/office/drawing/2014/main" val="3903330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552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- 2021-05-21 08:09:06</a:t>
                      </a:r>
                      <a:r>
                        <a:rPr kumimoji="0" lang="it-IT" sz="1000" b="0" i="0" u="none" strike="noStrike" kern="1200" cap="none" spc="0" normalizeH="0" baseline="0" noProof="0">
                          <a:ln>
                            <a:noFill/>
                          </a:ln>
                          <a:solidFill>
                            <a:prstClr val="black"/>
                          </a:solidFill>
                          <a:effectLst/>
                          <a:uLnTx/>
                          <a:uFillTx/>
                          <a:latin typeface="+mn-lt"/>
                          <a:ea typeface="+mn-ea"/>
                          <a:cs typeface="+mn-cs"/>
                        </a:rPr>
                        <a:t>
 Oggi gli sportelli di vicolo Stretto 12 e 12/a verranno chiusi alle ore 11.30 a causa della sospensione della circolazione in numerose strade cittadine prevista sino alle ore 17.00 per consentire il passaggio dei ciclisti del Giro d’Italia.
Si comunica inoltre che il punto ACI di San Giorgio Bigarello, dove è ubicato anche lo sportello Tea, sarà aperto solo la mattina con chiusura alle ore 12:00.
Rimangono regolarmente attivi il call center 800 473165 e la mail clienti@teaspa.it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95546206"/>
                  </a:ext>
                </a:extLst>
              </a:tr>
            </a:tbl>
          </a:graphicData>
        </a:graphic>
      </p:graphicFrame>
      <p:sp>
        <p:nvSpPr>
          <p:cNvPr id="4" name="Text Placeholder 3">
            <a:extLst>
              <a:ext uri="{FF2B5EF4-FFF2-40B4-BE49-F238E27FC236}">
                <a16:creationId xmlns:a16="http://schemas.microsoft.com/office/drawing/2014/main" id="{0D6789C1-084C-489E-AFEC-F52E52BDBBD7}"/>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905239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A53FB-A3D2-4968-AFD9-C75412E5AD13}"/>
              </a:ext>
            </a:extLst>
          </p:cNvPr>
          <p:cNvSpPr>
            <a:spLocks noGrp="1"/>
          </p:cNvSpPr>
          <p:nvPr>
            <p:ph type="title"/>
          </p:nvPr>
        </p:nvSpPr>
        <p:spPr/>
        <p:txBody>
          <a:bodyPr/>
          <a:lstStyle/>
          <a:p>
            <a:r>
              <a:rPr lang="en-US"/>
              <a:t>Instagram Posts Table | gruppo_tea - 7 of 10</a:t>
            </a:r>
          </a:p>
        </p:txBody>
      </p:sp>
      <p:graphicFrame>
        <p:nvGraphicFramePr>
          <p:cNvPr id="5" name="Table Placeholder 4">
            <a:extLst>
              <a:ext uri="{FF2B5EF4-FFF2-40B4-BE49-F238E27FC236}">
                <a16:creationId xmlns:a16="http://schemas.microsoft.com/office/drawing/2014/main" id="{9D13DCC5-C074-4931-8DEA-B74BE90CB30E}"/>
              </a:ext>
            </a:extLst>
          </p:cNvPr>
          <p:cNvGraphicFramePr>
            <a:graphicFrameLocks noGrp="1"/>
          </p:cNvGraphicFramePr>
          <p:nvPr>
            <p:ph type="tbl" sz="quarter" idx="13"/>
            <p:extLst>
              <p:ext uri="{D42A27DB-BD31-4B8C-83A1-F6EECF244321}">
                <p14:modId xmlns:p14="http://schemas.microsoft.com/office/powerpoint/2010/main" val="514411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165106212"/>
                    </a:ext>
                  </a:extLst>
                </a:gridCol>
                <a:gridCol w="987552">
                  <a:extLst>
                    <a:ext uri="{9D8B030D-6E8A-4147-A177-3AD203B41FA5}">
                      <a16:colId xmlns:a16="http://schemas.microsoft.com/office/drawing/2014/main" val="1952870345"/>
                    </a:ext>
                  </a:extLst>
                </a:gridCol>
                <a:gridCol w="987552">
                  <a:extLst>
                    <a:ext uri="{9D8B030D-6E8A-4147-A177-3AD203B41FA5}">
                      <a16:colId xmlns:a16="http://schemas.microsoft.com/office/drawing/2014/main" val="1160700885"/>
                    </a:ext>
                  </a:extLst>
                </a:gridCol>
                <a:gridCol w="987552">
                  <a:extLst>
                    <a:ext uri="{9D8B030D-6E8A-4147-A177-3AD203B41FA5}">
                      <a16:colId xmlns:a16="http://schemas.microsoft.com/office/drawing/2014/main" val="2381285997"/>
                    </a:ext>
                  </a:extLst>
                </a:gridCol>
                <a:gridCol w="987552">
                  <a:extLst>
                    <a:ext uri="{9D8B030D-6E8A-4147-A177-3AD203B41FA5}">
                      <a16:colId xmlns:a16="http://schemas.microsoft.com/office/drawing/2014/main" val="3896228383"/>
                    </a:ext>
                  </a:extLst>
                </a:gridCol>
                <a:gridCol w="987552">
                  <a:extLst>
                    <a:ext uri="{9D8B030D-6E8A-4147-A177-3AD203B41FA5}">
                      <a16:colId xmlns:a16="http://schemas.microsoft.com/office/drawing/2014/main" val="819334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8803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- 2021-05-20 14:38:20</a:t>
                      </a:r>
                      <a:r>
                        <a:rPr kumimoji="0" lang="it-IT" sz="1000" b="0" i="0" u="none" strike="noStrike" kern="1200" cap="none" spc="0" normalizeH="0" baseline="0" noProof="0">
                          <a:ln>
                            <a:noFill/>
                          </a:ln>
                          <a:solidFill>
                            <a:prstClr val="black"/>
                          </a:solidFill>
                          <a:effectLst/>
                          <a:uLnTx/>
                          <a:uFillTx/>
                          <a:latin typeface="+mn-lt"/>
                          <a:ea typeface="+mn-ea"/>
                          <a:cs typeface="+mn-cs"/>
                        </a:rPr>
                        <a:t>
 Vogliamo garantirti un'#acqua pulita, sicura e buona da bere.🚰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Per questo, nel nostro laboratorio di analisi effettuiamo oltre 10mila controlli ogni anno, monitorando la qualità distribuita agli utenti in tutte le fasi, e ci impegniamo a restituire l'acqua all’ambiente solo dopo averla accuratamente depurata, fornendo un supporto indispensabile alla gestione del ciclo idrico integrato su tutto il territorio.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 Se vuoi scoprire quali sono i valori dell’acqua nel tuo comune di residenza, visita questa pagina: bit.ly/AQA_ValoriAcqua
.
.
.
#acquapulita #acquadelrubinetto #acquasicura #laboratorio #analisi #water #cicloidrico #sostenibilità #sostenibile #sostenibilitaambientale #sustainability #gruppotea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6138006"/>
                  </a:ext>
                </a:extLst>
              </a:tr>
            </a:tbl>
          </a:graphicData>
        </a:graphic>
      </p:graphicFrame>
      <p:sp>
        <p:nvSpPr>
          <p:cNvPr id="4" name="Text Placeholder 3">
            <a:extLst>
              <a:ext uri="{FF2B5EF4-FFF2-40B4-BE49-F238E27FC236}">
                <a16:creationId xmlns:a16="http://schemas.microsoft.com/office/drawing/2014/main" id="{66424C84-3B5D-4B58-B4B2-6DB87D04848A}"/>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550221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C0EB1-DB84-4FE7-83A2-01A082CEB70F}"/>
              </a:ext>
            </a:extLst>
          </p:cNvPr>
          <p:cNvSpPr>
            <a:spLocks noGrp="1"/>
          </p:cNvSpPr>
          <p:nvPr>
            <p:ph type="title"/>
          </p:nvPr>
        </p:nvSpPr>
        <p:spPr/>
        <p:txBody>
          <a:bodyPr/>
          <a:lstStyle/>
          <a:p>
            <a:r>
              <a:rPr lang="en-US"/>
              <a:t>Instagram Posts Table | gruppo_tea - 8 of 10</a:t>
            </a:r>
          </a:p>
        </p:txBody>
      </p:sp>
      <p:graphicFrame>
        <p:nvGraphicFramePr>
          <p:cNvPr id="5" name="Table Placeholder 4">
            <a:extLst>
              <a:ext uri="{FF2B5EF4-FFF2-40B4-BE49-F238E27FC236}">
                <a16:creationId xmlns:a16="http://schemas.microsoft.com/office/drawing/2014/main" id="{BB448BCA-A6AC-4E68-A128-1395EC30606F}"/>
              </a:ext>
            </a:extLst>
          </p:cNvPr>
          <p:cNvGraphicFramePr>
            <a:graphicFrameLocks noGrp="1"/>
          </p:cNvGraphicFramePr>
          <p:nvPr>
            <p:ph type="tbl" sz="quarter" idx="13"/>
            <p:extLst>
              <p:ext uri="{D42A27DB-BD31-4B8C-83A1-F6EECF244321}">
                <p14:modId xmlns:p14="http://schemas.microsoft.com/office/powerpoint/2010/main" val="137326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249662492"/>
                    </a:ext>
                  </a:extLst>
                </a:gridCol>
                <a:gridCol w="987552">
                  <a:extLst>
                    <a:ext uri="{9D8B030D-6E8A-4147-A177-3AD203B41FA5}">
                      <a16:colId xmlns:a16="http://schemas.microsoft.com/office/drawing/2014/main" val="1557336641"/>
                    </a:ext>
                  </a:extLst>
                </a:gridCol>
                <a:gridCol w="987552">
                  <a:extLst>
                    <a:ext uri="{9D8B030D-6E8A-4147-A177-3AD203B41FA5}">
                      <a16:colId xmlns:a16="http://schemas.microsoft.com/office/drawing/2014/main" val="1490328554"/>
                    </a:ext>
                  </a:extLst>
                </a:gridCol>
                <a:gridCol w="987552">
                  <a:extLst>
                    <a:ext uri="{9D8B030D-6E8A-4147-A177-3AD203B41FA5}">
                      <a16:colId xmlns:a16="http://schemas.microsoft.com/office/drawing/2014/main" val="4078239302"/>
                    </a:ext>
                  </a:extLst>
                </a:gridCol>
                <a:gridCol w="987552">
                  <a:extLst>
                    <a:ext uri="{9D8B030D-6E8A-4147-A177-3AD203B41FA5}">
                      <a16:colId xmlns:a16="http://schemas.microsoft.com/office/drawing/2014/main" val="3811079386"/>
                    </a:ext>
                  </a:extLst>
                </a:gridCol>
                <a:gridCol w="987552">
                  <a:extLst>
                    <a:ext uri="{9D8B030D-6E8A-4147-A177-3AD203B41FA5}">
                      <a16:colId xmlns:a16="http://schemas.microsoft.com/office/drawing/2014/main" val="1867625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2200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- 2021-05-18 09:32:50</a:t>
                      </a:r>
                      <a:r>
                        <a:rPr kumimoji="0" lang="it-IT" sz="1000" b="0" i="0" u="none" strike="noStrike" kern="1200" cap="none" spc="0" normalizeH="0" baseline="0" noProof="0">
                          <a:ln>
                            <a:noFill/>
                          </a:ln>
                          <a:solidFill>
                            <a:prstClr val="black"/>
                          </a:solidFill>
                          <a:effectLst/>
                          <a:uLnTx/>
                          <a:uFillTx/>
                          <a:latin typeface="+mn-lt"/>
                          <a:ea typeface="+mn-ea"/>
                          <a:cs typeface="+mn-cs"/>
                        </a:rPr>
                        <a:t>
 Nella #GiornataInternazionaleDeiMusei ti invitiamo a scoprire un luogo storico della nostra cittadina: il Museo del Crematorio di #Mantova.
La città è stata una delle prime in #Italia a dotarsi di un Tempio crematorio pubblico. Correva l’anno 1887 e, come si legge nei documenti d’epoca, il luogo testimoniava il “progresso della #scienza e della #civiltà”. 
Il Tempio attuale è del 1931 e conserva - recuperati dalla demolizione del precedente - numerosi #monumenti funebri, firmati da autori come Carlo Vitali e Agamennone Paganini, dedicati a personaggi di primo piano della Mantova di quell’epoca.
Per mettere a disposizione di tutti il valore di quelle opere e il forte senso identitario di un tempio crematorio, il Comune di Mantova e Tea hanno affidato a Stefano Benetti il progetto di musealizzazione dell’antico Tempio. 
Un luogo dal fascino particolare, in cui la salvaguardia della memoria cittadina, si mescola con il racconto delle vite dei nostri recenti antenati. 
.
.
.
.
#gruppote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72028884"/>
                  </a:ext>
                </a:extLst>
              </a:tr>
            </a:tbl>
          </a:graphicData>
        </a:graphic>
      </p:graphicFrame>
      <p:sp>
        <p:nvSpPr>
          <p:cNvPr id="4" name="Text Placeholder 3">
            <a:extLst>
              <a:ext uri="{FF2B5EF4-FFF2-40B4-BE49-F238E27FC236}">
                <a16:creationId xmlns:a16="http://schemas.microsoft.com/office/drawing/2014/main" id="{920FCA4C-72BE-4F0F-8B21-9EF3B3BD13AA}"/>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2516278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D43C8-B9C7-4276-9B31-40FCB5DCC91A}"/>
              </a:ext>
            </a:extLst>
          </p:cNvPr>
          <p:cNvSpPr>
            <a:spLocks noGrp="1"/>
          </p:cNvSpPr>
          <p:nvPr>
            <p:ph type="title"/>
          </p:nvPr>
        </p:nvSpPr>
        <p:spPr/>
        <p:txBody>
          <a:bodyPr/>
          <a:lstStyle/>
          <a:p>
            <a:r>
              <a:rPr lang="en-US"/>
              <a:t>Instagram Posts Table | gruppo_tea - 9 of 10</a:t>
            </a:r>
          </a:p>
        </p:txBody>
      </p:sp>
      <p:graphicFrame>
        <p:nvGraphicFramePr>
          <p:cNvPr id="5" name="Table Placeholder 4">
            <a:extLst>
              <a:ext uri="{FF2B5EF4-FFF2-40B4-BE49-F238E27FC236}">
                <a16:creationId xmlns:a16="http://schemas.microsoft.com/office/drawing/2014/main" id="{D4B4DA10-5F22-4892-B6A9-94F0B52DE099}"/>
              </a:ext>
            </a:extLst>
          </p:cNvPr>
          <p:cNvGraphicFramePr>
            <a:graphicFrameLocks noGrp="1"/>
          </p:cNvGraphicFramePr>
          <p:nvPr>
            <p:ph type="tbl" sz="quarter" idx="13"/>
            <p:extLst>
              <p:ext uri="{D42A27DB-BD31-4B8C-83A1-F6EECF244321}">
                <p14:modId xmlns:p14="http://schemas.microsoft.com/office/powerpoint/2010/main" val="271574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2431340"/>
                    </a:ext>
                  </a:extLst>
                </a:gridCol>
                <a:gridCol w="987552">
                  <a:extLst>
                    <a:ext uri="{9D8B030D-6E8A-4147-A177-3AD203B41FA5}">
                      <a16:colId xmlns:a16="http://schemas.microsoft.com/office/drawing/2014/main" val="2052497250"/>
                    </a:ext>
                  </a:extLst>
                </a:gridCol>
                <a:gridCol w="987552">
                  <a:extLst>
                    <a:ext uri="{9D8B030D-6E8A-4147-A177-3AD203B41FA5}">
                      <a16:colId xmlns:a16="http://schemas.microsoft.com/office/drawing/2014/main" val="2954616030"/>
                    </a:ext>
                  </a:extLst>
                </a:gridCol>
                <a:gridCol w="987552">
                  <a:extLst>
                    <a:ext uri="{9D8B030D-6E8A-4147-A177-3AD203B41FA5}">
                      <a16:colId xmlns:a16="http://schemas.microsoft.com/office/drawing/2014/main" val="103768842"/>
                    </a:ext>
                  </a:extLst>
                </a:gridCol>
                <a:gridCol w="987552">
                  <a:extLst>
                    <a:ext uri="{9D8B030D-6E8A-4147-A177-3AD203B41FA5}">
                      <a16:colId xmlns:a16="http://schemas.microsoft.com/office/drawing/2014/main" val="2428198846"/>
                    </a:ext>
                  </a:extLst>
                </a:gridCol>
                <a:gridCol w="987552">
                  <a:extLst>
                    <a:ext uri="{9D8B030D-6E8A-4147-A177-3AD203B41FA5}">
                      <a16:colId xmlns:a16="http://schemas.microsoft.com/office/drawing/2014/main" val="1571254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8508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- 2021-05-09 06:57:07</a:t>
                      </a:r>
                      <a:r>
                        <a:rPr kumimoji="0" lang="it-IT" sz="1000" b="0" i="0" u="none" strike="noStrike" kern="1200" cap="none" spc="0" normalizeH="0" baseline="0" noProof="0">
                          <a:ln>
                            <a:noFill/>
                          </a:ln>
                          <a:solidFill>
                            <a:prstClr val="black"/>
                          </a:solidFill>
                          <a:effectLst/>
                          <a:uLnTx/>
                          <a:uFillTx/>
                          <a:latin typeface="+mn-lt"/>
                          <a:ea typeface="+mn-ea"/>
                          <a:cs typeface="+mn-cs"/>
                        </a:rPr>
                        <a:t>
 Con questi splendidi #tulipani dei giardini di Mantova, di cui i nostri giardinieri si prendono cura, facciamo un caro augurio a tutte le mamme in questo giorno così speciale. 🌷 #FestaDellaMamma #MothersDay
.
.
.
.
#gruppotea #giardiniitaliani #mantova #italia #fiori #flowers #augurimamme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76006432"/>
                  </a:ext>
                </a:extLst>
              </a:tr>
            </a:tbl>
          </a:graphicData>
        </a:graphic>
      </p:graphicFrame>
      <p:sp>
        <p:nvSpPr>
          <p:cNvPr id="4" name="Text Placeholder 3">
            <a:extLst>
              <a:ext uri="{FF2B5EF4-FFF2-40B4-BE49-F238E27FC236}">
                <a16:creationId xmlns:a16="http://schemas.microsoft.com/office/drawing/2014/main" id="{9CC6B966-2BD9-4088-9573-96D79AB39DBA}"/>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27658639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61966-900E-4837-B3B4-185E237BB56A}"/>
              </a:ext>
            </a:extLst>
          </p:cNvPr>
          <p:cNvSpPr>
            <a:spLocks noGrp="1"/>
          </p:cNvSpPr>
          <p:nvPr>
            <p:ph type="title"/>
          </p:nvPr>
        </p:nvSpPr>
        <p:spPr/>
        <p:txBody>
          <a:bodyPr/>
          <a:lstStyle/>
          <a:p>
            <a:r>
              <a:rPr lang="en-US"/>
              <a:t>Instagram Posts Table | gruppo_tea - 10 of 10</a:t>
            </a:r>
          </a:p>
        </p:txBody>
      </p:sp>
      <p:graphicFrame>
        <p:nvGraphicFramePr>
          <p:cNvPr id="5" name="Table Placeholder 4">
            <a:extLst>
              <a:ext uri="{FF2B5EF4-FFF2-40B4-BE49-F238E27FC236}">
                <a16:creationId xmlns:a16="http://schemas.microsoft.com/office/drawing/2014/main" id="{ED91F9F8-60A9-40FB-8CA8-553D926464B1}"/>
              </a:ext>
            </a:extLst>
          </p:cNvPr>
          <p:cNvGraphicFramePr>
            <a:graphicFrameLocks noGrp="1"/>
          </p:cNvGraphicFramePr>
          <p:nvPr>
            <p:ph type="tbl" sz="quarter" idx="13"/>
            <p:extLst>
              <p:ext uri="{D42A27DB-BD31-4B8C-83A1-F6EECF244321}">
                <p14:modId xmlns:p14="http://schemas.microsoft.com/office/powerpoint/2010/main" val="216942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315670021"/>
                    </a:ext>
                  </a:extLst>
                </a:gridCol>
                <a:gridCol w="987552">
                  <a:extLst>
                    <a:ext uri="{9D8B030D-6E8A-4147-A177-3AD203B41FA5}">
                      <a16:colId xmlns:a16="http://schemas.microsoft.com/office/drawing/2014/main" val="4103453461"/>
                    </a:ext>
                  </a:extLst>
                </a:gridCol>
                <a:gridCol w="987552">
                  <a:extLst>
                    <a:ext uri="{9D8B030D-6E8A-4147-A177-3AD203B41FA5}">
                      <a16:colId xmlns:a16="http://schemas.microsoft.com/office/drawing/2014/main" val="2626643401"/>
                    </a:ext>
                  </a:extLst>
                </a:gridCol>
                <a:gridCol w="987552">
                  <a:extLst>
                    <a:ext uri="{9D8B030D-6E8A-4147-A177-3AD203B41FA5}">
                      <a16:colId xmlns:a16="http://schemas.microsoft.com/office/drawing/2014/main" val="122242928"/>
                    </a:ext>
                  </a:extLst>
                </a:gridCol>
                <a:gridCol w="987552">
                  <a:extLst>
                    <a:ext uri="{9D8B030D-6E8A-4147-A177-3AD203B41FA5}">
                      <a16:colId xmlns:a16="http://schemas.microsoft.com/office/drawing/2014/main" val="2569517248"/>
                    </a:ext>
                  </a:extLst>
                </a:gridCol>
                <a:gridCol w="987552">
                  <a:extLst>
                    <a:ext uri="{9D8B030D-6E8A-4147-A177-3AD203B41FA5}">
                      <a16:colId xmlns:a16="http://schemas.microsoft.com/office/drawing/2014/main" val="1419470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275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- 2021-05-06 10:09:01</a:t>
                      </a:r>
                      <a:r>
                        <a:rPr kumimoji="0" lang="it-IT" sz="1000" b="0" i="0" u="none" strike="noStrike" kern="1200" cap="none" spc="0" normalizeH="0" baseline="0" noProof="0">
                          <a:ln>
                            <a:noFill/>
                          </a:ln>
                          <a:solidFill>
                            <a:prstClr val="black"/>
                          </a:solidFill>
                          <a:effectLst/>
                          <a:uLnTx/>
                          <a:uFillTx/>
                          <a:latin typeface="+mn-lt"/>
                          <a:ea typeface="+mn-ea"/>
                          <a:cs typeface="+mn-cs"/>
                        </a:rPr>
                        <a:t>
 Curiamo le tracce del passato che una comunità lascia al futuro.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Ci occupiamo anche di accompagnare le persone della nostra comunità, nel momento più difficile. Siamo noi, insieme a voi.</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La sensibilità necessaria per gestire i momenti più delicati e difficili caratterizza tutti gli operatori di Tea Servizi Funerari.</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Il personale è formato e specializzato, per garantire la dovuta attenzione in ogni fase o approccio con i dolenti, sia nell’attività cimiteriale che in quella di onoranze funebri.</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it-IT"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a:ln>
                            <a:noFill/>
                          </a:ln>
                          <a:solidFill>
                            <a:prstClr val="black"/>
                          </a:solidFill>
                          <a:effectLst/>
                          <a:uLnTx/>
                          <a:uFillTx/>
                          <a:latin typeface="+mn-lt"/>
                          <a:ea typeface="+mn-ea"/>
                          <a:cs typeface="+mn-cs"/>
                        </a:rPr>
                        <a:t>Per saperne di più: www.teaonoranzefunebri.it
.
.
.
#GruppoTea #finevita #noiconvoi #insiemeavoi #onoranzefunebri #servizifunebri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06/10/2021 06:08:26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42501148"/>
                  </a:ext>
                </a:extLst>
              </a:tr>
            </a:tbl>
          </a:graphicData>
        </a:graphic>
      </p:graphicFrame>
      <p:sp>
        <p:nvSpPr>
          <p:cNvPr id="4" name="Text Placeholder 3">
            <a:extLst>
              <a:ext uri="{FF2B5EF4-FFF2-40B4-BE49-F238E27FC236}">
                <a16:creationId xmlns:a16="http://schemas.microsoft.com/office/drawing/2014/main" id="{AF905232-55F7-489D-8DBA-96509DC33A2B}"/>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439357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9A85C-FE8B-4695-9A5D-2CB7476E8BB8}"/>
              </a:ext>
            </a:extLst>
          </p:cNvPr>
          <p:cNvSpPr>
            <a:spLocks noGrp="1"/>
          </p:cNvSpPr>
          <p:nvPr>
            <p:ph type="title"/>
          </p:nvPr>
        </p:nvSpPr>
        <p:spPr/>
        <p:txBody>
          <a:bodyPr/>
          <a:lstStyle/>
          <a:p>
            <a:r>
              <a:rPr lang="en-US"/>
              <a:t>Instagram Interaction Rate | gruppo_tea</a:t>
            </a:r>
          </a:p>
        </p:txBody>
      </p:sp>
      <p:graphicFrame>
        <p:nvGraphicFramePr>
          <p:cNvPr id="6" name="Chart Placeholder 5">
            <a:extLst>
              <a:ext uri="{FF2B5EF4-FFF2-40B4-BE49-F238E27FC236}">
                <a16:creationId xmlns:a16="http://schemas.microsoft.com/office/drawing/2014/main" id="{6626AB5F-EDB8-480A-A430-935F995127D5}"/>
              </a:ext>
            </a:extLst>
          </p:cNvPr>
          <p:cNvGraphicFramePr>
            <a:graphicFrameLocks noGrp="1"/>
          </p:cNvGraphicFramePr>
          <p:nvPr>
            <p:ph type="chart" sz="quarter" idx="13"/>
            <p:extLst>
              <p:ext uri="{D42A27DB-BD31-4B8C-83A1-F6EECF244321}">
                <p14:modId xmlns:p14="http://schemas.microsoft.com/office/powerpoint/2010/main" val="36897650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F44BBC-E876-4E1B-8697-B3A6F5C4FBF0}"/>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281CDD56-299E-4A04-AB3C-5701B844AF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72270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D1DC2-6FAF-4887-9809-F1DCFD60C4AA}"/>
              </a:ext>
            </a:extLst>
          </p:cNvPr>
          <p:cNvSpPr>
            <a:spLocks noGrp="1"/>
          </p:cNvSpPr>
          <p:nvPr>
            <p:ph type="title"/>
          </p:nvPr>
        </p:nvSpPr>
        <p:spPr/>
        <p:txBody>
          <a:bodyPr/>
          <a:lstStyle/>
          <a:p>
            <a:r>
              <a:rPr lang="en-US"/>
              <a:t>Instagram Average Interactions Per Post | gruppo_tea</a:t>
            </a:r>
          </a:p>
        </p:txBody>
      </p:sp>
      <p:graphicFrame>
        <p:nvGraphicFramePr>
          <p:cNvPr id="6" name="Chart Placeholder 5">
            <a:extLst>
              <a:ext uri="{FF2B5EF4-FFF2-40B4-BE49-F238E27FC236}">
                <a16:creationId xmlns:a16="http://schemas.microsoft.com/office/drawing/2014/main" id="{5C3827E2-75D3-4346-9708-9373D4A51E0F}"/>
              </a:ext>
            </a:extLst>
          </p:cNvPr>
          <p:cNvGraphicFramePr>
            <a:graphicFrameLocks noGrp="1"/>
          </p:cNvGraphicFramePr>
          <p:nvPr>
            <p:ph type="chart" sz="quarter" idx="13"/>
            <p:extLst>
              <p:ext uri="{D42A27DB-BD31-4B8C-83A1-F6EECF244321}">
                <p14:modId xmlns:p14="http://schemas.microsoft.com/office/powerpoint/2010/main" val="2488374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EB1205-F2DF-4165-8ACA-639FE7504585}"/>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3E803AA0-96EC-4B69-A553-AB7588D324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7888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B87F5-7834-4778-8605-EE56BB873B42}"/>
              </a:ext>
            </a:extLst>
          </p:cNvPr>
          <p:cNvSpPr>
            <a:spLocks noGrp="1"/>
          </p:cNvSpPr>
          <p:nvPr>
            <p:ph type="title"/>
          </p:nvPr>
        </p:nvSpPr>
        <p:spPr/>
        <p:txBody>
          <a:bodyPr/>
          <a:lstStyle/>
          <a:p>
            <a:r>
              <a:rPr lang="en-US"/>
              <a:t>Instagram Followers Total | gruppo_tea</a:t>
            </a:r>
          </a:p>
        </p:txBody>
      </p:sp>
      <p:graphicFrame>
        <p:nvGraphicFramePr>
          <p:cNvPr id="6" name="Chart Placeholder 5">
            <a:extLst>
              <a:ext uri="{FF2B5EF4-FFF2-40B4-BE49-F238E27FC236}">
                <a16:creationId xmlns:a16="http://schemas.microsoft.com/office/drawing/2014/main" id="{7A897640-2827-4B29-96A2-F4BBC2581E94}"/>
              </a:ext>
            </a:extLst>
          </p:cNvPr>
          <p:cNvGraphicFramePr>
            <a:graphicFrameLocks noGrp="1"/>
          </p:cNvGraphicFramePr>
          <p:nvPr>
            <p:ph type="chart" sz="quarter" idx="13"/>
            <p:extLst>
              <p:ext uri="{D42A27DB-BD31-4B8C-83A1-F6EECF244321}">
                <p14:modId xmlns:p14="http://schemas.microsoft.com/office/powerpoint/2010/main" val="353048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C65F43-FF62-4448-B53D-C75B05B7ADA3}"/>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051F6F89-CA48-4F06-B312-DE9614D396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45671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AF100-008B-4AB9-958F-99A2D0931530}"/>
              </a:ext>
            </a:extLst>
          </p:cNvPr>
          <p:cNvSpPr>
            <a:spLocks noGrp="1"/>
          </p:cNvSpPr>
          <p:nvPr>
            <p:ph type="title"/>
          </p:nvPr>
        </p:nvSpPr>
        <p:spPr/>
        <p:txBody>
          <a:bodyPr/>
          <a:lstStyle/>
          <a:p>
            <a:r>
              <a:rPr lang="en-US"/>
              <a:t>Instagram Followers Demographics | gruppo_tea</a:t>
            </a:r>
          </a:p>
        </p:txBody>
      </p:sp>
      <p:graphicFrame>
        <p:nvGraphicFramePr>
          <p:cNvPr id="6" name="Chart Placeholder 5">
            <a:extLst>
              <a:ext uri="{FF2B5EF4-FFF2-40B4-BE49-F238E27FC236}">
                <a16:creationId xmlns:a16="http://schemas.microsoft.com/office/drawing/2014/main" id="{A0FFB5E5-1FF5-47B8-8087-A238D6ABCF11}"/>
              </a:ext>
            </a:extLst>
          </p:cNvPr>
          <p:cNvGraphicFramePr>
            <a:graphicFrameLocks noGrp="1"/>
          </p:cNvGraphicFramePr>
          <p:nvPr>
            <p:ph type="chart" sz="quarter" idx="13"/>
            <p:extLst>
              <p:ext uri="{D42A27DB-BD31-4B8C-83A1-F6EECF244321}">
                <p14:modId xmlns:p14="http://schemas.microsoft.com/office/powerpoint/2010/main" val="4115748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5AC4D3-7DF2-4EE8-BFCA-91892F670F9E}"/>
              </a:ext>
            </a:extLst>
          </p:cNvPr>
          <p:cNvSpPr>
            <a:spLocks noGrp="1"/>
          </p:cNvSpPr>
          <p:nvPr>
            <p:ph type="body" sz="quarter" idx="14"/>
          </p:nvPr>
        </p:nvSpPr>
        <p:spPr/>
        <p:txBody>
          <a:bodyPr/>
          <a:lstStyle/>
          <a:p>
            <a:r>
              <a:rPr lang="en-US"/>
              <a:t>05/01/2021 - 06/01/2021</a:t>
            </a:r>
          </a:p>
        </p:txBody>
      </p:sp>
      <p:sp>
        <p:nvSpPr>
          <p:cNvPr id="5" name="Footer Placeholder 4">
            <a:extLst>
              <a:ext uri="{FF2B5EF4-FFF2-40B4-BE49-F238E27FC236}">
                <a16:creationId xmlns:a16="http://schemas.microsoft.com/office/drawing/2014/main" id="{9C116DA3-0C9D-42EF-9B97-75B1927CD8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79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11E48-8066-4BA3-BF96-BDB23D2174B4}"/>
              </a:ext>
            </a:extLst>
          </p:cNvPr>
          <p:cNvSpPr>
            <a:spLocks noGrp="1"/>
          </p:cNvSpPr>
          <p:nvPr>
            <p:ph type="title"/>
          </p:nvPr>
        </p:nvSpPr>
        <p:spPr/>
        <p:txBody>
          <a:bodyPr/>
          <a:lstStyle/>
          <a:p>
            <a:r>
              <a:rPr lang="en-US"/>
              <a:t>Instagram Stories Key Metrics Table | gruppo_tea</a:t>
            </a:r>
          </a:p>
        </p:txBody>
      </p:sp>
      <p:graphicFrame>
        <p:nvGraphicFramePr>
          <p:cNvPr id="5" name="Table Placeholder 4">
            <a:extLst>
              <a:ext uri="{FF2B5EF4-FFF2-40B4-BE49-F238E27FC236}">
                <a16:creationId xmlns:a16="http://schemas.microsoft.com/office/drawing/2014/main" id="{B5E647A8-A203-4F1F-A33D-726BE5976A00}"/>
              </a:ext>
            </a:extLst>
          </p:cNvPr>
          <p:cNvGraphicFramePr>
            <a:graphicFrameLocks noGrp="1"/>
          </p:cNvGraphicFramePr>
          <p:nvPr>
            <p:ph type="tbl" sz="quarter" idx="13"/>
            <p:extLst>
              <p:ext uri="{D42A27DB-BD31-4B8C-83A1-F6EECF244321}">
                <p14:modId xmlns:p14="http://schemas.microsoft.com/office/powerpoint/2010/main" val="88131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007857318"/>
                    </a:ext>
                  </a:extLst>
                </a:gridCol>
                <a:gridCol w="658368">
                  <a:extLst>
                    <a:ext uri="{9D8B030D-6E8A-4147-A177-3AD203B41FA5}">
                      <a16:colId xmlns:a16="http://schemas.microsoft.com/office/drawing/2014/main" val="1320542530"/>
                    </a:ext>
                  </a:extLst>
                </a:gridCol>
                <a:gridCol w="658368">
                  <a:extLst>
                    <a:ext uri="{9D8B030D-6E8A-4147-A177-3AD203B41FA5}">
                      <a16:colId xmlns:a16="http://schemas.microsoft.com/office/drawing/2014/main" val="358417559"/>
                    </a:ext>
                  </a:extLst>
                </a:gridCol>
                <a:gridCol w="329184">
                  <a:extLst>
                    <a:ext uri="{9D8B030D-6E8A-4147-A177-3AD203B41FA5}">
                      <a16:colId xmlns:a16="http://schemas.microsoft.com/office/drawing/2014/main" val="1601633649"/>
                    </a:ext>
                  </a:extLst>
                </a:gridCol>
                <a:gridCol w="329184">
                  <a:extLst>
                    <a:ext uri="{9D8B030D-6E8A-4147-A177-3AD203B41FA5}">
                      <a16:colId xmlns:a16="http://schemas.microsoft.com/office/drawing/2014/main" val="2427246240"/>
                    </a:ext>
                  </a:extLst>
                </a:gridCol>
                <a:gridCol w="658368">
                  <a:extLst>
                    <a:ext uri="{9D8B030D-6E8A-4147-A177-3AD203B41FA5}">
                      <a16:colId xmlns:a16="http://schemas.microsoft.com/office/drawing/2014/main" val="1385723886"/>
                    </a:ext>
                  </a:extLst>
                </a:gridCol>
                <a:gridCol w="658368">
                  <a:extLst>
                    <a:ext uri="{9D8B030D-6E8A-4147-A177-3AD203B41FA5}">
                      <a16:colId xmlns:a16="http://schemas.microsoft.com/office/drawing/2014/main" val="3088095133"/>
                    </a:ext>
                  </a:extLst>
                </a:gridCol>
                <a:gridCol w="658368">
                  <a:extLst>
                    <a:ext uri="{9D8B030D-6E8A-4147-A177-3AD203B41FA5}">
                      <a16:colId xmlns:a16="http://schemas.microsoft.com/office/drawing/2014/main" val="1347864148"/>
                    </a:ext>
                  </a:extLst>
                </a:gridCol>
                <a:gridCol w="658368">
                  <a:extLst>
                    <a:ext uri="{9D8B030D-6E8A-4147-A177-3AD203B41FA5}">
                      <a16:colId xmlns:a16="http://schemas.microsoft.com/office/drawing/2014/main" val="515277161"/>
                    </a:ext>
                  </a:extLst>
                </a:gridCol>
                <a:gridCol w="658368">
                  <a:extLst>
                    <a:ext uri="{9D8B030D-6E8A-4147-A177-3AD203B41FA5}">
                      <a16:colId xmlns:a16="http://schemas.microsoft.com/office/drawing/2014/main" val="1389754055"/>
                    </a:ext>
                  </a:extLst>
                </a:gridCol>
                <a:gridCol w="658368">
                  <a:extLst>
                    <a:ext uri="{9D8B030D-6E8A-4147-A177-3AD203B41FA5}">
                      <a16:colId xmlns:a16="http://schemas.microsoft.com/office/drawing/2014/main" val="3295677381"/>
                    </a:ext>
                  </a:extLst>
                </a:gridCol>
                <a:gridCol w="658368">
                  <a:extLst>
                    <a:ext uri="{9D8B030D-6E8A-4147-A177-3AD203B41FA5}">
                      <a16:colId xmlns:a16="http://schemas.microsoft.com/office/drawing/2014/main" val="3354053661"/>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32037883"/>
                  </a:ext>
                </a:extLst>
              </a:tr>
              <a:tr h="370840">
                <a:tc>
                  <a:txBody>
                    <a:bodyPr/>
                    <a:lstStyle/>
                    <a:p>
                      <a:r>
                        <a:rPr lang="en-US" sz="1000"/>
                        <a:t>gruppo_tea</a:t>
                      </a:r>
                    </a:p>
                  </a:txBody>
                  <a:tcPr/>
                </a:tc>
                <a:tc>
                  <a:txBody>
                    <a:bodyPr/>
                    <a:lstStyle/>
                    <a:p>
                      <a:r>
                        <a:rPr lang="en-US" sz="1000"/>
                        <a:t>17</a:t>
                      </a:r>
                    </a:p>
                  </a:txBody>
                  <a:tcPr/>
                </a:tc>
                <a:tc>
                  <a:txBody>
                    <a:bodyPr/>
                    <a:lstStyle/>
                    <a:p>
                      <a:r>
                        <a:rPr lang="en-US" sz="1000"/>
                        <a:t>0.9032</a:t>
                      </a:r>
                    </a:p>
                  </a:txBody>
                  <a:tcPr/>
                </a:tc>
                <a:tc>
                  <a:txBody>
                    <a:bodyPr/>
                    <a:lstStyle/>
                    <a:p>
                      <a:r>
                        <a:rPr lang="en-US" sz="1000"/>
                        <a:t>15.76</a:t>
                      </a:r>
                    </a:p>
                  </a:txBody>
                  <a:tcPr/>
                </a:tc>
                <a:tc>
                  <a:txBody>
                    <a:bodyPr/>
                    <a:lstStyle/>
                    <a:p>
                      <a:r>
                        <a:rPr lang="en-US" sz="1000"/>
                        <a:t>0.00</a:t>
                      </a:r>
                    </a:p>
                  </a:txBody>
                  <a:tcPr/>
                </a:tc>
                <a:tc>
                  <a:txBody>
                    <a:bodyPr/>
                    <a:lstStyle/>
                    <a:p>
                      <a:r>
                        <a:rPr lang="en-US" sz="1000"/>
                        <a:t>118.76</a:t>
                      </a:r>
                    </a:p>
                  </a:txBody>
                  <a:tcPr/>
                </a:tc>
                <a:tc>
                  <a:txBody>
                    <a:bodyPr/>
                    <a:lstStyle/>
                    <a:p>
                      <a:r>
                        <a:rPr lang="en-US" sz="1000"/>
                        <a:t>117.24</a:t>
                      </a:r>
                    </a:p>
                  </a:txBody>
                  <a:tcPr/>
                </a:tc>
                <a:tc>
                  <a:txBody>
                    <a:bodyPr/>
                    <a:lstStyle/>
                    <a:p>
                      <a:r>
                        <a:rPr lang="en-US" sz="1000"/>
                        <a:t>107.29</a:t>
                      </a:r>
                    </a:p>
                  </a:txBody>
                  <a:tcPr/>
                </a:tc>
                <a:tc>
                  <a:txBody>
                    <a:bodyPr/>
                    <a:lstStyle/>
                    <a:p>
                      <a:r>
                        <a:rPr lang="en-US" sz="1000"/>
                        <a:t>107.29</a:t>
                      </a:r>
                    </a:p>
                  </a:txBody>
                  <a:tcPr/>
                </a:tc>
                <a:tc>
                  <a:txBody>
                    <a:bodyPr/>
                    <a:lstStyle/>
                    <a:p>
                      <a:r>
                        <a:rPr lang="en-US" sz="1000"/>
                        <a:t>2019</a:t>
                      </a:r>
                    </a:p>
                  </a:txBody>
                  <a:tcPr/>
                </a:tc>
                <a:tc>
                  <a:txBody>
                    <a:bodyPr/>
                    <a:lstStyle/>
                    <a:p>
                      <a:r>
                        <a:rPr lang="en-US" sz="1000"/>
                        <a:t>268</a:t>
                      </a:r>
                    </a:p>
                  </a:txBody>
                  <a:tcPr/>
                </a:tc>
                <a:tc>
                  <a:txBody>
                    <a:bodyPr/>
                    <a:lstStyle/>
                    <a:p>
                      <a:r>
                        <a:rPr lang="en-US" sz="1000"/>
                        <a:t>1824</a:t>
                      </a:r>
                    </a:p>
                  </a:txBody>
                  <a:tcPr/>
                </a:tc>
                <a:extLst>
                  <a:ext uri="{0D108BD9-81ED-4DB2-BD59-A6C34878D82A}">
                    <a16:rowId xmlns:a16="http://schemas.microsoft.com/office/drawing/2014/main" val="898720330"/>
                  </a:ext>
                </a:extLst>
              </a:tr>
            </a:tbl>
          </a:graphicData>
        </a:graphic>
      </p:graphicFrame>
      <p:sp>
        <p:nvSpPr>
          <p:cNvPr id="4" name="Text Placeholder 3">
            <a:extLst>
              <a:ext uri="{FF2B5EF4-FFF2-40B4-BE49-F238E27FC236}">
                <a16:creationId xmlns:a16="http://schemas.microsoft.com/office/drawing/2014/main" id="{CD4C76C7-1905-4C97-ACE2-2D78ABE62944}"/>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7091384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23910-9470-41A9-98A2-DC787BD225AD}"/>
              </a:ext>
            </a:extLst>
          </p:cNvPr>
          <p:cNvSpPr>
            <a:spLocks noGrp="1"/>
          </p:cNvSpPr>
          <p:nvPr>
            <p:ph type="title"/>
          </p:nvPr>
        </p:nvSpPr>
        <p:spPr/>
        <p:txBody>
          <a:bodyPr/>
          <a:lstStyle/>
          <a:p>
            <a:r>
              <a:rPr lang="en-US"/>
              <a:t>Instagram Stories Table  | gruppo_tea - 1 of 11</a:t>
            </a:r>
          </a:p>
        </p:txBody>
      </p:sp>
      <p:graphicFrame>
        <p:nvGraphicFramePr>
          <p:cNvPr id="5" name="Table Placeholder 4">
            <a:extLst>
              <a:ext uri="{FF2B5EF4-FFF2-40B4-BE49-F238E27FC236}">
                <a16:creationId xmlns:a16="http://schemas.microsoft.com/office/drawing/2014/main" id="{689317D0-8E3E-4856-9C87-BCEBFF086F42}"/>
              </a:ext>
            </a:extLst>
          </p:cNvPr>
          <p:cNvGraphicFramePr>
            <a:graphicFrameLocks noGrp="1"/>
          </p:cNvGraphicFramePr>
          <p:nvPr>
            <p:ph type="tbl" sz="quarter" idx="13"/>
            <p:extLst>
              <p:ext uri="{D42A27DB-BD31-4B8C-83A1-F6EECF244321}">
                <p14:modId xmlns:p14="http://schemas.microsoft.com/office/powerpoint/2010/main" val="4044141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854937152"/>
                    </a:ext>
                  </a:extLst>
                </a:gridCol>
                <a:gridCol w="1069847">
                  <a:extLst>
                    <a:ext uri="{9D8B030D-6E8A-4147-A177-3AD203B41FA5}">
                      <a16:colId xmlns:a16="http://schemas.microsoft.com/office/drawing/2014/main" val="3209832896"/>
                    </a:ext>
                  </a:extLst>
                </a:gridCol>
                <a:gridCol w="1481327">
                  <a:extLst>
                    <a:ext uri="{9D8B030D-6E8A-4147-A177-3AD203B41FA5}">
                      <a16:colId xmlns:a16="http://schemas.microsoft.com/office/drawing/2014/main" val="3123246979"/>
                    </a:ext>
                  </a:extLst>
                </a:gridCol>
                <a:gridCol w="493776">
                  <a:extLst>
                    <a:ext uri="{9D8B030D-6E8A-4147-A177-3AD203B41FA5}">
                      <a16:colId xmlns:a16="http://schemas.microsoft.com/office/drawing/2014/main" val="2718163914"/>
                    </a:ext>
                  </a:extLst>
                </a:gridCol>
                <a:gridCol w="493776">
                  <a:extLst>
                    <a:ext uri="{9D8B030D-6E8A-4147-A177-3AD203B41FA5}">
                      <a16:colId xmlns:a16="http://schemas.microsoft.com/office/drawing/2014/main" val="3536699247"/>
                    </a:ext>
                  </a:extLst>
                </a:gridCol>
                <a:gridCol w="493776">
                  <a:extLst>
                    <a:ext uri="{9D8B030D-6E8A-4147-A177-3AD203B41FA5}">
                      <a16:colId xmlns:a16="http://schemas.microsoft.com/office/drawing/2014/main" val="2407547456"/>
                    </a:ext>
                  </a:extLst>
                </a:gridCol>
                <a:gridCol w="493776">
                  <a:extLst>
                    <a:ext uri="{9D8B030D-6E8A-4147-A177-3AD203B41FA5}">
                      <a16:colId xmlns:a16="http://schemas.microsoft.com/office/drawing/2014/main" val="2297721943"/>
                    </a:ext>
                  </a:extLst>
                </a:gridCol>
                <a:gridCol w="493776">
                  <a:extLst>
                    <a:ext uri="{9D8B030D-6E8A-4147-A177-3AD203B41FA5}">
                      <a16:colId xmlns:a16="http://schemas.microsoft.com/office/drawing/2014/main" val="266156570"/>
                    </a:ext>
                  </a:extLst>
                </a:gridCol>
                <a:gridCol w="493776">
                  <a:extLst>
                    <a:ext uri="{9D8B030D-6E8A-4147-A177-3AD203B41FA5}">
                      <a16:colId xmlns:a16="http://schemas.microsoft.com/office/drawing/2014/main" val="3321924896"/>
                    </a:ext>
                  </a:extLst>
                </a:gridCol>
                <a:gridCol w="493776">
                  <a:extLst>
                    <a:ext uri="{9D8B030D-6E8A-4147-A177-3AD203B41FA5}">
                      <a16:colId xmlns:a16="http://schemas.microsoft.com/office/drawing/2014/main" val="12384884"/>
                    </a:ext>
                  </a:extLst>
                </a:gridCol>
                <a:gridCol w="493776">
                  <a:extLst>
                    <a:ext uri="{9D8B030D-6E8A-4147-A177-3AD203B41FA5}">
                      <a16:colId xmlns:a16="http://schemas.microsoft.com/office/drawing/2014/main" val="218342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713702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- 2021-05-27 14:30:07</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https://quintly-image-storage.s3.amazonaws.com/1c69be35853e75e16a826fccef2ae706/1f8cff2e6d23c55dbdf641d6951c11de.jpg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14:00:26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621215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- 2021-05-27 14:29:39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https://quintly-image-storage.s3.amazonaws.com/1c69be35853e75e16a826fccef2ae706/7fba157014e38e5adcd74a380dda7173.jpg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05/28/2021 14:00:26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083100033"/>
                  </a:ext>
                </a:extLst>
              </a:tr>
            </a:tbl>
          </a:graphicData>
        </a:graphic>
      </p:graphicFrame>
      <p:sp>
        <p:nvSpPr>
          <p:cNvPr id="4" name="Text Placeholder 3">
            <a:extLst>
              <a:ext uri="{FF2B5EF4-FFF2-40B4-BE49-F238E27FC236}">
                <a16:creationId xmlns:a16="http://schemas.microsoft.com/office/drawing/2014/main" id="{688F1DF6-EBA8-4997-A296-25E9F4280611}"/>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6979110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4D23F-2CCE-4ED9-B147-31D4B0CBF8F6}"/>
              </a:ext>
            </a:extLst>
          </p:cNvPr>
          <p:cNvSpPr>
            <a:spLocks noGrp="1"/>
          </p:cNvSpPr>
          <p:nvPr>
            <p:ph type="title"/>
          </p:nvPr>
        </p:nvSpPr>
        <p:spPr/>
        <p:txBody>
          <a:bodyPr/>
          <a:lstStyle/>
          <a:p>
            <a:r>
              <a:rPr lang="en-US"/>
              <a:t>Instagram Stories Table  | gruppo_tea - 2 of 11</a:t>
            </a:r>
          </a:p>
        </p:txBody>
      </p:sp>
      <p:graphicFrame>
        <p:nvGraphicFramePr>
          <p:cNvPr id="5" name="Table Placeholder 4">
            <a:extLst>
              <a:ext uri="{FF2B5EF4-FFF2-40B4-BE49-F238E27FC236}">
                <a16:creationId xmlns:a16="http://schemas.microsoft.com/office/drawing/2014/main" id="{30178436-45E2-4140-B2A3-BC4DAA951211}"/>
              </a:ext>
            </a:extLst>
          </p:cNvPr>
          <p:cNvGraphicFramePr>
            <a:graphicFrameLocks noGrp="1"/>
          </p:cNvGraphicFramePr>
          <p:nvPr>
            <p:ph type="tbl" sz="quarter" idx="13"/>
            <p:extLst>
              <p:ext uri="{D42A27DB-BD31-4B8C-83A1-F6EECF244321}">
                <p14:modId xmlns:p14="http://schemas.microsoft.com/office/powerpoint/2010/main" val="43289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931090226"/>
                    </a:ext>
                  </a:extLst>
                </a:gridCol>
                <a:gridCol w="1069847">
                  <a:extLst>
                    <a:ext uri="{9D8B030D-6E8A-4147-A177-3AD203B41FA5}">
                      <a16:colId xmlns:a16="http://schemas.microsoft.com/office/drawing/2014/main" val="95365068"/>
                    </a:ext>
                  </a:extLst>
                </a:gridCol>
                <a:gridCol w="1481327">
                  <a:extLst>
                    <a:ext uri="{9D8B030D-6E8A-4147-A177-3AD203B41FA5}">
                      <a16:colId xmlns:a16="http://schemas.microsoft.com/office/drawing/2014/main" val="1641201347"/>
                    </a:ext>
                  </a:extLst>
                </a:gridCol>
                <a:gridCol w="493776">
                  <a:extLst>
                    <a:ext uri="{9D8B030D-6E8A-4147-A177-3AD203B41FA5}">
                      <a16:colId xmlns:a16="http://schemas.microsoft.com/office/drawing/2014/main" val="3382091342"/>
                    </a:ext>
                  </a:extLst>
                </a:gridCol>
                <a:gridCol w="493776">
                  <a:extLst>
                    <a:ext uri="{9D8B030D-6E8A-4147-A177-3AD203B41FA5}">
                      <a16:colId xmlns:a16="http://schemas.microsoft.com/office/drawing/2014/main" val="405602681"/>
                    </a:ext>
                  </a:extLst>
                </a:gridCol>
                <a:gridCol w="493776">
                  <a:extLst>
                    <a:ext uri="{9D8B030D-6E8A-4147-A177-3AD203B41FA5}">
                      <a16:colId xmlns:a16="http://schemas.microsoft.com/office/drawing/2014/main" val="3747603767"/>
                    </a:ext>
                  </a:extLst>
                </a:gridCol>
                <a:gridCol w="493776">
                  <a:extLst>
                    <a:ext uri="{9D8B030D-6E8A-4147-A177-3AD203B41FA5}">
                      <a16:colId xmlns:a16="http://schemas.microsoft.com/office/drawing/2014/main" val="737174588"/>
                    </a:ext>
                  </a:extLst>
                </a:gridCol>
                <a:gridCol w="493776">
                  <a:extLst>
                    <a:ext uri="{9D8B030D-6E8A-4147-A177-3AD203B41FA5}">
                      <a16:colId xmlns:a16="http://schemas.microsoft.com/office/drawing/2014/main" val="3399662791"/>
                    </a:ext>
                  </a:extLst>
                </a:gridCol>
                <a:gridCol w="493776">
                  <a:extLst>
                    <a:ext uri="{9D8B030D-6E8A-4147-A177-3AD203B41FA5}">
                      <a16:colId xmlns:a16="http://schemas.microsoft.com/office/drawing/2014/main" val="1851587156"/>
                    </a:ext>
                  </a:extLst>
                </a:gridCol>
                <a:gridCol w="493776">
                  <a:extLst>
                    <a:ext uri="{9D8B030D-6E8A-4147-A177-3AD203B41FA5}">
                      <a16:colId xmlns:a16="http://schemas.microsoft.com/office/drawing/2014/main" val="3091288961"/>
                    </a:ext>
                  </a:extLst>
                </a:gridCol>
                <a:gridCol w="493776">
                  <a:extLst>
                    <a:ext uri="{9D8B030D-6E8A-4147-A177-3AD203B41FA5}">
                      <a16:colId xmlns:a16="http://schemas.microsoft.com/office/drawing/2014/main" val="955472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265712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- 2021-05-26 12:35:58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https://quintly-image-storage.s3.amazonaws.com/1c69be35853e75e16a826fccef2ae706/e41f2169d3b05b2c03ca28f6bd24636f.jpg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05/27/2021 12:31:00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60143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- 2021-05-21 08:09:50</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https://quintly-image-storage.s3.amazonaws.com/1c69be35853e75e16a826fccef2ae706/5affc2a2cb0118a0145251dac143c464.jpg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08:00:30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463536842"/>
                  </a:ext>
                </a:extLst>
              </a:tr>
            </a:tbl>
          </a:graphicData>
        </a:graphic>
      </p:graphicFrame>
      <p:sp>
        <p:nvSpPr>
          <p:cNvPr id="4" name="Text Placeholder 3">
            <a:extLst>
              <a:ext uri="{FF2B5EF4-FFF2-40B4-BE49-F238E27FC236}">
                <a16:creationId xmlns:a16="http://schemas.microsoft.com/office/drawing/2014/main" id="{D77A430F-1D70-45E7-A206-AF00BEA2C642}"/>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6563520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ECB9E-AD96-499F-A0A6-27B71338C5CE}"/>
              </a:ext>
            </a:extLst>
          </p:cNvPr>
          <p:cNvSpPr>
            <a:spLocks noGrp="1"/>
          </p:cNvSpPr>
          <p:nvPr>
            <p:ph type="title"/>
          </p:nvPr>
        </p:nvSpPr>
        <p:spPr/>
        <p:txBody>
          <a:bodyPr/>
          <a:lstStyle/>
          <a:p>
            <a:r>
              <a:rPr lang="en-US"/>
              <a:t>Instagram Stories Table  | gruppo_tea - 3 of 11</a:t>
            </a:r>
          </a:p>
        </p:txBody>
      </p:sp>
      <p:graphicFrame>
        <p:nvGraphicFramePr>
          <p:cNvPr id="5" name="Table Placeholder 4">
            <a:extLst>
              <a:ext uri="{FF2B5EF4-FFF2-40B4-BE49-F238E27FC236}">
                <a16:creationId xmlns:a16="http://schemas.microsoft.com/office/drawing/2014/main" id="{9E09B3B0-6A6D-42D7-A1A3-B039A99CF3A5}"/>
              </a:ext>
            </a:extLst>
          </p:cNvPr>
          <p:cNvGraphicFramePr>
            <a:graphicFrameLocks noGrp="1"/>
          </p:cNvGraphicFramePr>
          <p:nvPr>
            <p:ph type="tbl" sz="quarter" idx="13"/>
            <p:extLst>
              <p:ext uri="{D42A27DB-BD31-4B8C-83A1-F6EECF244321}">
                <p14:modId xmlns:p14="http://schemas.microsoft.com/office/powerpoint/2010/main" val="4136125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19131836"/>
                    </a:ext>
                  </a:extLst>
                </a:gridCol>
                <a:gridCol w="1069847">
                  <a:extLst>
                    <a:ext uri="{9D8B030D-6E8A-4147-A177-3AD203B41FA5}">
                      <a16:colId xmlns:a16="http://schemas.microsoft.com/office/drawing/2014/main" val="3283317537"/>
                    </a:ext>
                  </a:extLst>
                </a:gridCol>
                <a:gridCol w="1481327">
                  <a:extLst>
                    <a:ext uri="{9D8B030D-6E8A-4147-A177-3AD203B41FA5}">
                      <a16:colId xmlns:a16="http://schemas.microsoft.com/office/drawing/2014/main" val="1623762549"/>
                    </a:ext>
                  </a:extLst>
                </a:gridCol>
                <a:gridCol w="493776">
                  <a:extLst>
                    <a:ext uri="{9D8B030D-6E8A-4147-A177-3AD203B41FA5}">
                      <a16:colId xmlns:a16="http://schemas.microsoft.com/office/drawing/2014/main" val="1662113696"/>
                    </a:ext>
                  </a:extLst>
                </a:gridCol>
                <a:gridCol w="493776">
                  <a:extLst>
                    <a:ext uri="{9D8B030D-6E8A-4147-A177-3AD203B41FA5}">
                      <a16:colId xmlns:a16="http://schemas.microsoft.com/office/drawing/2014/main" val="2512245647"/>
                    </a:ext>
                  </a:extLst>
                </a:gridCol>
                <a:gridCol w="493776">
                  <a:extLst>
                    <a:ext uri="{9D8B030D-6E8A-4147-A177-3AD203B41FA5}">
                      <a16:colId xmlns:a16="http://schemas.microsoft.com/office/drawing/2014/main" val="2843608974"/>
                    </a:ext>
                  </a:extLst>
                </a:gridCol>
                <a:gridCol w="493776">
                  <a:extLst>
                    <a:ext uri="{9D8B030D-6E8A-4147-A177-3AD203B41FA5}">
                      <a16:colId xmlns:a16="http://schemas.microsoft.com/office/drawing/2014/main" val="451210119"/>
                    </a:ext>
                  </a:extLst>
                </a:gridCol>
                <a:gridCol w="493776">
                  <a:extLst>
                    <a:ext uri="{9D8B030D-6E8A-4147-A177-3AD203B41FA5}">
                      <a16:colId xmlns:a16="http://schemas.microsoft.com/office/drawing/2014/main" val="5938061"/>
                    </a:ext>
                  </a:extLst>
                </a:gridCol>
                <a:gridCol w="493776">
                  <a:extLst>
                    <a:ext uri="{9D8B030D-6E8A-4147-A177-3AD203B41FA5}">
                      <a16:colId xmlns:a16="http://schemas.microsoft.com/office/drawing/2014/main" val="4037397407"/>
                    </a:ext>
                  </a:extLst>
                </a:gridCol>
                <a:gridCol w="493776">
                  <a:extLst>
                    <a:ext uri="{9D8B030D-6E8A-4147-A177-3AD203B41FA5}">
                      <a16:colId xmlns:a16="http://schemas.microsoft.com/office/drawing/2014/main" val="3744568264"/>
                    </a:ext>
                  </a:extLst>
                </a:gridCol>
                <a:gridCol w="493776">
                  <a:extLst>
                    <a:ext uri="{9D8B030D-6E8A-4147-A177-3AD203B41FA5}">
                      <a16:colId xmlns:a16="http://schemas.microsoft.com/office/drawing/2014/main" val="29923934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495635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- 2021-05-21 06:23:25</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https://quintly-image-storage.s3.amazonaws.com/1c69be35853e75e16a826fccef2ae706/0658579fde78c4dfc2fcfeafba269713.jpg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05/22/2021 06:13:40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78326355"/>
                  </a:ext>
                </a:extLst>
              </a:tr>
            </a:tbl>
          </a:graphicData>
        </a:graphic>
      </p:graphicFrame>
      <p:sp>
        <p:nvSpPr>
          <p:cNvPr id="4" name="Text Placeholder 3">
            <a:extLst>
              <a:ext uri="{FF2B5EF4-FFF2-40B4-BE49-F238E27FC236}">
                <a16:creationId xmlns:a16="http://schemas.microsoft.com/office/drawing/2014/main" id="{0216B495-FD88-4794-ACF0-C41A65F0B2A0}"/>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2232515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F90EF-B3D5-48D4-8D05-156BCC0765DB}"/>
              </a:ext>
            </a:extLst>
          </p:cNvPr>
          <p:cNvSpPr>
            <a:spLocks noGrp="1"/>
          </p:cNvSpPr>
          <p:nvPr>
            <p:ph type="title"/>
          </p:nvPr>
        </p:nvSpPr>
        <p:spPr/>
        <p:txBody>
          <a:bodyPr/>
          <a:lstStyle/>
          <a:p>
            <a:r>
              <a:rPr lang="en-US"/>
              <a:t>Instagram Stories Table  | gruppo_tea - 4 of 11</a:t>
            </a:r>
          </a:p>
        </p:txBody>
      </p:sp>
      <p:graphicFrame>
        <p:nvGraphicFramePr>
          <p:cNvPr id="5" name="Table Placeholder 4">
            <a:extLst>
              <a:ext uri="{FF2B5EF4-FFF2-40B4-BE49-F238E27FC236}">
                <a16:creationId xmlns:a16="http://schemas.microsoft.com/office/drawing/2014/main" id="{2E0A4F23-CF08-4963-8E85-E9BA005EF1B1}"/>
              </a:ext>
            </a:extLst>
          </p:cNvPr>
          <p:cNvGraphicFramePr>
            <a:graphicFrameLocks noGrp="1"/>
          </p:cNvGraphicFramePr>
          <p:nvPr>
            <p:ph type="tbl" sz="quarter" idx="13"/>
            <p:extLst>
              <p:ext uri="{D42A27DB-BD31-4B8C-83A1-F6EECF244321}">
                <p14:modId xmlns:p14="http://schemas.microsoft.com/office/powerpoint/2010/main" val="3788768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98262648"/>
                    </a:ext>
                  </a:extLst>
                </a:gridCol>
                <a:gridCol w="1069847">
                  <a:extLst>
                    <a:ext uri="{9D8B030D-6E8A-4147-A177-3AD203B41FA5}">
                      <a16:colId xmlns:a16="http://schemas.microsoft.com/office/drawing/2014/main" val="1379078330"/>
                    </a:ext>
                  </a:extLst>
                </a:gridCol>
                <a:gridCol w="1481327">
                  <a:extLst>
                    <a:ext uri="{9D8B030D-6E8A-4147-A177-3AD203B41FA5}">
                      <a16:colId xmlns:a16="http://schemas.microsoft.com/office/drawing/2014/main" val="3853270486"/>
                    </a:ext>
                  </a:extLst>
                </a:gridCol>
                <a:gridCol w="493776">
                  <a:extLst>
                    <a:ext uri="{9D8B030D-6E8A-4147-A177-3AD203B41FA5}">
                      <a16:colId xmlns:a16="http://schemas.microsoft.com/office/drawing/2014/main" val="1249543578"/>
                    </a:ext>
                  </a:extLst>
                </a:gridCol>
                <a:gridCol w="493776">
                  <a:extLst>
                    <a:ext uri="{9D8B030D-6E8A-4147-A177-3AD203B41FA5}">
                      <a16:colId xmlns:a16="http://schemas.microsoft.com/office/drawing/2014/main" val="1650975610"/>
                    </a:ext>
                  </a:extLst>
                </a:gridCol>
                <a:gridCol w="493776">
                  <a:extLst>
                    <a:ext uri="{9D8B030D-6E8A-4147-A177-3AD203B41FA5}">
                      <a16:colId xmlns:a16="http://schemas.microsoft.com/office/drawing/2014/main" val="424430085"/>
                    </a:ext>
                  </a:extLst>
                </a:gridCol>
                <a:gridCol w="493776">
                  <a:extLst>
                    <a:ext uri="{9D8B030D-6E8A-4147-A177-3AD203B41FA5}">
                      <a16:colId xmlns:a16="http://schemas.microsoft.com/office/drawing/2014/main" val="227049347"/>
                    </a:ext>
                  </a:extLst>
                </a:gridCol>
                <a:gridCol w="493776">
                  <a:extLst>
                    <a:ext uri="{9D8B030D-6E8A-4147-A177-3AD203B41FA5}">
                      <a16:colId xmlns:a16="http://schemas.microsoft.com/office/drawing/2014/main" val="2333239694"/>
                    </a:ext>
                  </a:extLst>
                </a:gridCol>
                <a:gridCol w="493776">
                  <a:extLst>
                    <a:ext uri="{9D8B030D-6E8A-4147-A177-3AD203B41FA5}">
                      <a16:colId xmlns:a16="http://schemas.microsoft.com/office/drawing/2014/main" val="3276712695"/>
                    </a:ext>
                  </a:extLst>
                </a:gridCol>
                <a:gridCol w="493776">
                  <a:extLst>
                    <a:ext uri="{9D8B030D-6E8A-4147-A177-3AD203B41FA5}">
                      <a16:colId xmlns:a16="http://schemas.microsoft.com/office/drawing/2014/main" val="1335776502"/>
                    </a:ext>
                  </a:extLst>
                </a:gridCol>
                <a:gridCol w="493776">
                  <a:extLst>
                    <a:ext uri="{9D8B030D-6E8A-4147-A177-3AD203B41FA5}">
                      <a16:colId xmlns:a16="http://schemas.microsoft.com/office/drawing/2014/main" val="1869409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45333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- 2021-05-19 10:07:35</a:t>
                      </a:r>
                      <a:r>
                        <a:rPr kumimoji="0" lang="it-IT" sz="1000" b="0" i="0" u="none" strike="noStrike" kern="1200" cap="none" spc="0" normalizeH="0" baseline="0" noProof="0">
                          <a:ln>
                            <a:noFill/>
                          </a:ln>
                          <a:solidFill>
                            <a:prstClr val="black"/>
                          </a:solidFill>
                          <a:effectLst/>
                          <a:uLnTx/>
                          <a:uFillTx/>
                          <a:latin typeface="+mn-lt"/>
                          <a:ea typeface="+mn-ea"/>
                          <a:cs typeface="+mn-cs"/>
                        </a:rPr>
                        <a:t>
 Informiamo che, a causa di un guasto, i collegamenti informatici dello sportello 
di Suzzara sono rallentati. 
I nostri tecnici sono al lavoro per ripristinare la corretta funzionalità della rete e assicurare la ripresa della normale attività. 
Ci scusiamo per i disagi arrecati.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https://quintly-image-storage.s3.amazonaws.com/1c69be35853e75e16a826fccef2ae706/e535f8847a3edd70c661fc9f7f54b8f2.jpg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05/20/2021 10:00:36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70397324"/>
                  </a:ext>
                </a:extLst>
              </a:tr>
            </a:tbl>
          </a:graphicData>
        </a:graphic>
      </p:graphicFrame>
      <p:sp>
        <p:nvSpPr>
          <p:cNvPr id="4" name="Text Placeholder 3">
            <a:extLst>
              <a:ext uri="{FF2B5EF4-FFF2-40B4-BE49-F238E27FC236}">
                <a16:creationId xmlns:a16="http://schemas.microsoft.com/office/drawing/2014/main" id="{5EB192AA-3CF3-4C7E-9ED3-A45741DA67CD}"/>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078076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2CDCC-E7CA-4261-93BC-2E86F83DC2CE}"/>
              </a:ext>
            </a:extLst>
          </p:cNvPr>
          <p:cNvSpPr>
            <a:spLocks noGrp="1"/>
          </p:cNvSpPr>
          <p:nvPr>
            <p:ph type="title"/>
          </p:nvPr>
        </p:nvSpPr>
        <p:spPr/>
        <p:txBody>
          <a:bodyPr/>
          <a:lstStyle/>
          <a:p>
            <a:r>
              <a:rPr lang="en-US"/>
              <a:t>Instagram Stories Table  | gruppo_tea - 5 of 11</a:t>
            </a:r>
          </a:p>
        </p:txBody>
      </p:sp>
      <p:graphicFrame>
        <p:nvGraphicFramePr>
          <p:cNvPr id="5" name="Table Placeholder 4">
            <a:extLst>
              <a:ext uri="{FF2B5EF4-FFF2-40B4-BE49-F238E27FC236}">
                <a16:creationId xmlns:a16="http://schemas.microsoft.com/office/drawing/2014/main" id="{0A4F6D04-D50D-4BB7-82F6-30C84321A94F}"/>
              </a:ext>
            </a:extLst>
          </p:cNvPr>
          <p:cNvGraphicFramePr>
            <a:graphicFrameLocks noGrp="1"/>
          </p:cNvGraphicFramePr>
          <p:nvPr>
            <p:ph type="tbl" sz="quarter" idx="13"/>
            <p:extLst>
              <p:ext uri="{D42A27DB-BD31-4B8C-83A1-F6EECF244321}">
                <p14:modId xmlns:p14="http://schemas.microsoft.com/office/powerpoint/2010/main" val="247132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012509665"/>
                    </a:ext>
                  </a:extLst>
                </a:gridCol>
                <a:gridCol w="1069847">
                  <a:extLst>
                    <a:ext uri="{9D8B030D-6E8A-4147-A177-3AD203B41FA5}">
                      <a16:colId xmlns:a16="http://schemas.microsoft.com/office/drawing/2014/main" val="1266820543"/>
                    </a:ext>
                  </a:extLst>
                </a:gridCol>
                <a:gridCol w="1481327">
                  <a:extLst>
                    <a:ext uri="{9D8B030D-6E8A-4147-A177-3AD203B41FA5}">
                      <a16:colId xmlns:a16="http://schemas.microsoft.com/office/drawing/2014/main" val="4260721890"/>
                    </a:ext>
                  </a:extLst>
                </a:gridCol>
                <a:gridCol w="493776">
                  <a:extLst>
                    <a:ext uri="{9D8B030D-6E8A-4147-A177-3AD203B41FA5}">
                      <a16:colId xmlns:a16="http://schemas.microsoft.com/office/drawing/2014/main" val="1334592505"/>
                    </a:ext>
                  </a:extLst>
                </a:gridCol>
                <a:gridCol w="493776">
                  <a:extLst>
                    <a:ext uri="{9D8B030D-6E8A-4147-A177-3AD203B41FA5}">
                      <a16:colId xmlns:a16="http://schemas.microsoft.com/office/drawing/2014/main" val="1786368500"/>
                    </a:ext>
                  </a:extLst>
                </a:gridCol>
                <a:gridCol w="493776">
                  <a:extLst>
                    <a:ext uri="{9D8B030D-6E8A-4147-A177-3AD203B41FA5}">
                      <a16:colId xmlns:a16="http://schemas.microsoft.com/office/drawing/2014/main" val="4075438680"/>
                    </a:ext>
                  </a:extLst>
                </a:gridCol>
                <a:gridCol w="493776">
                  <a:extLst>
                    <a:ext uri="{9D8B030D-6E8A-4147-A177-3AD203B41FA5}">
                      <a16:colId xmlns:a16="http://schemas.microsoft.com/office/drawing/2014/main" val="3006973403"/>
                    </a:ext>
                  </a:extLst>
                </a:gridCol>
                <a:gridCol w="493776">
                  <a:extLst>
                    <a:ext uri="{9D8B030D-6E8A-4147-A177-3AD203B41FA5}">
                      <a16:colId xmlns:a16="http://schemas.microsoft.com/office/drawing/2014/main" val="3089449442"/>
                    </a:ext>
                  </a:extLst>
                </a:gridCol>
                <a:gridCol w="493776">
                  <a:extLst>
                    <a:ext uri="{9D8B030D-6E8A-4147-A177-3AD203B41FA5}">
                      <a16:colId xmlns:a16="http://schemas.microsoft.com/office/drawing/2014/main" val="2526019319"/>
                    </a:ext>
                  </a:extLst>
                </a:gridCol>
                <a:gridCol w="493776">
                  <a:extLst>
                    <a:ext uri="{9D8B030D-6E8A-4147-A177-3AD203B41FA5}">
                      <a16:colId xmlns:a16="http://schemas.microsoft.com/office/drawing/2014/main" val="3901833026"/>
                    </a:ext>
                  </a:extLst>
                </a:gridCol>
                <a:gridCol w="493776">
                  <a:extLst>
                    <a:ext uri="{9D8B030D-6E8A-4147-A177-3AD203B41FA5}">
                      <a16:colId xmlns:a16="http://schemas.microsoft.com/office/drawing/2014/main" val="4069837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4158919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- 2021-05-14 09:27:03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https://quintly-image-storage.s3.amazonaws.com/1c69be35853e75e16a826fccef2ae706/064117e83b3882031979074facd49975.jpg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05/15/2021 09:05:19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049550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- 2021-05-14 09:25:51</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https://quintly-image-storage.s3.amazonaws.com/1c69be35853e75e16a826fccef2ae706/7b8529c92688e229bbc945f3afa308d5.jpg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05/15/2021 09:05:19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42116345"/>
                  </a:ext>
                </a:extLst>
              </a:tr>
            </a:tbl>
          </a:graphicData>
        </a:graphic>
      </p:graphicFrame>
      <p:sp>
        <p:nvSpPr>
          <p:cNvPr id="4" name="Text Placeholder 3">
            <a:extLst>
              <a:ext uri="{FF2B5EF4-FFF2-40B4-BE49-F238E27FC236}">
                <a16:creationId xmlns:a16="http://schemas.microsoft.com/office/drawing/2014/main" id="{DBBD4C92-4722-41EE-8D56-C6C4C739BF01}"/>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1610731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070E5-C2B8-4876-B2AE-42E27B74B1E4}"/>
              </a:ext>
            </a:extLst>
          </p:cNvPr>
          <p:cNvSpPr>
            <a:spLocks noGrp="1"/>
          </p:cNvSpPr>
          <p:nvPr>
            <p:ph type="title"/>
          </p:nvPr>
        </p:nvSpPr>
        <p:spPr/>
        <p:txBody>
          <a:bodyPr/>
          <a:lstStyle/>
          <a:p>
            <a:r>
              <a:rPr lang="en-US"/>
              <a:t>Instagram Stories Table  | gruppo_tea - 6 of 11</a:t>
            </a:r>
          </a:p>
        </p:txBody>
      </p:sp>
      <p:graphicFrame>
        <p:nvGraphicFramePr>
          <p:cNvPr id="5" name="Table Placeholder 4">
            <a:extLst>
              <a:ext uri="{FF2B5EF4-FFF2-40B4-BE49-F238E27FC236}">
                <a16:creationId xmlns:a16="http://schemas.microsoft.com/office/drawing/2014/main" id="{CA7B3D3D-F03E-480A-B5B1-2DF3C0F5BD36}"/>
              </a:ext>
            </a:extLst>
          </p:cNvPr>
          <p:cNvGraphicFramePr>
            <a:graphicFrameLocks noGrp="1"/>
          </p:cNvGraphicFramePr>
          <p:nvPr>
            <p:ph type="tbl" sz="quarter" idx="13"/>
            <p:extLst>
              <p:ext uri="{D42A27DB-BD31-4B8C-83A1-F6EECF244321}">
                <p14:modId xmlns:p14="http://schemas.microsoft.com/office/powerpoint/2010/main" val="713148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923005951"/>
                    </a:ext>
                  </a:extLst>
                </a:gridCol>
                <a:gridCol w="1069847">
                  <a:extLst>
                    <a:ext uri="{9D8B030D-6E8A-4147-A177-3AD203B41FA5}">
                      <a16:colId xmlns:a16="http://schemas.microsoft.com/office/drawing/2014/main" val="2863123091"/>
                    </a:ext>
                  </a:extLst>
                </a:gridCol>
                <a:gridCol w="1481327">
                  <a:extLst>
                    <a:ext uri="{9D8B030D-6E8A-4147-A177-3AD203B41FA5}">
                      <a16:colId xmlns:a16="http://schemas.microsoft.com/office/drawing/2014/main" val="839499485"/>
                    </a:ext>
                  </a:extLst>
                </a:gridCol>
                <a:gridCol w="493776">
                  <a:extLst>
                    <a:ext uri="{9D8B030D-6E8A-4147-A177-3AD203B41FA5}">
                      <a16:colId xmlns:a16="http://schemas.microsoft.com/office/drawing/2014/main" val="4102158833"/>
                    </a:ext>
                  </a:extLst>
                </a:gridCol>
                <a:gridCol w="493776">
                  <a:extLst>
                    <a:ext uri="{9D8B030D-6E8A-4147-A177-3AD203B41FA5}">
                      <a16:colId xmlns:a16="http://schemas.microsoft.com/office/drawing/2014/main" val="1541006232"/>
                    </a:ext>
                  </a:extLst>
                </a:gridCol>
                <a:gridCol w="493776">
                  <a:extLst>
                    <a:ext uri="{9D8B030D-6E8A-4147-A177-3AD203B41FA5}">
                      <a16:colId xmlns:a16="http://schemas.microsoft.com/office/drawing/2014/main" val="1587586000"/>
                    </a:ext>
                  </a:extLst>
                </a:gridCol>
                <a:gridCol w="493776">
                  <a:extLst>
                    <a:ext uri="{9D8B030D-6E8A-4147-A177-3AD203B41FA5}">
                      <a16:colId xmlns:a16="http://schemas.microsoft.com/office/drawing/2014/main" val="2746670132"/>
                    </a:ext>
                  </a:extLst>
                </a:gridCol>
                <a:gridCol w="493776">
                  <a:extLst>
                    <a:ext uri="{9D8B030D-6E8A-4147-A177-3AD203B41FA5}">
                      <a16:colId xmlns:a16="http://schemas.microsoft.com/office/drawing/2014/main" val="3946734870"/>
                    </a:ext>
                  </a:extLst>
                </a:gridCol>
                <a:gridCol w="493776">
                  <a:extLst>
                    <a:ext uri="{9D8B030D-6E8A-4147-A177-3AD203B41FA5}">
                      <a16:colId xmlns:a16="http://schemas.microsoft.com/office/drawing/2014/main" val="1049113415"/>
                    </a:ext>
                  </a:extLst>
                </a:gridCol>
                <a:gridCol w="493776">
                  <a:extLst>
                    <a:ext uri="{9D8B030D-6E8A-4147-A177-3AD203B41FA5}">
                      <a16:colId xmlns:a16="http://schemas.microsoft.com/office/drawing/2014/main" val="4186418977"/>
                    </a:ext>
                  </a:extLst>
                </a:gridCol>
                <a:gridCol w="493776">
                  <a:extLst>
                    <a:ext uri="{9D8B030D-6E8A-4147-A177-3AD203B41FA5}">
                      <a16:colId xmlns:a16="http://schemas.microsoft.com/office/drawing/2014/main" val="1525816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279651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- 2021-05-14 09:24:29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https://quintly-image-storage.s3.amazonaws.com/1c69be35853e75e16a826fccef2ae706/6c53e23835d56f97b2818332567e37ea.jpg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05/15/2021 09:05:19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96279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- 2021-05-14 09:23:46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https://quintly-image-storage.s3.amazonaws.com/1c69be35853e75e16a826fccef2ae706/41d50c5f7fcc7a2b176d4347b0cf7f59.jpg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05/15/2021 09:05:19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911722740"/>
                  </a:ext>
                </a:extLst>
              </a:tr>
            </a:tbl>
          </a:graphicData>
        </a:graphic>
      </p:graphicFrame>
      <p:sp>
        <p:nvSpPr>
          <p:cNvPr id="4" name="Text Placeholder 3">
            <a:extLst>
              <a:ext uri="{FF2B5EF4-FFF2-40B4-BE49-F238E27FC236}">
                <a16:creationId xmlns:a16="http://schemas.microsoft.com/office/drawing/2014/main" id="{FDD68DAA-77A5-41C2-B1A8-A87C790FB229}"/>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1306638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A267-2129-4E18-8D0B-CB1F814170A4}"/>
              </a:ext>
            </a:extLst>
          </p:cNvPr>
          <p:cNvSpPr>
            <a:spLocks noGrp="1"/>
          </p:cNvSpPr>
          <p:nvPr>
            <p:ph type="title"/>
          </p:nvPr>
        </p:nvSpPr>
        <p:spPr/>
        <p:txBody>
          <a:bodyPr/>
          <a:lstStyle/>
          <a:p>
            <a:r>
              <a:rPr lang="en-US"/>
              <a:t>Instagram Stories Table  | gruppo_tea - 7 of 11</a:t>
            </a:r>
          </a:p>
        </p:txBody>
      </p:sp>
      <p:graphicFrame>
        <p:nvGraphicFramePr>
          <p:cNvPr id="5" name="Table Placeholder 4">
            <a:extLst>
              <a:ext uri="{FF2B5EF4-FFF2-40B4-BE49-F238E27FC236}">
                <a16:creationId xmlns:a16="http://schemas.microsoft.com/office/drawing/2014/main" id="{0ED0E0F1-E260-4BD3-A7C3-A6766ADD7445}"/>
              </a:ext>
            </a:extLst>
          </p:cNvPr>
          <p:cNvGraphicFramePr>
            <a:graphicFrameLocks noGrp="1"/>
          </p:cNvGraphicFramePr>
          <p:nvPr>
            <p:ph type="tbl" sz="quarter" idx="13"/>
            <p:extLst>
              <p:ext uri="{D42A27DB-BD31-4B8C-83A1-F6EECF244321}">
                <p14:modId xmlns:p14="http://schemas.microsoft.com/office/powerpoint/2010/main" val="2634235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737973038"/>
                    </a:ext>
                  </a:extLst>
                </a:gridCol>
                <a:gridCol w="1069847">
                  <a:extLst>
                    <a:ext uri="{9D8B030D-6E8A-4147-A177-3AD203B41FA5}">
                      <a16:colId xmlns:a16="http://schemas.microsoft.com/office/drawing/2014/main" val="1911422073"/>
                    </a:ext>
                  </a:extLst>
                </a:gridCol>
                <a:gridCol w="1481327">
                  <a:extLst>
                    <a:ext uri="{9D8B030D-6E8A-4147-A177-3AD203B41FA5}">
                      <a16:colId xmlns:a16="http://schemas.microsoft.com/office/drawing/2014/main" val="16079836"/>
                    </a:ext>
                  </a:extLst>
                </a:gridCol>
                <a:gridCol w="493776">
                  <a:extLst>
                    <a:ext uri="{9D8B030D-6E8A-4147-A177-3AD203B41FA5}">
                      <a16:colId xmlns:a16="http://schemas.microsoft.com/office/drawing/2014/main" val="1628770098"/>
                    </a:ext>
                  </a:extLst>
                </a:gridCol>
                <a:gridCol w="493776">
                  <a:extLst>
                    <a:ext uri="{9D8B030D-6E8A-4147-A177-3AD203B41FA5}">
                      <a16:colId xmlns:a16="http://schemas.microsoft.com/office/drawing/2014/main" val="2164892181"/>
                    </a:ext>
                  </a:extLst>
                </a:gridCol>
                <a:gridCol w="493776">
                  <a:extLst>
                    <a:ext uri="{9D8B030D-6E8A-4147-A177-3AD203B41FA5}">
                      <a16:colId xmlns:a16="http://schemas.microsoft.com/office/drawing/2014/main" val="3493348057"/>
                    </a:ext>
                  </a:extLst>
                </a:gridCol>
                <a:gridCol w="493776">
                  <a:extLst>
                    <a:ext uri="{9D8B030D-6E8A-4147-A177-3AD203B41FA5}">
                      <a16:colId xmlns:a16="http://schemas.microsoft.com/office/drawing/2014/main" val="850406109"/>
                    </a:ext>
                  </a:extLst>
                </a:gridCol>
                <a:gridCol w="493776">
                  <a:extLst>
                    <a:ext uri="{9D8B030D-6E8A-4147-A177-3AD203B41FA5}">
                      <a16:colId xmlns:a16="http://schemas.microsoft.com/office/drawing/2014/main" val="2794451841"/>
                    </a:ext>
                  </a:extLst>
                </a:gridCol>
                <a:gridCol w="493776">
                  <a:extLst>
                    <a:ext uri="{9D8B030D-6E8A-4147-A177-3AD203B41FA5}">
                      <a16:colId xmlns:a16="http://schemas.microsoft.com/office/drawing/2014/main" val="941199219"/>
                    </a:ext>
                  </a:extLst>
                </a:gridCol>
                <a:gridCol w="493776">
                  <a:extLst>
                    <a:ext uri="{9D8B030D-6E8A-4147-A177-3AD203B41FA5}">
                      <a16:colId xmlns:a16="http://schemas.microsoft.com/office/drawing/2014/main" val="35755835"/>
                    </a:ext>
                  </a:extLst>
                </a:gridCol>
                <a:gridCol w="493776">
                  <a:extLst>
                    <a:ext uri="{9D8B030D-6E8A-4147-A177-3AD203B41FA5}">
                      <a16:colId xmlns:a16="http://schemas.microsoft.com/office/drawing/2014/main" val="100461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7578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- 2021-05-12 09:58:21</a:t>
                      </a:r>
                      <a:r>
                        <a:rPr kumimoji="0" lang="it-IT" sz="1000" b="0" i="0" u="none" strike="noStrike" kern="1200" cap="none" spc="0" normalizeH="0" baseline="0" noProof="0">
                          <a:ln>
                            <a:noFill/>
                          </a:ln>
                          <a:solidFill>
                            <a:prstClr val="black"/>
                          </a:solidFill>
                          <a:effectLst/>
                          <a:uLnTx/>
                          <a:uFillTx/>
                          <a:latin typeface="+mn-lt"/>
                          <a:ea typeface="+mn-ea"/>
                          <a:cs typeface="+mn-cs"/>
                        </a:rPr>
                        <a:t>
 AqA informa che tra sabato 15 e domenica 16 maggio verrà eseguita la manutenzione straordinaria di una perdita rinvenuta in un tratto della rete idrica di via Roppi, a Castel d'Ario, sotto l'attraversamento ferroviario.
L'intervento non comporterà l'interruzione dell'erogazione, ma potrebbe causare problemi di portata, pressione o torbidità dell'acqua. 
Ci scusiamo per il disservizio e assicuriamo che faremo il possibile per limitare al massimo i disagi.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https://quintly-image-storage.s3.amazonaws.com/1c69be35853e75e16a826fccef2ae706/67777135a5cfa60e1e9b9e534adcc24d.jpg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05/13/2021 09:30:31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97509525"/>
                  </a:ext>
                </a:extLst>
              </a:tr>
            </a:tbl>
          </a:graphicData>
        </a:graphic>
      </p:graphicFrame>
      <p:sp>
        <p:nvSpPr>
          <p:cNvPr id="4" name="Text Placeholder 3">
            <a:extLst>
              <a:ext uri="{FF2B5EF4-FFF2-40B4-BE49-F238E27FC236}">
                <a16:creationId xmlns:a16="http://schemas.microsoft.com/office/drawing/2014/main" id="{378FC048-1D81-453D-ADFC-DFBE83973E70}"/>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472291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C2340-F3A9-4213-857F-5554113E40ED}"/>
              </a:ext>
            </a:extLst>
          </p:cNvPr>
          <p:cNvSpPr>
            <a:spLocks noGrp="1"/>
          </p:cNvSpPr>
          <p:nvPr>
            <p:ph type="title"/>
          </p:nvPr>
        </p:nvSpPr>
        <p:spPr/>
        <p:txBody>
          <a:bodyPr/>
          <a:lstStyle/>
          <a:p>
            <a:r>
              <a:rPr lang="en-US"/>
              <a:t>Instagram Stories Table  | gruppo_tea - 8 of 11</a:t>
            </a:r>
          </a:p>
        </p:txBody>
      </p:sp>
      <p:graphicFrame>
        <p:nvGraphicFramePr>
          <p:cNvPr id="5" name="Table Placeholder 4">
            <a:extLst>
              <a:ext uri="{FF2B5EF4-FFF2-40B4-BE49-F238E27FC236}">
                <a16:creationId xmlns:a16="http://schemas.microsoft.com/office/drawing/2014/main" id="{D42D0F0D-988A-40EC-98AE-A83533F3F060}"/>
              </a:ext>
            </a:extLst>
          </p:cNvPr>
          <p:cNvGraphicFramePr>
            <a:graphicFrameLocks noGrp="1"/>
          </p:cNvGraphicFramePr>
          <p:nvPr>
            <p:ph type="tbl" sz="quarter" idx="13"/>
            <p:extLst>
              <p:ext uri="{D42A27DB-BD31-4B8C-83A1-F6EECF244321}">
                <p14:modId xmlns:p14="http://schemas.microsoft.com/office/powerpoint/2010/main" val="340270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2703303578"/>
                    </a:ext>
                  </a:extLst>
                </a:gridCol>
                <a:gridCol w="1069847">
                  <a:extLst>
                    <a:ext uri="{9D8B030D-6E8A-4147-A177-3AD203B41FA5}">
                      <a16:colId xmlns:a16="http://schemas.microsoft.com/office/drawing/2014/main" val="1693724611"/>
                    </a:ext>
                  </a:extLst>
                </a:gridCol>
                <a:gridCol w="1481327">
                  <a:extLst>
                    <a:ext uri="{9D8B030D-6E8A-4147-A177-3AD203B41FA5}">
                      <a16:colId xmlns:a16="http://schemas.microsoft.com/office/drawing/2014/main" val="4033348055"/>
                    </a:ext>
                  </a:extLst>
                </a:gridCol>
                <a:gridCol w="493776">
                  <a:extLst>
                    <a:ext uri="{9D8B030D-6E8A-4147-A177-3AD203B41FA5}">
                      <a16:colId xmlns:a16="http://schemas.microsoft.com/office/drawing/2014/main" val="764014734"/>
                    </a:ext>
                  </a:extLst>
                </a:gridCol>
                <a:gridCol w="493776">
                  <a:extLst>
                    <a:ext uri="{9D8B030D-6E8A-4147-A177-3AD203B41FA5}">
                      <a16:colId xmlns:a16="http://schemas.microsoft.com/office/drawing/2014/main" val="3218239496"/>
                    </a:ext>
                  </a:extLst>
                </a:gridCol>
                <a:gridCol w="493776">
                  <a:extLst>
                    <a:ext uri="{9D8B030D-6E8A-4147-A177-3AD203B41FA5}">
                      <a16:colId xmlns:a16="http://schemas.microsoft.com/office/drawing/2014/main" val="3352277639"/>
                    </a:ext>
                  </a:extLst>
                </a:gridCol>
                <a:gridCol w="493776">
                  <a:extLst>
                    <a:ext uri="{9D8B030D-6E8A-4147-A177-3AD203B41FA5}">
                      <a16:colId xmlns:a16="http://schemas.microsoft.com/office/drawing/2014/main" val="4250513228"/>
                    </a:ext>
                  </a:extLst>
                </a:gridCol>
                <a:gridCol w="493776">
                  <a:extLst>
                    <a:ext uri="{9D8B030D-6E8A-4147-A177-3AD203B41FA5}">
                      <a16:colId xmlns:a16="http://schemas.microsoft.com/office/drawing/2014/main" val="242223412"/>
                    </a:ext>
                  </a:extLst>
                </a:gridCol>
                <a:gridCol w="493776">
                  <a:extLst>
                    <a:ext uri="{9D8B030D-6E8A-4147-A177-3AD203B41FA5}">
                      <a16:colId xmlns:a16="http://schemas.microsoft.com/office/drawing/2014/main" val="2086441001"/>
                    </a:ext>
                  </a:extLst>
                </a:gridCol>
                <a:gridCol w="493776">
                  <a:extLst>
                    <a:ext uri="{9D8B030D-6E8A-4147-A177-3AD203B41FA5}">
                      <a16:colId xmlns:a16="http://schemas.microsoft.com/office/drawing/2014/main" val="3033421519"/>
                    </a:ext>
                  </a:extLst>
                </a:gridCol>
                <a:gridCol w="493776">
                  <a:extLst>
                    <a:ext uri="{9D8B030D-6E8A-4147-A177-3AD203B41FA5}">
                      <a16:colId xmlns:a16="http://schemas.microsoft.com/office/drawing/2014/main" val="2091313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3206228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- 2021-05-11 13:43:11</a:t>
                      </a:r>
                      <a:r>
                        <a:rPr kumimoji="0" lang="it-IT" sz="1000" b="0" i="0" u="none" strike="noStrike" kern="1200" cap="none" spc="0" normalizeH="0" baseline="0" noProof="0">
                          <a:ln>
                            <a:noFill/>
                          </a:ln>
                          <a:solidFill>
                            <a:prstClr val="black"/>
                          </a:solidFill>
                          <a:effectLst/>
                          <a:uLnTx/>
                          <a:uFillTx/>
                          <a:latin typeface="+mn-lt"/>
                          <a:ea typeface="+mn-ea"/>
                          <a:cs typeface="+mn-cs"/>
                        </a:rPr>
                        <a:t>
 A seguito di alcune segnalazioni pervenute, AqA informa che non ha incaricato alcuna persona o società a effettuare controlli
 porta a porta su bollette o contatori 
a seguito della fusione con Tea Acque. 
Invitiamo i cittadini a prestare la massima attenzione e in caso di dubbi a contattare il numero verde 800 473165.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https://quintly-image-storage.s3.amazonaws.com/1c69be35853e75e16a826fccef2ae706/8bdb9927d03e0635073e420ac25bb3c3.jpg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05/12/2021 13:30:29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98292568"/>
                  </a:ext>
                </a:extLst>
              </a:tr>
            </a:tbl>
          </a:graphicData>
        </a:graphic>
      </p:graphicFrame>
      <p:sp>
        <p:nvSpPr>
          <p:cNvPr id="4" name="Text Placeholder 3">
            <a:extLst>
              <a:ext uri="{FF2B5EF4-FFF2-40B4-BE49-F238E27FC236}">
                <a16:creationId xmlns:a16="http://schemas.microsoft.com/office/drawing/2014/main" id="{20CB8454-50B5-4697-B40B-C6F5157B610D}"/>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31355948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2665-6637-4DE7-BACE-C7D396D68D68}"/>
              </a:ext>
            </a:extLst>
          </p:cNvPr>
          <p:cNvSpPr>
            <a:spLocks noGrp="1"/>
          </p:cNvSpPr>
          <p:nvPr>
            <p:ph type="title"/>
          </p:nvPr>
        </p:nvSpPr>
        <p:spPr/>
        <p:txBody>
          <a:bodyPr/>
          <a:lstStyle/>
          <a:p>
            <a:r>
              <a:rPr lang="en-US"/>
              <a:t>Instagram Stories Table  | gruppo_tea - 9 of 11</a:t>
            </a:r>
          </a:p>
        </p:txBody>
      </p:sp>
      <p:graphicFrame>
        <p:nvGraphicFramePr>
          <p:cNvPr id="5" name="Table Placeholder 4">
            <a:extLst>
              <a:ext uri="{FF2B5EF4-FFF2-40B4-BE49-F238E27FC236}">
                <a16:creationId xmlns:a16="http://schemas.microsoft.com/office/drawing/2014/main" id="{CB955AA6-F8A9-4477-9537-B22E315B558E}"/>
              </a:ext>
            </a:extLst>
          </p:cNvPr>
          <p:cNvGraphicFramePr>
            <a:graphicFrameLocks noGrp="1"/>
          </p:cNvGraphicFramePr>
          <p:nvPr>
            <p:ph type="tbl" sz="quarter" idx="13"/>
            <p:extLst>
              <p:ext uri="{D42A27DB-BD31-4B8C-83A1-F6EECF244321}">
                <p14:modId xmlns:p14="http://schemas.microsoft.com/office/powerpoint/2010/main" val="2299701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681328581"/>
                    </a:ext>
                  </a:extLst>
                </a:gridCol>
                <a:gridCol w="1069847">
                  <a:extLst>
                    <a:ext uri="{9D8B030D-6E8A-4147-A177-3AD203B41FA5}">
                      <a16:colId xmlns:a16="http://schemas.microsoft.com/office/drawing/2014/main" val="3737014362"/>
                    </a:ext>
                  </a:extLst>
                </a:gridCol>
                <a:gridCol w="1481327">
                  <a:extLst>
                    <a:ext uri="{9D8B030D-6E8A-4147-A177-3AD203B41FA5}">
                      <a16:colId xmlns:a16="http://schemas.microsoft.com/office/drawing/2014/main" val="3159897819"/>
                    </a:ext>
                  </a:extLst>
                </a:gridCol>
                <a:gridCol w="493776">
                  <a:extLst>
                    <a:ext uri="{9D8B030D-6E8A-4147-A177-3AD203B41FA5}">
                      <a16:colId xmlns:a16="http://schemas.microsoft.com/office/drawing/2014/main" val="2918295307"/>
                    </a:ext>
                  </a:extLst>
                </a:gridCol>
                <a:gridCol w="493776">
                  <a:extLst>
                    <a:ext uri="{9D8B030D-6E8A-4147-A177-3AD203B41FA5}">
                      <a16:colId xmlns:a16="http://schemas.microsoft.com/office/drawing/2014/main" val="468854313"/>
                    </a:ext>
                  </a:extLst>
                </a:gridCol>
                <a:gridCol w="493776">
                  <a:extLst>
                    <a:ext uri="{9D8B030D-6E8A-4147-A177-3AD203B41FA5}">
                      <a16:colId xmlns:a16="http://schemas.microsoft.com/office/drawing/2014/main" val="281648975"/>
                    </a:ext>
                  </a:extLst>
                </a:gridCol>
                <a:gridCol w="493776">
                  <a:extLst>
                    <a:ext uri="{9D8B030D-6E8A-4147-A177-3AD203B41FA5}">
                      <a16:colId xmlns:a16="http://schemas.microsoft.com/office/drawing/2014/main" val="921022406"/>
                    </a:ext>
                  </a:extLst>
                </a:gridCol>
                <a:gridCol w="493776">
                  <a:extLst>
                    <a:ext uri="{9D8B030D-6E8A-4147-A177-3AD203B41FA5}">
                      <a16:colId xmlns:a16="http://schemas.microsoft.com/office/drawing/2014/main" val="3577115926"/>
                    </a:ext>
                  </a:extLst>
                </a:gridCol>
                <a:gridCol w="493776">
                  <a:extLst>
                    <a:ext uri="{9D8B030D-6E8A-4147-A177-3AD203B41FA5}">
                      <a16:colId xmlns:a16="http://schemas.microsoft.com/office/drawing/2014/main" val="1833620269"/>
                    </a:ext>
                  </a:extLst>
                </a:gridCol>
                <a:gridCol w="493776">
                  <a:extLst>
                    <a:ext uri="{9D8B030D-6E8A-4147-A177-3AD203B41FA5}">
                      <a16:colId xmlns:a16="http://schemas.microsoft.com/office/drawing/2014/main" val="1157220020"/>
                    </a:ext>
                  </a:extLst>
                </a:gridCol>
                <a:gridCol w="493776">
                  <a:extLst>
                    <a:ext uri="{9D8B030D-6E8A-4147-A177-3AD203B41FA5}">
                      <a16:colId xmlns:a16="http://schemas.microsoft.com/office/drawing/2014/main" val="955924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83806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gruppo_tea - 2021-05-07 10:27:56</a:t>
                      </a:r>
                      <a:r>
                        <a:rPr kumimoji="0" lang="it-IT" sz="1000" b="0" i="0" u="none" strike="noStrike" kern="1200" cap="none" spc="0" normalizeH="0" baseline="0" noProof="0">
                          <a:ln>
                            <a:noFill/>
                          </a:ln>
                          <a:solidFill>
                            <a:prstClr val="black"/>
                          </a:solidFill>
                          <a:effectLst/>
                          <a:uLnTx/>
                          <a:uFillTx/>
                          <a:latin typeface="+mn-lt"/>
                          <a:ea typeface="+mn-ea"/>
                          <a:cs typeface="+mn-cs"/>
                        </a:rPr>
                        <a:t>
 Quante ne hai indovinate?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https://quintly-image-storage.s3.amazonaws.com/1c69be35853e75e16a826fccef2ae706/e7164cadd5d98dea8fd5176270ab98a0.jpg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1635745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- 2021-05-07 10:22:38</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https://quintly-image-storage.s3.amazonaws.com/1c69be35853e75e16a826fccef2ae706/36cd5e2472e9795803a1e417ce0c8d22.jpg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2732376914"/>
                  </a:ext>
                </a:extLst>
              </a:tr>
            </a:tbl>
          </a:graphicData>
        </a:graphic>
      </p:graphicFrame>
      <p:sp>
        <p:nvSpPr>
          <p:cNvPr id="4" name="Text Placeholder 3">
            <a:extLst>
              <a:ext uri="{FF2B5EF4-FFF2-40B4-BE49-F238E27FC236}">
                <a16:creationId xmlns:a16="http://schemas.microsoft.com/office/drawing/2014/main" id="{17684475-422F-409D-87E6-4A97ABC67AC9}"/>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4233534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5C0CA-52F5-4985-93BD-C1CB13B3B770}"/>
              </a:ext>
            </a:extLst>
          </p:cNvPr>
          <p:cNvSpPr>
            <a:spLocks noGrp="1"/>
          </p:cNvSpPr>
          <p:nvPr>
            <p:ph type="title"/>
          </p:nvPr>
        </p:nvSpPr>
        <p:spPr/>
        <p:txBody>
          <a:bodyPr/>
          <a:lstStyle/>
          <a:p>
            <a:r>
              <a:rPr lang="en-US"/>
              <a:t>Instagram Stories Table  | gruppo_tea - 10 of 11</a:t>
            </a:r>
          </a:p>
        </p:txBody>
      </p:sp>
      <p:graphicFrame>
        <p:nvGraphicFramePr>
          <p:cNvPr id="5" name="Table Placeholder 4">
            <a:extLst>
              <a:ext uri="{FF2B5EF4-FFF2-40B4-BE49-F238E27FC236}">
                <a16:creationId xmlns:a16="http://schemas.microsoft.com/office/drawing/2014/main" id="{4791310D-B778-404E-AB3F-A20B76A86D47}"/>
              </a:ext>
            </a:extLst>
          </p:cNvPr>
          <p:cNvGraphicFramePr>
            <a:graphicFrameLocks noGrp="1"/>
          </p:cNvGraphicFramePr>
          <p:nvPr>
            <p:ph type="tbl" sz="quarter" idx="13"/>
            <p:extLst>
              <p:ext uri="{D42A27DB-BD31-4B8C-83A1-F6EECF244321}">
                <p14:modId xmlns:p14="http://schemas.microsoft.com/office/powerpoint/2010/main" val="1184500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153402801"/>
                    </a:ext>
                  </a:extLst>
                </a:gridCol>
                <a:gridCol w="1069847">
                  <a:extLst>
                    <a:ext uri="{9D8B030D-6E8A-4147-A177-3AD203B41FA5}">
                      <a16:colId xmlns:a16="http://schemas.microsoft.com/office/drawing/2014/main" val="505918208"/>
                    </a:ext>
                  </a:extLst>
                </a:gridCol>
                <a:gridCol w="1481327">
                  <a:extLst>
                    <a:ext uri="{9D8B030D-6E8A-4147-A177-3AD203B41FA5}">
                      <a16:colId xmlns:a16="http://schemas.microsoft.com/office/drawing/2014/main" val="2739005021"/>
                    </a:ext>
                  </a:extLst>
                </a:gridCol>
                <a:gridCol w="493776">
                  <a:extLst>
                    <a:ext uri="{9D8B030D-6E8A-4147-A177-3AD203B41FA5}">
                      <a16:colId xmlns:a16="http://schemas.microsoft.com/office/drawing/2014/main" val="1161094709"/>
                    </a:ext>
                  </a:extLst>
                </a:gridCol>
                <a:gridCol w="493776">
                  <a:extLst>
                    <a:ext uri="{9D8B030D-6E8A-4147-A177-3AD203B41FA5}">
                      <a16:colId xmlns:a16="http://schemas.microsoft.com/office/drawing/2014/main" val="562813350"/>
                    </a:ext>
                  </a:extLst>
                </a:gridCol>
                <a:gridCol w="493776">
                  <a:extLst>
                    <a:ext uri="{9D8B030D-6E8A-4147-A177-3AD203B41FA5}">
                      <a16:colId xmlns:a16="http://schemas.microsoft.com/office/drawing/2014/main" val="416219037"/>
                    </a:ext>
                  </a:extLst>
                </a:gridCol>
                <a:gridCol w="493776">
                  <a:extLst>
                    <a:ext uri="{9D8B030D-6E8A-4147-A177-3AD203B41FA5}">
                      <a16:colId xmlns:a16="http://schemas.microsoft.com/office/drawing/2014/main" val="1020650909"/>
                    </a:ext>
                  </a:extLst>
                </a:gridCol>
                <a:gridCol w="493776">
                  <a:extLst>
                    <a:ext uri="{9D8B030D-6E8A-4147-A177-3AD203B41FA5}">
                      <a16:colId xmlns:a16="http://schemas.microsoft.com/office/drawing/2014/main" val="3426728872"/>
                    </a:ext>
                  </a:extLst>
                </a:gridCol>
                <a:gridCol w="493776">
                  <a:extLst>
                    <a:ext uri="{9D8B030D-6E8A-4147-A177-3AD203B41FA5}">
                      <a16:colId xmlns:a16="http://schemas.microsoft.com/office/drawing/2014/main" val="72308733"/>
                    </a:ext>
                  </a:extLst>
                </a:gridCol>
                <a:gridCol w="493776">
                  <a:extLst>
                    <a:ext uri="{9D8B030D-6E8A-4147-A177-3AD203B41FA5}">
                      <a16:colId xmlns:a16="http://schemas.microsoft.com/office/drawing/2014/main" val="1977146541"/>
                    </a:ext>
                  </a:extLst>
                </a:gridCol>
                <a:gridCol w="493776">
                  <a:extLst>
                    <a:ext uri="{9D8B030D-6E8A-4147-A177-3AD203B41FA5}">
                      <a16:colId xmlns:a16="http://schemas.microsoft.com/office/drawing/2014/main" val="369185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366615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- 2021-05-07 10:20:29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https://quintly-image-storage.s3.amazonaws.com/1c69be35853e75e16a826fccef2ae706/212ada8ba6c169568657fde1c63c7643.jpg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48991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- 2021-05-07 10:18:56</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https://quintly-image-storage.s3.amazonaws.com/1c69be35853e75e16a826fccef2ae706/67dcfeb7b52201a3b06810d322782e8d.jpg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842615588"/>
                  </a:ext>
                </a:extLst>
              </a:tr>
            </a:tbl>
          </a:graphicData>
        </a:graphic>
      </p:graphicFrame>
      <p:sp>
        <p:nvSpPr>
          <p:cNvPr id="4" name="Text Placeholder 3">
            <a:extLst>
              <a:ext uri="{FF2B5EF4-FFF2-40B4-BE49-F238E27FC236}">
                <a16:creationId xmlns:a16="http://schemas.microsoft.com/office/drawing/2014/main" id="{21DDCFE8-163F-4AE6-92EF-579F4167E65C}"/>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478856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6774C-AB50-4EC0-AA23-D106E2BF5AEC}"/>
              </a:ext>
            </a:extLst>
          </p:cNvPr>
          <p:cNvSpPr>
            <a:spLocks noGrp="1"/>
          </p:cNvSpPr>
          <p:nvPr>
            <p:ph type="title"/>
          </p:nvPr>
        </p:nvSpPr>
        <p:spPr/>
        <p:txBody>
          <a:bodyPr/>
          <a:lstStyle/>
          <a:p>
            <a:r>
              <a:rPr lang="en-US"/>
              <a:t>Instagram Stories Table  | gruppo_tea - 11 of 11</a:t>
            </a:r>
          </a:p>
        </p:txBody>
      </p:sp>
      <p:graphicFrame>
        <p:nvGraphicFramePr>
          <p:cNvPr id="5" name="Table Placeholder 4">
            <a:extLst>
              <a:ext uri="{FF2B5EF4-FFF2-40B4-BE49-F238E27FC236}">
                <a16:creationId xmlns:a16="http://schemas.microsoft.com/office/drawing/2014/main" id="{688A2E38-DF8A-427E-A506-7FAA83275082}"/>
              </a:ext>
            </a:extLst>
          </p:cNvPr>
          <p:cNvGraphicFramePr>
            <a:graphicFrameLocks noGrp="1"/>
          </p:cNvGraphicFramePr>
          <p:nvPr>
            <p:ph type="tbl" sz="quarter" idx="13"/>
            <p:extLst>
              <p:ext uri="{D42A27DB-BD31-4B8C-83A1-F6EECF244321}">
                <p14:modId xmlns:p14="http://schemas.microsoft.com/office/powerpoint/2010/main" val="3009601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1300840559"/>
                    </a:ext>
                  </a:extLst>
                </a:gridCol>
                <a:gridCol w="1069847">
                  <a:extLst>
                    <a:ext uri="{9D8B030D-6E8A-4147-A177-3AD203B41FA5}">
                      <a16:colId xmlns:a16="http://schemas.microsoft.com/office/drawing/2014/main" val="3805064086"/>
                    </a:ext>
                  </a:extLst>
                </a:gridCol>
                <a:gridCol w="1481327">
                  <a:extLst>
                    <a:ext uri="{9D8B030D-6E8A-4147-A177-3AD203B41FA5}">
                      <a16:colId xmlns:a16="http://schemas.microsoft.com/office/drawing/2014/main" val="4026099032"/>
                    </a:ext>
                  </a:extLst>
                </a:gridCol>
                <a:gridCol w="493776">
                  <a:extLst>
                    <a:ext uri="{9D8B030D-6E8A-4147-A177-3AD203B41FA5}">
                      <a16:colId xmlns:a16="http://schemas.microsoft.com/office/drawing/2014/main" val="1319429560"/>
                    </a:ext>
                  </a:extLst>
                </a:gridCol>
                <a:gridCol w="493776">
                  <a:extLst>
                    <a:ext uri="{9D8B030D-6E8A-4147-A177-3AD203B41FA5}">
                      <a16:colId xmlns:a16="http://schemas.microsoft.com/office/drawing/2014/main" val="1399434914"/>
                    </a:ext>
                  </a:extLst>
                </a:gridCol>
                <a:gridCol w="493776">
                  <a:extLst>
                    <a:ext uri="{9D8B030D-6E8A-4147-A177-3AD203B41FA5}">
                      <a16:colId xmlns:a16="http://schemas.microsoft.com/office/drawing/2014/main" val="1991327940"/>
                    </a:ext>
                  </a:extLst>
                </a:gridCol>
                <a:gridCol w="493776">
                  <a:extLst>
                    <a:ext uri="{9D8B030D-6E8A-4147-A177-3AD203B41FA5}">
                      <a16:colId xmlns:a16="http://schemas.microsoft.com/office/drawing/2014/main" val="209410567"/>
                    </a:ext>
                  </a:extLst>
                </a:gridCol>
                <a:gridCol w="493776">
                  <a:extLst>
                    <a:ext uri="{9D8B030D-6E8A-4147-A177-3AD203B41FA5}">
                      <a16:colId xmlns:a16="http://schemas.microsoft.com/office/drawing/2014/main" val="1530773744"/>
                    </a:ext>
                  </a:extLst>
                </a:gridCol>
                <a:gridCol w="493776">
                  <a:extLst>
                    <a:ext uri="{9D8B030D-6E8A-4147-A177-3AD203B41FA5}">
                      <a16:colId xmlns:a16="http://schemas.microsoft.com/office/drawing/2014/main" val="3207010489"/>
                    </a:ext>
                  </a:extLst>
                </a:gridCol>
                <a:gridCol w="493776">
                  <a:extLst>
                    <a:ext uri="{9D8B030D-6E8A-4147-A177-3AD203B41FA5}">
                      <a16:colId xmlns:a16="http://schemas.microsoft.com/office/drawing/2014/main" val="389928269"/>
                    </a:ext>
                  </a:extLst>
                </a:gridCol>
                <a:gridCol w="493776">
                  <a:extLst>
                    <a:ext uri="{9D8B030D-6E8A-4147-A177-3AD203B41FA5}">
                      <a16:colId xmlns:a16="http://schemas.microsoft.com/office/drawing/2014/main" val="232072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 (Organic)</a:t>
                      </a:r>
                    </a:p>
                  </a:txBody>
                  <a:tcPr/>
                </a:tc>
                <a:extLst>
                  <a:ext uri="{0D108BD9-81ED-4DB2-BD59-A6C34878D82A}">
                    <a16:rowId xmlns:a16="http://schemas.microsoft.com/office/drawing/2014/main" val="1899851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gruppo_tea - 2021-05-07 10:17:43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https://quintly-image-storage.s3.amazonaws.com/1c69be35853e75e16a826fccef2ae706/c91259994e155f39d63be6d6c8297c85.jpg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05/08/2021 10:00:31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94615972"/>
                  </a:ext>
                </a:extLst>
              </a:tr>
            </a:tbl>
          </a:graphicData>
        </a:graphic>
      </p:graphicFrame>
      <p:sp>
        <p:nvSpPr>
          <p:cNvPr id="4" name="Text Placeholder 3">
            <a:extLst>
              <a:ext uri="{FF2B5EF4-FFF2-40B4-BE49-F238E27FC236}">
                <a16:creationId xmlns:a16="http://schemas.microsoft.com/office/drawing/2014/main" id="{BDDB1258-510C-4774-AE8B-68966EC3710B}"/>
              </a:ext>
            </a:extLst>
          </p:cNvPr>
          <p:cNvSpPr>
            <a:spLocks noGrp="1"/>
          </p:cNvSpPr>
          <p:nvPr>
            <p:ph type="body" sz="quarter" idx="14"/>
          </p:nvPr>
        </p:nvSpPr>
        <p:spPr/>
        <p:txBody>
          <a:bodyPr/>
          <a:lstStyle/>
          <a:p>
            <a:r>
              <a:rPr lang="en-US"/>
              <a:t>05/01/2021 - 06/01/2021</a:t>
            </a:r>
          </a:p>
        </p:txBody>
      </p:sp>
    </p:spTree>
    <p:extLst>
      <p:ext uri="{BB962C8B-B14F-4D97-AF65-F5344CB8AC3E}">
        <p14:creationId xmlns:p14="http://schemas.microsoft.com/office/powerpoint/2010/main" val="10648560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1595</Words>
  <Application>Microsoft Office PowerPoint</Application>
  <PresentationFormat>On-screen Show (4:3)</PresentationFormat>
  <Paragraphs>524</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Overview</vt:lpstr>
      <vt:lpstr>Instagram Key Metrics Table | gruppo_tea</vt:lpstr>
      <vt:lpstr>Instagram Followers Total | gruppo_tea</vt:lpstr>
      <vt:lpstr>Instagram Followers Change Rate | gruppo_tea</vt:lpstr>
      <vt:lpstr>Instagram Posts Table | gruppo_tea - 1 of 10</vt:lpstr>
      <vt:lpstr>Instagram Posts Table | gruppo_tea - 2 of 10</vt:lpstr>
      <vt:lpstr>Instagram Posts Table | gruppo_tea - 3 of 10</vt:lpstr>
      <vt:lpstr>Instagram Posts Table | gruppo_tea - 4 of 10</vt:lpstr>
      <vt:lpstr>Instagram Posts Table | gruppo_tea - 5 of 10</vt:lpstr>
      <vt:lpstr>Instagram Posts Table | gruppo_tea - 6 of 10</vt:lpstr>
      <vt:lpstr>Instagram Posts Table | gruppo_tea - 7 of 10</vt:lpstr>
      <vt:lpstr>Instagram Posts Table | gruppo_tea - 8 of 10</vt:lpstr>
      <vt:lpstr>Instagram Posts Table | gruppo_tea - 9 of 10</vt:lpstr>
      <vt:lpstr>Instagram Posts Table | gruppo_tea - 10 of 10</vt:lpstr>
      <vt:lpstr>Instagram Interaction Rate | gruppo_tea</vt:lpstr>
      <vt:lpstr>Instagram Average Interactions Per Post | gruppo_tea</vt:lpstr>
      <vt:lpstr>Instagram Followers Total | gruppo_tea</vt:lpstr>
      <vt:lpstr>Instagram Followers Demographics | gruppo_tea</vt:lpstr>
      <vt:lpstr>Instagram Stories Key Metrics Table | gruppo_tea</vt:lpstr>
      <vt:lpstr>Instagram Stories Table  | gruppo_tea - 1 of 11</vt:lpstr>
      <vt:lpstr>Instagram Stories Table  | gruppo_tea - 2 of 11</vt:lpstr>
      <vt:lpstr>Instagram Stories Table  | gruppo_tea - 3 of 11</vt:lpstr>
      <vt:lpstr>Instagram Stories Table  | gruppo_tea - 4 of 11</vt:lpstr>
      <vt:lpstr>Instagram Stories Table  | gruppo_tea - 5 of 11</vt:lpstr>
      <vt:lpstr>Instagram Stories Table  | gruppo_tea - 6 of 11</vt:lpstr>
      <vt:lpstr>Instagram Stories Table  | gruppo_tea - 7 of 11</vt:lpstr>
      <vt:lpstr>Instagram Stories Table  | gruppo_tea - 8 of 11</vt:lpstr>
      <vt:lpstr>Instagram Stories Table  | gruppo_tea - 9 of 11</vt:lpstr>
      <vt:lpstr>Instagram Stories Table  | gruppo_tea - 10 of 11</vt:lpstr>
      <vt:lpstr>Instagram Stories Table  | gruppo_tea - 11 of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2021-06-10T09:16:17Z</dcterms:created>
  <dcterms:modified xsi:type="dcterms:W3CDTF">2021-06-10T09:17:00Z</dcterms:modified>
</cp:coreProperties>
</file>