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123C-5359-4F1D-B4C9-099BFE6D8ADD}"/>
              </a:ext>
            </a:extLst>
          </p:cNvPr>
          <p:cNvSpPr>
            <a:spLocks noGrp="1"/>
          </p:cNvSpPr>
          <p:nvPr>
            <p:ph type="ctrTitle"/>
          </p:nvPr>
        </p:nvSpPr>
        <p:spPr/>
        <p:txBody>
          <a:bodyPr/>
          <a:lstStyle/>
          <a:p>
            <a:r>
              <a:rPr lang="en-US"/>
              <a:t>Twitter DW Politics | DW Politik | Monthly</a:t>
            </a:r>
          </a:p>
        </p:txBody>
      </p:sp>
      <p:sp>
        <p:nvSpPr>
          <p:cNvPr id="3" name="Subtitle 2">
            <a:extLst>
              <a:ext uri="{FF2B5EF4-FFF2-40B4-BE49-F238E27FC236}">
                <a16:creationId xmlns:a16="http://schemas.microsoft.com/office/drawing/2014/main" id="{8BA32BC4-3BB2-4DAA-962D-0DA4240EA77D}"/>
              </a:ext>
            </a:extLst>
          </p:cNvPr>
          <p:cNvSpPr>
            <a:spLocks noGrp="1"/>
          </p:cNvSpPr>
          <p:nvPr>
            <p:ph type="subTitle" idx="1"/>
          </p:nvPr>
        </p:nvSpPr>
        <p:spPr/>
        <p:txBody>
          <a:bodyPr/>
          <a:lstStyle/>
          <a:p>
            <a:r>
              <a:rPr lang="en-US"/>
              <a:t>Market and Audience Insights</a:t>
            </a:r>
          </a:p>
        </p:txBody>
      </p:sp>
    </p:spTree>
    <p:extLst>
      <p:ext uri="{BB962C8B-B14F-4D97-AF65-F5344CB8AC3E}">
        <p14:creationId xmlns:p14="http://schemas.microsoft.com/office/powerpoint/2010/main" val="228646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5E3B-F342-4ABF-B296-477FD5605F47}"/>
              </a:ext>
            </a:extLst>
          </p:cNvPr>
          <p:cNvSpPr>
            <a:spLocks noGrp="1"/>
          </p:cNvSpPr>
          <p:nvPr>
            <p:ph type="title"/>
          </p:nvPr>
        </p:nvSpPr>
        <p:spPr/>
        <p:txBody>
          <a:bodyPr/>
          <a:lstStyle/>
          <a:p>
            <a:r>
              <a:rPr lang="de-DE"/>
              <a:t>Twitter KPIs Overview | Politik &amp; Gesellschaft</a:t>
            </a:r>
            <a:endParaRPr lang="en-US"/>
          </a:p>
        </p:txBody>
      </p:sp>
      <p:graphicFrame>
        <p:nvGraphicFramePr>
          <p:cNvPr id="5" name="Table Placeholder 4">
            <a:extLst>
              <a:ext uri="{FF2B5EF4-FFF2-40B4-BE49-F238E27FC236}">
                <a16:creationId xmlns:a16="http://schemas.microsoft.com/office/drawing/2014/main" id="{FA4EC8D2-3DD2-4720-B447-BE21D3DAD21A}"/>
              </a:ext>
            </a:extLst>
          </p:cNvPr>
          <p:cNvGraphicFramePr>
            <a:graphicFrameLocks noGrp="1"/>
          </p:cNvGraphicFramePr>
          <p:nvPr>
            <p:ph type="tbl" sz="quarter" idx="13"/>
            <p:extLst>
              <p:ext uri="{D42A27DB-BD31-4B8C-83A1-F6EECF244321}">
                <p14:modId xmlns:p14="http://schemas.microsoft.com/office/powerpoint/2010/main" val="383097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8650462"/>
                    </a:ext>
                  </a:extLst>
                </a:gridCol>
                <a:gridCol w="1316736">
                  <a:extLst>
                    <a:ext uri="{9D8B030D-6E8A-4147-A177-3AD203B41FA5}">
                      <a16:colId xmlns:a16="http://schemas.microsoft.com/office/drawing/2014/main" val="2305510396"/>
                    </a:ext>
                  </a:extLst>
                </a:gridCol>
                <a:gridCol w="1316736">
                  <a:extLst>
                    <a:ext uri="{9D8B030D-6E8A-4147-A177-3AD203B41FA5}">
                      <a16:colId xmlns:a16="http://schemas.microsoft.com/office/drawing/2014/main" val="2374442743"/>
                    </a:ext>
                  </a:extLst>
                </a:gridCol>
                <a:gridCol w="1316736">
                  <a:extLst>
                    <a:ext uri="{9D8B030D-6E8A-4147-A177-3AD203B41FA5}">
                      <a16:colId xmlns:a16="http://schemas.microsoft.com/office/drawing/2014/main" val="1938312036"/>
                    </a:ext>
                  </a:extLst>
                </a:gridCol>
                <a:gridCol w="1316736">
                  <a:extLst>
                    <a:ext uri="{9D8B030D-6E8A-4147-A177-3AD203B41FA5}">
                      <a16:colId xmlns:a16="http://schemas.microsoft.com/office/drawing/2014/main" val="3484631103"/>
                    </a:ext>
                  </a:extLst>
                </a:gridCol>
              </a:tblGrid>
              <a:tr h="370840">
                <a:tc>
                  <a:txBody>
                    <a:bodyPr/>
                    <a:lstStyle/>
                    <a:p>
                      <a:r>
                        <a:rPr lang="en-US" sz="1000"/>
                        <a:t>Page Name</a:t>
                      </a:r>
                    </a:p>
                  </a:txBody>
                  <a:tcPr/>
                </a:tc>
                <a:tc>
                  <a:txBody>
                    <a:bodyPr/>
                    <a:lstStyle/>
                    <a:p>
                      <a:r>
                        <a:rPr lang="en-US" sz="1000"/>
                        <a:t>Followers</a:t>
                      </a:r>
                    </a:p>
                  </a:txBody>
                  <a:tcPr/>
                </a:tc>
                <a:tc>
                  <a:txBody>
                    <a:bodyPr/>
                    <a:lstStyle/>
                    <a:p>
                      <a:r>
                        <a:rPr lang="en-US" sz="1000"/>
                        <a:t>Avg. Interactions</a:t>
                      </a:r>
                    </a:p>
                  </a:txBody>
                  <a:tcPr/>
                </a:tc>
                <a:tc>
                  <a:txBody>
                    <a:bodyPr/>
                    <a:lstStyle/>
                    <a:p>
                      <a:r>
                        <a:rPr lang="en-US" sz="1000"/>
                        <a:t>Avg. Retweets</a:t>
                      </a:r>
                    </a:p>
                  </a:txBody>
                  <a:tcPr/>
                </a:tc>
                <a:tc>
                  <a:txBody>
                    <a:bodyPr/>
                    <a:lstStyle/>
                    <a:p>
                      <a:r>
                        <a:rPr lang="en-US" sz="1000"/>
                        <a:t>Avg. Replies</a:t>
                      </a:r>
                    </a:p>
                  </a:txBody>
                  <a:tcPr/>
                </a:tc>
                <a:extLst>
                  <a:ext uri="{0D108BD9-81ED-4DB2-BD59-A6C34878D82A}">
                    <a16:rowId xmlns:a16="http://schemas.microsoft.com/office/drawing/2014/main" val="3191020005"/>
                  </a:ext>
                </a:extLst>
              </a:tr>
              <a:tr h="370840">
                <a:tc>
                  <a:txBody>
                    <a:bodyPr/>
                    <a:lstStyle/>
                    <a:p>
                      <a:r>
                        <a:rPr lang="en-US" sz="1000"/>
                        <a:t>@dw_politics</a:t>
                      </a:r>
                    </a:p>
                  </a:txBody>
                  <a:tcPr/>
                </a:tc>
                <a:tc>
                  <a:txBody>
                    <a:bodyPr/>
                    <a:lstStyle/>
                    <a:p>
                      <a:r>
                        <a:rPr lang="en-US" sz="1000"/>
                        <a:t>80793</a:t>
                      </a:r>
                    </a:p>
                  </a:txBody>
                  <a:tcPr/>
                </a:tc>
                <a:tc>
                  <a:txBody>
                    <a:bodyPr/>
                    <a:lstStyle/>
                    <a:p>
                      <a:r>
                        <a:rPr lang="en-US" sz="1000"/>
                        <a:t>42.466666666667</a:t>
                      </a:r>
                    </a:p>
                  </a:txBody>
                  <a:tcPr/>
                </a:tc>
                <a:tc>
                  <a:txBody>
                    <a:bodyPr/>
                    <a:lstStyle/>
                    <a:p>
                      <a:r>
                        <a:rPr lang="en-US" sz="1000"/>
                        <a:t>10.177777777778</a:t>
                      </a:r>
                    </a:p>
                  </a:txBody>
                  <a:tcPr/>
                </a:tc>
                <a:tc>
                  <a:txBody>
                    <a:bodyPr/>
                    <a:lstStyle/>
                    <a:p>
                      <a:r>
                        <a:rPr lang="en-US" sz="1000"/>
                        <a:t>6</a:t>
                      </a:r>
                    </a:p>
                  </a:txBody>
                  <a:tcPr/>
                </a:tc>
                <a:extLst>
                  <a:ext uri="{0D108BD9-81ED-4DB2-BD59-A6C34878D82A}">
                    <a16:rowId xmlns:a16="http://schemas.microsoft.com/office/drawing/2014/main" val="3824965807"/>
                  </a:ext>
                </a:extLst>
              </a:tr>
            </a:tbl>
          </a:graphicData>
        </a:graphic>
      </p:graphicFrame>
      <p:sp>
        <p:nvSpPr>
          <p:cNvPr id="4" name="Text Placeholder 3">
            <a:extLst>
              <a:ext uri="{FF2B5EF4-FFF2-40B4-BE49-F238E27FC236}">
                <a16:creationId xmlns:a16="http://schemas.microsoft.com/office/drawing/2014/main" id="{B738811D-0F91-43DC-8525-5A89F86FD20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453054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451C-160D-49E8-A573-423E22A95922}"/>
              </a:ext>
            </a:extLst>
          </p:cNvPr>
          <p:cNvSpPr>
            <a:spLocks noGrp="1"/>
          </p:cNvSpPr>
          <p:nvPr>
            <p:ph type="title"/>
          </p:nvPr>
        </p:nvSpPr>
        <p:spPr/>
        <p:txBody>
          <a:bodyPr/>
          <a:lstStyle/>
          <a:p>
            <a:r>
              <a:rPr lang="en-US"/>
              <a:t>Twitter DW Politics: Top 50 Tweets Nach Retweets | @dw_politics - 1 of 7</a:t>
            </a:r>
          </a:p>
        </p:txBody>
      </p:sp>
      <p:graphicFrame>
        <p:nvGraphicFramePr>
          <p:cNvPr id="5" name="Table Placeholder 4">
            <a:extLst>
              <a:ext uri="{FF2B5EF4-FFF2-40B4-BE49-F238E27FC236}">
                <a16:creationId xmlns:a16="http://schemas.microsoft.com/office/drawing/2014/main" id="{F6D20391-6120-431D-9BB8-FC8D67D50C11}"/>
              </a:ext>
            </a:extLst>
          </p:cNvPr>
          <p:cNvGraphicFramePr>
            <a:graphicFrameLocks noGrp="1"/>
          </p:cNvGraphicFramePr>
          <p:nvPr>
            <p:ph type="tbl" sz="quarter" idx="13"/>
            <p:extLst>
              <p:ext uri="{D42A27DB-BD31-4B8C-83A1-F6EECF244321}">
                <p14:modId xmlns:p14="http://schemas.microsoft.com/office/powerpoint/2010/main" val="300908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55370204"/>
                    </a:ext>
                  </a:extLst>
                </a:gridCol>
                <a:gridCol w="1645920">
                  <a:extLst>
                    <a:ext uri="{9D8B030D-6E8A-4147-A177-3AD203B41FA5}">
                      <a16:colId xmlns:a16="http://schemas.microsoft.com/office/drawing/2014/main" val="3658167688"/>
                    </a:ext>
                  </a:extLst>
                </a:gridCol>
                <a:gridCol w="1975104">
                  <a:extLst>
                    <a:ext uri="{9D8B030D-6E8A-4147-A177-3AD203B41FA5}">
                      <a16:colId xmlns:a16="http://schemas.microsoft.com/office/drawing/2014/main" val="2175065293"/>
                    </a:ext>
                  </a:extLst>
                </a:gridCol>
                <a:gridCol w="658368">
                  <a:extLst>
                    <a:ext uri="{9D8B030D-6E8A-4147-A177-3AD203B41FA5}">
                      <a16:colId xmlns:a16="http://schemas.microsoft.com/office/drawing/2014/main" val="1349566136"/>
                    </a:ext>
                  </a:extLst>
                </a:gridCol>
                <a:gridCol w="658368">
                  <a:extLst>
                    <a:ext uri="{9D8B030D-6E8A-4147-A177-3AD203B41FA5}">
                      <a16:colId xmlns:a16="http://schemas.microsoft.com/office/drawing/2014/main" val="2897996143"/>
                    </a:ext>
                  </a:extLst>
                </a:gridCol>
                <a:gridCol w="658368">
                  <a:extLst>
                    <a:ext uri="{9D8B030D-6E8A-4147-A177-3AD203B41FA5}">
                      <a16:colId xmlns:a16="http://schemas.microsoft.com/office/drawing/2014/main" val="270632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328360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- 2025-06-05 17:45:00</a:t>
                      </a:r>
                      <a:r>
                        <a:rPr kumimoji="0" lang="en-US" sz="1000" b="0" i="0" u="none" strike="noStrike" kern="1200" cap="none" spc="0" normalizeH="0" baseline="0" noProof="0">
                          <a:ln>
                            <a:noFill/>
                          </a:ln>
                          <a:solidFill>
                            <a:prstClr val="black"/>
                          </a:solidFill>
                          <a:effectLst/>
                          <a:uLnTx/>
                          <a:uFillTx/>
                          <a:latin typeface="Calibri"/>
                          <a:ea typeface="+mn-ea"/>
                          <a:cs typeface="+mn-cs"/>
                        </a:rPr>
                        <a:t>
 Watch German Chancellor Friedrich Merz’s reaction after President Trump remarks that D-Day 'was not a pleasant day for you.' pic.x.com/PcsZWUcwqv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https://pbs.twimg.com/media/GssjBo0XoAARmYJ.jpg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extLst>
                  <a:ext uri="{0D108BD9-81ED-4DB2-BD59-A6C34878D82A}">
                    <a16:rowId xmlns:a16="http://schemas.microsoft.com/office/drawing/2014/main" val="284495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- 2025-06-20 08:23:22</a:t>
                      </a:r>
                      <a:r>
                        <a:rPr kumimoji="0" lang="en-US" sz="1000" b="0" i="0" u="none" strike="noStrike" kern="1200" cap="none" spc="0" normalizeH="0" baseline="0" noProof="0">
                          <a:ln>
                            <a:noFill/>
                          </a:ln>
                          <a:solidFill>
                            <a:prstClr val="black"/>
                          </a:solidFill>
                          <a:effectLst/>
                          <a:uLnTx/>
                          <a:uFillTx/>
                          <a:latin typeface="Calibri"/>
                          <a:ea typeface="+mn-ea"/>
                          <a:cs typeface="+mn-cs"/>
                        </a:rPr>
                        <a:t>
 Former national security adviser to Donald Trump tells DW that the US president is a 'useful idiot' who is being manipulated by other world leaders. pic.x.com/bYiSVYrCwq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https://pbs.twimg.com/media/Gt33trqWYAA8FHm.jpg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140559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- 2025-06-19 11:46:46</a:t>
                      </a:r>
                      <a:r>
                        <a:rPr kumimoji="0" lang="en-US" sz="1000" b="0" i="0" u="none" strike="noStrike" kern="1200" cap="none" spc="0" normalizeH="0" baseline="0" noProof="0">
                          <a:ln>
                            <a:noFill/>
                          </a:ln>
                          <a:solidFill>
                            <a:prstClr val="black"/>
                          </a:solidFill>
                          <a:effectLst/>
                          <a:uLnTx/>
                          <a:uFillTx/>
                          <a:latin typeface="Calibri"/>
                          <a:ea typeface="+mn-ea"/>
                          <a:cs typeface="+mn-cs"/>
                        </a:rPr>
                        <a:t>
 'The Ayatollahs are waiting to see if Trump will chicken out' John Bolton tells DW. pic.x.com/eG8IzSH0ll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https://pbs.twimg.com/media/GtzdKZsXQAAplmL.jpg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255100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- 2025-06-15 10:00:00</a:t>
                      </a:r>
                      <a:r>
                        <a:rPr kumimoji="0" lang="en-US" sz="1000" b="0" i="0" u="none" strike="noStrike" kern="1200" cap="none" spc="0" normalizeH="0" baseline="0" noProof="0">
                          <a:ln>
                            <a:noFill/>
                          </a:ln>
                          <a:solidFill>
                            <a:prstClr val="black"/>
                          </a:solidFill>
                          <a:effectLst/>
                          <a:uLnTx/>
                          <a:uFillTx/>
                          <a:latin typeface="Calibri"/>
                          <a:ea typeface="+mn-ea"/>
                          <a:cs typeface="+mn-cs"/>
                        </a:rPr>
                        <a:t>
 Germany marks its first nationwide Veteran's Day. pic.x.com/toNrIZPiWy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https://pbs.twimg.com/media/GtUhQaPXUAAvDIs.jpg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144756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- 2025-06-18 08:25:40</a:t>
                      </a:r>
                      <a:r>
                        <a:rPr kumimoji="0" lang="en-US" sz="1000" b="0" i="0" u="none" strike="noStrike" kern="1200" cap="none" spc="0" normalizeH="0" baseline="0" noProof="0">
                          <a:ln>
                            <a:noFill/>
                          </a:ln>
                          <a:solidFill>
                            <a:prstClr val="black"/>
                          </a:solidFill>
                          <a:effectLst/>
                          <a:uLnTx/>
                          <a:uFillTx/>
                          <a:latin typeface="Calibri"/>
                          <a:ea typeface="+mn-ea"/>
                          <a:cs typeface="+mn-cs"/>
                        </a:rPr>
                        <a:t>
 German Chancellor Friedrich Merz said he sees Israel's attack on Iran as a service to its Western allies. pic.x.com/keAWwM72KL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https://pbs.twimg.com/media/Gtt-RmjXoAA7Nan.jpg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extLst>
                  <a:ext uri="{0D108BD9-81ED-4DB2-BD59-A6C34878D82A}">
                    <a16:rowId xmlns:a16="http://schemas.microsoft.com/office/drawing/2014/main" val="2434317900"/>
                  </a:ext>
                </a:extLst>
              </a:tr>
            </a:tbl>
          </a:graphicData>
        </a:graphic>
      </p:graphicFrame>
      <p:sp>
        <p:nvSpPr>
          <p:cNvPr id="4" name="Text Placeholder 3">
            <a:extLst>
              <a:ext uri="{FF2B5EF4-FFF2-40B4-BE49-F238E27FC236}">
                <a16:creationId xmlns:a16="http://schemas.microsoft.com/office/drawing/2014/main" id="{F01FDFAF-33E5-447C-AFCC-21D15F2B5F0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35246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1CD60-1F6A-4369-A590-3BCFC7BEB9C5}"/>
              </a:ext>
            </a:extLst>
          </p:cNvPr>
          <p:cNvSpPr>
            <a:spLocks noGrp="1"/>
          </p:cNvSpPr>
          <p:nvPr>
            <p:ph type="title"/>
          </p:nvPr>
        </p:nvSpPr>
        <p:spPr/>
        <p:txBody>
          <a:bodyPr/>
          <a:lstStyle/>
          <a:p>
            <a:r>
              <a:rPr lang="en-US"/>
              <a:t>Twitter DW Politics: Top 50 Tweets Nach Retweets | @dw_politics - 2 of 7</a:t>
            </a:r>
          </a:p>
        </p:txBody>
      </p:sp>
      <p:graphicFrame>
        <p:nvGraphicFramePr>
          <p:cNvPr id="5" name="Table Placeholder 4">
            <a:extLst>
              <a:ext uri="{FF2B5EF4-FFF2-40B4-BE49-F238E27FC236}">
                <a16:creationId xmlns:a16="http://schemas.microsoft.com/office/drawing/2014/main" id="{C51729B9-B424-4FC6-8D41-C56A15838224}"/>
              </a:ext>
            </a:extLst>
          </p:cNvPr>
          <p:cNvGraphicFramePr>
            <a:graphicFrameLocks noGrp="1"/>
          </p:cNvGraphicFramePr>
          <p:nvPr>
            <p:ph type="tbl" sz="quarter" idx="13"/>
            <p:extLst>
              <p:ext uri="{D42A27DB-BD31-4B8C-83A1-F6EECF244321}">
                <p14:modId xmlns:p14="http://schemas.microsoft.com/office/powerpoint/2010/main" val="270682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7779171"/>
                    </a:ext>
                  </a:extLst>
                </a:gridCol>
                <a:gridCol w="1645920">
                  <a:extLst>
                    <a:ext uri="{9D8B030D-6E8A-4147-A177-3AD203B41FA5}">
                      <a16:colId xmlns:a16="http://schemas.microsoft.com/office/drawing/2014/main" val="746816332"/>
                    </a:ext>
                  </a:extLst>
                </a:gridCol>
                <a:gridCol w="1975104">
                  <a:extLst>
                    <a:ext uri="{9D8B030D-6E8A-4147-A177-3AD203B41FA5}">
                      <a16:colId xmlns:a16="http://schemas.microsoft.com/office/drawing/2014/main" val="1891815815"/>
                    </a:ext>
                  </a:extLst>
                </a:gridCol>
                <a:gridCol w="658368">
                  <a:extLst>
                    <a:ext uri="{9D8B030D-6E8A-4147-A177-3AD203B41FA5}">
                      <a16:colId xmlns:a16="http://schemas.microsoft.com/office/drawing/2014/main" val="2476328246"/>
                    </a:ext>
                  </a:extLst>
                </a:gridCol>
                <a:gridCol w="658368">
                  <a:extLst>
                    <a:ext uri="{9D8B030D-6E8A-4147-A177-3AD203B41FA5}">
                      <a16:colId xmlns:a16="http://schemas.microsoft.com/office/drawing/2014/main" val="3556339330"/>
                    </a:ext>
                  </a:extLst>
                </a:gridCol>
                <a:gridCol w="658368">
                  <a:extLst>
                    <a:ext uri="{9D8B030D-6E8A-4147-A177-3AD203B41FA5}">
                      <a16:colId xmlns:a16="http://schemas.microsoft.com/office/drawing/2014/main" val="90248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203925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- 2025-06-05 11:33:34</a:t>
                      </a:r>
                      <a:r>
                        <a:rPr kumimoji="0" lang="en-US" sz="1000" b="0" i="0" u="none" strike="noStrike" kern="1200" cap="none" spc="0" normalizeH="0" baseline="0" noProof="0">
                          <a:ln>
                            <a:noFill/>
                          </a:ln>
                          <a:solidFill>
                            <a:prstClr val="black"/>
                          </a:solidFill>
                          <a:effectLst/>
                          <a:uLnTx/>
                          <a:uFillTx/>
                          <a:latin typeface="Calibri"/>
                          <a:ea typeface="+mn-ea"/>
                          <a:cs typeface="+mn-cs"/>
                        </a:rPr>
                        <a:t>
 RT @MKuefner: Merz arrives in Washington.
He will stay at Blair House, the guest house of the President. 
Meeting Trump for lunch just befo…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668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- 2025-06-17 18:50:52</a:t>
                      </a:r>
                      <a:r>
                        <a:rPr kumimoji="0" lang="en-US" sz="1000" b="0" i="0" u="none" strike="noStrike" kern="1200" cap="none" spc="0" normalizeH="0" baseline="0" noProof="0">
                          <a:ln>
                            <a:noFill/>
                          </a:ln>
                          <a:solidFill>
                            <a:prstClr val="black"/>
                          </a:solidFill>
                          <a:effectLst/>
                          <a:uLnTx/>
                          <a:uFillTx/>
                          <a:latin typeface="Calibri"/>
                          <a:ea typeface="+mn-ea"/>
                          <a:cs typeface="+mn-cs"/>
                        </a:rPr>
                        <a:t>
 German Chancellor Friedrich Merz, speaking on the sidelines of the G7 summit in Canada, gave his views on the possibility of regime change in Iran. pic.x.com/EEePBAAYlJ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https://pbs.twimg.com/amplify_video_thumb/1935047320531353601/img/sk-M7iIQSVlNys6x.jpg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extLst>
                  <a:ext uri="{0D108BD9-81ED-4DB2-BD59-A6C34878D82A}">
                    <a16:rowId xmlns:a16="http://schemas.microsoft.com/office/drawing/2014/main" val="297835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- 2025-06-06 07:16:00</a:t>
                      </a:r>
                      <a:r>
                        <a:rPr kumimoji="0" lang="en-US" sz="1000" b="0" i="0" u="none" strike="noStrike" kern="1200" cap="none" spc="0" normalizeH="0" baseline="0" noProof="0">
                          <a:ln>
                            <a:noFill/>
                          </a:ln>
                          <a:solidFill>
                            <a:prstClr val="black"/>
                          </a:solidFill>
                          <a:effectLst/>
                          <a:uLnTx/>
                          <a:uFillTx/>
                          <a:latin typeface="Calibri"/>
                          <a:ea typeface="+mn-ea"/>
                          <a:cs typeface="+mn-cs"/>
                        </a:rPr>
                        <a:t>
 Germany is the second-biggest provider of weapons to Israel after the United States. As violence and civilian suffering in Gaza escalate, will Berlin keep sending arms? pic.x.com/fAbJ3CLS28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https://pbs.twimg.com/media/GssoixPXYAA3iBF.jpg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81551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- 2025-06-23 13:56:21</a:t>
                      </a:r>
                      <a:r>
                        <a:rPr kumimoji="0" lang="en-US" sz="1000" b="0" i="0" u="none" strike="noStrike" kern="1200" cap="none" spc="0" normalizeH="0" baseline="0" noProof="0">
                          <a:ln>
                            <a:noFill/>
                          </a:ln>
                          <a:solidFill>
                            <a:prstClr val="black"/>
                          </a:solidFill>
                          <a:effectLst/>
                          <a:uLnTx/>
                          <a:uFillTx/>
                          <a:latin typeface="Calibri"/>
                          <a:ea typeface="+mn-ea"/>
                          <a:cs typeface="+mn-cs"/>
                        </a:rPr>
                        <a:t>
 Germany’s Chancellor says he supports the action taken by Israel and the US against Iran. Here's why 👇 pic.x.com/tjUnnQ8iZu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https://pbs.twimg.com/media/GuIgNzmWEAA8W56.jpg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753917620"/>
                  </a:ext>
                </a:extLst>
              </a:tr>
            </a:tbl>
          </a:graphicData>
        </a:graphic>
      </p:graphicFrame>
      <p:sp>
        <p:nvSpPr>
          <p:cNvPr id="4" name="Text Placeholder 3">
            <a:extLst>
              <a:ext uri="{FF2B5EF4-FFF2-40B4-BE49-F238E27FC236}">
                <a16:creationId xmlns:a16="http://schemas.microsoft.com/office/drawing/2014/main" id="{6DD88277-2914-47B7-A5E8-FD0801334D0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422168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1038F-61D5-48C0-8B25-08BA03BE1D07}"/>
              </a:ext>
            </a:extLst>
          </p:cNvPr>
          <p:cNvSpPr>
            <a:spLocks noGrp="1"/>
          </p:cNvSpPr>
          <p:nvPr>
            <p:ph type="title"/>
          </p:nvPr>
        </p:nvSpPr>
        <p:spPr/>
        <p:txBody>
          <a:bodyPr/>
          <a:lstStyle/>
          <a:p>
            <a:r>
              <a:rPr lang="en-US"/>
              <a:t>Twitter DW Politics: Top 50 Tweets Nach Retweets | @dw_politics - 3 of 7</a:t>
            </a:r>
          </a:p>
        </p:txBody>
      </p:sp>
      <p:graphicFrame>
        <p:nvGraphicFramePr>
          <p:cNvPr id="5" name="Table Placeholder 4">
            <a:extLst>
              <a:ext uri="{FF2B5EF4-FFF2-40B4-BE49-F238E27FC236}">
                <a16:creationId xmlns:a16="http://schemas.microsoft.com/office/drawing/2014/main" id="{A67DE85B-9247-4310-9D5D-1771DD7FCD03}"/>
              </a:ext>
            </a:extLst>
          </p:cNvPr>
          <p:cNvGraphicFramePr>
            <a:graphicFrameLocks noGrp="1"/>
          </p:cNvGraphicFramePr>
          <p:nvPr>
            <p:ph type="tbl" sz="quarter" idx="13"/>
            <p:extLst>
              <p:ext uri="{D42A27DB-BD31-4B8C-83A1-F6EECF244321}">
                <p14:modId xmlns:p14="http://schemas.microsoft.com/office/powerpoint/2010/main" val="388335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1910445"/>
                    </a:ext>
                  </a:extLst>
                </a:gridCol>
                <a:gridCol w="1645920">
                  <a:extLst>
                    <a:ext uri="{9D8B030D-6E8A-4147-A177-3AD203B41FA5}">
                      <a16:colId xmlns:a16="http://schemas.microsoft.com/office/drawing/2014/main" val="3311243183"/>
                    </a:ext>
                  </a:extLst>
                </a:gridCol>
                <a:gridCol w="1975104">
                  <a:extLst>
                    <a:ext uri="{9D8B030D-6E8A-4147-A177-3AD203B41FA5}">
                      <a16:colId xmlns:a16="http://schemas.microsoft.com/office/drawing/2014/main" val="3881669650"/>
                    </a:ext>
                  </a:extLst>
                </a:gridCol>
                <a:gridCol w="658368">
                  <a:extLst>
                    <a:ext uri="{9D8B030D-6E8A-4147-A177-3AD203B41FA5}">
                      <a16:colId xmlns:a16="http://schemas.microsoft.com/office/drawing/2014/main" val="1166616562"/>
                    </a:ext>
                  </a:extLst>
                </a:gridCol>
                <a:gridCol w="658368">
                  <a:extLst>
                    <a:ext uri="{9D8B030D-6E8A-4147-A177-3AD203B41FA5}">
                      <a16:colId xmlns:a16="http://schemas.microsoft.com/office/drawing/2014/main" val="4205930145"/>
                    </a:ext>
                  </a:extLst>
                </a:gridCol>
                <a:gridCol w="658368">
                  <a:extLst>
                    <a:ext uri="{9D8B030D-6E8A-4147-A177-3AD203B41FA5}">
                      <a16:colId xmlns:a16="http://schemas.microsoft.com/office/drawing/2014/main" val="166985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424216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- 2025-06-05 11:44:11</a:t>
                      </a:r>
                      <a:r>
                        <a:rPr kumimoji="0" lang="en-US" sz="1000" b="0" i="0" u="none" strike="noStrike" kern="1200" cap="none" spc="0" normalizeH="0" baseline="0" noProof="0">
                          <a:ln>
                            <a:noFill/>
                          </a:ln>
                          <a:solidFill>
                            <a:prstClr val="black"/>
                          </a:solidFill>
                          <a:effectLst/>
                          <a:uLnTx/>
                          <a:uFillTx/>
                          <a:latin typeface="Calibri"/>
                          <a:ea typeface="+mn-ea"/>
                          <a:cs typeface="+mn-cs"/>
                        </a:rPr>
                        <a:t>
 RT @dwnews: German Foreign Minister Wadephul is hosting his Israeli counterpart Gideon Saar in Berlin, a day after Wadephul promised that 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8792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- 2025-06-02 14:46:11</a:t>
                      </a:r>
                      <a:r>
                        <a:rPr kumimoji="0" lang="en-US" sz="1000" b="0" i="0" u="none" strike="noStrike" kern="1200" cap="none" spc="0" normalizeH="0" baseline="0" noProof="0">
                          <a:ln>
                            <a:noFill/>
                          </a:ln>
                          <a:solidFill>
                            <a:prstClr val="black"/>
                          </a:solidFill>
                          <a:effectLst/>
                          <a:uLnTx/>
                          <a:uFillTx/>
                          <a:latin typeface="Calibri"/>
                          <a:ea typeface="+mn-ea"/>
                          <a:cs typeface="+mn-cs"/>
                        </a:rPr>
                        <a:t>
 JUST IN: A German court rules government's move to turn away asylum seekers at border is unlawful- in a blow to Chancellor Merz. pic.x.com/gJDJnHFfft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https://pbs.twimg.com/amplify_video_thumb/1927724017760292864/img/R35Kltuj_AAX90l_.jpg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39849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- 2025-06-20 10:42:02</a:t>
                      </a:r>
                      <a:r>
                        <a:rPr kumimoji="0" lang="en-US" sz="1000" b="0" i="0" u="none" strike="noStrike" kern="1200" cap="none" spc="0" normalizeH="0" baseline="0" noProof="0">
                          <a:ln>
                            <a:noFill/>
                          </a:ln>
                          <a:solidFill>
                            <a:prstClr val="black"/>
                          </a:solidFill>
                          <a:effectLst/>
                          <a:uLnTx/>
                          <a:uFillTx/>
                          <a:latin typeface="Calibri"/>
                          <a:ea typeface="+mn-ea"/>
                          <a:cs typeface="+mn-cs"/>
                        </a:rPr>
                        <a:t>
 RT @dwnews: The foreign ministers of Britain, France, and Germany are set to meet with their Iranian counterpart in Geneva as the conflict…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3615338"/>
                  </a:ext>
                </a:extLst>
              </a:tr>
            </a:tbl>
          </a:graphicData>
        </a:graphic>
      </p:graphicFrame>
      <p:sp>
        <p:nvSpPr>
          <p:cNvPr id="4" name="Text Placeholder 3">
            <a:extLst>
              <a:ext uri="{FF2B5EF4-FFF2-40B4-BE49-F238E27FC236}">
                <a16:creationId xmlns:a16="http://schemas.microsoft.com/office/drawing/2014/main" id="{DC69BA71-1848-4B0F-AA8E-1A155B7F08E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369052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C4D83-2C44-4797-A6BE-0FF538028127}"/>
              </a:ext>
            </a:extLst>
          </p:cNvPr>
          <p:cNvSpPr>
            <a:spLocks noGrp="1"/>
          </p:cNvSpPr>
          <p:nvPr>
            <p:ph type="title"/>
          </p:nvPr>
        </p:nvSpPr>
        <p:spPr/>
        <p:txBody>
          <a:bodyPr/>
          <a:lstStyle/>
          <a:p>
            <a:r>
              <a:rPr lang="en-US"/>
              <a:t>Twitter DW Politics: Top 50 Tweets Nach Retweets | @dw_politics - 4 of 7</a:t>
            </a:r>
          </a:p>
        </p:txBody>
      </p:sp>
      <p:graphicFrame>
        <p:nvGraphicFramePr>
          <p:cNvPr id="5" name="Table Placeholder 4">
            <a:extLst>
              <a:ext uri="{FF2B5EF4-FFF2-40B4-BE49-F238E27FC236}">
                <a16:creationId xmlns:a16="http://schemas.microsoft.com/office/drawing/2014/main" id="{9099518A-E749-4B18-96E7-7053DF9BCBD0}"/>
              </a:ext>
            </a:extLst>
          </p:cNvPr>
          <p:cNvGraphicFramePr>
            <a:graphicFrameLocks noGrp="1"/>
          </p:cNvGraphicFramePr>
          <p:nvPr>
            <p:ph type="tbl" sz="quarter" idx="13"/>
            <p:extLst>
              <p:ext uri="{D42A27DB-BD31-4B8C-83A1-F6EECF244321}">
                <p14:modId xmlns:p14="http://schemas.microsoft.com/office/powerpoint/2010/main" val="19272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13342278"/>
                    </a:ext>
                  </a:extLst>
                </a:gridCol>
                <a:gridCol w="1645920">
                  <a:extLst>
                    <a:ext uri="{9D8B030D-6E8A-4147-A177-3AD203B41FA5}">
                      <a16:colId xmlns:a16="http://schemas.microsoft.com/office/drawing/2014/main" val="2376577833"/>
                    </a:ext>
                  </a:extLst>
                </a:gridCol>
                <a:gridCol w="1975104">
                  <a:extLst>
                    <a:ext uri="{9D8B030D-6E8A-4147-A177-3AD203B41FA5}">
                      <a16:colId xmlns:a16="http://schemas.microsoft.com/office/drawing/2014/main" val="3712279472"/>
                    </a:ext>
                  </a:extLst>
                </a:gridCol>
                <a:gridCol w="658368">
                  <a:extLst>
                    <a:ext uri="{9D8B030D-6E8A-4147-A177-3AD203B41FA5}">
                      <a16:colId xmlns:a16="http://schemas.microsoft.com/office/drawing/2014/main" val="2525824288"/>
                    </a:ext>
                  </a:extLst>
                </a:gridCol>
                <a:gridCol w="658368">
                  <a:extLst>
                    <a:ext uri="{9D8B030D-6E8A-4147-A177-3AD203B41FA5}">
                      <a16:colId xmlns:a16="http://schemas.microsoft.com/office/drawing/2014/main" val="2264739253"/>
                    </a:ext>
                  </a:extLst>
                </a:gridCol>
                <a:gridCol w="658368">
                  <a:extLst>
                    <a:ext uri="{9D8B030D-6E8A-4147-A177-3AD203B41FA5}">
                      <a16:colId xmlns:a16="http://schemas.microsoft.com/office/drawing/2014/main" val="3802531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284017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- 2025-06-17 14:55:21</a:t>
                      </a:r>
                      <a:r>
                        <a:rPr kumimoji="0" lang="en-US" sz="1000" b="0" i="0" u="none" strike="noStrike" kern="1200" cap="none" spc="0" normalizeH="0" baseline="0" noProof="0">
                          <a:ln>
                            <a:noFill/>
                          </a:ln>
                          <a:solidFill>
                            <a:prstClr val="black"/>
                          </a:solidFill>
                          <a:effectLst/>
                          <a:uLnTx/>
                          <a:uFillTx/>
                          <a:latin typeface="Calibri"/>
                          <a:ea typeface="+mn-ea"/>
                          <a:cs typeface="+mn-cs"/>
                        </a:rPr>
                        <a:t>
 Germany's FM says Berlin will do what it can to assist Germans trying to return home from Israel by leaving via land borders. 
The ministry had announced direct evac flights from Israel weren't possible at the moment. pic.x.com/FhbbkllQZ2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9675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- 2025-06-03 13:15:00</a:t>
                      </a:r>
                      <a:r>
                        <a:rPr kumimoji="0" lang="en-US" sz="1000" b="0" i="0" u="none" strike="noStrike" kern="1200" cap="none" spc="0" normalizeH="0" baseline="0" noProof="0">
                          <a:ln>
                            <a:noFill/>
                          </a:ln>
                          <a:solidFill>
                            <a:prstClr val="black"/>
                          </a:solidFill>
                          <a:effectLst/>
                          <a:uLnTx/>
                          <a:uFillTx/>
                          <a:latin typeface="Calibri"/>
                          <a:ea typeface="+mn-ea"/>
                          <a:cs typeface="+mn-cs"/>
                        </a:rPr>
                        <a:t>
 'It's time to increase sanctions on Russia and China to bring the war to a conclusion'. US Senator Lindsey Graham's message to the US administration as told to German TV following his trip to Ukraine. pic.x.com/cXItPIeJ9o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https://pbs.twimg.com/media/GshMUESakAAVZr9.jpg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72460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- 2025-06-10 17:20:52</a:t>
                      </a:r>
                      <a:r>
                        <a:rPr kumimoji="0" lang="en-US" sz="1000" b="0" i="0" u="none" strike="noStrike" kern="1200" cap="none" spc="0" normalizeH="0" baseline="0" noProof="0">
                          <a:ln>
                            <a:noFill/>
                          </a:ln>
                          <a:solidFill>
                            <a:prstClr val="black"/>
                          </a:solidFill>
                          <a:effectLst/>
                          <a:uLnTx/>
                          <a:uFillTx/>
                          <a:latin typeface="Calibri"/>
                          <a:ea typeface="+mn-ea"/>
                          <a:cs typeface="+mn-cs"/>
                        </a:rPr>
                        <a:t>
 German Chancellor Friedrich Merz has expressed his condolences to the families and friends of the victims of a school shooting in Graz, Austria. Ten people have reportedly been killed. pic.x.com/9lFwNwqV2p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https://pbs.twimg.com/media/GtGStU2XIAEfyWO.jpg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992157572"/>
                  </a:ext>
                </a:extLst>
              </a:tr>
            </a:tbl>
          </a:graphicData>
        </a:graphic>
      </p:graphicFrame>
      <p:sp>
        <p:nvSpPr>
          <p:cNvPr id="4" name="Text Placeholder 3">
            <a:extLst>
              <a:ext uri="{FF2B5EF4-FFF2-40B4-BE49-F238E27FC236}">
                <a16:creationId xmlns:a16="http://schemas.microsoft.com/office/drawing/2014/main" id="{21E5538D-482D-412A-A9BD-A47DC132F67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370031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4F94E-EC62-4208-8331-DC00C16E24D1}"/>
              </a:ext>
            </a:extLst>
          </p:cNvPr>
          <p:cNvSpPr>
            <a:spLocks noGrp="1"/>
          </p:cNvSpPr>
          <p:nvPr>
            <p:ph type="title"/>
          </p:nvPr>
        </p:nvSpPr>
        <p:spPr/>
        <p:txBody>
          <a:bodyPr/>
          <a:lstStyle/>
          <a:p>
            <a:r>
              <a:rPr lang="en-US"/>
              <a:t>Twitter DW Politics: Top 50 Tweets Nach Retweets | @dw_politics - 5 of 7</a:t>
            </a:r>
          </a:p>
        </p:txBody>
      </p:sp>
      <p:graphicFrame>
        <p:nvGraphicFramePr>
          <p:cNvPr id="5" name="Table Placeholder 4">
            <a:extLst>
              <a:ext uri="{FF2B5EF4-FFF2-40B4-BE49-F238E27FC236}">
                <a16:creationId xmlns:a16="http://schemas.microsoft.com/office/drawing/2014/main" id="{D0693116-1E85-4052-904F-BD066EADADBB}"/>
              </a:ext>
            </a:extLst>
          </p:cNvPr>
          <p:cNvGraphicFramePr>
            <a:graphicFrameLocks noGrp="1"/>
          </p:cNvGraphicFramePr>
          <p:nvPr>
            <p:ph type="tbl" sz="quarter" idx="13"/>
            <p:extLst>
              <p:ext uri="{D42A27DB-BD31-4B8C-83A1-F6EECF244321}">
                <p14:modId xmlns:p14="http://schemas.microsoft.com/office/powerpoint/2010/main" val="110526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8164502"/>
                    </a:ext>
                  </a:extLst>
                </a:gridCol>
                <a:gridCol w="1645920">
                  <a:extLst>
                    <a:ext uri="{9D8B030D-6E8A-4147-A177-3AD203B41FA5}">
                      <a16:colId xmlns:a16="http://schemas.microsoft.com/office/drawing/2014/main" val="2541334860"/>
                    </a:ext>
                  </a:extLst>
                </a:gridCol>
                <a:gridCol w="1975104">
                  <a:extLst>
                    <a:ext uri="{9D8B030D-6E8A-4147-A177-3AD203B41FA5}">
                      <a16:colId xmlns:a16="http://schemas.microsoft.com/office/drawing/2014/main" val="3195209527"/>
                    </a:ext>
                  </a:extLst>
                </a:gridCol>
                <a:gridCol w="658368">
                  <a:extLst>
                    <a:ext uri="{9D8B030D-6E8A-4147-A177-3AD203B41FA5}">
                      <a16:colId xmlns:a16="http://schemas.microsoft.com/office/drawing/2014/main" val="3514256026"/>
                    </a:ext>
                  </a:extLst>
                </a:gridCol>
                <a:gridCol w="658368">
                  <a:extLst>
                    <a:ext uri="{9D8B030D-6E8A-4147-A177-3AD203B41FA5}">
                      <a16:colId xmlns:a16="http://schemas.microsoft.com/office/drawing/2014/main" val="1519307780"/>
                    </a:ext>
                  </a:extLst>
                </a:gridCol>
                <a:gridCol w="658368">
                  <a:extLst>
                    <a:ext uri="{9D8B030D-6E8A-4147-A177-3AD203B41FA5}">
                      <a16:colId xmlns:a16="http://schemas.microsoft.com/office/drawing/2014/main" val="1786892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96141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- 2025-06-13 11:16:42</a:t>
                      </a:r>
                      <a:r>
                        <a:rPr kumimoji="0" lang="en-US" sz="1000" b="0" i="0" u="none" strike="noStrike" kern="1200" cap="none" spc="0" normalizeH="0" baseline="0" noProof="0">
                          <a:ln>
                            <a:noFill/>
                          </a:ln>
                          <a:solidFill>
                            <a:prstClr val="black"/>
                          </a:solidFill>
                          <a:effectLst/>
                          <a:uLnTx/>
                          <a:uFillTx/>
                          <a:latin typeface="Calibri"/>
                          <a:ea typeface="+mn-ea"/>
                          <a:cs typeface="+mn-cs"/>
                        </a:rPr>
                        <a:t>
 Israel’s embassy in Berlin is closed until further notice due to escalating tensions in the Middle East, according to its website. 
German Chancellor Friedrich Merz said security will be increased at Jewish and Israeli sites across the country. pic.x.com/TdTbltbryc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59141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- 2025-06-04 11:02:47</a:t>
                      </a:r>
                      <a:r>
                        <a:rPr kumimoji="0" lang="en-US" sz="1000" b="0" i="0" u="none" strike="noStrike" kern="1200" cap="none" spc="0" normalizeH="0" baseline="0" noProof="0">
                          <a:ln>
                            <a:noFill/>
                          </a:ln>
                          <a:solidFill>
                            <a:prstClr val="black"/>
                          </a:solidFill>
                          <a:effectLst/>
                          <a:uLnTx/>
                          <a:uFillTx/>
                          <a:latin typeface="Calibri"/>
                          <a:ea typeface="+mn-ea"/>
                          <a:cs typeface="+mn-cs"/>
                        </a:rPr>
                        <a:t>
 Friedrich Merz will meet Donald Trump in the Oval Office this week.  
What could possible go wrong? pic.x.com/7Hnwj3Y0YZ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https://pbs.twimg.com/media/Gsl8fbgXcAAFaFS.jpg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5144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- 2025-06-22 12:13:35</a:t>
                      </a:r>
                      <a:r>
                        <a:rPr kumimoji="0" lang="en-US" sz="1000" b="0" i="0" u="none" strike="noStrike" kern="1200" cap="none" spc="0" normalizeH="0" baseline="0" noProof="0">
                          <a:ln>
                            <a:noFill/>
                          </a:ln>
                          <a:solidFill>
                            <a:prstClr val="black"/>
                          </a:solidFill>
                          <a:effectLst/>
                          <a:uLnTx/>
                          <a:uFillTx/>
                          <a:latin typeface="Calibri"/>
                          <a:ea typeface="+mn-ea"/>
                          <a:cs typeface="+mn-cs"/>
                        </a:rPr>
                        <a:t>
 RT @MKuefner: German Chancellor Merz calls on Iran "to instantly start negotiations with the US and Israel and to come to a diplomatic solu…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2606692"/>
                  </a:ext>
                </a:extLst>
              </a:tr>
            </a:tbl>
          </a:graphicData>
        </a:graphic>
      </p:graphicFrame>
      <p:sp>
        <p:nvSpPr>
          <p:cNvPr id="4" name="Text Placeholder 3">
            <a:extLst>
              <a:ext uri="{FF2B5EF4-FFF2-40B4-BE49-F238E27FC236}">
                <a16:creationId xmlns:a16="http://schemas.microsoft.com/office/drawing/2014/main" id="{7E9FC1E9-078D-4837-8863-693217F0B4B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83478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E3405-A6A2-4E05-808E-8DE30AB0416E}"/>
              </a:ext>
            </a:extLst>
          </p:cNvPr>
          <p:cNvSpPr>
            <a:spLocks noGrp="1"/>
          </p:cNvSpPr>
          <p:nvPr>
            <p:ph type="title"/>
          </p:nvPr>
        </p:nvSpPr>
        <p:spPr/>
        <p:txBody>
          <a:bodyPr/>
          <a:lstStyle/>
          <a:p>
            <a:r>
              <a:rPr lang="en-US"/>
              <a:t>Twitter DW Politics: Top 50 Tweets Nach Retweets | @dw_politics - 6 of 7</a:t>
            </a:r>
          </a:p>
        </p:txBody>
      </p:sp>
      <p:graphicFrame>
        <p:nvGraphicFramePr>
          <p:cNvPr id="5" name="Table Placeholder 4">
            <a:extLst>
              <a:ext uri="{FF2B5EF4-FFF2-40B4-BE49-F238E27FC236}">
                <a16:creationId xmlns:a16="http://schemas.microsoft.com/office/drawing/2014/main" id="{2D170ED4-98B8-46C0-9115-46A50810FB61}"/>
              </a:ext>
            </a:extLst>
          </p:cNvPr>
          <p:cNvGraphicFramePr>
            <a:graphicFrameLocks noGrp="1"/>
          </p:cNvGraphicFramePr>
          <p:nvPr>
            <p:ph type="tbl" sz="quarter" idx="13"/>
            <p:extLst>
              <p:ext uri="{D42A27DB-BD31-4B8C-83A1-F6EECF244321}">
                <p14:modId xmlns:p14="http://schemas.microsoft.com/office/powerpoint/2010/main" val="255189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0117408"/>
                    </a:ext>
                  </a:extLst>
                </a:gridCol>
                <a:gridCol w="1645920">
                  <a:extLst>
                    <a:ext uri="{9D8B030D-6E8A-4147-A177-3AD203B41FA5}">
                      <a16:colId xmlns:a16="http://schemas.microsoft.com/office/drawing/2014/main" val="275005818"/>
                    </a:ext>
                  </a:extLst>
                </a:gridCol>
                <a:gridCol w="1975104">
                  <a:extLst>
                    <a:ext uri="{9D8B030D-6E8A-4147-A177-3AD203B41FA5}">
                      <a16:colId xmlns:a16="http://schemas.microsoft.com/office/drawing/2014/main" val="238595836"/>
                    </a:ext>
                  </a:extLst>
                </a:gridCol>
                <a:gridCol w="658368">
                  <a:extLst>
                    <a:ext uri="{9D8B030D-6E8A-4147-A177-3AD203B41FA5}">
                      <a16:colId xmlns:a16="http://schemas.microsoft.com/office/drawing/2014/main" val="1560748401"/>
                    </a:ext>
                  </a:extLst>
                </a:gridCol>
                <a:gridCol w="658368">
                  <a:extLst>
                    <a:ext uri="{9D8B030D-6E8A-4147-A177-3AD203B41FA5}">
                      <a16:colId xmlns:a16="http://schemas.microsoft.com/office/drawing/2014/main" val="3078267465"/>
                    </a:ext>
                  </a:extLst>
                </a:gridCol>
                <a:gridCol w="658368">
                  <a:extLst>
                    <a:ext uri="{9D8B030D-6E8A-4147-A177-3AD203B41FA5}">
                      <a16:colId xmlns:a16="http://schemas.microsoft.com/office/drawing/2014/main" val="318785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52469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- 2025-06-30 11:52:14</a:t>
                      </a:r>
                      <a:r>
                        <a:rPr kumimoji="0" lang="en-US" sz="1000" b="0" i="0" u="none" strike="noStrike" kern="1200" cap="none" spc="0" normalizeH="0" baseline="0" noProof="0">
                          <a:ln>
                            <a:noFill/>
                          </a:ln>
                          <a:solidFill>
                            <a:prstClr val="black"/>
                          </a:solidFill>
                          <a:effectLst/>
                          <a:uLnTx/>
                          <a:uFillTx/>
                          <a:latin typeface="Calibri"/>
                          <a:ea typeface="+mn-ea"/>
                          <a:cs typeface="+mn-cs"/>
                        </a:rPr>
                        <a:t>
 Former German Chancellor Angela Merkel has criticized the current government's asylum policy, distancing herself from Chancellor Merz's push for border rejections. pic.x.com/acIDRm8e7m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48735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- 2025-06-05 17:04:58</a:t>
                      </a:r>
                      <a:r>
                        <a:rPr kumimoji="0" lang="en-US" sz="1000" b="0" i="0" u="none" strike="noStrike" kern="1200" cap="none" spc="0" normalizeH="0" baseline="0" noProof="0">
                          <a:ln>
                            <a:noFill/>
                          </a:ln>
                          <a:solidFill>
                            <a:prstClr val="black"/>
                          </a:solidFill>
                          <a:effectLst/>
                          <a:uLnTx/>
                          <a:uFillTx/>
                          <a:latin typeface="Calibri"/>
                          <a:ea typeface="+mn-ea"/>
                          <a:cs typeface="+mn-cs"/>
                        </a:rPr>
                        <a:t>
 US President Donald Trump welcomed Germany's increased defense spending at his first meeting with Chancellor Merz at the Oval Office. But he also jokingly cautioned against Berlin rearming too much. pic.x.com/AHjjqBMp5c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https://pbs.twimg.com/media/Gssf2WMXkAAxGgM.jpg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65633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- 2025-06-13 08:43:37</a:t>
                      </a:r>
                      <a:r>
                        <a:rPr kumimoji="0" lang="en-US" sz="1000" b="0" i="0" u="none" strike="noStrike" kern="1200" cap="none" spc="0" normalizeH="0" baseline="0" noProof="0">
                          <a:ln>
                            <a:noFill/>
                          </a:ln>
                          <a:solidFill>
                            <a:prstClr val="black"/>
                          </a:solidFill>
                          <a:effectLst/>
                          <a:uLnTx/>
                          <a:uFillTx/>
                          <a:latin typeface="Calibri"/>
                          <a:ea typeface="+mn-ea"/>
                          <a:cs typeface="+mn-cs"/>
                        </a:rPr>
                        <a:t>
 Germany's Chancellor Merz says Israeli Prime Minister Netanyahu informed him of Israel’s strike on Iran in a morning call. 
Merz urges both sides to prevent "further escalation". 
Germany will increase protection for Jewish and Israeli sites nationwide. pic.x.com/uQibCzATJj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473289733"/>
                  </a:ext>
                </a:extLst>
              </a:tr>
            </a:tbl>
          </a:graphicData>
        </a:graphic>
      </p:graphicFrame>
      <p:sp>
        <p:nvSpPr>
          <p:cNvPr id="4" name="Text Placeholder 3">
            <a:extLst>
              <a:ext uri="{FF2B5EF4-FFF2-40B4-BE49-F238E27FC236}">
                <a16:creationId xmlns:a16="http://schemas.microsoft.com/office/drawing/2014/main" id="{52EB7D03-2909-4334-B954-1A603A06A45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93301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E1690-479F-4C78-BABB-E3198BE67B7C}"/>
              </a:ext>
            </a:extLst>
          </p:cNvPr>
          <p:cNvSpPr>
            <a:spLocks noGrp="1"/>
          </p:cNvSpPr>
          <p:nvPr>
            <p:ph type="title"/>
          </p:nvPr>
        </p:nvSpPr>
        <p:spPr/>
        <p:txBody>
          <a:bodyPr/>
          <a:lstStyle/>
          <a:p>
            <a:r>
              <a:rPr lang="en-US"/>
              <a:t>Twitter DW Politics: Top 50 Tweets Nach Retweets | @dw_politics - 7 of 7</a:t>
            </a:r>
          </a:p>
        </p:txBody>
      </p:sp>
      <p:graphicFrame>
        <p:nvGraphicFramePr>
          <p:cNvPr id="5" name="Table Placeholder 4">
            <a:extLst>
              <a:ext uri="{FF2B5EF4-FFF2-40B4-BE49-F238E27FC236}">
                <a16:creationId xmlns:a16="http://schemas.microsoft.com/office/drawing/2014/main" id="{102B8CA3-873C-4C59-AFE9-36D2E3E26606}"/>
              </a:ext>
            </a:extLst>
          </p:cNvPr>
          <p:cNvGraphicFramePr>
            <a:graphicFrameLocks noGrp="1"/>
          </p:cNvGraphicFramePr>
          <p:nvPr>
            <p:ph type="tbl" sz="quarter" idx="13"/>
            <p:extLst>
              <p:ext uri="{D42A27DB-BD31-4B8C-83A1-F6EECF244321}">
                <p14:modId xmlns:p14="http://schemas.microsoft.com/office/powerpoint/2010/main" val="191779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11928985"/>
                    </a:ext>
                  </a:extLst>
                </a:gridCol>
                <a:gridCol w="1645920">
                  <a:extLst>
                    <a:ext uri="{9D8B030D-6E8A-4147-A177-3AD203B41FA5}">
                      <a16:colId xmlns:a16="http://schemas.microsoft.com/office/drawing/2014/main" val="354196195"/>
                    </a:ext>
                  </a:extLst>
                </a:gridCol>
                <a:gridCol w="1975104">
                  <a:extLst>
                    <a:ext uri="{9D8B030D-6E8A-4147-A177-3AD203B41FA5}">
                      <a16:colId xmlns:a16="http://schemas.microsoft.com/office/drawing/2014/main" val="2843698703"/>
                    </a:ext>
                  </a:extLst>
                </a:gridCol>
                <a:gridCol w="658368">
                  <a:extLst>
                    <a:ext uri="{9D8B030D-6E8A-4147-A177-3AD203B41FA5}">
                      <a16:colId xmlns:a16="http://schemas.microsoft.com/office/drawing/2014/main" val="2072568788"/>
                    </a:ext>
                  </a:extLst>
                </a:gridCol>
                <a:gridCol w="658368">
                  <a:extLst>
                    <a:ext uri="{9D8B030D-6E8A-4147-A177-3AD203B41FA5}">
                      <a16:colId xmlns:a16="http://schemas.microsoft.com/office/drawing/2014/main" val="938972020"/>
                    </a:ext>
                  </a:extLst>
                </a:gridCol>
                <a:gridCol w="658368">
                  <a:extLst>
                    <a:ext uri="{9D8B030D-6E8A-4147-A177-3AD203B41FA5}">
                      <a16:colId xmlns:a16="http://schemas.microsoft.com/office/drawing/2014/main" val="344340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100132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- 2025-06-30 07:15:43</a:t>
                      </a:r>
                      <a:r>
                        <a:rPr kumimoji="0" lang="en-US" sz="1000" b="0" i="0" u="none" strike="noStrike" kern="1200" cap="none" spc="0" normalizeH="0" baseline="0" noProof="0">
                          <a:ln>
                            <a:noFill/>
                          </a:ln>
                          <a:solidFill>
                            <a:prstClr val="black"/>
                          </a:solidFill>
                          <a:effectLst/>
                          <a:uLnTx/>
                          <a:uFillTx/>
                          <a:latin typeface="Calibri"/>
                          <a:ea typeface="+mn-ea"/>
                          <a:cs typeface="+mn-cs"/>
                        </a:rPr>
                        <a:t>
 Breaking: Emergency services in Berlin are battling a major fire. 
A spokesman for the fire brigade said the blaze was in a high-rise building under construction in the city center.
More details when have them. pic.x.com/vFa52KV9dh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https://pbs.twimg.com/amplify_video_thumb/1939582276481826816/img/mkWSw4_fqxj571JP.jpg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37632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- 2025-06-04 16:30:00</a:t>
                      </a:r>
                      <a:r>
                        <a:rPr kumimoji="0" lang="en-US" sz="1000" b="0" i="0" u="none" strike="noStrike" kern="1200" cap="none" spc="0" normalizeH="0" baseline="0" noProof="0">
                          <a:ln>
                            <a:noFill/>
                          </a:ln>
                          <a:solidFill>
                            <a:prstClr val="black"/>
                          </a:solidFill>
                          <a:effectLst/>
                          <a:uLnTx/>
                          <a:uFillTx/>
                          <a:latin typeface="Calibri"/>
                          <a:ea typeface="+mn-ea"/>
                          <a:cs typeface="+mn-cs"/>
                        </a:rPr>
                        <a:t>
 'Germany will continue to support the State of Israel, including with arms deliveries.' pic.x.com/uZHOpuIpRL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https://pbs.twimg.com/media/GsnGasjasAApLqb.jpg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317945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- 2025-06-05 13:48:08</a:t>
                      </a:r>
                      <a:r>
                        <a:rPr kumimoji="0" lang="en-US" sz="1000" b="0" i="0" u="none" strike="noStrike" kern="1200" cap="none" spc="0" normalizeH="0" baseline="0" noProof="0">
                          <a:ln>
                            <a:noFill/>
                          </a:ln>
                          <a:solidFill>
                            <a:prstClr val="black"/>
                          </a:solidFill>
                          <a:effectLst/>
                          <a:uLnTx/>
                          <a:uFillTx/>
                          <a:latin typeface="Calibri"/>
                          <a:ea typeface="+mn-ea"/>
                          <a:cs typeface="+mn-cs"/>
                        </a:rPr>
                        <a:t>
 Germany must significantly expand its standing army to meet NATO targets, says Defense Minister Boris Pistorius. pic.x.com/q7pSXHEEHo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https://pbs.twimg.com/media/Gsry5yMWsAAz2vW.jpg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28773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@dw_politics - 2025-06-17 13:48:14</a:t>
                      </a:r>
                      <a:r>
                        <a:rPr kumimoji="0" lang="en-US" sz="1000" b="0" i="0" u="none" strike="noStrike" kern="1200" cap="none" spc="0" normalizeH="0" baseline="0" noProof="0">
                          <a:ln>
                            <a:noFill/>
                          </a:ln>
                          <a:solidFill>
                            <a:prstClr val="black"/>
                          </a:solidFill>
                          <a:effectLst/>
                          <a:uLnTx/>
                          <a:uFillTx/>
                          <a:latin typeface="Calibri"/>
                          <a:ea typeface="+mn-ea"/>
                          <a:cs typeface="+mn-cs"/>
                        </a:rPr>
                        <a:t>
 Masked men attack diversity festival in eastern Germany pic.x.com/uu0wCsaDq1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https://pbs.twimg.com/media/GtpZ16vWQAEvElz.jpg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050129913"/>
                  </a:ext>
                </a:extLst>
              </a:tr>
            </a:tbl>
          </a:graphicData>
        </a:graphic>
      </p:graphicFrame>
      <p:sp>
        <p:nvSpPr>
          <p:cNvPr id="4" name="Text Placeholder 3">
            <a:extLst>
              <a:ext uri="{FF2B5EF4-FFF2-40B4-BE49-F238E27FC236}">
                <a16:creationId xmlns:a16="http://schemas.microsoft.com/office/drawing/2014/main" id="{1FDBD9B9-C9B8-4FB6-9122-AF35451A541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4577575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1614</Words>
  <Application>Microsoft Office PowerPoint</Application>
  <PresentationFormat>On-screen Show (4:3)</PresentationFormat>
  <Paragraphs>195</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Twitter DW Politics | DW Politik | Monthly</vt:lpstr>
      <vt:lpstr>Twitter KPIs Overview | Politik &amp; Gesellschaft</vt:lpstr>
      <vt:lpstr>Twitter DW Politics: Top 50 Tweets Nach Retweets | @dw_politics - 1 of 7</vt:lpstr>
      <vt:lpstr>Twitter DW Politics: Top 50 Tweets Nach Retweets | @dw_politics - 2 of 7</vt:lpstr>
      <vt:lpstr>Twitter DW Politics: Top 50 Tweets Nach Retweets | @dw_politics - 3 of 7</vt:lpstr>
      <vt:lpstr>Twitter DW Politics: Top 50 Tweets Nach Retweets | @dw_politics - 4 of 7</vt:lpstr>
      <vt:lpstr>Twitter DW Politics: Top 50 Tweets Nach Retweets | @dw_politics - 5 of 7</vt:lpstr>
      <vt:lpstr>Twitter DW Politics: Top 50 Tweets Nach Retweets | @dw_politics - 6 of 7</vt:lpstr>
      <vt:lpstr>Twitter DW Politics: Top 50 Tweets Nach Retweets | @dw_politics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DW Politics | DW Politik | Monthly</dc:title>
  <dc:creator>Frederik Born</dc:creator>
  <cp:lastModifiedBy>Frederik Born</cp:lastModifiedBy>
  <cp:revision>1</cp:revision>
  <dcterms:created xsi:type="dcterms:W3CDTF">2025-07-03T12:06:03Z</dcterms:created>
  <dcterms:modified xsi:type="dcterms:W3CDTF">2025-07-03T12:06:19Z</dcterms:modified>
</cp:coreProperties>
</file>