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3" r:id="rId7"/>
    <p:sldId id="264" r:id="rId8"/>
    <p:sldId id="265" r:id="rId9"/>
    <p:sldId id="266" r:id="rId10"/>
    <p:sldId id="267" r:id="rId11"/>
    <p:sldId id="268" r:id="rId12"/>
    <p:sldId id="269" r:id="rId13"/>
    <p:sldId id="271" r:id="rId14"/>
    <p:sldId id="272" r:id="rId15"/>
    <p:sldId id="273" r:id="rId16"/>
    <p:sldId id="274" r:id="rId17"/>
    <p:sldId id="275" r:id="rId18"/>
    <p:sldId id="276" r:id="rId19"/>
    <p:sldId id="277" r:id="rId20"/>
    <p:sldId id="278" r:id="rId21"/>
    <p:sldId id="280" r:id="rId22"/>
    <p:sldId id="281" r:id="rId23"/>
    <p:sldId id="282" r:id="rId24"/>
    <p:sldId id="283" r:id="rId25"/>
    <p:sldId id="284" r:id="rId26"/>
    <p:sldId id="285" r:id="rId27"/>
    <p:sldId id="286"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54BDF-4D9D-4E10-82C2-6CB5EAD20999}"/>
              </a:ext>
            </a:extLst>
          </p:cNvPr>
          <p:cNvSpPr>
            <a:spLocks noGrp="1"/>
          </p:cNvSpPr>
          <p:nvPr>
            <p:ph type="ctrTitle"/>
          </p:nvPr>
        </p:nvSpPr>
        <p:spPr/>
        <p:txBody>
          <a:bodyPr/>
          <a:lstStyle/>
          <a:p>
            <a:r>
              <a:rPr lang="en-US"/>
              <a:t>DW News Tops/Flops Video Posts based on Views</a:t>
            </a:r>
          </a:p>
        </p:txBody>
      </p:sp>
      <p:sp>
        <p:nvSpPr>
          <p:cNvPr id="3" name="Subtitle 2">
            <a:extLst>
              <a:ext uri="{FF2B5EF4-FFF2-40B4-BE49-F238E27FC236}">
                <a16:creationId xmlns:a16="http://schemas.microsoft.com/office/drawing/2014/main" id="{DC0E73AF-2FEE-4406-ADA6-B8D89CCA13B5}"/>
              </a:ext>
            </a:extLst>
          </p:cNvPr>
          <p:cNvSpPr>
            <a:spLocks noGrp="1"/>
          </p:cNvSpPr>
          <p:nvPr>
            <p:ph type="subTitle" idx="1"/>
          </p:nvPr>
        </p:nvSpPr>
        <p:spPr/>
        <p:txBody>
          <a:bodyPr/>
          <a:lstStyle/>
          <a:p>
            <a:r>
              <a:rPr lang="en-US"/>
              <a:t>Market and Audience Insights</a:t>
            </a:r>
          </a:p>
        </p:txBody>
      </p:sp>
    </p:spTree>
    <p:extLst>
      <p:ext uri="{BB962C8B-B14F-4D97-AF65-F5344CB8AC3E}">
        <p14:creationId xmlns:p14="http://schemas.microsoft.com/office/powerpoint/2010/main" val="861920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2F03-AE37-493A-AFC6-930D50FB9FC3}"/>
              </a:ext>
            </a:extLst>
          </p:cNvPr>
          <p:cNvSpPr>
            <a:spLocks noGrp="1"/>
          </p:cNvSpPr>
          <p:nvPr>
            <p:ph type="title"/>
          </p:nvPr>
        </p:nvSpPr>
        <p:spPr/>
        <p:txBody>
          <a:bodyPr/>
          <a:lstStyle/>
          <a:p>
            <a:r>
              <a:rPr lang="en-US"/>
              <a:t>Facebook Facebook | Top 10 Videos | Last 7 Days | DW News - 1 of 4</a:t>
            </a:r>
          </a:p>
        </p:txBody>
      </p:sp>
      <p:graphicFrame>
        <p:nvGraphicFramePr>
          <p:cNvPr id="5" name="Table Placeholder 4">
            <a:extLst>
              <a:ext uri="{FF2B5EF4-FFF2-40B4-BE49-F238E27FC236}">
                <a16:creationId xmlns:a16="http://schemas.microsoft.com/office/drawing/2014/main" id="{0862934C-0E40-4005-9CE7-D7B61030438D}"/>
              </a:ext>
            </a:extLst>
          </p:cNvPr>
          <p:cNvGraphicFramePr>
            <a:graphicFrameLocks noGrp="1"/>
          </p:cNvGraphicFramePr>
          <p:nvPr>
            <p:ph type="tbl" sz="quarter" idx="13"/>
            <p:extLst>
              <p:ext uri="{D42A27DB-BD31-4B8C-83A1-F6EECF244321}">
                <p14:modId xmlns:p14="http://schemas.microsoft.com/office/powerpoint/2010/main" val="2422485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19197239"/>
                    </a:ext>
                  </a:extLst>
                </a:gridCol>
                <a:gridCol w="658368">
                  <a:extLst>
                    <a:ext uri="{9D8B030D-6E8A-4147-A177-3AD203B41FA5}">
                      <a16:colId xmlns:a16="http://schemas.microsoft.com/office/drawing/2014/main" val="3454119071"/>
                    </a:ext>
                  </a:extLst>
                </a:gridCol>
                <a:gridCol w="1892808">
                  <a:extLst>
                    <a:ext uri="{9D8B030D-6E8A-4147-A177-3AD203B41FA5}">
                      <a16:colId xmlns:a16="http://schemas.microsoft.com/office/drawing/2014/main" val="1940008671"/>
                    </a:ext>
                  </a:extLst>
                </a:gridCol>
                <a:gridCol w="658368">
                  <a:extLst>
                    <a:ext uri="{9D8B030D-6E8A-4147-A177-3AD203B41FA5}">
                      <a16:colId xmlns:a16="http://schemas.microsoft.com/office/drawing/2014/main" val="2510745538"/>
                    </a:ext>
                  </a:extLst>
                </a:gridCol>
                <a:gridCol w="658368">
                  <a:extLst>
                    <a:ext uri="{9D8B030D-6E8A-4147-A177-3AD203B41FA5}">
                      <a16:colId xmlns:a16="http://schemas.microsoft.com/office/drawing/2014/main" val="3913674359"/>
                    </a:ext>
                  </a:extLst>
                </a:gridCol>
                <a:gridCol w="658368">
                  <a:extLst>
                    <a:ext uri="{9D8B030D-6E8A-4147-A177-3AD203B41FA5}">
                      <a16:colId xmlns:a16="http://schemas.microsoft.com/office/drawing/2014/main" val="3707640934"/>
                    </a:ext>
                  </a:extLst>
                </a:gridCol>
                <a:gridCol w="658368">
                  <a:extLst>
                    <a:ext uri="{9D8B030D-6E8A-4147-A177-3AD203B41FA5}">
                      <a16:colId xmlns:a16="http://schemas.microsoft.com/office/drawing/2014/main" val="2180901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508627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- 2022-06-27 11:30:25</a:t>
                      </a:r>
                      <a:r>
                        <a:rPr kumimoji="0" lang="en-US" sz="1000" b="0" i="0" u="none" strike="noStrike" kern="1200" cap="none" spc="0" normalizeH="0" baseline="0" noProof="0">
                          <a:ln>
                            <a:noFill/>
                          </a:ln>
                          <a:solidFill>
                            <a:prstClr val="black"/>
                          </a:solidFill>
                          <a:effectLst/>
                          <a:uLnTx/>
                          <a:uFillTx/>
                          <a:latin typeface="+mn-lt"/>
                          <a:ea typeface="+mn-ea"/>
                          <a:cs typeface="+mn-cs"/>
                        </a:rPr>
                        <a:t>
 "We are here to celebrate our existence - but, as you can see, this is not allowed."
Turkish police violently broke up a Pride march in Istanbul on Sunday. Hundreds were arrested and many were beaten by police dressed in riot gear, a journalists' union reported.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Turkish police detain over 200 at Pride march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30.93 %</a:t>
                      </a:r>
                    </a:p>
                  </a:txBody>
                  <a:tcPr/>
                </a:tc>
                <a:extLst>
                  <a:ext uri="{0D108BD9-81ED-4DB2-BD59-A6C34878D82A}">
                    <a16:rowId xmlns:a16="http://schemas.microsoft.com/office/drawing/2014/main" val="20265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- 2022-06-25 13:35:53</a:t>
                      </a:r>
                      <a:r>
                        <a:rPr kumimoji="0" lang="en-US" sz="1000" b="0" i="0" u="none" strike="noStrike" kern="1200" cap="none" spc="0" normalizeH="0" baseline="0" noProof="0">
                          <a:ln>
                            <a:noFill/>
                          </a:ln>
                          <a:solidFill>
                            <a:prstClr val="black"/>
                          </a:solidFill>
                          <a:effectLst/>
                          <a:uLnTx/>
                          <a:uFillTx/>
                          <a:latin typeface="+mn-lt"/>
                          <a:ea typeface="+mn-ea"/>
                          <a:cs typeface="+mn-cs"/>
                        </a:rPr>
                        <a:t>
 Ukraine's President Volodymyr Zelenskyy made a surprise appearance at Glastonbury Festival on Friday, urging the crowd to "spread the truth about Russia's war."
[via DW 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Ukraine's Zelenskyy gives moving speech at Glastonbury 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25.00 %</a:t>
                      </a:r>
                    </a:p>
                  </a:txBody>
                  <a:tcPr/>
                </a:tc>
                <a:extLst>
                  <a:ext uri="{0D108BD9-81ED-4DB2-BD59-A6C34878D82A}">
                    <a16:rowId xmlns:a16="http://schemas.microsoft.com/office/drawing/2014/main" val="1395615336"/>
                  </a:ext>
                </a:extLst>
              </a:tr>
            </a:tbl>
          </a:graphicData>
        </a:graphic>
      </p:graphicFrame>
      <p:sp>
        <p:nvSpPr>
          <p:cNvPr id="4" name="Text Placeholder 3">
            <a:extLst>
              <a:ext uri="{FF2B5EF4-FFF2-40B4-BE49-F238E27FC236}">
                <a16:creationId xmlns:a16="http://schemas.microsoft.com/office/drawing/2014/main" id="{F51F9675-9D79-4A07-BBDF-692EE9225F52}"/>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2789994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3DCC8-762D-494D-AB60-D846A015AC15}"/>
              </a:ext>
            </a:extLst>
          </p:cNvPr>
          <p:cNvSpPr>
            <a:spLocks noGrp="1"/>
          </p:cNvSpPr>
          <p:nvPr>
            <p:ph type="title"/>
          </p:nvPr>
        </p:nvSpPr>
        <p:spPr/>
        <p:txBody>
          <a:bodyPr/>
          <a:lstStyle/>
          <a:p>
            <a:r>
              <a:rPr lang="en-US"/>
              <a:t>Facebook Facebook | Top 10 Videos | Last 7 Days | DW News - 2 of 4</a:t>
            </a:r>
          </a:p>
        </p:txBody>
      </p:sp>
      <p:graphicFrame>
        <p:nvGraphicFramePr>
          <p:cNvPr id="5" name="Table Placeholder 4">
            <a:extLst>
              <a:ext uri="{FF2B5EF4-FFF2-40B4-BE49-F238E27FC236}">
                <a16:creationId xmlns:a16="http://schemas.microsoft.com/office/drawing/2014/main" id="{A98ACE3C-1F63-4594-9871-91B4F1DA7C51}"/>
              </a:ext>
            </a:extLst>
          </p:cNvPr>
          <p:cNvGraphicFramePr>
            <a:graphicFrameLocks noGrp="1"/>
          </p:cNvGraphicFramePr>
          <p:nvPr>
            <p:ph type="tbl" sz="quarter" idx="13"/>
            <p:extLst>
              <p:ext uri="{D42A27DB-BD31-4B8C-83A1-F6EECF244321}">
                <p14:modId xmlns:p14="http://schemas.microsoft.com/office/powerpoint/2010/main" val="2481176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476209028"/>
                    </a:ext>
                  </a:extLst>
                </a:gridCol>
                <a:gridCol w="658368">
                  <a:extLst>
                    <a:ext uri="{9D8B030D-6E8A-4147-A177-3AD203B41FA5}">
                      <a16:colId xmlns:a16="http://schemas.microsoft.com/office/drawing/2014/main" val="1409664010"/>
                    </a:ext>
                  </a:extLst>
                </a:gridCol>
                <a:gridCol w="1892808">
                  <a:extLst>
                    <a:ext uri="{9D8B030D-6E8A-4147-A177-3AD203B41FA5}">
                      <a16:colId xmlns:a16="http://schemas.microsoft.com/office/drawing/2014/main" val="4232002134"/>
                    </a:ext>
                  </a:extLst>
                </a:gridCol>
                <a:gridCol w="658368">
                  <a:extLst>
                    <a:ext uri="{9D8B030D-6E8A-4147-A177-3AD203B41FA5}">
                      <a16:colId xmlns:a16="http://schemas.microsoft.com/office/drawing/2014/main" val="721340463"/>
                    </a:ext>
                  </a:extLst>
                </a:gridCol>
                <a:gridCol w="658368">
                  <a:extLst>
                    <a:ext uri="{9D8B030D-6E8A-4147-A177-3AD203B41FA5}">
                      <a16:colId xmlns:a16="http://schemas.microsoft.com/office/drawing/2014/main" val="410563002"/>
                    </a:ext>
                  </a:extLst>
                </a:gridCol>
                <a:gridCol w="658368">
                  <a:extLst>
                    <a:ext uri="{9D8B030D-6E8A-4147-A177-3AD203B41FA5}">
                      <a16:colId xmlns:a16="http://schemas.microsoft.com/office/drawing/2014/main" val="346765133"/>
                    </a:ext>
                  </a:extLst>
                </a:gridCol>
                <a:gridCol w="658368">
                  <a:extLst>
                    <a:ext uri="{9D8B030D-6E8A-4147-A177-3AD203B41FA5}">
                      <a16:colId xmlns:a16="http://schemas.microsoft.com/office/drawing/2014/main" val="2702936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556373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- 2022-06-29 10:06:17</a:t>
                      </a:r>
                      <a:r>
                        <a:rPr kumimoji="0" lang="en-US" sz="1000" b="0" i="0" u="none" strike="noStrike" kern="1200" cap="none" spc="0" normalizeH="0" baseline="0" noProof="0">
                          <a:ln>
                            <a:noFill/>
                          </a:ln>
                          <a:solidFill>
                            <a:prstClr val="black"/>
                          </a:solidFill>
                          <a:effectLst/>
                          <a:uLnTx/>
                          <a:uFillTx/>
                          <a:latin typeface="+mn-lt"/>
                          <a:ea typeface="+mn-ea"/>
                          <a:cs typeface="+mn-cs"/>
                        </a:rPr>
                        <a:t>
 This Ukrainian man's wife, son and daughter were killed by Russian forces while trying to flee their hometown of Irpin. A photo of their dead bodies published by the New York Times became emblematic of the brutality of the war.
Now, he's using his skills to find the killer.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Ukrainian man in search of his family's killer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10.55 %</a:t>
                      </a:r>
                    </a:p>
                  </a:txBody>
                  <a:tcPr/>
                </a:tc>
                <a:extLst>
                  <a:ext uri="{0D108BD9-81ED-4DB2-BD59-A6C34878D82A}">
                    <a16:rowId xmlns:a16="http://schemas.microsoft.com/office/drawing/2014/main" val="1977190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- 2022-06-23 21:08:44</a:t>
                      </a:r>
                      <a:r>
                        <a:rPr kumimoji="0" lang="en-US" sz="1000" b="0" i="0" u="none" strike="noStrike" kern="1200" cap="none" spc="0" normalizeH="0" baseline="0" noProof="0">
                          <a:ln>
                            <a:noFill/>
                          </a:ln>
                          <a:solidFill>
                            <a:prstClr val="black"/>
                          </a:solidFill>
                          <a:effectLst/>
                          <a:uLnTx/>
                          <a:uFillTx/>
                          <a:latin typeface="+mn-lt"/>
                          <a:ea typeface="+mn-ea"/>
                          <a:cs typeface="+mn-cs"/>
                        </a:rPr>
                        <a:t>
 The Russian exclave of Kaliningrad, sandwiched between two NATO members, is the latest flashpoint for tensions between Moscow and the West.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prstClr val="black"/>
                          </a:solidFill>
                          <a:effectLst/>
                          <a:uLnTx/>
                          <a:uFillTx/>
                          <a:latin typeface="+mn-lt"/>
                          <a:ea typeface="+mn-ea"/>
                          <a:cs typeface="+mn-cs"/>
                        </a:rPr>
                        <a:t>What is happening in Kaliningrad?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36.67 %</a:t>
                      </a:r>
                    </a:p>
                  </a:txBody>
                  <a:tcPr/>
                </a:tc>
                <a:extLst>
                  <a:ext uri="{0D108BD9-81ED-4DB2-BD59-A6C34878D82A}">
                    <a16:rowId xmlns:a16="http://schemas.microsoft.com/office/drawing/2014/main" val="4133086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- 2022-06-24 22:27:29</a:t>
                      </a:r>
                      <a:r>
                        <a:rPr kumimoji="0" lang="en-US" sz="1000" b="0" i="0" u="none" strike="noStrike" kern="1200" cap="none" spc="0" normalizeH="0" baseline="0" noProof="0">
                          <a:ln>
                            <a:noFill/>
                          </a:ln>
                          <a:solidFill>
                            <a:prstClr val="black"/>
                          </a:solidFill>
                          <a:effectLst/>
                          <a:uLnTx/>
                          <a:uFillTx/>
                          <a:latin typeface="+mn-lt"/>
                          <a:ea typeface="+mn-ea"/>
                          <a:cs typeface="+mn-cs"/>
                        </a:rPr>
                        <a:t>
 Mourning a freedom lost vs. celebrating a battle won: Reactions outside the US Supreme Court following the overturning of Roe v. Wade ranged from triumph to outrage.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Crowd outside US Supreme Court reacts with triumph, outrage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27.55 %</a:t>
                      </a:r>
                    </a:p>
                  </a:txBody>
                  <a:tcPr/>
                </a:tc>
                <a:extLst>
                  <a:ext uri="{0D108BD9-81ED-4DB2-BD59-A6C34878D82A}">
                    <a16:rowId xmlns:a16="http://schemas.microsoft.com/office/drawing/2014/main" val="3302395924"/>
                  </a:ext>
                </a:extLst>
              </a:tr>
            </a:tbl>
          </a:graphicData>
        </a:graphic>
      </p:graphicFrame>
      <p:sp>
        <p:nvSpPr>
          <p:cNvPr id="4" name="Text Placeholder 3">
            <a:extLst>
              <a:ext uri="{FF2B5EF4-FFF2-40B4-BE49-F238E27FC236}">
                <a16:creationId xmlns:a16="http://schemas.microsoft.com/office/drawing/2014/main" id="{F79786FB-0B8D-4CD7-AC89-6D46418FA088}"/>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4210159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4652A-114E-4687-BFB7-C85BD3A5D069}"/>
              </a:ext>
            </a:extLst>
          </p:cNvPr>
          <p:cNvSpPr>
            <a:spLocks noGrp="1"/>
          </p:cNvSpPr>
          <p:nvPr>
            <p:ph type="title"/>
          </p:nvPr>
        </p:nvSpPr>
        <p:spPr/>
        <p:txBody>
          <a:bodyPr/>
          <a:lstStyle/>
          <a:p>
            <a:r>
              <a:rPr lang="en-US"/>
              <a:t>Facebook Facebook | Top 10 Videos | Last 7 Days | DW News - 3 of 4</a:t>
            </a:r>
          </a:p>
        </p:txBody>
      </p:sp>
      <p:graphicFrame>
        <p:nvGraphicFramePr>
          <p:cNvPr id="5" name="Table Placeholder 4">
            <a:extLst>
              <a:ext uri="{FF2B5EF4-FFF2-40B4-BE49-F238E27FC236}">
                <a16:creationId xmlns:a16="http://schemas.microsoft.com/office/drawing/2014/main" id="{0FC4A98E-3AC7-4E47-9433-1A1B9D619D16}"/>
              </a:ext>
            </a:extLst>
          </p:cNvPr>
          <p:cNvGraphicFramePr>
            <a:graphicFrameLocks noGrp="1"/>
          </p:cNvGraphicFramePr>
          <p:nvPr>
            <p:ph type="tbl" sz="quarter" idx="13"/>
            <p:extLst>
              <p:ext uri="{D42A27DB-BD31-4B8C-83A1-F6EECF244321}">
                <p14:modId xmlns:p14="http://schemas.microsoft.com/office/powerpoint/2010/main" val="2832252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48284169"/>
                    </a:ext>
                  </a:extLst>
                </a:gridCol>
                <a:gridCol w="658368">
                  <a:extLst>
                    <a:ext uri="{9D8B030D-6E8A-4147-A177-3AD203B41FA5}">
                      <a16:colId xmlns:a16="http://schemas.microsoft.com/office/drawing/2014/main" val="3394448438"/>
                    </a:ext>
                  </a:extLst>
                </a:gridCol>
                <a:gridCol w="1892808">
                  <a:extLst>
                    <a:ext uri="{9D8B030D-6E8A-4147-A177-3AD203B41FA5}">
                      <a16:colId xmlns:a16="http://schemas.microsoft.com/office/drawing/2014/main" val="1480763103"/>
                    </a:ext>
                  </a:extLst>
                </a:gridCol>
                <a:gridCol w="658368">
                  <a:extLst>
                    <a:ext uri="{9D8B030D-6E8A-4147-A177-3AD203B41FA5}">
                      <a16:colId xmlns:a16="http://schemas.microsoft.com/office/drawing/2014/main" val="994867442"/>
                    </a:ext>
                  </a:extLst>
                </a:gridCol>
                <a:gridCol w="658368">
                  <a:extLst>
                    <a:ext uri="{9D8B030D-6E8A-4147-A177-3AD203B41FA5}">
                      <a16:colId xmlns:a16="http://schemas.microsoft.com/office/drawing/2014/main" val="2957081008"/>
                    </a:ext>
                  </a:extLst>
                </a:gridCol>
                <a:gridCol w="658368">
                  <a:extLst>
                    <a:ext uri="{9D8B030D-6E8A-4147-A177-3AD203B41FA5}">
                      <a16:colId xmlns:a16="http://schemas.microsoft.com/office/drawing/2014/main" val="3339250668"/>
                    </a:ext>
                  </a:extLst>
                </a:gridCol>
                <a:gridCol w="658368">
                  <a:extLst>
                    <a:ext uri="{9D8B030D-6E8A-4147-A177-3AD203B41FA5}">
                      <a16:colId xmlns:a16="http://schemas.microsoft.com/office/drawing/2014/main" val="3488582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272436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- 2022-06-25 21:02:25</a:t>
                      </a:r>
                      <a:r>
                        <a:rPr kumimoji="0" lang="en-US" sz="1000" b="0" i="0" u="none" strike="noStrike" kern="1200" cap="none" spc="0" normalizeH="0" baseline="0" noProof="0">
                          <a:ln>
                            <a:noFill/>
                          </a:ln>
                          <a:solidFill>
                            <a:prstClr val="black"/>
                          </a:solidFill>
                          <a:effectLst/>
                          <a:uLnTx/>
                          <a:uFillTx/>
                          <a:latin typeface="+mn-lt"/>
                          <a:ea typeface="+mn-ea"/>
                          <a:cs typeface="+mn-cs"/>
                        </a:rPr>
                        <a:t>
 Germany's military has a very long shopping list. With €100 billion to spend on new equipment, the global arms industry can't wait to get its hands on the lucrative orders.
[via DW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Global arms industry eyes German military's shopping list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19.70 %</a:t>
                      </a:r>
                    </a:p>
                  </a:txBody>
                  <a:tcPr/>
                </a:tc>
                <a:extLst>
                  <a:ext uri="{0D108BD9-81ED-4DB2-BD59-A6C34878D82A}">
                    <a16:rowId xmlns:a16="http://schemas.microsoft.com/office/drawing/2014/main" val="1491652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- 2022-06-27 13:57:22</a:t>
                      </a:r>
                      <a:r>
                        <a:rPr kumimoji="0" lang="en-US" sz="1000" b="0" i="0" u="none" strike="noStrike" kern="1200" cap="none" spc="0" normalizeH="0" baseline="0" noProof="0">
                          <a:ln>
                            <a:noFill/>
                          </a:ln>
                          <a:solidFill>
                            <a:prstClr val="black"/>
                          </a:solidFill>
                          <a:effectLst/>
                          <a:uLnTx/>
                          <a:uFillTx/>
                          <a:latin typeface="+mn-lt"/>
                          <a:ea typeface="+mn-ea"/>
                          <a:cs typeface="+mn-cs"/>
                        </a:rPr>
                        <a:t>
 "It was very tense. Like a game of dominoes." 
This is the moment a wooden bullring arena collapsed in Colombia leaving hundreds injured.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Colombia: bullfight stand collapses leaving hundreds injured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17.86 %</a:t>
                      </a:r>
                    </a:p>
                  </a:txBody>
                  <a:tcPr/>
                </a:tc>
                <a:extLst>
                  <a:ext uri="{0D108BD9-81ED-4DB2-BD59-A6C34878D82A}">
                    <a16:rowId xmlns:a16="http://schemas.microsoft.com/office/drawing/2014/main" val="863965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- 2022-06-28 09:44:44</a:t>
                      </a:r>
                      <a:r>
                        <a:rPr kumimoji="0" lang="en-US" sz="1000" b="0" i="0" u="none" strike="noStrike" kern="1200" cap="none" spc="0" normalizeH="0" baseline="0" noProof="0">
                          <a:ln>
                            <a:noFill/>
                          </a:ln>
                          <a:solidFill>
                            <a:prstClr val="black"/>
                          </a:solidFill>
                          <a:effectLst/>
                          <a:uLnTx/>
                          <a:uFillTx/>
                          <a:latin typeface="+mn-lt"/>
                          <a:ea typeface="+mn-ea"/>
                          <a:cs typeface="+mn-cs"/>
                        </a:rPr>
                        <a:t>
 "A horrific human tragedy." 
More than 40 people have been found dead in an abandoned trailer in sweltering heat in Texas. It's one of the deadliest incidents of human smuggling on the US-Mexico border.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Over 40 people found dead inside truck in Texas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20.25 %</a:t>
                      </a:r>
                    </a:p>
                  </a:txBody>
                  <a:tcPr/>
                </a:tc>
                <a:extLst>
                  <a:ext uri="{0D108BD9-81ED-4DB2-BD59-A6C34878D82A}">
                    <a16:rowId xmlns:a16="http://schemas.microsoft.com/office/drawing/2014/main" val="4219852172"/>
                  </a:ext>
                </a:extLst>
              </a:tr>
            </a:tbl>
          </a:graphicData>
        </a:graphic>
      </p:graphicFrame>
      <p:sp>
        <p:nvSpPr>
          <p:cNvPr id="4" name="Text Placeholder 3">
            <a:extLst>
              <a:ext uri="{FF2B5EF4-FFF2-40B4-BE49-F238E27FC236}">
                <a16:creationId xmlns:a16="http://schemas.microsoft.com/office/drawing/2014/main" id="{4BC2D6FC-35E9-4C1A-9FC9-25F9C82264CC}"/>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1329863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92112-2737-4D5A-94D7-BE6AD485AF2B}"/>
              </a:ext>
            </a:extLst>
          </p:cNvPr>
          <p:cNvSpPr>
            <a:spLocks noGrp="1"/>
          </p:cNvSpPr>
          <p:nvPr>
            <p:ph type="title"/>
          </p:nvPr>
        </p:nvSpPr>
        <p:spPr/>
        <p:txBody>
          <a:bodyPr/>
          <a:lstStyle/>
          <a:p>
            <a:r>
              <a:rPr lang="en-US"/>
              <a:t>Facebook Facebook | Top 10 Videos | Last 7 Days | DW News - 4 of 4</a:t>
            </a:r>
          </a:p>
        </p:txBody>
      </p:sp>
      <p:graphicFrame>
        <p:nvGraphicFramePr>
          <p:cNvPr id="5" name="Table Placeholder 4">
            <a:extLst>
              <a:ext uri="{FF2B5EF4-FFF2-40B4-BE49-F238E27FC236}">
                <a16:creationId xmlns:a16="http://schemas.microsoft.com/office/drawing/2014/main" id="{A3D21A89-7D4F-4C76-BE08-C4F974ECDF3C}"/>
              </a:ext>
            </a:extLst>
          </p:cNvPr>
          <p:cNvGraphicFramePr>
            <a:graphicFrameLocks noGrp="1"/>
          </p:cNvGraphicFramePr>
          <p:nvPr>
            <p:ph type="tbl" sz="quarter" idx="13"/>
            <p:extLst>
              <p:ext uri="{D42A27DB-BD31-4B8C-83A1-F6EECF244321}">
                <p14:modId xmlns:p14="http://schemas.microsoft.com/office/powerpoint/2010/main" val="3199541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85061017"/>
                    </a:ext>
                  </a:extLst>
                </a:gridCol>
                <a:gridCol w="658368">
                  <a:extLst>
                    <a:ext uri="{9D8B030D-6E8A-4147-A177-3AD203B41FA5}">
                      <a16:colId xmlns:a16="http://schemas.microsoft.com/office/drawing/2014/main" val="340613410"/>
                    </a:ext>
                  </a:extLst>
                </a:gridCol>
                <a:gridCol w="1892808">
                  <a:extLst>
                    <a:ext uri="{9D8B030D-6E8A-4147-A177-3AD203B41FA5}">
                      <a16:colId xmlns:a16="http://schemas.microsoft.com/office/drawing/2014/main" val="3486666609"/>
                    </a:ext>
                  </a:extLst>
                </a:gridCol>
                <a:gridCol w="658368">
                  <a:extLst>
                    <a:ext uri="{9D8B030D-6E8A-4147-A177-3AD203B41FA5}">
                      <a16:colId xmlns:a16="http://schemas.microsoft.com/office/drawing/2014/main" val="747682779"/>
                    </a:ext>
                  </a:extLst>
                </a:gridCol>
                <a:gridCol w="658368">
                  <a:extLst>
                    <a:ext uri="{9D8B030D-6E8A-4147-A177-3AD203B41FA5}">
                      <a16:colId xmlns:a16="http://schemas.microsoft.com/office/drawing/2014/main" val="3178183365"/>
                    </a:ext>
                  </a:extLst>
                </a:gridCol>
                <a:gridCol w="658368">
                  <a:extLst>
                    <a:ext uri="{9D8B030D-6E8A-4147-A177-3AD203B41FA5}">
                      <a16:colId xmlns:a16="http://schemas.microsoft.com/office/drawing/2014/main" val="3561642897"/>
                    </a:ext>
                  </a:extLst>
                </a:gridCol>
                <a:gridCol w="658368">
                  <a:extLst>
                    <a:ext uri="{9D8B030D-6E8A-4147-A177-3AD203B41FA5}">
                      <a16:colId xmlns:a16="http://schemas.microsoft.com/office/drawing/2014/main" val="2247364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64630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- 2022-06-28 22:37:05</a:t>
                      </a:r>
                      <a:r>
                        <a:rPr kumimoji="0" lang="en-US" sz="1000" b="0" i="0" u="none" strike="noStrike" kern="1200" cap="none" spc="0" normalizeH="0" baseline="0" noProof="0">
                          <a:ln>
                            <a:noFill/>
                          </a:ln>
                          <a:solidFill>
                            <a:prstClr val="black"/>
                          </a:solidFill>
                          <a:effectLst/>
                          <a:uLnTx/>
                          <a:uFillTx/>
                          <a:latin typeface="+mn-lt"/>
                          <a:ea typeface="+mn-ea"/>
                          <a:cs typeface="+mn-cs"/>
                        </a:rPr>
                        <a:t>
 A 101-year-old former Nazi camp guard — the oldest person to ever face trial over Nazi crimes — has been sentenced to five years in prison by a German court.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 court jails 101-year-old ex-Nazi camp guard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16.67 %</a:t>
                      </a:r>
                    </a:p>
                  </a:txBody>
                  <a:tcPr/>
                </a:tc>
                <a:extLst>
                  <a:ext uri="{0D108BD9-81ED-4DB2-BD59-A6C34878D82A}">
                    <a16:rowId xmlns:a16="http://schemas.microsoft.com/office/drawing/2014/main" val="3451069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- 2022-06-25 14:30:06</a:t>
                      </a:r>
                      <a:r>
                        <a:rPr kumimoji="0" lang="en-US" sz="1000" b="0" i="0" u="none" strike="noStrike" kern="1200" cap="none" spc="0" normalizeH="0" baseline="0" noProof="0">
                          <a:ln>
                            <a:noFill/>
                          </a:ln>
                          <a:solidFill>
                            <a:prstClr val="black"/>
                          </a:solidFill>
                          <a:effectLst/>
                          <a:uLnTx/>
                          <a:uFillTx/>
                          <a:latin typeface="+mn-lt"/>
                          <a:ea typeface="+mn-ea"/>
                          <a:cs typeface="+mn-cs"/>
                        </a:rPr>
                        <a:t>
 Tens of thousands took to the streets of Georgia's capital Tbilisi after Ukraine was granted EU candidate status, but their country wasn't.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Georgians hold a "Home, to Europe" rally after blow to EU bid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18.26 %</a:t>
                      </a:r>
                    </a:p>
                  </a:txBody>
                  <a:tcPr/>
                </a:tc>
                <a:extLst>
                  <a:ext uri="{0D108BD9-81ED-4DB2-BD59-A6C34878D82A}">
                    <a16:rowId xmlns:a16="http://schemas.microsoft.com/office/drawing/2014/main" val="1631153981"/>
                  </a:ext>
                </a:extLst>
              </a:tr>
            </a:tbl>
          </a:graphicData>
        </a:graphic>
      </p:graphicFrame>
      <p:sp>
        <p:nvSpPr>
          <p:cNvPr id="4" name="Text Placeholder 3">
            <a:extLst>
              <a:ext uri="{FF2B5EF4-FFF2-40B4-BE49-F238E27FC236}">
                <a16:creationId xmlns:a16="http://schemas.microsoft.com/office/drawing/2014/main" id="{A13A426C-2EE2-427B-BF9F-E303A6A03A7F}"/>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2747821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D025A-F65D-468D-833F-784269F91935}"/>
              </a:ext>
            </a:extLst>
          </p:cNvPr>
          <p:cNvSpPr>
            <a:spLocks noGrp="1"/>
          </p:cNvSpPr>
          <p:nvPr>
            <p:ph type="title"/>
          </p:nvPr>
        </p:nvSpPr>
        <p:spPr/>
        <p:txBody>
          <a:bodyPr/>
          <a:lstStyle/>
          <a:p>
            <a:r>
              <a:rPr lang="en-US"/>
              <a:t>Facebook Facebook | Lowest 10 Videos | Last 7 Days | DW News - 1 of 5</a:t>
            </a:r>
          </a:p>
        </p:txBody>
      </p:sp>
      <p:graphicFrame>
        <p:nvGraphicFramePr>
          <p:cNvPr id="5" name="Table Placeholder 4">
            <a:extLst>
              <a:ext uri="{FF2B5EF4-FFF2-40B4-BE49-F238E27FC236}">
                <a16:creationId xmlns:a16="http://schemas.microsoft.com/office/drawing/2014/main" id="{5969E1A0-FFA0-420D-BF5E-D6FDE2EEC2F5}"/>
              </a:ext>
            </a:extLst>
          </p:cNvPr>
          <p:cNvGraphicFramePr>
            <a:graphicFrameLocks noGrp="1"/>
          </p:cNvGraphicFramePr>
          <p:nvPr>
            <p:ph type="tbl" sz="quarter" idx="13"/>
            <p:extLst>
              <p:ext uri="{D42A27DB-BD31-4B8C-83A1-F6EECF244321}">
                <p14:modId xmlns:p14="http://schemas.microsoft.com/office/powerpoint/2010/main" val="3171447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25790496"/>
                    </a:ext>
                  </a:extLst>
                </a:gridCol>
                <a:gridCol w="658368">
                  <a:extLst>
                    <a:ext uri="{9D8B030D-6E8A-4147-A177-3AD203B41FA5}">
                      <a16:colId xmlns:a16="http://schemas.microsoft.com/office/drawing/2014/main" val="286923462"/>
                    </a:ext>
                  </a:extLst>
                </a:gridCol>
                <a:gridCol w="1892808">
                  <a:extLst>
                    <a:ext uri="{9D8B030D-6E8A-4147-A177-3AD203B41FA5}">
                      <a16:colId xmlns:a16="http://schemas.microsoft.com/office/drawing/2014/main" val="42092552"/>
                    </a:ext>
                  </a:extLst>
                </a:gridCol>
                <a:gridCol w="658368">
                  <a:extLst>
                    <a:ext uri="{9D8B030D-6E8A-4147-A177-3AD203B41FA5}">
                      <a16:colId xmlns:a16="http://schemas.microsoft.com/office/drawing/2014/main" val="1683069132"/>
                    </a:ext>
                  </a:extLst>
                </a:gridCol>
                <a:gridCol w="658368">
                  <a:extLst>
                    <a:ext uri="{9D8B030D-6E8A-4147-A177-3AD203B41FA5}">
                      <a16:colId xmlns:a16="http://schemas.microsoft.com/office/drawing/2014/main" val="3784008526"/>
                    </a:ext>
                  </a:extLst>
                </a:gridCol>
                <a:gridCol w="658368">
                  <a:extLst>
                    <a:ext uri="{9D8B030D-6E8A-4147-A177-3AD203B41FA5}">
                      <a16:colId xmlns:a16="http://schemas.microsoft.com/office/drawing/2014/main" val="1614330701"/>
                    </a:ext>
                  </a:extLst>
                </a:gridCol>
                <a:gridCol w="658368">
                  <a:extLst>
                    <a:ext uri="{9D8B030D-6E8A-4147-A177-3AD203B41FA5}">
                      <a16:colId xmlns:a16="http://schemas.microsoft.com/office/drawing/2014/main" val="1979957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340877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- 2022-06-29 23:25:03</a:t>
                      </a:r>
                      <a:r>
                        <a:rPr kumimoji="0" lang="en-US" sz="1000" b="0" i="0" u="none" strike="noStrike" kern="1200" cap="none" spc="0" normalizeH="0" baseline="0" noProof="0">
                          <a:ln>
                            <a:noFill/>
                          </a:ln>
                          <a:solidFill>
                            <a:prstClr val="black"/>
                          </a:solidFill>
                          <a:effectLst/>
                          <a:uLnTx/>
                          <a:uFillTx/>
                          <a:latin typeface="+mn-lt"/>
                          <a:ea typeface="+mn-ea"/>
                          <a:cs typeface="+mn-cs"/>
                        </a:rPr>
                        <a:t>
 The focus has shifted to medications for abortion now that the US Supreme Court has ended the constitutional right to one. DW explains: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Medications for abortions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12.00 %</a:t>
                      </a:r>
                    </a:p>
                  </a:txBody>
                  <a:tcPr/>
                </a:tc>
                <a:extLst>
                  <a:ext uri="{0D108BD9-81ED-4DB2-BD59-A6C34878D82A}">
                    <a16:rowId xmlns:a16="http://schemas.microsoft.com/office/drawing/2014/main" val="2395134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- 2022-06-24 09:51:54</a:t>
                      </a:r>
                      <a:r>
                        <a:rPr kumimoji="0" lang="en-US" sz="1000" b="0" i="0" u="none" strike="noStrike" kern="1200" cap="none" spc="0" normalizeH="0" baseline="0" noProof="0">
                          <a:ln>
                            <a:noFill/>
                          </a:ln>
                          <a:solidFill>
                            <a:prstClr val="black"/>
                          </a:solidFill>
                          <a:effectLst/>
                          <a:uLnTx/>
                          <a:uFillTx/>
                          <a:latin typeface="+mn-lt"/>
                          <a:ea typeface="+mn-ea"/>
                          <a:cs typeface="+mn-cs"/>
                        </a:rPr>
                        <a:t>
 "The shelling was relentless, like rain."
This mayor has formed a militia to restore security to the town of Abala in Ethiopia, after it was devastated by an attack by alleged Tigrayan fighters.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Ethiopian mayor returns to ghost town with his own militia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7.25 %</a:t>
                      </a:r>
                    </a:p>
                  </a:txBody>
                  <a:tcPr/>
                </a:tc>
                <a:extLst>
                  <a:ext uri="{0D108BD9-81ED-4DB2-BD59-A6C34878D82A}">
                    <a16:rowId xmlns:a16="http://schemas.microsoft.com/office/drawing/2014/main" val="3982225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- 2022-06-24 08:41:24</a:t>
                      </a:r>
                      <a:r>
                        <a:rPr kumimoji="0" lang="en-US" sz="1000" b="0" i="0" u="none" strike="noStrike" kern="1200" cap="none" spc="0" normalizeH="0" baseline="0" noProof="0">
                          <a:ln>
                            <a:noFill/>
                          </a:ln>
                          <a:solidFill>
                            <a:prstClr val="black"/>
                          </a:solidFill>
                          <a:effectLst/>
                          <a:uLnTx/>
                          <a:uFillTx/>
                          <a:latin typeface="+mn-lt"/>
                          <a:ea typeface="+mn-ea"/>
                          <a:cs typeface="+mn-cs"/>
                        </a:rPr>
                        <a:t>
 Perpetrators of racist mass shootings have cited this far-right conspiracy theory as motivation, but its ideas are also echoed by mainstream politicians in the US and Europe.
What is the "great replacement" theory?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4.32 %</a:t>
                      </a:r>
                    </a:p>
                  </a:txBody>
                  <a:tcPr/>
                </a:tc>
                <a:extLst>
                  <a:ext uri="{0D108BD9-81ED-4DB2-BD59-A6C34878D82A}">
                    <a16:rowId xmlns:a16="http://schemas.microsoft.com/office/drawing/2014/main" val="3979937428"/>
                  </a:ext>
                </a:extLst>
              </a:tr>
            </a:tbl>
          </a:graphicData>
        </a:graphic>
      </p:graphicFrame>
      <p:sp>
        <p:nvSpPr>
          <p:cNvPr id="4" name="Text Placeholder 3">
            <a:extLst>
              <a:ext uri="{FF2B5EF4-FFF2-40B4-BE49-F238E27FC236}">
                <a16:creationId xmlns:a16="http://schemas.microsoft.com/office/drawing/2014/main" id="{CE9FB360-2824-4638-82A8-801DC1C67153}"/>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2389605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E0C39-94EE-4CBF-B884-27112C2ECF24}"/>
              </a:ext>
            </a:extLst>
          </p:cNvPr>
          <p:cNvSpPr>
            <a:spLocks noGrp="1"/>
          </p:cNvSpPr>
          <p:nvPr>
            <p:ph type="title"/>
          </p:nvPr>
        </p:nvSpPr>
        <p:spPr/>
        <p:txBody>
          <a:bodyPr/>
          <a:lstStyle/>
          <a:p>
            <a:r>
              <a:rPr lang="en-US"/>
              <a:t>Facebook Facebook | Lowest 10 Videos | Last 7 Days | DW News - 2 of 5</a:t>
            </a:r>
          </a:p>
        </p:txBody>
      </p:sp>
      <p:graphicFrame>
        <p:nvGraphicFramePr>
          <p:cNvPr id="5" name="Table Placeholder 4">
            <a:extLst>
              <a:ext uri="{FF2B5EF4-FFF2-40B4-BE49-F238E27FC236}">
                <a16:creationId xmlns:a16="http://schemas.microsoft.com/office/drawing/2014/main" id="{AC80E36A-B7AD-4D82-9645-06A78CC779F7}"/>
              </a:ext>
            </a:extLst>
          </p:cNvPr>
          <p:cNvGraphicFramePr>
            <a:graphicFrameLocks noGrp="1"/>
          </p:cNvGraphicFramePr>
          <p:nvPr>
            <p:ph type="tbl" sz="quarter" idx="13"/>
            <p:extLst>
              <p:ext uri="{D42A27DB-BD31-4B8C-83A1-F6EECF244321}">
                <p14:modId xmlns:p14="http://schemas.microsoft.com/office/powerpoint/2010/main" val="2101622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99264051"/>
                    </a:ext>
                  </a:extLst>
                </a:gridCol>
                <a:gridCol w="658368">
                  <a:extLst>
                    <a:ext uri="{9D8B030D-6E8A-4147-A177-3AD203B41FA5}">
                      <a16:colId xmlns:a16="http://schemas.microsoft.com/office/drawing/2014/main" val="3280657159"/>
                    </a:ext>
                  </a:extLst>
                </a:gridCol>
                <a:gridCol w="1892808">
                  <a:extLst>
                    <a:ext uri="{9D8B030D-6E8A-4147-A177-3AD203B41FA5}">
                      <a16:colId xmlns:a16="http://schemas.microsoft.com/office/drawing/2014/main" val="1891947077"/>
                    </a:ext>
                  </a:extLst>
                </a:gridCol>
                <a:gridCol w="658368">
                  <a:extLst>
                    <a:ext uri="{9D8B030D-6E8A-4147-A177-3AD203B41FA5}">
                      <a16:colId xmlns:a16="http://schemas.microsoft.com/office/drawing/2014/main" val="3509703617"/>
                    </a:ext>
                  </a:extLst>
                </a:gridCol>
                <a:gridCol w="658368">
                  <a:extLst>
                    <a:ext uri="{9D8B030D-6E8A-4147-A177-3AD203B41FA5}">
                      <a16:colId xmlns:a16="http://schemas.microsoft.com/office/drawing/2014/main" val="1739809274"/>
                    </a:ext>
                  </a:extLst>
                </a:gridCol>
                <a:gridCol w="658368">
                  <a:extLst>
                    <a:ext uri="{9D8B030D-6E8A-4147-A177-3AD203B41FA5}">
                      <a16:colId xmlns:a16="http://schemas.microsoft.com/office/drawing/2014/main" val="230858647"/>
                    </a:ext>
                  </a:extLst>
                </a:gridCol>
                <a:gridCol w="658368">
                  <a:extLst>
                    <a:ext uri="{9D8B030D-6E8A-4147-A177-3AD203B41FA5}">
                      <a16:colId xmlns:a16="http://schemas.microsoft.com/office/drawing/2014/main" val="2785014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908369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- 2022-06-28 16:35:03</a:t>
                      </a:r>
                      <a:r>
                        <a:rPr kumimoji="0" lang="en-US" sz="1000" b="0" i="0" u="none" strike="noStrike" kern="1200" cap="none" spc="0" normalizeH="0" baseline="0" noProof="0">
                          <a:ln>
                            <a:noFill/>
                          </a:ln>
                          <a:solidFill>
                            <a:prstClr val="black"/>
                          </a:solidFill>
                          <a:effectLst/>
                          <a:uLnTx/>
                          <a:uFillTx/>
                          <a:latin typeface="+mn-lt"/>
                          <a:ea typeface="+mn-ea"/>
                          <a:cs typeface="+mn-cs"/>
                        </a:rPr>
                        <a:t>
 Survivors of the Russian airstrike on a Ukrainian mall are sharing harrowing accounts, as many still await news about missing loved ones. World leaders have called this a war crime.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G7 leaders slam 'brutal' Russian strike on Ukrainian mall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9.04 %</a:t>
                      </a:r>
                    </a:p>
                  </a:txBody>
                  <a:tcPr/>
                </a:tc>
                <a:extLst>
                  <a:ext uri="{0D108BD9-81ED-4DB2-BD59-A6C34878D82A}">
                    <a16:rowId xmlns:a16="http://schemas.microsoft.com/office/drawing/2014/main" val="4188334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- 2022-06-24 03:08:05</a:t>
                      </a:r>
                      <a:r>
                        <a:rPr kumimoji="0" lang="en-US" sz="1000" b="0" i="0" u="none" strike="noStrike" kern="1200" cap="none" spc="0" normalizeH="0" baseline="0" noProof="0">
                          <a:ln>
                            <a:noFill/>
                          </a:ln>
                          <a:solidFill>
                            <a:prstClr val="black"/>
                          </a:solidFill>
                          <a:effectLst/>
                          <a:uLnTx/>
                          <a:uFillTx/>
                          <a:latin typeface="+mn-lt"/>
                          <a:ea typeface="+mn-ea"/>
                          <a:cs typeface="+mn-cs"/>
                        </a:rPr>
                        <a:t>
 Senegal's opposition leader has called for the whole country "to rumble". In response, protesters angry at the cost of living and at the government banged pots and pans and honked car horns.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Senegal: People take to streets to protest high cost of 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7.84 %</a:t>
                      </a:r>
                    </a:p>
                  </a:txBody>
                  <a:tcPr/>
                </a:tc>
                <a:extLst>
                  <a:ext uri="{0D108BD9-81ED-4DB2-BD59-A6C34878D82A}">
                    <a16:rowId xmlns:a16="http://schemas.microsoft.com/office/drawing/2014/main" val="4239506752"/>
                  </a:ext>
                </a:extLst>
              </a:tr>
            </a:tbl>
          </a:graphicData>
        </a:graphic>
      </p:graphicFrame>
      <p:sp>
        <p:nvSpPr>
          <p:cNvPr id="4" name="Text Placeholder 3">
            <a:extLst>
              <a:ext uri="{FF2B5EF4-FFF2-40B4-BE49-F238E27FC236}">
                <a16:creationId xmlns:a16="http://schemas.microsoft.com/office/drawing/2014/main" id="{25DC1E91-1378-4572-88C5-16BC0A6BCBD6}"/>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1743379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3DF8C-B00C-4249-8DC5-A4374599C08D}"/>
              </a:ext>
            </a:extLst>
          </p:cNvPr>
          <p:cNvSpPr>
            <a:spLocks noGrp="1"/>
          </p:cNvSpPr>
          <p:nvPr>
            <p:ph type="title"/>
          </p:nvPr>
        </p:nvSpPr>
        <p:spPr/>
        <p:txBody>
          <a:bodyPr/>
          <a:lstStyle/>
          <a:p>
            <a:r>
              <a:rPr lang="en-US"/>
              <a:t>Facebook Facebook | Lowest 10 Videos | Last 7 Days | DW News - 3 of 5</a:t>
            </a:r>
          </a:p>
        </p:txBody>
      </p:sp>
      <p:graphicFrame>
        <p:nvGraphicFramePr>
          <p:cNvPr id="5" name="Table Placeholder 4">
            <a:extLst>
              <a:ext uri="{FF2B5EF4-FFF2-40B4-BE49-F238E27FC236}">
                <a16:creationId xmlns:a16="http://schemas.microsoft.com/office/drawing/2014/main" id="{BBA24FA1-8E33-4FA7-BD47-A131D1088C0A}"/>
              </a:ext>
            </a:extLst>
          </p:cNvPr>
          <p:cNvGraphicFramePr>
            <a:graphicFrameLocks noGrp="1"/>
          </p:cNvGraphicFramePr>
          <p:nvPr>
            <p:ph type="tbl" sz="quarter" idx="13"/>
            <p:extLst>
              <p:ext uri="{D42A27DB-BD31-4B8C-83A1-F6EECF244321}">
                <p14:modId xmlns:p14="http://schemas.microsoft.com/office/powerpoint/2010/main" val="875729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38157895"/>
                    </a:ext>
                  </a:extLst>
                </a:gridCol>
                <a:gridCol w="658368">
                  <a:extLst>
                    <a:ext uri="{9D8B030D-6E8A-4147-A177-3AD203B41FA5}">
                      <a16:colId xmlns:a16="http://schemas.microsoft.com/office/drawing/2014/main" val="498685121"/>
                    </a:ext>
                  </a:extLst>
                </a:gridCol>
                <a:gridCol w="1892808">
                  <a:extLst>
                    <a:ext uri="{9D8B030D-6E8A-4147-A177-3AD203B41FA5}">
                      <a16:colId xmlns:a16="http://schemas.microsoft.com/office/drawing/2014/main" val="2323676965"/>
                    </a:ext>
                  </a:extLst>
                </a:gridCol>
                <a:gridCol w="658368">
                  <a:extLst>
                    <a:ext uri="{9D8B030D-6E8A-4147-A177-3AD203B41FA5}">
                      <a16:colId xmlns:a16="http://schemas.microsoft.com/office/drawing/2014/main" val="3384240322"/>
                    </a:ext>
                  </a:extLst>
                </a:gridCol>
                <a:gridCol w="658368">
                  <a:extLst>
                    <a:ext uri="{9D8B030D-6E8A-4147-A177-3AD203B41FA5}">
                      <a16:colId xmlns:a16="http://schemas.microsoft.com/office/drawing/2014/main" val="840205842"/>
                    </a:ext>
                  </a:extLst>
                </a:gridCol>
                <a:gridCol w="658368">
                  <a:extLst>
                    <a:ext uri="{9D8B030D-6E8A-4147-A177-3AD203B41FA5}">
                      <a16:colId xmlns:a16="http://schemas.microsoft.com/office/drawing/2014/main" val="2592886248"/>
                    </a:ext>
                  </a:extLst>
                </a:gridCol>
                <a:gridCol w="658368">
                  <a:extLst>
                    <a:ext uri="{9D8B030D-6E8A-4147-A177-3AD203B41FA5}">
                      <a16:colId xmlns:a16="http://schemas.microsoft.com/office/drawing/2014/main" val="1186146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765158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- 2022-06-25 22:25:56</a:t>
                      </a:r>
                      <a:r>
                        <a:rPr kumimoji="0" lang="en-US" sz="1000" b="0" i="0" u="none" strike="noStrike" kern="1200" cap="none" spc="0" normalizeH="0" baseline="0" noProof="0">
                          <a:ln>
                            <a:noFill/>
                          </a:ln>
                          <a:solidFill>
                            <a:prstClr val="black"/>
                          </a:solidFill>
                          <a:effectLst/>
                          <a:uLnTx/>
                          <a:uFillTx/>
                          <a:latin typeface="+mn-lt"/>
                          <a:ea typeface="+mn-ea"/>
                          <a:cs typeface="+mn-cs"/>
                        </a:rPr>
                        <a:t>
 Ukrainian deaf refugees are struggling silently in Poland. 
Some can’t find accommodation, others face trouble even communicating since the sign language differs in their new home country.  
But hope remains as a Polish volunteer with a heart of gold steps up to help.
[via DW Stories]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Polish volunteer steps up to help Ukrainian deaf refugees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4.68 %</a:t>
                      </a:r>
                    </a:p>
                  </a:txBody>
                  <a:tcPr/>
                </a:tc>
                <a:extLst>
                  <a:ext uri="{0D108BD9-81ED-4DB2-BD59-A6C34878D82A}">
                    <a16:rowId xmlns:a16="http://schemas.microsoft.com/office/drawing/2014/main" val="2502925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- 2022-06-29 12:09:09</a:t>
                      </a:r>
                      <a:r>
                        <a:rPr kumimoji="0" lang="en-US" sz="1000" b="0" i="0" u="none" strike="noStrike" kern="1200" cap="none" spc="0" normalizeH="0" baseline="0" noProof="0">
                          <a:ln>
                            <a:noFill/>
                          </a:ln>
                          <a:solidFill>
                            <a:prstClr val="black"/>
                          </a:solidFill>
                          <a:effectLst/>
                          <a:uLnTx/>
                          <a:uFillTx/>
                          <a:latin typeface="+mn-lt"/>
                          <a:ea typeface="+mn-ea"/>
                          <a:cs typeface="+mn-cs"/>
                        </a:rPr>
                        <a:t>
 Philippine Nobel Peace Prize winner Maria Ressa pledged to fight an order by the corporate regulator to shut down her online news site Rappler — known for its critical reporting of President Rodrigo Duterte's policies: p.dw.com/p/4DOFP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Nobel laureate Maria Ressa vows to fight order to shut Philippine news site Rappler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12.77 %</a:t>
                      </a:r>
                    </a:p>
                  </a:txBody>
                  <a:tcPr/>
                </a:tc>
                <a:extLst>
                  <a:ext uri="{0D108BD9-81ED-4DB2-BD59-A6C34878D82A}">
                    <a16:rowId xmlns:a16="http://schemas.microsoft.com/office/drawing/2014/main" val="248001061"/>
                  </a:ext>
                </a:extLst>
              </a:tr>
            </a:tbl>
          </a:graphicData>
        </a:graphic>
      </p:graphicFrame>
      <p:sp>
        <p:nvSpPr>
          <p:cNvPr id="4" name="Text Placeholder 3">
            <a:extLst>
              <a:ext uri="{FF2B5EF4-FFF2-40B4-BE49-F238E27FC236}">
                <a16:creationId xmlns:a16="http://schemas.microsoft.com/office/drawing/2014/main" id="{345485EF-0DE8-4D21-87B9-A6DA9D8A3B46}"/>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4088924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426BB-927F-4D4A-8505-0A81770D8836}"/>
              </a:ext>
            </a:extLst>
          </p:cNvPr>
          <p:cNvSpPr>
            <a:spLocks noGrp="1"/>
          </p:cNvSpPr>
          <p:nvPr>
            <p:ph type="title"/>
          </p:nvPr>
        </p:nvSpPr>
        <p:spPr/>
        <p:txBody>
          <a:bodyPr/>
          <a:lstStyle/>
          <a:p>
            <a:r>
              <a:rPr lang="en-US"/>
              <a:t>Facebook Facebook | Lowest 10 Videos | Last 7 Days | DW News - 4 of 5</a:t>
            </a:r>
          </a:p>
        </p:txBody>
      </p:sp>
      <p:graphicFrame>
        <p:nvGraphicFramePr>
          <p:cNvPr id="5" name="Table Placeholder 4">
            <a:extLst>
              <a:ext uri="{FF2B5EF4-FFF2-40B4-BE49-F238E27FC236}">
                <a16:creationId xmlns:a16="http://schemas.microsoft.com/office/drawing/2014/main" id="{CC28066A-F927-45F0-8A0F-B57FA80C44B0}"/>
              </a:ext>
            </a:extLst>
          </p:cNvPr>
          <p:cNvGraphicFramePr>
            <a:graphicFrameLocks noGrp="1"/>
          </p:cNvGraphicFramePr>
          <p:nvPr>
            <p:ph type="tbl" sz="quarter" idx="13"/>
            <p:extLst>
              <p:ext uri="{D42A27DB-BD31-4B8C-83A1-F6EECF244321}">
                <p14:modId xmlns:p14="http://schemas.microsoft.com/office/powerpoint/2010/main" val="2083529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823414767"/>
                    </a:ext>
                  </a:extLst>
                </a:gridCol>
                <a:gridCol w="658368">
                  <a:extLst>
                    <a:ext uri="{9D8B030D-6E8A-4147-A177-3AD203B41FA5}">
                      <a16:colId xmlns:a16="http://schemas.microsoft.com/office/drawing/2014/main" val="1325849588"/>
                    </a:ext>
                  </a:extLst>
                </a:gridCol>
                <a:gridCol w="1892808">
                  <a:extLst>
                    <a:ext uri="{9D8B030D-6E8A-4147-A177-3AD203B41FA5}">
                      <a16:colId xmlns:a16="http://schemas.microsoft.com/office/drawing/2014/main" val="2562326522"/>
                    </a:ext>
                  </a:extLst>
                </a:gridCol>
                <a:gridCol w="658368">
                  <a:extLst>
                    <a:ext uri="{9D8B030D-6E8A-4147-A177-3AD203B41FA5}">
                      <a16:colId xmlns:a16="http://schemas.microsoft.com/office/drawing/2014/main" val="1254905766"/>
                    </a:ext>
                  </a:extLst>
                </a:gridCol>
                <a:gridCol w="658368">
                  <a:extLst>
                    <a:ext uri="{9D8B030D-6E8A-4147-A177-3AD203B41FA5}">
                      <a16:colId xmlns:a16="http://schemas.microsoft.com/office/drawing/2014/main" val="2514388210"/>
                    </a:ext>
                  </a:extLst>
                </a:gridCol>
                <a:gridCol w="658368">
                  <a:extLst>
                    <a:ext uri="{9D8B030D-6E8A-4147-A177-3AD203B41FA5}">
                      <a16:colId xmlns:a16="http://schemas.microsoft.com/office/drawing/2014/main" val="186349133"/>
                    </a:ext>
                  </a:extLst>
                </a:gridCol>
                <a:gridCol w="658368">
                  <a:extLst>
                    <a:ext uri="{9D8B030D-6E8A-4147-A177-3AD203B41FA5}">
                      <a16:colId xmlns:a16="http://schemas.microsoft.com/office/drawing/2014/main" val="480618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152366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- 2022-06-24 19:02:15</a:t>
                      </a:r>
                      <a:r>
                        <a:rPr kumimoji="0" lang="en-US" sz="1000" b="0" i="0" u="none" strike="noStrike" kern="1200" cap="none" spc="0" normalizeH="0" baseline="0" noProof="0">
                          <a:ln>
                            <a:noFill/>
                          </a:ln>
                          <a:solidFill>
                            <a:prstClr val="black"/>
                          </a:solidFill>
                          <a:effectLst/>
                          <a:uLnTx/>
                          <a:uFillTx/>
                          <a:latin typeface="+mn-lt"/>
                          <a:ea typeface="+mn-ea"/>
                          <a:cs typeface="+mn-cs"/>
                        </a:rPr>
                        <a:t>
 Ukraine has been knocking on the EU's door for more than a decade. Now it's officially a candidate for membership, which means European funds — but also lots of demands.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Ukraine is a candidate to join the EU — what does it mean?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14.29 %</a:t>
                      </a:r>
                    </a:p>
                  </a:txBody>
                  <a:tcPr/>
                </a:tc>
                <a:extLst>
                  <a:ext uri="{0D108BD9-81ED-4DB2-BD59-A6C34878D82A}">
                    <a16:rowId xmlns:a16="http://schemas.microsoft.com/office/drawing/2014/main" val="598231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- 2022-06-28 07:37:23</a:t>
                      </a:r>
                      <a:r>
                        <a:rPr kumimoji="0" lang="en-US" sz="1000" b="0" i="0" u="none" strike="noStrike" kern="1200" cap="none" spc="0" normalizeH="0" baseline="0" noProof="0">
                          <a:ln>
                            <a:noFill/>
                          </a:ln>
                          <a:solidFill>
                            <a:prstClr val="black"/>
                          </a:solidFill>
                          <a:effectLst/>
                          <a:uLnTx/>
                          <a:uFillTx/>
                          <a:latin typeface="+mn-lt"/>
                          <a:ea typeface="+mn-ea"/>
                          <a:cs typeface="+mn-cs"/>
                        </a:rPr>
                        <a:t>
 🏔️ 🌊 Huge waterfalls, lonely beaches and raw, wild nature. Rarely do tourists make it as far as the Westfjords peninsula in Iceland. We spent a day with photographer and filmmaker Isley Reust to find out what life on these remote peninsulas is like.
[Via DW Euromaxx]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What life is like on a remote Icelandic peninsula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7.30 %</a:t>
                      </a:r>
                    </a:p>
                  </a:txBody>
                  <a:tcPr/>
                </a:tc>
                <a:extLst>
                  <a:ext uri="{0D108BD9-81ED-4DB2-BD59-A6C34878D82A}">
                    <a16:rowId xmlns:a16="http://schemas.microsoft.com/office/drawing/2014/main" val="1044041320"/>
                  </a:ext>
                </a:extLst>
              </a:tr>
            </a:tbl>
          </a:graphicData>
        </a:graphic>
      </p:graphicFrame>
      <p:sp>
        <p:nvSpPr>
          <p:cNvPr id="4" name="Text Placeholder 3">
            <a:extLst>
              <a:ext uri="{FF2B5EF4-FFF2-40B4-BE49-F238E27FC236}">
                <a16:creationId xmlns:a16="http://schemas.microsoft.com/office/drawing/2014/main" id="{1C0A2751-856B-41C1-A808-825CDD728D8B}"/>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4243038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0A418-DEF9-4AF9-9E19-74679152E1DF}"/>
              </a:ext>
            </a:extLst>
          </p:cNvPr>
          <p:cNvSpPr>
            <a:spLocks noGrp="1"/>
          </p:cNvSpPr>
          <p:nvPr>
            <p:ph type="title"/>
          </p:nvPr>
        </p:nvSpPr>
        <p:spPr/>
        <p:txBody>
          <a:bodyPr/>
          <a:lstStyle/>
          <a:p>
            <a:r>
              <a:rPr lang="en-US"/>
              <a:t>Facebook Facebook | Lowest 10 Videos | Last 7 Days | DW News - 5 of 5</a:t>
            </a:r>
          </a:p>
        </p:txBody>
      </p:sp>
      <p:graphicFrame>
        <p:nvGraphicFramePr>
          <p:cNvPr id="5" name="Table Placeholder 4">
            <a:extLst>
              <a:ext uri="{FF2B5EF4-FFF2-40B4-BE49-F238E27FC236}">
                <a16:creationId xmlns:a16="http://schemas.microsoft.com/office/drawing/2014/main" id="{6321FA88-3F52-421D-8B7C-3616340B1F54}"/>
              </a:ext>
            </a:extLst>
          </p:cNvPr>
          <p:cNvGraphicFramePr>
            <a:graphicFrameLocks noGrp="1"/>
          </p:cNvGraphicFramePr>
          <p:nvPr>
            <p:ph type="tbl" sz="quarter" idx="13"/>
            <p:extLst>
              <p:ext uri="{D42A27DB-BD31-4B8C-83A1-F6EECF244321}">
                <p14:modId xmlns:p14="http://schemas.microsoft.com/office/powerpoint/2010/main" val="2681795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780799016"/>
                    </a:ext>
                  </a:extLst>
                </a:gridCol>
                <a:gridCol w="658368">
                  <a:extLst>
                    <a:ext uri="{9D8B030D-6E8A-4147-A177-3AD203B41FA5}">
                      <a16:colId xmlns:a16="http://schemas.microsoft.com/office/drawing/2014/main" val="3024848346"/>
                    </a:ext>
                  </a:extLst>
                </a:gridCol>
                <a:gridCol w="1892808">
                  <a:extLst>
                    <a:ext uri="{9D8B030D-6E8A-4147-A177-3AD203B41FA5}">
                      <a16:colId xmlns:a16="http://schemas.microsoft.com/office/drawing/2014/main" val="2000925515"/>
                    </a:ext>
                  </a:extLst>
                </a:gridCol>
                <a:gridCol w="658368">
                  <a:extLst>
                    <a:ext uri="{9D8B030D-6E8A-4147-A177-3AD203B41FA5}">
                      <a16:colId xmlns:a16="http://schemas.microsoft.com/office/drawing/2014/main" val="1616424025"/>
                    </a:ext>
                  </a:extLst>
                </a:gridCol>
                <a:gridCol w="658368">
                  <a:extLst>
                    <a:ext uri="{9D8B030D-6E8A-4147-A177-3AD203B41FA5}">
                      <a16:colId xmlns:a16="http://schemas.microsoft.com/office/drawing/2014/main" val="1278731362"/>
                    </a:ext>
                  </a:extLst>
                </a:gridCol>
                <a:gridCol w="658368">
                  <a:extLst>
                    <a:ext uri="{9D8B030D-6E8A-4147-A177-3AD203B41FA5}">
                      <a16:colId xmlns:a16="http://schemas.microsoft.com/office/drawing/2014/main" val="127141452"/>
                    </a:ext>
                  </a:extLst>
                </a:gridCol>
                <a:gridCol w="658368">
                  <a:extLst>
                    <a:ext uri="{9D8B030D-6E8A-4147-A177-3AD203B41FA5}">
                      <a16:colId xmlns:a16="http://schemas.microsoft.com/office/drawing/2014/main" val="2025768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4255978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- 2022-06-28 05:53:13</a:t>
                      </a:r>
                      <a:r>
                        <a:rPr kumimoji="0" lang="en-US" sz="1000" b="0" i="0" u="none" strike="noStrike" kern="1200" cap="none" spc="0" normalizeH="0" baseline="0" noProof="0">
                          <a:ln>
                            <a:noFill/>
                          </a:ln>
                          <a:solidFill>
                            <a:prstClr val="black"/>
                          </a:solidFill>
                          <a:effectLst/>
                          <a:uLnTx/>
                          <a:uFillTx/>
                          <a:latin typeface="+mn-lt"/>
                          <a:ea typeface="+mn-ea"/>
                          <a:cs typeface="+mn-cs"/>
                        </a:rPr>
                        <a:t>
 Nearly five days after a deadly earthquake, people in Afghanistan's remote southeast region are still struggling for shelter and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Afghanistan: People in quake-hit remote region struggle for shelter and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6.94 %</a:t>
                      </a:r>
                    </a:p>
                  </a:txBody>
                  <a:tcPr/>
                </a:tc>
                <a:extLst>
                  <a:ext uri="{0D108BD9-81ED-4DB2-BD59-A6C34878D82A}">
                    <a16:rowId xmlns:a16="http://schemas.microsoft.com/office/drawing/2014/main" val="607988912"/>
                  </a:ext>
                </a:extLst>
              </a:tr>
            </a:tbl>
          </a:graphicData>
        </a:graphic>
      </p:graphicFrame>
      <p:sp>
        <p:nvSpPr>
          <p:cNvPr id="4" name="Text Placeholder 3">
            <a:extLst>
              <a:ext uri="{FF2B5EF4-FFF2-40B4-BE49-F238E27FC236}">
                <a16:creationId xmlns:a16="http://schemas.microsoft.com/office/drawing/2014/main" id="{FAE32089-595B-4ABA-8D36-5FCD3BC66891}"/>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3609217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081AD-5730-4493-A9B5-A268641446FD}"/>
              </a:ext>
            </a:extLst>
          </p:cNvPr>
          <p:cNvSpPr>
            <a:spLocks noGrp="1"/>
          </p:cNvSpPr>
          <p:nvPr>
            <p:ph type="title"/>
          </p:nvPr>
        </p:nvSpPr>
        <p:spPr/>
        <p:txBody>
          <a:bodyPr/>
          <a:lstStyle/>
          <a:p>
            <a:r>
              <a:rPr lang="en-US"/>
              <a:t>Youtube YouTube | Top 10 Videos | Last 7 Days | DW News</a:t>
            </a:r>
          </a:p>
        </p:txBody>
      </p:sp>
      <p:graphicFrame>
        <p:nvGraphicFramePr>
          <p:cNvPr id="5" name="Table Placeholder 4">
            <a:extLst>
              <a:ext uri="{FF2B5EF4-FFF2-40B4-BE49-F238E27FC236}">
                <a16:creationId xmlns:a16="http://schemas.microsoft.com/office/drawing/2014/main" id="{6DADAE0A-0E68-409C-B4F5-8D91CE6D76ED}"/>
              </a:ext>
            </a:extLst>
          </p:cNvPr>
          <p:cNvGraphicFramePr>
            <a:graphicFrameLocks noGrp="1"/>
          </p:cNvGraphicFramePr>
          <p:nvPr>
            <p:ph type="tbl" sz="quarter" idx="13"/>
            <p:extLst>
              <p:ext uri="{D42A27DB-BD31-4B8C-83A1-F6EECF244321}">
                <p14:modId xmlns:p14="http://schemas.microsoft.com/office/powerpoint/2010/main" val="1630879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397591086"/>
                    </a:ext>
                  </a:extLst>
                </a:gridCol>
                <a:gridCol w="1152144">
                  <a:extLst>
                    <a:ext uri="{9D8B030D-6E8A-4147-A177-3AD203B41FA5}">
                      <a16:colId xmlns:a16="http://schemas.microsoft.com/office/drawing/2014/main" val="2909997498"/>
                    </a:ext>
                  </a:extLst>
                </a:gridCol>
                <a:gridCol w="1152144">
                  <a:extLst>
                    <a:ext uri="{9D8B030D-6E8A-4147-A177-3AD203B41FA5}">
                      <a16:colId xmlns:a16="http://schemas.microsoft.com/office/drawing/2014/main" val="3928260428"/>
                    </a:ext>
                  </a:extLst>
                </a:gridCol>
                <a:gridCol w="1152144">
                  <a:extLst>
                    <a:ext uri="{9D8B030D-6E8A-4147-A177-3AD203B41FA5}">
                      <a16:colId xmlns:a16="http://schemas.microsoft.com/office/drawing/2014/main" val="1448162877"/>
                    </a:ext>
                  </a:extLst>
                </a:gridCol>
              </a:tblGrid>
              <a:tr h="370840">
                <a:tc>
                  <a:txBody>
                    <a:bodyPr/>
                    <a:lstStyle/>
                    <a:p>
                      <a:r>
                        <a:rPr lang="en-US" sz="1000"/>
                        <a:t>Video</a:t>
                      </a:r>
                    </a:p>
                  </a:txBody>
                  <a:tcPr/>
                </a:tc>
                <a:tc>
                  <a:txBody>
                    <a:bodyPr/>
                    <a:lstStyle/>
                    <a:p>
                      <a:r>
                        <a:rPr lang="en-US" sz="1000"/>
                        <a:t>Duration</a:t>
                      </a:r>
                    </a:p>
                  </a:txBody>
                  <a:tcPr/>
                </a:tc>
                <a:tc>
                  <a:txBody>
                    <a:bodyPr/>
                    <a:lstStyle/>
                    <a:p>
                      <a:r>
                        <a:rPr lang="en-US" sz="1000"/>
                        <a:t>Views</a:t>
                      </a:r>
                    </a:p>
                  </a:txBody>
                  <a:tcPr/>
                </a:tc>
                <a:tc>
                  <a:txBody>
                    <a:bodyPr/>
                    <a:lstStyle/>
                    <a:p>
                      <a:r>
                        <a:rPr lang="en-US" sz="1000"/>
                        <a:t>Avg. View %</a:t>
                      </a:r>
                    </a:p>
                  </a:txBody>
                  <a:tcPr/>
                </a:tc>
                <a:extLst>
                  <a:ext uri="{0D108BD9-81ED-4DB2-BD59-A6C34878D82A}">
                    <a16:rowId xmlns:a16="http://schemas.microsoft.com/office/drawing/2014/main" val="4167130344"/>
                  </a:ext>
                </a:extLst>
              </a:tr>
              <a:tr h="370840">
                <a:tc>
                  <a:txBody>
                    <a:bodyPr/>
                    <a:lstStyle/>
                    <a:p>
                      <a:r>
                        <a:rPr lang="en-US" sz="1000" b="1"/>
                        <a:t>DW News - 2022-06-28 20:14:46</a:t>
                      </a:r>
                      <a:r>
                        <a:rPr lang="en-US" sz="1000"/>
                        <a:t>
 Turkey removes objection to Finland and Sweden joining NATO | DW News</a:t>
                      </a:r>
                    </a:p>
                  </a:txBody>
                  <a:tcPr/>
                </a:tc>
                <a:tc>
                  <a:txBody>
                    <a:bodyPr/>
                    <a:lstStyle/>
                    <a:p>
                      <a:r>
                        <a:rPr lang="en-US" sz="1000"/>
                        <a:t>4:49</a:t>
                      </a:r>
                    </a:p>
                  </a:txBody>
                  <a:tcPr/>
                </a:tc>
                <a:tc>
                  <a:txBody>
                    <a:bodyPr/>
                    <a:lstStyle/>
                    <a:p>
                      <a:r>
                        <a:rPr lang="en-US" sz="1000"/>
                        <a:t>423277</a:t>
                      </a:r>
                    </a:p>
                  </a:txBody>
                  <a:tcPr/>
                </a:tc>
                <a:tc>
                  <a:txBody>
                    <a:bodyPr/>
                    <a:lstStyle/>
                    <a:p>
                      <a:r>
                        <a:rPr lang="en-US" sz="1000"/>
                        <a:t>n/a</a:t>
                      </a:r>
                    </a:p>
                  </a:txBody>
                  <a:tcPr/>
                </a:tc>
                <a:extLst>
                  <a:ext uri="{0D108BD9-81ED-4DB2-BD59-A6C34878D82A}">
                    <a16:rowId xmlns:a16="http://schemas.microsoft.com/office/drawing/2014/main" val="2015150304"/>
                  </a:ext>
                </a:extLst>
              </a:tr>
              <a:tr h="370840">
                <a:tc>
                  <a:txBody>
                    <a:bodyPr/>
                    <a:lstStyle/>
                    <a:p>
                      <a:r>
                        <a:rPr lang="en-US" sz="1000" b="1"/>
                        <a:t>DW News - 2022-06-23 10:11:35</a:t>
                      </a:r>
                      <a:r>
                        <a:rPr lang="en-US" sz="1000"/>
                        <a:t>
 What do we know about the situation in Lysychansk? | Ukraine Update</a:t>
                      </a:r>
                    </a:p>
                  </a:txBody>
                  <a:tcPr/>
                </a:tc>
                <a:tc>
                  <a:txBody>
                    <a:bodyPr/>
                    <a:lstStyle/>
                    <a:p>
                      <a:r>
                        <a:rPr lang="en-US" sz="1000"/>
                        <a:t>14:07</a:t>
                      </a:r>
                    </a:p>
                  </a:txBody>
                  <a:tcPr/>
                </a:tc>
                <a:tc>
                  <a:txBody>
                    <a:bodyPr/>
                    <a:lstStyle/>
                    <a:p>
                      <a:r>
                        <a:rPr lang="en-US" sz="1000"/>
                        <a:t>404933</a:t>
                      </a:r>
                    </a:p>
                  </a:txBody>
                  <a:tcPr/>
                </a:tc>
                <a:tc>
                  <a:txBody>
                    <a:bodyPr/>
                    <a:lstStyle/>
                    <a:p>
                      <a:r>
                        <a:rPr lang="en-US" sz="1000"/>
                        <a:t>40.96 %</a:t>
                      </a:r>
                    </a:p>
                  </a:txBody>
                  <a:tcPr/>
                </a:tc>
                <a:extLst>
                  <a:ext uri="{0D108BD9-81ED-4DB2-BD59-A6C34878D82A}">
                    <a16:rowId xmlns:a16="http://schemas.microsoft.com/office/drawing/2014/main" val="3498757766"/>
                  </a:ext>
                </a:extLst>
              </a:tr>
              <a:tr h="370840">
                <a:tc>
                  <a:txBody>
                    <a:bodyPr/>
                    <a:lstStyle/>
                    <a:p>
                      <a:r>
                        <a:rPr lang="en-US" sz="1000" b="1"/>
                        <a:t>DW News - 2022-06-24 14:03:04</a:t>
                      </a:r>
                      <a:r>
                        <a:rPr lang="en-US" sz="1000"/>
                        <a:t>
 Ukraine orders forces to withdraw from Sievierodonetsk | DW News</a:t>
                      </a:r>
                    </a:p>
                  </a:txBody>
                  <a:tcPr/>
                </a:tc>
                <a:tc>
                  <a:txBody>
                    <a:bodyPr/>
                    <a:lstStyle/>
                    <a:p>
                      <a:r>
                        <a:rPr lang="en-US" sz="1000"/>
                        <a:t>7:29</a:t>
                      </a:r>
                    </a:p>
                  </a:txBody>
                  <a:tcPr/>
                </a:tc>
                <a:tc>
                  <a:txBody>
                    <a:bodyPr/>
                    <a:lstStyle/>
                    <a:p>
                      <a:r>
                        <a:rPr lang="en-US" sz="1000"/>
                        <a:t>338954</a:t>
                      </a:r>
                    </a:p>
                  </a:txBody>
                  <a:tcPr/>
                </a:tc>
                <a:tc>
                  <a:txBody>
                    <a:bodyPr/>
                    <a:lstStyle/>
                    <a:p>
                      <a:r>
                        <a:rPr lang="en-US" sz="1000"/>
                        <a:t>52.00 %</a:t>
                      </a:r>
                    </a:p>
                  </a:txBody>
                  <a:tcPr/>
                </a:tc>
                <a:extLst>
                  <a:ext uri="{0D108BD9-81ED-4DB2-BD59-A6C34878D82A}">
                    <a16:rowId xmlns:a16="http://schemas.microsoft.com/office/drawing/2014/main" val="3165019142"/>
                  </a:ext>
                </a:extLst>
              </a:tr>
              <a:tr h="370840">
                <a:tc>
                  <a:txBody>
                    <a:bodyPr/>
                    <a:lstStyle/>
                    <a:p>
                      <a:r>
                        <a:rPr lang="en-US" sz="1000" b="1"/>
                        <a:t>DW News - 2022-06-25 10:46:25</a:t>
                      </a:r>
                      <a:r>
                        <a:rPr lang="en-US" sz="1000"/>
                        <a:t>
 Ukraine abandons Sievierodonetsk: What did Russia gain? | Ukraine Update</a:t>
                      </a:r>
                    </a:p>
                  </a:txBody>
                  <a:tcPr/>
                </a:tc>
                <a:tc>
                  <a:txBody>
                    <a:bodyPr/>
                    <a:lstStyle/>
                    <a:p>
                      <a:r>
                        <a:rPr lang="en-US" sz="1000"/>
                        <a:t>6:28</a:t>
                      </a:r>
                    </a:p>
                  </a:txBody>
                  <a:tcPr/>
                </a:tc>
                <a:tc>
                  <a:txBody>
                    <a:bodyPr/>
                    <a:lstStyle/>
                    <a:p>
                      <a:r>
                        <a:rPr lang="en-US" sz="1000"/>
                        <a:t>325368</a:t>
                      </a:r>
                    </a:p>
                  </a:txBody>
                  <a:tcPr/>
                </a:tc>
                <a:tc>
                  <a:txBody>
                    <a:bodyPr/>
                    <a:lstStyle/>
                    <a:p>
                      <a:r>
                        <a:rPr lang="en-US" sz="1000"/>
                        <a:t>57.64 %</a:t>
                      </a:r>
                    </a:p>
                  </a:txBody>
                  <a:tcPr/>
                </a:tc>
                <a:extLst>
                  <a:ext uri="{0D108BD9-81ED-4DB2-BD59-A6C34878D82A}">
                    <a16:rowId xmlns:a16="http://schemas.microsoft.com/office/drawing/2014/main" val="664550575"/>
                  </a:ext>
                </a:extLst>
              </a:tr>
              <a:tr h="370840">
                <a:tc>
                  <a:txBody>
                    <a:bodyPr/>
                    <a:lstStyle/>
                    <a:p>
                      <a:r>
                        <a:rPr lang="en-US" sz="1000" b="1"/>
                        <a:t>DW News - 2022-06-26 12:57:26</a:t>
                      </a:r>
                      <a:r>
                        <a:rPr lang="en-US" sz="1000"/>
                        <a:t>
 Russian missiles rock Ukraine capital Kyiv | DW News</a:t>
                      </a:r>
                    </a:p>
                  </a:txBody>
                  <a:tcPr/>
                </a:tc>
                <a:tc>
                  <a:txBody>
                    <a:bodyPr/>
                    <a:lstStyle/>
                    <a:p>
                      <a:r>
                        <a:rPr lang="en-US" sz="1000"/>
                        <a:t>10:31</a:t>
                      </a:r>
                    </a:p>
                  </a:txBody>
                  <a:tcPr/>
                </a:tc>
                <a:tc>
                  <a:txBody>
                    <a:bodyPr/>
                    <a:lstStyle/>
                    <a:p>
                      <a:r>
                        <a:rPr lang="en-US" sz="1000"/>
                        <a:t>222079</a:t>
                      </a:r>
                    </a:p>
                  </a:txBody>
                  <a:tcPr/>
                </a:tc>
                <a:tc>
                  <a:txBody>
                    <a:bodyPr/>
                    <a:lstStyle/>
                    <a:p>
                      <a:r>
                        <a:rPr lang="en-US" sz="1000"/>
                        <a:t>52.59 %</a:t>
                      </a:r>
                    </a:p>
                  </a:txBody>
                  <a:tcPr/>
                </a:tc>
                <a:extLst>
                  <a:ext uri="{0D108BD9-81ED-4DB2-BD59-A6C34878D82A}">
                    <a16:rowId xmlns:a16="http://schemas.microsoft.com/office/drawing/2014/main" val="291926144"/>
                  </a:ext>
                </a:extLst>
              </a:tr>
              <a:tr h="370840">
                <a:tc>
                  <a:txBody>
                    <a:bodyPr/>
                    <a:lstStyle/>
                    <a:p>
                      <a:r>
                        <a:rPr lang="en-US" sz="1000" b="1"/>
                        <a:t>DW News - 2022-06-26 10:59:59</a:t>
                      </a:r>
                      <a:r>
                        <a:rPr lang="en-US" sz="1000"/>
                        <a:t>
 Belarusian recruits fight for Ukraine in its war against Russia | Focus on Europe</a:t>
                      </a:r>
                    </a:p>
                  </a:txBody>
                  <a:tcPr/>
                </a:tc>
                <a:tc>
                  <a:txBody>
                    <a:bodyPr/>
                    <a:lstStyle/>
                    <a:p>
                      <a:r>
                        <a:rPr lang="en-US" sz="1000"/>
                        <a:t>4:15</a:t>
                      </a:r>
                    </a:p>
                  </a:txBody>
                  <a:tcPr/>
                </a:tc>
                <a:tc>
                  <a:txBody>
                    <a:bodyPr/>
                    <a:lstStyle/>
                    <a:p>
                      <a:r>
                        <a:rPr lang="en-US" sz="1000"/>
                        <a:t>217359</a:t>
                      </a:r>
                    </a:p>
                  </a:txBody>
                  <a:tcPr/>
                </a:tc>
                <a:tc>
                  <a:txBody>
                    <a:bodyPr/>
                    <a:lstStyle/>
                    <a:p>
                      <a:r>
                        <a:rPr lang="en-US" sz="1000"/>
                        <a:t>53.38 %</a:t>
                      </a:r>
                    </a:p>
                  </a:txBody>
                  <a:tcPr/>
                </a:tc>
                <a:extLst>
                  <a:ext uri="{0D108BD9-81ED-4DB2-BD59-A6C34878D82A}">
                    <a16:rowId xmlns:a16="http://schemas.microsoft.com/office/drawing/2014/main" val="1089955273"/>
                  </a:ext>
                </a:extLst>
              </a:tr>
              <a:tr h="370840">
                <a:tc>
                  <a:txBody>
                    <a:bodyPr/>
                    <a:lstStyle/>
                    <a:p>
                      <a:r>
                        <a:rPr lang="en-US" sz="1000" b="1"/>
                        <a:t>DW News - 2022-06-27 22:30:02</a:t>
                      </a:r>
                      <a:r>
                        <a:rPr lang="en-US" sz="1000"/>
                        <a:t>
 Will costly sanctions last as long as the war in Ukraine? | DW News</a:t>
                      </a:r>
                    </a:p>
                  </a:txBody>
                  <a:tcPr/>
                </a:tc>
                <a:tc>
                  <a:txBody>
                    <a:bodyPr/>
                    <a:lstStyle/>
                    <a:p>
                      <a:r>
                        <a:rPr lang="en-US" sz="1000"/>
                        <a:t>8:13</a:t>
                      </a:r>
                    </a:p>
                  </a:txBody>
                  <a:tcPr/>
                </a:tc>
                <a:tc>
                  <a:txBody>
                    <a:bodyPr/>
                    <a:lstStyle/>
                    <a:p>
                      <a:r>
                        <a:rPr lang="en-US" sz="1000"/>
                        <a:t>180035</a:t>
                      </a:r>
                    </a:p>
                  </a:txBody>
                  <a:tcPr/>
                </a:tc>
                <a:tc>
                  <a:txBody>
                    <a:bodyPr/>
                    <a:lstStyle/>
                    <a:p>
                      <a:r>
                        <a:rPr lang="en-US" sz="1000"/>
                        <a:t>61.66 %</a:t>
                      </a:r>
                    </a:p>
                  </a:txBody>
                  <a:tcPr/>
                </a:tc>
                <a:extLst>
                  <a:ext uri="{0D108BD9-81ED-4DB2-BD59-A6C34878D82A}">
                    <a16:rowId xmlns:a16="http://schemas.microsoft.com/office/drawing/2014/main" val="2457613151"/>
                  </a:ext>
                </a:extLst>
              </a:tr>
              <a:tr h="370840">
                <a:tc>
                  <a:txBody>
                    <a:bodyPr/>
                    <a:lstStyle/>
                    <a:p>
                      <a:r>
                        <a:rPr lang="en-US" sz="1000" b="1"/>
                        <a:t>DW News - 2022-06-23 15:31:13</a:t>
                      </a:r>
                      <a:r>
                        <a:rPr lang="en-US" sz="1000"/>
                        <a:t>
 Live: Are the economic sanctions against Russia working? | Q &amp; A</a:t>
                      </a:r>
                    </a:p>
                  </a:txBody>
                  <a:tcPr/>
                </a:tc>
                <a:tc>
                  <a:txBody>
                    <a:bodyPr/>
                    <a:lstStyle/>
                    <a:p>
                      <a:r>
                        <a:rPr lang="en-US" sz="1000"/>
                        <a:t>46:19</a:t>
                      </a:r>
                    </a:p>
                  </a:txBody>
                  <a:tcPr/>
                </a:tc>
                <a:tc>
                  <a:txBody>
                    <a:bodyPr/>
                    <a:lstStyle/>
                    <a:p>
                      <a:r>
                        <a:rPr lang="en-US" sz="1000"/>
                        <a:t>164952</a:t>
                      </a:r>
                    </a:p>
                  </a:txBody>
                  <a:tcPr/>
                </a:tc>
                <a:tc>
                  <a:txBody>
                    <a:bodyPr/>
                    <a:lstStyle/>
                    <a:p>
                      <a:r>
                        <a:rPr lang="en-US" sz="1000"/>
                        <a:t>28.36 %</a:t>
                      </a:r>
                    </a:p>
                  </a:txBody>
                  <a:tcPr/>
                </a:tc>
                <a:extLst>
                  <a:ext uri="{0D108BD9-81ED-4DB2-BD59-A6C34878D82A}">
                    <a16:rowId xmlns:a16="http://schemas.microsoft.com/office/drawing/2014/main" val="4135423510"/>
                  </a:ext>
                </a:extLst>
              </a:tr>
              <a:tr h="370840">
                <a:tc>
                  <a:txBody>
                    <a:bodyPr/>
                    <a:lstStyle/>
                    <a:p>
                      <a:r>
                        <a:rPr lang="en-US" sz="1000" b="1"/>
                        <a:t>DW News - 2022-06-23 15:05:11</a:t>
                      </a:r>
                      <a:r>
                        <a:rPr lang="en-US" sz="1000"/>
                        <a:t>
 'New era of global development' to be discussed in 14th BRICS Summit in China | DW News</a:t>
                      </a:r>
                    </a:p>
                  </a:txBody>
                  <a:tcPr/>
                </a:tc>
                <a:tc>
                  <a:txBody>
                    <a:bodyPr/>
                    <a:lstStyle/>
                    <a:p>
                      <a:r>
                        <a:rPr lang="en-US" sz="1000"/>
                        <a:t>5:20</a:t>
                      </a:r>
                    </a:p>
                  </a:txBody>
                  <a:tcPr/>
                </a:tc>
                <a:tc>
                  <a:txBody>
                    <a:bodyPr/>
                    <a:lstStyle/>
                    <a:p>
                      <a:r>
                        <a:rPr lang="en-US" sz="1000"/>
                        <a:t>146732</a:t>
                      </a:r>
                    </a:p>
                  </a:txBody>
                  <a:tcPr/>
                </a:tc>
                <a:tc>
                  <a:txBody>
                    <a:bodyPr/>
                    <a:lstStyle/>
                    <a:p>
                      <a:r>
                        <a:rPr lang="en-US" sz="1000"/>
                        <a:t>54.08 %</a:t>
                      </a:r>
                    </a:p>
                  </a:txBody>
                  <a:tcPr/>
                </a:tc>
                <a:extLst>
                  <a:ext uri="{0D108BD9-81ED-4DB2-BD59-A6C34878D82A}">
                    <a16:rowId xmlns:a16="http://schemas.microsoft.com/office/drawing/2014/main" val="1032313007"/>
                  </a:ext>
                </a:extLst>
              </a:tr>
              <a:tr h="370840">
                <a:tc>
                  <a:txBody>
                    <a:bodyPr/>
                    <a:lstStyle/>
                    <a:p>
                      <a:r>
                        <a:rPr lang="en-US" sz="1000" b="1"/>
                        <a:t>DW News - 2022-06-29 14:50:13</a:t>
                      </a:r>
                      <a:r>
                        <a:rPr lang="en-US" sz="1000"/>
                        <a:t>
 Does Putin want to "crush" NATO? | Conflict Zone</a:t>
                      </a:r>
                    </a:p>
                  </a:txBody>
                  <a:tcPr/>
                </a:tc>
                <a:tc>
                  <a:txBody>
                    <a:bodyPr/>
                    <a:lstStyle/>
                    <a:p>
                      <a:r>
                        <a:rPr lang="en-US" sz="1000"/>
                        <a:t>26:09</a:t>
                      </a:r>
                    </a:p>
                  </a:txBody>
                  <a:tcPr/>
                </a:tc>
                <a:tc>
                  <a:txBody>
                    <a:bodyPr/>
                    <a:lstStyle/>
                    <a:p>
                      <a:r>
                        <a:rPr lang="en-US" sz="1000"/>
                        <a:t>135800</a:t>
                      </a:r>
                    </a:p>
                  </a:txBody>
                  <a:tcPr/>
                </a:tc>
                <a:tc>
                  <a:txBody>
                    <a:bodyPr/>
                    <a:lstStyle/>
                    <a:p>
                      <a:r>
                        <a:rPr lang="en-US" sz="1000"/>
                        <a:t>n/a</a:t>
                      </a:r>
                    </a:p>
                  </a:txBody>
                  <a:tcPr/>
                </a:tc>
                <a:extLst>
                  <a:ext uri="{0D108BD9-81ED-4DB2-BD59-A6C34878D82A}">
                    <a16:rowId xmlns:a16="http://schemas.microsoft.com/office/drawing/2014/main" val="3793085098"/>
                  </a:ext>
                </a:extLst>
              </a:tr>
            </a:tbl>
          </a:graphicData>
        </a:graphic>
      </p:graphicFrame>
      <p:sp>
        <p:nvSpPr>
          <p:cNvPr id="4" name="Text Placeholder 3">
            <a:extLst>
              <a:ext uri="{FF2B5EF4-FFF2-40B4-BE49-F238E27FC236}">
                <a16:creationId xmlns:a16="http://schemas.microsoft.com/office/drawing/2014/main" id="{7880B141-6D66-47FB-BAF2-CAD318861445}"/>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1656559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E8F2-A61C-4E43-A680-01ED0F764F5D}"/>
              </a:ext>
            </a:extLst>
          </p:cNvPr>
          <p:cNvSpPr>
            <a:spLocks noGrp="1"/>
          </p:cNvSpPr>
          <p:nvPr>
            <p:ph type="title"/>
          </p:nvPr>
        </p:nvSpPr>
        <p:spPr/>
        <p:txBody>
          <a:bodyPr/>
          <a:lstStyle/>
          <a:p>
            <a:r>
              <a:rPr lang="en-US"/>
              <a:t>Youtube YouTube | Lowest 10 Videos | Last 7 Days | DW News</a:t>
            </a:r>
          </a:p>
        </p:txBody>
      </p:sp>
      <p:graphicFrame>
        <p:nvGraphicFramePr>
          <p:cNvPr id="5" name="Table Placeholder 4">
            <a:extLst>
              <a:ext uri="{FF2B5EF4-FFF2-40B4-BE49-F238E27FC236}">
                <a16:creationId xmlns:a16="http://schemas.microsoft.com/office/drawing/2014/main" id="{AD7B528C-40E7-4E19-80AB-4A8143F2C26D}"/>
              </a:ext>
            </a:extLst>
          </p:cNvPr>
          <p:cNvGraphicFramePr>
            <a:graphicFrameLocks noGrp="1"/>
          </p:cNvGraphicFramePr>
          <p:nvPr>
            <p:ph type="tbl" sz="quarter" idx="13"/>
            <p:extLst>
              <p:ext uri="{D42A27DB-BD31-4B8C-83A1-F6EECF244321}">
                <p14:modId xmlns:p14="http://schemas.microsoft.com/office/powerpoint/2010/main" val="2703512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478309230"/>
                    </a:ext>
                  </a:extLst>
                </a:gridCol>
                <a:gridCol w="1152144">
                  <a:extLst>
                    <a:ext uri="{9D8B030D-6E8A-4147-A177-3AD203B41FA5}">
                      <a16:colId xmlns:a16="http://schemas.microsoft.com/office/drawing/2014/main" val="269444225"/>
                    </a:ext>
                  </a:extLst>
                </a:gridCol>
                <a:gridCol w="1152144">
                  <a:extLst>
                    <a:ext uri="{9D8B030D-6E8A-4147-A177-3AD203B41FA5}">
                      <a16:colId xmlns:a16="http://schemas.microsoft.com/office/drawing/2014/main" val="3038970164"/>
                    </a:ext>
                  </a:extLst>
                </a:gridCol>
                <a:gridCol w="1152144">
                  <a:extLst>
                    <a:ext uri="{9D8B030D-6E8A-4147-A177-3AD203B41FA5}">
                      <a16:colId xmlns:a16="http://schemas.microsoft.com/office/drawing/2014/main" val="2927931741"/>
                    </a:ext>
                  </a:extLst>
                </a:gridCol>
              </a:tblGrid>
              <a:tr h="370840">
                <a:tc>
                  <a:txBody>
                    <a:bodyPr/>
                    <a:lstStyle/>
                    <a:p>
                      <a:r>
                        <a:rPr lang="en-US" sz="1000"/>
                        <a:t>Video</a:t>
                      </a:r>
                    </a:p>
                  </a:txBody>
                  <a:tcPr/>
                </a:tc>
                <a:tc>
                  <a:txBody>
                    <a:bodyPr/>
                    <a:lstStyle/>
                    <a:p>
                      <a:r>
                        <a:rPr lang="en-US" sz="1000"/>
                        <a:t>Duration</a:t>
                      </a:r>
                    </a:p>
                  </a:txBody>
                  <a:tcPr/>
                </a:tc>
                <a:tc>
                  <a:txBody>
                    <a:bodyPr/>
                    <a:lstStyle/>
                    <a:p>
                      <a:r>
                        <a:rPr lang="en-US" sz="1000"/>
                        <a:t>Views</a:t>
                      </a:r>
                    </a:p>
                  </a:txBody>
                  <a:tcPr/>
                </a:tc>
                <a:tc>
                  <a:txBody>
                    <a:bodyPr/>
                    <a:lstStyle/>
                    <a:p>
                      <a:r>
                        <a:rPr lang="en-US" sz="1000"/>
                        <a:t>Avg. View %</a:t>
                      </a:r>
                    </a:p>
                  </a:txBody>
                  <a:tcPr/>
                </a:tc>
                <a:extLst>
                  <a:ext uri="{0D108BD9-81ED-4DB2-BD59-A6C34878D82A}">
                    <a16:rowId xmlns:a16="http://schemas.microsoft.com/office/drawing/2014/main" val="1056556656"/>
                  </a:ext>
                </a:extLst>
              </a:tr>
              <a:tr h="370840">
                <a:tc>
                  <a:txBody>
                    <a:bodyPr/>
                    <a:lstStyle/>
                    <a:p>
                      <a:r>
                        <a:rPr lang="en-US" sz="1000" b="1"/>
                        <a:t>DW News - 2022-06-29 16:09:58</a:t>
                      </a:r>
                      <a:r>
                        <a:rPr lang="en-US" sz="1000"/>
                        <a:t>
 Duterte's government orders Rappler shutdown on last day in office | DW News</a:t>
                      </a:r>
                    </a:p>
                  </a:txBody>
                  <a:tcPr/>
                </a:tc>
                <a:tc>
                  <a:txBody>
                    <a:bodyPr/>
                    <a:lstStyle/>
                    <a:p>
                      <a:r>
                        <a:rPr lang="en-US" sz="1000"/>
                        <a:t>4:48</a:t>
                      </a:r>
                    </a:p>
                  </a:txBody>
                  <a:tcPr/>
                </a:tc>
                <a:tc>
                  <a:txBody>
                    <a:bodyPr/>
                    <a:lstStyle/>
                    <a:p>
                      <a:r>
                        <a:rPr lang="en-US" sz="1000"/>
                        <a:t>8794</a:t>
                      </a:r>
                    </a:p>
                  </a:txBody>
                  <a:tcPr/>
                </a:tc>
                <a:tc>
                  <a:txBody>
                    <a:bodyPr/>
                    <a:lstStyle/>
                    <a:p>
                      <a:r>
                        <a:rPr lang="en-US" sz="1000"/>
                        <a:t>n/a</a:t>
                      </a:r>
                    </a:p>
                  </a:txBody>
                  <a:tcPr/>
                </a:tc>
                <a:extLst>
                  <a:ext uri="{0D108BD9-81ED-4DB2-BD59-A6C34878D82A}">
                    <a16:rowId xmlns:a16="http://schemas.microsoft.com/office/drawing/2014/main" val="33119494"/>
                  </a:ext>
                </a:extLst>
              </a:tr>
              <a:tr h="370840">
                <a:tc>
                  <a:txBody>
                    <a:bodyPr/>
                    <a:lstStyle/>
                    <a:p>
                      <a:r>
                        <a:rPr lang="en-US" sz="1000" b="1"/>
                        <a:t>DW News - 2022-06-29 21:12:05</a:t>
                      </a:r>
                      <a:r>
                        <a:rPr lang="en-US" sz="1000"/>
                        <a:t>
 Bataclan: Verdicts handed down in 2015 Paris attacks trial | DW News</a:t>
                      </a:r>
                    </a:p>
                  </a:txBody>
                  <a:tcPr/>
                </a:tc>
                <a:tc>
                  <a:txBody>
                    <a:bodyPr/>
                    <a:lstStyle/>
                    <a:p>
                      <a:r>
                        <a:rPr lang="en-US" sz="1000"/>
                        <a:t>3:48</a:t>
                      </a:r>
                    </a:p>
                  </a:txBody>
                  <a:tcPr/>
                </a:tc>
                <a:tc>
                  <a:txBody>
                    <a:bodyPr/>
                    <a:lstStyle/>
                    <a:p>
                      <a:r>
                        <a:rPr lang="en-US" sz="1000"/>
                        <a:t>8859</a:t>
                      </a:r>
                    </a:p>
                  </a:txBody>
                  <a:tcPr/>
                </a:tc>
                <a:tc>
                  <a:txBody>
                    <a:bodyPr/>
                    <a:lstStyle/>
                    <a:p>
                      <a:r>
                        <a:rPr lang="en-US" sz="1000"/>
                        <a:t>n/a</a:t>
                      </a:r>
                    </a:p>
                  </a:txBody>
                  <a:tcPr/>
                </a:tc>
                <a:extLst>
                  <a:ext uri="{0D108BD9-81ED-4DB2-BD59-A6C34878D82A}">
                    <a16:rowId xmlns:a16="http://schemas.microsoft.com/office/drawing/2014/main" val="4245638365"/>
                  </a:ext>
                </a:extLst>
              </a:tr>
              <a:tr h="370840">
                <a:tc>
                  <a:txBody>
                    <a:bodyPr/>
                    <a:lstStyle/>
                    <a:p>
                      <a:r>
                        <a:rPr lang="en-US" sz="1000" b="1"/>
                        <a:t>DW News - 2022-06-27 19:21:55</a:t>
                      </a:r>
                      <a:r>
                        <a:rPr lang="en-US" sz="1000"/>
                        <a:t>
 Russia's war in Ukraine: A chance or a setback for the climate? | DW Interview</a:t>
                      </a:r>
                    </a:p>
                  </a:txBody>
                  <a:tcPr/>
                </a:tc>
                <a:tc>
                  <a:txBody>
                    <a:bodyPr/>
                    <a:lstStyle/>
                    <a:p>
                      <a:r>
                        <a:rPr lang="en-US" sz="1000"/>
                        <a:t>11:09</a:t>
                      </a:r>
                    </a:p>
                  </a:txBody>
                  <a:tcPr/>
                </a:tc>
                <a:tc>
                  <a:txBody>
                    <a:bodyPr/>
                    <a:lstStyle/>
                    <a:p>
                      <a:r>
                        <a:rPr lang="en-US" sz="1000"/>
                        <a:t>10356</a:t>
                      </a:r>
                    </a:p>
                  </a:txBody>
                  <a:tcPr/>
                </a:tc>
                <a:tc>
                  <a:txBody>
                    <a:bodyPr/>
                    <a:lstStyle/>
                    <a:p>
                      <a:r>
                        <a:rPr lang="en-US" sz="1000"/>
                        <a:t>27.56 %</a:t>
                      </a:r>
                    </a:p>
                  </a:txBody>
                  <a:tcPr/>
                </a:tc>
                <a:extLst>
                  <a:ext uri="{0D108BD9-81ED-4DB2-BD59-A6C34878D82A}">
                    <a16:rowId xmlns:a16="http://schemas.microsoft.com/office/drawing/2014/main" val="2848577601"/>
                  </a:ext>
                </a:extLst>
              </a:tr>
              <a:tr h="370840">
                <a:tc>
                  <a:txBody>
                    <a:bodyPr/>
                    <a:lstStyle/>
                    <a:p>
                      <a:r>
                        <a:rPr lang="en-US" sz="1000" b="1"/>
                        <a:t>DW News - 2022-06-23 09:04:48</a:t>
                      </a:r>
                      <a:r>
                        <a:rPr lang="en-US" sz="1000"/>
                        <a:t>
 Is the Taliban equipped to help after Afghanistan's deadly earthquake? | DW News</a:t>
                      </a:r>
                    </a:p>
                  </a:txBody>
                  <a:tcPr/>
                </a:tc>
                <a:tc>
                  <a:txBody>
                    <a:bodyPr/>
                    <a:lstStyle/>
                    <a:p>
                      <a:r>
                        <a:rPr lang="en-US" sz="1000"/>
                        <a:t>5:19</a:t>
                      </a:r>
                    </a:p>
                  </a:txBody>
                  <a:tcPr/>
                </a:tc>
                <a:tc>
                  <a:txBody>
                    <a:bodyPr/>
                    <a:lstStyle/>
                    <a:p>
                      <a:r>
                        <a:rPr lang="en-US" sz="1000"/>
                        <a:t>10497</a:t>
                      </a:r>
                    </a:p>
                  </a:txBody>
                  <a:tcPr/>
                </a:tc>
                <a:tc>
                  <a:txBody>
                    <a:bodyPr/>
                    <a:lstStyle/>
                    <a:p>
                      <a:r>
                        <a:rPr lang="en-US" sz="1000"/>
                        <a:t>47.56 %</a:t>
                      </a:r>
                    </a:p>
                  </a:txBody>
                  <a:tcPr/>
                </a:tc>
                <a:extLst>
                  <a:ext uri="{0D108BD9-81ED-4DB2-BD59-A6C34878D82A}">
                    <a16:rowId xmlns:a16="http://schemas.microsoft.com/office/drawing/2014/main" val="3033521587"/>
                  </a:ext>
                </a:extLst>
              </a:tr>
              <a:tr h="370840">
                <a:tc>
                  <a:txBody>
                    <a:bodyPr/>
                    <a:lstStyle/>
                    <a:p>
                      <a:r>
                        <a:rPr lang="en-US" sz="1000" b="1"/>
                        <a:t>DW News - 2022-06-24 16:00:32</a:t>
                      </a:r>
                      <a:r>
                        <a:rPr lang="en-US" sz="1000"/>
                        <a:t>
 How computers predict if you will break the law — and what can go wrong | Techtopia</a:t>
                      </a:r>
                    </a:p>
                  </a:txBody>
                  <a:tcPr/>
                </a:tc>
                <a:tc>
                  <a:txBody>
                    <a:bodyPr/>
                    <a:lstStyle/>
                    <a:p>
                      <a:r>
                        <a:rPr lang="en-US" sz="1000"/>
                        <a:t>19:28</a:t>
                      </a:r>
                    </a:p>
                  </a:txBody>
                  <a:tcPr/>
                </a:tc>
                <a:tc>
                  <a:txBody>
                    <a:bodyPr/>
                    <a:lstStyle/>
                    <a:p>
                      <a:r>
                        <a:rPr lang="en-US" sz="1000"/>
                        <a:t>14491</a:t>
                      </a:r>
                    </a:p>
                  </a:txBody>
                  <a:tcPr/>
                </a:tc>
                <a:tc>
                  <a:txBody>
                    <a:bodyPr/>
                    <a:lstStyle/>
                    <a:p>
                      <a:r>
                        <a:rPr lang="en-US" sz="1000"/>
                        <a:t>30.72 %</a:t>
                      </a:r>
                    </a:p>
                  </a:txBody>
                  <a:tcPr/>
                </a:tc>
                <a:extLst>
                  <a:ext uri="{0D108BD9-81ED-4DB2-BD59-A6C34878D82A}">
                    <a16:rowId xmlns:a16="http://schemas.microsoft.com/office/drawing/2014/main" val="3927652507"/>
                  </a:ext>
                </a:extLst>
              </a:tr>
              <a:tr h="370840">
                <a:tc>
                  <a:txBody>
                    <a:bodyPr/>
                    <a:lstStyle/>
                    <a:p>
                      <a:r>
                        <a:rPr lang="en-US" sz="1000" b="1"/>
                        <a:t>DW News - 2022-06-28 08:57:43</a:t>
                      </a:r>
                      <a:r>
                        <a:rPr lang="en-US" sz="1000"/>
                        <a:t>
 46 dead migrants found in truck in Texas | DW News</a:t>
                      </a:r>
                    </a:p>
                  </a:txBody>
                  <a:tcPr/>
                </a:tc>
                <a:tc>
                  <a:txBody>
                    <a:bodyPr/>
                    <a:lstStyle/>
                    <a:p>
                      <a:r>
                        <a:rPr lang="en-US" sz="1000"/>
                        <a:t>3:28</a:t>
                      </a:r>
                    </a:p>
                  </a:txBody>
                  <a:tcPr/>
                </a:tc>
                <a:tc>
                  <a:txBody>
                    <a:bodyPr/>
                    <a:lstStyle/>
                    <a:p>
                      <a:r>
                        <a:rPr lang="en-US" sz="1000"/>
                        <a:t>14529</a:t>
                      </a:r>
                    </a:p>
                  </a:txBody>
                  <a:tcPr/>
                </a:tc>
                <a:tc>
                  <a:txBody>
                    <a:bodyPr/>
                    <a:lstStyle/>
                    <a:p>
                      <a:r>
                        <a:rPr lang="en-US" sz="1000"/>
                        <a:t>n/a</a:t>
                      </a:r>
                    </a:p>
                  </a:txBody>
                  <a:tcPr/>
                </a:tc>
                <a:extLst>
                  <a:ext uri="{0D108BD9-81ED-4DB2-BD59-A6C34878D82A}">
                    <a16:rowId xmlns:a16="http://schemas.microsoft.com/office/drawing/2014/main" val="2990125932"/>
                  </a:ext>
                </a:extLst>
              </a:tr>
              <a:tr h="370840">
                <a:tc>
                  <a:txBody>
                    <a:bodyPr/>
                    <a:lstStyle/>
                    <a:p>
                      <a:r>
                        <a:rPr lang="en-US" sz="1000" b="1"/>
                        <a:t>DW News - 2022-06-27 20:30:05</a:t>
                      </a:r>
                      <a:r>
                        <a:rPr lang="en-US" sz="1000"/>
                        <a:t>
 Can Ukrainian students in Germany cope under all the pressure? | DW News</a:t>
                      </a:r>
                    </a:p>
                  </a:txBody>
                  <a:tcPr/>
                </a:tc>
                <a:tc>
                  <a:txBody>
                    <a:bodyPr/>
                    <a:lstStyle/>
                    <a:p>
                      <a:r>
                        <a:rPr lang="en-US" sz="1000"/>
                        <a:t>3:09</a:t>
                      </a:r>
                    </a:p>
                  </a:txBody>
                  <a:tcPr/>
                </a:tc>
                <a:tc>
                  <a:txBody>
                    <a:bodyPr/>
                    <a:lstStyle/>
                    <a:p>
                      <a:r>
                        <a:rPr lang="en-US" sz="1000"/>
                        <a:t>14562</a:t>
                      </a:r>
                    </a:p>
                  </a:txBody>
                  <a:tcPr/>
                </a:tc>
                <a:tc>
                  <a:txBody>
                    <a:bodyPr/>
                    <a:lstStyle/>
                    <a:p>
                      <a:r>
                        <a:rPr lang="en-US" sz="1000"/>
                        <a:t>55.66 %</a:t>
                      </a:r>
                    </a:p>
                  </a:txBody>
                  <a:tcPr/>
                </a:tc>
                <a:extLst>
                  <a:ext uri="{0D108BD9-81ED-4DB2-BD59-A6C34878D82A}">
                    <a16:rowId xmlns:a16="http://schemas.microsoft.com/office/drawing/2014/main" val="612571041"/>
                  </a:ext>
                </a:extLst>
              </a:tr>
              <a:tr h="370840">
                <a:tc>
                  <a:txBody>
                    <a:bodyPr/>
                    <a:lstStyle/>
                    <a:p>
                      <a:r>
                        <a:rPr lang="en-US" sz="1000" b="1"/>
                        <a:t>DW News - 2022-06-25 17:07:03</a:t>
                      </a:r>
                      <a:r>
                        <a:rPr lang="en-US" sz="1000"/>
                        <a:t>
 Namibian descendants urge Germany to amend genocide deal | DW News</a:t>
                      </a:r>
                    </a:p>
                  </a:txBody>
                  <a:tcPr/>
                </a:tc>
                <a:tc>
                  <a:txBody>
                    <a:bodyPr/>
                    <a:lstStyle/>
                    <a:p>
                      <a:r>
                        <a:rPr lang="en-US" sz="1000"/>
                        <a:t>5:59</a:t>
                      </a:r>
                    </a:p>
                  </a:txBody>
                  <a:tcPr/>
                </a:tc>
                <a:tc>
                  <a:txBody>
                    <a:bodyPr/>
                    <a:lstStyle/>
                    <a:p>
                      <a:r>
                        <a:rPr lang="en-US" sz="1000"/>
                        <a:t>17998</a:t>
                      </a:r>
                    </a:p>
                  </a:txBody>
                  <a:tcPr/>
                </a:tc>
                <a:tc>
                  <a:txBody>
                    <a:bodyPr/>
                    <a:lstStyle/>
                    <a:p>
                      <a:r>
                        <a:rPr lang="en-US" sz="1000"/>
                        <a:t>33.30 %</a:t>
                      </a:r>
                    </a:p>
                  </a:txBody>
                  <a:tcPr/>
                </a:tc>
                <a:extLst>
                  <a:ext uri="{0D108BD9-81ED-4DB2-BD59-A6C34878D82A}">
                    <a16:rowId xmlns:a16="http://schemas.microsoft.com/office/drawing/2014/main" val="1368498050"/>
                  </a:ext>
                </a:extLst>
              </a:tr>
              <a:tr h="370840">
                <a:tc>
                  <a:txBody>
                    <a:bodyPr/>
                    <a:lstStyle/>
                    <a:p>
                      <a:r>
                        <a:rPr lang="en-US" sz="1000" b="1"/>
                        <a:t>DW News - 2022-06-26 17:46:31</a:t>
                      </a:r>
                      <a:r>
                        <a:rPr lang="en-US" sz="1000"/>
                        <a:t>
 What impact has the coronavirus pandemic had on the environment? | COVID-19 Special</a:t>
                      </a:r>
                    </a:p>
                  </a:txBody>
                  <a:tcPr/>
                </a:tc>
                <a:tc>
                  <a:txBody>
                    <a:bodyPr/>
                    <a:lstStyle/>
                    <a:p>
                      <a:r>
                        <a:rPr lang="en-US" sz="1000"/>
                        <a:t>26:04</a:t>
                      </a:r>
                    </a:p>
                  </a:txBody>
                  <a:tcPr/>
                </a:tc>
                <a:tc>
                  <a:txBody>
                    <a:bodyPr/>
                    <a:lstStyle/>
                    <a:p>
                      <a:r>
                        <a:rPr lang="en-US" sz="1000"/>
                        <a:t>19306</a:t>
                      </a:r>
                    </a:p>
                  </a:txBody>
                  <a:tcPr/>
                </a:tc>
                <a:tc>
                  <a:txBody>
                    <a:bodyPr/>
                    <a:lstStyle/>
                    <a:p>
                      <a:r>
                        <a:rPr lang="en-US" sz="1000"/>
                        <a:t>23.50 %</a:t>
                      </a:r>
                    </a:p>
                  </a:txBody>
                  <a:tcPr/>
                </a:tc>
                <a:extLst>
                  <a:ext uri="{0D108BD9-81ED-4DB2-BD59-A6C34878D82A}">
                    <a16:rowId xmlns:a16="http://schemas.microsoft.com/office/drawing/2014/main" val="1473327363"/>
                  </a:ext>
                </a:extLst>
              </a:tr>
              <a:tr h="370840">
                <a:tc>
                  <a:txBody>
                    <a:bodyPr/>
                    <a:lstStyle/>
                    <a:p>
                      <a:r>
                        <a:rPr lang="en-US" sz="1000" b="1"/>
                        <a:t>DW News - 2022-06-28 17:44:47</a:t>
                      </a:r>
                      <a:r>
                        <a:rPr lang="en-US" sz="1000"/>
                        <a:t>
 Muslim fact-checker's "highly provocative tweet" leads to arrest in India | DW News</a:t>
                      </a:r>
                    </a:p>
                  </a:txBody>
                  <a:tcPr/>
                </a:tc>
                <a:tc>
                  <a:txBody>
                    <a:bodyPr/>
                    <a:lstStyle/>
                    <a:p>
                      <a:r>
                        <a:rPr lang="en-US" sz="1000"/>
                        <a:t>8:29</a:t>
                      </a:r>
                    </a:p>
                  </a:txBody>
                  <a:tcPr/>
                </a:tc>
                <a:tc>
                  <a:txBody>
                    <a:bodyPr/>
                    <a:lstStyle/>
                    <a:p>
                      <a:r>
                        <a:rPr lang="en-US" sz="1000"/>
                        <a:t>20289</a:t>
                      </a:r>
                    </a:p>
                  </a:txBody>
                  <a:tcPr/>
                </a:tc>
                <a:tc>
                  <a:txBody>
                    <a:bodyPr/>
                    <a:lstStyle/>
                    <a:p>
                      <a:r>
                        <a:rPr lang="en-US" sz="1000"/>
                        <a:t>n/a</a:t>
                      </a:r>
                    </a:p>
                  </a:txBody>
                  <a:tcPr/>
                </a:tc>
                <a:extLst>
                  <a:ext uri="{0D108BD9-81ED-4DB2-BD59-A6C34878D82A}">
                    <a16:rowId xmlns:a16="http://schemas.microsoft.com/office/drawing/2014/main" val="3585050669"/>
                  </a:ext>
                </a:extLst>
              </a:tr>
            </a:tbl>
          </a:graphicData>
        </a:graphic>
      </p:graphicFrame>
      <p:sp>
        <p:nvSpPr>
          <p:cNvPr id="4" name="Text Placeholder 3">
            <a:extLst>
              <a:ext uri="{FF2B5EF4-FFF2-40B4-BE49-F238E27FC236}">
                <a16:creationId xmlns:a16="http://schemas.microsoft.com/office/drawing/2014/main" id="{57F42F74-A31E-4802-A047-41772EE6943B}"/>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2704265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0DED4-0245-4287-BF9B-C9C8EDA66983}"/>
              </a:ext>
            </a:extLst>
          </p:cNvPr>
          <p:cNvSpPr>
            <a:spLocks noGrp="1"/>
          </p:cNvSpPr>
          <p:nvPr>
            <p:ph type="title"/>
          </p:nvPr>
        </p:nvSpPr>
        <p:spPr/>
        <p:txBody>
          <a:bodyPr/>
          <a:lstStyle/>
          <a:p>
            <a:r>
              <a:rPr lang="en-US"/>
              <a:t>Instagram Instagram | Top 10 Videos-Carousels | Last 7 Days | dwnews - 1 of 8</a:t>
            </a:r>
          </a:p>
        </p:txBody>
      </p:sp>
      <p:graphicFrame>
        <p:nvGraphicFramePr>
          <p:cNvPr id="5" name="Table Placeholder 4">
            <a:extLst>
              <a:ext uri="{FF2B5EF4-FFF2-40B4-BE49-F238E27FC236}">
                <a16:creationId xmlns:a16="http://schemas.microsoft.com/office/drawing/2014/main" id="{75E5DA12-D37A-4BA0-BCDF-E08234F47829}"/>
              </a:ext>
            </a:extLst>
          </p:cNvPr>
          <p:cNvGraphicFramePr>
            <a:graphicFrameLocks noGrp="1"/>
          </p:cNvGraphicFramePr>
          <p:nvPr>
            <p:ph type="tbl" sz="quarter" idx="13"/>
            <p:extLst>
              <p:ext uri="{D42A27DB-BD31-4B8C-83A1-F6EECF244321}">
                <p14:modId xmlns:p14="http://schemas.microsoft.com/office/powerpoint/2010/main" val="798258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02077271"/>
                    </a:ext>
                  </a:extLst>
                </a:gridCol>
                <a:gridCol w="1399032">
                  <a:extLst>
                    <a:ext uri="{9D8B030D-6E8A-4147-A177-3AD203B41FA5}">
                      <a16:colId xmlns:a16="http://schemas.microsoft.com/office/drawing/2014/main" val="814950093"/>
                    </a:ext>
                  </a:extLst>
                </a:gridCol>
                <a:gridCol w="576072">
                  <a:extLst>
                    <a:ext uri="{9D8B030D-6E8A-4147-A177-3AD203B41FA5}">
                      <a16:colId xmlns:a16="http://schemas.microsoft.com/office/drawing/2014/main" val="3784908664"/>
                    </a:ext>
                  </a:extLst>
                </a:gridCol>
                <a:gridCol w="1728216">
                  <a:extLst>
                    <a:ext uri="{9D8B030D-6E8A-4147-A177-3AD203B41FA5}">
                      <a16:colId xmlns:a16="http://schemas.microsoft.com/office/drawing/2014/main" val="3369151470"/>
                    </a:ext>
                  </a:extLst>
                </a:gridCol>
                <a:gridCol w="576072">
                  <a:extLst>
                    <a:ext uri="{9D8B030D-6E8A-4147-A177-3AD203B41FA5}">
                      <a16:colId xmlns:a16="http://schemas.microsoft.com/office/drawing/2014/main" val="2659776764"/>
                    </a:ext>
                  </a:extLst>
                </a:gridCol>
                <a:gridCol w="576072">
                  <a:extLst>
                    <a:ext uri="{9D8B030D-6E8A-4147-A177-3AD203B41FA5}">
                      <a16:colId xmlns:a16="http://schemas.microsoft.com/office/drawing/2014/main" val="3542573601"/>
                    </a:ext>
                  </a:extLst>
                </a:gridCol>
                <a:gridCol w="576072">
                  <a:extLst>
                    <a:ext uri="{9D8B030D-6E8A-4147-A177-3AD203B41FA5}">
                      <a16:colId xmlns:a16="http://schemas.microsoft.com/office/drawing/2014/main" val="626847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extLst>
                  <a:ext uri="{0D108BD9-81ED-4DB2-BD59-A6C34878D82A}">
                    <a16:rowId xmlns:a16="http://schemas.microsoft.com/office/drawing/2014/main" val="2678057856"/>
                  </a:ext>
                </a:extLst>
              </a:tr>
            </a:tbl>
          </a:graphicData>
        </a:graphic>
      </p:graphicFrame>
      <p:sp>
        <p:nvSpPr>
          <p:cNvPr id="4" name="Text Placeholder 3">
            <a:extLst>
              <a:ext uri="{FF2B5EF4-FFF2-40B4-BE49-F238E27FC236}">
                <a16:creationId xmlns:a16="http://schemas.microsoft.com/office/drawing/2014/main" id="{99BDFE78-2197-4A64-BFAF-59689AED914E}"/>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970619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2336B-8641-45D9-A978-B3620F97B7AC}"/>
              </a:ext>
            </a:extLst>
          </p:cNvPr>
          <p:cNvSpPr>
            <a:spLocks noGrp="1"/>
          </p:cNvSpPr>
          <p:nvPr>
            <p:ph type="title"/>
          </p:nvPr>
        </p:nvSpPr>
        <p:spPr/>
        <p:txBody>
          <a:bodyPr/>
          <a:lstStyle/>
          <a:p>
            <a:r>
              <a:rPr lang="en-US"/>
              <a:t>Instagram Instagram | Top 10 Videos-Carousels | Last 7 Days | dwnews - 2 of 8</a:t>
            </a:r>
          </a:p>
        </p:txBody>
      </p:sp>
      <p:graphicFrame>
        <p:nvGraphicFramePr>
          <p:cNvPr id="5" name="Table Placeholder 4">
            <a:extLst>
              <a:ext uri="{FF2B5EF4-FFF2-40B4-BE49-F238E27FC236}">
                <a16:creationId xmlns:a16="http://schemas.microsoft.com/office/drawing/2014/main" id="{DF2756EB-99EB-4E85-82BB-703627445B6A}"/>
              </a:ext>
            </a:extLst>
          </p:cNvPr>
          <p:cNvGraphicFramePr>
            <a:graphicFrameLocks noGrp="1"/>
          </p:cNvGraphicFramePr>
          <p:nvPr>
            <p:ph type="tbl" sz="quarter" idx="13"/>
            <p:extLst>
              <p:ext uri="{D42A27DB-BD31-4B8C-83A1-F6EECF244321}">
                <p14:modId xmlns:p14="http://schemas.microsoft.com/office/powerpoint/2010/main" val="952978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52435781"/>
                    </a:ext>
                  </a:extLst>
                </a:gridCol>
                <a:gridCol w="1399032">
                  <a:extLst>
                    <a:ext uri="{9D8B030D-6E8A-4147-A177-3AD203B41FA5}">
                      <a16:colId xmlns:a16="http://schemas.microsoft.com/office/drawing/2014/main" val="647025202"/>
                    </a:ext>
                  </a:extLst>
                </a:gridCol>
                <a:gridCol w="576072">
                  <a:extLst>
                    <a:ext uri="{9D8B030D-6E8A-4147-A177-3AD203B41FA5}">
                      <a16:colId xmlns:a16="http://schemas.microsoft.com/office/drawing/2014/main" val="2411871911"/>
                    </a:ext>
                  </a:extLst>
                </a:gridCol>
                <a:gridCol w="1728216">
                  <a:extLst>
                    <a:ext uri="{9D8B030D-6E8A-4147-A177-3AD203B41FA5}">
                      <a16:colId xmlns:a16="http://schemas.microsoft.com/office/drawing/2014/main" val="2783787427"/>
                    </a:ext>
                  </a:extLst>
                </a:gridCol>
                <a:gridCol w="576072">
                  <a:extLst>
                    <a:ext uri="{9D8B030D-6E8A-4147-A177-3AD203B41FA5}">
                      <a16:colId xmlns:a16="http://schemas.microsoft.com/office/drawing/2014/main" val="1623221687"/>
                    </a:ext>
                  </a:extLst>
                </a:gridCol>
                <a:gridCol w="576072">
                  <a:extLst>
                    <a:ext uri="{9D8B030D-6E8A-4147-A177-3AD203B41FA5}">
                      <a16:colId xmlns:a16="http://schemas.microsoft.com/office/drawing/2014/main" val="1471454900"/>
                    </a:ext>
                  </a:extLst>
                </a:gridCol>
                <a:gridCol w="576072">
                  <a:extLst>
                    <a:ext uri="{9D8B030D-6E8A-4147-A177-3AD203B41FA5}">
                      <a16:colId xmlns:a16="http://schemas.microsoft.com/office/drawing/2014/main" val="3459192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extLst>
                  <a:ext uri="{0D108BD9-81ED-4DB2-BD59-A6C34878D82A}">
                    <a16:rowId xmlns:a16="http://schemas.microsoft.com/office/drawing/2014/main" val="3788072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dwnews - 2022-06-27 10:49:43</a:t>
                      </a:r>
                      <a:r>
                        <a:rPr kumimoji="0" lang="en-US" sz="1000" b="0" i="0" u="none" strike="noStrike" kern="1200" cap="none" spc="0" normalizeH="0" baseline="0" noProof="0">
                          <a:ln>
                            <a:noFill/>
                          </a:ln>
                          <a:solidFill>
                            <a:prstClr val="black"/>
                          </a:solidFill>
                          <a:effectLst/>
                          <a:uLnTx/>
                          <a:uFillTx/>
                          <a:latin typeface="+mn-lt"/>
                          <a:ea typeface="+mn-ea"/>
                          <a:cs typeface="+mn-cs"/>
                        </a:rPr>
                        <a:t>
 Turkish police detained more than 200 participants at an LGBTQ Pride march in Istanbul on Sunday, organizers said.
Local authorities in Istanbul's Beyoglu district banned Pride Week events between June 20-26, saying that they could lead to public unrest. The event has been officially banned every year since 2015, but crowd still gather near the city's Taksim Square to mark the end of the Pride Month.
"We do not give up, we are not afraid! We will continue our activities in safe places and online," pride week organizers said.
Turkey's first pride march was held in 2003, the year after President Recep Tayyip Erdogan's conservative AKP party came to power. Istanbul authorities banned the event more than ten years later.
Kemal Aslan / AFP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https://quintly-image-storage.s3.amazonaws.com/c555d3b38c8b509ab136c4436e75d519/9ba20b0c60ff3192df87c20edde61602.jpg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extLst>
                  <a:ext uri="{0D108BD9-81ED-4DB2-BD59-A6C34878D82A}">
                    <a16:rowId xmlns:a16="http://schemas.microsoft.com/office/drawing/2014/main" val="2651599531"/>
                  </a:ext>
                </a:extLst>
              </a:tr>
            </a:tbl>
          </a:graphicData>
        </a:graphic>
      </p:graphicFrame>
      <p:sp>
        <p:nvSpPr>
          <p:cNvPr id="4" name="Text Placeholder 3">
            <a:extLst>
              <a:ext uri="{FF2B5EF4-FFF2-40B4-BE49-F238E27FC236}">
                <a16:creationId xmlns:a16="http://schemas.microsoft.com/office/drawing/2014/main" id="{DBE53412-6381-4457-891E-00C4C3074AC9}"/>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274512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5E7CF-24F3-4AD9-A69B-E40C35AC2DE0}"/>
              </a:ext>
            </a:extLst>
          </p:cNvPr>
          <p:cNvSpPr>
            <a:spLocks noGrp="1"/>
          </p:cNvSpPr>
          <p:nvPr>
            <p:ph type="title"/>
          </p:nvPr>
        </p:nvSpPr>
        <p:spPr/>
        <p:txBody>
          <a:bodyPr/>
          <a:lstStyle/>
          <a:p>
            <a:r>
              <a:rPr lang="en-US"/>
              <a:t>Instagram Instagram | Top 10 Videos-Carousels | Last 7 Days | dwnews - 3 of 8</a:t>
            </a:r>
          </a:p>
        </p:txBody>
      </p:sp>
      <p:graphicFrame>
        <p:nvGraphicFramePr>
          <p:cNvPr id="5" name="Table Placeholder 4">
            <a:extLst>
              <a:ext uri="{FF2B5EF4-FFF2-40B4-BE49-F238E27FC236}">
                <a16:creationId xmlns:a16="http://schemas.microsoft.com/office/drawing/2014/main" id="{E0045CA2-6A74-4E6E-ADF1-1CB8DD03ED0A}"/>
              </a:ext>
            </a:extLst>
          </p:cNvPr>
          <p:cNvGraphicFramePr>
            <a:graphicFrameLocks noGrp="1"/>
          </p:cNvGraphicFramePr>
          <p:nvPr>
            <p:ph type="tbl" sz="quarter" idx="13"/>
            <p:extLst>
              <p:ext uri="{D42A27DB-BD31-4B8C-83A1-F6EECF244321}">
                <p14:modId xmlns:p14="http://schemas.microsoft.com/office/powerpoint/2010/main" val="3440022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06219223"/>
                    </a:ext>
                  </a:extLst>
                </a:gridCol>
                <a:gridCol w="1399032">
                  <a:extLst>
                    <a:ext uri="{9D8B030D-6E8A-4147-A177-3AD203B41FA5}">
                      <a16:colId xmlns:a16="http://schemas.microsoft.com/office/drawing/2014/main" val="2214288429"/>
                    </a:ext>
                  </a:extLst>
                </a:gridCol>
                <a:gridCol w="576072">
                  <a:extLst>
                    <a:ext uri="{9D8B030D-6E8A-4147-A177-3AD203B41FA5}">
                      <a16:colId xmlns:a16="http://schemas.microsoft.com/office/drawing/2014/main" val="4038157210"/>
                    </a:ext>
                  </a:extLst>
                </a:gridCol>
                <a:gridCol w="1728216">
                  <a:extLst>
                    <a:ext uri="{9D8B030D-6E8A-4147-A177-3AD203B41FA5}">
                      <a16:colId xmlns:a16="http://schemas.microsoft.com/office/drawing/2014/main" val="551691849"/>
                    </a:ext>
                  </a:extLst>
                </a:gridCol>
                <a:gridCol w="576072">
                  <a:extLst>
                    <a:ext uri="{9D8B030D-6E8A-4147-A177-3AD203B41FA5}">
                      <a16:colId xmlns:a16="http://schemas.microsoft.com/office/drawing/2014/main" val="1442447880"/>
                    </a:ext>
                  </a:extLst>
                </a:gridCol>
                <a:gridCol w="576072">
                  <a:extLst>
                    <a:ext uri="{9D8B030D-6E8A-4147-A177-3AD203B41FA5}">
                      <a16:colId xmlns:a16="http://schemas.microsoft.com/office/drawing/2014/main" val="687939187"/>
                    </a:ext>
                  </a:extLst>
                </a:gridCol>
                <a:gridCol w="576072">
                  <a:extLst>
                    <a:ext uri="{9D8B030D-6E8A-4147-A177-3AD203B41FA5}">
                      <a16:colId xmlns:a16="http://schemas.microsoft.com/office/drawing/2014/main" val="235876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extLst>
                  <a:ext uri="{0D108BD9-81ED-4DB2-BD59-A6C34878D82A}">
                    <a16:rowId xmlns:a16="http://schemas.microsoft.com/office/drawing/2014/main" val="4026287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dwnews - 2022-06-27 16:27:45</a:t>
                      </a:r>
                      <a:r>
                        <a:rPr kumimoji="0" lang="en-US" sz="1000" b="0" i="0" u="none" strike="noStrike" kern="1200" cap="none" spc="0" normalizeH="0" baseline="0" noProof="0">
                          <a:ln>
                            <a:noFill/>
                          </a:ln>
                          <a:solidFill>
                            <a:prstClr val="black"/>
                          </a:solidFill>
                          <a:effectLst/>
                          <a:uLnTx/>
                          <a:uFillTx/>
                          <a:latin typeface="+mn-lt"/>
                          <a:ea typeface="+mn-ea"/>
                          <a:cs typeface="+mn-cs"/>
                        </a:rPr>
                        <a:t>
 "Like a game of dominoes."
This is the moment a three-story tall wooden stand collapsed during a bullfight in Colombia, killing at least four people and injuring more than 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https://quintly-image-storage.s3.amazonaws.com/c555d3b38c8b509ab136c4436e75d519/fa78deefebd69a8eb702dc9980ea31a7.jpg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3122247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dwnews - 2022-06-29 17:41:40</a:t>
                      </a:r>
                      <a:r>
                        <a:rPr kumimoji="0" lang="en-US" sz="1000" b="0" i="0" u="none" strike="noStrike" kern="1200" cap="none" spc="0" normalizeH="0" baseline="0" noProof="0">
                          <a:ln>
                            <a:noFill/>
                          </a:ln>
                          <a:solidFill>
                            <a:prstClr val="black"/>
                          </a:solidFill>
                          <a:effectLst/>
                          <a:uLnTx/>
                          <a:uFillTx/>
                          <a:latin typeface="+mn-lt"/>
                          <a:ea typeface="+mn-ea"/>
                          <a:cs typeface="+mn-cs"/>
                        </a:rPr>
                        <a:t>
 German Chancellor Olaf Scholz deployed German grammar to avoid answering a question by DW's senior political reporter about the G-7 leaders' security guarantees to Ukraine.
His response — or rather the lack of one — has since gone 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https://quintly-image-storage.s3.amazonaws.com/c555d3b38c8b509ab136c4436e75d519/4603d575225527d25f30f4e9c8f3a2d1.jpg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2842137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dwnews - 2022-06-23 07:43:39</a:t>
                      </a:r>
                      <a:r>
                        <a:rPr kumimoji="0" lang="en-US" sz="1000" b="0" i="0" u="none" strike="noStrike" kern="1200" cap="none" spc="0" normalizeH="0" baseline="0" noProof="0">
                          <a:ln>
                            <a:noFill/>
                          </a:ln>
                          <a:solidFill>
                            <a:prstClr val="black"/>
                          </a:solidFill>
                          <a:effectLst/>
                          <a:uLnTx/>
                          <a:uFillTx/>
                          <a:latin typeface="+mn-lt"/>
                          <a:ea typeface="+mn-ea"/>
                          <a:cs typeface="+mn-cs"/>
                        </a:rPr>
                        <a:t>
 Would you let a robot mix your drinks? That's what this one bar in Germany is doing. Watch the video to find out why the bar decided to try out the bartender bots and what their human coworkers think.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https://quintly-image-storage.s3.amazonaws.com/c555d3b38c8b509ab136c4436e75d519/eac128d33d440ffc81457f337aeb2a4c.jpg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3952723014"/>
                  </a:ext>
                </a:extLst>
              </a:tr>
            </a:tbl>
          </a:graphicData>
        </a:graphic>
      </p:graphicFrame>
      <p:sp>
        <p:nvSpPr>
          <p:cNvPr id="4" name="Text Placeholder 3">
            <a:extLst>
              <a:ext uri="{FF2B5EF4-FFF2-40B4-BE49-F238E27FC236}">
                <a16:creationId xmlns:a16="http://schemas.microsoft.com/office/drawing/2014/main" id="{AF91BA03-6954-4A86-8E9F-52B2FAF4EBE6}"/>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2322524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9056B-BFA5-4CC6-96CB-49A4F52E1FF7}"/>
              </a:ext>
            </a:extLst>
          </p:cNvPr>
          <p:cNvSpPr>
            <a:spLocks noGrp="1"/>
          </p:cNvSpPr>
          <p:nvPr>
            <p:ph type="title"/>
          </p:nvPr>
        </p:nvSpPr>
        <p:spPr/>
        <p:txBody>
          <a:bodyPr/>
          <a:lstStyle/>
          <a:p>
            <a:r>
              <a:rPr lang="en-US"/>
              <a:t>Instagram Instagram | Top 10 Videos-Carousels | Last 7 Days | dwnews - 4 of 8</a:t>
            </a:r>
          </a:p>
        </p:txBody>
      </p:sp>
      <p:graphicFrame>
        <p:nvGraphicFramePr>
          <p:cNvPr id="5" name="Table Placeholder 4">
            <a:extLst>
              <a:ext uri="{FF2B5EF4-FFF2-40B4-BE49-F238E27FC236}">
                <a16:creationId xmlns:a16="http://schemas.microsoft.com/office/drawing/2014/main" id="{8338A3F5-4F29-42F2-8204-6121BA89ABA5}"/>
              </a:ext>
            </a:extLst>
          </p:cNvPr>
          <p:cNvGraphicFramePr>
            <a:graphicFrameLocks noGrp="1"/>
          </p:cNvGraphicFramePr>
          <p:nvPr>
            <p:ph type="tbl" sz="quarter" idx="13"/>
            <p:extLst>
              <p:ext uri="{D42A27DB-BD31-4B8C-83A1-F6EECF244321}">
                <p14:modId xmlns:p14="http://schemas.microsoft.com/office/powerpoint/2010/main" val="2154498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54570185"/>
                    </a:ext>
                  </a:extLst>
                </a:gridCol>
                <a:gridCol w="1399032">
                  <a:extLst>
                    <a:ext uri="{9D8B030D-6E8A-4147-A177-3AD203B41FA5}">
                      <a16:colId xmlns:a16="http://schemas.microsoft.com/office/drawing/2014/main" val="805452978"/>
                    </a:ext>
                  </a:extLst>
                </a:gridCol>
                <a:gridCol w="576072">
                  <a:extLst>
                    <a:ext uri="{9D8B030D-6E8A-4147-A177-3AD203B41FA5}">
                      <a16:colId xmlns:a16="http://schemas.microsoft.com/office/drawing/2014/main" val="2304301237"/>
                    </a:ext>
                  </a:extLst>
                </a:gridCol>
                <a:gridCol w="1728216">
                  <a:extLst>
                    <a:ext uri="{9D8B030D-6E8A-4147-A177-3AD203B41FA5}">
                      <a16:colId xmlns:a16="http://schemas.microsoft.com/office/drawing/2014/main" val="3332000896"/>
                    </a:ext>
                  </a:extLst>
                </a:gridCol>
                <a:gridCol w="576072">
                  <a:extLst>
                    <a:ext uri="{9D8B030D-6E8A-4147-A177-3AD203B41FA5}">
                      <a16:colId xmlns:a16="http://schemas.microsoft.com/office/drawing/2014/main" val="3312881692"/>
                    </a:ext>
                  </a:extLst>
                </a:gridCol>
                <a:gridCol w="576072">
                  <a:extLst>
                    <a:ext uri="{9D8B030D-6E8A-4147-A177-3AD203B41FA5}">
                      <a16:colId xmlns:a16="http://schemas.microsoft.com/office/drawing/2014/main" val="1932057222"/>
                    </a:ext>
                  </a:extLst>
                </a:gridCol>
                <a:gridCol w="576072">
                  <a:extLst>
                    <a:ext uri="{9D8B030D-6E8A-4147-A177-3AD203B41FA5}">
                      <a16:colId xmlns:a16="http://schemas.microsoft.com/office/drawing/2014/main" val="2904124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extLst>
                  <a:ext uri="{0D108BD9-81ED-4DB2-BD59-A6C34878D82A}">
                    <a16:rowId xmlns:a16="http://schemas.microsoft.com/office/drawing/2014/main" val="1636919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dwnews - 2022-06-25 18:47:19</a:t>
                      </a:r>
                      <a:r>
                        <a:rPr kumimoji="0" lang="en-US" sz="1000" b="0" i="0" u="none" strike="noStrike" kern="1200" cap="none" spc="0" normalizeH="0" baseline="0" noProof="0">
                          <a:ln>
                            <a:noFill/>
                          </a:ln>
                          <a:solidFill>
                            <a:prstClr val="black"/>
                          </a:solidFill>
                          <a:effectLst/>
                          <a:uLnTx/>
                          <a:uFillTx/>
                          <a:latin typeface="+mn-lt"/>
                          <a:ea typeface="+mn-ea"/>
                          <a:cs typeface="+mn-cs"/>
                        </a:rPr>
                        <a:t>
 These mermaids come in all shapes and colors – and they say putting on a tail helps embrace diversity.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https://quintly-image-storage.s3.amazonaws.com/c555d3b38c8b509ab136c4436e75d519/a2a6fee28d8eed61a28092e2fda51d00.jpg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574497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dwnews - 2022-06-24 15:11:06</a:t>
                      </a:r>
                      <a:r>
                        <a:rPr kumimoji="0" lang="en-US" sz="1000" b="0" i="0" u="none" strike="noStrike" kern="1200" cap="none" spc="0" normalizeH="0" baseline="0" noProof="0">
                          <a:ln>
                            <a:noFill/>
                          </a:ln>
                          <a:solidFill>
                            <a:prstClr val="black"/>
                          </a:solidFill>
                          <a:effectLst/>
                          <a:uLnTx/>
                          <a:uFillTx/>
                          <a:latin typeface="+mn-lt"/>
                          <a:ea typeface="+mn-ea"/>
                          <a:cs typeface="+mn-cs"/>
                        </a:rPr>
                        <a:t>
 "It's a disgrace!" 
China's ambassador to Australia faced repeated interruptions from protesters as he defended his country's human rights record during a speech in Sydney.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https://quintly-image-storage.s3.amazonaws.com/c555d3b38c8b509ab136c4436e75d519/bddbcc56589a47420692208a113f3bf5.jpg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617020743"/>
                  </a:ext>
                </a:extLst>
              </a:tr>
            </a:tbl>
          </a:graphicData>
        </a:graphic>
      </p:graphicFrame>
      <p:sp>
        <p:nvSpPr>
          <p:cNvPr id="4" name="Text Placeholder 3">
            <a:extLst>
              <a:ext uri="{FF2B5EF4-FFF2-40B4-BE49-F238E27FC236}">
                <a16:creationId xmlns:a16="http://schemas.microsoft.com/office/drawing/2014/main" id="{C7370C16-A24C-4CCF-96F5-77EBA40123D4}"/>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3406204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D4A14-B52C-4F19-ACAB-74A0C0FDDEF8}"/>
              </a:ext>
            </a:extLst>
          </p:cNvPr>
          <p:cNvSpPr>
            <a:spLocks noGrp="1"/>
          </p:cNvSpPr>
          <p:nvPr>
            <p:ph type="title"/>
          </p:nvPr>
        </p:nvSpPr>
        <p:spPr/>
        <p:txBody>
          <a:bodyPr/>
          <a:lstStyle/>
          <a:p>
            <a:r>
              <a:rPr lang="en-US"/>
              <a:t>Instagram Instagram | Top 10 Videos-Carousels | Last 7 Days | dwnews - 5 of 8</a:t>
            </a:r>
          </a:p>
        </p:txBody>
      </p:sp>
      <p:graphicFrame>
        <p:nvGraphicFramePr>
          <p:cNvPr id="5" name="Table Placeholder 4">
            <a:extLst>
              <a:ext uri="{FF2B5EF4-FFF2-40B4-BE49-F238E27FC236}">
                <a16:creationId xmlns:a16="http://schemas.microsoft.com/office/drawing/2014/main" id="{0C6253E3-C28C-4900-A77D-D80F0A87337F}"/>
              </a:ext>
            </a:extLst>
          </p:cNvPr>
          <p:cNvGraphicFramePr>
            <a:graphicFrameLocks noGrp="1"/>
          </p:cNvGraphicFramePr>
          <p:nvPr>
            <p:ph type="tbl" sz="quarter" idx="13"/>
            <p:extLst>
              <p:ext uri="{D42A27DB-BD31-4B8C-83A1-F6EECF244321}">
                <p14:modId xmlns:p14="http://schemas.microsoft.com/office/powerpoint/2010/main" val="872581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59448407"/>
                    </a:ext>
                  </a:extLst>
                </a:gridCol>
                <a:gridCol w="1399032">
                  <a:extLst>
                    <a:ext uri="{9D8B030D-6E8A-4147-A177-3AD203B41FA5}">
                      <a16:colId xmlns:a16="http://schemas.microsoft.com/office/drawing/2014/main" val="2249594271"/>
                    </a:ext>
                  </a:extLst>
                </a:gridCol>
                <a:gridCol w="576072">
                  <a:extLst>
                    <a:ext uri="{9D8B030D-6E8A-4147-A177-3AD203B41FA5}">
                      <a16:colId xmlns:a16="http://schemas.microsoft.com/office/drawing/2014/main" val="4072147877"/>
                    </a:ext>
                  </a:extLst>
                </a:gridCol>
                <a:gridCol w="1728216">
                  <a:extLst>
                    <a:ext uri="{9D8B030D-6E8A-4147-A177-3AD203B41FA5}">
                      <a16:colId xmlns:a16="http://schemas.microsoft.com/office/drawing/2014/main" val="1639221098"/>
                    </a:ext>
                  </a:extLst>
                </a:gridCol>
                <a:gridCol w="576072">
                  <a:extLst>
                    <a:ext uri="{9D8B030D-6E8A-4147-A177-3AD203B41FA5}">
                      <a16:colId xmlns:a16="http://schemas.microsoft.com/office/drawing/2014/main" val="1040476905"/>
                    </a:ext>
                  </a:extLst>
                </a:gridCol>
                <a:gridCol w="576072">
                  <a:extLst>
                    <a:ext uri="{9D8B030D-6E8A-4147-A177-3AD203B41FA5}">
                      <a16:colId xmlns:a16="http://schemas.microsoft.com/office/drawing/2014/main" val="734435657"/>
                    </a:ext>
                  </a:extLst>
                </a:gridCol>
                <a:gridCol w="576072">
                  <a:extLst>
                    <a:ext uri="{9D8B030D-6E8A-4147-A177-3AD203B41FA5}">
                      <a16:colId xmlns:a16="http://schemas.microsoft.com/office/drawing/2014/main" val="509860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extLst>
                  <a:ext uri="{0D108BD9-81ED-4DB2-BD59-A6C34878D82A}">
                    <a16:rowId xmlns:a16="http://schemas.microsoft.com/office/drawing/2014/main" val="1161169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dwnews - 2022-06-24 17:57:28</a:t>
                      </a:r>
                      <a:r>
                        <a:rPr kumimoji="0" lang="en-US" sz="1000" b="0" i="0" u="none" strike="noStrike" kern="1200" cap="none" spc="0" normalizeH="0" baseline="0" noProof="0">
                          <a:ln>
                            <a:noFill/>
                          </a:ln>
                          <a:solidFill>
                            <a:prstClr val="black"/>
                          </a:solidFill>
                          <a:effectLst/>
                          <a:uLnTx/>
                          <a:uFillTx/>
                          <a:latin typeface="+mn-lt"/>
                          <a:ea typeface="+mn-ea"/>
                          <a:cs typeface="+mn-cs"/>
                        </a:rPr>
                        <a:t>
 The US Supreme Court has ruled there is no constitutional right to abortion in the United States, overturning a precedent set nearly 50 years ago in the landmark court case Roe v Wade.
Tens of millions of women across the US are expected to lose their right to abortion as mainly southern and midwestern states introduce bans.
"The Constitution does not confer a right to abortion; Roe and Casey are overruled; and the authority to regulate abortion is returned to the people and their elected representatives," said the majority opinion, written by Justice Samuel Alito and joined by four other conservative justices.
The three dissenting justices, Stephen Breyer, Sonia Sotomayor and Elena Kagan, wrote that "with sorrow — for this court, but more, for the many millions of American women who have today lost a fundamental constitutional protection — we dissent."
Some US states moved quickly to ban abortion Friday, with Missouri's attorney general tweeting a photo of himself signing off on the prohibition less than two hours after the Supreme Court overturned the constitutional right to the procedure.
Abortion is now illegal, or soon to be illegal, in 16 US states. 
🔗For more on the court ruling, tap the link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https://quintly-image-storage.s3.amazonaws.com/c555d3b38c8b509ab136c4436e75d519/ce982e01d6970854072cacfa873a2e43.jpg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2259718828"/>
                  </a:ext>
                </a:extLst>
              </a:tr>
            </a:tbl>
          </a:graphicData>
        </a:graphic>
      </p:graphicFrame>
      <p:sp>
        <p:nvSpPr>
          <p:cNvPr id="4" name="Text Placeholder 3">
            <a:extLst>
              <a:ext uri="{FF2B5EF4-FFF2-40B4-BE49-F238E27FC236}">
                <a16:creationId xmlns:a16="http://schemas.microsoft.com/office/drawing/2014/main" id="{E66B42EB-AACB-4467-9C4D-14F3D9D87683}"/>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1734227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BAC94-EB31-42C2-8D47-FDE3FBFA4949}"/>
              </a:ext>
            </a:extLst>
          </p:cNvPr>
          <p:cNvSpPr>
            <a:spLocks noGrp="1"/>
          </p:cNvSpPr>
          <p:nvPr>
            <p:ph type="title"/>
          </p:nvPr>
        </p:nvSpPr>
        <p:spPr/>
        <p:txBody>
          <a:bodyPr/>
          <a:lstStyle/>
          <a:p>
            <a:r>
              <a:rPr lang="en-US"/>
              <a:t>Instagram Instagram | Top 10 Videos-Carousels | Last 7 Days | dwnews - 6 of 8</a:t>
            </a:r>
          </a:p>
        </p:txBody>
      </p:sp>
      <p:graphicFrame>
        <p:nvGraphicFramePr>
          <p:cNvPr id="5" name="Table Placeholder 4">
            <a:extLst>
              <a:ext uri="{FF2B5EF4-FFF2-40B4-BE49-F238E27FC236}">
                <a16:creationId xmlns:a16="http://schemas.microsoft.com/office/drawing/2014/main" id="{32402735-2445-463F-A76F-C1BDF3A7A2E3}"/>
              </a:ext>
            </a:extLst>
          </p:cNvPr>
          <p:cNvGraphicFramePr>
            <a:graphicFrameLocks noGrp="1"/>
          </p:cNvGraphicFramePr>
          <p:nvPr>
            <p:ph type="tbl" sz="quarter" idx="13"/>
            <p:extLst>
              <p:ext uri="{D42A27DB-BD31-4B8C-83A1-F6EECF244321}">
                <p14:modId xmlns:p14="http://schemas.microsoft.com/office/powerpoint/2010/main" val="371845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52580820"/>
                    </a:ext>
                  </a:extLst>
                </a:gridCol>
                <a:gridCol w="1399032">
                  <a:extLst>
                    <a:ext uri="{9D8B030D-6E8A-4147-A177-3AD203B41FA5}">
                      <a16:colId xmlns:a16="http://schemas.microsoft.com/office/drawing/2014/main" val="640924479"/>
                    </a:ext>
                  </a:extLst>
                </a:gridCol>
                <a:gridCol w="576072">
                  <a:extLst>
                    <a:ext uri="{9D8B030D-6E8A-4147-A177-3AD203B41FA5}">
                      <a16:colId xmlns:a16="http://schemas.microsoft.com/office/drawing/2014/main" val="1318452201"/>
                    </a:ext>
                  </a:extLst>
                </a:gridCol>
                <a:gridCol w="1728216">
                  <a:extLst>
                    <a:ext uri="{9D8B030D-6E8A-4147-A177-3AD203B41FA5}">
                      <a16:colId xmlns:a16="http://schemas.microsoft.com/office/drawing/2014/main" val="2683683906"/>
                    </a:ext>
                  </a:extLst>
                </a:gridCol>
                <a:gridCol w="576072">
                  <a:extLst>
                    <a:ext uri="{9D8B030D-6E8A-4147-A177-3AD203B41FA5}">
                      <a16:colId xmlns:a16="http://schemas.microsoft.com/office/drawing/2014/main" val="57031116"/>
                    </a:ext>
                  </a:extLst>
                </a:gridCol>
                <a:gridCol w="576072">
                  <a:extLst>
                    <a:ext uri="{9D8B030D-6E8A-4147-A177-3AD203B41FA5}">
                      <a16:colId xmlns:a16="http://schemas.microsoft.com/office/drawing/2014/main" val="2055641134"/>
                    </a:ext>
                  </a:extLst>
                </a:gridCol>
                <a:gridCol w="576072">
                  <a:extLst>
                    <a:ext uri="{9D8B030D-6E8A-4147-A177-3AD203B41FA5}">
                      <a16:colId xmlns:a16="http://schemas.microsoft.com/office/drawing/2014/main" val="2601006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extLst>
                  <a:ext uri="{0D108BD9-81ED-4DB2-BD59-A6C34878D82A}">
                    <a16:rowId xmlns:a16="http://schemas.microsoft.com/office/drawing/2014/main" val="3327540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dwnews - 2022-06-28 08:48:36</a:t>
                      </a:r>
                      <a:r>
                        <a:rPr kumimoji="0" lang="en-US" sz="1000" b="0" i="0" u="none" strike="noStrike" kern="1200" cap="none" spc="0" normalizeH="0" baseline="0" noProof="0">
                          <a:ln>
                            <a:noFill/>
                          </a:ln>
                          <a:solidFill>
                            <a:prstClr val="black"/>
                          </a:solidFill>
                          <a:effectLst/>
                          <a:uLnTx/>
                          <a:uFillTx/>
                          <a:latin typeface="+mn-lt"/>
                          <a:ea typeface="+mn-ea"/>
                          <a:cs typeface="+mn-cs"/>
                        </a:rPr>
                        <a:t>
 At least 46 migrants were found dead in the back of a truck on the outskirts of San Antonio, around 250 kilometers (160 miles) from the US southern border with Mexico. Another 12 adults and four minors were found alive inside the truck. They were rushed to the hospital with heat-related illnesses.
Charles Hood, the city's fire chief, said the individuals were hot to the touch and suffering from heat stroke. No water or air conditioning was found inside the truck.
"We're not supposed to open up a truck and see stacks of bodies in there," he said.
Temperatures in San Antonio reached a high of 39.4 degrees Celsius (103 degrees Fahrenheit) on Monday when the truck was found.  The temperature inside a trailer filled with people is typically even higher than the outside temperature.
A worker in a nearby building was alerted to the situation after hearing a cry for help on Monday afternoon, San Antonio police chief William McManus said. 
An investigation is underway into the incident and three individuals are in custody. None of those three were found inside the truck.
The tragedy is one of the deadliest incidents to occur at the US-Mexico border. The deaths once again highlight the challenge of controlling migrant crossings which have reached record highs. 
📷 Jordan Vonderhaar/Getty Images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https://quintly-image-storage.s3.amazonaws.com/c555d3b38c8b509ab136c4436e75d519/4f53550715b99f63ffc48c403ee735b7.jpg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1474267233"/>
                  </a:ext>
                </a:extLst>
              </a:tr>
            </a:tbl>
          </a:graphicData>
        </a:graphic>
      </p:graphicFrame>
      <p:sp>
        <p:nvSpPr>
          <p:cNvPr id="4" name="Text Placeholder 3">
            <a:extLst>
              <a:ext uri="{FF2B5EF4-FFF2-40B4-BE49-F238E27FC236}">
                <a16:creationId xmlns:a16="http://schemas.microsoft.com/office/drawing/2014/main" id="{075DE5FB-44D4-4D18-B625-380FEB644C24}"/>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3223734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989EF-14BF-4B6A-9A3D-456C780DC226}"/>
              </a:ext>
            </a:extLst>
          </p:cNvPr>
          <p:cNvSpPr>
            <a:spLocks noGrp="1"/>
          </p:cNvSpPr>
          <p:nvPr>
            <p:ph type="title"/>
          </p:nvPr>
        </p:nvSpPr>
        <p:spPr/>
        <p:txBody>
          <a:bodyPr/>
          <a:lstStyle/>
          <a:p>
            <a:r>
              <a:rPr lang="en-US"/>
              <a:t>Instagram Instagram | Top 10 Videos-Carousels | Last 7 Days | dwnews - 7 of 8</a:t>
            </a:r>
          </a:p>
        </p:txBody>
      </p:sp>
      <p:graphicFrame>
        <p:nvGraphicFramePr>
          <p:cNvPr id="5" name="Table Placeholder 4">
            <a:extLst>
              <a:ext uri="{FF2B5EF4-FFF2-40B4-BE49-F238E27FC236}">
                <a16:creationId xmlns:a16="http://schemas.microsoft.com/office/drawing/2014/main" id="{3E2F7EFB-63F0-4F6E-9CDA-7FBF7B901C17}"/>
              </a:ext>
            </a:extLst>
          </p:cNvPr>
          <p:cNvGraphicFramePr>
            <a:graphicFrameLocks noGrp="1"/>
          </p:cNvGraphicFramePr>
          <p:nvPr>
            <p:ph type="tbl" sz="quarter" idx="13"/>
            <p:extLst>
              <p:ext uri="{D42A27DB-BD31-4B8C-83A1-F6EECF244321}">
                <p14:modId xmlns:p14="http://schemas.microsoft.com/office/powerpoint/2010/main" val="8908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4433915"/>
                    </a:ext>
                  </a:extLst>
                </a:gridCol>
                <a:gridCol w="1399032">
                  <a:extLst>
                    <a:ext uri="{9D8B030D-6E8A-4147-A177-3AD203B41FA5}">
                      <a16:colId xmlns:a16="http://schemas.microsoft.com/office/drawing/2014/main" val="3533565311"/>
                    </a:ext>
                  </a:extLst>
                </a:gridCol>
                <a:gridCol w="576072">
                  <a:extLst>
                    <a:ext uri="{9D8B030D-6E8A-4147-A177-3AD203B41FA5}">
                      <a16:colId xmlns:a16="http://schemas.microsoft.com/office/drawing/2014/main" val="2866186973"/>
                    </a:ext>
                  </a:extLst>
                </a:gridCol>
                <a:gridCol w="1728216">
                  <a:extLst>
                    <a:ext uri="{9D8B030D-6E8A-4147-A177-3AD203B41FA5}">
                      <a16:colId xmlns:a16="http://schemas.microsoft.com/office/drawing/2014/main" val="814012685"/>
                    </a:ext>
                  </a:extLst>
                </a:gridCol>
                <a:gridCol w="576072">
                  <a:extLst>
                    <a:ext uri="{9D8B030D-6E8A-4147-A177-3AD203B41FA5}">
                      <a16:colId xmlns:a16="http://schemas.microsoft.com/office/drawing/2014/main" val="2336917647"/>
                    </a:ext>
                  </a:extLst>
                </a:gridCol>
                <a:gridCol w="576072">
                  <a:extLst>
                    <a:ext uri="{9D8B030D-6E8A-4147-A177-3AD203B41FA5}">
                      <a16:colId xmlns:a16="http://schemas.microsoft.com/office/drawing/2014/main" val="3088700606"/>
                    </a:ext>
                  </a:extLst>
                </a:gridCol>
                <a:gridCol w="576072">
                  <a:extLst>
                    <a:ext uri="{9D8B030D-6E8A-4147-A177-3AD203B41FA5}">
                      <a16:colId xmlns:a16="http://schemas.microsoft.com/office/drawing/2014/main" val="4197507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extLst>
                  <a:ext uri="{0D108BD9-81ED-4DB2-BD59-A6C34878D82A}">
                    <a16:rowId xmlns:a16="http://schemas.microsoft.com/office/drawing/2014/main" val="2070148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dwnews - 2022-06-28 11:25:38</a:t>
                      </a:r>
                      <a:r>
                        <a:rPr kumimoji="0" lang="en-US" sz="1000" b="0" i="0" u="none" strike="noStrike" kern="1200" cap="none" spc="0" normalizeH="0" baseline="0" noProof="0">
                          <a:ln>
                            <a:noFill/>
                          </a:ln>
                          <a:solidFill>
                            <a:prstClr val="black"/>
                          </a:solidFill>
                          <a:effectLst/>
                          <a:uLnTx/>
                          <a:uFillTx/>
                          <a:latin typeface="+mn-lt"/>
                          <a:ea typeface="+mn-ea"/>
                          <a:cs typeface="+mn-cs"/>
                        </a:rPr>
                        <a:t>
 At least 13 people died and over 250 were injured in a chlorine gas leak from a storage tank at Jordan's Aqaba port. The leak came after a tank filled with 25 tonnes of chlorine gas being exported to Djibouti fell while being transported, officials said. 
A video posted on state television's Twitter page showed a storage tank falling from a winch and slamming into the deck of a ship, followed by yellow-coloured gas rising into the air as people ran away. An official from the Aqaba Ports Authority said an iron rope holding the container broke.
Chlorine gas is a widely used disinfectant and water purification agent, but if inhaled, the gas turns to hydrochloric acid, which can lead to internal burning and drowning through a reactionary release of water in the lungs.
Health officials urged people to stay inside and close windows and doors. The nearby south beach, which is popular with tourists, was evacuated after the accident, as were adjacent residential areas. Residents were later told they could return to their homes.
Jordan's Aqaba port is the country's only maritime gateway and a transit point for much of its imports and exports.
Swipe for video
📷 Al Mamlaka TV/AFP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https://quintly-image-storage.s3.amazonaws.com/c555d3b38c8b509ab136c4436e75d519/4f0744663a02d09823e9e670c73df1ca.jpg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162921725"/>
                  </a:ext>
                </a:extLst>
              </a:tr>
            </a:tbl>
          </a:graphicData>
        </a:graphic>
      </p:graphicFrame>
      <p:sp>
        <p:nvSpPr>
          <p:cNvPr id="4" name="Text Placeholder 3">
            <a:extLst>
              <a:ext uri="{FF2B5EF4-FFF2-40B4-BE49-F238E27FC236}">
                <a16:creationId xmlns:a16="http://schemas.microsoft.com/office/drawing/2014/main" id="{7537277D-BCE1-40C0-9E93-B97302B8372E}"/>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2206649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A030A-256F-47EE-9142-5707AFB1B9B7}"/>
              </a:ext>
            </a:extLst>
          </p:cNvPr>
          <p:cNvSpPr>
            <a:spLocks noGrp="1"/>
          </p:cNvSpPr>
          <p:nvPr>
            <p:ph type="title"/>
          </p:nvPr>
        </p:nvSpPr>
        <p:spPr/>
        <p:txBody>
          <a:bodyPr/>
          <a:lstStyle/>
          <a:p>
            <a:r>
              <a:rPr lang="en-US"/>
              <a:t>Instagram Instagram | Top 10 Videos-Carousels | Last 7 Days | dwnews - 8 of 8</a:t>
            </a:r>
          </a:p>
        </p:txBody>
      </p:sp>
      <p:graphicFrame>
        <p:nvGraphicFramePr>
          <p:cNvPr id="5" name="Table Placeholder 4">
            <a:extLst>
              <a:ext uri="{FF2B5EF4-FFF2-40B4-BE49-F238E27FC236}">
                <a16:creationId xmlns:a16="http://schemas.microsoft.com/office/drawing/2014/main" id="{8B2F19CC-DD86-4625-80A7-FDB4E410E662}"/>
              </a:ext>
            </a:extLst>
          </p:cNvPr>
          <p:cNvGraphicFramePr>
            <a:graphicFrameLocks noGrp="1"/>
          </p:cNvGraphicFramePr>
          <p:nvPr>
            <p:ph type="tbl" sz="quarter" idx="13"/>
            <p:extLst>
              <p:ext uri="{D42A27DB-BD31-4B8C-83A1-F6EECF244321}">
                <p14:modId xmlns:p14="http://schemas.microsoft.com/office/powerpoint/2010/main" val="1280797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53115723"/>
                    </a:ext>
                  </a:extLst>
                </a:gridCol>
                <a:gridCol w="1399032">
                  <a:extLst>
                    <a:ext uri="{9D8B030D-6E8A-4147-A177-3AD203B41FA5}">
                      <a16:colId xmlns:a16="http://schemas.microsoft.com/office/drawing/2014/main" val="283272179"/>
                    </a:ext>
                  </a:extLst>
                </a:gridCol>
                <a:gridCol w="576072">
                  <a:extLst>
                    <a:ext uri="{9D8B030D-6E8A-4147-A177-3AD203B41FA5}">
                      <a16:colId xmlns:a16="http://schemas.microsoft.com/office/drawing/2014/main" val="3814910545"/>
                    </a:ext>
                  </a:extLst>
                </a:gridCol>
                <a:gridCol w="1728216">
                  <a:extLst>
                    <a:ext uri="{9D8B030D-6E8A-4147-A177-3AD203B41FA5}">
                      <a16:colId xmlns:a16="http://schemas.microsoft.com/office/drawing/2014/main" val="2738118071"/>
                    </a:ext>
                  </a:extLst>
                </a:gridCol>
                <a:gridCol w="576072">
                  <a:extLst>
                    <a:ext uri="{9D8B030D-6E8A-4147-A177-3AD203B41FA5}">
                      <a16:colId xmlns:a16="http://schemas.microsoft.com/office/drawing/2014/main" val="427495904"/>
                    </a:ext>
                  </a:extLst>
                </a:gridCol>
                <a:gridCol w="576072">
                  <a:extLst>
                    <a:ext uri="{9D8B030D-6E8A-4147-A177-3AD203B41FA5}">
                      <a16:colId xmlns:a16="http://schemas.microsoft.com/office/drawing/2014/main" val="3533299806"/>
                    </a:ext>
                  </a:extLst>
                </a:gridCol>
                <a:gridCol w="576072">
                  <a:extLst>
                    <a:ext uri="{9D8B030D-6E8A-4147-A177-3AD203B41FA5}">
                      <a16:colId xmlns:a16="http://schemas.microsoft.com/office/drawing/2014/main" val="2082650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extLst>
                  <a:ext uri="{0D108BD9-81ED-4DB2-BD59-A6C34878D82A}">
                    <a16:rowId xmlns:a16="http://schemas.microsoft.com/office/drawing/2014/main" val="611613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dwnews - 2022-06-25 15:46:03</a:t>
                      </a:r>
                      <a:r>
                        <a:rPr kumimoji="0" lang="en-US" sz="1000" b="0" i="0" u="none" strike="noStrike" kern="1200" cap="none" spc="0" normalizeH="0" baseline="0" noProof="0">
                          <a:ln>
                            <a:noFill/>
                          </a:ln>
                          <a:solidFill>
                            <a:prstClr val="black"/>
                          </a:solidFill>
                          <a:effectLst/>
                          <a:uLnTx/>
                          <a:uFillTx/>
                          <a:latin typeface="+mn-lt"/>
                          <a:ea typeface="+mn-ea"/>
                          <a:cs typeface="+mn-cs"/>
                        </a:rPr>
                        <a:t>
 Tens of thousands took to the streets of Georgia's capital Tbilisi after Ukraine was granted EU candidate status, but their country wasn't.⁣
⁣
Ukraine's President Zelenskyy addressed protesters with words of encouragement: "You are on this path. Act! We will help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https://quintly-image-storage.s3.amazonaws.com/c555d3b38c8b509ab136c4436e75d519/07f40f280553faf2ec28f08a2f24cd6c.jpg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326830780"/>
                  </a:ext>
                </a:extLst>
              </a:tr>
            </a:tbl>
          </a:graphicData>
        </a:graphic>
      </p:graphicFrame>
      <p:sp>
        <p:nvSpPr>
          <p:cNvPr id="4" name="Text Placeholder 3">
            <a:extLst>
              <a:ext uri="{FF2B5EF4-FFF2-40B4-BE49-F238E27FC236}">
                <a16:creationId xmlns:a16="http://schemas.microsoft.com/office/drawing/2014/main" id="{1FC9EFAA-7E0C-499F-BFF5-9C56C53C037A}"/>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2028496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F0313-522E-4DC7-9EC5-ED4EB199E70C}"/>
              </a:ext>
            </a:extLst>
          </p:cNvPr>
          <p:cNvSpPr>
            <a:spLocks noGrp="1"/>
          </p:cNvSpPr>
          <p:nvPr>
            <p:ph type="title"/>
          </p:nvPr>
        </p:nvSpPr>
        <p:spPr/>
        <p:txBody>
          <a:bodyPr/>
          <a:lstStyle/>
          <a:p>
            <a:r>
              <a:rPr lang="en-US"/>
              <a:t>Instagram Instagram | Lowest 10 Videos - Carousels | Last 7 Days | dwnews - 1 of 7</a:t>
            </a:r>
          </a:p>
        </p:txBody>
      </p:sp>
      <p:graphicFrame>
        <p:nvGraphicFramePr>
          <p:cNvPr id="5" name="Table Placeholder 4">
            <a:extLst>
              <a:ext uri="{FF2B5EF4-FFF2-40B4-BE49-F238E27FC236}">
                <a16:creationId xmlns:a16="http://schemas.microsoft.com/office/drawing/2014/main" id="{C9888542-A7E6-4A95-AD98-E3842D7B5ADA}"/>
              </a:ext>
            </a:extLst>
          </p:cNvPr>
          <p:cNvGraphicFramePr>
            <a:graphicFrameLocks noGrp="1"/>
          </p:cNvGraphicFramePr>
          <p:nvPr>
            <p:ph type="tbl" sz="quarter" idx="13"/>
            <p:extLst>
              <p:ext uri="{D42A27DB-BD31-4B8C-83A1-F6EECF244321}">
                <p14:modId xmlns:p14="http://schemas.microsoft.com/office/powerpoint/2010/main" val="1921851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49863793"/>
                    </a:ext>
                  </a:extLst>
                </a:gridCol>
                <a:gridCol w="1399032">
                  <a:extLst>
                    <a:ext uri="{9D8B030D-6E8A-4147-A177-3AD203B41FA5}">
                      <a16:colId xmlns:a16="http://schemas.microsoft.com/office/drawing/2014/main" val="253340072"/>
                    </a:ext>
                  </a:extLst>
                </a:gridCol>
                <a:gridCol w="576072">
                  <a:extLst>
                    <a:ext uri="{9D8B030D-6E8A-4147-A177-3AD203B41FA5}">
                      <a16:colId xmlns:a16="http://schemas.microsoft.com/office/drawing/2014/main" val="3623681959"/>
                    </a:ext>
                  </a:extLst>
                </a:gridCol>
                <a:gridCol w="1728216">
                  <a:extLst>
                    <a:ext uri="{9D8B030D-6E8A-4147-A177-3AD203B41FA5}">
                      <a16:colId xmlns:a16="http://schemas.microsoft.com/office/drawing/2014/main" val="3769823619"/>
                    </a:ext>
                  </a:extLst>
                </a:gridCol>
                <a:gridCol w="576072">
                  <a:extLst>
                    <a:ext uri="{9D8B030D-6E8A-4147-A177-3AD203B41FA5}">
                      <a16:colId xmlns:a16="http://schemas.microsoft.com/office/drawing/2014/main" val="3387400738"/>
                    </a:ext>
                  </a:extLst>
                </a:gridCol>
                <a:gridCol w="576072">
                  <a:extLst>
                    <a:ext uri="{9D8B030D-6E8A-4147-A177-3AD203B41FA5}">
                      <a16:colId xmlns:a16="http://schemas.microsoft.com/office/drawing/2014/main" val="2297600200"/>
                    </a:ext>
                  </a:extLst>
                </a:gridCol>
                <a:gridCol w="576072">
                  <a:extLst>
                    <a:ext uri="{9D8B030D-6E8A-4147-A177-3AD203B41FA5}">
                      <a16:colId xmlns:a16="http://schemas.microsoft.com/office/drawing/2014/main" val="1512096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extLst>
                  <a:ext uri="{0D108BD9-81ED-4DB2-BD59-A6C34878D82A}">
                    <a16:rowId xmlns:a16="http://schemas.microsoft.com/office/drawing/2014/main" val="610991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dwnews - 2022-06-28 16:24:55</a:t>
                      </a:r>
                      <a:r>
                        <a:rPr kumimoji="0" lang="en-US" sz="1000" b="0" i="0" u="none" strike="noStrike" kern="1200" cap="none" spc="0" normalizeH="0" baseline="0" noProof="0">
                          <a:ln>
                            <a:noFill/>
                          </a:ln>
                          <a:solidFill>
                            <a:prstClr val="black"/>
                          </a:solidFill>
                          <a:effectLst/>
                          <a:uLnTx/>
                          <a:uFillTx/>
                          <a:latin typeface="+mn-lt"/>
                          <a:ea typeface="+mn-ea"/>
                          <a:cs typeface="+mn-cs"/>
                        </a:rPr>
                        <a:t>
 "The whole place was collapsing, exploding."⁣
⁣
Survivors of a missile strike on a busy shopping mall in central Ukraine are recovering in hospital, but the death toll from the attack has increased to 18 and dozens remain missing. ⁣
⁣
Russia claims the blaze at the mall was caused by a strike on a nearby arms depot.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https://quintly-image-storage.s3.amazonaws.com/c555d3b38c8b509ab136c4436e75d519/9435e0812dd89941690723f29621555d.jpg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889883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dwnews - 2022-06-23 21:39:41</a:t>
                      </a:r>
                      <a:r>
                        <a:rPr kumimoji="0" lang="en-US" sz="1000" b="0" i="0" u="none" strike="noStrike" kern="1200" cap="none" spc="0" normalizeH="0" baseline="0" noProof="0">
                          <a:ln>
                            <a:noFill/>
                          </a:ln>
                          <a:solidFill>
                            <a:prstClr val="black"/>
                          </a:solidFill>
                          <a:effectLst/>
                          <a:uLnTx/>
                          <a:uFillTx/>
                          <a:latin typeface="+mn-lt"/>
                          <a:ea typeface="+mn-ea"/>
                          <a:cs typeface="+mn-cs"/>
                        </a:rPr>
                        <a:t>
 Not all Chechens support Russia's invasion of Ukraine. 
In fact, some Chechen war veterans are fighting on the Ukrainian side at great personal risk.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https://quintly-image-storage.s3.amazonaws.com/c555d3b38c8b509ab136c4436e75d519/947729e5f23810bc0e0c11368244b3ce.jpg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154324970"/>
                  </a:ext>
                </a:extLst>
              </a:tr>
            </a:tbl>
          </a:graphicData>
        </a:graphic>
      </p:graphicFrame>
      <p:sp>
        <p:nvSpPr>
          <p:cNvPr id="4" name="Text Placeholder 3">
            <a:extLst>
              <a:ext uri="{FF2B5EF4-FFF2-40B4-BE49-F238E27FC236}">
                <a16:creationId xmlns:a16="http://schemas.microsoft.com/office/drawing/2014/main" id="{7D3BAB9D-481F-41A9-A3D3-3563F83021F7}"/>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1384866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1CDB3-8107-41CD-A019-BBEAA9EAD9FE}"/>
              </a:ext>
            </a:extLst>
          </p:cNvPr>
          <p:cNvSpPr>
            <a:spLocks noGrp="1"/>
          </p:cNvSpPr>
          <p:nvPr>
            <p:ph type="title"/>
          </p:nvPr>
        </p:nvSpPr>
        <p:spPr/>
        <p:txBody>
          <a:bodyPr/>
          <a:lstStyle/>
          <a:p>
            <a:r>
              <a:rPr lang="en-US"/>
              <a:t>Instagram Instagram | Lowest 10 Videos - Carousels | Last 7 Days | dwnews - 2 of 7</a:t>
            </a:r>
          </a:p>
        </p:txBody>
      </p:sp>
      <p:graphicFrame>
        <p:nvGraphicFramePr>
          <p:cNvPr id="5" name="Table Placeholder 4">
            <a:extLst>
              <a:ext uri="{FF2B5EF4-FFF2-40B4-BE49-F238E27FC236}">
                <a16:creationId xmlns:a16="http://schemas.microsoft.com/office/drawing/2014/main" id="{082022F6-DEBC-42FA-AFC3-9799C369C9D9}"/>
              </a:ext>
            </a:extLst>
          </p:cNvPr>
          <p:cNvGraphicFramePr>
            <a:graphicFrameLocks noGrp="1"/>
          </p:cNvGraphicFramePr>
          <p:nvPr>
            <p:ph type="tbl" sz="quarter" idx="13"/>
            <p:extLst>
              <p:ext uri="{D42A27DB-BD31-4B8C-83A1-F6EECF244321}">
                <p14:modId xmlns:p14="http://schemas.microsoft.com/office/powerpoint/2010/main" val="3151421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16258363"/>
                    </a:ext>
                  </a:extLst>
                </a:gridCol>
                <a:gridCol w="1399032">
                  <a:extLst>
                    <a:ext uri="{9D8B030D-6E8A-4147-A177-3AD203B41FA5}">
                      <a16:colId xmlns:a16="http://schemas.microsoft.com/office/drawing/2014/main" val="3034225251"/>
                    </a:ext>
                  </a:extLst>
                </a:gridCol>
                <a:gridCol w="576072">
                  <a:extLst>
                    <a:ext uri="{9D8B030D-6E8A-4147-A177-3AD203B41FA5}">
                      <a16:colId xmlns:a16="http://schemas.microsoft.com/office/drawing/2014/main" val="3602763351"/>
                    </a:ext>
                  </a:extLst>
                </a:gridCol>
                <a:gridCol w="1728216">
                  <a:extLst>
                    <a:ext uri="{9D8B030D-6E8A-4147-A177-3AD203B41FA5}">
                      <a16:colId xmlns:a16="http://schemas.microsoft.com/office/drawing/2014/main" val="1189589966"/>
                    </a:ext>
                  </a:extLst>
                </a:gridCol>
                <a:gridCol w="576072">
                  <a:extLst>
                    <a:ext uri="{9D8B030D-6E8A-4147-A177-3AD203B41FA5}">
                      <a16:colId xmlns:a16="http://schemas.microsoft.com/office/drawing/2014/main" val="1509832838"/>
                    </a:ext>
                  </a:extLst>
                </a:gridCol>
                <a:gridCol w="576072">
                  <a:extLst>
                    <a:ext uri="{9D8B030D-6E8A-4147-A177-3AD203B41FA5}">
                      <a16:colId xmlns:a16="http://schemas.microsoft.com/office/drawing/2014/main" val="3043464284"/>
                    </a:ext>
                  </a:extLst>
                </a:gridCol>
                <a:gridCol w="576072">
                  <a:extLst>
                    <a:ext uri="{9D8B030D-6E8A-4147-A177-3AD203B41FA5}">
                      <a16:colId xmlns:a16="http://schemas.microsoft.com/office/drawing/2014/main" val="2139539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extLst>
                  <a:ext uri="{0D108BD9-81ED-4DB2-BD59-A6C34878D82A}">
                    <a16:rowId xmlns:a16="http://schemas.microsoft.com/office/drawing/2014/main" val="2022141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dwnews - 2022-06-27 18:06:39</a:t>
                      </a:r>
                      <a:r>
                        <a:rPr kumimoji="0" lang="en-US" sz="1000" b="0" i="0" u="none" strike="noStrike" kern="1200" cap="none" spc="0" normalizeH="0" baseline="0" noProof="0">
                          <a:ln>
                            <a:noFill/>
                          </a:ln>
                          <a:solidFill>
                            <a:prstClr val="black"/>
                          </a:solidFill>
                          <a:effectLst/>
                          <a:uLnTx/>
                          <a:uFillTx/>
                          <a:latin typeface="+mn-lt"/>
                          <a:ea typeface="+mn-ea"/>
                          <a:cs typeface="+mn-cs"/>
                        </a:rPr>
                        <a:t>
 A Russian missile strike on a crowded mall in central Ukraine has left at least 10 people dead and dozens injured according to local officials.⁣
⁣
Ukraine's President Zelensky said on Telegram that 1,000 people were in the mall at the time of the strike.⁣
⁣
The mall, located in Kremenchuk, posed "no danger to the Russian army" and posed "no strategic value" to the Russians, he said.⁣
⁣
Video footage shared on social media showed flames and smoke billowing out of the shopping mall.⁣
⁣
Regional governor Dmytro Lunin said at least 10 people were killed and at least 40 wounded. ⁣
⁣
The attack came as Russia continues to mount an all-out assault on the last Ukrainian stronghold in eastern Ukraine's Luhansk province, "pouring fire" on the city of Lysychansk from the ground and air, according to the local governor.⁣
⁣
The Kremlin has yet to comment on the missile strike. ⁣
🔗For the latest, tap the link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https://quintly-image-storage.s3.amazonaws.com/c555d3b38c8b509ab136c4436e75d519/e97225c4c4fccb988dc45846a41be81f.jpg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1776327638"/>
                  </a:ext>
                </a:extLst>
              </a:tr>
            </a:tbl>
          </a:graphicData>
        </a:graphic>
      </p:graphicFrame>
      <p:sp>
        <p:nvSpPr>
          <p:cNvPr id="4" name="Text Placeholder 3">
            <a:extLst>
              <a:ext uri="{FF2B5EF4-FFF2-40B4-BE49-F238E27FC236}">
                <a16:creationId xmlns:a16="http://schemas.microsoft.com/office/drawing/2014/main" id="{E2BA879F-96B4-4B3D-9720-1312DC7F151A}"/>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640079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17845-4126-49EC-BDCF-2BDC7D647FC7}"/>
              </a:ext>
            </a:extLst>
          </p:cNvPr>
          <p:cNvSpPr>
            <a:spLocks noGrp="1"/>
          </p:cNvSpPr>
          <p:nvPr>
            <p:ph type="title"/>
          </p:nvPr>
        </p:nvSpPr>
        <p:spPr/>
        <p:txBody>
          <a:bodyPr/>
          <a:lstStyle/>
          <a:p>
            <a:r>
              <a:rPr lang="en-US"/>
              <a:t>Instagram Instagram | Lowest 10 Videos - Carousels | Last 7 Days | dwnews - 3 of 7</a:t>
            </a:r>
          </a:p>
        </p:txBody>
      </p:sp>
      <p:graphicFrame>
        <p:nvGraphicFramePr>
          <p:cNvPr id="5" name="Table Placeholder 4">
            <a:extLst>
              <a:ext uri="{FF2B5EF4-FFF2-40B4-BE49-F238E27FC236}">
                <a16:creationId xmlns:a16="http://schemas.microsoft.com/office/drawing/2014/main" id="{843197B4-5344-4BC5-A841-1023ECA91B27}"/>
              </a:ext>
            </a:extLst>
          </p:cNvPr>
          <p:cNvGraphicFramePr>
            <a:graphicFrameLocks noGrp="1"/>
          </p:cNvGraphicFramePr>
          <p:nvPr>
            <p:ph type="tbl" sz="quarter" idx="13"/>
            <p:extLst>
              <p:ext uri="{D42A27DB-BD31-4B8C-83A1-F6EECF244321}">
                <p14:modId xmlns:p14="http://schemas.microsoft.com/office/powerpoint/2010/main" val="2729773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84878197"/>
                    </a:ext>
                  </a:extLst>
                </a:gridCol>
                <a:gridCol w="1399032">
                  <a:extLst>
                    <a:ext uri="{9D8B030D-6E8A-4147-A177-3AD203B41FA5}">
                      <a16:colId xmlns:a16="http://schemas.microsoft.com/office/drawing/2014/main" val="3912474727"/>
                    </a:ext>
                  </a:extLst>
                </a:gridCol>
                <a:gridCol w="576072">
                  <a:extLst>
                    <a:ext uri="{9D8B030D-6E8A-4147-A177-3AD203B41FA5}">
                      <a16:colId xmlns:a16="http://schemas.microsoft.com/office/drawing/2014/main" val="1048900303"/>
                    </a:ext>
                  </a:extLst>
                </a:gridCol>
                <a:gridCol w="1728216">
                  <a:extLst>
                    <a:ext uri="{9D8B030D-6E8A-4147-A177-3AD203B41FA5}">
                      <a16:colId xmlns:a16="http://schemas.microsoft.com/office/drawing/2014/main" val="44014238"/>
                    </a:ext>
                  </a:extLst>
                </a:gridCol>
                <a:gridCol w="576072">
                  <a:extLst>
                    <a:ext uri="{9D8B030D-6E8A-4147-A177-3AD203B41FA5}">
                      <a16:colId xmlns:a16="http://schemas.microsoft.com/office/drawing/2014/main" val="2835305176"/>
                    </a:ext>
                  </a:extLst>
                </a:gridCol>
                <a:gridCol w="576072">
                  <a:extLst>
                    <a:ext uri="{9D8B030D-6E8A-4147-A177-3AD203B41FA5}">
                      <a16:colId xmlns:a16="http://schemas.microsoft.com/office/drawing/2014/main" val="2699740765"/>
                    </a:ext>
                  </a:extLst>
                </a:gridCol>
                <a:gridCol w="576072">
                  <a:extLst>
                    <a:ext uri="{9D8B030D-6E8A-4147-A177-3AD203B41FA5}">
                      <a16:colId xmlns:a16="http://schemas.microsoft.com/office/drawing/2014/main" val="2440660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extLst>
                  <a:ext uri="{0D108BD9-81ED-4DB2-BD59-A6C34878D82A}">
                    <a16:rowId xmlns:a16="http://schemas.microsoft.com/office/drawing/2014/main" val="1061070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dwnews - 2022-06-29 13:11:10</a:t>
                      </a:r>
                      <a:r>
                        <a:rPr kumimoji="0" lang="en-US" sz="1000" b="0" i="0" u="none" strike="noStrike" kern="1200" cap="none" spc="0" normalizeH="0" baseline="0" noProof="0">
                          <a:ln>
                            <a:noFill/>
                          </a:ln>
                          <a:solidFill>
                            <a:prstClr val="black"/>
                          </a:solidFill>
                          <a:effectLst/>
                          <a:uLnTx/>
                          <a:uFillTx/>
                          <a:latin typeface="+mn-lt"/>
                          <a:ea typeface="+mn-ea"/>
                          <a:cs typeface="+mn-cs"/>
                        </a:rPr>
                        <a:t>
 Former White House aide Cassidy Hutchinson made several shocking revelations to the House committee that is investigating the insurrection on January 6. 
She testified how Donald Trump tried to take control of his Secret Service limousine on January 6 to join his supporters. Hutchinson, who had been a senior aide to White House chief of staff Mark Meadows, said that the ex-president had become angry when he was told that he could not go to the Capitol building and tried to grab the steering wheel.
"I'm the effing president, take me up to the Capitol now," the former aide quoted Trump as saying.
She said that Trump had tried to lunge toward one of the Secret Service agents, Robert Engel, while another agent tried to restrain him. "Mr. Trump then used his free hand to lunge toward Bobby Engel," Hutchinson said.
The former White House aide also testified that Trump knew his supporters were carrying weapons and even allegedly had requested that his staff remove magnetometers to have the crowd look bigger — but they were not removed.
Hutchinson recalled that the ex-president said he didn't care that people had weapons on them. "They're not here to hurt me. Take the f-in' mags away. Let my people in. They can march to the Capitol from here,'' she recalled Trump saying. 
The 25-year-old told the committee she had heard people talking about Trump going into the House chamber inside the Capitol building while his supporters were breaking in.
House Minority Leader Kevin McCarthy, from Trump's Republican Party, called Hutchinson when he heard the president wanted to come up to the Capitol building and angrily told her, "Don't come up here," she said.
Hutchinson also claimed that Trump and some of his close circle were fully aware of the possibility of violence at his rally close to the Capitol building on January 6. This contradicts claims that the riots had been spontaneous and unconnected to Trump or the White House.
Swipe left for video. 
📷 Stefani Reynolds / AFP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https://quintly-image-storage.s3.amazonaws.com/c555d3b38c8b509ab136c4436e75d519/a0084565226eb91618f2367cc30f8cb3.jpg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2963444587"/>
                  </a:ext>
                </a:extLst>
              </a:tr>
            </a:tbl>
          </a:graphicData>
        </a:graphic>
      </p:graphicFrame>
      <p:sp>
        <p:nvSpPr>
          <p:cNvPr id="4" name="Text Placeholder 3">
            <a:extLst>
              <a:ext uri="{FF2B5EF4-FFF2-40B4-BE49-F238E27FC236}">
                <a16:creationId xmlns:a16="http://schemas.microsoft.com/office/drawing/2014/main" id="{831F107D-DB51-41CE-8117-9D6B35E81A22}"/>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14274409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DA472-EE33-4E56-95CD-55AA785E3F2A}"/>
              </a:ext>
            </a:extLst>
          </p:cNvPr>
          <p:cNvSpPr>
            <a:spLocks noGrp="1"/>
          </p:cNvSpPr>
          <p:nvPr>
            <p:ph type="title"/>
          </p:nvPr>
        </p:nvSpPr>
        <p:spPr/>
        <p:txBody>
          <a:bodyPr/>
          <a:lstStyle/>
          <a:p>
            <a:r>
              <a:rPr lang="en-US"/>
              <a:t>Instagram Instagram | Lowest 10 Videos - Carousels | Last 7 Days | dwnews - 4 of 7</a:t>
            </a:r>
          </a:p>
        </p:txBody>
      </p:sp>
      <p:graphicFrame>
        <p:nvGraphicFramePr>
          <p:cNvPr id="5" name="Table Placeholder 4">
            <a:extLst>
              <a:ext uri="{FF2B5EF4-FFF2-40B4-BE49-F238E27FC236}">
                <a16:creationId xmlns:a16="http://schemas.microsoft.com/office/drawing/2014/main" id="{93A273F2-1669-492F-8486-2A5A7B764C5D}"/>
              </a:ext>
            </a:extLst>
          </p:cNvPr>
          <p:cNvGraphicFramePr>
            <a:graphicFrameLocks noGrp="1"/>
          </p:cNvGraphicFramePr>
          <p:nvPr>
            <p:ph type="tbl" sz="quarter" idx="13"/>
            <p:extLst>
              <p:ext uri="{D42A27DB-BD31-4B8C-83A1-F6EECF244321}">
                <p14:modId xmlns:p14="http://schemas.microsoft.com/office/powerpoint/2010/main" val="4026927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6955023"/>
                    </a:ext>
                  </a:extLst>
                </a:gridCol>
                <a:gridCol w="1399032">
                  <a:extLst>
                    <a:ext uri="{9D8B030D-6E8A-4147-A177-3AD203B41FA5}">
                      <a16:colId xmlns:a16="http://schemas.microsoft.com/office/drawing/2014/main" val="457723488"/>
                    </a:ext>
                  </a:extLst>
                </a:gridCol>
                <a:gridCol w="576072">
                  <a:extLst>
                    <a:ext uri="{9D8B030D-6E8A-4147-A177-3AD203B41FA5}">
                      <a16:colId xmlns:a16="http://schemas.microsoft.com/office/drawing/2014/main" val="1988043011"/>
                    </a:ext>
                  </a:extLst>
                </a:gridCol>
                <a:gridCol w="1728216">
                  <a:extLst>
                    <a:ext uri="{9D8B030D-6E8A-4147-A177-3AD203B41FA5}">
                      <a16:colId xmlns:a16="http://schemas.microsoft.com/office/drawing/2014/main" val="264658578"/>
                    </a:ext>
                  </a:extLst>
                </a:gridCol>
                <a:gridCol w="576072">
                  <a:extLst>
                    <a:ext uri="{9D8B030D-6E8A-4147-A177-3AD203B41FA5}">
                      <a16:colId xmlns:a16="http://schemas.microsoft.com/office/drawing/2014/main" val="2580558946"/>
                    </a:ext>
                  </a:extLst>
                </a:gridCol>
                <a:gridCol w="576072">
                  <a:extLst>
                    <a:ext uri="{9D8B030D-6E8A-4147-A177-3AD203B41FA5}">
                      <a16:colId xmlns:a16="http://schemas.microsoft.com/office/drawing/2014/main" val="882603947"/>
                    </a:ext>
                  </a:extLst>
                </a:gridCol>
                <a:gridCol w="576072">
                  <a:extLst>
                    <a:ext uri="{9D8B030D-6E8A-4147-A177-3AD203B41FA5}">
                      <a16:colId xmlns:a16="http://schemas.microsoft.com/office/drawing/2014/main" val="2816957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extLst>
                  <a:ext uri="{0D108BD9-81ED-4DB2-BD59-A6C34878D82A}">
                    <a16:rowId xmlns:a16="http://schemas.microsoft.com/office/drawing/2014/main" val="3253279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dwnews - 2022-06-26 14:20:10</a:t>
                      </a:r>
                      <a:r>
                        <a:rPr kumimoji="0" lang="en-US" sz="1000" b="0" i="0" u="none" strike="noStrike" kern="1200" cap="none" spc="0" normalizeH="0" baseline="0" noProof="0">
                          <a:ln>
                            <a:noFill/>
                          </a:ln>
                          <a:solidFill>
                            <a:prstClr val="black"/>
                          </a:solidFill>
                          <a:effectLst/>
                          <a:uLnTx/>
                          <a:uFillTx/>
                          <a:latin typeface="+mn-lt"/>
                          <a:ea typeface="+mn-ea"/>
                          <a:cs typeface="+mn-cs"/>
                        </a:rPr>
                        <a:t>
 Russian missile strikes hit residential buildings in the Ukrainian capital Kyiv.⁣
⁣
The missiles struck just hours before G7 leaders gathered in Germany for a summit and prompted calls from Ukraine for a stronger response to Russia.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https://quintly-image-storage.s3.amazonaws.com/c555d3b38c8b509ab136c4436e75d519/62b670bd808ad040aeebfce02586009a.jpg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2477916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dwnews - 2022-06-29 15:34:08</a:t>
                      </a:r>
                      <a:r>
                        <a:rPr kumimoji="0" lang="en-US" sz="1000" b="0" i="0" u="none" strike="noStrike" kern="1200" cap="none" spc="0" normalizeH="0" baseline="0" noProof="0">
                          <a:ln>
                            <a:noFill/>
                          </a:ln>
                          <a:solidFill>
                            <a:prstClr val="black"/>
                          </a:solidFill>
                          <a:effectLst/>
                          <a:uLnTx/>
                          <a:uFillTx/>
                          <a:latin typeface="+mn-lt"/>
                          <a:ea typeface="+mn-ea"/>
                          <a:cs typeface="+mn-cs"/>
                        </a:rPr>
                        <a:t>
 This Ukrainian man's wife, son and daughter were killed by Russian forces while trying to flee their hometown of Irpin. A photo of their dead bodies published by the New York Times became emblematic of the brutality of the war.
Now, he's using his skills to find the killer.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https://quintly-image-storage.s3.amazonaws.com/c555d3b38c8b509ab136c4436e75d519/ea34d33622db1c763a99ab5ca7de7bfe.jpg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3850640156"/>
                  </a:ext>
                </a:extLst>
              </a:tr>
            </a:tbl>
          </a:graphicData>
        </a:graphic>
      </p:graphicFrame>
      <p:sp>
        <p:nvSpPr>
          <p:cNvPr id="4" name="Text Placeholder 3">
            <a:extLst>
              <a:ext uri="{FF2B5EF4-FFF2-40B4-BE49-F238E27FC236}">
                <a16:creationId xmlns:a16="http://schemas.microsoft.com/office/drawing/2014/main" id="{6B64C581-8990-4518-BCF8-77C0EA379C8C}"/>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155089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F28C6-D3DE-4A56-8D4F-71F42CBBA067}"/>
              </a:ext>
            </a:extLst>
          </p:cNvPr>
          <p:cNvSpPr>
            <a:spLocks noGrp="1"/>
          </p:cNvSpPr>
          <p:nvPr>
            <p:ph type="title"/>
          </p:nvPr>
        </p:nvSpPr>
        <p:spPr/>
        <p:txBody>
          <a:bodyPr/>
          <a:lstStyle/>
          <a:p>
            <a:r>
              <a:rPr lang="en-US"/>
              <a:t>Instagram Instagram | Lowest 10 Videos - Carousels | Last 7 Days | dwnews - 5 of 7</a:t>
            </a:r>
          </a:p>
        </p:txBody>
      </p:sp>
      <p:graphicFrame>
        <p:nvGraphicFramePr>
          <p:cNvPr id="5" name="Table Placeholder 4">
            <a:extLst>
              <a:ext uri="{FF2B5EF4-FFF2-40B4-BE49-F238E27FC236}">
                <a16:creationId xmlns:a16="http://schemas.microsoft.com/office/drawing/2014/main" id="{48BE1E6D-60E8-467B-9F77-A957CF16C18F}"/>
              </a:ext>
            </a:extLst>
          </p:cNvPr>
          <p:cNvGraphicFramePr>
            <a:graphicFrameLocks noGrp="1"/>
          </p:cNvGraphicFramePr>
          <p:nvPr>
            <p:ph type="tbl" sz="quarter" idx="13"/>
            <p:extLst>
              <p:ext uri="{D42A27DB-BD31-4B8C-83A1-F6EECF244321}">
                <p14:modId xmlns:p14="http://schemas.microsoft.com/office/powerpoint/2010/main" val="3115620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06014835"/>
                    </a:ext>
                  </a:extLst>
                </a:gridCol>
                <a:gridCol w="1399032">
                  <a:extLst>
                    <a:ext uri="{9D8B030D-6E8A-4147-A177-3AD203B41FA5}">
                      <a16:colId xmlns:a16="http://schemas.microsoft.com/office/drawing/2014/main" val="1206025344"/>
                    </a:ext>
                  </a:extLst>
                </a:gridCol>
                <a:gridCol w="576072">
                  <a:extLst>
                    <a:ext uri="{9D8B030D-6E8A-4147-A177-3AD203B41FA5}">
                      <a16:colId xmlns:a16="http://schemas.microsoft.com/office/drawing/2014/main" val="434063616"/>
                    </a:ext>
                  </a:extLst>
                </a:gridCol>
                <a:gridCol w="1728216">
                  <a:extLst>
                    <a:ext uri="{9D8B030D-6E8A-4147-A177-3AD203B41FA5}">
                      <a16:colId xmlns:a16="http://schemas.microsoft.com/office/drawing/2014/main" val="3690738697"/>
                    </a:ext>
                  </a:extLst>
                </a:gridCol>
                <a:gridCol w="576072">
                  <a:extLst>
                    <a:ext uri="{9D8B030D-6E8A-4147-A177-3AD203B41FA5}">
                      <a16:colId xmlns:a16="http://schemas.microsoft.com/office/drawing/2014/main" val="3312542668"/>
                    </a:ext>
                  </a:extLst>
                </a:gridCol>
                <a:gridCol w="576072">
                  <a:extLst>
                    <a:ext uri="{9D8B030D-6E8A-4147-A177-3AD203B41FA5}">
                      <a16:colId xmlns:a16="http://schemas.microsoft.com/office/drawing/2014/main" val="3814143611"/>
                    </a:ext>
                  </a:extLst>
                </a:gridCol>
                <a:gridCol w="576072">
                  <a:extLst>
                    <a:ext uri="{9D8B030D-6E8A-4147-A177-3AD203B41FA5}">
                      <a16:colId xmlns:a16="http://schemas.microsoft.com/office/drawing/2014/main" val="1533602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extLst>
                  <a:ext uri="{0D108BD9-81ED-4DB2-BD59-A6C34878D82A}">
                    <a16:rowId xmlns:a16="http://schemas.microsoft.com/office/drawing/2014/main" val="1843361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dwnews - 2022-06-25 08:50:25</a:t>
                      </a:r>
                      <a:r>
                        <a:rPr kumimoji="0" lang="en-US" sz="1000" b="0" i="0" u="none" strike="noStrike" kern="1200" cap="none" spc="0" normalizeH="0" baseline="0" noProof="0">
                          <a:ln>
                            <a:noFill/>
                          </a:ln>
                          <a:solidFill>
                            <a:prstClr val="black"/>
                          </a:solidFill>
                          <a:effectLst/>
                          <a:uLnTx/>
                          <a:uFillTx/>
                          <a:latin typeface="+mn-lt"/>
                          <a:ea typeface="+mn-ea"/>
                          <a:cs typeface="+mn-cs"/>
                        </a:rPr>
                        <a:t>
 Mourning a freedom lost vs. celebrating a battle won: Reactions outside the US Supreme Court following the overturning of Roe v. Wade ranged from triumph to outrage.⁣
⁣
Pictures: Chip Somodevilla / Getty Images / AFP, Michael A. McCoy / Reuters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https://quintly-image-storage.s3.amazonaws.com/c555d3b38c8b509ab136c4436e75d519/f1057e32ac7d7466edd51b3fb10b364e.jpg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extLst>
                  <a:ext uri="{0D108BD9-81ED-4DB2-BD59-A6C34878D82A}">
                    <a16:rowId xmlns:a16="http://schemas.microsoft.com/office/drawing/2014/main" val="3726219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dwnews - 2022-06-25 15:46:03</a:t>
                      </a:r>
                      <a:r>
                        <a:rPr kumimoji="0" lang="en-US" sz="1000" b="0" i="0" u="none" strike="noStrike" kern="1200" cap="none" spc="0" normalizeH="0" baseline="0" noProof="0">
                          <a:ln>
                            <a:noFill/>
                          </a:ln>
                          <a:solidFill>
                            <a:prstClr val="black"/>
                          </a:solidFill>
                          <a:effectLst/>
                          <a:uLnTx/>
                          <a:uFillTx/>
                          <a:latin typeface="+mn-lt"/>
                          <a:ea typeface="+mn-ea"/>
                          <a:cs typeface="+mn-cs"/>
                        </a:rPr>
                        <a:t>
 Tens of thousands took to the streets of Georgia's capital Tbilisi after Ukraine was granted EU candidate status, but their country wasn't.⁣
⁣
Ukraine's President Zelenskyy addressed protesters with words of encouragement: "You are on this path. Act! We will help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https://quintly-image-storage.s3.amazonaws.com/c555d3b38c8b509ab136c4436e75d519/07f40f280553faf2ec28f08a2f24cd6c.jpg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2111098431"/>
                  </a:ext>
                </a:extLst>
              </a:tr>
            </a:tbl>
          </a:graphicData>
        </a:graphic>
      </p:graphicFrame>
      <p:sp>
        <p:nvSpPr>
          <p:cNvPr id="4" name="Text Placeholder 3">
            <a:extLst>
              <a:ext uri="{FF2B5EF4-FFF2-40B4-BE49-F238E27FC236}">
                <a16:creationId xmlns:a16="http://schemas.microsoft.com/office/drawing/2014/main" id="{5B98D47E-5107-42CA-AB3D-37066E497F34}"/>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41446795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940C5-1DE7-4860-AA5A-6DC48A4D7EED}"/>
              </a:ext>
            </a:extLst>
          </p:cNvPr>
          <p:cNvSpPr>
            <a:spLocks noGrp="1"/>
          </p:cNvSpPr>
          <p:nvPr>
            <p:ph type="title"/>
          </p:nvPr>
        </p:nvSpPr>
        <p:spPr/>
        <p:txBody>
          <a:bodyPr/>
          <a:lstStyle/>
          <a:p>
            <a:r>
              <a:rPr lang="en-US"/>
              <a:t>Instagram Instagram | Lowest 10 Videos - Carousels | Last 7 Days | dwnews - 6 of 7</a:t>
            </a:r>
          </a:p>
        </p:txBody>
      </p:sp>
      <p:graphicFrame>
        <p:nvGraphicFramePr>
          <p:cNvPr id="5" name="Table Placeholder 4">
            <a:extLst>
              <a:ext uri="{FF2B5EF4-FFF2-40B4-BE49-F238E27FC236}">
                <a16:creationId xmlns:a16="http://schemas.microsoft.com/office/drawing/2014/main" id="{7509558E-3BCB-414B-889F-67834EA5A2C0}"/>
              </a:ext>
            </a:extLst>
          </p:cNvPr>
          <p:cNvGraphicFramePr>
            <a:graphicFrameLocks noGrp="1"/>
          </p:cNvGraphicFramePr>
          <p:nvPr>
            <p:ph type="tbl" sz="quarter" idx="13"/>
            <p:extLst>
              <p:ext uri="{D42A27DB-BD31-4B8C-83A1-F6EECF244321}">
                <p14:modId xmlns:p14="http://schemas.microsoft.com/office/powerpoint/2010/main" val="784989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08207932"/>
                    </a:ext>
                  </a:extLst>
                </a:gridCol>
                <a:gridCol w="1399032">
                  <a:extLst>
                    <a:ext uri="{9D8B030D-6E8A-4147-A177-3AD203B41FA5}">
                      <a16:colId xmlns:a16="http://schemas.microsoft.com/office/drawing/2014/main" val="3019038149"/>
                    </a:ext>
                  </a:extLst>
                </a:gridCol>
                <a:gridCol w="576072">
                  <a:extLst>
                    <a:ext uri="{9D8B030D-6E8A-4147-A177-3AD203B41FA5}">
                      <a16:colId xmlns:a16="http://schemas.microsoft.com/office/drawing/2014/main" val="843592089"/>
                    </a:ext>
                  </a:extLst>
                </a:gridCol>
                <a:gridCol w="1728216">
                  <a:extLst>
                    <a:ext uri="{9D8B030D-6E8A-4147-A177-3AD203B41FA5}">
                      <a16:colId xmlns:a16="http://schemas.microsoft.com/office/drawing/2014/main" val="2754090734"/>
                    </a:ext>
                  </a:extLst>
                </a:gridCol>
                <a:gridCol w="576072">
                  <a:extLst>
                    <a:ext uri="{9D8B030D-6E8A-4147-A177-3AD203B41FA5}">
                      <a16:colId xmlns:a16="http://schemas.microsoft.com/office/drawing/2014/main" val="1050649315"/>
                    </a:ext>
                  </a:extLst>
                </a:gridCol>
                <a:gridCol w="576072">
                  <a:extLst>
                    <a:ext uri="{9D8B030D-6E8A-4147-A177-3AD203B41FA5}">
                      <a16:colId xmlns:a16="http://schemas.microsoft.com/office/drawing/2014/main" val="2835458296"/>
                    </a:ext>
                  </a:extLst>
                </a:gridCol>
                <a:gridCol w="576072">
                  <a:extLst>
                    <a:ext uri="{9D8B030D-6E8A-4147-A177-3AD203B41FA5}">
                      <a16:colId xmlns:a16="http://schemas.microsoft.com/office/drawing/2014/main" val="177151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extLst>
                  <a:ext uri="{0D108BD9-81ED-4DB2-BD59-A6C34878D82A}">
                    <a16:rowId xmlns:a16="http://schemas.microsoft.com/office/drawing/2014/main" val="2794265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dwnews - 2022-06-28 11:25:38</a:t>
                      </a:r>
                      <a:r>
                        <a:rPr kumimoji="0" lang="en-US" sz="1000" b="0" i="0" u="none" strike="noStrike" kern="1200" cap="none" spc="0" normalizeH="0" baseline="0" noProof="0">
                          <a:ln>
                            <a:noFill/>
                          </a:ln>
                          <a:solidFill>
                            <a:prstClr val="black"/>
                          </a:solidFill>
                          <a:effectLst/>
                          <a:uLnTx/>
                          <a:uFillTx/>
                          <a:latin typeface="+mn-lt"/>
                          <a:ea typeface="+mn-ea"/>
                          <a:cs typeface="+mn-cs"/>
                        </a:rPr>
                        <a:t>
 At least 13 people died and over 250 were injured in a chlorine gas leak from a storage tank at Jordan's Aqaba port. The leak came after a tank filled with 25 tonnes of chlorine gas being exported to Djibouti fell while being transported, officials said. 
A video posted on state television's Twitter page showed a storage tank falling from a winch and slamming into the deck of a ship, followed by yellow-coloured gas rising into the air as people ran away. An official from the Aqaba Ports Authority said an iron rope holding the container broke.
Chlorine gas is a widely used disinfectant and water purification agent, but if inhaled, the gas turns to hydrochloric acid, which can lead to internal burning and drowning through a reactionary release of water in the lungs.
Health officials urged people to stay inside and close windows and doors. The nearby south beach, which is popular with tourists, was evacuated after the accident, as were adjacent residential areas. Residents were later told they could return to their homes.
Jordan's Aqaba port is the country's only maritime gateway and a transit point for much of its imports and exports.
Swipe for video
📷 Al Mamlaka TV/AFP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https://quintly-image-storage.s3.amazonaws.com/c555d3b38c8b509ab136c4436e75d519/4f0744663a02d09823e9e670c73df1ca.jpg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4132581600"/>
                  </a:ext>
                </a:extLst>
              </a:tr>
            </a:tbl>
          </a:graphicData>
        </a:graphic>
      </p:graphicFrame>
      <p:sp>
        <p:nvSpPr>
          <p:cNvPr id="4" name="Text Placeholder 3">
            <a:extLst>
              <a:ext uri="{FF2B5EF4-FFF2-40B4-BE49-F238E27FC236}">
                <a16:creationId xmlns:a16="http://schemas.microsoft.com/office/drawing/2014/main" id="{5AA5B63C-FADD-4691-91CD-F511FF37AEE2}"/>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4164344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8817-66BA-4AE4-9233-0C20A498885D}"/>
              </a:ext>
            </a:extLst>
          </p:cNvPr>
          <p:cNvSpPr>
            <a:spLocks noGrp="1"/>
          </p:cNvSpPr>
          <p:nvPr>
            <p:ph type="title"/>
          </p:nvPr>
        </p:nvSpPr>
        <p:spPr/>
        <p:txBody>
          <a:bodyPr/>
          <a:lstStyle/>
          <a:p>
            <a:r>
              <a:rPr lang="en-US"/>
              <a:t>Instagram Instagram | Lowest 10 Videos - Carousels | Last 7 Days | dwnews - 7 of 7</a:t>
            </a:r>
          </a:p>
        </p:txBody>
      </p:sp>
      <p:graphicFrame>
        <p:nvGraphicFramePr>
          <p:cNvPr id="5" name="Table Placeholder 4">
            <a:extLst>
              <a:ext uri="{FF2B5EF4-FFF2-40B4-BE49-F238E27FC236}">
                <a16:creationId xmlns:a16="http://schemas.microsoft.com/office/drawing/2014/main" id="{97F3097F-159B-4F37-9F1A-C14E64BB1E03}"/>
              </a:ext>
            </a:extLst>
          </p:cNvPr>
          <p:cNvGraphicFramePr>
            <a:graphicFrameLocks noGrp="1"/>
          </p:cNvGraphicFramePr>
          <p:nvPr>
            <p:ph type="tbl" sz="quarter" idx="13"/>
            <p:extLst>
              <p:ext uri="{D42A27DB-BD31-4B8C-83A1-F6EECF244321}">
                <p14:modId xmlns:p14="http://schemas.microsoft.com/office/powerpoint/2010/main" val="241247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51537823"/>
                    </a:ext>
                  </a:extLst>
                </a:gridCol>
                <a:gridCol w="1399032">
                  <a:extLst>
                    <a:ext uri="{9D8B030D-6E8A-4147-A177-3AD203B41FA5}">
                      <a16:colId xmlns:a16="http://schemas.microsoft.com/office/drawing/2014/main" val="3745124873"/>
                    </a:ext>
                  </a:extLst>
                </a:gridCol>
                <a:gridCol w="576072">
                  <a:extLst>
                    <a:ext uri="{9D8B030D-6E8A-4147-A177-3AD203B41FA5}">
                      <a16:colId xmlns:a16="http://schemas.microsoft.com/office/drawing/2014/main" val="3517569758"/>
                    </a:ext>
                  </a:extLst>
                </a:gridCol>
                <a:gridCol w="1728216">
                  <a:extLst>
                    <a:ext uri="{9D8B030D-6E8A-4147-A177-3AD203B41FA5}">
                      <a16:colId xmlns:a16="http://schemas.microsoft.com/office/drawing/2014/main" val="1541695579"/>
                    </a:ext>
                  </a:extLst>
                </a:gridCol>
                <a:gridCol w="576072">
                  <a:extLst>
                    <a:ext uri="{9D8B030D-6E8A-4147-A177-3AD203B41FA5}">
                      <a16:colId xmlns:a16="http://schemas.microsoft.com/office/drawing/2014/main" val="1978274580"/>
                    </a:ext>
                  </a:extLst>
                </a:gridCol>
                <a:gridCol w="576072">
                  <a:extLst>
                    <a:ext uri="{9D8B030D-6E8A-4147-A177-3AD203B41FA5}">
                      <a16:colId xmlns:a16="http://schemas.microsoft.com/office/drawing/2014/main" val="3808790223"/>
                    </a:ext>
                  </a:extLst>
                </a:gridCol>
                <a:gridCol w="576072">
                  <a:extLst>
                    <a:ext uri="{9D8B030D-6E8A-4147-A177-3AD203B41FA5}">
                      <a16:colId xmlns:a16="http://schemas.microsoft.com/office/drawing/2014/main" val="2195182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extLst>
                  <a:ext uri="{0D108BD9-81ED-4DB2-BD59-A6C34878D82A}">
                    <a16:rowId xmlns:a16="http://schemas.microsoft.com/office/drawing/2014/main" val="1395696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dwnews - 2022-06-28 08:48:36</a:t>
                      </a:r>
                      <a:r>
                        <a:rPr kumimoji="0" lang="en-US" sz="1000" b="0" i="0" u="none" strike="noStrike" kern="1200" cap="none" spc="0" normalizeH="0" baseline="0" noProof="0">
                          <a:ln>
                            <a:noFill/>
                          </a:ln>
                          <a:solidFill>
                            <a:prstClr val="black"/>
                          </a:solidFill>
                          <a:effectLst/>
                          <a:uLnTx/>
                          <a:uFillTx/>
                          <a:latin typeface="+mn-lt"/>
                          <a:ea typeface="+mn-ea"/>
                          <a:cs typeface="+mn-cs"/>
                        </a:rPr>
                        <a:t>
 At least 46 migrants were found dead in the back of a truck on the outskirts of San Antonio, around 250 kilometers (160 miles) from the US southern border with Mexico. Another 12 adults and four minors were found alive inside the truck. They were rushed to the hospital with heat-related illnesses.
Charles Hood, the city's fire chief, said the individuals were hot to the touch and suffering from heat stroke. No water or air conditioning was found inside the truck.
"We're not supposed to open up a truck and see stacks of bodies in there," he said.
Temperatures in San Antonio reached a high of 39.4 degrees Celsius (103 degrees Fahrenheit) on Monday when the truck was found.  The temperature inside a trailer filled with people is typically even higher than the outside temperature.
A worker in a nearby building was alerted to the situation after hearing a cry for help on Monday afternoon, San Antonio police chief William McManus said. 
An investigation is underway into the incident and three individuals are in custody. None of those three were found inside the truck.
The tragedy is one of the deadliest incidents to occur at the US-Mexico border. The deaths once again highlight the challenge of controlling migrant crossings which have reached record highs. 
📷 Jordan Vonderhaar/Getty Images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https://quintly-image-storage.s3.amazonaws.com/c555d3b38c8b509ab136c4436e75d519/4f53550715b99f63ffc48c403ee735b7.jpg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2150579804"/>
                  </a:ext>
                </a:extLst>
              </a:tr>
            </a:tbl>
          </a:graphicData>
        </a:graphic>
      </p:graphicFrame>
      <p:sp>
        <p:nvSpPr>
          <p:cNvPr id="4" name="Text Placeholder 3">
            <a:extLst>
              <a:ext uri="{FF2B5EF4-FFF2-40B4-BE49-F238E27FC236}">
                <a16:creationId xmlns:a16="http://schemas.microsoft.com/office/drawing/2014/main" id="{BC0111D5-C5FC-4D4C-9EA1-C4CDE2A38A0C}"/>
              </a:ext>
            </a:extLst>
          </p:cNvPr>
          <p:cNvSpPr>
            <a:spLocks noGrp="1"/>
          </p:cNvSpPr>
          <p:nvPr>
            <p:ph type="body" sz="quarter" idx="14"/>
          </p:nvPr>
        </p:nvSpPr>
        <p:spPr/>
        <p:txBody>
          <a:bodyPr/>
          <a:lstStyle/>
          <a:p>
            <a:r>
              <a:rPr lang="en-US"/>
              <a:t>06/23/2022 - 06/29/2022</a:t>
            </a:r>
          </a:p>
        </p:txBody>
      </p:sp>
    </p:spTree>
    <p:extLst>
      <p:ext uri="{BB962C8B-B14F-4D97-AF65-F5344CB8AC3E}">
        <p14:creationId xmlns:p14="http://schemas.microsoft.com/office/powerpoint/2010/main" val="34789475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1894</Words>
  <Application>Microsoft Office PowerPoint</Application>
  <PresentationFormat>On-screen Show (4:3)</PresentationFormat>
  <Paragraphs>550</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DW News Tops/Flops Video Posts based on Views</vt:lpstr>
      <vt:lpstr>Facebook Facebook | Top 10 Videos | Last 7 Days | DW News - 1 of 4</vt:lpstr>
      <vt:lpstr>Facebook Facebook | Top 10 Videos | Last 7 Days | DW News - 2 of 4</vt:lpstr>
      <vt:lpstr>Facebook Facebook | Top 10 Videos | Last 7 Days | DW News - 3 of 4</vt:lpstr>
      <vt:lpstr>Facebook Facebook | Top 10 Videos | Last 7 Days | DW News - 4 of 4</vt:lpstr>
      <vt:lpstr>Facebook Facebook | Lowest 10 Videos | Last 7 Days | DW News - 1 of 5</vt:lpstr>
      <vt:lpstr>Facebook Facebook | Lowest 10 Videos | Last 7 Days | DW News - 2 of 5</vt:lpstr>
      <vt:lpstr>Facebook Facebook | Lowest 10 Videos | Last 7 Days | DW News - 3 of 5</vt:lpstr>
      <vt:lpstr>Facebook Facebook | Lowest 10 Videos | Last 7 Days | DW News - 4 of 5</vt:lpstr>
      <vt:lpstr>Facebook Facebook | Lowest 10 Videos | Last 7 Days | DW News - 5 of 5</vt:lpstr>
      <vt:lpstr>Youtube YouTube | Top 10 Videos | Last 7 Days | DW News</vt:lpstr>
      <vt:lpstr>Youtube YouTube | Lowest 10 Videos | Last 7 Days | DW News</vt:lpstr>
      <vt:lpstr>Instagram Instagram | Top 10 Videos-Carousels | Last 7 Days | dwnews - 1 of 8</vt:lpstr>
      <vt:lpstr>Instagram Instagram | Top 10 Videos-Carousels | Last 7 Days | dwnews - 2 of 8</vt:lpstr>
      <vt:lpstr>Instagram Instagram | Top 10 Videos-Carousels | Last 7 Days | dwnews - 3 of 8</vt:lpstr>
      <vt:lpstr>Instagram Instagram | Top 10 Videos-Carousels | Last 7 Days | dwnews - 4 of 8</vt:lpstr>
      <vt:lpstr>Instagram Instagram | Top 10 Videos-Carousels | Last 7 Days | dwnews - 5 of 8</vt:lpstr>
      <vt:lpstr>Instagram Instagram | Top 10 Videos-Carousels | Last 7 Days | dwnews - 6 of 8</vt:lpstr>
      <vt:lpstr>Instagram Instagram | Top 10 Videos-Carousels | Last 7 Days | dwnews - 7 of 8</vt:lpstr>
      <vt:lpstr>Instagram Instagram | Top 10 Videos-Carousels | Last 7 Days | dwnews - 8 of 8</vt:lpstr>
      <vt:lpstr>Instagram Instagram | Lowest 10 Videos - Carousels | Last 7 Days | dwnews - 1 of 7</vt:lpstr>
      <vt:lpstr>Instagram Instagram | Lowest 10 Videos - Carousels | Last 7 Days | dwnews - 2 of 7</vt:lpstr>
      <vt:lpstr>Instagram Instagram | Lowest 10 Videos - Carousels | Last 7 Days | dwnews - 3 of 7</vt:lpstr>
      <vt:lpstr>Instagram Instagram | Lowest 10 Videos - Carousels | Last 7 Days | dwnews - 4 of 7</vt:lpstr>
      <vt:lpstr>Instagram Instagram | Lowest 10 Videos - Carousels | Last 7 Days | dwnews - 5 of 7</vt:lpstr>
      <vt:lpstr>Instagram Instagram | Lowest 10 Videos - Carousels | Last 7 Days | dwnews - 6 of 7</vt:lpstr>
      <vt:lpstr>Instagram Instagram | Lowest 10 Videos - Carousels | Last 7 Days | dwnews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DW News Tops/Flops Video Posts based on Views</dc:title>
  <dc:creator>Administrator</dc:creator>
  <cp:lastModifiedBy>Administrator</cp:lastModifiedBy>
  <cp:revision>1</cp:revision>
  <dcterms:created xsi:type="dcterms:W3CDTF">2022-06-30T13:59:58Z</dcterms:created>
  <dcterms:modified xsi:type="dcterms:W3CDTF">2022-06-30T14:00:57Z</dcterms:modified>
</cp:coreProperties>
</file>