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DW Español</c:v>
                </c:pt>
              </c:strCache>
            </c:strRef>
          </c:tx>
          <c:spPr>
            <a:ln w="28575" cap="rnd">
              <a:solidFill>
                <a:schemeClr val="accent1"/>
              </a:solidFill>
              <a:round/>
            </a:ln>
            <a:effectLst/>
          </c:spPr>
          <c:marker>
            <c:symbol val="none"/>
          </c:marker>
          <c:cat>
            <c:numRef>
              <c:f>Sheet1!$A$2:$A$8</c:f>
              <c:numCache>
                <c:formatCode>m/d/yyyy</c:formatCode>
                <c:ptCount val="7"/>
                <c:pt idx="0">
                  <c:v>44634</c:v>
                </c:pt>
                <c:pt idx="1">
                  <c:v>44635</c:v>
                </c:pt>
                <c:pt idx="2">
                  <c:v>44636</c:v>
                </c:pt>
                <c:pt idx="3">
                  <c:v>44637</c:v>
                </c:pt>
                <c:pt idx="4">
                  <c:v>44638</c:v>
                </c:pt>
                <c:pt idx="5">
                  <c:v>44639</c:v>
                </c:pt>
                <c:pt idx="6">
                  <c:v>44640</c:v>
                </c:pt>
              </c:numCache>
            </c:numRef>
          </c:cat>
          <c:val>
            <c:numRef>
              <c:f>Sheet1!$B$2:$B$8</c:f>
              <c:numCache>
                <c:formatCode>General</c:formatCode>
                <c:ptCount val="7"/>
                <c:pt idx="0">
                  <c:v>8027661</c:v>
                </c:pt>
                <c:pt idx="1">
                  <c:v>6821968</c:v>
                </c:pt>
                <c:pt idx="2">
                  <c:v>4965448</c:v>
                </c:pt>
                <c:pt idx="3">
                  <c:v>4756730</c:v>
                </c:pt>
                <c:pt idx="4">
                  <c:v>4285606</c:v>
                </c:pt>
                <c:pt idx="5">
                  <c:v>4967174</c:v>
                </c:pt>
                <c:pt idx="6">
                  <c:v>5465969</c:v>
                </c:pt>
              </c:numCache>
            </c:numRef>
          </c:val>
          <c:smooth val="0"/>
          <c:extLst>
            <c:ext xmlns:c16="http://schemas.microsoft.com/office/drawing/2014/chart" uri="{C3380CC4-5D6E-409C-BE32-E72D297353CC}">
              <c16:uniqueId val="{00000000-C8CC-4E72-8290-7DC1CCCB3DA8}"/>
            </c:ext>
          </c:extLst>
        </c:ser>
        <c:dLbls>
          <c:showLegendKey val="0"/>
          <c:showVal val="0"/>
          <c:showCatName val="0"/>
          <c:showSerName val="0"/>
          <c:showPercent val="0"/>
          <c:showBubbleSize val="0"/>
        </c:dLbls>
        <c:smooth val="0"/>
        <c:axId val="62931976"/>
        <c:axId val="323391136"/>
      </c:lineChart>
      <c:dateAx>
        <c:axId val="6293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91136"/>
        <c:crosses val="autoZero"/>
        <c:auto val="1"/>
        <c:lblOffset val="100"/>
        <c:baseTimeUnit val="days"/>
      </c:dateAx>
      <c:valAx>
        <c:axId val="32339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3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58A5-D636-409B-A789-D7CBC4CBD90A}"/>
              </a:ext>
            </a:extLst>
          </p:cNvPr>
          <p:cNvSpPr>
            <a:spLocks noGrp="1"/>
          </p:cNvSpPr>
          <p:nvPr>
            <p:ph type="ctrTitle"/>
          </p:nvPr>
        </p:nvSpPr>
        <p:spPr/>
        <p:txBody>
          <a:bodyPr/>
          <a:lstStyle/>
          <a:p>
            <a:r>
              <a:rPr lang="en-US"/>
              <a:t>YouTube DW Español Weekly</a:t>
            </a:r>
          </a:p>
        </p:txBody>
      </p:sp>
      <p:sp>
        <p:nvSpPr>
          <p:cNvPr id="3" name="Subtitle 2">
            <a:extLst>
              <a:ext uri="{FF2B5EF4-FFF2-40B4-BE49-F238E27FC236}">
                <a16:creationId xmlns:a16="http://schemas.microsoft.com/office/drawing/2014/main" id="{CBBE1B3E-34A7-431B-8622-69D75004FAFF}"/>
              </a:ext>
            </a:extLst>
          </p:cNvPr>
          <p:cNvSpPr>
            <a:spLocks noGrp="1"/>
          </p:cNvSpPr>
          <p:nvPr>
            <p:ph type="subTitle" idx="1"/>
          </p:nvPr>
        </p:nvSpPr>
        <p:spPr/>
        <p:txBody>
          <a:bodyPr/>
          <a:lstStyle/>
          <a:p>
            <a:r>
              <a:rPr lang="en-US"/>
              <a:t>Market and Audience Insights</a:t>
            </a:r>
          </a:p>
        </p:txBody>
      </p:sp>
    </p:spTree>
    <p:extLst>
      <p:ext uri="{BB962C8B-B14F-4D97-AF65-F5344CB8AC3E}">
        <p14:creationId xmlns:p14="http://schemas.microsoft.com/office/powerpoint/2010/main" val="2661007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35522-F1AC-4396-85C6-2EF9BF119A14}"/>
              </a:ext>
            </a:extLst>
          </p:cNvPr>
          <p:cNvSpPr>
            <a:spLocks noGrp="1"/>
          </p:cNvSpPr>
          <p:nvPr>
            <p:ph type="title"/>
          </p:nvPr>
        </p:nvSpPr>
        <p:spPr/>
        <p:txBody>
          <a:bodyPr/>
          <a:lstStyle/>
          <a:p>
            <a:r>
              <a:rPr lang="en-US"/>
              <a:t>Youtube Weekly Views  | DW Español</a:t>
            </a:r>
          </a:p>
        </p:txBody>
      </p:sp>
      <p:graphicFrame>
        <p:nvGraphicFramePr>
          <p:cNvPr id="6" name="Chart Placeholder 5">
            <a:extLst>
              <a:ext uri="{FF2B5EF4-FFF2-40B4-BE49-F238E27FC236}">
                <a16:creationId xmlns:a16="http://schemas.microsoft.com/office/drawing/2014/main" id="{B429B886-1414-4727-A13B-90A66084F0BF}"/>
              </a:ext>
            </a:extLst>
          </p:cNvPr>
          <p:cNvGraphicFramePr>
            <a:graphicFrameLocks noGrp="1"/>
          </p:cNvGraphicFramePr>
          <p:nvPr>
            <p:ph type="chart" sz="quarter" idx="13"/>
            <p:extLst>
              <p:ext uri="{D42A27DB-BD31-4B8C-83A1-F6EECF244321}">
                <p14:modId xmlns:p14="http://schemas.microsoft.com/office/powerpoint/2010/main" val="3037927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4A5255-DA9A-4F6D-9675-8DACE3B25462}"/>
              </a:ext>
            </a:extLst>
          </p:cNvPr>
          <p:cNvSpPr>
            <a:spLocks noGrp="1"/>
          </p:cNvSpPr>
          <p:nvPr>
            <p:ph type="body" sz="quarter" idx="14"/>
          </p:nvPr>
        </p:nvSpPr>
        <p:spPr/>
        <p:txBody>
          <a:bodyPr/>
          <a:lstStyle/>
          <a:p>
            <a:r>
              <a:rPr lang="en-US"/>
              <a:t>03/14/2022 - 03/20/2022</a:t>
            </a:r>
          </a:p>
        </p:txBody>
      </p:sp>
      <p:sp>
        <p:nvSpPr>
          <p:cNvPr id="5" name="Footer Placeholder 4">
            <a:extLst>
              <a:ext uri="{FF2B5EF4-FFF2-40B4-BE49-F238E27FC236}">
                <a16:creationId xmlns:a16="http://schemas.microsoft.com/office/drawing/2014/main" id="{43F119F7-B519-4B32-B552-7A75757FFB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4827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15F60-5B5E-48D4-86D2-7782ABB99A5C}"/>
              </a:ext>
            </a:extLst>
          </p:cNvPr>
          <p:cNvSpPr>
            <a:spLocks noGrp="1"/>
          </p:cNvSpPr>
          <p:nvPr>
            <p:ph type="title"/>
          </p:nvPr>
        </p:nvSpPr>
        <p:spPr/>
        <p:txBody>
          <a:bodyPr/>
          <a:lstStyle/>
          <a:p>
            <a:r>
              <a:rPr lang="en-US"/>
              <a:t>Youtube Private Key Metrics Table | DW Español</a:t>
            </a:r>
          </a:p>
        </p:txBody>
      </p:sp>
      <p:graphicFrame>
        <p:nvGraphicFramePr>
          <p:cNvPr id="5" name="Table Placeholder 4">
            <a:extLst>
              <a:ext uri="{FF2B5EF4-FFF2-40B4-BE49-F238E27FC236}">
                <a16:creationId xmlns:a16="http://schemas.microsoft.com/office/drawing/2014/main" id="{48F6FE93-9847-4BFC-8CF0-5C4EA59D7191}"/>
              </a:ext>
            </a:extLst>
          </p:cNvPr>
          <p:cNvGraphicFramePr>
            <a:graphicFrameLocks noGrp="1"/>
          </p:cNvGraphicFramePr>
          <p:nvPr>
            <p:ph type="tbl" sz="quarter" idx="13"/>
            <p:extLst>
              <p:ext uri="{D42A27DB-BD31-4B8C-83A1-F6EECF244321}">
                <p14:modId xmlns:p14="http://schemas.microsoft.com/office/powerpoint/2010/main" val="1527152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70188588"/>
                    </a:ext>
                  </a:extLst>
                </a:gridCol>
                <a:gridCol w="1069848">
                  <a:extLst>
                    <a:ext uri="{9D8B030D-6E8A-4147-A177-3AD203B41FA5}">
                      <a16:colId xmlns:a16="http://schemas.microsoft.com/office/drawing/2014/main" val="750783553"/>
                    </a:ext>
                  </a:extLst>
                </a:gridCol>
                <a:gridCol w="1069848">
                  <a:extLst>
                    <a:ext uri="{9D8B030D-6E8A-4147-A177-3AD203B41FA5}">
                      <a16:colId xmlns:a16="http://schemas.microsoft.com/office/drawing/2014/main" val="531831828"/>
                    </a:ext>
                  </a:extLst>
                </a:gridCol>
                <a:gridCol w="1069848">
                  <a:extLst>
                    <a:ext uri="{9D8B030D-6E8A-4147-A177-3AD203B41FA5}">
                      <a16:colId xmlns:a16="http://schemas.microsoft.com/office/drawing/2014/main" val="3224413282"/>
                    </a:ext>
                  </a:extLst>
                </a:gridCol>
                <a:gridCol w="1069848">
                  <a:extLst>
                    <a:ext uri="{9D8B030D-6E8A-4147-A177-3AD203B41FA5}">
                      <a16:colId xmlns:a16="http://schemas.microsoft.com/office/drawing/2014/main" val="1708875067"/>
                    </a:ext>
                  </a:extLst>
                </a:gridCol>
                <a:gridCol w="1069848">
                  <a:extLst>
                    <a:ext uri="{9D8B030D-6E8A-4147-A177-3AD203B41FA5}">
                      <a16:colId xmlns:a16="http://schemas.microsoft.com/office/drawing/2014/main" val="3352326842"/>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Video Views</a:t>
                      </a:r>
                    </a:p>
                  </a:txBody>
                  <a:tcPr/>
                </a:tc>
                <a:tc>
                  <a:txBody>
                    <a:bodyPr/>
                    <a:lstStyle/>
                    <a:p>
                      <a:r>
                        <a:rPr lang="en-US" sz="1000"/>
                        <a:t>Comments</a:t>
                      </a:r>
                    </a:p>
                  </a:txBody>
                  <a:tcPr/>
                </a:tc>
                <a:tc>
                  <a:txBody>
                    <a:bodyPr/>
                    <a:lstStyle/>
                    <a:p>
                      <a:r>
                        <a:rPr lang="en-US" sz="1000"/>
                        <a:t>Estimated Minutes Watched</a:t>
                      </a:r>
                    </a:p>
                  </a:txBody>
                  <a:tcPr/>
                </a:tc>
                <a:tc>
                  <a:txBody>
                    <a:bodyPr/>
                    <a:lstStyle/>
                    <a:p>
                      <a:r>
                        <a:rPr lang="en-US" sz="1000"/>
                        <a:t>Average View Percentage</a:t>
                      </a:r>
                    </a:p>
                  </a:txBody>
                  <a:tcPr/>
                </a:tc>
                <a:extLst>
                  <a:ext uri="{0D108BD9-81ED-4DB2-BD59-A6C34878D82A}">
                    <a16:rowId xmlns:a16="http://schemas.microsoft.com/office/drawing/2014/main" val="2823307222"/>
                  </a:ext>
                </a:extLst>
              </a:tr>
              <a:tr h="370840">
                <a:tc>
                  <a:txBody>
                    <a:bodyPr/>
                    <a:lstStyle/>
                    <a:p>
                      <a:r>
                        <a:rPr lang="en-US" sz="1000"/>
                        <a:t>DW Español</a:t>
                      </a:r>
                    </a:p>
                  </a:txBody>
                  <a:tcPr/>
                </a:tc>
                <a:tc>
                  <a:txBody>
                    <a:bodyPr/>
                    <a:lstStyle/>
                    <a:p>
                      <a:r>
                        <a:rPr lang="en-US" sz="1000"/>
                        <a:t>2641899</a:t>
                      </a:r>
                    </a:p>
                  </a:txBody>
                  <a:tcPr/>
                </a:tc>
                <a:tc>
                  <a:txBody>
                    <a:bodyPr/>
                    <a:lstStyle/>
                    <a:p>
                      <a:r>
                        <a:rPr lang="en-US" sz="1000"/>
                        <a:t>39290556</a:t>
                      </a:r>
                    </a:p>
                  </a:txBody>
                  <a:tcPr/>
                </a:tc>
                <a:tc>
                  <a:txBody>
                    <a:bodyPr/>
                    <a:lstStyle/>
                    <a:p>
                      <a:r>
                        <a:rPr lang="en-US" sz="1000"/>
                        <a:t>87027</a:t>
                      </a:r>
                    </a:p>
                  </a:txBody>
                  <a:tcPr/>
                </a:tc>
                <a:tc>
                  <a:txBody>
                    <a:bodyPr/>
                    <a:lstStyle/>
                    <a:p>
                      <a:r>
                        <a:rPr lang="en-US" sz="1000"/>
                        <a:t>236680092</a:t>
                      </a:r>
                    </a:p>
                  </a:txBody>
                  <a:tcPr/>
                </a:tc>
                <a:tc>
                  <a:txBody>
                    <a:bodyPr/>
                    <a:lstStyle/>
                    <a:p>
                      <a:r>
                        <a:rPr lang="en-US" sz="1000"/>
                        <a:t>47.25 %</a:t>
                      </a:r>
                    </a:p>
                  </a:txBody>
                  <a:tcPr/>
                </a:tc>
                <a:extLst>
                  <a:ext uri="{0D108BD9-81ED-4DB2-BD59-A6C34878D82A}">
                    <a16:rowId xmlns:a16="http://schemas.microsoft.com/office/drawing/2014/main" val="2990589606"/>
                  </a:ext>
                </a:extLst>
              </a:tr>
            </a:tbl>
          </a:graphicData>
        </a:graphic>
      </p:graphicFrame>
      <p:sp>
        <p:nvSpPr>
          <p:cNvPr id="4" name="Text Placeholder 3">
            <a:extLst>
              <a:ext uri="{FF2B5EF4-FFF2-40B4-BE49-F238E27FC236}">
                <a16:creationId xmlns:a16="http://schemas.microsoft.com/office/drawing/2014/main" id="{5869CCDF-B1B8-408F-84B1-0B4F79569778}"/>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854260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04FDB-E3FF-4645-8006-90B48791BF28}"/>
              </a:ext>
            </a:extLst>
          </p:cNvPr>
          <p:cNvSpPr>
            <a:spLocks noGrp="1"/>
          </p:cNvSpPr>
          <p:nvPr>
            <p:ph type="title"/>
          </p:nvPr>
        </p:nvSpPr>
        <p:spPr/>
        <p:txBody>
          <a:bodyPr/>
          <a:lstStyle/>
          <a:p>
            <a:r>
              <a:rPr lang="en-US"/>
              <a:t>Youtube Top 50 Videos  | DW Español - 1 of 16</a:t>
            </a:r>
          </a:p>
        </p:txBody>
      </p:sp>
      <p:graphicFrame>
        <p:nvGraphicFramePr>
          <p:cNvPr id="5" name="Table Placeholder 4">
            <a:extLst>
              <a:ext uri="{FF2B5EF4-FFF2-40B4-BE49-F238E27FC236}">
                <a16:creationId xmlns:a16="http://schemas.microsoft.com/office/drawing/2014/main" id="{1870444A-1312-4F0C-8AAD-E3B9D77DE0B7}"/>
              </a:ext>
            </a:extLst>
          </p:cNvPr>
          <p:cNvGraphicFramePr>
            <a:graphicFrameLocks noGrp="1"/>
          </p:cNvGraphicFramePr>
          <p:nvPr>
            <p:ph type="tbl" sz="quarter" idx="13"/>
            <p:extLst>
              <p:ext uri="{D42A27DB-BD31-4B8C-83A1-F6EECF244321}">
                <p14:modId xmlns:p14="http://schemas.microsoft.com/office/powerpoint/2010/main" val="1480349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8822379"/>
                    </a:ext>
                  </a:extLst>
                </a:gridCol>
                <a:gridCol w="2057400">
                  <a:extLst>
                    <a:ext uri="{9D8B030D-6E8A-4147-A177-3AD203B41FA5}">
                      <a16:colId xmlns:a16="http://schemas.microsoft.com/office/drawing/2014/main" val="3088023957"/>
                    </a:ext>
                  </a:extLst>
                </a:gridCol>
                <a:gridCol w="658368">
                  <a:extLst>
                    <a:ext uri="{9D8B030D-6E8A-4147-A177-3AD203B41FA5}">
                      <a16:colId xmlns:a16="http://schemas.microsoft.com/office/drawing/2014/main" val="1584741798"/>
                    </a:ext>
                  </a:extLst>
                </a:gridCol>
                <a:gridCol w="658368">
                  <a:extLst>
                    <a:ext uri="{9D8B030D-6E8A-4147-A177-3AD203B41FA5}">
                      <a16:colId xmlns:a16="http://schemas.microsoft.com/office/drawing/2014/main" val="3226239931"/>
                    </a:ext>
                  </a:extLst>
                </a:gridCol>
                <a:gridCol w="658368">
                  <a:extLst>
                    <a:ext uri="{9D8B030D-6E8A-4147-A177-3AD203B41FA5}">
                      <a16:colId xmlns:a16="http://schemas.microsoft.com/office/drawing/2014/main" val="596511278"/>
                    </a:ext>
                  </a:extLst>
                </a:gridCol>
                <a:gridCol w="658368">
                  <a:extLst>
                    <a:ext uri="{9D8B030D-6E8A-4147-A177-3AD203B41FA5}">
                      <a16:colId xmlns:a16="http://schemas.microsoft.com/office/drawing/2014/main" val="918477969"/>
                    </a:ext>
                  </a:extLst>
                </a:gridCol>
                <a:gridCol w="658368">
                  <a:extLst>
                    <a:ext uri="{9D8B030D-6E8A-4147-A177-3AD203B41FA5}">
                      <a16:colId xmlns:a16="http://schemas.microsoft.com/office/drawing/2014/main" val="1137711684"/>
                    </a:ext>
                  </a:extLst>
                </a:gridCol>
                <a:gridCol w="658368">
                  <a:extLst>
                    <a:ext uri="{9D8B030D-6E8A-4147-A177-3AD203B41FA5}">
                      <a16:colId xmlns:a16="http://schemas.microsoft.com/office/drawing/2014/main" val="4116847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01300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- 2022-03-15 00:01:05</a:t>
                      </a:r>
                      <a:r>
                        <a:rPr kumimoji="0" lang="es-ES" sz="1000" b="0" i="0" u="none" strike="noStrike" kern="1200" cap="none" spc="0" normalizeH="0" baseline="0" noProof="0">
                          <a:ln>
                            <a:noFill/>
                          </a:ln>
                          <a:solidFill>
                            <a:prstClr val="black"/>
                          </a:solidFill>
                          <a:effectLst/>
                          <a:uLnTx/>
                          <a:uFillTx/>
                          <a:latin typeface="+mn-lt"/>
                          <a:ea typeface="+mn-ea"/>
                          <a:cs typeface="+mn-cs"/>
                        </a:rPr>
                        <a:t>
 DW Noticias del 14 de marzo: Guerra en Ucrania [Noticiero completo]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12637177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41.49 %</a:t>
                      </a:r>
                    </a:p>
                  </a:txBody>
                  <a:tcPr/>
                </a:tc>
                <a:extLst>
                  <a:ext uri="{0D108BD9-81ED-4DB2-BD59-A6C34878D82A}">
                    <a16:rowId xmlns:a16="http://schemas.microsoft.com/office/drawing/2014/main" val="422652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- 2022-03-15 23:30:03</a:t>
                      </a:r>
                      <a:r>
                        <a:rPr kumimoji="0" lang="es-ES" sz="1000" b="0" i="0" u="none" strike="noStrike" kern="1200" cap="none" spc="0" normalizeH="0" baseline="0" noProof="0">
                          <a:ln>
                            <a:noFill/>
                          </a:ln>
                          <a:solidFill>
                            <a:prstClr val="black"/>
                          </a:solidFill>
                          <a:effectLst/>
                          <a:uLnTx/>
                          <a:uFillTx/>
                          <a:latin typeface="+mn-lt"/>
                          <a:ea typeface="+mn-ea"/>
                          <a:cs typeface="+mn-cs"/>
                        </a:rPr>
                        <a:t>
 DW Noticias del 15 de marzo:  Guerra en Ucrania [Noticiero completo]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38.48 %</a:t>
                      </a:r>
                    </a:p>
                  </a:txBody>
                  <a:tcPr/>
                </a:tc>
                <a:extLst>
                  <a:ext uri="{0D108BD9-81ED-4DB2-BD59-A6C34878D82A}">
                    <a16:rowId xmlns:a16="http://schemas.microsoft.com/office/drawing/2014/main" val="328815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- 2022-03-20 01:30:16</a:t>
                      </a:r>
                      <a:r>
                        <a:rPr kumimoji="0" lang="es-ES" sz="1000" b="0" i="0" u="none" strike="noStrike" kern="1200" cap="none" spc="0" normalizeH="0" baseline="0" noProof="0">
                          <a:ln>
                            <a:noFill/>
                          </a:ln>
                          <a:solidFill>
                            <a:prstClr val="black"/>
                          </a:solidFill>
                          <a:effectLst/>
                          <a:uLnTx/>
                          <a:uFillTx/>
                          <a:latin typeface="+mn-lt"/>
                          <a:ea typeface="+mn-ea"/>
                          <a:cs typeface="+mn-cs"/>
                        </a:rPr>
                        <a:t>
 DW Noticias del 19 de marzo: Intensos combates en Mikoláiv [Noticiero completo]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32.57 %</a:t>
                      </a:r>
                    </a:p>
                  </a:txBody>
                  <a:tcPr/>
                </a:tc>
                <a:extLst>
                  <a:ext uri="{0D108BD9-81ED-4DB2-BD59-A6C34878D82A}">
                    <a16:rowId xmlns:a16="http://schemas.microsoft.com/office/drawing/2014/main" val="1210094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- 2022-03-20 00:16:28</a:t>
                      </a:r>
                      <a:r>
                        <a:rPr kumimoji="0" lang="es-ES" sz="1000" b="0" i="0" u="none" strike="noStrike" kern="1200" cap="none" spc="0" normalizeH="0" baseline="0" noProof="0">
                          <a:ln>
                            <a:noFill/>
                          </a:ln>
                          <a:solidFill>
                            <a:prstClr val="black"/>
                          </a:solidFill>
                          <a:effectLst/>
                          <a:uLnTx/>
                          <a:uFillTx/>
                          <a:latin typeface="+mn-lt"/>
                          <a:ea typeface="+mn-ea"/>
                          <a:cs typeface="+mn-cs"/>
                        </a:rPr>
                        <a:t>
 La OTAN muestra músculo en aguas europeas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portaaviones "Harry S. Truman" vigila el espacio aéreo de la alianza. Un periodista de DW visitó el buque, que se encuentra en el Mediterráneo.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67.86 %</a:t>
                      </a:r>
                    </a:p>
                  </a:txBody>
                  <a:tcPr/>
                </a:tc>
                <a:extLst>
                  <a:ext uri="{0D108BD9-81ED-4DB2-BD59-A6C34878D82A}">
                    <a16:rowId xmlns:a16="http://schemas.microsoft.com/office/drawing/2014/main" val="1998227972"/>
                  </a:ext>
                </a:extLst>
              </a:tr>
            </a:tbl>
          </a:graphicData>
        </a:graphic>
      </p:graphicFrame>
      <p:sp>
        <p:nvSpPr>
          <p:cNvPr id="4" name="Text Placeholder 3">
            <a:extLst>
              <a:ext uri="{FF2B5EF4-FFF2-40B4-BE49-F238E27FC236}">
                <a16:creationId xmlns:a16="http://schemas.microsoft.com/office/drawing/2014/main" id="{2838DDDF-1629-4F34-B4E3-29A94ED56DC0}"/>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185000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15F7C-BFE9-4227-AA3F-1B9A76A2CC50}"/>
              </a:ext>
            </a:extLst>
          </p:cNvPr>
          <p:cNvSpPr>
            <a:spLocks noGrp="1"/>
          </p:cNvSpPr>
          <p:nvPr>
            <p:ph type="title"/>
          </p:nvPr>
        </p:nvSpPr>
        <p:spPr/>
        <p:txBody>
          <a:bodyPr/>
          <a:lstStyle/>
          <a:p>
            <a:r>
              <a:rPr lang="en-US"/>
              <a:t>Youtube Top 50 Videos  | DW Español - 2 of 16</a:t>
            </a:r>
          </a:p>
        </p:txBody>
      </p:sp>
      <p:graphicFrame>
        <p:nvGraphicFramePr>
          <p:cNvPr id="5" name="Table Placeholder 4">
            <a:extLst>
              <a:ext uri="{FF2B5EF4-FFF2-40B4-BE49-F238E27FC236}">
                <a16:creationId xmlns:a16="http://schemas.microsoft.com/office/drawing/2014/main" id="{BF7FAB8B-9E3B-4DD7-B513-4D75B97F20C1}"/>
              </a:ext>
            </a:extLst>
          </p:cNvPr>
          <p:cNvGraphicFramePr>
            <a:graphicFrameLocks noGrp="1"/>
          </p:cNvGraphicFramePr>
          <p:nvPr>
            <p:ph type="tbl" sz="quarter" idx="13"/>
            <p:extLst>
              <p:ext uri="{D42A27DB-BD31-4B8C-83A1-F6EECF244321}">
                <p14:modId xmlns:p14="http://schemas.microsoft.com/office/powerpoint/2010/main" val="2330730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0274634"/>
                    </a:ext>
                  </a:extLst>
                </a:gridCol>
                <a:gridCol w="2057400">
                  <a:extLst>
                    <a:ext uri="{9D8B030D-6E8A-4147-A177-3AD203B41FA5}">
                      <a16:colId xmlns:a16="http://schemas.microsoft.com/office/drawing/2014/main" val="1675623970"/>
                    </a:ext>
                  </a:extLst>
                </a:gridCol>
                <a:gridCol w="658368">
                  <a:extLst>
                    <a:ext uri="{9D8B030D-6E8A-4147-A177-3AD203B41FA5}">
                      <a16:colId xmlns:a16="http://schemas.microsoft.com/office/drawing/2014/main" val="3556432312"/>
                    </a:ext>
                  </a:extLst>
                </a:gridCol>
                <a:gridCol w="658368">
                  <a:extLst>
                    <a:ext uri="{9D8B030D-6E8A-4147-A177-3AD203B41FA5}">
                      <a16:colId xmlns:a16="http://schemas.microsoft.com/office/drawing/2014/main" val="310307805"/>
                    </a:ext>
                  </a:extLst>
                </a:gridCol>
                <a:gridCol w="658368">
                  <a:extLst>
                    <a:ext uri="{9D8B030D-6E8A-4147-A177-3AD203B41FA5}">
                      <a16:colId xmlns:a16="http://schemas.microsoft.com/office/drawing/2014/main" val="3169303224"/>
                    </a:ext>
                  </a:extLst>
                </a:gridCol>
                <a:gridCol w="658368">
                  <a:extLst>
                    <a:ext uri="{9D8B030D-6E8A-4147-A177-3AD203B41FA5}">
                      <a16:colId xmlns:a16="http://schemas.microsoft.com/office/drawing/2014/main" val="43803233"/>
                    </a:ext>
                  </a:extLst>
                </a:gridCol>
                <a:gridCol w="658368">
                  <a:extLst>
                    <a:ext uri="{9D8B030D-6E8A-4147-A177-3AD203B41FA5}">
                      <a16:colId xmlns:a16="http://schemas.microsoft.com/office/drawing/2014/main" val="3239074194"/>
                    </a:ext>
                  </a:extLst>
                </a:gridCol>
                <a:gridCol w="658368">
                  <a:extLst>
                    <a:ext uri="{9D8B030D-6E8A-4147-A177-3AD203B41FA5}">
                      <a16:colId xmlns:a16="http://schemas.microsoft.com/office/drawing/2014/main" val="753130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609508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- 2022-03-14 13:03:45</a:t>
                      </a:r>
                      <a:r>
                        <a:rPr kumimoji="0" lang="es-ES" sz="1000" b="0" i="0" u="none" strike="noStrike" kern="1200" cap="none" spc="0" normalizeH="0" baseline="0" noProof="0">
                          <a:ln>
                            <a:noFill/>
                          </a:ln>
                          <a:solidFill>
                            <a:prstClr val="black"/>
                          </a:solidFill>
                          <a:effectLst/>
                          <a:uLnTx/>
                          <a:uFillTx/>
                          <a:latin typeface="+mn-lt"/>
                          <a:ea typeface="+mn-ea"/>
                          <a:cs typeface="+mn-cs"/>
                        </a:rPr>
                        <a:t>
 Rusia amenaza con congelar activos de empresas que suspendieron operaciones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Las autoridades rusas han amenazado a las empresas extranjeras que se retiran del país con detenciones y confiscación de activos, según informa el diario de negocios Wall Street Journal. Coca-Cola, McDonald's y Apple han cerrado tiendas en Rusia... Procter &amp; Gamble, IBM y otras empresas han suspendido sus exportaciones al país. Durante el fin de semana, el presidente ruso Vladimir Putin dijo que sería partidario de poner a las empresas bajo "gestión externa"... el Kremlin ha amenazado supuestamente con confiscar también sus activos, incluida la propiedad intelectual.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66.61 %</a:t>
                      </a:r>
                    </a:p>
                  </a:txBody>
                  <a:tcPr/>
                </a:tc>
                <a:extLst>
                  <a:ext uri="{0D108BD9-81ED-4DB2-BD59-A6C34878D82A}">
                    <a16:rowId xmlns:a16="http://schemas.microsoft.com/office/drawing/2014/main" val="1142329409"/>
                  </a:ext>
                </a:extLst>
              </a:tr>
            </a:tbl>
          </a:graphicData>
        </a:graphic>
      </p:graphicFrame>
      <p:sp>
        <p:nvSpPr>
          <p:cNvPr id="4" name="Text Placeholder 3">
            <a:extLst>
              <a:ext uri="{FF2B5EF4-FFF2-40B4-BE49-F238E27FC236}">
                <a16:creationId xmlns:a16="http://schemas.microsoft.com/office/drawing/2014/main" id="{FBF08B6E-6CAB-44A8-A4E2-CFCD43A4DD31}"/>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710232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5825-814A-4ECA-A10E-4FBE8C8171B1}"/>
              </a:ext>
            </a:extLst>
          </p:cNvPr>
          <p:cNvSpPr>
            <a:spLocks noGrp="1"/>
          </p:cNvSpPr>
          <p:nvPr>
            <p:ph type="title"/>
          </p:nvPr>
        </p:nvSpPr>
        <p:spPr/>
        <p:txBody>
          <a:bodyPr/>
          <a:lstStyle/>
          <a:p>
            <a:r>
              <a:rPr lang="en-US"/>
              <a:t>Youtube Top 50 Videos  | DW Español - 3 of 16</a:t>
            </a:r>
          </a:p>
        </p:txBody>
      </p:sp>
      <p:graphicFrame>
        <p:nvGraphicFramePr>
          <p:cNvPr id="5" name="Table Placeholder 4">
            <a:extLst>
              <a:ext uri="{FF2B5EF4-FFF2-40B4-BE49-F238E27FC236}">
                <a16:creationId xmlns:a16="http://schemas.microsoft.com/office/drawing/2014/main" id="{8D748283-B984-4C7C-82CD-6FAFF72DE28F}"/>
              </a:ext>
            </a:extLst>
          </p:cNvPr>
          <p:cNvGraphicFramePr>
            <a:graphicFrameLocks noGrp="1"/>
          </p:cNvGraphicFramePr>
          <p:nvPr>
            <p:ph type="tbl" sz="quarter" idx="13"/>
            <p:extLst>
              <p:ext uri="{D42A27DB-BD31-4B8C-83A1-F6EECF244321}">
                <p14:modId xmlns:p14="http://schemas.microsoft.com/office/powerpoint/2010/main" val="3117797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0863313"/>
                    </a:ext>
                  </a:extLst>
                </a:gridCol>
                <a:gridCol w="2057400">
                  <a:extLst>
                    <a:ext uri="{9D8B030D-6E8A-4147-A177-3AD203B41FA5}">
                      <a16:colId xmlns:a16="http://schemas.microsoft.com/office/drawing/2014/main" val="2546925494"/>
                    </a:ext>
                  </a:extLst>
                </a:gridCol>
                <a:gridCol w="658368">
                  <a:extLst>
                    <a:ext uri="{9D8B030D-6E8A-4147-A177-3AD203B41FA5}">
                      <a16:colId xmlns:a16="http://schemas.microsoft.com/office/drawing/2014/main" val="2660873065"/>
                    </a:ext>
                  </a:extLst>
                </a:gridCol>
                <a:gridCol w="658368">
                  <a:extLst>
                    <a:ext uri="{9D8B030D-6E8A-4147-A177-3AD203B41FA5}">
                      <a16:colId xmlns:a16="http://schemas.microsoft.com/office/drawing/2014/main" val="4287255342"/>
                    </a:ext>
                  </a:extLst>
                </a:gridCol>
                <a:gridCol w="658368">
                  <a:extLst>
                    <a:ext uri="{9D8B030D-6E8A-4147-A177-3AD203B41FA5}">
                      <a16:colId xmlns:a16="http://schemas.microsoft.com/office/drawing/2014/main" val="2702935906"/>
                    </a:ext>
                  </a:extLst>
                </a:gridCol>
                <a:gridCol w="658368">
                  <a:extLst>
                    <a:ext uri="{9D8B030D-6E8A-4147-A177-3AD203B41FA5}">
                      <a16:colId xmlns:a16="http://schemas.microsoft.com/office/drawing/2014/main" val="1128542151"/>
                    </a:ext>
                  </a:extLst>
                </a:gridCol>
                <a:gridCol w="658368">
                  <a:extLst>
                    <a:ext uri="{9D8B030D-6E8A-4147-A177-3AD203B41FA5}">
                      <a16:colId xmlns:a16="http://schemas.microsoft.com/office/drawing/2014/main" val="4179238666"/>
                    </a:ext>
                  </a:extLst>
                </a:gridCol>
                <a:gridCol w="658368">
                  <a:extLst>
                    <a:ext uri="{9D8B030D-6E8A-4147-A177-3AD203B41FA5}">
                      <a16:colId xmlns:a16="http://schemas.microsoft.com/office/drawing/2014/main" val="2226993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340450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- 2022-03-16 20:20:40</a:t>
                      </a:r>
                      <a:r>
                        <a:rPr kumimoji="0" lang="es-ES" sz="1000" b="0" i="0" u="none" strike="noStrike" kern="1200" cap="none" spc="0" normalizeH="0" baseline="0" noProof="0">
                          <a:ln>
                            <a:noFill/>
                          </a:ln>
                          <a:solidFill>
                            <a:prstClr val="black"/>
                          </a:solidFill>
                          <a:effectLst/>
                          <a:uLnTx/>
                          <a:uFillTx/>
                          <a:latin typeface="+mn-lt"/>
                          <a:ea typeface="+mn-ea"/>
                          <a:cs typeface="+mn-cs"/>
                        </a:rPr>
                        <a:t>
 Biden enviará drones y sistemas antiaéreos a Ucrania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presidente estadounidense aprobó un nuevo paquete por valor de 800 millones de dólares para defenderse de la agresión rusa. Su homólogo ucraniano Volodímir Zelenski, cuya intervención virtual en el Congreso de Estados Unidos fue ovacionada, recibe así respuesta a una de sus peticiones. No se creará, sin embargo, una zona de exclusión aérea. Tanto republicanos como demócratas consideran que tal medida podría desembocar en un conflicto mayor.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57.30 %</a:t>
                      </a:r>
                    </a:p>
                  </a:txBody>
                  <a:tcPr/>
                </a:tc>
                <a:extLst>
                  <a:ext uri="{0D108BD9-81ED-4DB2-BD59-A6C34878D82A}">
                    <a16:rowId xmlns:a16="http://schemas.microsoft.com/office/drawing/2014/main" val="2210949032"/>
                  </a:ext>
                </a:extLst>
              </a:tr>
            </a:tbl>
          </a:graphicData>
        </a:graphic>
      </p:graphicFrame>
      <p:sp>
        <p:nvSpPr>
          <p:cNvPr id="4" name="Text Placeholder 3">
            <a:extLst>
              <a:ext uri="{FF2B5EF4-FFF2-40B4-BE49-F238E27FC236}">
                <a16:creationId xmlns:a16="http://schemas.microsoft.com/office/drawing/2014/main" id="{70FC4FD3-F552-42AF-A459-EF60154719FB}"/>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05097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C343B-C9A0-488B-94A0-CDAD37A0FB10}"/>
              </a:ext>
            </a:extLst>
          </p:cNvPr>
          <p:cNvSpPr>
            <a:spLocks noGrp="1"/>
          </p:cNvSpPr>
          <p:nvPr>
            <p:ph type="title"/>
          </p:nvPr>
        </p:nvSpPr>
        <p:spPr/>
        <p:txBody>
          <a:bodyPr/>
          <a:lstStyle/>
          <a:p>
            <a:r>
              <a:rPr lang="en-US"/>
              <a:t>Youtube Top 50 Videos  | DW Español - 4 of 16</a:t>
            </a:r>
          </a:p>
        </p:txBody>
      </p:sp>
      <p:graphicFrame>
        <p:nvGraphicFramePr>
          <p:cNvPr id="5" name="Table Placeholder 4">
            <a:extLst>
              <a:ext uri="{FF2B5EF4-FFF2-40B4-BE49-F238E27FC236}">
                <a16:creationId xmlns:a16="http://schemas.microsoft.com/office/drawing/2014/main" id="{BC755972-D6DA-4FC5-94A7-CF4091DECB9A}"/>
              </a:ext>
            </a:extLst>
          </p:cNvPr>
          <p:cNvGraphicFramePr>
            <a:graphicFrameLocks noGrp="1"/>
          </p:cNvGraphicFramePr>
          <p:nvPr>
            <p:ph type="tbl" sz="quarter" idx="13"/>
            <p:extLst>
              <p:ext uri="{D42A27DB-BD31-4B8C-83A1-F6EECF244321}">
                <p14:modId xmlns:p14="http://schemas.microsoft.com/office/powerpoint/2010/main" val="72535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0822728"/>
                    </a:ext>
                  </a:extLst>
                </a:gridCol>
                <a:gridCol w="2057400">
                  <a:extLst>
                    <a:ext uri="{9D8B030D-6E8A-4147-A177-3AD203B41FA5}">
                      <a16:colId xmlns:a16="http://schemas.microsoft.com/office/drawing/2014/main" val="1135833296"/>
                    </a:ext>
                  </a:extLst>
                </a:gridCol>
                <a:gridCol w="658368">
                  <a:extLst>
                    <a:ext uri="{9D8B030D-6E8A-4147-A177-3AD203B41FA5}">
                      <a16:colId xmlns:a16="http://schemas.microsoft.com/office/drawing/2014/main" val="558782233"/>
                    </a:ext>
                  </a:extLst>
                </a:gridCol>
                <a:gridCol w="658368">
                  <a:extLst>
                    <a:ext uri="{9D8B030D-6E8A-4147-A177-3AD203B41FA5}">
                      <a16:colId xmlns:a16="http://schemas.microsoft.com/office/drawing/2014/main" val="1982517388"/>
                    </a:ext>
                  </a:extLst>
                </a:gridCol>
                <a:gridCol w="658368">
                  <a:extLst>
                    <a:ext uri="{9D8B030D-6E8A-4147-A177-3AD203B41FA5}">
                      <a16:colId xmlns:a16="http://schemas.microsoft.com/office/drawing/2014/main" val="2760533488"/>
                    </a:ext>
                  </a:extLst>
                </a:gridCol>
                <a:gridCol w="658368">
                  <a:extLst>
                    <a:ext uri="{9D8B030D-6E8A-4147-A177-3AD203B41FA5}">
                      <a16:colId xmlns:a16="http://schemas.microsoft.com/office/drawing/2014/main" val="172063471"/>
                    </a:ext>
                  </a:extLst>
                </a:gridCol>
                <a:gridCol w="658368">
                  <a:extLst>
                    <a:ext uri="{9D8B030D-6E8A-4147-A177-3AD203B41FA5}">
                      <a16:colId xmlns:a16="http://schemas.microsoft.com/office/drawing/2014/main" val="669457846"/>
                    </a:ext>
                  </a:extLst>
                </a:gridCol>
                <a:gridCol w="658368">
                  <a:extLst>
                    <a:ext uri="{9D8B030D-6E8A-4147-A177-3AD203B41FA5}">
                      <a16:colId xmlns:a16="http://schemas.microsoft.com/office/drawing/2014/main" val="888473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052397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- 2022-03-19 12:30:10</a:t>
                      </a:r>
                      <a:r>
                        <a:rPr kumimoji="0" lang="es-ES" sz="1000" b="0" i="0" u="none" strike="noStrike" kern="1200" cap="none" spc="0" normalizeH="0" baseline="0" noProof="0">
                          <a:ln>
                            <a:noFill/>
                          </a:ln>
                          <a:solidFill>
                            <a:prstClr val="black"/>
                          </a:solidFill>
                          <a:effectLst/>
                          <a:uLnTx/>
                          <a:uFillTx/>
                          <a:latin typeface="+mn-lt"/>
                          <a:ea typeface="+mn-ea"/>
                          <a:cs typeface="+mn-cs"/>
                        </a:rPr>
                        <a:t>
 ¿Ventaja estratégica para Putin?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Kremlin confirma que lanzó dos misiles hipersónicos Kinzhal. Impactaron en las ciudades ucranianas de Mariúpol y Deliatyn. Es la primera vez que Rusia recurre a este tipo de armas de combate. Los misiles de crucero hipersónicos son cinco veces más rápidos que la velocidad del sonido. Su detección e interceptación es casi imposible. Las consecuencias del uso de este tipo de armas para Ucrania aún está por verse. El analisis sobre las consecuencias para Ucrania de los periodistas Nicolás Castellano y Ricardo Marquina.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50.93 %</a:t>
                      </a:r>
                    </a:p>
                  </a:txBody>
                  <a:tcPr/>
                </a:tc>
                <a:extLst>
                  <a:ext uri="{0D108BD9-81ED-4DB2-BD59-A6C34878D82A}">
                    <a16:rowId xmlns:a16="http://schemas.microsoft.com/office/drawing/2014/main" val="838475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- 2022-03-14 00:30:09</a:t>
                      </a:r>
                      <a:r>
                        <a:rPr kumimoji="0" lang="es-ES" sz="1000" b="0" i="0" u="none" strike="noStrike" kern="1200" cap="none" spc="0" normalizeH="0" baseline="0" noProof="0">
                          <a:ln>
                            <a:noFill/>
                          </a:ln>
                          <a:solidFill>
                            <a:prstClr val="black"/>
                          </a:solidFill>
                          <a:effectLst/>
                          <a:uLnTx/>
                          <a:uFillTx/>
                          <a:latin typeface="+mn-lt"/>
                          <a:ea typeface="+mn-ea"/>
                          <a:cs typeface="+mn-cs"/>
                        </a:rPr>
                        <a:t>
 DW Noticias del 14 de marzo: Guerra en Ucrania  [Noticiero completo]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36.57 %</a:t>
                      </a:r>
                    </a:p>
                  </a:txBody>
                  <a:tcPr/>
                </a:tc>
                <a:extLst>
                  <a:ext uri="{0D108BD9-81ED-4DB2-BD59-A6C34878D82A}">
                    <a16:rowId xmlns:a16="http://schemas.microsoft.com/office/drawing/2014/main" val="2601724783"/>
                  </a:ext>
                </a:extLst>
              </a:tr>
            </a:tbl>
          </a:graphicData>
        </a:graphic>
      </p:graphicFrame>
      <p:sp>
        <p:nvSpPr>
          <p:cNvPr id="4" name="Text Placeholder 3">
            <a:extLst>
              <a:ext uri="{FF2B5EF4-FFF2-40B4-BE49-F238E27FC236}">
                <a16:creationId xmlns:a16="http://schemas.microsoft.com/office/drawing/2014/main" id="{1E8043D9-C796-4CE1-BCA6-79DBB870ABBA}"/>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810633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5DB71-B8ED-4691-9326-5B2AED75582F}"/>
              </a:ext>
            </a:extLst>
          </p:cNvPr>
          <p:cNvSpPr>
            <a:spLocks noGrp="1"/>
          </p:cNvSpPr>
          <p:nvPr>
            <p:ph type="title"/>
          </p:nvPr>
        </p:nvSpPr>
        <p:spPr/>
        <p:txBody>
          <a:bodyPr/>
          <a:lstStyle/>
          <a:p>
            <a:r>
              <a:rPr lang="en-US"/>
              <a:t>Youtube Top 50 Videos  | DW Español - 5 of 16</a:t>
            </a:r>
          </a:p>
        </p:txBody>
      </p:sp>
      <p:graphicFrame>
        <p:nvGraphicFramePr>
          <p:cNvPr id="5" name="Table Placeholder 4">
            <a:extLst>
              <a:ext uri="{FF2B5EF4-FFF2-40B4-BE49-F238E27FC236}">
                <a16:creationId xmlns:a16="http://schemas.microsoft.com/office/drawing/2014/main" id="{5089460A-0E7A-421F-B564-16725F8FBFF3}"/>
              </a:ext>
            </a:extLst>
          </p:cNvPr>
          <p:cNvGraphicFramePr>
            <a:graphicFrameLocks noGrp="1"/>
          </p:cNvGraphicFramePr>
          <p:nvPr>
            <p:ph type="tbl" sz="quarter" idx="13"/>
            <p:extLst>
              <p:ext uri="{D42A27DB-BD31-4B8C-83A1-F6EECF244321}">
                <p14:modId xmlns:p14="http://schemas.microsoft.com/office/powerpoint/2010/main" val="794680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2439681"/>
                    </a:ext>
                  </a:extLst>
                </a:gridCol>
                <a:gridCol w="2057400">
                  <a:extLst>
                    <a:ext uri="{9D8B030D-6E8A-4147-A177-3AD203B41FA5}">
                      <a16:colId xmlns:a16="http://schemas.microsoft.com/office/drawing/2014/main" val="731627156"/>
                    </a:ext>
                  </a:extLst>
                </a:gridCol>
                <a:gridCol w="658368">
                  <a:extLst>
                    <a:ext uri="{9D8B030D-6E8A-4147-A177-3AD203B41FA5}">
                      <a16:colId xmlns:a16="http://schemas.microsoft.com/office/drawing/2014/main" val="3929543485"/>
                    </a:ext>
                  </a:extLst>
                </a:gridCol>
                <a:gridCol w="658368">
                  <a:extLst>
                    <a:ext uri="{9D8B030D-6E8A-4147-A177-3AD203B41FA5}">
                      <a16:colId xmlns:a16="http://schemas.microsoft.com/office/drawing/2014/main" val="4233802305"/>
                    </a:ext>
                  </a:extLst>
                </a:gridCol>
                <a:gridCol w="658368">
                  <a:extLst>
                    <a:ext uri="{9D8B030D-6E8A-4147-A177-3AD203B41FA5}">
                      <a16:colId xmlns:a16="http://schemas.microsoft.com/office/drawing/2014/main" val="4029450523"/>
                    </a:ext>
                  </a:extLst>
                </a:gridCol>
                <a:gridCol w="658368">
                  <a:extLst>
                    <a:ext uri="{9D8B030D-6E8A-4147-A177-3AD203B41FA5}">
                      <a16:colId xmlns:a16="http://schemas.microsoft.com/office/drawing/2014/main" val="1290379698"/>
                    </a:ext>
                  </a:extLst>
                </a:gridCol>
                <a:gridCol w="658368">
                  <a:extLst>
                    <a:ext uri="{9D8B030D-6E8A-4147-A177-3AD203B41FA5}">
                      <a16:colId xmlns:a16="http://schemas.microsoft.com/office/drawing/2014/main" val="3109198054"/>
                    </a:ext>
                  </a:extLst>
                </a:gridCol>
                <a:gridCol w="658368">
                  <a:extLst>
                    <a:ext uri="{9D8B030D-6E8A-4147-A177-3AD203B41FA5}">
                      <a16:colId xmlns:a16="http://schemas.microsoft.com/office/drawing/2014/main" val="2840069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46596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- 2022-03-18 00:45:00</a:t>
                      </a:r>
                      <a:r>
                        <a:rPr kumimoji="0" lang="es-ES" sz="1000" b="0" i="0" u="none" strike="noStrike" kern="1200" cap="none" spc="0" normalizeH="0" baseline="0" noProof="0">
                          <a:ln>
                            <a:noFill/>
                          </a:ln>
                          <a:solidFill>
                            <a:prstClr val="black"/>
                          </a:solidFill>
                          <a:effectLst/>
                          <a:uLnTx/>
                          <a:uFillTx/>
                          <a:latin typeface="+mn-lt"/>
                          <a:ea typeface="+mn-ea"/>
                          <a:cs typeface="+mn-cs"/>
                        </a:rPr>
                        <a:t>
 EE. UU. advierte a China de represalias si apoya militarmente a Rusia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EE. UU. advierte a China de represalias si apoya militarmente a Rusia
El secretario de Estado estadounidense, Antony Blinken, se mostró "preocupado" por el hecho de que Pekín "considera dar apoyo directo a Rusia con equipo militar". Blinken lanza este mensaje poco antes de que los presidentes de China y EE. UU. hablen este viernes por teléfono. El jefe de la diplomacia estadounidense también cargó con dureza contra el Gobierno de Rusia, al que acusó de cometer crímenes de guerra en Ucrania.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57.62 %</a:t>
                      </a:r>
                    </a:p>
                  </a:txBody>
                  <a:tcPr/>
                </a:tc>
                <a:extLst>
                  <a:ext uri="{0D108BD9-81ED-4DB2-BD59-A6C34878D82A}">
                    <a16:rowId xmlns:a16="http://schemas.microsoft.com/office/drawing/2014/main" val="753332698"/>
                  </a:ext>
                </a:extLst>
              </a:tr>
            </a:tbl>
          </a:graphicData>
        </a:graphic>
      </p:graphicFrame>
      <p:sp>
        <p:nvSpPr>
          <p:cNvPr id="4" name="Text Placeholder 3">
            <a:extLst>
              <a:ext uri="{FF2B5EF4-FFF2-40B4-BE49-F238E27FC236}">
                <a16:creationId xmlns:a16="http://schemas.microsoft.com/office/drawing/2014/main" id="{66C98B3E-D4DF-4406-9FD2-E6481026AF3B}"/>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650866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924E3-EC38-4CF6-8AC9-3B99FE7C3C46}"/>
              </a:ext>
            </a:extLst>
          </p:cNvPr>
          <p:cNvSpPr>
            <a:spLocks noGrp="1"/>
          </p:cNvSpPr>
          <p:nvPr>
            <p:ph type="title"/>
          </p:nvPr>
        </p:nvSpPr>
        <p:spPr/>
        <p:txBody>
          <a:bodyPr/>
          <a:lstStyle/>
          <a:p>
            <a:r>
              <a:rPr lang="en-US"/>
              <a:t>Youtube Top 50 Videos  | DW Español - 6 of 16</a:t>
            </a:r>
          </a:p>
        </p:txBody>
      </p:sp>
      <p:graphicFrame>
        <p:nvGraphicFramePr>
          <p:cNvPr id="5" name="Table Placeholder 4">
            <a:extLst>
              <a:ext uri="{FF2B5EF4-FFF2-40B4-BE49-F238E27FC236}">
                <a16:creationId xmlns:a16="http://schemas.microsoft.com/office/drawing/2014/main" id="{18054CB2-46C3-4C84-A1D1-060147B7DA16}"/>
              </a:ext>
            </a:extLst>
          </p:cNvPr>
          <p:cNvGraphicFramePr>
            <a:graphicFrameLocks noGrp="1"/>
          </p:cNvGraphicFramePr>
          <p:nvPr>
            <p:ph type="tbl" sz="quarter" idx="13"/>
            <p:extLst>
              <p:ext uri="{D42A27DB-BD31-4B8C-83A1-F6EECF244321}">
                <p14:modId xmlns:p14="http://schemas.microsoft.com/office/powerpoint/2010/main" val="399679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1795165"/>
                    </a:ext>
                  </a:extLst>
                </a:gridCol>
                <a:gridCol w="2057400">
                  <a:extLst>
                    <a:ext uri="{9D8B030D-6E8A-4147-A177-3AD203B41FA5}">
                      <a16:colId xmlns:a16="http://schemas.microsoft.com/office/drawing/2014/main" val="4101104316"/>
                    </a:ext>
                  </a:extLst>
                </a:gridCol>
                <a:gridCol w="658368">
                  <a:extLst>
                    <a:ext uri="{9D8B030D-6E8A-4147-A177-3AD203B41FA5}">
                      <a16:colId xmlns:a16="http://schemas.microsoft.com/office/drawing/2014/main" val="3943361093"/>
                    </a:ext>
                  </a:extLst>
                </a:gridCol>
                <a:gridCol w="658368">
                  <a:extLst>
                    <a:ext uri="{9D8B030D-6E8A-4147-A177-3AD203B41FA5}">
                      <a16:colId xmlns:a16="http://schemas.microsoft.com/office/drawing/2014/main" val="800105646"/>
                    </a:ext>
                  </a:extLst>
                </a:gridCol>
                <a:gridCol w="658368">
                  <a:extLst>
                    <a:ext uri="{9D8B030D-6E8A-4147-A177-3AD203B41FA5}">
                      <a16:colId xmlns:a16="http://schemas.microsoft.com/office/drawing/2014/main" val="1658406655"/>
                    </a:ext>
                  </a:extLst>
                </a:gridCol>
                <a:gridCol w="658368">
                  <a:extLst>
                    <a:ext uri="{9D8B030D-6E8A-4147-A177-3AD203B41FA5}">
                      <a16:colId xmlns:a16="http://schemas.microsoft.com/office/drawing/2014/main" val="2926002055"/>
                    </a:ext>
                  </a:extLst>
                </a:gridCol>
                <a:gridCol w="658368">
                  <a:extLst>
                    <a:ext uri="{9D8B030D-6E8A-4147-A177-3AD203B41FA5}">
                      <a16:colId xmlns:a16="http://schemas.microsoft.com/office/drawing/2014/main" val="2914602103"/>
                    </a:ext>
                  </a:extLst>
                </a:gridCol>
                <a:gridCol w="658368">
                  <a:extLst>
                    <a:ext uri="{9D8B030D-6E8A-4147-A177-3AD203B41FA5}">
                      <a16:colId xmlns:a16="http://schemas.microsoft.com/office/drawing/2014/main" val="666757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69186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Español - 2022-03-14 12:30:36</a:t>
                      </a:r>
                      <a:r>
                        <a:rPr kumimoji="0" lang="en-US" sz="1000" b="0" i="0" u="none" strike="noStrike" kern="1200" cap="none" spc="0" normalizeH="0" baseline="0" noProof="0">
                          <a:ln>
                            <a:noFill/>
                          </a:ln>
                          <a:solidFill>
                            <a:prstClr val="black"/>
                          </a:solidFill>
                          <a:effectLst/>
                          <a:uLnTx/>
                          <a:uFillTx/>
                          <a:latin typeface="+mn-lt"/>
                          <a:ea typeface="+mn-ea"/>
                          <a:cs typeface="+mn-cs"/>
                        </a:rPr>
                        <a:t>
 Ucrania alista combatientes extranjeros para combatir a Rusia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En la lucha contra Rusia, Ucrania ha creado una "legión internacional" de extranjeros. El presidente Zelenski ha instado a combatientes internacionales a luchar con Ucrania para mostrar su apoyo. Birgitta Schülke, de DW, estuvo en Przemysl, cerca de la frontera polaca, y conoció a algunos de esos combatientes extranjeros, listos para ser desplegados en la zona de guerra.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69.17 %</a:t>
                      </a:r>
                    </a:p>
                  </a:txBody>
                  <a:tcPr/>
                </a:tc>
                <a:extLst>
                  <a:ext uri="{0D108BD9-81ED-4DB2-BD59-A6C34878D82A}">
                    <a16:rowId xmlns:a16="http://schemas.microsoft.com/office/drawing/2014/main" val="248673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- 2022-03-15 23:45:01</a:t>
                      </a:r>
                      <a:r>
                        <a:rPr kumimoji="0" lang="es-ES" sz="1000" b="0" i="0" u="none" strike="noStrike" kern="1200" cap="none" spc="0" normalizeH="0" baseline="0" noProof="0">
                          <a:ln>
                            <a:noFill/>
                          </a:ln>
                          <a:solidFill>
                            <a:prstClr val="black"/>
                          </a:solidFill>
                          <a:effectLst/>
                          <a:uLnTx/>
                          <a:uFillTx/>
                          <a:latin typeface="+mn-lt"/>
                          <a:ea typeface="+mn-ea"/>
                          <a:cs typeface="+mn-cs"/>
                        </a:rPr>
                        <a:t>
 Rusia exhibe su poderío militar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Las diferencias de poderío militar entre Rusia y Ucrania son abismantes. Pese a ello, el Kremlin se ha topado con una resistencia ucraniana inesperada y sus tropas han tenido problemas de escasez de combustible y otros suministros.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66.25 %</a:t>
                      </a:r>
                    </a:p>
                  </a:txBody>
                  <a:tcPr/>
                </a:tc>
                <a:extLst>
                  <a:ext uri="{0D108BD9-81ED-4DB2-BD59-A6C34878D82A}">
                    <a16:rowId xmlns:a16="http://schemas.microsoft.com/office/drawing/2014/main" val="3398861542"/>
                  </a:ext>
                </a:extLst>
              </a:tr>
            </a:tbl>
          </a:graphicData>
        </a:graphic>
      </p:graphicFrame>
      <p:sp>
        <p:nvSpPr>
          <p:cNvPr id="4" name="Text Placeholder 3">
            <a:extLst>
              <a:ext uri="{FF2B5EF4-FFF2-40B4-BE49-F238E27FC236}">
                <a16:creationId xmlns:a16="http://schemas.microsoft.com/office/drawing/2014/main" id="{79846373-BD28-4A92-B202-D2A269CC4832}"/>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461509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76EE8-DF90-4FA0-99DB-945212A76361}"/>
              </a:ext>
            </a:extLst>
          </p:cNvPr>
          <p:cNvSpPr>
            <a:spLocks noGrp="1"/>
          </p:cNvSpPr>
          <p:nvPr>
            <p:ph type="title"/>
          </p:nvPr>
        </p:nvSpPr>
        <p:spPr/>
        <p:txBody>
          <a:bodyPr/>
          <a:lstStyle/>
          <a:p>
            <a:r>
              <a:rPr lang="en-US"/>
              <a:t>Youtube Top 50 Videos  | DW Español - 7 of 16</a:t>
            </a:r>
          </a:p>
        </p:txBody>
      </p:sp>
      <p:graphicFrame>
        <p:nvGraphicFramePr>
          <p:cNvPr id="5" name="Table Placeholder 4">
            <a:extLst>
              <a:ext uri="{FF2B5EF4-FFF2-40B4-BE49-F238E27FC236}">
                <a16:creationId xmlns:a16="http://schemas.microsoft.com/office/drawing/2014/main" id="{5FC96FE7-579F-4686-B291-3EAB59ADF5CB}"/>
              </a:ext>
            </a:extLst>
          </p:cNvPr>
          <p:cNvGraphicFramePr>
            <a:graphicFrameLocks noGrp="1"/>
          </p:cNvGraphicFramePr>
          <p:nvPr>
            <p:ph type="tbl" sz="quarter" idx="13"/>
            <p:extLst>
              <p:ext uri="{D42A27DB-BD31-4B8C-83A1-F6EECF244321}">
                <p14:modId xmlns:p14="http://schemas.microsoft.com/office/powerpoint/2010/main" val="1442091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2716328"/>
                    </a:ext>
                  </a:extLst>
                </a:gridCol>
                <a:gridCol w="2057400">
                  <a:extLst>
                    <a:ext uri="{9D8B030D-6E8A-4147-A177-3AD203B41FA5}">
                      <a16:colId xmlns:a16="http://schemas.microsoft.com/office/drawing/2014/main" val="703083395"/>
                    </a:ext>
                  </a:extLst>
                </a:gridCol>
                <a:gridCol w="658368">
                  <a:extLst>
                    <a:ext uri="{9D8B030D-6E8A-4147-A177-3AD203B41FA5}">
                      <a16:colId xmlns:a16="http://schemas.microsoft.com/office/drawing/2014/main" val="3354582781"/>
                    </a:ext>
                  </a:extLst>
                </a:gridCol>
                <a:gridCol w="658368">
                  <a:extLst>
                    <a:ext uri="{9D8B030D-6E8A-4147-A177-3AD203B41FA5}">
                      <a16:colId xmlns:a16="http://schemas.microsoft.com/office/drawing/2014/main" val="3752530522"/>
                    </a:ext>
                  </a:extLst>
                </a:gridCol>
                <a:gridCol w="658368">
                  <a:extLst>
                    <a:ext uri="{9D8B030D-6E8A-4147-A177-3AD203B41FA5}">
                      <a16:colId xmlns:a16="http://schemas.microsoft.com/office/drawing/2014/main" val="1697812376"/>
                    </a:ext>
                  </a:extLst>
                </a:gridCol>
                <a:gridCol w="658368">
                  <a:extLst>
                    <a:ext uri="{9D8B030D-6E8A-4147-A177-3AD203B41FA5}">
                      <a16:colId xmlns:a16="http://schemas.microsoft.com/office/drawing/2014/main" val="510132027"/>
                    </a:ext>
                  </a:extLst>
                </a:gridCol>
                <a:gridCol w="658368">
                  <a:extLst>
                    <a:ext uri="{9D8B030D-6E8A-4147-A177-3AD203B41FA5}">
                      <a16:colId xmlns:a16="http://schemas.microsoft.com/office/drawing/2014/main" val="238868259"/>
                    </a:ext>
                  </a:extLst>
                </a:gridCol>
                <a:gridCol w="658368">
                  <a:extLst>
                    <a:ext uri="{9D8B030D-6E8A-4147-A177-3AD203B41FA5}">
                      <a16:colId xmlns:a16="http://schemas.microsoft.com/office/drawing/2014/main" val="1060656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15959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- 2022-03-17 18:30:12</a:t>
                      </a:r>
                      <a:r>
                        <a:rPr kumimoji="0" lang="es-ES" sz="1000" b="0" i="0" u="none" strike="noStrike" kern="1200" cap="none" spc="0" normalizeH="0" baseline="0" noProof="0">
                          <a:ln>
                            <a:noFill/>
                          </a:ln>
                          <a:solidFill>
                            <a:prstClr val="black"/>
                          </a:solidFill>
                          <a:effectLst/>
                          <a:uLnTx/>
                          <a:uFillTx/>
                          <a:latin typeface="+mn-lt"/>
                          <a:ea typeface="+mn-ea"/>
                          <a:cs typeface="+mn-cs"/>
                        </a:rPr>
                        <a:t>
 Guerra en Ucrania: el objetivo militar de Putin. | A fondo DW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Según parece, el ejército ruso se prepara para tomar más grandes ciudades ucranianas. Los analistas esperan que se produzca una guerra igual de devastadora que en Siria: con bombardeos incesantes y combates urbanos. Para ello estaría recurriendo a mercenarios con experiencia de Chechenia y Siria.
00:30 Guerra en Ucrania: ¿Quiere Putin la destrucción total?
02:00 ¿Cómo avanza esta guerra? 
04:00 ¿Intensificará Rusia el asedio a otras ciudades?
05:23 ¿Hasta dónde puede llegar Putin?
06:33 ¿Qué ha pasado con la estrategia rusa?
07:50 ¿Están interesadas en un acuerdo de paz las partes enfrentadas?
09:40 ¿Es posible debilitar a Putin en esta guerra?
10:12 La guerra en Ucrania toca de cerca a Europa
14:27 ¿Se cierne sobre Ucrania un escenario parecido al de la guerra de Siria?
16:10 ¿Mercenarios en Ucrania?
17:40 La guerra produce cambios en Europa: la postura de Polonia
19:35 Polonia espera de la Unión Europea
20:15 El viaje de tres líderes (Polonia, Eslovenia, República Checa) a Kiev. Gestos, ayuda.
22:30 ¿Una guerra sucia aprobada por el Kremlin?
25:30 ¿Combatientes extranjeros en Ucrania o mercenarios?
26:30 Combatientes voluntarios y profesionales llegados de otros países
27:50 Comparando la Guerra Civil en España.
29:00 Comparando con Afganistán. Las consecuencias de entregar armas a voluntarios
31:10 ¿Un genocidio? Genocidios en la historia.
33:40 La decisión de la Corte Internacional de Justicia. ¿Simbólica?
36:00 El presidente Biden califica de criminal de guerra a Putin 
39:00 Investigaciones contra Putin y sus oficiales
41:00 ¿Quién puede frenar a Putin?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8645507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40.79 %</a:t>
                      </a:r>
                    </a:p>
                  </a:txBody>
                  <a:tcPr/>
                </a:tc>
                <a:extLst>
                  <a:ext uri="{0D108BD9-81ED-4DB2-BD59-A6C34878D82A}">
                    <a16:rowId xmlns:a16="http://schemas.microsoft.com/office/drawing/2014/main" val="1075874896"/>
                  </a:ext>
                </a:extLst>
              </a:tr>
            </a:tbl>
          </a:graphicData>
        </a:graphic>
      </p:graphicFrame>
      <p:sp>
        <p:nvSpPr>
          <p:cNvPr id="4" name="Text Placeholder 3">
            <a:extLst>
              <a:ext uri="{FF2B5EF4-FFF2-40B4-BE49-F238E27FC236}">
                <a16:creationId xmlns:a16="http://schemas.microsoft.com/office/drawing/2014/main" id="{F17DC728-CCD5-4443-9CA7-B94AD83D504A}"/>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1897848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A4202-0D67-41F9-A96D-2E3D33CF7D2F}"/>
              </a:ext>
            </a:extLst>
          </p:cNvPr>
          <p:cNvSpPr>
            <a:spLocks noGrp="1"/>
          </p:cNvSpPr>
          <p:nvPr>
            <p:ph type="title"/>
          </p:nvPr>
        </p:nvSpPr>
        <p:spPr/>
        <p:txBody>
          <a:bodyPr/>
          <a:lstStyle/>
          <a:p>
            <a:r>
              <a:rPr lang="en-US"/>
              <a:t>Youtube Top 50 Videos  | DW Español - 8 of 16</a:t>
            </a:r>
          </a:p>
        </p:txBody>
      </p:sp>
      <p:graphicFrame>
        <p:nvGraphicFramePr>
          <p:cNvPr id="5" name="Table Placeholder 4">
            <a:extLst>
              <a:ext uri="{FF2B5EF4-FFF2-40B4-BE49-F238E27FC236}">
                <a16:creationId xmlns:a16="http://schemas.microsoft.com/office/drawing/2014/main" id="{0D5CE3CA-F858-4994-B46D-06E6FA9A0AA7}"/>
              </a:ext>
            </a:extLst>
          </p:cNvPr>
          <p:cNvGraphicFramePr>
            <a:graphicFrameLocks noGrp="1"/>
          </p:cNvGraphicFramePr>
          <p:nvPr>
            <p:ph type="tbl" sz="quarter" idx="13"/>
            <p:extLst>
              <p:ext uri="{D42A27DB-BD31-4B8C-83A1-F6EECF244321}">
                <p14:modId xmlns:p14="http://schemas.microsoft.com/office/powerpoint/2010/main" val="1342413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5705479"/>
                    </a:ext>
                  </a:extLst>
                </a:gridCol>
                <a:gridCol w="2057400">
                  <a:extLst>
                    <a:ext uri="{9D8B030D-6E8A-4147-A177-3AD203B41FA5}">
                      <a16:colId xmlns:a16="http://schemas.microsoft.com/office/drawing/2014/main" val="4000245218"/>
                    </a:ext>
                  </a:extLst>
                </a:gridCol>
                <a:gridCol w="658368">
                  <a:extLst>
                    <a:ext uri="{9D8B030D-6E8A-4147-A177-3AD203B41FA5}">
                      <a16:colId xmlns:a16="http://schemas.microsoft.com/office/drawing/2014/main" val="913325057"/>
                    </a:ext>
                  </a:extLst>
                </a:gridCol>
                <a:gridCol w="658368">
                  <a:extLst>
                    <a:ext uri="{9D8B030D-6E8A-4147-A177-3AD203B41FA5}">
                      <a16:colId xmlns:a16="http://schemas.microsoft.com/office/drawing/2014/main" val="1856243618"/>
                    </a:ext>
                  </a:extLst>
                </a:gridCol>
                <a:gridCol w="658368">
                  <a:extLst>
                    <a:ext uri="{9D8B030D-6E8A-4147-A177-3AD203B41FA5}">
                      <a16:colId xmlns:a16="http://schemas.microsoft.com/office/drawing/2014/main" val="1193556377"/>
                    </a:ext>
                  </a:extLst>
                </a:gridCol>
                <a:gridCol w="658368">
                  <a:extLst>
                    <a:ext uri="{9D8B030D-6E8A-4147-A177-3AD203B41FA5}">
                      <a16:colId xmlns:a16="http://schemas.microsoft.com/office/drawing/2014/main" val="1584996031"/>
                    </a:ext>
                  </a:extLst>
                </a:gridCol>
                <a:gridCol w="658368">
                  <a:extLst>
                    <a:ext uri="{9D8B030D-6E8A-4147-A177-3AD203B41FA5}">
                      <a16:colId xmlns:a16="http://schemas.microsoft.com/office/drawing/2014/main" val="2440436979"/>
                    </a:ext>
                  </a:extLst>
                </a:gridCol>
                <a:gridCol w="658368">
                  <a:extLst>
                    <a:ext uri="{9D8B030D-6E8A-4147-A177-3AD203B41FA5}">
                      <a16:colId xmlns:a16="http://schemas.microsoft.com/office/drawing/2014/main" val="2534532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11470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- 2022-03-17 22:15:39</a:t>
                      </a:r>
                      <a:r>
                        <a:rPr kumimoji="0" lang="es-ES" sz="1000" b="0" i="0" u="none" strike="noStrike" kern="1200" cap="none" spc="0" normalizeH="0" baseline="0" noProof="0">
                          <a:ln>
                            <a:noFill/>
                          </a:ln>
                          <a:solidFill>
                            <a:prstClr val="black"/>
                          </a:solidFill>
                          <a:effectLst/>
                          <a:uLnTx/>
                          <a:uFillTx/>
                          <a:latin typeface="+mn-lt"/>
                          <a:ea typeface="+mn-ea"/>
                          <a:cs typeface="+mn-cs"/>
                        </a:rPr>
                        <a:t>
 La OTAN y Alemania responden a las peticiones de Zelenski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La OTAN y Alemania responden a las peticiones de Zelenski
El presidente ucraniano insiste en reclamar una zona de exclusión aérea para frenar los bombardeos rusos, pero el secretario general de la OTAN, Jens Stoltenberg, asegura que la alianza quiere prevenir una escalada. La ministra de Exteriores alemana, Annalena Baerbock, remarcó la voluntad de su país para ayudar y definió la invasión rusa como una guerra contra la libertad europea.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60.35 %</a:t>
                      </a:r>
                    </a:p>
                  </a:txBody>
                  <a:tcPr/>
                </a:tc>
                <a:extLst>
                  <a:ext uri="{0D108BD9-81ED-4DB2-BD59-A6C34878D82A}">
                    <a16:rowId xmlns:a16="http://schemas.microsoft.com/office/drawing/2014/main" val="3788629521"/>
                  </a:ext>
                </a:extLst>
              </a:tr>
            </a:tbl>
          </a:graphicData>
        </a:graphic>
      </p:graphicFrame>
      <p:sp>
        <p:nvSpPr>
          <p:cNvPr id="4" name="Text Placeholder 3">
            <a:extLst>
              <a:ext uri="{FF2B5EF4-FFF2-40B4-BE49-F238E27FC236}">
                <a16:creationId xmlns:a16="http://schemas.microsoft.com/office/drawing/2014/main" id="{19D0244B-B3DD-4F5F-ABC4-43D5996FC3DE}"/>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1592074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EF09C-848E-4EF8-A354-938260F6E33C}"/>
              </a:ext>
            </a:extLst>
          </p:cNvPr>
          <p:cNvSpPr>
            <a:spLocks noGrp="1"/>
          </p:cNvSpPr>
          <p:nvPr>
            <p:ph type="title"/>
          </p:nvPr>
        </p:nvSpPr>
        <p:spPr/>
        <p:txBody>
          <a:bodyPr/>
          <a:lstStyle/>
          <a:p>
            <a:r>
              <a:rPr lang="en-US"/>
              <a:t>Youtube Top 50 Videos  | DW Español - 9 of 16</a:t>
            </a:r>
          </a:p>
        </p:txBody>
      </p:sp>
      <p:graphicFrame>
        <p:nvGraphicFramePr>
          <p:cNvPr id="5" name="Table Placeholder 4">
            <a:extLst>
              <a:ext uri="{FF2B5EF4-FFF2-40B4-BE49-F238E27FC236}">
                <a16:creationId xmlns:a16="http://schemas.microsoft.com/office/drawing/2014/main" id="{D3D3983F-09D1-4CD7-B735-9856D9D22E3E}"/>
              </a:ext>
            </a:extLst>
          </p:cNvPr>
          <p:cNvGraphicFramePr>
            <a:graphicFrameLocks noGrp="1"/>
          </p:cNvGraphicFramePr>
          <p:nvPr>
            <p:ph type="tbl" sz="quarter" idx="13"/>
            <p:extLst>
              <p:ext uri="{D42A27DB-BD31-4B8C-83A1-F6EECF244321}">
                <p14:modId xmlns:p14="http://schemas.microsoft.com/office/powerpoint/2010/main" val="2866905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5045413"/>
                    </a:ext>
                  </a:extLst>
                </a:gridCol>
                <a:gridCol w="2057400">
                  <a:extLst>
                    <a:ext uri="{9D8B030D-6E8A-4147-A177-3AD203B41FA5}">
                      <a16:colId xmlns:a16="http://schemas.microsoft.com/office/drawing/2014/main" val="556471440"/>
                    </a:ext>
                  </a:extLst>
                </a:gridCol>
                <a:gridCol w="658368">
                  <a:extLst>
                    <a:ext uri="{9D8B030D-6E8A-4147-A177-3AD203B41FA5}">
                      <a16:colId xmlns:a16="http://schemas.microsoft.com/office/drawing/2014/main" val="391956620"/>
                    </a:ext>
                  </a:extLst>
                </a:gridCol>
                <a:gridCol w="658368">
                  <a:extLst>
                    <a:ext uri="{9D8B030D-6E8A-4147-A177-3AD203B41FA5}">
                      <a16:colId xmlns:a16="http://schemas.microsoft.com/office/drawing/2014/main" val="1104542341"/>
                    </a:ext>
                  </a:extLst>
                </a:gridCol>
                <a:gridCol w="658368">
                  <a:extLst>
                    <a:ext uri="{9D8B030D-6E8A-4147-A177-3AD203B41FA5}">
                      <a16:colId xmlns:a16="http://schemas.microsoft.com/office/drawing/2014/main" val="1842565994"/>
                    </a:ext>
                  </a:extLst>
                </a:gridCol>
                <a:gridCol w="658368">
                  <a:extLst>
                    <a:ext uri="{9D8B030D-6E8A-4147-A177-3AD203B41FA5}">
                      <a16:colId xmlns:a16="http://schemas.microsoft.com/office/drawing/2014/main" val="247434883"/>
                    </a:ext>
                  </a:extLst>
                </a:gridCol>
                <a:gridCol w="658368">
                  <a:extLst>
                    <a:ext uri="{9D8B030D-6E8A-4147-A177-3AD203B41FA5}">
                      <a16:colId xmlns:a16="http://schemas.microsoft.com/office/drawing/2014/main" val="1446651047"/>
                    </a:ext>
                  </a:extLst>
                </a:gridCol>
                <a:gridCol w="658368">
                  <a:extLst>
                    <a:ext uri="{9D8B030D-6E8A-4147-A177-3AD203B41FA5}">
                      <a16:colId xmlns:a16="http://schemas.microsoft.com/office/drawing/2014/main" val="297612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413018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- 2022-03-18 01:45:01</a:t>
                      </a:r>
                      <a:r>
                        <a:rPr kumimoji="0" lang="es-ES" sz="1000" b="0" i="0" u="none" strike="noStrike" kern="1200" cap="none" spc="0" normalizeH="0" baseline="0" noProof="0">
                          <a:ln>
                            <a:noFill/>
                          </a:ln>
                          <a:solidFill>
                            <a:prstClr val="black"/>
                          </a:solidFill>
                          <a:effectLst/>
                          <a:uLnTx/>
                          <a:uFillTx/>
                          <a:latin typeface="+mn-lt"/>
                          <a:ea typeface="+mn-ea"/>
                          <a:cs typeface="+mn-cs"/>
                        </a:rPr>
                        <a:t>
 DW Noticias del 17 de marzo: Guerra en Ucrania [Noticiero completo]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avance ruso se estanca al norte de Kiev, se intensifican los ataques contra objetivos civiles y Mariúpol sufre su decimotercer día de asedio. Mientras Rusia niega rotundamente que sus tropas ataquen a la población, Washington vuelve a acusar a Moscú de cometer "crímenes de guerra". Asimismo, el secretario de Estado estadounidense, Antony Blinken, amenazó a China con represalias en caso de que la potencia asiática decida asistir con ayuda militar a Rusia. Este viernes, los presidentes de EE. UU. y China, Joe Biden y Xi Jinping, mantendrán una conversación teléfonica en la que hablarán sobre la guerra entre Rusia y Ucrania.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45.89 %</a:t>
                      </a:r>
                    </a:p>
                  </a:txBody>
                  <a:tcPr/>
                </a:tc>
                <a:extLst>
                  <a:ext uri="{0D108BD9-81ED-4DB2-BD59-A6C34878D82A}">
                    <a16:rowId xmlns:a16="http://schemas.microsoft.com/office/drawing/2014/main" val="1172974302"/>
                  </a:ext>
                </a:extLst>
              </a:tr>
            </a:tbl>
          </a:graphicData>
        </a:graphic>
      </p:graphicFrame>
      <p:sp>
        <p:nvSpPr>
          <p:cNvPr id="4" name="Text Placeholder 3">
            <a:extLst>
              <a:ext uri="{FF2B5EF4-FFF2-40B4-BE49-F238E27FC236}">
                <a16:creationId xmlns:a16="http://schemas.microsoft.com/office/drawing/2014/main" id="{A603061C-6C4F-4301-94DE-CBAADD083980}"/>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551103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C7C9E-BB27-4E68-BD18-91BC2F9C366C}"/>
              </a:ext>
            </a:extLst>
          </p:cNvPr>
          <p:cNvSpPr>
            <a:spLocks noGrp="1"/>
          </p:cNvSpPr>
          <p:nvPr>
            <p:ph type="title"/>
          </p:nvPr>
        </p:nvSpPr>
        <p:spPr/>
        <p:txBody>
          <a:bodyPr/>
          <a:lstStyle/>
          <a:p>
            <a:r>
              <a:rPr lang="en-US"/>
              <a:t>Youtube Top 50 Videos  | DW Español - 10 of 16</a:t>
            </a:r>
          </a:p>
        </p:txBody>
      </p:sp>
      <p:graphicFrame>
        <p:nvGraphicFramePr>
          <p:cNvPr id="5" name="Table Placeholder 4">
            <a:extLst>
              <a:ext uri="{FF2B5EF4-FFF2-40B4-BE49-F238E27FC236}">
                <a16:creationId xmlns:a16="http://schemas.microsoft.com/office/drawing/2014/main" id="{9FFAE82D-38D7-4E96-A286-462DD04EA977}"/>
              </a:ext>
            </a:extLst>
          </p:cNvPr>
          <p:cNvGraphicFramePr>
            <a:graphicFrameLocks noGrp="1"/>
          </p:cNvGraphicFramePr>
          <p:nvPr>
            <p:ph type="tbl" sz="quarter" idx="13"/>
            <p:extLst>
              <p:ext uri="{D42A27DB-BD31-4B8C-83A1-F6EECF244321}">
                <p14:modId xmlns:p14="http://schemas.microsoft.com/office/powerpoint/2010/main" val="21371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9070943"/>
                    </a:ext>
                  </a:extLst>
                </a:gridCol>
                <a:gridCol w="2057400">
                  <a:extLst>
                    <a:ext uri="{9D8B030D-6E8A-4147-A177-3AD203B41FA5}">
                      <a16:colId xmlns:a16="http://schemas.microsoft.com/office/drawing/2014/main" val="1350411349"/>
                    </a:ext>
                  </a:extLst>
                </a:gridCol>
                <a:gridCol w="658368">
                  <a:extLst>
                    <a:ext uri="{9D8B030D-6E8A-4147-A177-3AD203B41FA5}">
                      <a16:colId xmlns:a16="http://schemas.microsoft.com/office/drawing/2014/main" val="195779167"/>
                    </a:ext>
                  </a:extLst>
                </a:gridCol>
                <a:gridCol w="658368">
                  <a:extLst>
                    <a:ext uri="{9D8B030D-6E8A-4147-A177-3AD203B41FA5}">
                      <a16:colId xmlns:a16="http://schemas.microsoft.com/office/drawing/2014/main" val="3438797626"/>
                    </a:ext>
                  </a:extLst>
                </a:gridCol>
                <a:gridCol w="658368">
                  <a:extLst>
                    <a:ext uri="{9D8B030D-6E8A-4147-A177-3AD203B41FA5}">
                      <a16:colId xmlns:a16="http://schemas.microsoft.com/office/drawing/2014/main" val="3486819587"/>
                    </a:ext>
                  </a:extLst>
                </a:gridCol>
                <a:gridCol w="658368">
                  <a:extLst>
                    <a:ext uri="{9D8B030D-6E8A-4147-A177-3AD203B41FA5}">
                      <a16:colId xmlns:a16="http://schemas.microsoft.com/office/drawing/2014/main" val="4194897909"/>
                    </a:ext>
                  </a:extLst>
                </a:gridCol>
                <a:gridCol w="658368">
                  <a:extLst>
                    <a:ext uri="{9D8B030D-6E8A-4147-A177-3AD203B41FA5}">
                      <a16:colId xmlns:a16="http://schemas.microsoft.com/office/drawing/2014/main" val="1462980628"/>
                    </a:ext>
                  </a:extLst>
                </a:gridCol>
                <a:gridCol w="658368">
                  <a:extLst>
                    <a:ext uri="{9D8B030D-6E8A-4147-A177-3AD203B41FA5}">
                      <a16:colId xmlns:a16="http://schemas.microsoft.com/office/drawing/2014/main" val="283754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55527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- 2022-03-20 23:15:01</a:t>
                      </a:r>
                      <a:r>
                        <a:rPr kumimoji="0" lang="es-ES" sz="1000" b="0" i="0" u="none" strike="noStrike" kern="1200" cap="none" spc="0" normalizeH="0" baseline="0" noProof="0">
                          <a:ln>
                            <a:noFill/>
                          </a:ln>
                          <a:solidFill>
                            <a:prstClr val="black"/>
                          </a:solidFill>
                          <a:effectLst/>
                          <a:uLnTx/>
                          <a:uFillTx/>
                          <a:latin typeface="+mn-lt"/>
                          <a:ea typeface="+mn-ea"/>
                          <a:cs typeface="+mn-cs"/>
                        </a:rPr>
                        <a:t>
 ¿Se rendirá Mariúpol?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Moscú ha fijado un plazo hasta la mañana del lunes para que los "nacionalistas ucranianos" depongan las armas y abandonen la ciudad portuaria. ¿Qué pasa si no ceden? El análisis de la periodista de DW Xenia Polska.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63.56 %</a:t>
                      </a:r>
                    </a:p>
                  </a:txBody>
                  <a:tcPr/>
                </a:tc>
                <a:extLst>
                  <a:ext uri="{0D108BD9-81ED-4DB2-BD59-A6C34878D82A}">
                    <a16:rowId xmlns:a16="http://schemas.microsoft.com/office/drawing/2014/main" val="116752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- 2022-03-15 19:47:45</a:t>
                      </a:r>
                      <a:r>
                        <a:rPr kumimoji="0" lang="es-ES" sz="1000" b="0" i="0" u="none" strike="noStrike" kern="1200" cap="none" spc="0" normalizeH="0" baseline="0" noProof="0">
                          <a:ln>
                            <a:noFill/>
                          </a:ln>
                          <a:solidFill>
                            <a:prstClr val="black"/>
                          </a:solidFill>
                          <a:effectLst/>
                          <a:uLnTx/>
                          <a:uFillTx/>
                          <a:latin typeface="+mn-lt"/>
                          <a:ea typeface="+mn-ea"/>
                          <a:cs typeface="+mn-cs"/>
                        </a:rPr>
                        <a:t>
 Alcalde decreta toque de queda de 36 horas ante avance de tropas rusas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anuncio del alcalde de Kiev, Vitali Klitschko, es para muchos un indicio de que lo peor está por llegar. La capital de Ucrania lleva preparándose semanas para este momento. Sus dirigentes aseguran que la ciudad es una fortaleza con soldados y civiles listos para defenderla. Informa Philip Crowhter desde Leópolis.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47.84 %</a:t>
                      </a:r>
                    </a:p>
                  </a:txBody>
                  <a:tcPr/>
                </a:tc>
                <a:extLst>
                  <a:ext uri="{0D108BD9-81ED-4DB2-BD59-A6C34878D82A}">
                    <a16:rowId xmlns:a16="http://schemas.microsoft.com/office/drawing/2014/main" val="2942783927"/>
                  </a:ext>
                </a:extLst>
              </a:tr>
            </a:tbl>
          </a:graphicData>
        </a:graphic>
      </p:graphicFrame>
      <p:sp>
        <p:nvSpPr>
          <p:cNvPr id="4" name="Text Placeholder 3">
            <a:extLst>
              <a:ext uri="{FF2B5EF4-FFF2-40B4-BE49-F238E27FC236}">
                <a16:creationId xmlns:a16="http://schemas.microsoft.com/office/drawing/2014/main" id="{6A4E93E0-7519-498B-8931-3609D5A38711}"/>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266596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230F2-A155-44A7-BAAC-9DE666CB967E}"/>
              </a:ext>
            </a:extLst>
          </p:cNvPr>
          <p:cNvSpPr>
            <a:spLocks noGrp="1"/>
          </p:cNvSpPr>
          <p:nvPr>
            <p:ph type="title"/>
          </p:nvPr>
        </p:nvSpPr>
        <p:spPr/>
        <p:txBody>
          <a:bodyPr/>
          <a:lstStyle/>
          <a:p>
            <a:r>
              <a:rPr lang="en-US"/>
              <a:t>Youtube Top 50 Videos  | DW Español - 11 of 16</a:t>
            </a:r>
          </a:p>
        </p:txBody>
      </p:sp>
      <p:graphicFrame>
        <p:nvGraphicFramePr>
          <p:cNvPr id="5" name="Table Placeholder 4">
            <a:extLst>
              <a:ext uri="{FF2B5EF4-FFF2-40B4-BE49-F238E27FC236}">
                <a16:creationId xmlns:a16="http://schemas.microsoft.com/office/drawing/2014/main" id="{D874DFA6-D3AB-48A8-B59C-83A2B0623EBB}"/>
              </a:ext>
            </a:extLst>
          </p:cNvPr>
          <p:cNvGraphicFramePr>
            <a:graphicFrameLocks noGrp="1"/>
          </p:cNvGraphicFramePr>
          <p:nvPr>
            <p:ph type="tbl" sz="quarter" idx="13"/>
            <p:extLst>
              <p:ext uri="{D42A27DB-BD31-4B8C-83A1-F6EECF244321}">
                <p14:modId xmlns:p14="http://schemas.microsoft.com/office/powerpoint/2010/main" val="3451997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9701494"/>
                    </a:ext>
                  </a:extLst>
                </a:gridCol>
                <a:gridCol w="2057400">
                  <a:extLst>
                    <a:ext uri="{9D8B030D-6E8A-4147-A177-3AD203B41FA5}">
                      <a16:colId xmlns:a16="http://schemas.microsoft.com/office/drawing/2014/main" val="182981007"/>
                    </a:ext>
                  </a:extLst>
                </a:gridCol>
                <a:gridCol w="658368">
                  <a:extLst>
                    <a:ext uri="{9D8B030D-6E8A-4147-A177-3AD203B41FA5}">
                      <a16:colId xmlns:a16="http://schemas.microsoft.com/office/drawing/2014/main" val="3763123313"/>
                    </a:ext>
                  </a:extLst>
                </a:gridCol>
                <a:gridCol w="658368">
                  <a:extLst>
                    <a:ext uri="{9D8B030D-6E8A-4147-A177-3AD203B41FA5}">
                      <a16:colId xmlns:a16="http://schemas.microsoft.com/office/drawing/2014/main" val="267411576"/>
                    </a:ext>
                  </a:extLst>
                </a:gridCol>
                <a:gridCol w="658368">
                  <a:extLst>
                    <a:ext uri="{9D8B030D-6E8A-4147-A177-3AD203B41FA5}">
                      <a16:colId xmlns:a16="http://schemas.microsoft.com/office/drawing/2014/main" val="2110561431"/>
                    </a:ext>
                  </a:extLst>
                </a:gridCol>
                <a:gridCol w="658368">
                  <a:extLst>
                    <a:ext uri="{9D8B030D-6E8A-4147-A177-3AD203B41FA5}">
                      <a16:colId xmlns:a16="http://schemas.microsoft.com/office/drawing/2014/main" val="865331096"/>
                    </a:ext>
                  </a:extLst>
                </a:gridCol>
                <a:gridCol w="658368">
                  <a:extLst>
                    <a:ext uri="{9D8B030D-6E8A-4147-A177-3AD203B41FA5}">
                      <a16:colId xmlns:a16="http://schemas.microsoft.com/office/drawing/2014/main" val="1926942717"/>
                    </a:ext>
                  </a:extLst>
                </a:gridCol>
                <a:gridCol w="658368">
                  <a:extLst>
                    <a:ext uri="{9D8B030D-6E8A-4147-A177-3AD203B41FA5}">
                      <a16:colId xmlns:a16="http://schemas.microsoft.com/office/drawing/2014/main" val="357795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13231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- 2022-03-14 11:34:38</a:t>
                      </a:r>
                      <a:r>
                        <a:rPr kumimoji="0" lang="es-ES" sz="1000" b="0" i="0" u="none" strike="noStrike" kern="1200" cap="none" spc="0" normalizeH="0" baseline="0" noProof="0">
                          <a:ln>
                            <a:noFill/>
                          </a:ln>
                          <a:solidFill>
                            <a:prstClr val="black"/>
                          </a:solidFill>
                          <a:effectLst/>
                          <a:uLnTx/>
                          <a:uFillTx/>
                          <a:latin typeface="+mn-lt"/>
                          <a:ea typeface="+mn-ea"/>
                          <a:cs typeface="+mn-cs"/>
                        </a:rPr>
                        <a:t>
 La Alianza analiza los últimos ataques muy cerca de territorio aliado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Los bombardeos rusos del domingo ocurrieron tan cerca de Polonia, miembro de la OTAN, que la Alianza Atlántica analiza los escenarios en caso de que proyectiles rusos provoquen un incidente en suelo aliado. La Alianza no cree, de momento, en un ataque deliberado de Rusia a un miembro de la OTAN, aunque teme que alguna bomba rusa llegue por error.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56.98 %</a:t>
                      </a:r>
                    </a:p>
                  </a:txBody>
                  <a:tcPr/>
                </a:tc>
                <a:extLst>
                  <a:ext uri="{0D108BD9-81ED-4DB2-BD59-A6C34878D82A}">
                    <a16:rowId xmlns:a16="http://schemas.microsoft.com/office/drawing/2014/main" val="1954940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- 2022-03-18 17:00:05</a:t>
                      </a:r>
                      <a:r>
                        <a:rPr kumimoji="0" lang="es-ES" sz="1000" b="0" i="0" u="none" strike="noStrike" kern="1200" cap="none" spc="0" normalizeH="0" baseline="0" noProof="0">
                          <a:ln>
                            <a:noFill/>
                          </a:ln>
                          <a:solidFill>
                            <a:prstClr val="black"/>
                          </a:solidFill>
                          <a:effectLst/>
                          <a:uLnTx/>
                          <a:uFillTx/>
                          <a:latin typeface="+mn-lt"/>
                          <a:ea typeface="+mn-ea"/>
                          <a:cs typeface="+mn-cs"/>
                        </a:rPr>
                        <a:t>
 "No creo que esta conversación suponga un cambio en la postura china"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presidente de EEUU, Joe Biden, presionó a su homólogo chino para que Pekín deje de apoyar a Rusia. China, sin embargo, se niega a abandonar su neutralidad. Análisis desde Washington y Pekín.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62.77 %</a:t>
                      </a:r>
                    </a:p>
                  </a:txBody>
                  <a:tcPr/>
                </a:tc>
                <a:extLst>
                  <a:ext uri="{0D108BD9-81ED-4DB2-BD59-A6C34878D82A}">
                    <a16:rowId xmlns:a16="http://schemas.microsoft.com/office/drawing/2014/main" val="1275130469"/>
                  </a:ext>
                </a:extLst>
              </a:tr>
            </a:tbl>
          </a:graphicData>
        </a:graphic>
      </p:graphicFrame>
      <p:sp>
        <p:nvSpPr>
          <p:cNvPr id="4" name="Text Placeholder 3">
            <a:extLst>
              <a:ext uri="{FF2B5EF4-FFF2-40B4-BE49-F238E27FC236}">
                <a16:creationId xmlns:a16="http://schemas.microsoft.com/office/drawing/2014/main" id="{F1FB4635-ABA1-4A3E-A0DF-9C9DF88452C6}"/>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238330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00850-00A7-4068-9CF7-4CA620C45847}"/>
              </a:ext>
            </a:extLst>
          </p:cNvPr>
          <p:cNvSpPr>
            <a:spLocks noGrp="1"/>
          </p:cNvSpPr>
          <p:nvPr>
            <p:ph type="title"/>
          </p:nvPr>
        </p:nvSpPr>
        <p:spPr/>
        <p:txBody>
          <a:bodyPr/>
          <a:lstStyle/>
          <a:p>
            <a:r>
              <a:rPr lang="en-US"/>
              <a:t>Youtube Top 50 Videos  | DW Español - 12 of 16</a:t>
            </a:r>
          </a:p>
        </p:txBody>
      </p:sp>
      <p:graphicFrame>
        <p:nvGraphicFramePr>
          <p:cNvPr id="5" name="Table Placeholder 4">
            <a:extLst>
              <a:ext uri="{FF2B5EF4-FFF2-40B4-BE49-F238E27FC236}">
                <a16:creationId xmlns:a16="http://schemas.microsoft.com/office/drawing/2014/main" id="{CFC64198-61BF-45EB-A0B9-B23031AF2411}"/>
              </a:ext>
            </a:extLst>
          </p:cNvPr>
          <p:cNvGraphicFramePr>
            <a:graphicFrameLocks noGrp="1"/>
          </p:cNvGraphicFramePr>
          <p:nvPr>
            <p:ph type="tbl" sz="quarter" idx="13"/>
            <p:extLst>
              <p:ext uri="{D42A27DB-BD31-4B8C-83A1-F6EECF244321}">
                <p14:modId xmlns:p14="http://schemas.microsoft.com/office/powerpoint/2010/main" val="3849499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90712911"/>
                    </a:ext>
                  </a:extLst>
                </a:gridCol>
                <a:gridCol w="2057400">
                  <a:extLst>
                    <a:ext uri="{9D8B030D-6E8A-4147-A177-3AD203B41FA5}">
                      <a16:colId xmlns:a16="http://schemas.microsoft.com/office/drawing/2014/main" val="3965266764"/>
                    </a:ext>
                  </a:extLst>
                </a:gridCol>
                <a:gridCol w="658368">
                  <a:extLst>
                    <a:ext uri="{9D8B030D-6E8A-4147-A177-3AD203B41FA5}">
                      <a16:colId xmlns:a16="http://schemas.microsoft.com/office/drawing/2014/main" val="846670268"/>
                    </a:ext>
                  </a:extLst>
                </a:gridCol>
                <a:gridCol w="658368">
                  <a:extLst>
                    <a:ext uri="{9D8B030D-6E8A-4147-A177-3AD203B41FA5}">
                      <a16:colId xmlns:a16="http://schemas.microsoft.com/office/drawing/2014/main" val="1791892901"/>
                    </a:ext>
                  </a:extLst>
                </a:gridCol>
                <a:gridCol w="658368">
                  <a:extLst>
                    <a:ext uri="{9D8B030D-6E8A-4147-A177-3AD203B41FA5}">
                      <a16:colId xmlns:a16="http://schemas.microsoft.com/office/drawing/2014/main" val="3581156923"/>
                    </a:ext>
                  </a:extLst>
                </a:gridCol>
                <a:gridCol w="658368">
                  <a:extLst>
                    <a:ext uri="{9D8B030D-6E8A-4147-A177-3AD203B41FA5}">
                      <a16:colId xmlns:a16="http://schemas.microsoft.com/office/drawing/2014/main" val="4113457867"/>
                    </a:ext>
                  </a:extLst>
                </a:gridCol>
                <a:gridCol w="658368">
                  <a:extLst>
                    <a:ext uri="{9D8B030D-6E8A-4147-A177-3AD203B41FA5}">
                      <a16:colId xmlns:a16="http://schemas.microsoft.com/office/drawing/2014/main" val="3632962540"/>
                    </a:ext>
                  </a:extLst>
                </a:gridCol>
                <a:gridCol w="658368">
                  <a:extLst>
                    <a:ext uri="{9D8B030D-6E8A-4147-A177-3AD203B41FA5}">
                      <a16:colId xmlns:a16="http://schemas.microsoft.com/office/drawing/2014/main" val="1914672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26004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- 2022-03-14 15:30:03</a:t>
                      </a:r>
                      <a:r>
                        <a:rPr kumimoji="0" lang="es-ES" sz="1000" b="0" i="0" u="none" strike="noStrike" kern="1200" cap="none" spc="0" normalizeH="0" baseline="0" noProof="0">
                          <a:ln>
                            <a:noFill/>
                          </a:ln>
                          <a:solidFill>
                            <a:prstClr val="black"/>
                          </a:solidFill>
                          <a:effectLst/>
                          <a:uLnTx/>
                          <a:uFillTx/>
                          <a:latin typeface="+mn-lt"/>
                          <a:ea typeface="+mn-ea"/>
                          <a:cs typeface="+mn-cs"/>
                        </a:rPr>
                        <a:t>
 Alemania sufre la suspensión de exportaciones a Rusia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Los efectos de las sanciones contra la economía rusa están haciendo mella. La UE toma medidas drásticas contra cualquier industria rusa que pueda ayudar al Kremlin a prolongar la guerra y eso tiene un impacto directo en algunas empresas. En Alemania sufren ahora la prohibición de exportar sus productos a Rusia. En este informe les contamos un caso concreto.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66.54 %</a:t>
                      </a:r>
                    </a:p>
                  </a:txBody>
                  <a:tcPr/>
                </a:tc>
                <a:extLst>
                  <a:ext uri="{0D108BD9-81ED-4DB2-BD59-A6C34878D82A}">
                    <a16:rowId xmlns:a16="http://schemas.microsoft.com/office/drawing/2014/main" val="1880256278"/>
                  </a:ext>
                </a:extLst>
              </a:tr>
            </a:tbl>
          </a:graphicData>
        </a:graphic>
      </p:graphicFrame>
      <p:sp>
        <p:nvSpPr>
          <p:cNvPr id="4" name="Text Placeholder 3">
            <a:extLst>
              <a:ext uri="{FF2B5EF4-FFF2-40B4-BE49-F238E27FC236}">
                <a16:creationId xmlns:a16="http://schemas.microsoft.com/office/drawing/2014/main" id="{94630655-177A-496A-AA7D-A783538BEDC5}"/>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867450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91D6E-70AC-4346-950F-0D232DF0EE6C}"/>
              </a:ext>
            </a:extLst>
          </p:cNvPr>
          <p:cNvSpPr>
            <a:spLocks noGrp="1"/>
          </p:cNvSpPr>
          <p:nvPr>
            <p:ph type="title"/>
          </p:nvPr>
        </p:nvSpPr>
        <p:spPr/>
        <p:txBody>
          <a:bodyPr/>
          <a:lstStyle/>
          <a:p>
            <a:r>
              <a:rPr lang="en-US"/>
              <a:t>Youtube Top 50 Videos  | DW Español - 13 of 16</a:t>
            </a:r>
          </a:p>
        </p:txBody>
      </p:sp>
      <p:graphicFrame>
        <p:nvGraphicFramePr>
          <p:cNvPr id="5" name="Table Placeholder 4">
            <a:extLst>
              <a:ext uri="{FF2B5EF4-FFF2-40B4-BE49-F238E27FC236}">
                <a16:creationId xmlns:a16="http://schemas.microsoft.com/office/drawing/2014/main" id="{C287ACD6-2BA4-42AC-A81B-E057B7260987}"/>
              </a:ext>
            </a:extLst>
          </p:cNvPr>
          <p:cNvGraphicFramePr>
            <a:graphicFrameLocks noGrp="1"/>
          </p:cNvGraphicFramePr>
          <p:nvPr>
            <p:ph type="tbl" sz="quarter" idx="13"/>
            <p:extLst>
              <p:ext uri="{D42A27DB-BD31-4B8C-83A1-F6EECF244321}">
                <p14:modId xmlns:p14="http://schemas.microsoft.com/office/powerpoint/2010/main" val="1859410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0274745"/>
                    </a:ext>
                  </a:extLst>
                </a:gridCol>
                <a:gridCol w="2057400">
                  <a:extLst>
                    <a:ext uri="{9D8B030D-6E8A-4147-A177-3AD203B41FA5}">
                      <a16:colId xmlns:a16="http://schemas.microsoft.com/office/drawing/2014/main" val="1499280818"/>
                    </a:ext>
                  </a:extLst>
                </a:gridCol>
                <a:gridCol w="658368">
                  <a:extLst>
                    <a:ext uri="{9D8B030D-6E8A-4147-A177-3AD203B41FA5}">
                      <a16:colId xmlns:a16="http://schemas.microsoft.com/office/drawing/2014/main" val="828818121"/>
                    </a:ext>
                  </a:extLst>
                </a:gridCol>
                <a:gridCol w="658368">
                  <a:extLst>
                    <a:ext uri="{9D8B030D-6E8A-4147-A177-3AD203B41FA5}">
                      <a16:colId xmlns:a16="http://schemas.microsoft.com/office/drawing/2014/main" val="2307321646"/>
                    </a:ext>
                  </a:extLst>
                </a:gridCol>
                <a:gridCol w="658368">
                  <a:extLst>
                    <a:ext uri="{9D8B030D-6E8A-4147-A177-3AD203B41FA5}">
                      <a16:colId xmlns:a16="http://schemas.microsoft.com/office/drawing/2014/main" val="3181693537"/>
                    </a:ext>
                  </a:extLst>
                </a:gridCol>
                <a:gridCol w="658368">
                  <a:extLst>
                    <a:ext uri="{9D8B030D-6E8A-4147-A177-3AD203B41FA5}">
                      <a16:colId xmlns:a16="http://schemas.microsoft.com/office/drawing/2014/main" val="1882401575"/>
                    </a:ext>
                  </a:extLst>
                </a:gridCol>
                <a:gridCol w="658368">
                  <a:extLst>
                    <a:ext uri="{9D8B030D-6E8A-4147-A177-3AD203B41FA5}">
                      <a16:colId xmlns:a16="http://schemas.microsoft.com/office/drawing/2014/main" val="3234917651"/>
                    </a:ext>
                  </a:extLst>
                </a:gridCol>
                <a:gridCol w="658368">
                  <a:extLst>
                    <a:ext uri="{9D8B030D-6E8A-4147-A177-3AD203B41FA5}">
                      <a16:colId xmlns:a16="http://schemas.microsoft.com/office/drawing/2014/main" val="600261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89926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- 2022-03-14 21:03:26</a:t>
                      </a:r>
                      <a:r>
                        <a:rPr kumimoji="0" lang="es-ES" sz="1000" b="0" i="0" u="none" strike="noStrike" kern="1200" cap="none" spc="0" normalizeH="0" baseline="0" noProof="0">
                          <a:ln>
                            <a:noFill/>
                          </a:ln>
                          <a:solidFill>
                            <a:prstClr val="black"/>
                          </a:solidFill>
                          <a:effectLst/>
                          <a:uLnTx/>
                          <a:uFillTx/>
                          <a:latin typeface="+mn-lt"/>
                          <a:ea typeface="+mn-ea"/>
                          <a:cs typeface="+mn-cs"/>
                        </a:rPr>
                        <a:t>
 Moscú niega haber pedido apoyo militar y económico a Pekín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Kremlin se apresuró a negar las informaciones de la prensa estadounidense, al igual que Pekín. La noticia “despierta sospechas”, ya que de aceptar una supuesta petición, China arruinaría todos los esfuerzos que ha hecho para mostrarse neutral y además supondría vulnerar su “sagrado principio” de no injerencia en asuntos internos. El análisis desde Washington y Pekín con Adrián Foncillas y José Díaz Briseño.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57.19 %</a:t>
                      </a:r>
                    </a:p>
                  </a:txBody>
                  <a:tcPr/>
                </a:tc>
                <a:extLst>
                  <a:ext uri="{0D108BD9-81ED-4DB2-BD59-A6C34878D82A}">
                    <a16:rowId xmlns:a16="http://schemas.microsoft.com/office/drawing/2014/main" val="1261040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- 2022-03-19 00:08:28</a:t>
                      </a:r>
                      <a:r>
                        <a:rPr kumimoji="0" lang="es-ES" sz="1000" b="0" i="0" u="none" strike="noStrike" kern="1200" cap="none" spc="0" normalizeH="0" baseline="0" noProof="0">
                          <a:ln>
                            <a:noFill/>
                          </a:ln>
                          <a:solidFill>
                            <a:prstClr val="black"/>
                          </a:solidFill>
                          <a:effectLst/>
                          <a:uLnTx/>
                          <a:uFillTx/>
                          <a:latin typeface="+mn-lt"/>
                          <a:ea typeface="+mn-ea"/>
                          <a:cs typeface="+mn-cs"/>
                        </a:rPr>
                        <a:t>
 DW Noticias del 18 de marzo de 2022 | PROGRAMA COMPLETO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La guerra de Ucrania sigue marcando la agenda política a nivel internacional. Mientras Vladimír Putin se da un baño de masas en memoria de la anexión de Crimea, Joe Biden advierte a Xi Jinping de las 'consecuencias' de apoyar a Rusia. Todo esto y mucho más en nuestro informatico completo.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46.96 %</a:t>
                      </a:r>
                    </a:p>
                  </a:txBody>
                  <a:tcPr/>
                </a:tc>
                <a:extLst>
                  <a:ext uri="{0D108BD9-81ED-4DB2-BD59-A6C34878D82A}">
                    <a16:rowId xmlns:a16="http://schemas.microsoft.com/office/drawing/2014/main" val="1782447450"/>
                  </a:ext>
                </a:extLst>
              </a:tr>
            </a:tbl>
          </a:graphicData>
        </a:graphic>
      </p:graphicFrame>
      <p:sp>
        <p:nvSpPr>
          <p:cNvPr id="4" name="Text Placeholder 3">
            <a:extLst>
              <a:ext uri="{FF2B5EF4-FFF2-40B4-BE49-F238E27FC236}">
                <a16:creationId xmlns:a16="http://schemas.microsoft.com/office/drawing/2014/main" id="{0925E3D4-FFF3-4A0B-95D1-811DF30BD5A9}"/>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506771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162D7-015F-46AB-9868-EF9B2379682F}"/>
              </a:ext>
            </a:extLst>
          </p:cNvPr>
          <p:cNvSpPr>
            <a:spLocks noGrp="1"/>
          </p:cNvSpPr>
          <p:nvPr>
            <p:ph type="title"/>
          </p:nvPr>
        </p:nvSpPr>
        <p:spPr/>
        <p:txBody>
          <a:bodyPr/>
          <a:lstStyle/>
          <a:p>
            <a:r>
              <a:rPr lang="en-US"/>
              <a:t>Youtube Top 50 Videos  | DW Español - 14 of 16</a:t>
            </a:r>
          </a:p>
        </p:txBody>
      </p:sp>
      <p:graphicFrame>
        <p:nvGraphicFramePr>
          <p:cNvPr id="5" name="Table Placeholder 4">
            <a:extLst>
              <a:ext uri="{FF2B5EF4-FFF2-40B4-BE49-F238E27FC236}">
                <a16:creationId xmlns:a16="http://schemas.microsoft.com/office/drawing/2014/main" id="{F09CE8E8-58F9-450B-9C84-135078EE57CA}"/>
              </a:ext>
            </a:extLst>
          </p:cNvPr>
          <p:cNvGraphicFramePr>
            <a:graphicFrameLocks noGrp="1"/>
          </p:cNvGraphicFramePr>
          <p:nvPr>
            <p:ph type="tbl" sz="quarter" idx="13"/>
            <p:extLst>
              <p:ext uri="{D42A27DB-BD31-4B8C-83A1-F6EECF244321}">
                <p14:modId xmlns:p14="http://schemas.microsoft.com/office/powerpoint/2010/main" val="1981464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8008246"/>
                    </a:ext>
                  </a:extLst>
                </a:gridCol>
                <a:gridCol w="2057400">
                  <a:extLst>
                    <a:ext uri="{9D8B030D-6E8A-4147-A177-3AD203B41FA5}">
                      <a16:colId xmlns:a16="http://schemas.microsoft.com/office/drawing/2014/main" val="398956194"/>
                    </a:ext>
                  </a:extLst>
                </a:gridCol>
                <a:gridCol w="658368">
                  <a:extLst>
                    <a:ext uri="{9D8B030D-6E8A-4147-A177-3AD203B41FA5}">
                      <a16:colId xmlns:a16="http://schemas.microsoft.com/office/drawing/2014/main" val="2624545882"/>
                    </a:ext>
                  </a:extLst>
                </a:gridCol>
                <a:gridCol w="658368">
                  <a:extLst>
                    <a:ext uri="{9D8B030D-6E8A-4147-A177-3AD203B41FA5}">
                      <a16:colId xmlns:a16="http://schemas.microsoft.com/office/drawing/2014/main" val="170023834"/>
                    </a:ext>
                  </a:extLst>
                </a:gridCol>
                <a:gridCol w="658368">
                  <a:extLst>
                    <a:ext uri="{9D8B030D-6E8A-4147-A177-3AD203B41FA5}">
                      <a16:colId xmlns:a16="http://schemas.microsoft.com/office/drawing/2014/main" val="497257303"/>
                    </a:ext>
                  </a:extLst>
                </a:gridCol>
                <a:gridCol w="658368">
                  <a:extLst>
                    <a:ext uri="{9D8B030D-6E8A-4147-A177-3AD203B41FA5}">
                      <a16:colId xmlns:a16="http://schemas.microsoft.com/office/drawing/2014/main" val="1204105260"/>
                    </a:ext>
                  </a:extLst>
                </a:gridCol>
                <a:gridCol w="658368">
                  <a:extLst>
                    <a:ext uri="{9D8B030D-6E8A-4147-A177-3AD203B41FA5}">
                      <a16:colId xmlns:a16="http://schemas.microsoft.com/office/drawing/2014/main" val="4215461625"/>
                    </a:ext>
                  </a:extLst>
                </a:gridCol>
                <a:gridCol w="658368">
                  <a:extLst>
                    <a:ext uri="{9D8B030D-6E8A-4147-A177-3AD203B41FA5}">
                      <a16:colId xmlns:a16="http://schemas.microsoft.com/office/drawing/2014/main" val="1276833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85854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- 2022-03-20 22:15:10</a:t>
                      </a:r>
                      <a:r>
                        <a:rPr kumimoji="0" lang="es-ES" sz="1000" b="0" i="0" u="none" strike="noStrike" kern="1200" cap="none" spc="0" normalizeH="0" baseline="0" noProof="0">
                          <a:ln>
                            <a:noFill/>
                          </a:ln>
                          <a:solidFill>
                            <a:prstClr val="black"/>
                          </a:solidFill>
                          <a:effectLst/>
                          <a:uLnTx/>
                          <a:uFillTx/>
                          <a:latin typeface="+mn-lt"/>
                          <a:ea typeface="+mn-ea"/>
                          <a:cs typeface="+mn-cs"/>
                        </a:rPr>
                        <a:t>
 Qué son los Convenios de Ginebra y quién los viola en Ucrania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Bombardeos indiscriminados a zonas residenciales, destrucción de hospitales, bloqueo de los corredores humanitarios y del envío de víveres y medicamentos a las zonas asediadas. Esa es la estrategia de Vladímir Putin en Ucrania, ante la resistencia ucraniana que ralentiza el avance de los tanques rusos. Desde la Haya, tanto la Corte Internacional de Justicia, como la Corte Penal Internacional, han anunciado la apertura de investigaciones sobre los presuntos ataques indiscriminados a la población. La Justicia internacional analiza si los ataques en Ucrania contravienen los Convenios de Ginebra, suscritos en 1949 para proteger a los civiles y los heridos. ¿Deberá Vladímir Putin rendir cuentas ante un tribunal internacional? En #EsNoticia lo explicamos.
Redacción: Laura Iglesias
Edición audiovisual: Juan Álvarez
Producción: Cristina Cubas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47.44 %</a:t>
                      </a:r>
                    </a:p>
                  </a:txBody>
                  <a:tcPr/>
                </a:tc>
                <a:extLst>
                  <a:ext uri="{0D108BD9-81ED-4DB2-BD59-A6C34878D82A}">
                    <a16:rowId xmlns:a16="http://schemas.microsoft.com/office/drawing/2014/main" val="2615406479"/>
                  </a:ext>
                </a:extLst>
              </a:tr>
            </a:tbl>
          </a:graphicData>
        </a:graphic>
      </p:graphicFrame>
      <p:sp>
        <p:nvSpPr>
          <p:cNvPr id="4" name="Text Placeholder 3">
            <a:extLst>
              <a:ext uri="{FF2B5EF4-FFF2-40B4-BE49-F238E27FC236}">
                <a16:creationId xmlns:a16="http://schemas.microsoft.com/office/drawing/2014/main" id="{F3282524-E9D7-4A52-B353-300B5A57D5E9}"/>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138057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B6309-4844-4FBF-83A5-7333780A9F95}"/>
              </a:ext>
            </a:extLst>
          </p:cNvPr>
          <p:cNvSpPr>
            <a:spLocks noGrp="1"/>
          </p:cNvSpPr>
          <p:nvPr>
            <p:ph type="title"/>
          </p:nvPr>
        </p:nvSpPr>
        <p:spPr/>
        <p:txBody>
          <a:bodyPr/>
          <a:lstStyle/>
          <a:p>
            <a:r>
              <a:rPr lang="en-US"/>
              <a:t>Youtube Top 50 Videos  | DW Español - 15 of 16</a:t>
            </a:r>
          </a:p>
        </p:txBody>
      </p:sp>
      <p:graphicFrame>
        <p:nvGraphicFramePr>
          <p:cNvPr id="5" name="Table Placeholder 4">
            <a:extLst>
              <a:ext uri="{FF2B5EF4-FFF2-40B4-BE49-F238E27FC236}">
                <a16:creationId xmlns:a16="http://schemas.microsoft.com/office/drawing/2014/main" id="{5C067E79-226D-442B-8241-C332D72FE925}"/>
              </a:ext>
            </a:extLst>
          </p:cNvPr>
          <p:cNvGraphicFramePr>
            <a:graphicFrameLocks noGrp="1"/>
          </p:cNvGraphicFramePr>
          <p:nvPr>
            <p:ph type="tbl" sz="quarter" idx="13"/>
            <p:extLst>
              <p:ext uri="{D42A27DB-BD31-4B8C-83A1-F6EECF244321}">
                <p14:modId xmlns:p14="http://schemas.microsoft.com/office/powerpoint/2010/main" val="1857588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5747351"/>
                    </a:ext>
                  </a:extLst>
                </a:gridCol>
                <a:gridCol w="2057400">
                  <a:extLst>
                    <a:ext uri="{9D8B030D-6E8A-4147-A177-3AD203B41FA5}">
                      <a16:colId xmlns:a16="http://schemas.microsoft.com/office/drawing/2014/main" val="1448102843"/>
                    </a:ext>
                  </a:extLst>
                </a:gridCol>
                <a:gridCol w="658368">
                  <a:extLst>
                    <a:ext uri="{9D8B030D-6E8A-4147-A177-3AD203B41FA5}">
                      <a16:colId xmlns:a16="http://schemas.microsoft.com/office/drawing/2014/main" val="526036953"/>
                    </a:ext>
                  </a:extLst>
                </a:gridCol>
                <a:gridCol w="658368">
                  <a:extLst>
                    <a:ext uri="{9D8B030D-6E8A-4147-A177-3AD203B41FA5}">
                      <a16:colId xmlns:a16="http://schemas.microsoft.com/office/drawing/2014/main" val="680481846"/>
                    </a:ext>
                  </a:extLst>
                </a:gridCol>
                <a:gridCol w="658368">
                  <a:extLst>
                    <a:ext uri="{9D8B030D-6E8A-4147-A177-3AD203B41FA5}">
                      <a16:colId xmlns:a16="http://schemas.microsoft.com/office/drawing/2014/main" val="294583106"/>
                    </a:ext>
                  </a:extLst>
                </a:gridCol>
                <a:gridCol w="658368">
                  <a:extLst>
                    <a:ext uri="{9D8B030D-6E8A-4147-A177-3AD203B41FA5}">
                      <a16:colId xmlns:a16="http://schemas.microsoft.com/office/drawing/2014/main" val="1657851961"/>
                    </a:ext>
                  </a:extLst>
                </a:gridCol>
                <a:gridCol w="658368">
                  <a:extLst>
                    <a:ext uri="{9D8B030D-6E8A-4147-A177-3AD203B41FA5}">
                      <a16:colId xmlns:a16="http://schemas.microsoft.com/office/drawing/2014/main" val="2682592646"/>
                    </a:ext>
                  </a:extLst>
                </a:gridCol>
                <a:gridCol w="658368">
                  <a:extLst>
                    <a:ext uri="{9D8B030D-6E8A-4147-A177-3AD203B41FA5}">
                      <a16:colId xmlns:a16="http://schemas.microsoft.com/office/drawing/2014/main" val="333277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26169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- 2022-03-16 09:57:38</a:t>
                      </a:r>
                      <a:r>
                        <a:rPr kumimoji="0" lang="es-ES" sz="1000" b="0" i="0" u="none" strike="noStrike" kern="1200" cap="none" spc="0" normalizeH="0" baseline="0" noProof="0">
                          <a:ln>
                            <a:noFill/>
                          </a:ln>
                          <a:solidFill>
                            <a:prstClr val="black"/>
                          </a:solidFill>
                          <a:effectLst/>
                          <a:uLnTx/>
                          <a:uFillTx/>
                          <a:latin typeface="+mn-lt"/>
                          <a:ea typeface="+mn-ea"/>
                          <a:cs typeface="+mn-cs"/>
                        </a:rPr>
                        <a:t>
 ¿Por qué ahora baja el precio del petróleo?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Después de batir récords desde el principio del año, la cotización del petróleo cae con fuerza. Causas y consecuencias.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62.75 %</a:t>
                      </a:r>
                    </a:p>
                  </a:txBody>
                  <a:tcPr/>
                </a:tc>
                <a:extLst>
                  <a:ext uri="{0D108BD9-81ED-4DB2-BD59-A6C34878D82A}">
                    <a16:rowId xmlns:a16="http://schemas.microsoft.com/office/drawing/2014/main" val="121747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- 2022-03-20 23:45:00</a:t>
                      </a:r>
                      <a:r>
                        <a:rPr kumimoji="0" lang="es-ES" sz="1000" b="0" i="0" u="none" strike="noStrike" kern="1200" cap="none" spc="0" normalizeH="0" baseline="0" noProof="0">
                          <a:ln>
                            <a:noFill/>
                          </a:ln>
                          <a:solidFill>
                            <a:prstClr val="black"/>
                          </a:solidFill>
                          <a:effectLst/>
                          <a:uLnTx/>
                          <a:uFillTx/>
                          <a:latin typeface="+mn-lt"/>
                          <a:ea typeface="+mn-ea"/>
                          <a:cs typeface="+mn-cs"/>
                        </a:rPr>
                        <a:t>
 Zelenski evoca el horror del Holocausto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mandatario ucraniano intervino por videoconferencia ante la Knéset. En su discurso, comparó la situación de su país con la de los judíos durante la Segunda Guerra Mundial. Más temprano, había insistido en el diálogo como posible salida.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68.73 %</a:t>
                      </a:r>
                    </a:p>
                  </a:txBody>
                  <a:tcPr/>
                </a:tc>
                <a:extLst>
                  <a:ext uri="{0D108BD9-81ED-4DB2-BD59-A6C34878D82A}">
                    <a16:rowId xmlns:a16="http://schemas.microsoft.com/office/drawing/2014/main" val="4020179782"/>
                  </a:ext>
                </a:extLst>
              </a:tr>
            </a:tbl>
          </a:graphicData>
        </a:graphic>
      </p:graphicFrame>
      <p:sp>
        <p:nvSpPr>
          <p:cNvPr id="4" name="Text Placeholder 3">
            <a:extLst>
              <a:ext uri="{FF2B5EF4-FFF2-40B4-BE49-F238E27FC236}">
                <a16:creationId xmlns:a16="http://schemas.microsoft.com/office/drawing/2014/main" id="{77ADEC42-F2F7-45B4-BCA8-D69D7B613498}"/>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760300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C5E5-2DE5-42E8-829F-BAF7D5B7ABE9}"/>
              </a:ext>
            </a:extLst>
          </p:cNvPr>
          <p:cNvSpPr>
            <a:spLocks noGrp="1"/>
          </p:cNvSpPr>
          <p:nvPr>
            <p:ph type="title"/>
          </p:nvPr>
        </p:nvSpPr>
        <p:spPr/>
        <p:txBody>
          <a:bodyPr/>
          <a:lstStyle/>
          <a:p>
            <a:r>
              <a:rPr lang="en-US"/>
              <a:t>Youtube Top 50 Videos  | DW Español - 16 of 16</a:t>
            </a:r>
          </a:p>
        </p:txBody>
      </p:sp>
      <p:graphicFrame>
        <p:nvGraphicFramePr>
          <p:cNvPr id="5" name="Table Placeholder 4">
            <a:extLst>
              <a:ext uri="{FF2B5EF4-FFF2-40B4-BE49-F238E27FC236}">
                <a16:creationId xmlns:a16="http://schemas.microsoft.com/office/drawing/2014/main" id="{6F3E0E05-7412-4347-8579-068AEA4BBC7C}"/>
              </a:ext>
            </a:extLst>
          </p:cNvPr>
          <p:cNvGraphicFramePr>
            <a:graphicFrameLocks noGrp="1"/>
          </p:cNvGraphicFramePr>
          <p:nvPr>
            <p:ph type="tbl" sz="quarter" idx="13"/>
            <p:extLst>
              <p:ext uri="{D42A27DB-BD31-4B8C-83A1-F6EECF244321}">
                <p14:modId xmlns:p14="http://schemas.microsoft.com/office/powerpoint/2010/main" val="980790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6283423"/>
                    </a:ext>
                  </a:extLst>
                </a:gridCol>
                <a:gridCol w="2057400">
                  <a:extLst>
                    <a:ext uri="{9D8B030D-6E8A-4147-A177-3AD203B41FA5}">
                      <a16:colId xmlns:a16="http://schemas.microsoft.com/office/drawing/2014/main" val="2595427397"/>
                    </a:ext>
                  </a:extLst>
                </a:gridCol>
                <a:gridCol w="658368">
                  <a:extLst>
                    <a:ext uri="{9D8B030D-6E8A-4147-A177-3AD203B41FA5}">
                      <a16:colId xmlns:a16="http://schemas.microsoft.com/office/drawing/2014/main" val="1625897431"/>
                    </a:ext>
                  </a:extLst>
                </a:gridCol>
                <a:gridCol w="658368">
                  <a:extLst>
                    <a:ext uri="{9D8B030D-6E8A-4147-A177-3AD203B41FA5}">
                      <a16:colId xmlns:a16="http://schemas.microsoft.com/office/drawing/2014/main" val="231511627"/>
                    </a:ext>
                  </a:extLst>
                </a:gridCol>
                <a:gridCol w="658368">
                  <a:extLst>
                    <a:ext uri="{9D8B030D-6E8A-4147-A177-3AD203B41FA5}">
                      <a16:colId xmlns:a16="http://schemas.microsoft.com/office/drawing/2014/main" val="1257438646"/>
                    </a:ext>
                  </a:extLst>
                </a:gridCol>
                <a:gridCol w="658368">
                  <a:extLst>
                    <a:ext uri="{9D8B030D-6E8A-4147-A177-3AD203B41FA5}">
                      <a16:colId xmlns:a16="http://schemas.microsoft.com/office/drawing/2014/main" val="1508079018"/>
                    </a:ext>
                  </a:extLst>
                </a:gridCol>
                <a:gridCol w="658368">
                  <a:extLst>
                    <a:ext uri="{9D8B030D-6E8A-4147-A177-3AD203B41FA5}">
                      <a16:colId xmlns:a16="http://schemas.microsoft.com/office/drawing/2014/main" val="2448044412"/>
                    </a:ext>
                  </a:extLst>
                </a:gridCol>
                <a:gridCol w="658368">
                  <a:extLst>
                    <a:ext uri="{9D8B030D-6E8A-4147-A177-3AD203B41FA5}">
                      <a16:colId xmlns:a16="http://schemas.microsoft.com/office/drawing/2014/main" val="3243187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86448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- 2022-03-17 23:15:01</a:t>
                      </a:r>
                      <a:r>
                        <a:rPr kumimoji="0" lang="es-ES" sz="1000" b="0" i="0" u="none" strike="noStrike" kern="1200" cap="none" spc="0" normalizeH="0" baseline="0" noProof="0">
                          <a:ln>
                            <a:noFill/>
                          </a:ln>
                          <a:solidFill>
                            <a:prstClr val="black"/>
                          </a:solidFill>
                          <a:effectLst/>
                          <a:uLnTx/>
                          <a:uFillTx/>
                          <a:latin typeface="+mn-lt"/>
                          <a:ea typeface="+mn-ea"/>
                          <a:cs typeface="+mn-cs"/>
                        </a:rPr>
                        <a:t>
 Moscú moviliza más tropas ante el escaso avance por tierra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Moscú moviliza más tropas ante el escaso avance por tierra
El ejército ruso se encuentra "anclado" en el norte de Kiev, la capital ucraniana. Mientras, los ataques contra objetivos civiles aumentan. En Mariúpol, ciudad que lleva sitiada esde hace 13 días, las autoridades aún tratan de establecer el balance de víctimas tras el bombardeo de un teatro donde se refugiaban cientos de personas. En contra de lo que se temía, en un primer momento no se reportaron víctimas mortales ni heridos graves.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59.91 %</a:t>
                      </a:r>
                    </a:p>
                  </a:txBody>
                  <a:tcPr/>
                </a:tc>
                <a:extLst>
                  <a:ext uri="{0D108BD9-81ED-4DB2-BD59-A6C34878D82A}">
                    <a16:rowId xmlns:a16="http://schemas.microsoft.com/office/drawing/2014/main" val="2659931858"/>
                  </a:ext>
                </a:extLst>
              </a:tr>
            </a:tbl>
          </a:graphicData>
        </a:graphic>
      </p:graphicFrame>
      <p:sp>
        <p:nvSpPr>
          <p:cNvPr id="4" name="Text Placeholder 3">
            <a:extLst>
              <a:ext uri="{FF2B5EF4-FFF2-40B4-BE49-F238E27FC236}">
                <a16:creationId xmlns:a16="http://schemas.microsoft.com/office/drawing/2014/main" id="{63CB4C60-43C4-4599-9CCD-938972957332}"/>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3461566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2039</Words>
  <Application>Microsoft Office PowerPoint</Application>
  <PresentationFormat>On-screen Show (4:3)</PresentationFormat>
  <Paragraphs>375</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YouTube DW Español Weekly</vt:lpstr>
      <vt:lpstr>Youtube Weekly Views  | DW Español</vt:lpstr>
      <vt:lpstr>Youtube Private Key Metrics Table | DW Español</vt:lpstr>
      <vt:lpstr>Youtube Top 50 Videos  | DW Español - 1 of 16</vt:lpstr>
      <vt:lpstr>Youtube Top 50 Videos  | DW Español - 2 of 16</vt:lpstr>
      <vt:lpstr>Youtube Top 50 Videos  | DW Español - 3 of 16</vt:lpstr>
      <vt:lpstr>Youtube Top 50 Videos  | DW Español - 4 of 16</vt:lpstr>
      <vt:lpstr>Youtube Top 50 Videos  | DW Español - 5 of 16</vt:lpstr>
      <vt:lpstr>Youtube Top 50 Videos  | DW Español - 6 of 16</vt:lpstr>
      <vt:lpstr>Youtube Top 50 Videos  | DW Español - 7 of 16</vt:lpstr>
      <vt:lpstr>Youtube Top 50 Videos  | DW Español - 8 of 16</vt:lpstr>
      <vt:lpstr>Youtube Top 50 Videos  | DW Español - 9 of 16</vt:lpstr>
      <vt:lpstr>Youtube Top 50 Videos  | DW Español - 10 of 16</vt:lpstr>
      <vt:lpstr>Youtube Top 50 Videos  | DW Español - 11 of 16</vt:lpstr>
      <vt:lpstr>Youtube Top 50 Videos  | DW Español - 12 of 16</vt:lpstr>
      <vt:lpstr>Youtube Top 50 Videos  | DW Español - 13 of 16</vt:lpstr>
      <vt:lpstr>Youtube Top 50 Videos  | DW Español - 14 of 16</vt:lpstr>
      <vt:lpstr>Youtube Top 50 Videos  | DW Español - 15 of 16</vt:lpstr>
      <vt:lpstr>Youtube Top 50 Videos  | DW Español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YouTube DW Español Weekly</dc:title>
  <dc:creator>Administrator</dc:creator>
  <cp:lastModifiedBy>Administrator</cp:lastModifiedBy>
  <cp:revision>1</cp:revision>
  <dcterms:created xsi:type="dcterms:W3CDTF">2022-03-23T15:53:13Z</dcterms:created>
  <dcterms:modified xsi:type="dcterms:W3CDTF">2022-03-23T15:53:46Z</dcterms:modified>
</cp:coreProperties>
</file>