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2C6C-2FE2-4275-8F3D-BDE088E0A497}"/>
              </a:ext>
            </a:extLst>
          </p:cNvPr>
          <p:cNvSpPr>
            <a:spLocks noGrp="1"/>
          </p:cNvSpPr>
          <p:nvPr>
            <p:ph type="title"/>
          </p:nvPr>
        </p:nvSpPr>
        <p:spPr/>
        <p:txBody>
          <a:bodyPr/>
          <a:lstStyle/>
          <a:p>
            <a:r>
              <a:rPr lang="en-US"/>
              <a:t>Facebook Own Videos Demographics Table | DW Indonesia - 1 of 26</a:t>
            </a:r>
          </a:p>
        </p:txBody>
      </p:sp>
      <p:graphicFrame>
        <p:nvGraphicFramePr>
          <p:cNvPr id="5" name="Table Placeholder 4">
            <a:extLst>
              <a:ext uri="{FF2B5EF4-FFF2-40B4-BE49-F238E27FC236}">
                <a16:creationId xmlns:a16="http://schemas.microsoft.com/office/drawing/2014/main" id="{A3D0D2D7-245E-4DDE-8CE3-7B14ADD73EAA}"/>
              </a:ext>
            </a:extLst>
          </p:cNvPr>
          <p:cNvGraphicFramePr>
            <a:graphicFrameLocks noGrp="1"/>
          </p:cNvGraphicFramePr>
          <p:nvPr>
            <p:ph type="tbl" sz="quarter" idx="13"/>
            <p:extLst>
              <p:ext uri="{D42A27DB-BD31-4B8C-83A1-F6EECF244321}">
                <p14:modId xmlns:p14="http://schemas.microsoft.com/office/powerpoint/2010/main" val="1137987594"/>
              </p:ext>
            </p:extLst>
          </p:nvPr>
        </p:nvGraphicFramePr>
        <p:xfrm>
          <a:off x="457200" y="1731963"/>
          <a:ext cx="7571232" cy="43586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74744620"/>
                    </a:ext>
                  </a:extLst>
                </a:gridCol>
                <a:gridCol w="822960">
                  <a:extLst>
                    <a:ext uri="{9D8B030D-6E8A-4147-A177-3AD203B41FA5}">
                      <a16:colId xmlns:a16="http://schemas.microsoft.com/office/drawing/2014/main" val="1130124424"/>
                    </a:ext>
                  </a:extLst>
                </a:gridCol>
                <a:gridCol w="246888">
                  <a:extLst>
                    <a:ext uri="{9D8B030D-6E8A-4147-A177-3AD203B41FA5}">
                      <a16:colId xmlns:a16="http://schemas.microsoft.com/office/drawing/2014/main" val="1225222539"/>
                    </a:ext>
                  </a:extLst>
                </a:gridCol>
                <a:gridCol w="246888">
                  <a:extLst>
                    <a:ext uri="{9D8B030D-6E8A-4147-A177-3AD203B41FA5}">
                      <a16:colId xmlns:a16="http://schemas.microsoft.com/office/drawing/2014/main" val="1805367490"/>
                    </a:ext>
                  </a:extLst>
                </a:gridCol>
                <a:gridCol w="246888">
                  <a:extLst>
                    <a:ext uri="{9D8B030D-6E8A-4147-A177-3AD203B41FA5}">
                      <a16:colId xmlns:a16="http://schemas.microsoft.com/office/drawing/2014/main" val="1180658506"/>
                    </a:ext>
                  </a:extLst>
                </a:gridCol>
                <a:gridCol w="246888">
                  <a:extLst>
                    <a:ext uri="{9D8B030D-6E8A-4147-A177-3AD203B41FA5}">
                      <a16:colId xmlns:a16="http://schemas.microsoft.com/office/drawing/2014/main" val="1559678168"/>
                    </a:ext>
                  </a:extLst>
                </a:gridCol>
                <a:gridCol w="246888">
                  <a:extLst>
                    <a:ext uri="{9D8B030D-6E8A-4147-A177-3AD203B41FA5}">
                      <a16:colId xmlns:a16="http://schemas.microsoft.com/office/drawing/2014/main" val="2453070497"/>
                    </a:ext>
                  </a:extLst>
                </a:gridCol>
                <a:gridCol w="246888">
                  <a:extLst>
                    <a:ext uri="{9D8B030D-6E8A-4147-A177-3AD203B41FA5}">
                      <a16:colId xmlns:a16="http://schemas.microsoft.com/office/drawing/2014/main" val="2721143978"/>
                    </a:ext>
                  </a:extLst>
                </a:gridCol>
                <a:gridCol w="246888">
                  <a:extLst>
                    <a:ext uri="{9D8B030D-6E8A-4147-A177-3AD203B41FA5}">
                      <a16:colId xmlns:a16="http://schemas.microsoft.com/office/drawing/2014/main" val="3140313403"/>
                    </a:ext>
                  </a:extLst>
                </a:gridCol>
                <a:gridCol w="246888">
                  <a:extLst>
                    <a:ext uri="{9D8B030D-6E8A-4147-A177-3AD203B41FA5}">
                      <a16:colId xmlns:a16="http://schemas.microsoft.com/office/drawing/2014/main" val="1744838306"/>
                    </a:ext>
                  </a:extLst>
                </a:gridCol>
                <a:gridCol w="246888">
                  <a:extLst>
                    <a:ext uri="{9D8B030D-6E8A-4147-A177-3AD203B41FA5}">
                      <a16:colId xmlns:a16="http://schemas.microsoft.com/office/drawing/2014/main" val="476642590"/>
                    </a:ext>
                  </a:extLst>
                </a:gridCol>
                <a:gridCol w="246888">
                  <a:extLst>
                    <a:ext uri="{9D8B030D-6E8A-4147-A177-3AD203B41FA5}">
                      <a16:colId xmlns:a16="http://schemas.microsoft.com/office/drawing/2014/main" val="2898304912"/>
                    </a:ext>
                  </a:extLst>
                </a:gridCol>
                <a:gridCol w="246888">
                  <a:extLst>
                    <a:ext uri="{9D8B030D-6E8A-4147-A177-3AD203B41FA5}">
                      <a16:colId xmlns:a16="http://schemas.microsoft.com/office/drawing/2014/main" val="3818361962"/>
                    </a:ext>
                  </a:extLst>
                </a:gridCol>
                <a:gridCol w="246888">
                  <a:extLst>
                    <a:ext uri="{9D8B030D-6E8A-4147-A177-3AD203B41FA5}">
                      <a16:colId xmlns:a16="http://schemas.microsoft.com/office/drawing/2014/main" val="1511928178"/>
                    </a:ext>
                  </a:extLst>
                </a:gridCol>
                <a:gridCol w="246888">
                  <a:extLst>
                    <a:ext uri="{9D8B030D-6E8A-4147-A177-3AD203B41FA5}">
                      <a16:colId xmlns:a16="http://schemas.microsoft.com/office/drawing/2014/main" val="2644624508"/>
                    </a:ext>
                  </a:extLst>
                </a:gridCol>
                <a:gridCol w="246888">
                  <a:extLst>
                    <a:ext uri="{9D8B030D-6E8A-4147-A177-3AD203B41FA5}">
                      <a16:colId xmlns:a16="http://schemas.microsoft.com/office/drawing/2014/main" val="654839349"/>
                    </a:ext>
                  </a:extLst>
                </a:gridCol>
                <a:gridCol w="246888">
                  <a:extLst>
                    <a:ext uri="{9D8B030D-6E8A-4147-A177-3AD203B41FA5}">
                      <a16:colId xmlns:a16="http://schemas.microsoft.com/office/drawing/2014/main" val="413084094"/>
                    </a:ext>
                  </a:extLst>
                </a:gridCol>
                <a:gridCol w="246888">
                  <a:extLst>
                    <a:ext uri="{9D8B030D-6E8A-4147-A177-3AD203B41FA5}">
                      <a16:colId xmlns:a16="http://schemas.microsoft.com/office/drawing/2014/main" val="1431707168"/>
                    </a:ext>
                  </a:extLst>
                </a:gridCol>
                <a:gridCol w="246888">
                  <a:extLst>
                    <a:ext uri="{9D8B030D-6E8A-4147-A177-3AD203B41FA5}">
                      <a16:colId xmlns:a16="http://schemas.microsoft.com/office/drawing/2014/main" val="3691894917"/>
                    </a:ext>
                  </a:extLst>
                </a:gridCol>
                <a:gridCol w="246888">
                  <a:extLst>
                    <a:ext uri="{9D8B030D-6E8A-4147-A177-3AD203B41FA5}">
                      <a16:colId xmlns:a16="http://schemas.microsoft.com/office/drawing/2014/main" val="888847255"/>
                    </a:ext>
                  </a:extLst>
                </a:gridCol>
                <a:gridCol w="246888">
                  <a:extLst>
                    <a:ext uri="{9D8B030D-6E8A-4147-A177-3AD203B41FA5}">
                      <a16:colId xmlns:a16="http://schemas.microsoft.com/office/drawing/2014/main" val="392193027"/>
                    </a:ext>
                  </a:extLst>
                </a:gridCol>
                <a:gridCol w="246888">
                  <a:extLst>
                    <a:ext uri="{9D8B030D-6E8A-4147-A177-3AD203B41FA5}">
                      <a16:colId xmlns:a16="http://schemas.microsoft.com/office/drawing/2014/main" val="187932978"/>
                    </a:ext>
                  </a:extLst>
                </a:gridCol>
                <a:gridCol w="246888">
                  <a:extLst>
                    <a:ext uri="{9D8B030D-6E8A-4147-A177-3AD203B41FA5}">
                      <a16:colId xmlns:a16="http://schemas.microsoft.com/office/drawing/2014/main" val="2285781258"/>
                    </a:ext>
                  </a:extLst>
                </a:gridCol>
                <a:gridCol w="246888">
                  <a:extLst>
                    <a:ext uri="{9D8B030D-6E8A-4147-A177-3AD203B41FA5}">
                      <a16:colId xmlns:a16="http://schemas.microsoft.com/office/drawing/2014/main" val="1568342691"/>
                    </a:ext>
                  </a:extLst>
                </a:gridCol>
                <a:gridCol w="246888">
                  <a:extLst>
                    <a:ext uri="{9D8B030D-6E8A-4147-A177-3AD203B41FA5}">
                      <a16:colId xmlns:a16="http://schemas.microsoft.com/office/drawing/2014/main" val="212251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332565751"/>
                  </a:ext>
                </a:extLst>
              </a:tr>
            </a:tbl>
          </a:graphicData>
        </a:graphic>
      </p:graphicFrame>
      <p:sp>
        <p:nvSpPr>
          <p:cNvPr id="4" name="Text Placeholder 3">
            <a:extLst>
              <a:ext uri="{FF2B5EF4-FFF2-40B4-BE49-F238E27FC236}">
                <a16:creationId xmlns:a16="http://schemas.microsoft.com/office/drawing/2014/main" id="{BA1BC2F2-344D-4966-A1BD-0383E8B70704}"/>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866886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C2AC8-C01C-4143-8537-D398AE62CAB1}"/>
              </a:ext>
            </a:extLst>
          </p:cNvPr>
          <p:cNvSpPr>
            <a:spLocks noGrp="1"/>
          </p:cNvSpPr>
          <p:nvPr>
            <p:ph type="title"/>
          </p:nvPr>
        </p:nvSpPr>
        <p:spPr/>
        <p:txBody>
          <a:bodyPr/>
          <a:lstStyle/>
          <a:p>
            <a:r>
              <a:rPr lang="en-US"/>
              <a:t>Facebook Own Videos Demographics Table | DW Indonesia - 2 of 26</a:t>
            </a:r>
          </a:p>
        </p:txBody>
      </p:sp>
      <p:graphicFrame>
        <p:nvGraphicFramePr>
          <p:cNvPr id="5" name="Table Placeholder 4">
            <a:extLst>
              <a:ext uri="{FF2B5EF4-FFF2-40B4-BE49-F238E27FC236}">
                <a16:creationId xmlns:a16="http://schemas.microsoft.com/office/drawing/2014/main" id="{AB65A7CF-C31A-4BF8-A08B-9ED62304AD11}"/>
              </a:ext>
            </a:extLst>
          </p:cNvPr>
          <p:cNvGraphicFramePr>
            <a:graphicFrameLocks noGrp="1"/>
          </p:cNvGraphicFramePr>
          <p:nvPr>
            <p:ph type="tbl" sz="quarter" idx="13"/>
            <p:extLst>
              <p:ext uri="{D42A27DB-BD31-4B8C-83A1-F6EECF244321}">
                <p14:modId xmlns:p14="http://schemas.microsoft.com/office/powerpoint/2010/main" val="357485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55869"/>
                    </a:ext>
                  </a:extLst>
                </a:gridCol>
                <a:gridCol w="822960">
                  <a:extLst>
                    <a:ext uri="{9D8B030D-6E8A-4147-A177-3AD203B41FA5}">
                      <a16:colId xmlns:a16="http://schemas.microsoft.com/office/drawing/2014/main" val="2300894014"/>
                    </a:ext>
                  </a:extLst>
                </a:gridCol>
                <a:gridCol w="246888">
                  <a:extLst>
                    <a:ext uri="{9D8B030D-6E8A-4147-A177-3AD203B41FA5}">
                      <a16:colId xmlns:a16="http://schemas.microsoft.com/office/drawing/2014/main" val="3505320794"/>
                    </a:ext>
                  </a:extLst>
                </a:gridCol>
                <a:gridCol w="246888">
                  <a:extLst>
                    <a:ext uri="{9D8B030D-6E8A-4147-A177-3AD203B41FA5}">
                      <a16:colId xmlns:a16="http://schemas.microsoft.com/office/drawing/2014/main" val="3196746446"/>
                    </a:ext>
                  </a:extLst>
                </a:gridCol>
                <a:gridCol w="246888">
                  <a:extLst>
                    <a:ext uri="{9D8B030D-6E8A-4147-A177-3AD203B41FA5}">
                      <a16:colId xmlns:a16="http://schemas.microsoft.com/office/drawing/2014/main" val="4097569242"/>
                    </a:ext>
                  </a:extLst>
                </a:gridCol>
                <a:gridCol w="246888">
                  <a:extLst>
                    <a:ext uri="{9D8B030D-6E8A-4147-A177-3AD203B41FA5}">
                      <a16:colId xmlns:a16="http://schemas.microsoft.com/office/drawing/2014/main" val="3311269347"/>
                    </a:ext>
                  </a:extLst>
                </a:gridCol>
                <a:gridCol w="246888">
                  <a:extLst>
                    <a:ext uri="{9D8B030D-6E8A-4147-A177-3AD203B41FA5}">
                      <a16:colId xmlns:a16="http://schemas.microsoft.com/office/drawing/2014/main" val="3551007185"/>
                    </a:ext>
                  </a:extLst>
                </a:gridCol>
                <a:gridCol w="246888">
                  <a:extLst>
                    <a:ext uri="{9D8B030D-6E8A-4147-A177-3AD203B41FA5}">
                      <a16:colId xmlns:a16="http://schemas.microsoft.com/office/drawing/2014/main" val="3058760345"/>
                    </a:ext>
                  </a:extLst>
                </a:gridCol>
                <a:gridCol w="246888">
                  <a:extLst>
                    <a:ext uri="{9D8B030D-6E8A-4147-A177-3AD203B41FA5}">
                      <a16:colId xmlns:a16="http://schemas.microsoft.com/office/drawing/2014/main" val="3965661313"/>
                    </a:ext>
                  </a:extLst>
                </a:gridCol>
                <a:gridCol w="246888">
                  <a:extLst>
                    <a:ext uri="{9D8B030D-6E8A-4147-A177-3AD203B41FA5}">
                      <a16:colId xmlns:a16="http://schemas.microsoft.com/office/drawing/2014/main" val="2724985175"/>
                    </a:ext>
                  </a:extLst>
                </a:gridCol>
                <a:gridCol w="246888">
                  <a:extLst>
                    <a:ext uri="{9D8B030D-6E8A-4147-A177-3AD203B41FA5}">
                      <a16:colId xmlns:a16="http://schemas.microsoft.com/office/drawing/2014/main" val="4200622274"/>
                    </a:ext>
                  </a:extLst>
                </a:gridCol>
                <a:gridCol w="246888">
                  <a:extLst>
                    <a:ext uri="{9D8B030D-6E8A-4147-A177-3AD203B41FA5}">
                      <a16:colId xmlns:a16="http://schemas.microsoft.com/office/drawing/2014/main" val="1079949520"/>
                    </a:ext>
                  </a:extLst>
                </a:gridCol>
                <a:gridCol w="246888">
                  <a:extLst>
                    <a:ext uri="{9D8B030D-6E8A-4147-A177-3AD203B41FA5}">
                      <a16:colId xmlns:a16="http://schemas.microsoft.com/office/drawing/2014/main" val="2120031233"/>
                    </a:ext>
                  </a:extLst>
                </a:gridCol>
                <a:gridCol w="246888">
                  <a:extLst>
                    <a:ext uri="{9D8B030D-6E8A-4147-A177-3AD203B41FA5}">
                      <a16:colId xmlns:a16="http://schemas.microsoft.com/office/drawing/2014/main" val="1013699742"/>
                    </a:ext>
                  </a:extLst>
                </a:gridCol>
                <a:gridCol w="246888">
                  <a:extLst>
                    <a:ext uri="{9D8B030D-6E8A-4147-A177-3AD203B41FA5}">
                      <a16:colId xmlns:a16="http://schemas.microsoft.com/office/drawing/2014/main" val="3460820164"/>
                    </a:ext>
                  </a:extLst>
                </a:gridCol>
                <a:gridCol w="246888">
                  <a:extLst>
                    <a:ext uri="{9D8B030D-6E8A-4147-A177-3AD203B41FA5}">
                      <a16:colId xmlns:a16="http://schemas.microsoft.com/office/drawing/2014/main" val="1037040623"/>
                    </a:ext>
                  </a:extLst>
                </a:gridCol>
                <a:gridCol w="246888">
                  <a:extLst>
                    <a:ext uri="{9D8B030D-6E8A-4147-A177-3AD203B41FA5}">
                      <a16:colId xmlns:a16="http://schemas.microsoft.com/office/drawing/2014/main" val="1149539255"/>
                    </a:ext>
                  </a:extLst>
                </a:gridCol>
                <a:gridCol w="246888">
                  <a:extLst>
                    <a:ext uri="{9D8B030D-6E8A-4147-A177-3AD203B41FA5}">
                      <a16:colId xmlns:a16="http://schemas.microsoft.com/office/drawing/2014/main" val="2250575125"/>
                    </a:ext>
                  </a:extLst>
                </a:gridCol>
                <a:gridCol w="246888">
                  <a:extLst>
                    <a:ext uri="{9D8B030D-6E8A-4147-A177-3AD203B41FA5}">
                      <a16:colId xmlns:a16="http://schemas.microsoft.com/office/drawing/2014/main" val="2910245422"/>
                    </a:ext>
                  </a:extLst>
                </a:gridCol>
                <a:gridCol w="246888">
                  <a:extLst>
                    <a:ext uri="{9D8B030D-6E8A-4147-A177-3AD203B41FA5}">
                      <a16:colId xmlns:a16="http://schemas.microsoft.com/office/drawing/2014/main" val="1048128550"/>
                    </a:ext>
                  </a:extLst>
                </a:gridCol>
                <a:gridCol w="246888">
                  <a:extLst>
                    <a:ext uri="{9D8B030D-6E8A-4147-A177-3AD203B41FA5}">
                      <a16:colId xmlns:a16="http://schemas.microsoft.com/office/drawing/2014/main" val="1963048535"/>
                    </a:ext>
                  </a:extLst>
                </a:gridCol>
                <a:gridCol w="246888">
                  <a:extLst>
                    <a:ext uri="{9D8B030D-6E8A-4147-A177-3AD203B41FA5}">
                      <a16:colId xmlns:a16="http://schemas.microsoft.com/office/drawing/2014/main" val="1093233249"/>
                    </a:ext>
                  </a:extLst>
                </a:gridCol>
                <a:gridCol w="246888">
                  <a:extLst>
                    <a:ext uri="{9D8B030D-6E8A-4147-A177-3AD203B41FA5}">
                      <a16:colId xmlns:a16="http://schemas.microsoft.com/office/drawing/2014/main" val="1515991890"/>
                    </a:ext>
                  </a:extLst>
                </a:gridCol>
                <a:gridCol w="246888">
                  <a:extLst>
                    <a:ext uri="{9D8B030D-6E8A-4147-A177-3AD203B41FA5}">
                      <a16:colId xmlns:a16="http://schemas.microsoft.com/office/drawing/2014/main" val="2732167078"/>
                    </a:ext>
                  </a:extLst>
                </a:gridCol>
                <a:gridCol w="246888">
                  <a:extLst>
                    <a:ext uri="{9D8B030D-6E8A-4147-A177-3AD203B41FA5}">
                      <a16:colId xmlns:a16="http://schemas.microsoft.com/office/drawing/2014/main" val="1430316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58921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14:31:17</a:t>
                      </a:r>
                      <a:r>
                        <a:rPr kumimoji="0" lang="en-US" sz="1000" b="0" i="0" u="none" strike="noStrike" kern="1200" cap="none" spc="0" normalizeH="0" baseline="0" noProof="0">
                          <a:ln>
                            <a:noFill/>
                          </a:ln>
                          <a:solidFill>
                            <a:prstClr val="black"/>
                          </a:solidFill>
                          <a:effectLst/>
                          <a:uLnTx/>
                          <a:uFillTx/>
                          <a:latin typeface="+mn-lt"/>
                          <a:ea typeface="+mn-ea"/>
                          <a:cs typeface="+mn-cs"/>
                        </a:rPr>
                        <a:t>
 Ketua Umum PDIP Megawati Soekarnoputri ungkapkan kekesalannya terhadap anak muda yang telah melakukan perusakan dalam demo beberapa waktu lalu dan meminta Presiden @jokowi tak manjakan generasi #milenial. Ia pun mempertanyakan sumbangsih anak muda bagi bangsa dan negara. Berikut jawaban mereka: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https://scontent-iad3-1.xx.fbcdn.net/v/t15.5256-10/p160x160/121940173_2889254781345894_5314517054574849050_n.jpg?_nc_cat=106&amp;ccb=2&amp;_nc_sid=08861d&amp;_nc_ohc=kqkyucFBLW8AX_-zK_E&amp;_nc_ht=scontent-iad3-1.xx&amp;oh=1d6937e5b04979c509f464eab27d8498&amp;oe=5FEA0DF5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8.7185166666667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282.20423333333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49.741916666667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34.908783333333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65.735566666667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855.62595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2524.1749666667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1625.1217166667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677.11851666667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208.75241666667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254.83793333333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0.15775</a:t>
                      </a:r>
                    </a:p>
                  </a:txBody>
                  <a:tcPr/>
                </a:tc>
                <a:extLst>
                  <a:ext uri="{0D108BD9-81ED-4DB2-BD59-A6C34878D82A}">
                    <a16:rowId xmlns:a16="http://schemas.microsoft.com/office/drawing/2014/main" val="3330376703"/>
                  </a:ext>
                </a:extLst>
              </a:tr>
            </a:tbl>
          </a:graphicData>
        </a:graphic>
      </p:graphicFrame>
      <p:sp>
        <p:nvSpPr>
          <p:cNvPr id="4" name="Text Placeholder 3">
            <a:extLst>
              <a:ext uri="{FF2B5EF4-FFF2-40B4-BE49-F238E27FC236}">
                <a16:creationId xmlns:a16="http://schemas.microsoft.com/office/drawing/2014/main" id="{8E51DB9C-3F33-4EB7-817C-5EFFC4C9A441}"/>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66429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C203-986A-4204-9B13-E900AFC63532}"/>
              </a:ext>
            </a:extLst>
          </p:cNvPr>
          <p:cNvSpPr>
            <a:spLocks noGrp="1"/>
          </p:cNvSpPr>
          <p:nvPr>
            <p:ph type="title"/>
          </p:nvPr>
        </p:nvSpPr>
        <p:spPr/>
        <p:txBody>
          <a:bodyPr/>
          <a:lstStyle/>
          <a:p>
            <a:r>
              <a:rPr lang="en-US"/>
              <a:t>Facebook Own Videos Demographics Table | DW Indonesia - 3 of 26</a:t>
            </a:r>
          </a:p>
        </p:txBody>
      </p:sp>
      <p:graphicFrame>
        <p:nvGraphicFramePr>
          <p:cNvPr id="5" name="Table Placeholder 4">
            <a:extLst>
              <a:ext uri="{FF2B5EF4-FFF2-40B4-BE49-F238E27FC236}">
                <a16:creationId xmlns:a16="http://schemas.microsoft.com/office/drawing/2014/main" id="{8A3150BD-33BD-4218-8061-F88DDF111B97}"/>
              </a:ext>
            </a:extLst>
          </p:cNvPr>
          <p:cNvGraphicFramePr>
            <a:graphicFrameLocks noGrp="1"/>
          </p:cNvGraphicFramePr>
          <p:nvPr>
            <p:ph type="tbl" sz="quarter" idx="13"/>
            <p:extLst>
              <p:ext uri="{D42A27DB-BD31-4B8C-83A1-F6EECF244321}">
                <p14:modId xmlns:p14="http://schemas.microsoft.com/office/powerpoint/2010/main" val="245896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31274454"/>
                    </a:ext>
                  </a:extLst>
                </a:gridCol>
                <a:gridCol w="822960">
                  <a:extLst>
                    <a:ext uri="{9D8B030D-6E8A-4147-A177-3AD203B41FA5}">
                      <a16:colId xmlns:a16="http://schemas.microsoft.com/office/drawing/2014/main" val="1589590392"/>
                    </a:ext>
                  </a:extLst>
                </a:gridCol>
                <a:gridCol w="246888">
                  <a:extLst>
                    <a:ext uri="{9D8B030D-6E8A-4147-A177-3AD203B41FA5}">
                      <a16:colId xmlns:a16="http://schemas.microsoft.com/office/drawing/2014/main" val="375571812"/>
                    </a:ext>
                  </a:extLst>
                </a:gridCol>
                <a:gridCol w="246888">
                  <a:extLst>
                    <a:ext uri="{9D8B030D-6E8A-4147-A177-3AD203B41FA5}">
                      <a16:colId xmlns:a16="http://schemas.microsoft.com/office/drawing/2014/main" val="1706687943"/>
                    </a:ext>
                  </a:extLst>
                </a:gridCol>
                <a:gridCol w="246888">
                  <a:extLst>
                    <a:ext uri="{9D8B030D-6E8A-4147-A177-3AD203B41FA5}">
                      <a16:colId xmlns:a16="http://schemas.microsoft.com/office/drawing/2014/main" val="226458849"/>
                    </a:ext>
                  </a:extLst>
                </a:gridCol>
                <a:gridCol w="246888">
                  <a:extLst>
                    <a:ext uri="{9D8B030D-6E8A-4147-A177-3AD203B41FA5}">
                      <a16:colId xmlns:a16="http://schemas.microsoft.com/office/drawing/2014/main" val="2135576378"/>
                    </a:ext>
                  </a:extLst>
                </a:gridCol>
                <a:gridCol w="246888">
                  <a:extLst>
                    <a:ext uri="{9D8B030D-6E8A-4147-A177-3AD203B41FA5}">
                      <a16:colId xmlns:a16="http://schemas.microsoft.com/office/drawing/2014/main" val="3446824790"/>
                    </a:ext>
                  </a:extLst>
                </a:gridCol>
                <a:gridCol w="246888">
                  <a:extLst>
                    <a:ext uri="{9D8B030D-6E8A-4147-A177-3AD203B41FA5}">
                      <a16:colId xmlns:a16="http://schemas.microsoft.com/office/drawing/2014/main" val="3254843881"/>
                    </a:ext>
                  </a:extLst>
                </a:gridCol>
                <a:gridCol w="246888">
                  <a:extLst>
                    <a:ext uri="{9D8B030D-6E8A-4147-A177-3AD203B41FA5}">
                      <a16:colId xmlns:a16="http://schemas.microsoft.com/office/drawing/2014/main" val="1666768648"/>
                    </a:ext>
                  </a:extLst>
                </a:gridCol>
                <a:gridCol w="246888">
                  <a:extLst>
                    <a:ext uri="{9D8B030D-6E8A-4147-A177-3AD203B41FA5}">
                      <a16:colId xmlns:a16="http://schemas.microsoft.com/office/drawing/2014/main" val="335881336"/>
                    </a:ext>
                  </a:extLst>
                </a:gridCol>
                <a:gridCol w="246888">
                  <a:extLst>
                    <a:ext uri="{9D8B030D-6E8A-4147-A177-3AD203B41FA5}">
                      <a16:colId xmlns:a16="http://schemas.microsoft.com/office/drawing/2014/main" val="3638076366"/>
                    </a:ext>
                  </a:extLst>
                </a:gridCol>
                <a:gridCol w="246888">
                  <a:extLst>
                    <a:ext uri="{9D8B030D-6E8A-4147-A177-3AD203B41FA5}">
                      <a16:colId xmlns:a16="http://schemas.microsoft.com/office/drawing/2014/main" val="255750988"/>
                    </a:ext>
                  </a:extLst>
                </a:gridCol>
                <a:gridCol w="246888">
                  <a:extLst>
                    <a:ext uri="{9D8B030D-6E8A-4147-A177-3AD203B41FA5}">
                      <a16:colId xmlns:a16="http://schemas.microsoft.com/office/drawing/2014/main" val="1157775149"/>
                    </a:ext>
                  </a:extLst>
                </a:gridCol>
                <a:gridCol w="246888">
                  <a:extLst>
                    <a:ext uri="{9D8B030D-6E8A-4147-A177-3AD203B41FA5}">
                      <a16:colId xmlns:a16="http://schemas.microsoft.com/office/drawing/2014/main" val="472782279"/>
                    </a:ext>
                  </a:extLst>
                </a:gridCol>
                <a:gridCol w="246888">
                  <a:extLst>
                    <a:ext uri="{9D8B030D-6E8A-4147-A177-3AD203B41FA5}">
                      <a16:colId xmlns:a16="http://schemas.microsoft.com/office/drawing/2014/main" val="1485543246"/>
                    </a:ext>
                  </a:extLst>
                </a:gridCol>
                <a:gridCol w="246888">
                  <a:extLst>
                    <a:ext uri="{9D8B030D-6E8A-4147-A177-3AD203B41FA5}">
                      <a16:colId xmlns:a16="http://schemas.microsoft.com/office/drawing/2014/main" val="3987208311"/>
                    </a:ext>
                  </a:extLst>
                </a:gridCol>
                <a:gridCol w="246888">
                  <a:extLst>
                    <a:ext uri="{9D8B030D-6E8A-4147-A177-3AD203B41FA5}">
                      <a16:colId xmlns:a16="http://schemas.microsoft.com/office/drawing/2014/main" val="3365189503"/>
                    </a:ext>
                  </a:extLst>
                </a:gridCol>
                <a:gridCol w="246888">
                  <a:extLst>
                    <a:ext uri="{9D8B030D-6E8A-4147-A177-3AD203B41FA5}">
                      <a16:colId xmlns:a16="http://schemas.microsoft.com/office/drawing/2014/main" val="3765383786"/>
                    </a:ext>
                  </a:extLst>
                </a:gridCol>
                <a:gridCol w="246888">
                  <a:extLst>
                    <a:ext uri="{9D8B030D-6E8A-4147-A177-3AD203B41FA5}">
                      <a16:colId xmlns:a16="http://schemas.microsoft.com/office/drawing/2014/main" val="822247167"/>
                    </a:ext>
                  </a:extLst>
                </a:gridCol>
                <a:gridCol w="246888">
                  <a:extLst>
                    <a:ext uri="{9D8B030D-6E8A-4147-A177-3AD203B41FA5}">
                      <a16:colId xmlns:a16="http://schemas.microsoft.com/office/drawing/2014/main" val="4218242730"/>
                    </a:ext>
                  </a:extLst>
                </a:gridCol>
                <a:gridCol w="246888">
                  <a:extLst>
                    <a:ext uri="{9D8B030D-6E8A-4147-A177-3AD203B41FA5}">
                      <a16:colId xmlns:a16="http://schemas.microsoft.com/office/drawing/2014/main" val="3734825251"/>
                    </a:ext>
                  </a:extLst>
                </a:gridCol>
                <a:gridCol w="246888">
                  <a:extLst>
                    <a:ext uri="{9D8B030D-6E8A-4147-A177-3AD203B41FA5}">
                      <a16:colId xmlns:a16="http://schemas.microsoft.com/office/drawing/2014/main" val="480791459"/>
                    </a:ext>
                  </a:extLst>
                </a:gridCol>
                <a:gridCol w="246888">
                  <a:extLst>
                    <a:ext uri="{9D8B030D-6E8A-4147-A177-3AD203B41FA5}">
                      <a16:colId xmlns:a16="http://schemas.microsoft.com/office/drawing/2014/main" val="1384603412"/>
                    </a:ext>
                  </a:extLst>
                </a:gridCol>
                <a:gridCol w="246888">
                  <a:extLst>
                    <a:ext uri="{9D8B030D-6E8A-4147-A177-3AD203B41FA5}">
                      <a16:colId xmlns:a16="http://schemas.microsoft.com/office/drawing/2014/main" val="829475208"/>
                    </a:ext>
                  </a:extLst>
                </a:gridCol>
                <a:gridCol w="246888">
                  <a:extLst>
                    <a:ext uri="{9D8B030D-6E8A-4147-A177-3AD203B41FA5}">
                      <a16:colId xmlns:a16="http://schemas.microsoft.com/office/drawing/2014/main" val="278708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98511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13:20:49</a:t>
                      </a:r>
                      <a:r>
                        <a:rPr kumimoji="0" lang="en-US" sz="1000" b="0" i="0" u="none" strike="noStrike" kern="1200" cap="none" spc="0" normalizeH="0" baseline="0" noProof="0">
                          <a:ln>
                            <a:noFill/>
                          </a:ln>
                          <a:solidFill>
                            <a:prstClr val="black"/>
                          </a:solidFill>
                          <a:effectLst/>
                          <a:uLnTx/>
                          <a:uFillTx/>
                          <a:latin typeface="+mn-lt"/>
                          <a:ea typeface="+mn-ea"/>
                          <a:cs typeface="+mn-cs"/>
                        </a:rPr>
                        <a:t>
 Kepulauan #Svalbard adalah pemukiman dengan letak geografis paling dekat ke #kutub utara. Musim dingin membuat Svalbard gelap gulita selama hampir empat bulan. Benjamin Vidmar nekat bereksperimen menanam sayuran segar untuk konsumsi penduduk lokal. Bagaimana hasilnya?  https://p.dw.com/p/3L6D7 #DWinovator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https://scontent-iad3-1.xx.fbcdn.net/v/t15.5256-10/p168x128/65428193_446065722611537_4490625501831888896_n.jpg?_nc_cat=100&amp;ccb=2&amp;_nc_sid=08861d&amp;_nc_ohc=dI6tEq-vG54AX-RFXFX&amp;_nc_ht=scontent-iad3-1.xx&amp;oh=58848633113ab548cddc8e90cab8f518&amp;oe=5FEA5788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8.0375166666667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110.67996666667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342.37798333333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250.33043333333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139.17641666667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75.786366666667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909.19773333333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2975.3487166667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1461.5917333333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631.58826666667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192.70726666667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2.46975</a:t>
                      </a:r>
                    </a:p>
                  </a:txBody>
                  <a:tcPr/>
                </a:tc>
                <a:extLst>
                  <a:ext uri="{0D108BD9-81ED-4DB2-BD59-A6C34878D82A}">
                    <a16:rowId xmlns:a16="http://schemas.microsoft.com/office/drawing/2014/main" val="12367781"/>
                  </a:ext>
                </a:extLst>
              </a:tr>
            </a:tbl>
          </a:graphicData>
        </a:graphic>
      </p:graphicFrame>
      <p:sp>
        <p:nvSpPr>
          <p:cNvPr id="4" name="Text Placeholder 3">
            <a:extLst>
              <a:ext uri="{FF2B5EF4-FFF2-40B4-BE49-F238E27FC236}">
                <a16:creationId xmlns:a16="http://schemas.microsoft.com/office/drawing/2014/main" id="{2B0FCA3E-100F-4202-87AA-39A9E3E9FEE3}"/>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2235659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85048-46D6-4B07-98A3-A13A268DEF88}"/>
              </a:ext>
            </a:extLst>
          </p:cNvPr>
          <p:cNvSpPr>
            <a:spLocks noGrp="1"/>
          </p:cNvSpPr>
          <p:nvPr>
            <p:ph type="title"/>
          </p:nvPr>
        </p:nvSpPr>
        <p:spPr/>
        <p:txBody>
          <a:bodyPr/>
          <a:lstStyle/>
          <a:p>
            <a:r>
              <a:rPr lang="en-US"/>
              <a:t>Facebook Own Videos Demographics Table | DW Indonesia - 4 of 26</a:t>
            </a:r>
          </a:p>
        </p:txBody>
      </p:sp>
      <p:graphicFrame>
        <p:nvGraphicFramePr>
          <p:cNvPr id="5" name="Table Placeholder 4">
            <a:extLst>
              <a:ext uri="{FF2B5EF4-FFF2-40B4-BE49-F238E27FC236}">
                <a16:creationId xmlns:a16="http://schemas.microsoft.com/office/drawing/2014/main" id="{C6A780B3-897A-4812-A0A6-8076765D6A4D}"/>
              </a:ext>
            </a:extLst>
          </p:cNvPr>
          <p:cNvGraphicFramePr>
            <a:graphicFrameLocks noGrp="1"/>
          </p:cNvGraphicFramePr>
          <p:nvPr>
            <p:ph type="tbl" sz="quarter" idx="13"/>
            <p:extLst>
              <p:ext uri="{D42A27DB-BD31-4B8C-83A1-F6EECF244321}">
                <p14:modId xmlns:p14="http://schemas.microsoft.com/office/powerpoint/2010/main" val="20843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54976153"/>
                    </a:ext>
                  </a:extLst>
                </a:gridCol>
                <a:gridCol w="822960">
                  <a:extLst>
                    <a:ext uri="{9D8B030D-6E8A-4147-A177-3AD203B41FA5}">
                      <a16:colId xmlns:a16="http://schemas.microsoft.com/office/drawing/2014/main" val="1299290178"/>
                    </a:ext>
                  </a:extLst>
                </a:gridCol>
                <a:gridCol w="246888">
                  <a:extLst>
                    <a:ext uri="{9D8B030D-6E8A-4147-A177-3AD203B41FA5}">
                      <a16:colId xmlns:a16="http://schemas.microsoft.com/office/drawing/2014/main" val="949338323"/>
                    </a:ext>
                  </a:extLst>
                </a:gridCol>
                <a:gridCol w="246888">
                  <a:extLst>
                    <a:ext uri="{9D8B030D-6E8A-4147-A177-3AD203B41FA5}">
                      <a16:colId xmlns:a16="http://schemas.microsoft.com/office/drawing/2014/main" val="3891997578"/>
                    </a:ext>
                  </a:extLst>
                </a:gridCol>
                <a:gridCol w="246888">
                  <a:extLst>
                    <a:ext uri="{9D8B030D-6E8A-4147-A177-3AD203B41FA5}">
                      <a16:colId xmlns:a16="http://schemas.microsoft.com/office/drawing/2014/main" val="3432778218"/>
                    </a:ext>
                  </a:extLst>
                </a:gridCol>
                <a:gridCol w="246888">
                  <a:extLst>
                    <a:ext uri="{9D8B030D-6E8A-4147-A177-3AD203B41FA5}">
                      <a16:colId xmlns:a16="http://schemas.microsoft.com/office/drawing/2014/main" val="1219741104"/>
                    </a:ext>
                  </a:extLst>
                </a:gridCol>
                <a:gridCol w="246888">
                  <a:extLst>
                    <a:ext uri="{9D8B030D-6E8A-4147-A177-3AD203B41FA5}">
                      <a16:colId xmlns:a16="http://schemas.microsoft.com/office/drawing/2014/main" val="1357124664"/>
                    </a:ext>
                  </a:extLst>
                </a:gridCol>
                <a:gridCol w="246888">
                  <a:extLst>
                    <a:ext uri="{9D8B030D-6E8A-4147-A177-3AD203B41FA5}">
                      <a16:colId xmlns:a16="http://schemas.microsoft.com/office/drawing/2014/main" val="1056742028"/>
                    </a:ext>
                  </a:extLst>
                </a:gridCol>
                <a:gridCol w="246888">
                  <a:extLst>
                    <a:ext uri="{9D8B030D-6E8A-4147-A177-3AD203B41FA5}">
                      <a16:colId xmlns:a16="http://schemas.microsoft.com/office/drawing/2014/main" val="2251889891"/>
                    </a:ext>
                  </a:extLst>
                </a:gridCol>
                <a:gridCol w="246888">
                  <a:extLst>
                    <a:ext uri="{9D8B030D-6E8A-4147-A177-3AD203B41FA5}">
                      <a16:colId xmlns:a16="http://schemas.microsoft.com/office/drawing/2014/main" val="1776762103"/>
                    </a:ext>
                  </a:extLst>
                </a:gridCol>
                <a:gridCol w="246888">
                  <a:extLst>
                    <a:ext uri="{9D8B030D-6E8A-4147-A177-3AD203B41FA5}">
                      <a16:colId xmlns:a16="http://schemas.microsoft.com/office/drawing/2014/main" val="1041250198"/>
                    </a:ext>
                  </a:extLst>
                </a:gridCol>
                <a:gridCol w="246888">
                  <a:extLst>
                    <a:ext uri="{9D8B030D-6E8A-4147-A177-3AD203B41FA5}">
                      <a16:colId xmlns:a16="http://schemas.microsoft.com/office/drawing/2014/main" val="1581251523"/>
                    </a:ext>
                  </a:extLst>
                </a:gridCol>
                <a:gridCol w="246888">
                  <a:extLst>
                    <a:ext uri="{9D8B030D-6E8A-4147-A177-3AD203B41FA5}">
                      <a16:colId xmlns:a16="http://schemas.microsoft.com/office/drawing/2014/main" val="1146152419"/>
                    </a:ext>
                  </a:extLst>
                </a:gridCol>
                <a:gridCol w="246888">
                  <a:extLst>
                    <a:ext uri="{9D8B030D-6E8A-4147-A177-3AD203B41FA5}">
                      <a16:colId xmlns:a16="http://schemas.microsoft.com/office/drawing/2014/main" val="3479821006"/>
                    </a:ext>
                  </a:extLst>
                </a:gridCol>
                <a:gridCol w="246888">
                  <a:extLst>
                    <a:ext uri="{9D8B030D-6E8A-4147-A177-3AD203B41FA5}">
                      <a16:colId xmlns:a16="http://schemas.microsoft.com/office/drawing/2014/main" val="2927733183"/>
                    </a:ext>
                  </a:extLst>
                </a:gridCol>
                <a:gridCol w="246888">
                  <a:extLst>
                    <a:ext uri="{9D8B030D-6E8A-4147-A177-3AD203B41FA5}">
                      <a16:colId xmlns:a16="http://schemas.microsoft.com/office/drawing/2014/main" val="3609195247"/>
                    </a:ext>
                  </a:extLst>
                </a:gridCol>
                <a:gridCol w="246888">
                  <a:extLst>
                    <a:ext uri="{9D8B030D-6E8A-4147-A177-3AD203B41FA5}">
                      <a16:colId xmlns:a16="http://schemas.microsoft.com/office/drawing/2014/main" val="3007286130"/>
                    </a:ext>
                  </a:extLst>
                </a:gridCol>
                <a:gridCol w="246888">
                  <a:extLst>
                    <a:ext uri="{9D8B030D-6E8A-4147-A177-3AD203B41FA5}">
                      <a16:colId xmlns:a16="http://schemas.microsoft.com/office/drawing/2014/main" val="194862998"/>
                    </a:ext>
                  </a:extLst>
                </a:gridCol>
                <a:gridCol w="246888">
                  <a:extLst>
                    <a:ext uri="{9D8B030D-6E8A-4147-A177-3AD203B41FA5}">
                      <a16:colId xmlns:a16="http://schemas.microsoft.com/office/drawing/2014/main" val="1143533681"/>
                    </a:ext>
                  </a:extLst>
                </a:gridCol>
                <a:gridCol w="246888">
                  <a:extLst>
                    <a:ext uri="{9D8B030D-6E8A-4147-A177-3AD203B41FA5}">
                      <a16:colId xmlns:a16="http://schemas.microsoft.com/office/drawing/2014/main" val="1006593042"/>
                    </a:ext>
                  </a:extLst>
                </a:gridCol>
                <a:gridCol w="246888">
                  <a:extLst>
                    <a:ext uri="{9D8B030D-6E8A-4147-A177-3AD203B41FA5}">
                      <a16:colId xmlns:a16="http://schemas.microsoft.com/office/drawing/2014/main" val="549257480"/>
                    </a:ext>
                  </a:extLst>
                </a:gridCol>
                <a:gridCol w="246888">
                  <a:extLst>
                    <a:ext uri="{9D8B030D-6E8A-4147-A177-3AD203B41FA5}">
                      <a16:colId xmlns:a16="http://schemas.microsoft.com/office/drawing/2014/main" val="2981977759"/>
                    </a:ext>
                  </a:extLst>
                </a:gridCol>
                <a:gridCol w="246888">
                  <a:extLst>
                    <a:ext uri="{9D8B030D-6E8A-4147-A177-3AD203B41FA5}">
                      <a16:colId xmlns:a16="http://schemas.microsoft.com/office/drawing/2014/main" val="1715268828"/>
                    </a:ext>
                  </a:extLst>
                </a:gridCol>
                <a:gridCol w="246888">
                  <a:extLst>
                    <a:ext uri="{9D8B030D-6E8A-4147-A177-3AD203B41FA5}">
                      <a16:colId xmlns:a16="http://schemas.microsoft.com/office/drawing/2014/main" val="340533187"/>
                    </a:ext>
                  </a:extLst>
                </a:gridCol>
                <a:gridCol w="246888">
                  <a:extLst>
                    <a:ext uri="{9D8B030D-6E8A-4147-A177-3AD203B41FA5}">
                      <a16:colId xmlns:a16="http://schemas.microsoft.com/office/drawing/2014/main" val="347882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09721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13:08:06</a:t>
                      </a:r>
                      <a:r>
                        <a:rPr kumimoji="0" lang="en-US" sz="1000" b="0" i="0" u="none" strike="noStrike" kern="1200" cap="none" spc="0" normalizeH="0" baseline="0" noProof="0">
                          <a:ln>
                            <a:noFill/>
                          </a:ln>
                          <a:solidFill>
                            <a:prstClr val="black"/>
                          </a:solidFill>
                          <a:effectLst/>
                          <a:uLnTx/>
                          <a:uFillTx/>
                          <a:latin typeface="+mn-lt"/>
                          <a:ea typeface="+mn-ea"/>
                          <a:cs typeface="+mn-cs"/>
                        </a:rPr>
                        <a:t>
 Tiap satu dari 3 penduduk Pulau Icaria di #Yunani adalah #Centenarian (Orang yang berumur 100 tahun). Para penduduk setuju, hidup sehat dan penuh gairah menjadi alasan banyak orang hidup lama di sana. Via #DWStories #STAN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https://scontent-iad3-1.xx.fbcdn.net/v/t15.5256-10/p160x160/118113630_905138879977226_2365025672383358211_n.jpg?_nc_cat=105&amp;ccb=2&amp;_nc_sid=08861d&amp;_nc_ohc=oncYHTUNe2oAX_WwNuB&amp;_nc_ht=scontent-iad3-1.xx&amp;oh=cf8dba76ab9b7500c2747e105add4f50&amp;oe=5FE83015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15.273533333333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172.43411666667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654.6807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665.63703333333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129.93746666667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49.682733333333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838.45275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2990.3596333333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2701.6133166667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1086.2656666667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298.59703333333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0.30693333333333</a:t>
                      </a:r>
                    </a:p>
                  </a:txBody>
                  <a:tcPr/>
                </a:tc>
                <a:extLst>
                  <a:ext uri="{0D108BD9-81ED-4DB2-BD59-A6C34878D82A}">
                    <a16:rowId xmlns:a16="http://schemas.microsoft.com/office/drawing/2014/main" val="3716674277"/>
                  </a:ext>
                </a:extLst>
              </a:tr>
            </a:tbl>
          </a:graphicData>
        </a:graphic>
      </p:graphicFrame>
      <p:sp>
        <p:nvSpPr>
          <p:cNvPr id="4" name="Text Placeholder 3">
            <a:extLst>
              <a:ext uri="{FF2B5EF4-FFF2-40B4-BE49-F238E27FC236}">
                <a16:creationId xmlns:a16="http://schemas.microsoft.com/office/drawing/2014/main" id="{D1B3F63C-6111-40FC-AA22-D2258F81A06A}"/>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15229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AAC8-C2B5-4333-9443-927149EA0E86}"/>
              </a:ext>
            </a:extLst>
          </p:cNvPr>
          <p:cNvSpPr>
            <a:spLocks noGrp="1"/>
          </p:cNvSpPr>
          <p:nvPr>
            <p:ph type="title"/>
          </p:nvPr>
        </p:nvSpPr>
        <p:spPr/>
        <p:txBody>
          <a:bodyPr/>
          <a:lstStyle/>
          <a:p>
            <a:r>
              <a:rPr lang="en-US"/>
              <a:t>Facebook Own Videos Demographics Table | DW Indonesia - 5 of 26</a:t>
            </a:r>
          </a:p>
        </p:txBody>
      </p:sp>
      <p:graphicFrame>
        <p:nvGraphicFramePr>
          <p:cNvPr id="5" name="Table Placeholder 4">
            <a:extLst>
              <a:ext uri="{FF2B5EF4-FFF2-40B4-BE49-F238E27FC236}">
                <a16:creationId xmlns:a16="http://schemas.microsoft.com/office/drawing/2014/main" id="{274171D7-A4B4-476E-BE36-28338E19DADF}"/>
              </a:ext>
            </a:extLst>
          </p:cNvPr>
          <p:cNvGraphicFramePr>
            <a:graphicFrameLocks noGrp="1"/>
          </p:cNvGraphicFramePr>
          <p:nvPr>
            <p:ph type="tbl" sz="quarter" idx="13"/>
            <p:extLst>
              <p:ext uri="{D42A27DB-BD31-4B8C-83A1-F6EECF244321}">
                <p14:modId xmlns:p14="http://schemas.microsoft.com/office/powerpoint/2010/main" val="418790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62889809"/>
                    </a:ext>
                  </a:extLst>
                </a:gridCol>
                <a:gridCol w="822960">
                  <a:extLst>
                    <a:ext uri="{9D8B030D-6E8A-4147-A177-3AD203B41FA5}">
                      <a16:colId xmlns:a16="http://schemas.microsoft.com/office/drawing/2014/main" val="517509116"/>
                    </a:ext>
                  </a:extLst>
                </a:gridCol>
                <a:gridCol w="246888">
                  <a:extLst>
                    <a:ext uri="{9D8B030D-6E8A-4147-A177-3AD203B41FA5}">
                      <a16:colId xmlns:a16="http://schemas.microsoft.com/office/drawing/2014/main" val="1964354463"/>
                    </a:ext>
                  </a:extLst>
                </a:gridCol>
                <a:gridCol w="246888">
                  <a:extLst>
                    <a:ext uri="{9D8B030D-6E8A-4147-A177-3AD203B41FA5}">
                      <a16:colId xmlns:a16="http://schemas.microsoft.com/office/drawing/2014/main" val="3627692777"/>
                    </a:ext>
                  </a:extLst>
                </a:gridCol>
                <a:gridCol w="246888">
                  <a:extLst>
                    <a:ext uri="{9D8B030D-6E8A-4147-A177-3AD203B41FA5}">
                      <a16:colId xmlns:a16="http://schemas.microsoft.com/office/drawing/2014/main" val="2072444659"/>
                    </a:ext>
                  </a:extLst>
                </a:gridCol>
                <a:gridCol w="246888">
                  <a:extLst>
                    <a:ext uri="{9D8B030D-6E8A-4147-A177-3AD203B41FA5}">
                      <a16:colId xmlns:a16="http://schemas.microsoft.com/office/drawing/2014/main" val="284656587"/>
                    </a:ext>
                  </a:extLst>
                </a:gridCol>
                <a:gridCol w="246888">
                  <a:extLst>
                    <a:ext uri="{9D8B030D-6E8A-4147-A177-3AD203B41FA5}">
                      <a16:colId xmlns:a16="http://schemas.microsoft.com/office/drawing/2014/main" val="1931348697"/>
                    </a:ext>
                  </a:extLst>
                </a:gridCol>
                <a:gridCol w="246888">
                  <a:extLst>
                    <a:ext uri="{9D8B030D-6E8A-4147-A177-3AD203B41FA5}">
                      <a16:colId xmlns:a16="http://schemas.microsoft.com/office/drawing/2014/main" val="1146801439"/>
                    </a:ext>
                  </a:extLst>
                </a:gridCol>
                <a:gridCol w="246888">
                  <a:extLst>
                    <a:ext uri="{9D8B030D-6E8A-4147-A177-3AD203B41FA5}">
                      <a16:colId xmlns:a16="http://schemas.microsoft.com/office/drawing/2014/main" val="50533623"/>
                    </a:ext>
                  </a:extLst>
                </a:gridCol>
                <a:gridCol w="246888">
                  <a:extLst>
                    <a:ext uri="{9D8B030D-6E8A-4147-A177-3AD203B41FA5}">
                      <a16:colId xmlns:a16="http://schemas.microsoft.com/office/drawing/2014/main" val="422421601"/>
                    </a:ext>
                  </a:extLst>
                </a:gridCol>
                <a:gridCol w="246888">
                  <a:extLst>
                    <a:ext uri="{9D8B030D-6E8A-4147-A177-3AD203B41FA5}">
                      <a16:colId xmlns:a16="http://schemas.microsoft.com/office/drawing/2014/main" val="2652326905"/>
                    </a:ext>
                  </a:extLst>
                </a:gridCol>
                <a:gridCol w="246888">
                  <a:extLst>
                    <a:ext uri="{9D8B030D-6E8A-4147-A177-3AD203B41FA5}">
                      <a16:colId xmlns:a16="http://schemas.microsoft.com/office/drawing/2014/main" val="1079661354"/>
                    </a:ext>
                  </a:extLst>
                </a:gridCol>
                <a:gridCol w="246888">
                  <a:extLst>
                    <a:ext uri="{9D8B030D-6E8A-4147-A177-3AD203B41FA5}">
                      <a16:colId xmlns:a16="http://schemas.microsoft.com/office/drawing/2014/main" val="1339967019"/>
                    </a:ext>
                  </a:extLst>
                </a:gridCol>
                <a:gridCol w="246888">
                  <a:extLst>
                    <a:ext uri="{9D8B030D-6E8A-4147-A177-3AD203B41FA5}">
                      <a16:colId xmlns:a16="http://schemas.microsoft.com/office/drawing/2014/main" val="3816545238"/>
                    </a:ext>
                  </a:extLst>
                </a:gridCol>
                <a:gridCol w="246888">
                  <a:extLst>
                    <a:ext uri="{9D8B030D-6E8A-4147-A177-3AD203B41FA5}">
                      <a16:colId xmlns:a16="http://schemas.microsoft.com/office/drawing/2014/main" val="3013429511"/>
                    </a:ext>
                  </a:extLst>
                </a:gridCol>
                <a:gridCol w="246888">
                  <a:extLst>
                    <a:ext uri="{9D8B030D-6E8A-4147-A177-3AD203B41FA5}">
                      <a16:colId xmlns:a16="http://schemas.microsoft.com/office/drawing/2014/main" val="2944602929"/>
                    </a:ext>
                  </a:extLst>
                </a:gridCol>
                <a:gridCol w="246888">
                  <a:extLst>
                    <a:ext uri="{9D8B030D-6E8A-4147-A177-3AD203B41FA5}">
                      <a16:colId xmlns:a16="http://schemas.microsoft.com/office/drawing/2014/main" val="458450266"/>
                    </a:ext>
                  </a:extLst>
                </a:gridCol>
                <a:gridCol w="246888">
                  <a:extLst>
                    <a:ext uri="{9D8B030D-6E8A-4147-A177-3AD203B41FA5}">
                      <a16:colId xmlns:a16="http://schemas.microsoft.com/office/drawing/2014/main" val="4184820256"/>
                    </a:ext>
                  </a:extLst>
                </a:gridCol>
                <a:gridCol w="246888">
                  <a:extLst>
                    <a:ext uri="{9D8B030D-6E8A-4147-A177-3AD203B41FA5}">
                      <a16:colId xmlns:a16="http://schemas.microsoft.com/office/drawing/2014/main" val="3070152992"/>
                    </a:ext>
                  </a:extLst>
                </a:gridCol>
                <a:gridCol w="246888">
                  <a:extLst>
                    <a:ext uri="{9D8B030D-6E8A-4147-A177-3AD203B41FA5}">
                      <a16:colId xmlns:a16="http://schemas.microsoft.com/office/drawing/2014/main" val="1044326143"/>
                    </a:ext>
                  </a:extLst>
                </a:gridCol>
                <a:gridCol w="246888">
                  <a:extLst>
                    <a:ext uri="{9D8B030D-6E8A-4147-A177-3AD203B41FA5}">
                      <a16:colId xmlns:a16="http://schemas.microsoft.com/office/drawing/2014/main" val="89970572"/>
                    </a:ext>
                  </a:extLst>
                </a:gridCol>
                <a:gridCol w="246888">
                  <a:extLst>
                    <a:ext uri="{9D8B030D-6E8A-4147-A177-3AD203B41FA5}">
                      <a16:colId xmlns:a16="http://schemas.microsoft.com/office/drawing/2014/main" val="3989013984"/>
                    </a:ext>
                  </a:extLst>
                </a:gridCol>
                <a:gridCol w="246888">
                  <a:extLst>
                    <a:ext uri="{9D8B030D-6E8A-4147-A177-3AD203B41FA5}">
                      <a16:colId xmlns:a16="http://schemas.microsoft.com/office/drawing/2014/main" val="3104470885"/>
                    </a:ext>
                  </a:extLst>
                </a:gridCol>
                <a:gridCol w="246888">
                  <a:extLst>
                    <a:ext uri="{9D8B030D-6E8A-4147-A177-3AD203B41FA5}">
                      <a16:colId xmlns:a16="http://schemas.microsoft.com/office/drawing/2014/main" val="1102849342"/>
                    </a:ext>
                  </a:extLst>
                </a:gridCol>
                <a:gridCol w="246888">
                  <a:extLst>
                    <a:ext uri="{9D8B030D-6E8A-4147-A177-3AD203B41FA5}">
                      <a16:colId xmlns:a16="http://schemas.microsoft.com/office/drawing/2014/main" val="137964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8471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12:52:41</a:t>
                      </a:r>
                      <a:r>
                        <a:rPr kumimoji="0" lang="en-US" sz="1000" b="0" i="0" u="none" strike="noStrike" kern="1200" cap="none" spc="0" normalizeH="0" baseline="0" noProof="0">
                          <a:ln>
                            <a:noFill/>
                          </a:ln>
                          <a:solidFill>
                            <a:prstClr val="black"/>
                          </a:solidFill>
                          <a:effectLst/>
                          <a:uLnTx/>
                          <a:uFillTx/>
                          <a:latin typeface="+mn-lt"/>
                          <a:ea typeface="+mn-ea"/>
                          <a:cs typeface="+mn-cs"/>
                        </a:rPr>
                        <a:t>
 Tidak seperti tahu yang sudah dikenal dan lebih banyak tersedia di Jerman, #tempe masih tergolong makanan eksotik yang belum begitu populer di Jerman. Sejak 2015, meski sempat jatuh bangun dalam menjalankan usahanya, Yustina Haryanti, dengan usahanya Tempehhof, gigih berupaya memperkenalkan produk asli Indonesia ini kepada warga Berlin. Yustina pernah belajar membuat tempe di Indonesia, membaca berbagai buku tentang fermentasi hingga mengikuti kursus dari Indonesian Tempe Movement di Belanda. Kini produk tempenya banyak diminati oleh pembeli. Olahan yang menjadi favorit adalah bakpao isi tempe dan rendang tempe. Kalau Anda suka olahan tempe seperti apa? #NegeriOrang #DWNesia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https://scontent-iad3-1.xx.fbcdn.net/v/t15.5256-10/p160x160/92432383_870905236665512_3319928905703358464_n.jpg?_nc_cat=103&amp;ccb=2&amp;_nc_sid=08861d&amp;_nc_ohc=64rPx4V75BUAX9yA7eQ&amp;_nc_ht=scontent-iad3-1.xx&amp;oh=4eabfa98a6f72321b90ef2c1722128b2&amp;oe=5FE9FFDB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24.229533333333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332.98213333333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1166.3145166667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1270.0781166667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643.99573333333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617.49595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1768.3722166667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1365.3125833333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231.30768333333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215.69636666667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0.11938333333333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5.92735</a:t>
                      </a:r>
                    </a:p>
                  </a:txBody>
                  <a:tcPr/>
                </a:tc>
                <a:extLst>
                  <a:ext uri="{0D108BD9-81ED-4DB2-BD59-A6C34878D82A}">
                    <a16:rowId xmlns:a16="http://schemas.microsoft.com/office/drawing/2014/main" val="3066635257"/>
                  </a:ext>
                </a:extLst>
              </a:tr>
            </a:tbl>
          </a:graphicData>
        </a:graphic>
      </p:graphicFrame>
      <p:sp>
        <p:nvSpPr>
          <p:cNvPr id="4" name="Text Placeholder 3">
            <a:extLst>
              <a:ext uri="{FF2B5EF4-FFF2-40B4-BE49-F238E27FC236}">
                <a16:creationId xmlns:a16="http://schemas.microsoft.com/office/drawing/2014/main" id="{BF8DCE53-6678-4D27-B267-CD967AC643AA}"/>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357191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E87C-8F37-458F-8A7E-BAC0D0F5F237}"/>
              </a:ext>
            </a:extLst>
          </p:cNvPr>
          <p:cNvSpPr>
            <a:spLocks noGrp="1"/>
          </p:cNvSpPr>
          <p:nvPr>
            <p:ph type="title"/>
          </p:nvPr>
        </p:nvSpPr>
        <p:spPr/>
        <p:txBody>
          <a:bodyPr/>
          <a:lstStyle/>
          <a:p>
            <a:r>
              <a:rPr lang="en-US"/>
              <a:t>Facebook Own Videos Demographics Table | DW Indonesia - 6 of 26</a:t>
            </a:r>
          </a:p>
        </p:txBody>
      </p:sp>
      <p:graphicFrame>
        <p:nvGraphicFramePr>
          <p:cNvPr id="5" name="Table Placeholder 4">
            <a:extLst>
              <a:ext uri="{FF2B5EF4-FFF2-40B4-BE49-F238E27FC236}">
                <a16:creationId xmlns:a16="http://schemas.microsoft.com/office/drawing/2014/main" id="{DEE4E26D-F9EE-461C-A3CE-D3C86058A86F}"/>
              </a:ext>
            </a:extLst>
          </p:cNvPr>
          <p:cNvGraphicFramePr>
            <a:graphicFrameLocks noGrp="1"/>
          </p:cNvGraphicFramePr>
          <p:nvPr>
            <p:ph type="tbl" sz="quarter" idx="13"/>
            <p:extLst>
              <p:ext uri="{D42A27DB-BD31-4B8C-83A1-F6EECF244321}">
                <p14:modId xmlns:p14="http://schemas.microsoft.com/office/powerpoint/2010/main" val="303126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58134319"/>
                    </a:ext>
                  </a:extLst>
                </a:gridCol>
                <a:gridCol w="822960">
                  <a:extLst>
                    <a:ext uri="{9D8B030D-6E8A-4147-A177-3AD203B41FA5}">
                      <a16:colId xmlns:a16="http://schemas.microsoft.com/office/drawing/2014/main" val="3942811040"/>
                    </a:ext>
                  </a:extLst>
                </a:gridCol>
                <a:gridCol w="246888">
                  <a:extLst>
                    <a:ext uri="{9D8B030D-6E8A-4147-A177-3AD203B41FA5}">
                      <a16:colId xmlns:a16="http://schemas.microsoft.com/office/drawing/2014/main" val="3862653490"/>
                    </a:ext>
                  </a:extLst>
                </a:gridCol>
                <a:gridCol w="246888">
                  <a:extLst>
                    <a:ext uri="{9D8B030D-6E8A-4147-A177-3AD203B41FA5}">
                      <a16:colId xmlns:a16="http://schemas.microsoft.com/office/drawing/2014/main" val="4189944347"/>
                    </a:ext>
                  </a:extLst>
                </a:gridCol>
                <a:gridCol w="246888">
                  <a:extLst>
                    <a:ext uri="{9D8B030D-6E8A-4147-A177-3AD203B41FA5}">
                      <a16:colId xmlns:a16="http://schemas.microsoft.com/office/drawing/2014/main" val="1942170607"/>
                    </a:ext>
                  </a:extLst>
                </a:gridCol>
                <a:gridCol w="246888">
                  <a:extLst>
                    <a:ext uri="{9D8B030D-6E8A-4147-A177-3AD203B41FA5}">
                      <a16:colId xmlns:a16="http://schemas.microsoft.com/office/drawing/2014/main" val="670979227"/>
                    </a:ext>
                  </a:extLst>
                </a:gridCol>
                <a:gridCol w="246888">
                  <a:extLst>
                    <a:ext uri="{9D8B030D-6E8A-4147-A177-3AD203B41FA5}">
                      <a16:colId xmlns:a16="http://schemas.microsoft.com/office/drawing/2014/main" val="3274505913"/>
                    </a:ext>
                  </a:extLst>
                </a:gridCol>
                <a:gridCol w="246888">
                  <a:extLst>
                    <a:ext uri="{9D8B030D-6E8A-4147-A177-3AD203B41FA5}">
                      <a16:colId xmlns:a16="http://schemas.microsoft.com/office/drawing/2014/main" val="427454776"/>
                    </a:ext>
                  </a:extLst>
                </a:gridCol>
                <a:gridCol w="246888">
                  <a:extLst>
                    <a:ext uri="{9D8B030D-6E8A-4147-A177-3AD203B41FA5}">
                      <a16:colId xmlns:a16="http://schemas.microsoft.com/office/drawing/2014/main" val="2499023265"/>
                    </a:ext>
                  </a:extLst>
                </a:gridCol>
                <a:gridCol w="246888">
                  <a:extLst>
                    <a:ext uri="{9D8B030D-6E8A-4147-A177-3AD203B41FA5}">
                      <a16:colId xmlns:a16="http://schemas.microsoft.com/office/drawing/2014/main" val="571562142"/>
                    </a:ext>
                  </a:extLst>
                </a:gridCol>
                <a:gridCol w="246888">
                  <a:extLst>
                    <a:ext uri="{9D8B030D-6E8A-4147-A177-3AD203B41FA5}">
                      <a16:colId xmlns:a16="http://schemas.microsoft.com/office/drawing/2014/main" val="2786343908"/>
                    </a:ext>
                  </a:extLst>
                </a:gridCol>
                <a:gridCol w="246888">
                  <a:extLst>
                    <a:ext uri="{9D8B030D-6E8A-4147-A177-3AD203B41FA5}">
                      <a16:colId xmlns:a16="http://schemas.microsoft.com/office/drawing/2014/main" val="2292838907"/>
                    </a:ext>
                  </a:extLst>
                </a:gridCol>
                <a:gridCol w="246888">
                  <a:extLst>
                    <a:ext uri="{9D8B030D-6E8A-4147-A177-3AD203B41FA5}">
                      <a16:colId xmlns:a16="http://schemas.microsoft.com/office/drawing/2014/main" val="1695946410"/>
                    </a:ext>
                  </a:extLst>
                </a:gridCol>
                <a:gridCol w="246888">
                  <a:extLst>
                    <a:ext uri="{9D8B030D-6E8A-4147-A177-3AD203B41FA5}">
                      <a16:colId xmlns:a16="http://schemas.microsoft.com/office/drawing/2014/main" val="4058260571"/>
                    </a:ext>
                  </a:extLst>
                </a:gridCol>
                <a:gridCol w="246888">
                  <a:extLst>
                    <a:ext uri="{9D8B030D-6E8A-4147-A177-3AD203B41FA5}">
                      <a16:colId xmlns:a16="http://schemas.microsoft.com/office/drawing/2014/main" val="148858480"/>
                    </a:ext>
                  </a:extLst>
                </a:gridCol>
                <a:gridCol w="246888">
                  <a:extLst>
                    <a:ext uri="{9D8B030D-6E8A-4147-A177-3AD203B41FA5}">
                      <a16:colId xmlns:a16="http://schemas.microsoft.com/office/drawing/2014/main" val="1658201133"/>
                    </a:ext>
                  </a:extLst>
                </a:gridCol>
                <a:gridCol w="246888">
                  <a:extLst>
                    <a:ext uri="{9D8B030D-6E8A-4147-A177-3AD203B41FA5}">
                      <a16:colId xmlns:a16="http://schemas.microsoft.com/office/drawing/2014/main" val="165537018"/>
                    </a:ext>
                  </a:extLst>
                </a:gridCol>
                <a:gridCol w="246888">
                  <a:extLst>
                    <a:ext uri="{9D8B030D-6E8A-4147-A177-3AD203B41FA5}">
                      <a16:colId xmlns:a16="http://schemas.microsoft.com/office/drawing/2014/main" val="3434786856"/>
                    </a:ext>
                  </a:extLst>
                </a:gridCol>
                <a:gridCol w="246888">
                  <a:extLst>
                    <a:ext uri="{9D8B030D-6E8A-4147-A177-3AD203B41FA5}">
                      <a16:colId xmlns:a16="http://schemas.microsoft.com/office/drawing/2014/main" val="777494125"/>
                    </a:ext>
                  </a:extLst>
                </a:gridCol>
                <a:gridCol w="246888">
                  <a:extLst>
                    <a:ext uri="{9D8B030D-6E8A-4147-A177-3AD203B41FA5}">
                      <a16:colId xmlns:a16="http://schemas.microsoft.com/office/drawing/2014/main" val="156953894"/>
                    </a:ext>
                  </a:extLst>
                </a:gridCol>
                <a:gridCol w="246888">
                  <a:extLst>
                    <a:ext uri="{9D8B030D-6E8A-4147-A177-3AD203B41FA5}">
                      <a16:colId xmlns:a16="http://schemas.microsoft.com/office/drawing/2014/main" val="945333488"/>
                    </a:ext>
                  </a:extLst>
                </a:gridCol>
                <a:gridCol w="246888">
                  <a:extLst>
                    <a:ext uri="{9D8B030D-6E8A-4147-A177-3AD203B41FA5}">
                      <a16:colId xmlns:a16="http://schemas.microsoft.com/office/drawing/2014/main" val="3695638597"/>
                    </a:ext>
                  </a:extLst>
                </a:gridCol>
                <a:gridCol w="246888">
                  <a:extLst>
                    <a:ext uri="{9D8B030D-6E8A-4147-A177-3AD203B41FA5}">
                      <a16:colId xmlns:a16="http://schemas.microsoft.com/office/drawing/2014/main" val="586778358"/>
                    </a:ext>
                  </a:extLst>
                </a:gridCol>
                <a:gridCol w="246888">
                  <a:extLst>
                    <a:ext uri="{9D8B030D-6E8A-4147-A177-3AD203B41FA5}">
                      <a16:colId xmlns:a16="http://schemas.microsoft.com/office/drawing/2014/main" val="4024708689"/>
                    </a:ext>
                  </a:extLst>
                </a:gridCol>
                <a:gridCol w="246888">
                  <a:extLst>
                    <a:ext uri="{9D8B030D-6E8A-4147-A177-3AD203B41FA5}">
                      <a16:colId xmlns:a16="http://schemas.microsoft.com/office/drawing/2014/main" val="406545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86421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12:23:12</a:t>
                      </a:r>
                      <a:r>
                        <a:rPr kumimoji="0" lang="en-US" sz="1000" b="0" i="0" u="none" strike="noStrike" kern="1200" cap="none" spc="0" normalizeH="0" baseline="0" noProof="0">
                          <a:ln>
                            <a:noFill/>
                          </a:ln>
                          <a:solidFill>
                            <a:prstClr val="black"/>
                          </a:solidFill>
                          <a:effectLst/>
                          <a:uLnTx/>
                          <a:uFillTx/>
                          <a:latin typeface="+mn-lt"/>
                          <a:ea typeface="+mn-ea"/>
                          <a:cs typeface="+mn-cs"/>
                        </a:rPr>
                        <a:t>
 Hmmm... bentuk bangunan ini mirip ikan apa ya? 🐡 Ada yang bisa tebak?! Inilah Nausicaa, gedung akuarium terbesar di Eropa itu. Di sana, pengunjung bisa melihat keindahan 1.600 jenis satwa laut. Ayo kita lihat keindahannya! Jangan-jangan ada juga ikan dari Indonesia 🐠🐟  #DWInovator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https://scontent-iad3-1.xx.fbcdn.net/v/t15.5256-10/p168x128/99440654_2325511424411818_4813181381167284224_n.jpg?_nc_cat=102&amp;ccb=2&amp;_nc_sid=08861d&amp;_nc_ohc=vTJs6Z3kyQ0AX-g2mtF&amp;_nc_ht=scontent-iad3-1.xx&amp;oh=392174bf185b94e0bea091ba21f2140e&amp;oe=5FE89C59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53.214016666667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1003.79135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720.95415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317.76536666667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95.768533333333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85.467666666667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257.69531666667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2528.51435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6621.6768833333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3891.38475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1351.8679166667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318.72198333333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465.68603333333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0.091283333333333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6.8821666666667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1.0125166666667</a:t>
                      </a:r>
                    </a:p>
                  </a:txBody>
                  <a:tcPr/>
                </a:tc>
                <a:extLst>
                  <a:ext uri="{0D108BD9-81ED-4DB2-BD59-A6C34878D82A}">
                    <a16:rowId xmlns:a16="http://schemas.microsoft.com/office/drawing/2014/main" val="1230472718"/>
                  </a:ext>
                </a:extLst>
              </a:tr>
            </a:tbl>
          </a:graphicData>
        </a:graphic>
      </p:graphicFrame>
      <p:sp>
        <p:nvSpPr>
          <p:cNvPr id="4" name="Text Placeholder 3">
            <a:extLst>
              <a:ext uri="{FF2B5EF4-FFF2-40B4-BE49-F238E27FC236}">
                <a16:creationId xmlns:a16="http://schemas.microsoft.com/office/drawing/2014/main" id="{DED9439E-894E-4C64-86D7-291217C5839A}"/>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641962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B882-1B73-4300-8A33-CD3F7CABDDA8}"/>
              </a:ext>
            </a:extLst>
          </p:cNvPr>
          <p:cNvSpPr>
            <a:spLocks noGrp="1"/>
          </p:cNvSpPr>
          <p:nvPr>
            <p:ph type="title"/>
          </p:nvPr>
        </p:nvSpPr>
        <p:spPr/>
        <p:txBody>
          <a:bodyPr/>
          <a:lstStyle/>
          <a:p>
            <a:r>
              <a:rPr lang="en-US"/>
              <a:t>Facebook Own Videos Demographics Table | DW Indonesia - 7 of 26</a:t>
            </a:r>
          </a:p>
        </p:txBody>
      </p:sp>
      <p:graphicFrame>
        <p:nvGraphicFramePr>
          <p:cNvPr id="5" name="Table Placeholder 4">
            <a:extLst>
              <a:ext uri="{FF2B5EF4-FFF2-40B4-BE49-F238E27FC236}">
                <a16:creationId xmlns:a16="http://schemas.microsoft.com/office/drawing/2014/main" id="{047FFCC1-D607-4325-9C26-E22B7307BFF2}"/>
              </a:ext>
            </a:extLst>
          </p:cNvPr>
          <p:cNvGraphicFramePr>
            <a:graphicFrameLocks noGrp="1"/>
          </p:cNvGraphicFramePr>
          <p:nvPr>
            <p:ph type="tbl" sz="quarter" idx="13"/>
            <p:extLst>
              <p:ext uri="{D42A27DB-BD31-4B8C-83A1-F6EECF244321}">
                <p14:modId xmlns:p14="http://schemas.microsoft.com/office/powerpoint/2010/main" val="2365467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98642946"/>
                    </a:ext>
                  </a:extLst>
                </a:gridCol>
                <a:gridCol w="822960">
                  <a:extLst>
                    <a:ext uri="{9D8B030D-6E8A-4147-A177-3AD203B41FA5}">
                      <a16:colId xmlns:a16="http://schemas.microsoft.com/office/drawing/2014/main" val="1876919786"/>
                    </a:ext>
                  </a:extLst>
                </a:gridCol>
                <a:gridCol w="246888">
                  <a:extLst>
                    <a:ext uri="{9D8B030D-6E8A-4147-A177-3AD203B41FA5}">
                      <a16:colId xmlns:a16="http://schemas.microsoft.com/office/drawing/2014/main" val="4192755742"/>
                    </a:ext>
                  </a:extLst>
                </a:gridCol>
                <a:gridCol w="246888">
                  <a:extLst>
                    <a:ext uri="{9D8B030D-6E8A-4147-A177-3AD203B41FA5}">
                      <a16:colId xmlns:a16="http://schemas.microsoft.com/office/drawing/2014/main" val="4533073"/>
                    </a:ext>
                  </a:extLst>
                </a:gridCol>
                <a:gridCol w="246888">
                  <a:extLst>
                    <a:ext uri="{9D8B030D-6E8A-4147-A177-3AD203B41FA5}">
                      <a16:colId xmlns:a16="http://schemas.microsoft.com/office/drawing/2014/main" val="857759392"/>
                    </a:ext>
                  </a:extLst>
                </a:gridCol>
                <a:gridCol w="246888">
                  <a:extLst>
                    <a:ext uri="{9D8B030D-6E8A-4147-A177-3AD203B41FA5}">
                      <a16:colId xmlns:a16="http://schemas.microsoft.com/office/drawing/2014/main" val="109730832"/>
                    </a:ext>
                  </a:extLst>
                </a:gridCol>
                <a:gridCol w="246888">
                  <a:extLst>
                    <a:ext uri="{9D8B030D-6E8A-4147-A177-3AD203B41FA5}">
                      <a16:colId xmlns:a16="http://schemas.microsoft.com/office/drawing/2014/main" val="3942473574"/>
                    </a:ext>
                  </a:extLst>
                </a:gridCol>
                <a:gridCol w="246888">
                  <a:extLst>
                    <a:ext uri="{9D8B030D-6E8A-4147-A177-3AD203B41FA5}">
                      <a16:colId xmlns:a16="http://schemas.microsoft.com/office/drawing/2014/main" val="2194675470"/>
                    </a:ext>
                  </a:extLst>
                </a:gridCol>
                <a:gridCol w="246888">
                  <a:extLst>
                    <a:ext uri="{9D8B030D-6E8A-4147-A177-3AD203B41FA5}">
                      <a16:colId xmlns:a16="http://schemas.microsoft.com/office/drawing/2014/main" val="1810809226"/>
                    </a:ext>
                  </a:extLst>
                </a:gridCol>
                <a:gridCol w="246888">
                  <a:extLst>
                    <a:ext uri="{9D8B030D-6E8A-4147-A177-3AD203B41FA5}">
                      <a16:colId xmlns:a16="http://schemas.microsoft.com/office/drawing/2014/main" val="752097136"/>
                    </a:ext>
                  </a:extLst>
                </a:gridCol>
                <a:gridCol w="246888">
                  <a:extLst>
                    <a:ext uri="{9D8B030D-6E8A-4147-A177-3AD203B41FA5}">
                      <a16:colId xmlns:a16="http://schemas.microsoft.com/office/drawing/2014/main" val="2860042991"/>
                    </a:ext>
                  </a:extLst>
                </a:gridCol>
                <a:gridCol w="246888">
                  <a:extLst>
                    <a:ext uri="{9D8B030D-6E8A-4147-A177-3AD203B41FA5}">
                      <a16:colId xmlns:a16="http://schemas.microsoft.com/office/drawing/2014/main" val="1353185961"/>
                    </a:ext>
                  </a:extLst>
                </a:gridCol>
                <a:gridCol w="246888">
                  <a:extLst>
                    <a:ext uri="{9D8B030D-6E8A-4147-A177-3AD203B41FA5}">
                      <a16:colId xmlns:a16="http://schemas.microsoft.com/office/drawing/2014/main" val="3283627482"/>
                    </a:ext>
                  </a:extLst>
                </a:gridCol>
                <a:gridCol w="246888">
                  <a:extLst>
                    <a:ext uri="{9D8B030D-6E8A-4147-A177-3AD203B41FA5}">
                      <a16:colId xmlns:a16="http://schemas.microsoft.com/office/drawing/2014/main" val="634723824"/>
                    </a:ext>
                  </a:extLst>
                </a:gridCol>
                <a:gridCol w="246888">
                  <a:extLst>
                    <a:ext uri="{9D8B030D-6E8A-4147-A177-3AD203B41FA5}">
                      <a16:colId xmlns:a16="http://schemas.microsoft.com/office/drawing/2014/main" val="2538017486"/>
                    </a:ext>
                  </a:extLst>
                </a:gridCol>
                <a:gridCol w="246888">
                  <a:extLst>
                    <a:ext uri="{9D8B030D-6E8A-4147-A177-3AD203B41FA5}">
                      <a16:colId xmlns:a16="http://schemas.microsoft.com/office/drawing/2014/main" val="1728183836"/>
                    </a:ext>
                  </a:extLst>
                </a:gridCol>
                <a:gridCol w="246888">
                  <a:extLst>
                    <a:ext uri="{9D8B030D-6E8A-4147-A177-3AD203B41FA5}">
                      <a16:colId xmlns:a16="http://schemas.microsoft.com/office/drawing/2014/main" val="4023466821"/>
                    </a:ext>
                  </a:extLst>
                </a:gridCol>
                <a:gridCol w="246888">
                  <a:extLst>
                    <a:ext uri="{9D8B030D-6E8A-4147-A177-3AD203B41FA5}">
                      <a16:colId xmlns:a16="http://schemas.microsoft.com/office/drawing/2014/main" val="1623201720"/>
                    </a:ext>
                  </a:extLst>
                </a:gridCol>
                <a:gridCol w="246888">
                  <a:extLst>
                    <a:ext uri="{9D8B030D-6E8A-4147-A177-3AD203B41FA5}">
                      <a16:colId xmlns:a16="http://schemas.microsoft.com/office/drawing/2014/main" val="2942384217"/>
                    </a:ext>
                  </a:extLst>
                </a:gridCol>
                <a:gridCol w="246888">
                  <a:extLst>
                    <a:ext uri="{9D8B030D-6E8A-4147-A177-3AD203B41FA5}">
                      <a16:colId xmlns:a16="http://schemas.microsoft.com/office/drawing/2014/main" val="1349427218"/>
                    </a:ext>
                  </a:extLst>
                </a:gridCol>
                <a:gridCol w="246888">
                  <a:extLst>
                    <a:ext uri="{9D8B030D-6E8A-4147-A177-3AD203B41FA5}">
                      <a16:colId xmlns:a16="http://schemas.microsoft.com/office/drawing/2014/main" val="3338526755"/>
                    </a:ext>
                  </a:extLst>
                </a:gridCol>
                <a:gridCol w="246888">
                  <a:extLst>
                    <a:ext uri="{9D8B030D-6E8A-4147-A177-3AD203B41FA5}">
                      <a16:colId xmlns:a16="http://schemas.microsoft.com/office/drawing/2014/main" val="418432203"/>
                    </a:ext>
                  </a:extLst>
                </a:gridCol>
                <a:gridCol w="246888">
                  <a:extLst>
                    <a:ext uri="{9D8B030D-6E8A-4147-A177-3AD203B41FA5}">
                      <a16:colId xmlns:a16="http://schemas.microsoft.com/office/drawing/2014/main" val="656473373"/>
                    </a:ext>
                  </a:extLst>
                </a:gridCol>
                <a:gridCol w="246888">
                  <a:extLst>
                    <a:ext uri="{9D8B030D-6E8A-4147-A177-3AD203B41FA5}">
                      <a16:colId xmlns:a16="http://schemas.microsoft.com/office/drawing/2014/main" val="2090377284"/>
                    </a:ext>
                  </a:extLst>
                </a:gridCol>
                <a:gridCol w="246888">
                  <a:extLst>
                    <a:ext uri="{9D8B030D-6E8A-4147-A177-3AD203B41FA5}">
                      <a16:colId xmlns:a16="http://schemas.microsoft.com/office/drawing/2014/main" val="328785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11140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- 2020-10-30 12:01:13</a:t>
                      </a:r>
                      <a:r>
                        <a:rPr kumimoji="0" lang="en-US" sz="1000" b="0" i="0" u="none" strike="noStrike" kern="1200" cap="none" spc="0" normalizeH="0" baseline="0" noProof="0">
                          <a:ln>
                            <a:noFill/>
                          </a:ln>
                          <a:solidFill>
                            <a:prstClr val="black"/>
                          </a:solidFill>
                          <a:effectLst/>
                          <a:uLnTx/>
                          <a:uFillTx/>
                          <a:latin typeface="+mn-lt"/>
                          <a:ea typeface="+mn-ea"/>
                          <a:cs typeface="+mn-cs"/>
                        </a:rPr>
                        <a:t>
 “Sungai seharusnya jadi tempat rekreasi, bukan tempat pembuangan sampah,” kata Gary Bencheghib, pendiri Make A Change World. Tahun ini, ia dan saudara-saudaranya meluncurkan gerakan Sungai Watch, sebuah program perlindungan dan pemulihan sungai yang ada di Bali. Tak hanya rutin melakukan operasi pembersihan sampah, mereka juga melakukan pemasangan ‘penghalang sampah’ guna mencegat sampah plastik mengalir ke lautan. Target mereka: 100 penghalang sampah dapat terpasang sampai akhir tahun 2021. Selengkapnya dalam #DW2Layar.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https://scontent-iad3-1.xx.fbcdn.net/v/t15.5256-10/p160x160/121905368_2755386168042044_8650770964381171999_n.jpg?_nc_cat=105&amp;ccb=2&amp;_nc_sid=08861d&amp;_nc_ohc=7i7P8rAwZR4AX-9W53l&amp;_nc_ht=scontent-iad3-1.xx&amp;oh=f425b071f48aba0f65a55ddbde496678&amp;oe=5FE8B1F1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333.85691666667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130.89506666667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470.31873333333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1290.3736333333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601.33893333333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243.63793333333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7.2202166666667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9.1654166666667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1.5631</a:t>
                      </a:r>
                    </a:p>
                  </a:txBody>
                  <a:tcPr/>
                </a:tc>
                <a:extLst>
                  <a:ext uri="{0D108BD9-81ED-4DB2-BD59-A6C34878D82A}">
                    <a16:rowId xmlns:a16="http://schemas.microsoft.com/office/drawing/2014/main" val="141981482"/>
                  </a:ext>
                </a:extLst>
              </a:tr>
            </a:tbl>
          </a:graphicData>
        </a:graphic>
      </p:graphicFrame>
      <p:sp>
        <p:nvSpPr>
          <p:cNvPr id="4" name="Text Placeholder 3">
            <a:extLst>
              <a:ext uri="{FF2B5EF4-FFF2-40B4-BE49-F238E27FC236}">
                <a16:creationId xmlns:a16="http://schemas.microsoft.com/office/drawing/2014/main" id="{D192A6A1-8C92-45C0-BF69-36A25183CC04}"/>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89164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A33A1-4C5A-4A74-8FFF-A79DBF8244C6}"/>
              </a:ext>
            </a:extLst>
          </p:cNvPr>
          <p:cNvSpPr>
            <a:spLocks noGrp="1"/>
          </p:cNvSpPr>
          <p:nvPr>
            <p:ph type="title"/>
          </p:nvPr>
        </p:nvSpPr>
        <p:spPr/>
        <p:txBody>
          <a:bodyPr/>
          <a:lstStyle/>
          <a:p>
            <a:r>
              <a:rPr lang="en-US"/>
              <a:t>Facebook Own Videos Demographics Table | DW Indonesia - 8 of 26</a:t>
            </a:r>
          </a:p>
        </p:txBody>
      </p:sp>
      <p:graphicFrame>
        <p:nvGraphicFramePr>
          <p:cNvPr id="5" name="Table Placeholder 4">
            <a:extLst>
              <a:ext uri="{FF2B5EF4-FFF2-40B4-BE49-F238E27FC236}">
                <a16:creationId xmlns:a16="http://schemas.microsoft.com/office/drawing/2014/main" id="{E310B90B-64EE-40A3-8F2E-7C30E4ACB7AC}"/>
              </a:ext>
            </a:extLst>
          </p:cNvPr>
          <p:cNvGraphicFramePr>
            <a:graphicFrameLocks noGrp="1"/>
          </p:cNvGraphicFramePr>
          <p:nvPr>
            <p:ph type="tbl" sz="quarter" idx="13"/>
            <p:extLst>
              <p:ext uri="{D42A27DB-BD31-4B8C-83A1-F6EECF244321}">
                <p14:modId xmlns:p14="http://schemas.microsoft.com/office/powerpoint/2010/main" val="1849083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17170180"/>
                    </a:ext>
                  </a:extLst>
                </a:gridCol>
                <a:gridCol w="822960">
                  <a:extLst>
                    <a:ext uri="{9D8B030D-6E8A-4147-A177-3AD203B41FA5}">
                      <a16:colId xmlns:a16="http://schemas.microsoft.com/office/drawing/2014/main" val="2396772911"/>
                    </a:ext>
                  </a:extLst>
                </a:gridCol>
                <a:gridCol w="246888">
                  <a:extLst>
                    <a:ext uri="{9D8B030D-6E8A-4147-A177-3AD203B41FA5}">
                      <a16:colId xmlns:a16="http://schemas.microsoft.com/office/drawing/2014/main" val="3735716674"/>
                    </a:ext>
                  </a:extLst>
                </a:gridCol>
                <a:gridCol w="246888">
                  <a:extLst>
                    <a:ext uri="{9D8B030D-6E8A-4147-A177-3AD203B41FA5}">
                      <a16:colId xmlns:a16="http://schemas.microsoft.com/office/drawing/2014/main" val="4201932338"/>
                    </a:ext>
                  </a:extLst>
                </a:gridCol>
                <a:gridCol w="246888">
                  <a:extLst>
                    <a:ext uri="{9D8B030D-6E8A-4147-A177-3AD203B41FA5}">
                      <a16:colId xmlns:a16="http://schemas.microsoft.com/office/drawing/2014/main" val="3960763136"/>
                    </a:ext>
                  </a:extLst>
                </a:gridCol>
                <a:gridCol w="246888">
                  <a:extLst>
                    <a:ext uri="{9D8B030D-6E8A-4147-A177-3AD203B41FA5}">
                      <a16:colId xmlns:a16="http://schemas.microsoft.com/office/drawing/2014/main" val="4117511938"/>
                    </a:ext>
                  </a:extLst>
                </a:gridCol>
                <a:gridCol w="246888">
                  <a:extLst>
                    <a:ext uri="{9D8B030D-6E8A-4147-A177-3AD203B41FA5}">
                      <a16:colId xmlns:a16="http://schemas.microsoft.com/office/drawing/2014/main" val="2978547674"/>
                    </a:ext>
                  </a:extLst>
                </a:gridCol>
                <a:gridCol w="246888">
                  <a:extLst>
                    <a:ext uri="{9D8B030D-6E8A-4147-A177-3AD203B41FA5}">
                      <a16:colId xmlns:a16="http://schemas.microsoft.com/office/drawing/2014/main" val="2740296490"/>
                    </a:ext>
                  </a:extLst>
                </a:gridCol>
                <a:gridCol w="246888">
                  <a:extLst>
                    <a:ext uri="{9D8B030D-6E8A-4147-A177-3AD203B41FA5}">
                      <a16:colId xmlns:a16="http://schemas.microsoft.com/office/drawing/2014/main" val="518239132"/>
                    </a:ext>
                  </a:extLst>
                </a:gridCol>
                <a:gridCol w="246888">
                  <a:extLst>
                    <a:ext uri="{9D8B030D-6E8A-4147-A177-3AD203B41FA5}">
                      <a16:colId xmlns:a16="http://schemas.microsoft.com/office/drawing/2014/main" val="3499367240"/>
                    </a:ext>
                  </a:extLst>
                </a:gridCol>
                <a:gridCol w="246888">
                  <a:extLst>
                    <a:ext uri="{9D8B030D-6E8A-4147-A177-3AD203B41FA5}">
                      <a16:colId xmlns:a16="http://schemas.microsoft.com/office/drawing/2014/main" val="2681296729"/>
                    </a:ext>
                  </a:extLst>
                </a:gridCol>
                <a:gridCol w="246888">
                  <a:extLst>
                    <a:ext uri="{9D8B030D-6E8A-4147-A177-3AD203B41FA5}">
                      <a16:colId xmlns:a16="http://schemas.microsoft.com/office/drawing/2014/main" val="1608517283"/>
                    </a:ext>
                  </a:extLst>
                </a:gridCol>
                <a:gridCol w="246888">
                  <a:extLst>
                    <a:ext uri="{9D8B030D-6E8A-4147-A177-3AD203B41FA5}">
                      <a16:colId xmlns:a16="http://schemas.microsoft.com/office/drawing/2014/main" val="3862048551"/>
                    </a:ext>
                  </a:extLst>
                </a:gridCol>
                <a:gridCol w="246888">
                  <a:extLst>
                    <a:ext uri="{9D8B030D-6E8A-4147-A177-3AD203B41FA5}">
                      <a16:colId xmlns:a16="http://schemas.microsoft.com/office/drawing/2014/main" val="207175878"/>
                    </a:ext>
                  </a:extLst>
                </a:gridCol>
                <a:gridCol w="246888">
                  <a:extLst>
                    <a:ext uri="{9D8B030D-6E8A-4147-A177-3AD203B41FA5}">
                      <a16:colId xmlns:a16="http://schemas.microsoft.com/office/drawing/2014/main" val="1372929498"/>
                    </a:ext>
                  </a:extLst>
                </a:gridCol>
                <a:gridCol w="246888">
                  <a:extLst>
                    <a:ext uri="{9D8B030D-6E8A-4147-A177-3AD203B41FA5}">
                      <a16:colId xmlns:a16="http://schemas.microsoft.com/office/drawing/2014/main" val="3416171442"/>
                    </a:ext>
                  </a:extLst>
                </a:gridCol>
                <a:gridCol w="246888">
                  <a:extLst>
                    <a:ext uri="{9D8B030D-6E8A-4147-A177-3AD203B41FA5}">
                      <a16:colId xmlns:a16="http://schemas.microsoft.com/office/drawing/2014/main" val="1139793599"/>
                    </a:ext>
                  </a:extLst>
                </a:gridCol>
                <a:gridCol w="246888">
                  <a:extLst>
                    <a:ext uri="{9D8B030D-6E8A-4147-A177-3AD203B41FA5}">
                      <a16:colId xmlns:a16="http://schemas.microsoft.com/office/drawing/2014/main" val="2835708067"/>
                    </a:ext>
                  </a:extLst>
                </a:gridCol>
                <a:gridCol w="246888">
                  <a:extLst>
                    <a:ext uri="{9D8B030D-6E8A-4147-A177-3AD203B41FA5}">
                      <a16:colId xmlns:a16="http://schemas.microsoft.com/office/drawing/2014/main" val="3870350786"/>
                    </a:ext>
                  </a:extLst>
                </a:gridCol>
                <a:gridCol w="246888">
                  <a:extLst>
                    <a:ext uri="{9D8B030D-6E8A-4147-A177-3AD203B41FA5}">
                      <a16:colId xmlns:a16="http://schemas.microsoft.com/office/drawing/2014/main" val="3929394328"/>
                    </a:ext>
                  </a:extLst>
                </a:gridCol>
                <a:gridCol w="246888">
                  <a:extLst>
                    <a:ext uri="{9D8B030D-6E8A-4147-A177-3AD203B41FA5}">
                      <a16:colId xmlns:a16="http://schemas.microsoft.com/office/drawing/2014/main" val="8357026"/>
                    </a:ext>
                  </a:extLst>
                </a:gridCol>
                <a:gridCol w="246888">
                  <a:extLst>
                    <a:ext uri="{9D8B030D-6E8A-4147-A177-3AD203B41FA5}">
                      <a16:colId xmlns:a16="http://schemas.microsoft.com/office/drawing/2014/main" val="1987646771"/>
                    </a:ext>
                  </a:extLst>
                </a:gridCol>
                <a:gridCol w="246888">
                  <a:extLst>
                    <a:ext uri="{9D8B030D-6E8A-4147-A177-3AD203B41FA5}">
                      <a16:colId xmlns:a16="http://schemas.microsoft.com/office/drawing/2014/main" val="159173730"/>
                    </a:ext>
                  </a:extLst>
                </a:gridCol>
                <a:gridCol w="246888">
                  <a:extLst>
                    <a:ext uri="{9D8B030D-6E8A-4147-A177-3AD203B41FA5}">
                      <a16:colId xmlns:a16="http://schemas.microsoft.com/office/drawing/2014/main" val="1166771778"/>
                    </a:ext>
                  </a:extLst>
                </a:gridCol>
                <a:gridCol w="246888">
                  <a:extLst>
                    <a:ext uri="{9D8B030D-6E8A-4147-A177-3AD203B41FA5}">
                      <a16:colId xmlns:a16="http://schemas.microsoft.com/office/drawing/2014/main" val="2694244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9689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- 2020-10-29 15:08:30</a:t>
                      </a:r>
                      <a:r>
                        <a:rPr kumimoji="0" lang="en-US" sz="1000" b="0" i="0" u="none" strike="noStrike" kern="1200" cap="none" spc="0" normalizeH="0" baseline="0" noProof="0">
                          <a:ln>
                            <a:noFill/>
                          </a:ln>
                          <a:solidFill>
                            <a:prstClr val="black"/>
                          </a:solidFill>
                          <a:effectLst/>
                          <a:uLnTx/>
                          <a:uFillTx/>
                          <a:latin typeface="+mn-lt"/>
                          <a:ea typeface="+mn-ea"/>
                          <a:cs typeface="+mn-cs"/>
                        </a:rPr>
                        <a:t>
 Apakah rasa kemanusiaan bisa menyatukan umat beragama untuk bekerja sama meredam pandemi corona? Hal ini dibahas oleh perwakilan agama-agama besar di Bangladesh dalam sebuah gelar wicara yang diproduksi DW di Dhaka. #MUKALAMA #dialog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https://scontent-iad3-1.xx.fbcdn.net/v/t15.5256-10/p168x128/121911584_3572665799462331_7813689367328441397_n.jpg?_nc_cat=110&amp;ccb=2&amp;_nc_sid=08861d&amp;_nc_ohc=X9s2bDeKWWQAX-EADSV&amp;_nc_ht=scontent-iad3-1.xx&amp;oh=bd1ec7bb1e0501f44982cca06b2f9548&amp;oe=5FEB0DA5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0.64438333333333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122.16958333333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105.55098333333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42.862716666667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11.530483333333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269.48355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855.37665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125.01211666667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0.72318333333333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0.16975</a:t>
                      </a:r>
                    </a:p>
                  </a:txBody>
                  <a:tcPr/>
                </a:tc>
                <a:extLst>
                  <a:ext uri="{0D108BD9-81ED-4DB2-BD59-A6C34878D82A}">
                    <a16:rowId xmlns:a16="http://schemas.microsoft.com/office/drawing/2014/main" val="267062400"/>
                  </a:ext>
                </a:extLst>
              </a:tr>
            </a:tbl>
          </a:graphicData>
        </a:graphic>
      </p:graphicFrame>
      <p:sp>
        <p:nvSpPr>
          <p:cNvPr id="4" name="Text Placeholder 3">
            <a:extLst>
              <a:ext uri="{FF2B5EF4-FFF2-40B4-BE49-F238E27FC236}">
                <a16:creationId xmlns:a16="http://schemas.microsoft.com/office/drawing/2014/main" id="{5CF15F72-6C69-4C76-B9CB-2E51A944C32C}"/>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411627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76A9-BDBF-4440-9A07-98ACE6506C22}"/>
              </a:ext>
            </a:extLst>
          </p:cNvPr>
          <p:cNvSpPr>
            <a:spLocks noGrp="1"/>
          </p:cNvSpPr>
          <p:nvPr>
            <p:ph type="title"/>
          </p:nvPr>
        </p:nvSpPr>
        <p:spPr/>
        <p:txBody>
          <a:bodyPr/>
          <a:lstStyle/>
          <a:p>
            <a:r>
              <a:rPr lang="en-US"/>
              <a:t>Facebook Own Videos Demographics Table | DW Indonesia - 9 of 26</a:t>
            </a:r>
          </a:p>
        </p:txBody>
      </p:sp>
      <p:graphicFrame>
        <p:nvGraphicFramePr>
          <p:cNvPr id="5" name="Table Placeholder 4">
            <a:extLst>
              <a:ext uri="{FF2B5EF4-FFF2-40B4-BE49-F238E27FC236}">
                <a16:creationId xmlns:a16="http://schemas.microsoft.com/office/drawing/2014/main" id="{CBFC7064-B58E-4315-9FCC-2CBB7C52FCEA}"/>
              </a:ext>
            </a:extLst>
          </p:cNvPr>
          <p:cNvGraphicFramePr>
            <a:graphicFrameLocks noGrp="1"/>
          </p:cNvGraphicFramePr>
          <p:nvPr>
            <p:ph type="tbl" sz="quarter" idx="13"/>
            <p:extLst>
              <p:ext uri="{D42A27DB-BD31-4B8C-83A1-F6EECF244321}">
                <p14:modId xmlns:p14="http://schemas.microsoft.com/office/powerpoint/2010/main" val="61205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29836301"/>
                    </a:ext>
                  </a:extLst>
                </a:gridCol>
                <a:gridCol w="822960">
                  <a:extLst>
                    <a:ext uri="{9D8B030D-6E8A-4147-A177-3AD203B41FA5}">
                      <a16:colId xmlns:a16="http://schemas.microsoft.com/office/drawing/2014/main" val="2874132790"/>
                    </a:ext>
                  </a:extLst>
                </a:gridCol>
                <a:gridCol w="246888">
                  <a:extLst>
                    <a:ext uri="{9D8B030D-6E8A-4147-A177-3AD203B41FA5}">
                      <a16:colId xmlns:a16="http://schemas.microsoft.com/office/drawing/2014/main" val="2085061276"/>
                    </a:ext>
                  </a:extLst>
                </a:gridCol>
                <a:gridCol w="246888">
                  <a:extLst>
                    <a:ext uri="{9D8B030D-6E8A-4147-A177-3AD203B41FA5}">
                      <a16:colId xmlns:a16="http://schemas.microsoft.com/office/drawing/2014/main" val="62095621"/>
                    </a:ext>
                  </a:extLst>
                </a:gridCol>
                <a:gridCol w="246888">
                  <a:extLst>
                    <a:ext uri="{9D8B030D-6E8A-4147-A177-3AD203B41FA5}">
                      <a16:colId xmlns:a16="http://schemas.microsoft.com/office/drawing/2014/main" val="2530969321"/>
                    </a:ext>
                  </a:extLst>
                </a:gridCol>
                <a:gridCol w="246888">
                  <a:extLst>
                    <a:ext uri="{9D8B030D-6E8A-4147-A177-3AD203B41FA5}">
                      <a16:colId xmlns:a16="http://schemas.microsoft.com/office/drawing/2014/main" val="2888652532"/>
                    </a:ext>
                  </a:extLst>
                </a:gridCol>
                <a:gridCol w="246888">
                  <a:extLst>
                    <a:ext uri="{9D8B030D-6E8A-4147-A177-3AD203B41FA5}">
                      <a16:colId xmlns:a16="http://schemas.microsoft.com/office/drawing/2014/main" val="1174153390"/>
                    </a:ext>
                  </a:extLst>
                </a:gridCol>
                <a:gridCol w="246888">
                  <a:extLst>
                    <a:ext uri="{9D8B030D-6E8A-4147-A177-3AD203B41FA5}">
                      <a16:colId xmlns:a16="http://schemas.microsoft.com/office/drawing/2014/main" val="605262463"/>
                    </a:ext>
                  </a:extLst>
                </a:gridCol>
                <a:gridCol w="246888">
                  <a:extLst>
                    <a:ext uri="{9D8B030D-6E8A-4147-A177-3AD203B41FA5}">
                      <a16:colId xmlns:a16="http://schemas.microsoft.com/office/drawing/2014/main" val="1880634301"/>
                    </a:ext>
                  </a:extLst>
                </a:gridCol>
                <a:gridCol w="246888">
                  <a:extLst>
                    <a:ext uri="{9D8B030D-6E8A-4147-A177-3AD203B41FA5}">
                      <a16:colId xmlns:a16="http://schemas.microsoft.com/office/drawing/2014/main" val="1436871257"/>
                    </a:ext>
                  </a:extLst>
                </a:gridCol>
                <a:gridCol w="246888">
                  <a:extLst>
                    <a:ext uri="{9D8B030D-6E8A-4147-A177-3AD203B41FA5}">
                      <a16:colId xmlns:a16="http://schemas.microsoft.com/office/drawing/2014/main" val="486758215"/>
                    </a:ext>
                  </a:extLst>
                </a:gridCol>
                <a:gridCol w="246888">
                  <a:extLst>
                    <a:ext uri="{9D8B030D-6E8A-4147-A177-3AD203B41FA5}">
                      <a16:colId xmlns:a16="http://schemas.microsoft.com/office/drawing/2014/main" val="3805588880"/>
                    </a:ext>
                  </a:extLst>
                </a:gridCol>
                <a:gridCol w="246888">
                  <a:extLst>
                    <a:ext uri="{9D8B030D-6E8A-4147-A177-3AD203B41FA5}">
                      <a16:colId xmlns:a16="http://schemas.microsoft.com/office/drawing/2014/main" val="977559794"/>
                    </a:ext>
                  </a:extLst>
                </a:gridCol>
                <a:gridCol w="246888">
                  <a:extLst>
                    <a:ext uri="{9D8B030D-6E8A-4147-A177-3AD203B41FA5}">
                      <a16:colId xmlns:a16="http://schemas.microsoft.com/office/drawing/2014/main" val="2134731206"/>
                    </a:ext>
                  </a:extLst>
                </a:gridCol>
                <a:gridCol w="246888">
                  <a:extLst>
                    <a:ext uri="{9D8B030D-6E8A-4147-A177-3AD203B41FA5}">
                      <a16:colId xmlns:a16="http://schemas.microsoft.com/office/drawing/2014/main" val="3759722943"/>
                    </a:ext>
                  </a:extLst>
                </a:gridCol>
                <a:gridCol w="246888">
                  <a:extLst>
                    <a:ext uri="{9D8B030D-6E8A-4147-A177-3AD203B41FA5}">
                      <a16:colId xmlns:a16="http://schemas.microsoft.com/office/drawing/2014/main" val="2750136142"/>
                    </a:ext>
                  </a:extLst>
                </a:gridCol>
                <a:gridCol w="246888">
                  <a:extLst>
                    <a:ext uri="{9D8B030D-6E8A-4147-A177-3AD203B41FA5}">
                      <a16:colId xmlns:a16="http://schemas.microsoft.com/office/drawing/2014/main" val="3221224950"/>
                    </a:ext>
                  </a:extLst>
                </a:gridCol>
                <a:gridCol w="246888">
                  <a:extLst>
                    <a:ext uri="{9D8B030D-6E8A-4147-A177-3AD203B41FA5}">
                      <a16:colId xmlns:a16="http://schemas.microsoft.com/office/drawing/2014/main" val="2864500575"/>
                    </a:ext>
                  </a:extLst>
                </a:gridCol>
                <a:gridCol w="246888">
                  <a:extLst>
                    <a:ext uri="{9D8B030D-6E8A-4147-A177-3AD203B41FA5}">
                      <a16:colId xmlns:a16="http://schemas.microsoft.com/office/drawing/2014/main" val="996786445"/>
                    </a:ext>
                  </a:extLst>
                </a:gridCol>
                <a:gridCol w="246888">
                  <a:extLst>
                    <a:ext uri="{9D8B030D-6E8A-4147-A177-3AD203B41FA5}">
                      <a16:colId xmlns:a16="http://schemas.microsoft.com/office/drawing/2014/main" val="234490190"/>
                    </a:ext>
                  </a:extLst>
                </a:gridCol>
                <a:gridCol w="246888">
                  <a:extLst>
                    <a:ext uri="{9D8B030D-6E8A-4147-A177-3AD203B41FA5}">
                      <a16:colId xmlns:a16="http://schemas.microsoft.com/office/drawing/2014/main" val="1205830771"/>
                    </a:ext>
                  </a:extLst>
                </a:gridCol>
                <a:gridCol w="246888">
                  <a:extLst>
                    <a:ext uri="{9D8B030D-6E8A-4147-A177-3AD203B41FA5}">
                      <a16:colId xmlns:a16="http://schemas.microsoft.com/office/drawing/2014/main" val="2333893971"/>
                    </a:ext>
                  </a:extLst>
                </a:gridCol>
                <a:gridCol w="246888">
                  <a:extLst>
                    <a:ext uri="{9D8B030D-6E8A-4147-A177-3AD203B41FA5}">
                      <a16:colId xmlns:a16="http://schemas.microsoft.com/office/drawing/2014/main" val="1880077066"/>
                    </a:ext>
                  </a:extLst>
                </a:gridCol>
                <a:gridCol w="246888">
                  <a:extLst>
                    <a:ext uri="{9D8B030D-6E8A-4147-A177-3AD203B41FA5}">
                      <a16:colId xmlns:a16="http://schemas.microsoft.com/office/drawing/2014/main" val="3766589528"/>
                    </a:ext>
                  </a:extLst>
                </a:gridCol>
                <a:gridCol w="246888">
                  <a:extLst>
                    <a:ext uri="{9D8B030D-6E8A-4147-A177-3AD203B41FA5}">
                      <a16:colId xmlns:a16="http://schemas.microsoft.com/office/drawing/2014/main" val="258968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90162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- 2020-10-29 13:45:14</a:t>
                      </a:r>
                      <a:r>
                        <a:rPr kumimoji="0" lang="en-US" sz="1000" b="0" i="0" u="none" strike="noStrike" kern="1200" cap="none" spc="0" normalizeH="0" baseline="0" noProof="0">
                          <a:ln>
                            <a:noFill/>
                          </a:ln>
                          <a:solidFill>
                            <a:prstClr val="black"/>
                          </a:solidFill>
                          <a:effectLst/>
                          <a:uLnTx/>
                          <a:uFillTx/>
                          <a:latin typeface="+mn-lt"/>
                          <a:ea typeface="+mn-ea"/>
                          <a:cs typeface="+mn-cs"/>
                        </a:rPr>
                        <a:t>
 Angka infeksi #COVID19 yang naik drastis di Jerman, membuat pemerintah kewalahan. Tentara akhirnya diturunkan untuk membantu melacak kasus infeksi dan mendistribusikan peralatan medis.
Via DW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https://scontent-iad3-1.xx.fbcdn.net/v/t15.5256-10/p160x160/121779833_2685902054965478_1941587784659243758_n.jpg?_nc_cat=111&amp;ccb=2&amp;_nc_sid=08861d&amp;_nc_ohc=n8N3z52jeDcAX85DHBf&amp;_nc_ht=scontent-iad3-1.xx&amp;oh=1f9858a463a18d72dccec475e829744a&amp;oe=5FEA4C19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1.7558833333333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39.026116666667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9.8156333333333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387.91615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327.82653333333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153.69713333333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44.259616666667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44.654483333333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0.96871666666667</a:t>
                      </a:r>
                    </a:p>
                  </a:txBody>
                  <a:tcPr/>
                </a:tc>
                <a:extLst>
                  <a:ext uri="{0D108BD9-81ED-4DB2-BD59-A6C34878D82A}">
                    <a16:rowId xmlns:a16="http://schemas.microsoft.com/office/drawing/2014/main" val="3422425288"/>
                  </a:ext>
                </a:extLst>
              </a:tr>
            </a:tbl>
          </a:graphicData>
        </a:graphic>
      </p:graphicFrame>
      <p:sp>
        <p:nvSpPr>
          <p:cNvPr id="4" name="Text Placeholder 3">
            <a:extLst>
              <a:ext uri="{FF2B5EF4-FFF2-40B4-BE49-F238E27FC236}">
                <a16:creationId xmlns:a16="http://schemas.microsoft.com/office/drawing/2014/main" id="{21DE691F-665E-4E61-B573-7BBC7062730E}"/>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480408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EE5EC-357A-4F0D-8228-0915BD1B5EED}"/>
              </a:ext>
            </a:extLst>
          </p:cNvPr>
          <p:cNvSpPr>
            <a:spLocks noGrp="1"/>
          </p:cNvSpPr>
          <p:nvPr>
            <p:ph type="title"/>
          </p:nvPr>
        </p:nvSpPr>
        <p:spPr/>
        <p:txBody>
          <a:bodyPr/>
          <a:lstStyle/>
          <a:p>
            <a:r>
              <a:rPr lang="en-US"/>
              <a:t>Facebook Own Videos Demographics Table | DW Indonesia - 10 of 26</a:t>
            </a:r>
          </a:p>
        </p:txBody>
      </p:sp>
      <p:graphicFrame>
        <p:nvGraphicFramePr>
          <p:cNvPr id="5" name="Table Placeholder 4">
            <a:extLst>
              <a:ext uri="{FF2B5EF4-FFF2-40B4-BE49-F238E27FC236}">
                <a16:creationId xmlns:a16="http://schemas.microsoft.com/office/drawing/2014/main" id="{32762900-69D1-464F-A10E-8A9B03874702}"/>
              </a:ext>
            </a:extLst>
          </p:cNvPr>
          <p:cNvGraphicFramePr>
            <a:graphicFrameLocks noGrp="1"/>
          </p:cNvGraphicFramePr>
          <p:nvPr>
            <p:ph type="tbl" sz="quarter" idx="13"/>
            <p:extLst>
              <p:ext uri="{D42A27DB-BD31-4B8C-83A1-F6EECF244321}">
                <p14:modId xmlns:p14="http://schemas.microsoft.com/office/powerpoint/2010/main" val="222442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99858546"/>
                    </a:ext>
                  </a:extLst>
                </a:gridCol>
                <a:gridCol w="822960">
                  <a:extLst>
                    <a:ext uri="{9D8B030D-6E8A-4147-A177-3AD203B41FA5}">
                      <a16:colId xmlns:a16="http://schemas.microsoft.com/office/drawing/2014/main" val="3908027045"/>
                    </a:ext>
                  </a:extLst>
                </a:gridCol>
                <a:gridCol w="246888">
                  <a:extLst>
                    <a:ext uri="{9D8B030D-6E8A-4147-A177-3AD203B41FA5}">
                      <a16:colId xmlns:a16="http://schemas.microsoft.com/office/drawing/2014/main" val="2834882463"/>
                    </a:ext>
                  </a:extLst>
                </a:gridCol>
                <a:gridCol w="246888">
                  <a:extLst>
                    <a:ext uri="{9D8B030D-6E8A-4147-A177-3AD203B41FA5}">
                      <a16:colId xmlns:a16="http://schemas.microsoft.com/office/drawing/2014/main" val="2566440529"/>
                    </a:ext>
                  </a:extLst>
                </a:gridCol>
                <a:gridCol w="246888">
                  <a:extLst>
                    <a:ext uri="{9D8B030D-6E8A-4147-A177-3AD203B41FA5}">
                      <a16:colId xmlns:a16="http://schemas.microsoft.com/office/drawing/2014/main" val="1262062532"/>
                    </a:ext>
                  </a:extLst>
                </a:gridCol>
                <a:gridCol w="246888">
                  <a:extLst>
                    <a:ext uri="{9D8B030D-6E8A-4147-A177-3AD203B41FA5}">
                      <a16:colId xmlns:a16="http://schemas.microsoft.com/office/drawing/2014/main" val="3657032708"/>
                    </a:ext>
                  </a:extLst>
                </a:gridCol>
                <a:gridCol w="246888">
                  <a:extLst>
                    <a:ext uri="{9D8B030D-6E8A-4147-A177-3AD203B41FA5}">
                      <a16:colId xmlns:a16="http://schemas.microsoft.com/office/drawing/2014/main" val="2335817488"/>
                    </a:ext>
                  </a:extLst>
                </a:gridCol>
                <a:gridCol w="246888">
                  <a:extLst>
                    <a:ext uri="{9D8B030D-6E8A-4147-A177-3AD203B41FA5}">
                      <a16:colId xmlns:a16="http://schemas.microsoft.com/office/drawing/2014/main" val="674694249"/>
                    </a:ext>
                  </a:extLst>
                </a:gridCol>
                <a:gridCol w="246888">
                  <a:extLst>
                    <a:ext uri="{9D8B030D-6E8A-4147-A177-3AD203B41FA5}">
                      <a16:colId xmlns:a16="http://schemas.microsoft.com/office/drawing/2014/main" val="3033529091"/>
                    </a:ext>
                  </a:extLst>
                </a:gridCol>
                <a:gridCol w="246888">
                  <a:extLst>
                    <a:ext uri="{9D8B030D-6E8A-4147-A177-3AD203B41FA5}">
                      <a16:colId xmlns:a16="http://schemas.microsoft.com/office/drawing/2014/main" val="3925200925"/>
                    </a:ext>
                  </a:extLst>
                </a:gridCol>
                <a:gridCol w="246888">
                  <a:extLst>
                    <a:ext uri="{9D8B030D-6E8A-4147-A177-3AD203B41FA5}">
                      <a16:colId xmlns:a16="http://schemas.microsoft.com/office/drawing/2014/main" val="4156467120"/>
                    </a:ext>
                  </a:extLst>
                </a:gridCol>
                <a:gridCol w="246888">
                  <a:extLst>
                    <a:ext uri="{9D8B030D-6E8A-4147-A177-3AD203B41FA5}">
                      <a16:colId xmlns:a16="http://schemas.microsoft.com/office/drawing/2014/main" val="1098173026"/>
                    </a:ext>
                  </a:extLst>
                </a:gridCol>
                <a:gridCol w="246888">
                  <a:extLst>
                    <a:ext uri="{9D8B030D-6E8A-4147-A177-3AD203B41FA5}">
                      <a16:colId xmlns:a16="http://schemas.microsoft.com/office/drawing/2014/main" val="3349321480"/>
                    </a:ext>
                  </a:extLst>
                </a:gridCol>
                <a:gridCol w="246888">
                  <a:extLst>
                    <a:ext uri="{9D8B030D-6E8A-4147-A177-3AD203B41FA5}">
                      <a16:colId xmlns:a16="http://schemas.microsoft.com/office/drawing/2014/main" val="3882051368"/>
                    </a:ext>
                  </a:extLst>
                </a:gridCol>
                <a:gridCol w="246888">
                  <a:extLst>
                    <a:ext uri="{9D8B030D-6E8A-4147-A177-3AD203B41FA5}">
                      <a16:colId xmlns:a16="http://schemas.microsoft.com/office/drawing/2014/main" val="1664721804"/>
                    </a:ext>
                  </a:extLst>
                </a:gridCol>
                <a:gridCol w="246888">
                  <a:extLst>
                    <a:ext uri="{9D8B030D-6E8A-4147-A177-3AD203B41FA5}">
                      <a16:colId xmlns:a16="http://schemas.microsoft.com/office/drawing/2014/main" val="3561619805"/>
                    </a:ext>
                  </a:extLst>
                </a:gridCol>
                <a:gridCol w="246888">
                  <a:extLst>
                    <a:ext uri="{9D8B030D-6E8A-4147-A177-3AD203B41FA5}">
                      <a16:colId xmlns:a16="http://schemas.microsoft.com/office/drawing/2014/main" val="1206464023"/>
                    </a:ext>
                  </a:extLst>
                </a:gridCol>
                <a:gridCol w="246888">
                  <a:extLst>
                    <a:ext uri="{9D8B030D-6E8A-4147-A177-3AD203B41FA5}">
                      <a16:colId xmlns:a16="http://schemas.microsoft.com/office/drawing/2014/main" val="2616517580"/>
                    </a:ext>
                  </a:extLst>
                </a:gridCol>
                <a:gridCol w="246888">
                  <a:extLst>
                    <a:ext uri="{9D8B030D-6E8A-4147-A177-3AD203B41FA5}">
                      <a16:colId xmlns:a16="http://schemas.microsoft.com/office/drawing/2014/main" val="1128846386"/>
                    </a:ext>
                  </a:extLst>
                </a:gridCol>
                <a:gridCol w="246888">
                  <a:extLst>
                    <a:ext uri="{9D8B030D-6E8A-4147-A177-3AD203B41FA5}">
                      <a16:colId xmlns:a16="http://schemas.microsoft.com/office/drawing/2014/main" val="3784102224"/>
                    </a:ext>
                  </a:extLst>
                </a:gridCol>
                <a:gridCol w="246888">
                  <a:extLst>
                    <a:ext uri="{9D8B030D-6E8A-4147-A177-3AD203B41FA5}">
                      <a16:colId xmlns:a16="http://schemas.microsoft.com/office/drawing/2014/main" val="2745516162"/>
                    </a:ext>
                  </a:extLst>
                </a:gridCol>
                <a:gridCol w="246888">
                  <a:extLst>
                    <a:ext uri="{9D8B030D-6E8A-4147-A177-3AD203B41FA5}">
                      <a16:colId xmlns:a16="http://schemas.microsoft.com/office/drawing/2014/main" val="2199296988"/>
                    </a:ext>
                  </a:extLst>
                </a:gridCol>
                <a:gridCol w="246888">
                  <a:extLst>
                    <a:ext uri="{9D8B030D-6E8A-4147-A177-3AD203B41FA5}">
                      <a16:colId xmlns:a16="http://schemas.microsoft.com/office/drawing/2014/main" val="918417706"/>
                    </a:ext>
                  </a:extLst>
                </a:gridCol>
                <a:gridCol w="246888">
                  <a:extLst>
                    <a:ext uri="{9D8B030D-6E8A-4147-A177-3AD203B41FA5}">
                      <a16:colId xmlns:a16="http://schemas.microsoft.com/office/drawing/2014/main" val="262200086"/>
                    </a:ext>
                  </a:extLst>
                </a:gridCol>
                <a:gridCol w="246888">
                  <a:extLst>
                    <a:ext uri="{9D8B030D-6E8A-4147-A177-3AD203B41FA5}">
                      <a16:colId xmlns:a16="http://schemas.microsoft.com/office/drawing/2014/main" val="47869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826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- 2020-10-28 15:34:46</a:t>
                      </a:r>
                      <a:r>
                        <a:rPr kumimoji="0" lang="en-US" sz="1000" b="0" i="0" u="none" strike="noStrike" kern="1200" cap="none" spc="0" normalizeH="0" baseline="0" noProof="0">
                          <a:ln>
                            <a:noFill/>
                          </a:ln>
                          <a:solidFill>
                            <a:prstClr val="black"/>
                          </a:solidFill>
                          <a:effectLst/>
                          <a:uLnTx/>
                          <a:uFillTx/>
                          <a:latin typeface="+mn-lt"/>
                          <a:ea typeface="+mn-ea"/>
                          <a:cs typeface="+mn-cs"/>
                        </a:rPr>
                        <a:t>
 Patung 'Jugun Ianfu' asal Korea atau perempuan penghibur militer Jepang yang didirikan di Berlin menuai kontroversi. Pemerintah Jepang desak pemerintah Jerman untuk menurunkannya, tapi para aktivis menentang rencana itu, dengan alasan patung ini jadi simbol sejarah bahwa hal serupa terjadi di banyak tempat. 
| Via #DWStories @dw.stories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https://scontent-iad3-1.xx.fbcdn.net/v/t15.5256-10/p160x160/121699249_719773882080474_2935330984858041518_n.jpg?_nc_cat=102&amp;ccb=2&amp;_nc_sid=08861d&amp;_nc_ohc=ojNPfjKCskIAX8HkOTM&amp;_nc_ht=scontent-iad3-1.xx&amp;oh=3a9abf5b1844355310d17b3fd9d3451f&amp;oe=5FE83198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5537.73465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51629.287916667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128919.19841667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71278.040466667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15139.787883333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2147.5645833333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3750.7136333333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50398.763533333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185291.33416667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117879.44886667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24978.322166667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4005.8750666667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10503.972316667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14.308916666667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69.422233333333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187.48921666667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52.986533333333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21.772383333333</a:t>
                      </a:r>
                    </a:p>
                  </a:txBody>
                  <a:tcPr/>
                </a:tc>
                <a:extLst>
                  <a:ext uri="{0D108BD9-81ED-4DB2-BD59-A6C34878D82A}">
                    <a16:rowId xmlns:a16="http://schemas.microsoft.com/office/drawing/2014/main" val="2098370426"/>
                  </a:ext>
                </a:extLst>
              </a:tr>
            </a:tbl>
          </a:graphicData>
        </a:graphic>
      </p:graphicFrame>
      <p:sp>
        <p:nvSpPr>
          <p:cNvPr id="4" name="Text Placeholder 3">
            <a:extLst>
              <a:ext uri="{FF2B5EF4-FFF2-40B4-BE49-F238E27FC236}">
                <a16:creationId xmlns:a16="http://schemas.microsoft.com/office/drawing/2014/main" id="{B6ECC518-1CFB-45D7-834C-F801C9AD7F30}"/>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79561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C6B2-9801-4434-8346-DA1C7D249B69}"/>
              </a:ext>
            </a:extLst>
          </p:cNvPr>
          <p:cNvSpPr>
            <a:spLocks noGrp="1"/>
          </p:cNvSpPr>
          <p:nvPr>
            <p:ph type="title"/>
          </p:nvPr>
        </p:nvSpPr>
        <p:spPr/>
        <p:txBody>
          <a:bodyPr/>
          <a:lstStyle/>
          <a:p>
            <a:r>
              <a:rPr lang="en-US"/>
              <a:t>Facebook Own Videos Demographics Table | DW Indonesia - 11 of 26</a:t>
            </a:r>
          </a:p>
        </p:txBody>
      </p:sp>
      <p:graphicFrame>
        <p:nvGraphicFramePr>
          <p:cNvPr id="5" name="Table Placeholder 4">
            <a:extLst>
              <a:ext uri="{FF2B5EF4-FFF2-40B4-BE49-F238E27FC236}">
                <a16:creationId xmlns:a16="http://schemas.microsoft.com/office/drawing/2014/main" id="{E3B94703-302E-4AAF-BB10-1EE194D7CE12}"/>
              </a:ext>
            </a:extLst>
          </p:cNvPr>
          <p:cNvGraphicFramePr>
            <a:graphicFrameLocks noGrp="1"/>
          </p:cNvGraphicFramePr>
          <p:nvPr>
            <p:ph type="tbl" sz="quarter" idx="13"/>
            <p:extLst>
              <p:ext uri="{D42A27DB-BD31-4B8C-83A1-F6EECF244321}">
                <p14:modId xmlns:p14="http://schemas.microsoft.com/office/powerpoint/2010/main" val="154309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93517881"/>
                    </a:ext>
                  </a:extLst>
                </a:gridCol>
                <a:gridCol w="822960">
                  <a:extLst>
                    <a:ext uri="{9D8B030D-6E8A-4147-A177-3AD203B41FA5}">
                      <a16:colId xmlns:a16="http://schemas.microsoft.com/office/drawing/2014/main" val="2987874988"/>
                    </a:ext>
                  </a:extLst>
                </a:gridCol>
                <a:gridCol w="246888">
                  <a:extLst>
                    <a:ext uri="{9D8B030D-6E8A-4147-A177-3AD203B41FA5}">
                      <a16:colId xmlns:a16="http://schemas.microsoft.com/office/drawing/2014/main" val="3674121528"/>
                    </a:ext>
                  </a:extLst>
                </a:gridCol>
                <a:gridCol w="246888">
                  <a:extLst>
                    <a:ext uri="{9D8B030D-6E8A-4147-A177-3AD203B41FA5}">
                      <a16:colId xmlns:a16="http://schemas.microsoft.com/office/drawing/2014/main" val="1942326911"/>
                    </a:ext>
                  </a:extLst>
                </a:gridCol>
                <a:gridCol w="246888">
                  <a:extLst>
                    <a:ext uri="{9D8B030D-6E8A-4147-A177-3AD203B41FA5}">
                      <a16:colId xmlns:a16="http://schemas.microsoft.com/office/drawing/2014/main" val="2779224342"/>
                    </a:ext>
                  </a:extLst>
                </a:gridCol>
                <a:gridCol w="246888">
                  <a:extLst>
                    <a:ext uri="{9D8B030D-6E8A-4147-A177-3AD203B41FA5}">
                      <a16:colId xmlns:a16="http://schemas.microsoft.com/office/drawing/2014/main" val="1280117699"/>
                    </a:ext>
                  </a:extLst>
                </a:gridCol>
                <a:gridCol w="246888">
                  <a:extLst>
                    <a:ext uri="{9D8B030D-6E8A-4147-A177-3AD203B41FA5}">
                      <a16:colId xmlns:a16="http://schemas.microsoft.com/office/drawing/2014/main" val="1638449205"/>
                    </a:ext>
                  </a:extLst>
                </a:gridCol>
                <a:gridCol w="246888">
                  <a:extLst>
                    <a:ext uri="{9D8B030D-6E8A-4147-A177-3AD203B41FA5}">
                      <a16:colId xmlns:a16="http://schemas.microsoft.com/office/drawing/2014/main" val="1863989873"/>
                    </a:ext>
                  </a:extLst>
                </a:gridCol>
                <a:gridCol w="246888">
                  <a:extLst>
                    <a:ext uri="{9D8B030D-6E8A-4147-A177-3AD203B41FA5}">
                      <a16:colId xmlns:a16="http://schemas.microsoft.com/office/drawing/2014/main" val="341216289"/>
                    </a:ext>
                  </a:extLst>
                </a:gridCol>
                <a:gridCol w="246888">
                  <a:extLst>
                    <a:ext uri="{9D8B030D-6E8A-4147-A177-3AD203B41FA5}">
                      <a16:colId xmlns:a16="http://schemas.microsoft.com/office/drawing/2014/main" val="4195528719"/>
                    </a:ext>
                  </a:extLst>
                </a:gridCol>
                <a:gridCol w="246888">
                  <a:extLst>
                    <a:ext uri="{9D8B030D-6E8A-4147-A177-3AD203B41FA5}">
                      <a16:colId xmlns:a16="http://schemas.microsoft.com/office/drawing/2014/main" val="3754097296"/>
                    </a:ext>
                  </a:extLst>
                </a:gridCol>
                <a:gridCol w="246888">
                  <a:extLst>
                    <a:ext uri="{9D8B030D-6E8A-4147-A177-3AD203B41FA5}">
                      <a16:colId xmlns:a16="http://schemas.microsoft.com/office/drawing/2014/main" val="4216112410"/>
                    </a:ext>
                  </a:extLst>
                </a:gridCol>
                <a:gridCol w="246888">
                  <a:extLst>
                    <a:ext uri="{9D8B030D-6E8A-4147-A177-3AD203B41FA5}">
                      <a16:colId xmlns:a16="http://schemas.microsoft.com/office/drawing/2014/main" val="1769775383"/>
                    </a:ext>
                  </a:extLst>
                </a:gridCol>
                <a:gridCol w="246888">
                  <a:extLst>
                    <a:ext uri="{9D8B030D-6E8A-4147-A177-3AD203B41FA5}">
                      <a16:colId xmlns:a16="http://schemas.microsoft.com/office/drawing/2014/main" val="1184925979"/>
                    </a:ext>
                  </a:extLst>
                </a:gridCol>
                <a:gridCol w="246888">
                  <a:extLst>
                    <a:ext uri="{9D8B030D-6E8A-4147-A177-3AD203B41FA5}">
                      <a16:colId xmlns:a16="http://schemas.microsoft.com/office/drawing/2014/main" val="3287555214"/>
                    </a:ext>
                  </a:extLst>
                </a:gridCol>
                <a:gridCol w="246888">
                  <a:extLst>
                    <a:ext uri="{9D8B030D-6E8A-4147-A177-3AD203B41FA5}">
                      <a16:colId xmlns:a16="http://schemas.microsoft.com/office/drawing/2014/main" val="899679121"/>
                    </a:ext>
                  </a:extLst>
                </a:gridCol>
                <a:gridCol w="246888">
                  <a:extLst>
                    <a:ext uri="{9D8B030D-6E8A-4147-A177-3AD203B41FA5}">
                      <a16:colId xmlns:a16="http://schemas.microsoft.com/office/drawing/2014/main" val="1236770841"/>
                    </a:ext>
                  </a:extLst>
                </a:gridCol>
                <a:gridCol w="246888">
                  <a:extLst>
                    <a:ext uri="{9D8B030D-6E8A-4147-A177-3AD203B41FA5}">
                      <a16:colId xmlns:a16="http://schemas.microsoft.com/office/drawing/2014/main" val="3672268044"/>
                    </a:ext>
                  </a:extLst>
                </a:gridCol>
                <a:gridCol w="246888">
                  <a:extLst>
                    <a:ext uri="{9D8B030D-6E8A-4147-A177-3AD203B41FA5}">
                      <a16:colId xmlns:a16="http://schemas.microsoft.com/office/drawing/2014/main" val="1165953758"/>
                    </a:ext>
                  </a:extLst>
                </a:gridCol>
                <a:gridCol w="246888">
                  <a:extLst>
                    <a:ext uri="{9D8B030D-6E8A-4147-A177-3AD203B41FA5}">
                      <a16:colId xmlns:a16="http://schemas.microsoft.com/office/drawing/2014/main" val="306331709"/>
                    </a:ext>
                  </a:extLst>
                </a:gridCol>
                <a:gridCol w="246888">
                  <a:extLst>
                    <a:ext uri="{9D8B030D-6E8A-4147-A177-3AD203B41FA5}">
                      <a16:colId xmlns:a16="http://schemas.microsoft.com/office/drawing/2014/main" val="1751467288"/>
                    </a:ext>
                  </a:extLst>
                </a:gridCol>
                <a:gridCol w="246888">
                  <a:extLst>
                    <a:ext uri="{9D8B030D-6E8A-4147-A177-3AD203B41FA5}">
                      <a16:colId xmlns:a16="http://schemas.microsoft.com/office/drawing/2014/main" val="3536682969"/>
                    </a:ext>
                  </a:extLst>
                </a:gridCol>
                <a:gridCol w="246888">
                  <a:extLst>
                    <a:ext uri="{9D8B030D-6E8A-4147-A177-3AD203B41FA5}">
                      <a16:colId xmlns:a16="http://schemas.microsoft.com/office/drawing/2014/main" val="184793360"/>
                    </a:ext>
                  </a:extLst>
                </a:gridCol>
                <a:gridCol w="246888">
                  <a:extLst>
                    <a:ext uri="{9D8B030D-6E8A-4147-A177-3AD203B41FA5}">
                      <a16:colId xmlns:a16="http://schemas.microsoft.com/office/drawing/2014/main" val="3931953280"/>
                    </a:ext>
                  </a:extLst>
                </a:gridCol>
                <a:gridCol w="246888">
                  <a:extLst>
                    <a:ext uri="{9D8B030D-6E8A-4147-A177-3AD203B41FA5}">
                      <a16:colId xmlns:a16="http://schemas.microsoft.com/office/drawing/2014/main" val="262886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14198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- 2020-10-28 12:24:51</a:t>
                      </a:r>
                      <a:r>
                        <a:rPr kumimoji="0" lang="en-US" sz="1000" b="0" i="0" u="none" strike="noStrike" kern="1200" cap="none" spc="0" normalizeH="0" baseline="0" noProof="0">
                          <a:ln>
                            <a:noFill/>
                          </a:ln>
                          <a:solidFill>
                            <a:prstClr val="black"/>
                          </a:solidFill>
                          <a:effectLst/>
                          <a:uLnTx/>
                          <a:uFillTx/>
                          <a:latin typeface="+mn-lt"/>
                          <a:ea typeface="+mn-ea"/>
                          <a:cs typeface="+mn-cs"/>
                        </a:rPr>
                        <a:t>
 “Meskipun aku kecil, cita-citaku besar”, ujar Ester Sianturi, yang berasal dari Medan dan kini sekolah koki internasional di Jerman. Awal kariernya bermula dari pengasuh anak-anak dalam program #aupair. Simak perbincangan Ester dengan Reporter DW Indonesia Ayu Purwaningsih dalam #DW2Layar.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https://scontent-iad3-1.xx.fbcdn.net/v/t15.5256-10/p160x160/121654472_381912479664544_885979545228234892_n.jpg?_nc_cat=104&amp;ccb=2&amp;_nc_sid=08861d&amp;_nc_ohc=JhrCD6HcicoAX95Jqyh&amp;_nc_ht=scontent-iad3-1.xx&amp;oh=6653f8cc6b6ade1beb79223e0419c419&amp;oe=5FE93FE7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North Sumatra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172.53158333333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671.74351666667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430.73466666667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815.22901666667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527.28598333333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76.292883333333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5.0201333333333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0.29675</a:t>
                      </a:r>
                    </a:p>
                  </a:txBody>
                  <a:tcPr/>
                </a:tc>
                <a:extLst>
                  <a:ext uri="{0D108BD9-81ED-4DB2-BD59-A6C34878D82A}">
                    <a16:rowId xmlns:a16="http://schemas.microsoft.com/office/drawing/2014/main" val="3421659536"/>
                  </a:ext>
                </a:extLst>
              </a:tr>
            </a:tbl>
          </a:graphicData>
        </a:graphic>
      </p:graphicFrame>
      <p:sp>
        <p:nvSpPr>
          <p:cNvPr id="4" name="Text Placeholder 3">
            <a:extLst>
              <a:ext uri="{FF2B5EF4-FFF2-40B4-BE49-F238E27FC236}">
                <a16:creationId xmlns:a16="http://schemas.microsoft.com/office/drawing/2014/main" id="{8D65C938-A9C3-4074-8A71-DC1865D14E0F}"/>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548677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9DE8C-B3D9-41B5-9E3A-7A5BF89EB776}"/>
              </a:ext>
            </a:extLst>
          </p:cNvPr>
          <p:cNvSpPr>
            <a:spLocks noGrp="1"/>
          </p:cNvSpPr>
          <p:nvPr>
            <p:ph type="title"/>
          </p:nvPr>
        </p:nvSpPr>
        <p:spPr/>
        <p:txBody>
          <a:bodyPr/>
          <a:lstStyle/>
          <a:p>
            <a:r>
              <a:rPr lang="en-US"/>
              <a:t>Facebook Own Videos Demographics Table | DW Indonesia - 12 of 26</a:t>
            </a:r>
          </a:p>
        </p:txBody>
      </p:sp>
      <p:graphicFrame>
        <p:nvGraphicFramePr>
          <p:cNvPr id="5" name="Table Placeholder 4">
            <a:extLst>
              <a:ext uri="{FF2B5EF4-FFF2-40B4-BE49-F238E27FC236}">
                <a16:creationId xmlns:a16="http://schemas.microsoft.com/office/drawing/2014/main" id="{93677EC0-44B8-4428-BFFD-ADD9BC0DD278}"/>
              </a:ext>
            </a:extLst>
          </p:cNvPr>
          <p:cNvGraphicFramePr>
            <a:graphicFrameLocks noGrp="1"/>
          </p:cNvGraphicFramePr>
          <p:nvPr>
            <p:ph type="tbl" sz="quarter" idx="13"/>
            <p:extLst>
              <p:ext uri="{D42A27DB-BD31-4B8C-83A1-F6EECF244321}">
                <p14:modId xmlns:p14="http://schemas.microsoft.com/office/powerpoint/2010/main" val="136632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04422156"/>
                    </a:ext>
                  </a:extLst>
                </a:gridCol>
                <a:gridCol w="822960">
                  <a:extLst>
                    <a:ext uri="{9D8B030D-6E8A-4147-A177-3AD203B41FA5}">
                      <a16:colId xmlns:a16="http://schemas.microsoft.com/office/drawing/2014/main" val="451567529"/>
                    </a:ext>
                  </a:extLst>
                </a:gridCol>
                <a:gridCol w="246888">
                  <a:extLst>
                    <a:ext uri="{9D8B030D-6E8A-4147-A177-3AD203B41FA5}">
                      <a16:colId xmlns:a16="http://schemas.microsoft.com/office/drawing/2014/main" val="3300423966"/>
                    </a:ext>
                  </a:extLst>
                </a:gridCol>
                <a:gridCol w="246888">
                  <a:extLst>
                    <a:ext uri="{9D8B030D-6E8A-4147-A177-3AD203B41FA5}">
                      <a16:colId xmlns:a16="http://schemas.microsoft.com/office/drawing/2014/main" val="1831115539"/>
                    </a:ext>
                  </a:extLst>
                </a:gridCol>
                <a:gridCol w="246888">
                  <a:extLst>
                    <a:ext uri="{9D8B030D-6E8A-4147-A177-3AD203B41FA5}">
                      <a16:colId xmlns:a16="http://schemas.microsoft.com/office/drawing/2014/main" val="2073372726"/>
                    </a:ext>
                  </a:extLst>
                </a:gridCol>
                <a:gridCol w="246888">
                  <a:extLst>
                    <a:ext uri="{9D8B030D-6E8A-4147-A177-3AD203B41FA5}">
                      <a16:colId xmlns:a16="http://schemas.microsoft.com/office/drawing/2014/main" val="3590629003"/>
                    </a:ext>
                  </a:extLst>
                </a:gridCol>
                <a:gridCol w="246888">
                  <a:extLst>
                    <a:ext uri="{9D8B030D-6E8A-4147-A177-3AD203B41FA5}">
                      <a16:colId xmlns:a16="http://schemas.microsoft.com/office/drawing/2014/main" val="3340990447"/>
                    </a:ext>
                  </a:extLst>
                </a:gridCol>
                <a:gridCol w="246888">
                  <a:extLst>
                    <a:ext uri="{9D8B030D-6E8A-4147-A177-3AD203B41FA5}">
                      <a16:colId xmlns:a16="http://schemas.microsoft.com/office/drawing/2014/main" val="3144106409"/>
                    </a:ext>
                  </a:extLst>
                </a:gridCol>
                <a:gridCol w="246888">
                  <a:extLst>
                    <a:ext uri="{9D8B030D-6E8A-4147-A177-3AD203B41FA5}">
                      <a16:colId xmlns:a16="http://schemas.microsoft.com/office/drawing/2014/main" val="891829597"/>
                    </a:ext>
                  </a:extLst>
                </a:gridCol>
                <a:gridCol w="246888">
                  <a:extLst>
                    <a:ext uri="{9D8B030D-6E8A-4147-A177-3AD203B41FA5}">
                      <a16:colId xmlns:a16="http://schemas.microsoft.com/office/drawing/2014/main" val="1171189324"/>
                    </a:ext>
                  </a:extLst>
                </a:gridCol>
                <a:gridCol w="246888">
                  <a:extLst>
                    <a:ext uri="{9D8B030D-6E8A-4147-A177-3AD203B41FA5}">
                      <a16:colId xmlns:a16="http://schemas.microsoft.com/office/drawing/2014/main" val="1952527420"/>
                    </a:ext>
                  </a:extLst>
                </a:gridCol>
                <a:gridCol w="246888">
                  <a:extLst>
                    <a:ext uri="{9D8B030D-6E8A-4147-A177-3AD203B41FA5}">
                      <a16:colId xmlns:a16="http://schemas.microsoft.com/office/drawing/2014/main" val="1777541806"/>
                    </a:ext>
                  </a:extLst>
                </a:gridCol>
                <a:gridCol w="246888">
                  <a:extLst>
                    <a:ext uri="{9D8B030D-6E8A-4147-A177-3AD203B41FA5}">
                      <a16:colId xmlns:a16="http://schemas.microsoft.com/office/drawing/2014/main" val="1560662653"/>
                    </a:ext>
                  </a:extLst>
                </a:gridCol>
                <a:gridCol w="246888">
                  <a:extLst>
                    <a:ext uri="{9D8B030D-6E8A-4147-A177-3AD203B41FA5}">
                      <a16:colId xmlns:a16="http://schemas.microsoft.com/office/drawing/2014/main" val="2775601206"/>
                    </a:ext>
                  </a:extLst>
                </a:gridCol>
                <a:gridCol w="246888">
                  <a:extLst>
                    <a:ext uri="{9D8B030D-6E8A-4147-A177-3AD203B41FA5}">
                      <a16:colId xmlns:a16="http://schemas.microsoft.com/office/drawing/2014/main" val="750594406"/>
                    </a:ext>
                  </a:extLst>
                </a:gridCol>
                <a:gridCol w="246888">
                  <a:extLst>
                    <a:ext uri="{9D8B030D-6E8A-4147-A177-3AD203B41FA5}">
                      <a16:colId xmlns:a16="http://schemas.microsoft.com/office/drawing/2014/main" val="3765658108"/>
                    </a:ext>
                  </a:extLst>
                </a:gridCol>
                <a:gridCol w="246888">
                  <a:extLst>
                    <a:ext uri="{9D8B030D-6E8A-4147-A177-3AD203B41FA5}">
                      <a16:colId xmlns:a16="http://schemas.microsoft.com/office/drawing/2014/main" val="3108167766"/>
                    </a:ext>
                  </a:extLst>
                </a:gridCol>
                <a:gridCol w="246888">
                  <a:extLst>
                    <a:ext uri="{9D8B030D-6E8A-4147-A177-3AD203B41FA5}">
                      <a16:colId xmlns:a16="http://schemas.microsoft.com/office/drawing/2014/main" val="4129739893"/>
                    </a:ext>
                  </a:extLst>
                </a:gridCol>
                <a:gridCol w="246888">
                  <a:extLst>
                    <a:ext uri="{9D8B030D-6E8A-4147-A177-3AD203B41FA5}">
                      <a16:colId xmlns:a16="http://schemas.microsoft.com/office/drawing/2014/main" val="2070237441"/>
                    </a:ext>
                  </a:extLst>
                </a:gridCol>
                <a:gridCol w="246888">
                  <a:extLst>
                    <a:ext uri="{9D8B030D-6E8A-4147-A177-3AD203B41FA5}">
                      <a16:colId xmlns:a16="http://schemas.microsoft.com/office/drawing/2014/main" val="222870341"/>
                    </a:ext>
                  </a:extLst>
                </a:gridCol>
                <a:gridCol w="246888">
                  <a:extLst>
                    <a:ext uri="{9D8B030D-6E8A-4147-A177-3AD203B41FA5}">
                      <a16:colId xmlns:a16="http://schemas.microsoft.com/office/drawing/2014/main" val="1302957211"/>
                    </a:ext>
                  </a:extLst>
                </a:gridCol>
                <a:gridCol w="246888">
                  <a:extLst>
                    <a:ext uri="{9D8B030D-6E8A-4147-A177-3AD203B41FA5}">
                      <a16:colId xmlns:a16="http://schemas.microsoft.com/office/drawing/2014/main" val="2482588495"/>
                    </a:ext>
                  </a:extLst>
                </a:gridCol>
                <a:gridCol w="246888">
                  <a:extLst>
                    <a:ext uri="{9D8B030D-6E8A-4147-A177-3AD203B41FA5}">
                      <a16:colId xmlns:a16="http://schemas.microsoft.com/office/drawing/2014/main" val="3162422892"/>
                    </a:ext>
                  </a:extLst>
                </a:gridCol>
                <a:gridCol w="246888">
                  <a:extLst>
                    <a:ext uri="{9D8B030D-6E8A-4147-A177-3AD203B41FA5}">
                      <a16:colId xmlns:a16="http://schemas.microsoft.com/office/drawing/2014/main" val="3723164338"/>
                    </a:ext>
                  </a:extLst>
                </a:gridCol>
                <a:gridCol w="246888">
                  <a:extLst>
                    <a:ext uri="{9D8B030D-6E8A-4147-A177-3AD203B41FA5}">
                      <a16:colId xmlns:a16="http://schemas.microsoft.com/office/drawing/2014/main" val="906766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41204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- 2020-10-28 10:00:56</a:t>
                      </a:r>
                      <a:r>
                        <a:rPr kumimoji="0" lang="en-US" sz="1000" b="0" i="0" u="none" strike="noStrike" kern="1200" cap="none" spc="0" normalizeH="0" baseline="0" noProof="0">
                          <a:ln>
                            <a:noFill/>
                          </a:ln>
                          <a:solidFill>
                            <a:prstClr val="black"/>
                          </a:solidFill>
                          <a:effectLst/>
                          <a:uLnTx/>
                          <a:uFillTx/>
                          <a:latin typeface="+mn-lt"/>
                          <a:ea typeface="+mn-ea"/>
                          <a:cs typeface="+mn-cs"/>
                        </a:rPr>
                        <a:t>
 "Apapun agamamu, apapun suku dan rasmu, dan apapun pandangan politikmu kita bertanah air satu, berbangsa satu, dan berbahasa satu, Indonesia," kata salah satu anak muda saat ditanya DW tentang makna sumpah pemuda bagi dirinya. Sahabat, bagaimana cara kalian memaknai Sumpah Pemuda di masa sekarang?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https://scontent-iad3-1.xx.fbcdn.net/v/t15.5256-10/p160x160/121864451_2435497586747021_8475579381330522470_n.jpg?_nc_cat=100&amp;ccb=2&amp;_nc_sid=08861d&amp;_nc_ohc=Ni_wtgI0RQ4AX-o0IRv&amp;_nc_ht=scontent-iad3-1.xx&amp;oh=4db8100816623785678a2afd5b529e11&amp;oe=5FE767CF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9.2929666666667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17.294933333333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93.135716666667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47.067483333333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18.307583333333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0.0586</a:t>
                      </a:r>
                    </a:p>
                  </a:txBody>
                  <a:tcPr/>
                </a:tc>
                <a:extLst>
                  <a:ext uri="{0D108BD9-81ED-4DB2-BD59-A6C34878D82A}">
                    <a16:rowId xmlns:a16="http://schemas.microsoft.com/office/drawing/2014/main" val="478344018"/>
                  </a:ext>
                </a:extLst>
              </a:tr>
            </a:tbl>
          </a:graphicData>
        </a:graphic>
      </p:graphicFrame>
      <p:sp>
        <p:nvSpPr>
          <p:cNvPr id="4" name="Text Placeholder 3">
            <a:extLst>
              <a:ext uri="{FF2B5EF4-FFF2-40B4-BE49-F238E27FC236}">
                <a16:creationId xmlns:a16="http://schemas.microsoft.com/office/drawing/2014/main" id="{3A9D2C8B-03C7-44ED-B2D9-F6CC963B1B12}"/>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487954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A251D-8EDD-4E8D-A2F8-3B4064A558E4}"/>
              </a:ext>
            </a:extLst>
          </p:cNvPr>
          <p:cNvSpPr>
            <a:spLocks noGrp="1"/>
          </p:cNvSpPr>
          <p:nvPr>
            <p:ph type="title"/>
          </p:nvPr>
        </p:nvSpPr>
        <p:spPr/>
        <p:txBody>
          <a:bodyPr/>
          <a:lstStyle/>
          <a:p>
            <a:r>
              <a:rPr lang="en-US"/>
              <a:t>Facebook Own Videos Demographics Table | DW Indonesia - 13 of 26</a:t>
            </a:r>
          </a:p>
        </p:txBody>
      </p:sp>
      <p:graphicFrame>
        <p:nvGraphicFramePr>
          <p:cNvPr id="5" name="Table Placeholder 4">
            <a:extLst>
              <a:ext uri="{FF2B5EF4-FFF2-40B4-BE49-F238E27FC236}">
                <a16:creationId xmlns:a16="http://schemas.microsoft.com/office/drawing/2014/main" id="{DCC64292-D12B-4FCC-80B0-465FCA556A66}"/>
              </a:ext>
            </a:extLst>
          </p:cNvPr>
          <p:cNvGraphicFramePr>
            <a:graphicFrameLocks noGrp="1"/>
          </p:cNvGraphicFramePr>
          <p:nvPr>
            <p:ph type="tbl" sz="quarter" idx="13"/>
            <p:extLst>
              <p:ext uri="{D42A27DB-BD31-4B8C-83A1-F6EECF244321}">
                <p14:modId xmlns:p14="http://schemas.microsoft.com/office/powerpoint/2010/main" val="234764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5060269"/>
                    </a:ext>
                  </a:extLst>
                </a:gridCol>
                <a:gridCol w="822960">
                  <a:extLst>
                    <a:ext uri="{9D8B030D-6E8A-4147-A177-3AD203B41FA5}">
                      <a16:colId xmlns:a16="http://schemas.microsoft.com/office/drawing/2014/main" val="4204043151"/>
                    </a:ext>
                  </a:extLst>
                </a:gridCol>
                <a:gridCol w="246888">
                  <a:extLst>
                    <a:ext uri="{9D8B030D-6E8A-4147-A177-3AD203B41FA5}">
                      <a16:colId xmlns:a16="http://schemas.microsoft.com/office/drawing/2014/main" val="3019027863"/>
                    </a:ext>
                  </a:extLst>
                </a:gridCol>
                <a:gridCol w="246888">
                  <a:extLst>
                    <a:ext uri="{9D8B030D-6E8A-4147-A177-3AD203B41FA5}">
                      <a16:colId xmlns:a16="http://schemas.microsoft.com/office/drawing/2014/main" val="3138649063"/>
                    </a:ext>
                  </a:extLst>
                </a:gridCol>
                <a:gridCol w="246888">
                  <a:extLst>
                    <a:ext uri="{9D8B030D-6E8A-4147-A177-3AD203B41FA5}">
                      <a16:colId xmlns:a16="http://schemas.microsoft.com/office/drawing/2014/main" val="3872469169"/>
                    </a:ext>
                  </a:extLst>
                </a:gridCol>
                <a:gridCol w="246888">
                  <a:extLst>
                    <a:ext uri="{9D8B030D-6E8A-4147-A177-3AD203B41FA5}">
                      <a16:colId xmlns:a16="http://schemas.microsoft.com/office/drawing/2014/main" val="186978506"/>
                    </a:ext>
                  </a:extLst>
                </a:gridCol>
                <a:gridCol w="246888">
                  <a:extLst>
                    <a:ext uri="{9D8B030D-6E8A-4147-A177-3AD203B41FA5}">
                      <a16:colId xmlns:a16="http://schemas.microsoft.com/office/drawing/2014/main" val="1376392738"/>
                    </a:ext>
                  </a:extLst>
                </a:gridCol>
                <a:gridCol w="246888">
                  <a:extLst>
                    <a:ext uri="{9D8B030D-6E8A-4147-A177-3AD203B41FA5}">
                      <a16:colId xmlns:a16="http://schemas.microsoft.com/office/drawing/2014/main" val="1462370090"/>
                    </a:ext>
                  </a:extLst>
                </a:gridCol>
                <a:gridCol w="246888">
                  <a:extLst>
                    <a:ext uri="{9D8B030D-6E8A-4147-A177-3AD203B41FA5}">
                      <a16:colId xmlns:a16="http://schemas.microsoft.com/office/drawing/2014/main" val="296363624"/>
                    </a:ext>
                  </a:extLst>
                </a:gridCol>
                <a:gridCol w="246888">
                  <a:extLst>
                    <a:ext uri="{9D8B030D-6E8A-4147-A177-3AD203B41FA5}">
                      <a16:colId xmlns:a16="http://schemas.microsoft.com/office/drawing/2014/main" val="979087687"/>
                    </a:ext>
                  </a:extLst>
                </a:gridCol>
                <a:gridCol w="246888">
                  <a:extLst>
                    <a:ext uri="{9D8B030D-6E8A-4147-A177-3AD203B41FA5}">
                      <a16:colId xmlns:a16="http://schemas.microsoft.com/office/drawing/2014/main" val="2132205369"/>
                    </a:ext>
                  </a:extLst>
                </a:gridCol>
                <a:gridCol w="246888">
                  <a:extLst>
                    <a:ext uri="{9D8B030D-6E8A-4147-A177-3AD203B41FA5}">
                      <a16:colId xmlns:a16="http://schemas.microsoft.com/office/drawing/2014/main" val="2762788763"/>
                    </a:ext>
                  </a:extLst>
                </a:gridCol>
                <a:gridCol w="246888">
                  <a:extLst>
                    <a:ext uri="{9D8B030D-6E8A-4147-A177-3AD203B41FA5}">
                      <a16:colId xmlns:a16="http://schemas.microsoft.com/office/drawing/2014/main" val="419989147"/>
                    </a:ext>
                  </a:extLst>
                </a:gridCol>
                <a:gridCol w="246888">
                  <a:extLst>
                    <a:ext uri="{9D8B030D-6E8A-4147-A177-3AD203B41FA5}">
                      <a16:colId xmlns:a16="http://schemas.microsoft.com/office/drawing/2014/main" val="3400427896"/>
                    </a:ext>
                  </a:extLst>
                </a:gridCol>
                <a:gridCol w="246888">
                  <a:extLst>
                    <a:ext uri="{9D8B030D-6E8A-4147-A177-3AD203B41FA5}">
                      <a16:colId xmlns:a16="http://schemas.microsoft.com/office/drawing/2014/main" val="235915873"/>
                    </a:ext>
                  </a:extLst>
                </a:gridCol>
                <a:gridCol w="246888">
                  <a:extLst>
                    <a:ext uri="{9D8B030D-6E8A-4147-A177-3AD203B41FA5}">
                      <a16:colId xmlns:a16="http://schemas.microsoft.com/office/drawing/2014/main" val="2179373714"/>
                    </a:ext>
                  </a:extLst>
                </a:gridCol>
                <a:gridCol w="246888">
                  <a:extLst>
                    <a:ext uri="{9D8B030D-6E8A-4147-A177-3AD203B41FA5}">
                      <a16:colId xmlns:a16="http://schemas.microsoft.com/office/drawing/2014/main" val="2584480609"/>
                    </a:ext>
                  </a:extLst>
                </a:gridCol>
                <a:gridCol w="246888">
                  <a:extLst>
                    <a:ext uri="{9D8B030D-6E8A-4147-A177-3AD203B41FA5}">
                      <a16:colId xmlns:a16="http://schemas.microsoft.com/office/drawing/2014/main" val="1309726557"/>
                    </a:ext>
                  </a:extLst>
                </a:gridCol>
                <a:gridCol w="246888">
                  <a:extLst>
                    <a:ext uri="{9D8B030D-6E8A-4147-A177-3AD203B41FA5}">
                      <a16:colId xmlns:a16="http://schemas.microsoft.com/office/drawing/2014/main" val="4061120288"/>
                    </a:ext>
                  </a:extLst>
                </a:gridCol>
                <a:gridCol w="246888">
                  <a:extLst>
                    <a:ext uri="{9D8B030D-6E8A-4147-A177-3AD203B41FA5}">
                      <a16:colId xmlns:a16="http://schemas.microsoft.com/office/drawing/2014/main" val="2461071006"/>
                    </a:ext>
                  </a:extLst>
                </a:gridCol>
                <a:gridCol w="246888">
                  <a:extLst>
                    <a:ext uri="{9D8B030D-6E8A-4147-A177-3AD203B41FA5}">
                      <a16:colId xmlns:a16="http://schemas.microsoft.com/office/drawing/2014/main" val="1555737550"/>
                    </a:ext>
                  </a:extLst>
                </a:gridCol>
                <a:gridCol w="246888">
                  <a:extLst>
                    <a:ext uri="{9D8B030D-6E8A-4147-A177-3AD203B41FA5}">
                      <a16:colId xmlns:a16="http://schemas.microsoft.com/office/drawing/2014/main" val="2195836978"/>
                    </a:ext>
                  </a:extLst>
                </a:gridCol>
                <a:gridCol w="246888">
                  <a:extLst>
                    <a:ext uri="{9D8B030D-6E8A-4147-A177-3AD203B41FA5}">
                      <a16:colId xmlns:a16="http://schemas.microsoft.com/office/drawing/2014/main" val="4167033870"/>
                    </a:ext>
                  </a:extLst>
                </a:gridCol>
                <a:gridCol w="246888">
                  <a:extLst>
                    <a:ext uri="{9D8B030D-6E8A-4147-A177-3AD203B41FA5}">
                      <a16:colId xmlns:a16="http://schemas.microsoft.com/office/drawing/2014/main" val="1070603483"/>
                    </a:ext>
                  </a:extLst>
                </a:gridCol>
                <a:gridCol w="246888">
                  <a:extLst>
                    <a:ext uri="{9D8B030D-6E8A-4147-A177-3AD203B41FA5}">
                      <a16:colId xmlns:a16="http://schemas.microsoft.com/office/drawing/2014/main" val="259621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19273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- 2020-10-27 15:11:23</a:t>
                      </a:r>
                      <a:r>
                        <a:rPr kumimoji="0" lang="en-US" sz="1000" b="0" i="0" u="none" strike="noStrike" kern="1200" cap="none" spc="0" normalizeH="0" baseline="0" noProof="0">
                          <a:ln>
                            <a:noFill/>
                          </a:ln>
                          <a:solidFill>
                            <a:prstClr val="black"/>
                          </a:solidFill>
                          <a:effectLst/>
                          <a:uLnTx/>
                          <a:uFillTx/>
                          <a:latin typeface="+mn-lt"/>
                          <a:ea typeface="+mn-ea"/>
                          <a:cs typeface="+mn-cs"/>
                        </a:rPr>
                        <a:t>
 Meski hanya mendapat upah minimum regional, Ahmad Marzuki tetap menyisihkan pemasukan bulanannya untuk dibagikan kepada warga miskin. Dengan cara itu dia ingin membantu meringankan beban mereka yang paling terdampak pandemi corona. #mukalama #dialog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https://scontent-iad3-1.xx.fbcdn.net/v/t15.5256-10/p168x128/121875051_703464907243399_7193813963798592283_n.jpg?_nc_cat=109&amp;ccb=2&amp;_nc_sid=08861d&amp;_nc_ohc=xAbQ5JXr0IkAX8Q7SC4&amp;_nc_ht=scontent-iad3-1.xx&amp;oh=a5a9f04149c53ef652fe421f43fd2ee6&amp;oe=5FE830B9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1115.6745833333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1448.7704166667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1686.2046166667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764.5521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398.29438333333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29.377183333333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1200.1496833333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3658.8275333333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4271.3523166667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1290.8635833333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937.28118333333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5.1700833333333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8.8593666666667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5.4692666666667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1.2760333333333</a:t>
                      </a:r>
                    </a:p>
                  </a:txBody>
                  <a:tcPr/>
                </a:tc>
                <a:extLst>
                  <a:ext uri="{0D108BD9-81ED-4DB2-BD59-A6C34878D82A}">
                    <a16:rowId xmlns:a16="http://schemas.microsoft.com/office/drawing/2014/main" val="767874160"/>
                  </a:ext>
                </a:extLst>
              </a:tr>
            </a:tbl>
          </a:graphicData>
        </a:graphic>
      </p:graphicFrame>
      <p:sp>
        <p:nvSpPr>
          <p:cNvPr id="4" name="Text Placeholder 3">
            <a:extLst>
              <a:ext uri="{FF2B5EF4-FFF2-40B4-BE49-F238E27FC236}">
                <a16:creationId xmlns:a16="http://schemas.microsoft.com/office/drawing/2014/main" id="{1BF47B72-5217-4894-93FA-862E1FED1795}"/>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333348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238B-6DF9-48D7-A620-A53E0CCE5E8A}"/>
              </a:ext>
            </a:extLst>
          </p:cNvPr>
          <p:cNvSpPr>
            <a:spLocks noGrp="1"/>
          </p:cNvSpPr>
          <p:nvPr>
            <p:ph type="title"/>
          </p:nvPr>
        </p:nvSpPr>
        <p:spPr/>
        <p:txBody>
          <a:bodyPr/>
          <a:lstStyle/>
          <a:p>
            <a:r>
              <a:rPr lang="en-US"/>
              <a:t>Facebook Own Videos Demographics Table | DW Indonesia - 14 of 26</a:t>
            </a:r>
          </a:p>
        </p:txBody>
      </p:sp>
      <p:graphicFrame>
        <p:nvGraphicFramePr>
          <p:cNvPr id="5" name="Table Placeholder 4">
            <a:extLst>
              <a:ext uri="{FF2B5EF4-FFF2-40B4-BE49-F238E27FC236}">
                <a16:creationId xmlns:a16="http://schemas.microsoft.com/office/drawing/2014/main" id="{5BCA1615-0131-4510-B6D1-3A6C24124E1C}"/>
              </a:ext>
            </a:extLst>
          </p:cNvPr>
          <p:cNvGraphicFramePr>
            <a:graphicFrameLocks noGrp="1"/>
          </p:cNvGraphicFramePr>
          <p:nvPr>
            <p:ph type="tbl" sz="quarter" idx="13"/>
            <p:extLst>
              <p:ext uri="{D42A27DB-BD31-4B8C-83A1-F6EECF244321}">
                <p14:modId xmlns:p14="http://schemas.microsoft.com/office/powerpoint/2010/main" val="173172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45323432"/>
                    </a:ext>
                  </a:extLst>
                </a:gridCol>
                <a:gridCol w="822960">
                  <a:extLst>
                    <a:ext uri="{9D8B030D-6E8A-4147-A177-3AD203B41FA5}">
                      <a16:colId xmlns:a16="http://schemas.microsoft.com/office/drawing/2014/main" val="2377087327"/>
                    </a:ext>
                  </a:extLst>
                </a:gridCol>
                <a:gridCol w="246888">
                  <a:extLst>
                    <a:ext uri="{9D8B030D-6E8A-4147-A177-3AD203B41FA5}">
                      <a16:colId xmlns:a16="http://schemas.microsoft.com/office/drawing/2014/main" val="1701230525"/>
                    </a:ext>
                  </a:extLst>
                </a:gridCol>
                <a:gridCol w="246888">
                  <a:extLst>
                    <a:ext uri="{9D8B030D-6E8A-4147-A177-3AD203B41FA5}">
                      <a16:colId xmlns:a16="http://schemas.microsoft.com/office/drawing/2014/main" val="2727674116"/>
                    </a:ext>
                  </a:extLst>
                </a:gridCol>
                <a:gridCol w="246888">
                  <a:extLst>
                    <a:ext uri="{9D8B030D-6E8A-4147-A177-3AD203B41FA5}">
                      <a16:colId xmlns:a16="http://schemas.microsoft.com/office/drawing/2014/main" val="527955439"/>
                    </a:ext>
                  </a:extLst>
                </a:gridCol>
                <a:gridCol w="246888">
                  <a:extLst>
                    <a:ext uri="{9D8B030D-6E8A-4147-A177-3AD203B41FA5}">
                      <a16:colId xmlns:a16="http://schemas.microsoft.com/office/drawing/2014/main" val="3285404046"/>
                    </a:ext>
                  </a:extLst>
                </a:gridCol>
                <a:gridCol w="246888">
                  <a:extLst>
                    <a:ext uri="{9D8B030D-6E8A-4147-A177-3AD203B41FA5}">
                      <a16:colId xmlns:a16="http://schemas.microsoft.com/office/drawing/2014/main" val="1811167908"/>
                    </a:ext>
                  </a:extLst>
                </a:gridCol>
                <a:gridCol w="246888">
                  <a:extLst>
                    <a:ext uri="{9D8B030D-6E8A-4147-A177-3AD203B41FA5}">
                      <a16:colId xmlns:a16="http://schemas.microsoft.com/office/drawing/2014/main" val="2575290337"/>
                    </a:ext>
                  </a:extLst>
                </a:gridCol>
                <a:gridCol w="246888">
                  <a:extLst>
                    <a:ext uri="{9D8B030D-6E8A-4147-A177-3AD203B41FA5}">
                      <a16:colId xmlns:a16="http://schemas.microsoft.com/office/drawing/2014/main" val="2575949917"/>
                    </a:ext>
                  </a:extLst>
                </a:gridCol>
                <a:gridCol w="246888">
                  <a:extLst>
                    <a:ext uri="{9D8B030D-6E8A-4147-A177-3AD203B41FA5}">
                      <a16:colId xmlns:a16="http://schemas.microsoft.com/office/drawing/2014/main" val="665232665"/>
                    </a:ext>
                  </a:extLst>
                </a:gridCol>
                <a:gridCol w="246888">
                  <a:extLst>
                    <a:ext uri="{9D8B030D-6E8A-4147-A177-3AD203B41FA5}">
                      <a16:colId xmlns:a16="http://schemas.microsoft.com/office/drawing/2014/main" val="4046855639"/>
                    </a:ext>
                  </a:extLst>
                </a:gridCol>
                <a:gridCol w="246888">
                  <a:extLst>
                    <a:ext uri="{9D8B030D-6E8A-4147-A177-3AD203B41FA5}">
                      <a16:colId xmlns:a16="http://schemas.microsoft.com/office/drawing/2014/main" val="884653513"/>
                    </a:ext>
                  </a:extLst>
                </a:gridCol>
                <a:gridCol w="246888">
                  <a:extLst>
                    <a:ext uri="{9D8B030D-6E8A-4147-A177-3AD203B41FA5}">
                      <a16:colId xmlns:a16="http://schemas.microsoft.com/office/drawing/2014/main" val="4108569971"/>
                    </a:ext>
                  </a:extLst>
                </a:gridCol>
                <a:gridCol w="246888">
                  <a:extLst>
                    <a:ext uri="{9D8B030D-6E8A-4147-A177-3AD203B41FA5}">
                      <a16:colId xmlns:a16="http://schemas.microsoft.com/office/drawing/2014/main" val="3792483772"/>
                    </a:ext>
                  </a:extLst>
                </a:gridCol>
                <a:gridCol w="246888">
                  <a:extLst>
                    <a:ext uri="{9D8B030D-6E8A-4147-A177-3AD203B41FA5}">
                      <a16:colId xmlns:a16="http://schemas.microsoft.com/office/drawing/2014/main" val="3499347099"/>
                    </a:ext>
                  </a:extLst>
                </a:gridCol>
                <a:gridCol w="246888">
                  <a:extLst>
                    <a:ext uri="{9D8B030D-6E8A-4147-A177-3AD203B41FA5}">
                      <a16:colId xmlns:a16="http://schemas.microsoft.com/office/drawing/2014/main" val="2259348111"/>
                    </a:ext>
                  </a:extLst>
                </a:gridCol>
                <a:gridCol w="246888">
                  <a:extLst>
                    <a:ext uri="{9D8B030D-6E8A-4147-A177-3AD203B41FA5}">
                      <a16:colId xmlns:a16="http://schemas.microsoft.com/office/drawing/2014/main" val="3301324861"/>
                    </a:ext>
                  </a:extLst>
                </a:gridCol>
                <a:gridCol w="246888">
                  <a:extLst>
                    <a:ext uri="{9D8B030D-6E8A-4147-A177-3AD203B41FA5}">
                      <a16:colId xmlns:a16="http://schemas.microsoft.com/office/drawing/2014/main" val="1267397776"/>
                    </a:ext>
                  </a:extLst>
                </a:gridCol>
                <a:gridCol w="246888">
                  <a:extLst>
                    <a:ext uri="{9D8B030D-6E8A-4147-A177-3AD203B41FA5}">
                      <a16:colId xmlns:a16="http://schemas.microsoft.com/office/drawing/2014/main" val="3467481078"/>
                    </a:ext>
                  </a:extLst>
                </a:gridCol>
                <a:gridCol w="246888">
                  <a:extLst>
                    <a:ext uri="{9D8B030D-6E8A-4147-A177-3AD203B41FA5}">
                      <a16:colId xmlns:a16="http://schemas.microsoft.com/office/drawing/2014/main" val="1740693534"/>
                    </a:ext>
                  </a:extLst>
                </a:gridCol>
                <a:gridCol w="246888">
                  <a:extLst>
                    <a:ext uri="{9D8B030D-6E8A-4147-A177-3AD203B41FA5}">
                      <a16:colId xmlns:a16="http://schemas.microsoft.com/office/drawing/2014/main" val="702322474"/>
                    </a:ext>
                  </a:extLst>
                </a:gridCol>
                <a:gridCol w="246888">
                  <a:extLst>
                    <a:ext uri="{9D8B030D-6E8A-4147-A177-3AD203B41FA5}">
                      <a16:colId xmlns:a16="http://schemas.microsoft.com/office/drawing/2014/main" val="916072657"/>
                    </a:ext>
                  </a:extLst>
                </a:gridCol>
                <a:gridCol w="246888">
                  <a:extLst>
                    <a:ext uri="{9D8B030D-6E8A-4147-A177-3AD203B41FA5}">
                      <a16:colId xmlns:a16="http://schemas.microsoft.com/office/drawing/2014/main" val="3777614696"/>
                    </a:ext>
                  </a:extLst>
                </a:gridCol>
                <a:gridCol w="246888">
                  <a:extLst>
                    <a:ext uri="{9D8B030D-6E8A-4147-A177-3AD203B41FA5}">
                      <a16:colId xmlns:a16="http://schemas.microsoft.com/office/drawing/2014/main" val="2900707650"/>
                    </a:ext>
                  </a:extLst>
                </a:gridCol>
                <a:gridCol w="246888">
                  <a:extLst>
                    <a:ext uri="{9D8B030D-6E8A-4147-A177-3AD203B41FA5}">
                      <a16:colId xmlns:a16="http://schemas.microsoft.com/office/drawing/2014/main" val="260823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6246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- 2020-10-27 13:15:16</a:t>
                      </a:r>
                      <a:r>
                        <a:rPr kumimoji="0" lang="en-US" sz="1000" b="0" i="0" u="none" strike="noStrike" kern="1200" cap="none" spc="0" normalizeH="0" baseline="0" noProof="0">
                          <a:ln>
                            <a:noFill/>
                          </a:ln>
                          <a:solidFill>
                            <a:prstClr val="black"/>
                          </a:solidFill>
                          <a:effectLst/>
                          <a:uLnTx/>
                          <a:uFillTx/>
                          <a:latin typeface="+mn-lt"/>
                          <a:ea typeface="+mn-ea"/>
                          <a:cs typeface="+mn-cs"/>
                        </a:rPr>
                        <a:t>
 Atas instruksi Presiden Joko Widodo, kawasan Labuan Bajo, Nusa Tenggara Timur akan dijadikan destinasi wisata kelas premium. Sejumlah proyek pembangunan penataan kawasan pun digarap, termasuk di pulau Rinca yang menjadi habitat komodo. Pemerintah menyebut akan hadir tempat wisata ala Jurassic Park. Apa kata warganet mengenai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https://scontent-iad3-1.xx.fbcdn.net/v/t15.5256-10/p160x160/121891428_1195421940832406_4774448531117763371_n.jpg?_nc_cat=106&amp;ccb=2&amp;_nc_sid=08861d&amp;_nc_ohc=wgEwx2-s9aQAX_8V4pq&amp;_nc_ht=scontent-iad3-1.xx&amp;oh=8a42c1ea9036c6e1c6631b3668f4e9bf&amp;oe=5FE8BD83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6.4073666666667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100.10775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7.8100333333333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10.932366666667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32.874616666667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1016.9675333333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53.157566666667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0.63438333333333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a:t>
                      </a:r>
                    </a:p>
                  </a:txBody>
                  <a:tcPr/>
                </a:tc>
                <a:extLst>
                  <a:ext uri="{0D108BD9-81ED-4DB2-BD59-A6C34878D82A}">
                    <a16:rowId xmlns:a16="http://schemas.microsoft.com/office/drawing/2014/main" val="3315559288"/>
                  </a:ext>
                </a:extLst>
              </a:tr>
            </a:tbl>
          </a:graphicData>
        </a:graphic>
      </p:graphicFrame>
      <p:sp>
        <p:nvSpPr>
          <p:cNvPr id="4" name="Text Placeholder 3">
            <a:extLst>
              <a:ext uri="{FF2B5EF4-FFF2-40B4-BE49-F238E27FC236}">
                <a16:creationId xmlns:a16="http://schemas.microsoft.com/office/drawing/2014/main" id="{633F5D98-7653-4F21-B144-5491E9C3A0D2}"/>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446407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EE60B-E61E-4AD9-9B8B-1FCA26330FB7}"/>
              </a:ext>
            </a:extLst>
          </p:cNvPr>
          <p:cNvSpPr>
            <a:spLocks noGrp="1"/>
          </p:cNvSpPr>
          <p:nvPr>
            <p:ph type="title"/>
          </p:nvPr>
        </p:nvSpPr>
        <p:spPr/>
        <p:txBody>
          <a:bodyPr/>
          <a:lstStyle/>
          <a:p>
            <a:r>
              <a:rPr lang="en-US"/>
              <a:t>Facebook Own Videos Demographics Table | DW Indonesia - 15 of 26</a:t>
            </a:r>
          </a:p>
        </p:txBody>
      </p:sp>
      <p:graphicFrame>
        <p:nvGraphicFramePr>
          <p:cNvPr id="5" name="Table Placeholder 4">
            <a:extLst>
              <a:ext uri="{FF2B5EF4-FFF2-40B4-BE49-F238E27FC236}">
                <a16:creationId xmlns:a16="http://schemas.microsoft.com/office/drawing/2014/main" id="{BD8D4BE7-5035-4A8A-8473-33F0D53BB99C}"/>
              </a:ext>
            </a:extLst>
          </p:cNvPr>
          <p:cNvGraphicFramePr>
            <a:graphicFrameLocks noGrp="1"/>
          </p:cNvGraphicFramePr>
          <p:nvPr>
            <p:ph type="tbl" sz="quarter" idx="13"/>
            <p:extLst>
              <p:ext uri="{D42A27DB-BD31-4B8C-83A1-F6EECF244321}">
                <p14:modId xmlns:p14="http://schemas.microsoft.com/office/powerpoint/2010/main" val="1414886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67803311"/>
                    </a:ext>
                  </a:extLst>
                </a:gridCol>
                <a:gridCol w="822960">
                  <a:extLst>
                    <a:ext uri="{9D8B030D-6E8A-4147-A177-3AD203B41FA5}">
                      <a16:colId xmlns:a16="http://schemas.microsoft.com/office/drawing/2014/main" val="4130871349"/>
                    </a:ext>
                  </a:extLst>
                </a:gridCol>
                <a:gridCol w="246888">
                  <a:extLst>
                    <a:ext uri="{9D8B030D-6E8A-4147-A177-3AD203B41FA5}">
                      <a16:colId xmlns:a16="http://schemas.microsoft.com/office/drawing/2014/main" val="1850250105"/>
                    </a:ext>
                  </a:extLst>
                </a:gridCol>
                <a:gridCol w="246888">
                  <a:extLst>
                    <a:ext uri="{9D8B030D-6E8A-4147-A177-3AD203B41FA5}">
                      <a16:colId xmlns:a16="http://schemas.microsoft.com/office/drawing/2014/main" val="3204177411"/>
                    </a:ext>
                  </a:extLst>
                </a:gridCol>
                <a:gridCol w="246888">
                  <a:extLst>
                    <a:ext uri="{9D8B030D-6E8A-4147-A177-3AD203B41FA5}">
                      <a16:colId xmlns:a16="http://schemas.microsoft.com/office/drawing/2014/main" val="2469150939"/>
                    </a:ext>
                  </a:extLst>
                </a:gridCol>
                <a:gridCol w="246888">
                  <a:extLst>
                    <a:ext uri="{9D8B030D-6E8A-4147-A177-3AD203B41FA5}">
                      <a16:colId xmlns:a16="http://schemas.microsoft.com/office/drawing/2014/main" val="1855986977"/>
                    </a:ext>
                  </a:extLst>
                </a:gridCol>
                <a:gridCol w="246888">
                  <a:extLst>
                    <a:ext uri="{9D8B030D-6E8A-4147-A177-3AD203B41FA5}">
                      <a16:colId xmlns:a16="http://schemas.microsoft.com/office/drawing/2014/main" val="2124182629"/>
                    </a:ext>
                  </a:extLst>
                </a:gridCol>
                <a:gridCol w="246888">
                  <a:extLst>
                    <a:ext uri="{9D8B030D-6E8A-4147-A177-3AD203B41FA5}">
                      <a16:colId xmlns:a16="http://schemas.microsoft.com/office/drawing/2014/main" val="4072831668"/>
                    </a:ext>
                  </a:extLst>
                </a:gridCol>
                <a:gridCol w="246888">
                  <a:extLst>
                    <a:ext uri="{9D8B030D-6E8A-4147-A177-3AD203B41FA5}">
                      <a16:colId xmlns:a16="http://schemas.microsoft.com/office/drawing/2014/main" val="1401271699"/>
                    </a:ext>
                  </a:extLst>
                </a:gridCol>
                <a:gridCol w="246888">
                  <a:extLst>
                    <a:ext uri="{9D8B030D-6E8A-4147-A177-3AD203B41FA5}">
                      <a16:colId xmlns:a16="http://schemas.microsoft.com/office/drawing/2014/main" val="2438187563"/>
                    </a:ext>
                  </a:extLst>
                </a:gridCol>
                <a:gridCol w="246888">
                  <a:extLst>
                    <a:ext uri="{9D8B030D-6E8A-4147-A177-3AD203B41FA5}">
                      <a16:colId xmlns:a16="http://schemas.microsoft.com/office/drawing/2014/main" val="3854010396"/>
                    </a:ext>
                  </a:extLst>
                </a:gridCol>
                <a:gridCol w="246888">
                  <a:extLst>
                    <a:ext uri="{9D8B030D-6E8A-4147-A177-3AD203B41FA5}">
                      <a16:colId xmlns:a16="http://schemas.microsoft.com/office/drawing/2014/main" val="1641982061"/>
                    </a:ext>
                  </a:extLst>
                </a:gridCol>
                <a:gridCol w="246888">
                  <a:extLst>
                    <a:ext uri="{9D8B030D-6E8A-4147-A177-3AD203B41FA5}">
                      <a16:colId xmlns:a16="http://schemas.microsoft.com/office/drawing/2014/main" val="922942292"/>
                    </a:ext>
                  </a:extLst>
                </a:gridCol>
                <a:gridCol w="246888">
                  <a:extLst>
                    <a:ext uri="{9D8B030D-6E8A-4147-A177-3AD203B41FA5}">
                      <a16:colId xmlns:a16="http://schemas.microsoft.com/office/drawing/2014/main" val="2475817126"/>
                    </a:ext>
                  </a:extLst>
                </a:gridCol>
                <a:gridCol w="246888">
                  <a:extLst>
                    <a:ext uri="{9D8B030D-6E8A-4147-A177-3AD203B41FA5}">
                      <a16:colId xmlns:a16="http://schemas.microsoft.com/office/drawing/2014/main" val="3254875662"/>
                    </a:ext>
                  </a:extLst>
                </a:gridCol>
                <a:gridCol w="246888">
                  <a:extLst>
                    <a:ext uri="{9D8B030D-6E8A-4147-A177-3AD203B41FA5}">
                      <a16:colId xmlns:a16="http://schemas.microsoft.com/office/drawing/2014/main" val="3958182349"/>
                    </a:ext>
                  </a:extLst>
                </a:gridCol>
                <a:gridCol w="246888">
                  <a:extLst>
                    <a:ext uri="{9D8B030D-6E8A-4147-A177-3AD203B41FA5}">
                      <a16:colId xmlns:a16="http://schemas.microsoft.com/office/drawing/2014/main" val="103674730"/>
                    </a:ext>
                  </a:extLst>
                </a:gridCol>
                <a:gridCol w="246888">
                  <a:extLst>
                    <a:ext uri="{9D8B030D-6E8A-4147-A177-3AD203B41FA5}">
                      <a16:colId xmlns:a16="http://schemas.microsoft.com/office/drawing/2014/main" val="3435608271"/>
                    </a:ext>
                  </a:extLst>
                </a:gridCol>
                <a:gridCol w="246888">
                  <a:extLst>
                    <a:ext uri="{9D8B030D-6E8A-4147-A177-3AD203B41FA5}">
                      <a16:colId xmlns:a16="http://schemas.microsoft.com/office/drawing/2014/main" val="2970378854"/>
                    </a:ext>
                  </a:extLst>
                </a:gridCol>
                <a:gridCol w="246888">
                  <a:extLst>
                    <a:ext uri="{9D8B030D-6E8A-4147-A177-3AD203B41FA5}">
                      <a16:colId xmlns:a16="http://schemas.microsoft.com/office/drawing/2014/main" val="675821022"/>
                    </a:ext>
                  </a:extLst>
                </a:gridCol>
                <a:gridCol w="246888">
                  <a:extLst>
                    <a:ext uri="{9D8B030D-6E8A-4147-A177-3AD203B41FA5}">
                      <a16:colId xmlns:a16="http://schemas.microsoft.com/office/drawing/2014/main" val="772725395"/>
                    </a:ext>
                  </a:extLst>
                </a:gridCol>
                <a:gridCol w="246888">
                  <a:extLst>
                    <a:ext uri="{9D8B030D-6E8A-4147-A177-3AD203B41FA5}">
                      <a16:colId xmlns:a16="http://schemas.microsoft.com/office/drawing/2014/main" val="1542489563"/>
                    </a:ext>
                  </a:extLst>
                </a:gridCol>
                <a:gridCol w="246888">
                  <a:extLst>
                    <a:ext uri="{9D8B030D-6E8A-4147-A177-3AD203B41FA5}">
                      <a16:colId xmlns:a16="http://schemas.microsoft.com/office/drawing/2014/main" val="3314631280"/>
                    </a:ext>
                  </a:extLst>
                </a:gridCol>
                <a:gridCol w="246888">
                  <a:extLst>
                    <a:ext uri="{9D8B030D-6E8A-4147-A177-3AD203B41FA5}">
                      <a16:colId xmlns:a16="http://schemas.microsoft.com/office/drawing/2014/main" val="696706490"/>
                    </a:ext>
                  </a:extLst>
                </a:gridCol>
                <a:gridCol w="246888">
                  <a:extLst>
                    <a:ext uri="{9D8B030D-6E8A-4147-A177-3AD203B41FA5}">
                      <a16:colId xmlns:a16="http://schemas.microsoft.com/office/drawing/2014/main" val="1487293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82667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- 2020-10-26 15:43:03</a:t>
                      </a:r>
                      <a:r>
                        <a:rPr kumimoji="0" lang="en-US" sz="1000" b="0" i="0" u="none" strike="noStrike" kern="1200" cap="none" spc="0" normalizeH="0" baseline="0" noProof="0">
                          <a:ln>
                            <a:noFill/>
                          </a:ln>
                          <a:solidFill>
                            <a:prstClr val="black"/>
                          </a:solidFill>
                          <a:effectLst/>
                          <a:uLnTx/>
                          <a:uFillTx/>
                          <a:latin typeface="+mn-lt"/>
                          <a:ea typeface="+mn-ea"/>
                          <a:cs typeface="+mn-cs"/>
                        </a:rPr>
                        <a:t>
 Karoline Preisler, seorang politisi yang terinfeksi virus corona melawan orang yang skeptis mengenai virus ini. Ia turun ke jalan menentang orang-orang yang meremehkan virus corona, ahli teori konspirasi, dan kelompok sayap kanan pada aksi unjuk rasa.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https://scontent-iad3-1.xx.fbcdn.net/v/t15.5256-10/p160x160/120973023_979228889226473_6477496898888869847_n.jpg?_nc_cat=103&amp;ccb=2&amp;_nc_sid=08861d&amp;_nc_ohc=jhVret8Q9_UAX86KLM3&amp;_nc_ht=scontent-iad3-1.xx&amp;oh=38507b164a5b0300e1b0ee926faaaafa&amp;oe=5FE78B3F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0.85781666666667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66.181783333333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254.50258333333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156.03856666667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279.79878333333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934.21576666667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693.56043333333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346.46786666667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107.13036666667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0.28003333333333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a:t>
                      </a:r>
                    </a:p>
                  </a:txBody>
                  <a:tcPr/>
                </a:tc>
                <a:extLst>
                  <a:ext uri="{0D108BD9-81ED-4DB2-BD59-A6C34878D82A}">
                    <a16:rowId xmlns:a16="http://schemas.microsoft.com/office/drawing/2014/main" val="3535493315"/>
                  </a:ext>
                </a:extLst>
              </a:tr>
            </a:tbl>
          </a:graphicData>
        </a:graphic>
      </p:graphicFrame>
      <p:sp>
        <p:nvSpPr>
          <p:cNvPr id="4" name="Text Placeholder 3">
            <a:extLst>
              <a:ext uri="{FF2B5EF4-FFF2-40B4-BE49-F238E27FC236}">
                <a16:creationId xmlns:a16="http://schemas.microsoft.com/office/drawing/2014/main" id="{AABE6928-9EE4-4960-864B-37837D0D4893}"/>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361628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84E90-3D70-47D7-ABF1-37941072BD49}"/>
              </a:ext>
            </a:extLst>
          </p:cNvPr>
          <p:cNvSpPr>
            <a:spLocks noGrp="1"/>
          </p:cNvSpPr>
          <p:nvPr>
            <p:ph type="title"/>
          </p:nvPr>
        </p:nvSpPr>
        <p:spPr/>
        <p:txBody>
          <a:bodyPr/>
          <a:lstStyle/>
          <a:p>
            <a:r>
              <a:rPr lang="en-US"/>
              <a:t>Facebook Own Videos Demographics Table | DW Indonesia - 16 of 26</a:t>
            </a:r>
          </a:p>
        </p:txBody>
      </p:sp>
      <p:graphicFrame>
        <p:nvGraphicFramePr>
          <p:cNvPr id="5" name="Table Placeholder 4">
            <a:extLst>
              <a:ext uri="{FF2B5EF4-FFF2-40B4-BE49-F238E27FC236}">
                <a16:creationId xmlns:a16="http://schemas.microsoft.com/office/drawing/2014/main" id="{5383405F-97EC-48F6-8034-2A87E5E5E7E8}"/>
              </a:ext>
            </a:extLst>
          </p:cNvPr>
          <p:cNvGraphicFramePr>
            <a:graphicFrameLocks noGrp="1"/>
          </p:cNvGraphicFramePr>
          <p:nvPr>
            <p:ph type="tbl" sz="quarter" idx="13"/>
            <p:extLst>
              <p:ext uri="{D42A27DB-BD31-4B8C-83A1-F6EECF244321}">
                <p14:modId xmlns:p14="http://schemas.microsoft.com/office/powerpoint/2010/main" val="17109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595145195"/>
                    </a:ext>
                  </a:extLst>
                </a:gridCol>
                <a:gridCol w="822960">
                  <a:extLst>
                    <a:ext uri="{9D8B030D-6E8A-4147-A177-3AD203B41FA5}">
                      <a16:colId xmlns:a16="http://schemas.microsoft.com/office/drawing/2014/main" val="4077394792"/>
                    </a:ext>
                  </a:extLst>
                </a:gridCol>
                <a:gridCol w="246888">
                  <a:extLst>
                    <a:ext uri="{9D8B030D-6E8A-4147-A177-3AD203B41FA5}">
                      <a16:colId xmlns:a16="http://schemas.microsoft.com/office/drawing/2014/main" val="3466723807"/>
                    </a:ext>
                  </a:extLst>
                </a:gridCol>
                <a:gridCol w="246888">
                  <a:extLst>
                    <a:ext uri="{9D8B030D-6E8A-4147-A177-3AD203B41FA5}">
                      <a16:colId xmlns:a16="http://schemas.microsoft.com/office/drawing/2014/main" val="3144991535"/>
                    </a:ext>
                  </a:extLst>
                </a:gridCol>
                <a:gridCol w="246888">
                  <a:extLst>
                    <a:ext uri="{9D8B030D-6E8A-4147-A177-3AD203B41FA5}">
                      <a16:colId xmlns:a16="http://schemas.microsoft.com/office/drawing/2014/main" val="3624445497"/>
                    </a:ext>
                  </a:extLst>
                </a:gridCol>
                <a:gridCol w="246888">
                  <a:extLst>
                    <a:ext uri="{9D8B030D-6E8A-4147-A177-3AD203B41FA5}">
                      <a16:colId xmlns:a16="http://schemas.microsoft.com/office/drawing/2014/main" val="1432947770"/>
                    </a:ext>
                  </a:extLst>
                </a:gridCol>
                <a:gridCol w="246888">
                  <a:extLst>
                    <a:ext uri="{9D8B030D-6E8A-4147-A177-3AD203B41FA5}">
                      <a16:colId xmlns:a16="http://schemas.microsoft.com/office/drawing/2014/main" val="2751300948"/>
                    </a:ext>
                  </a:extLst>
                </a:gridCol>
                <a:gridCol w="246888">
                  <a:extLst>
                    <a:ext uri="{9D8B030D-6E8A-4147-A177-3AD203B41FA5}">
                      <a16:colId xmlns:a16="http://schemas.microsoft.com/office/drawing/2014/main" val="3768960243"/>
                    </a:ext>
                  </a:extLst>
                </a:gridCol>
                <a:gridCol w="246888">
                  <a:extLst>
                    <a:ext uri="{9D8B030D-6E8A-4147-A177-3AD203B41FA5}">
                      <a16:colId xmlns:a16="http://schemas.microsoft.com/office/drawing/2014/main" val="4250509267"/>
                    </a:ext>
                  </a:extLst>
                </a:gridCol>
                <a:gridCol w="246888">
                  <a:extLst>
                    <a:ext uri="{9D8B030D-6E8A-4147-A177-3AD203B41FA5}">
                      <a16:colId xmlns:a16="http://schemas.microsoft.com/office/drawing/2014/main" val="291841467"/>
                    </a:ext>
                  </a:extLst>
                </a:gridCol>
                <a:gridCol w="246888">
                  <a:extLst>
                    <a:ext uri="{9D8B030D-6E8A-4147-A177-3AD203B41FA5}">
                      <a16:colId xmlns:a16="http://schemas.microsoft.com/office/drawing/2014/main" val="194503237"/>
                    </a:ext>
                  </a:extLst>
                </a:gridCol>
                <a:gridCol w="246888">
                  <a:extLst>
                    <a:ext uri="{9D8B030D-6E8A-4147-A177-3AD203B41FA5}">
                      <a16:colId xmlns:a16="http://schemas.microsoft.com/office/drawing/2014/main" val="926789635"/>
                    </a:ext>
                  </a:extLst>
                </a:gridCol>
                <a:gridCol w="246888">
                  <a:extLst>
                    <a:ext uri="{9D8B030D-6E8A-4147-A177-3AD203B41FA5}">
                      <a16:colId xmlns:a16="http://schemas.microsoft.com/office/drawing/2014/main" val="922878680"/>
                    </a:ext>
                  </a:extLst>
                </a:gridCol>
                <a:gridCol w="246888">
                  <a:extLst>
                    <a:ext uri="{9D8B030D-6E8A-4147-A177-3AD203B41FA5}">
                      <a16:colId xmlns:a16="http://schemas.microsoft.com/office/drawing/2014/main" val="3519027579"/>
                    </a:ext>
                  </a:extLst>
                </a:gridCol>
                <a:gridCol w="246888">
                  <a:extLst>
                    <a:ext uri="{9D8B030D-6E8A-4147-A177-3AD203B41FA5}">
                      <a16:colId xmlns:a16="http://schemas.microsoft.com/office/drawing/2014/main" val="1380980084"/>
                    </a:ext>
                  </a:extLst>
                </a:gridCol>
                <a:gridCol w="246888">
                  <a:extLst>
                    <a:ext uri="{9D8B030D-6E8A-4147-A177-3AD203B41FA5}">
                      <a16:colId xmlns:a16="http://schemas.microsoft.com/office/drawing/2014/main" val="3172494283"/>
                    </a:ext>
                  </a:extLst>
                </a:gridCol>
                <a:gridCol w="246888">
                  <a:extLst>
                    <a:ext uri="{9D8B030D-6E8A-4147-A177-3AD203B41FA5}">
                      <a16:colId xmlns:a16="http://schemas.microsoft.com/office/drawing/2014/main" val="2660968058"/>
                    </a:ext>
                  </a:extLst>
                </a:gridCol>
                <a:gridCol w="246888">
                  <a:extLst>
                    <a:ext uri="{9D8B030D-6E8A-4147-A177-3AD203B41FA5}">
                      <a16:colId xmlns:a16="http://schemas.microsoft.com/office/drawing/2014/main" val="639338805"/>
                    </a:ext>
                  </a:extLst>
                </a:gridCol>
                <a:gridCol w="246888">
                  <a:extLst>
                    <a:ext uri="{9D8B030D-6E8A-4147-A177-3AD203B41FA5}">
                      <a16:colId xmlns:a16="http://schemas.microsoft.com/office/drawing/2014/main" val="889700405"/>
                    </a:ext>
                  </a:extLst>
                </a:gridCol>
                <a:gridCol w="246888">
                  <a:extLst>
                    <a:ext uri="{9D8B030D-6E8A-4147-A177-3AD203B41FA5}">
                      <a16:colId xmlns:a16="http://schemas.microsoft.com/office/drawing/2014/main" val="3469049592"/>
                    </a:ext>
                  </a:extLst>
                </a:gridCol>
                <a:gridCol w="246888">
                  <a:extLst>
                    <a:ext uri="{9D8B030D-6E8A-4147-A177-3AD203B41FA5}">
                      <a16:colId xmlns:a16="http://schemas.microsoft.com/office/drawing/2014/main" val="2930066374"/>
                    </a:ext>
                  </a:extLst>
                </a:gridCol>
                <a:gridCol w="246888">
                  <a:extLst>
                    <a:ext uri="{9D8B030D-6E8A-4147-A177-3AD203B41FA5}">
                      <a16:colId xmlns:a16="http://schemas.microsoft.com/office/drawing/2014/main" val="1289420954"/>
                    </a:ext>
                  </a:extLst>
                </a:gridCol>
                <a:gridCol w="246888">
                  <a:extLst>
                    <a:ext uri="{9D8B030D-6E8A-4147-A177-3AD203B41FA5}">
                      <a16:colId xmlns:a16="http://schemas.microsoft.com/office/drawing/2014/main" val="499016038"/>
                    </a:ext>
                  </a:extLst>
                </a:gridCol>
                <a:gridCol w="246888">
                  <a:extLst>
                    <a:ext uri="{9D8B030D-6E8A-4147-A177-3AD203B41FA5}">
                      <a16:colId xmlns:a16="http://schemas.microsoft.com/office/drawing/2014/main" val="2012023208"/>
                    </a:ext>
                  </a:extLst>
                </a:gridCol>
                <a:gridCol w="246888">
                  <a:extLst>
                    <a:ext uri="{9D8B030D-6E8A-4147-A177-3AD203B41FA5}">
                      <a16:colId xmlns:a16="http://schemas.microsoft.com/office/drawing/2014/main" val="849016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7475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14:15:12</a:t>
                      </a:r>
                      <a:r>
                        <a:rPr kumimoji="0" lang="en-US" sz="1000" b="0" i="0" u="none" strike="noStrike" kern="1200" cap="none" spc="0" normalizeH="0" baseline="0" noProof="0">
                          <a:ln>
                            <a:noFill/>
                          </a:ln>
                          <a:solidFill>
                            <a:prstClr val="black"/>
                          </a:solidFill>
                          <a:effectLst/>
                          <a:uLnTx/>
                          <a:uFillTx/>
                          <a:latin typeface="+mn-lt"/>
                          <a:ea typeface="+mn-ea"/>
                          <a:cs typeface="+mn-cs"/>
                        </a:rPr>
                        <a:t>
 Dari berburu ikan, nelayan di Kanada jadi beralih menjadi pemburu bongkahan gletser. Untuk apa es itu mereka gunakan? ❄️🌊🧔 
| Via DW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https://scontent-iad3-1.xx.fbcdn.net/v/t15.5256-10/p160x160/68608467_416699305870446_7843732295457439744_n.jpg?_nc_cat=103&amp;ccb=2&amp;_nc_sid=08861d&amp;_nc_ohc=flmz46two18AX_AgB9J&amp;_nc_ht=scontent-iad3-1.xx&amp;oh=8bfaa34b82e8d5cc0636018f73d3d258&amp;oe=5FEB8705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14350.342483333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86318.435183333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151796.87458333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54322.268483333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10858.469066667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2043.31455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4295.4042833333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193380.67621667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1123337.23565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2275114.6275333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1108676.1228667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231526.57011667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35711.99415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118752.91441667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52.623383333333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1165.9429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1271.6906833333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270.70571666667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144.58871666667</a:t>
                      </a:r>
                    </a:p>
                  </a:txBody>
                  <a:tcPr/>
                </a:tc>
                <a:extLst>
                  <a:ext uri="{0D108BD9-81ED-4DB2-BD59-A6C34878D82A}">
                    <a16:rowId xmlns:a16="http://schemas.microsoft.com/office/drawing/2014/main" val="2592373215"/>
                  </a:ext>
                </a:extLst>
              </a:tr>
            </a:tbl>
          </a:graphicData>
        </a:graphic>
      </p:graphicFrame>
      <p:sp>
        <p:nvSpPr>
          <p:cNvPr id="4" name="Text Placeholder 3">
            <a:extLst>
              <a:ext uri="{FF2B5EF4-FFF2-40B4-BE49-F238E27FC236}">
                <a16:creationId xmlns:a16="http://schemas.microsoft.com/office/drawing/2014/main" id="{C558D183-7095-4A82-9C10-5E91B029E2BE}"/>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617051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6FAED-A45A-47E5-B29D-CB191339D904}"/>
              </a:ext>
            </a:extLst>
          </p:cNvPr>
          <p:cNvSpPr>
            <a:spLocks noGrp="1"/>
          </p:cNvSpPr>
          <p:nvPr>
            <p:ph type="title"/>
          </p:nvPr>
        </p:nvSpPr>
        <p:spPr/>
        <p:txBody>
          <a:bodyPr/>
          <a:lstStyle/>
          <a:p>
            <a:r>
              <a:rPr lang="en-US"/>
              <a:t>Facebook Own Videos Demographics Table | DW Indonesia - 17 of 26</a:t>
            </a:r>
          </a:p>
        </p:txBody>
      </p:sp>
      <p:graphicFrame>
        <p:nvGraphicFramePr>
          <p:cNvPr id="5" name="Table Placeholder 4">
            <a:extLst>
              <a:ext uri="{FF2B5EF4-FFF2-40B4-BE49-F238E27FC236}">
                <a16:creationId xmlns:a16="http://schemas.microsoft.com/office/drawing/2014/main" id="{421E7AB6-36CF-42F0-9CB9-BF06BC3EC3C9}"/>
              </a:ext>
            </a:extLst>
          </p:cNvPr>
          <p:cNvGraphicFramePr>
            <a:graphicFrameLocks noGrp="1"/>
          </p:cNvGraphicFramePr>
          <p:nvPr>
            <p:ph type="tbl" sz="quarter" idx="13"/>
            <p:extLst>
              <p:ext uri="{D42A27DB-BD31-4B8C-83A1-F6EECF244321}">
                <p14:modId xmlns:p14="http://schemas.microsoft.com/office/powerpoint/2010/main" val="170769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76005169"/>
                    </a:ext>
                  </a:extLst>
                </a:gridCol>
                <a:gridCol w="822960">
                  <a:extLst>
                    <a:ext uri="{9D8B030D-6E8A-4147-A177-3AD203B41FA5}">
                      <a16:colId xmlns:a16="http://schemas.microsoft.com/office/drawing/2014/main" val="509836411"/>
                    </a:ext>
                  </a:extLst>
                </a:gridCol>
                <a:gridCol w="246888">
                  <a:extLst>
                    <a:ext uri="{9D8B030D-6E8A-4147-A177-3AD203B41FA5}">
                      <a16:colId xmlns:a16="http://schemas.microsoft.com/office/drawing/2014/main" val="71445263"/>
                    </a:ext>
                  </a:extLst>
                </a:gridCol>
                <a:gridCol w="246888">
                  <a:extLst>
                    <a:ext uri="{9D8B030D-6E8A-4147-A177-3AD203B41FA5}">
                      <a16:colId xmlns:a16="http://schemas.microsoft.com/office/drawing/2014/main" val="1869729697"/>
                    </a:ext>
                  </a:extLst>
                </a:gridCol>
                <a:gridCol w="246888">
                  <a:extLst>
                    <a:ext uri="{9D8B030D-6E8A-4147-A177-3AD203B41FA5}">
                      <a16:colId xmlns:a16="http://schemas.microsoft.com/office/drawing/2014/main" val="4169279103"/>
                    </a:ext>
                  </a:extLst>
                </a:gridCol>
                <a:gridCol w="246888">
                  <a:extLst>
                    <a:ext uri="{9D8B030D-6E8A-4147-A177-3AD203B41FA5}">
                      <a16:colId xmlns:a16="http://schemas.microsoft.com/office/drawing/2014/main" val="856908031"/>
                    </a:ext>
                  </a:extLst>
                </a:gridCol>
                <a:gridCol w="246888">
                  <a:extLst>
                    <a:ext uri="{9D8B030D-6E8A-4147-A177-3AD203B41FA5}">
                      <a16:colId xmlns:a16="http://schemas.microsoft.com/office/drawing/2014/main" val="2824761695"/>
                    </a:ext>
                  </a:extLst>
                </a:gridCol>
                <a:gridCol w="246888">
                  <a:extLst>
                    <a:ext uri="{9D8B030D-6E8A-4147-A177-3AD203B41FA5}">
                      <a16:colId xmlns:a16="http://schemas.microsoft.com/office/drawing/2014/main" val="2654494755"/>
                    </a:ext>
                  </a:extLst>
                </a:gridCol>
                <a:gridCol w="246888">
                  <a:extLst>
                    <a:ext uri="{9D8B030D-6E8A-4147-A177-3AD203B41FA5}">
                      <a16:colId xmlns:a16="http://schemas.microsoft.com/office/drawing/2014/main" val="1850099301"/>
                    </a:ext>
                  </a:extLst>
                </a:gridCol>
                <a:gridCol w="246888">
                  <a:extLst>
                    <a:ext uri="{9D8B030D-6E8A-4147-A177-3AD203B41FA5}">
                      <a16:colId xmlns:a16="http://schemas.microsoft.com/office/drawing/2014/main" val="2786552181"/>
                    </a:ext>
                  </a:extLst>
                </a:gridCol>
                <a:gridCol w="246888">
                  <a:extLst>
                    <a:ext uri="{9D8B030D-6E8A-4147-A177-3AD203B41FA5}">
                      <a16:colId xmlns:a16="http://schemas.microsoft.com/office/drawing/2014/main" val="677091090"/>
                    </a:ext>
                  </a:extLst>
                </a:gridCol>
                <a:gridCol w="246888">
                  <a:extLst>
                    <a:ext uri="{9D8B030D-6E8A-4147-A177-3AD203B41FA5}">
                      <a16:colId xmlns:a16="http://schemas.microsoft.com/office/drawing/2014/main" val="1328134167"/>
                    </a:ext>
                  </a:extLst>
                </a:gridCol>
                <a:gridCol w="246888">
                  <a:extLst>
                    <a:ext uri="{9D8B030D-6E8A-4147-A177-3AD203B41FA5}">
                      <a16:colId xmlns:a16="http://schemas.microsoft.com/office/drawing/2014/main" val="1278579620"/>
                    </a:ext>
                  </a:extLst>
                </a:gridCol>
                <a:gridCol w="246888">
                  <a:extLst>
                    <a:ext uri="{9D8B030D-6E8A-4147-A177-3AD203B41FA5}">
                      <a16:colId xmlns:a16="http://schemas.microsoft.com/office/drawing/2014/main" val="1975475017"/>
                    </a:ext>
                  </a:extLst>
                </a:gridCol>
                <a:gridCol w="246888">
                  <a:extLst>
                    <a:ext uri="{9D8B030D-6E8A-4147-A177-3AD203B41FA5}">
                      <a16:colId xmlns:a16="http://schemas.microsoft.com/office/drawing/2014/main" val="1002423300"/>
                    </a:ext>
                  </a:extLst>
                </a:gridCol>
                <a:gridCol w="246888">
                  <a:extLst>
                    <a:ext uri="{9D8B030D-6E8A-4147-A177-3AD203B41FA5}">
                      <a16:colId xmlns:a16="http://schemas.microsoft.com/office/drawing/2014/main" val="3976782267"/>
                    </a:ext>
                  </a:extLst>
                </a:gridCol>
                <a:gridCol w="246888">
                  <a:extLst>
                    <a:ext uri="{9D8B030D-6E8A-4147-A177-3AD203B41FA5}">
                      <a16:colId xmlns:a16="http://schemas.microsoft.com/office/drawing/2014/main" val="929654208"/>
                    </a:ext>
                  </a:extLst>
                </a:gridCol>
                <a:gridCol w="246888">
                  <a:extLst>
                    <a:ext uri="{9D8B030D-6E8A-4147-A177-3AD203B41FA5}">
                      <a16:colId xmlns:a16="http://schemas.microsoft.com/office/drawing/2014/main" val="2426604580"/>
                    </a:ext>
                  </a:extLst>
                </a:gridCol>
                <a:gridCol w="246888">
                  <a:extLst>
                    <a:ext uri="{9D8B030D-6E8A-4147-A177-3AD203B41FA5}">
                      <a16:colId xmlns:a16="http://schemas.microsoft.com/office/drawing/2014/main" val="381025946"/>
                    </a:ext>
                  </a:extLst>
                </a:gridCol>
                <a:gridCol w="246888">
                  <a:extLst>
                    <a:ext uri="{9D8B030D-6E8A-4147-A177-3AD203B41FA5}">
                      <a16:colId xmlns:a16="http://schemas.microsoft.com/office/drawing/2014/main" val="2103788007"/>
                    </a:ext>
                  </a:extLst>
                </a:gridCol>
                <a:gridCol w="246888">
                  <a:extLst>
                    <a:ext uri="{9D8B030D-6E8A-4147-A177-3AD203B41FA5}">
                      <a16:colId xmlns:a16="http://schemas.microsoft.com/office/drawing/2014/main" val="1256195725"/>
                    </a:ext>
                  </a:extLst>
                </a:gridCol>
                <a:gridCol w="246888">
                  <a:extLst>
                    <a:ext uri="{9D8B030D-6E8A-4147-A177-3AD203B41FA5}">
                      <a16:colId xmlns:a16="http://schemas.microsoft.com/office/drawing/2014/main" val="192489860"/>
                    </a:ext>
                  </a:extLst>
                </a:gridCol>
                <a:gridCol w="246888">
                  <a:extLst>
                    <a:ext uri="{9D8B030D-6E8A-4147-A177-3AD203B41FA5}">
                      <a16:colId xmlns:a16="http://schemas.microsoft.com/office/drawing/2014/main" val="198150690"/>
                    </a:ext>
                  </a:extLst>
                </a:gridCol>
                <a:gridCol w="246888">
                  <a:extLst>
                    <a:ext uri="{9D8B030D-6E8A-4147-A177-3AD203B41FA5}">
                      <a16:colId xmlns:a16="http://schemas.microsoft.com/office/drawing/2014/main" val="34758532"/>
                    </a:ext>
                  </a:extLst>
                </a:gridCol>
                <a:gridCol w="246888">
                  <a:extLst>
                    <a:ext uri="{9D8B030D-6E8A-4147-A177-3AD203B41FA5}">
                      <a16:colId xmlns:a16="http://schemas.microsoft.com/office/drawing/2014/main" val="380441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66424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13:03:08</a:t>
                      </a:r>
                      <a:r>
                        <a:rPr kumimoji="0" lang="en-US" sz="1000" b="0" i="0" u="none" strike="noStrike" kern="1200" cap="none" spc="0" normalizeH="0" baseline="0" noProof="0">
                          <a:ln>
                            <a:noFill/>
                          </a:ln>
                          <a:solidFill>
                            <a:prstClr val="black"/>
                          </a:solidFill>
                          <a:effectLst/>
                          <a:uLnTx/>
                          <a:uFillTx/>
                          <a:latin typeface="+mn-lt"/>
                          <a:ea typeface="+mn-ea"/>
                          <a:cs typeface="+mn-cs"/>
                        </a:rPr>
                        <a:t>
 Proyek sepeda ini baik bagi kemanusiaan dan lingkungan 🚲 Di sini, sepeda tua yang rusak disulap jadi sepeda baru! Tidak hanya itu, sepeda disediakan untuk para pengungsi di Berlin dengan harga murah, dan dikampanyekan di sekolah-sekolah untuk menumbuhkan minat bersepeda bagi anak-anak dan remaja. (via DW Global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https://scontent-iad3-1.xx.fbcdn.net/v/t15.5256-10/p168x128/121784307_369049537871120_3264002833994675251_n.jpg?_nc_cat=106&amp;ccb=2&amp;_nc_sid=08861d&amp;_nc_ohc=vilQHFNYr1YAX9tYfhR&amp;_nc_ht=scontent-iad3-1.xx&amp;oh=8aedd3e6c6ba799820e956a9758536c1&amp;oe=5FE9BCCA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21.226066666667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42.433516666667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15.594283333333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17.661083333333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692.41026666667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228.70463333333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0.10111666666667</a:t>
                      </a:r>
                    </a:p>
                  </a:txBody>
                  <a:tcPr/>
                </a:tc>
                <a:extLst>
                  <a:ext uri="{0D108BD9-81ED-4DB2-BD59-A6C34878D82A}">
                    <a16:rowId xmlns:a16="http://schemas.microsoft.com/office/drawing/2014/main" val="523052850"/>
                  </a:ext>
                </a:extLst>
              </a:tr>
            </a:tbl>
          </a:graphicData>
        </a:graphic>
      </p:graphicFrame>
      <p:sp>
        <p:nvSpPr>
          <p:cNvPr id="4" name="Text Placeholder 3">
            <a:extLst>
              <a:ext uri="{FF2B5EF4-FFF2-40B4-BE49-F238E27FC236}">
                <a16:creationId xmlns:a16="http://schemas.microsoft.com/office/drawing/2014/main" id="{0C8BA234-6433-4239-A773-83C341F65FBE}"/>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3614742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9652-554D-467D-894B-FB9ECDD18400}"/>
              </a:ext>
            </a:extLst>
          </p:cNvPr>
          <p:cNvSpPr>
            <a:spLocks noGrp="1"/>
          </p:cNvSpPr>
          <p:nvPr>
            <p:ph type="title"/>
          </p:nvPr>
        </p:nvSpPr>
        <p:spPr/>
        <p:txBody>
          <a:bodyPr/>
          <a:lstStyle/>
          <a:p>
            <a:r>
              <a:rPr lang="en-US"/>
              <a:t>Facebook Own Videos Demographics Table | DW Indonesia - 18 of 26</a:t>
            </a:r>
          </a:p>
        </p:txBody>
      </p:sp>
      <p:graphicFrame>
        <p:nvGraphicFramePr>
          <p:cNvPr id="5" name="Table Placeholder 4">
            <a:extLst>
              <a:ext uri="{FF2B5EF4-FFF2-40B4-BE49-F238E27FC236}">
                <a16:creationId xmlns:a16="http://schemas.microsoft.com/office/drawing/2014/main" id="{91BA27BC-9A65-4FF2-AC29-36AA5197DED0}"/>
              </a:ext>
            </a:extLst>
          </p:cNvPr>
          <p:cNvGraphicFramePr>
            <a:graphicFrameLocks noGrp="1"/>
          </p:cNvGraphicFramePr>
          <p:nvPr>
            <p:ph type="tbl" sz="quarter" idx="13"/>
            <p:extLst>
              <p:ext uri="{D42A27DB-BD31-4B8C-83A1-F6EECF244321}">
                <p14:modId xmlns:p14="http://schemas.microsoft.com/office/powerpoint/2010/main" val="3686890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30708123"/>
                    </a:ext>
                  </a:extLst>
                </a:gridCol>
                <a:gridCol w="822960">
                  <a:extLst>
                    <a:ext uri="{9D8B030D-6E8A-4147-A177-3AD203B41FA5}">
                      <a16:colId xmlns:a16="http://schemas.microsoft.com/office/drawing/2014/main" val="1018999776"/>
                    </a:ext>
                  </a:extLst>
                </a:gridCol>
                <a:gridCol w="246888">
                  <a:extLst>
                    <a:ext uri="{9D8B030D-6E8A-4147-A177-3AD203B41FA5}">
                      <a16:colId xmlns:a16="http://schemas.microsoft.com/office/drawing/2014/main" val="3561736439"/>
                    </a:ext>
                  </a:extLst>
                </a:gridCol>
                <a:gridCol w="246888">
                  <a:extLst>
                    <a:ext uri="{9D8B030D-6E8A-4147-A177-3AD203B41FA5}">
                      <a16:colId xmlns:a16="http://schemas.microsoft.com/office/drawing/2014/main" val="1307847729"/>
                    </a:ext>
                  </a:extLst>
                </a:gridCol>
                <a:gridCol w="246888">
                  <a:extLst>
                    <a:ext uri="{9D8B030D-6E8A-4147-A177-3AD203B41FA5}">
                      <a16:colId xmlns:a16="http://schemas.microsoft.com/office/drawing/2014/main" val="4182387866"/>
                    </a:ext>
                  </a:extLst>
                </a:gridCol>
                <a:gridCol w="246888">
                  <a:extLst>
                    <a:ext uri="{9D8B030D-6E8A-4147-A177-3AD203B41FA5}">
                      <a16:colId xmlns:a16="http://schemas.microsoft.com/office/drawing/2014/main" val="2374818314"/>
                    </a:ext>
                  </a:extLst>
                </a:gridCol>
                <a:gridCol w="246888">
                  <a:extLst>
                    <a:ext uri="{9D8B030D-6E8A-4147-A177-3AD203B41FA5}">
                      <a16:colId xmlns:a16="http://schemas.microsoft.com/office/drawing/2014/main" val="3053256244"/>
                    </a:ext>
                  </a:extLst>
                </a:gridCol>
                <a:gridCol w="246888">
                  <a:extLst>
                    <a:ext uri="{9D8B030D-6E8A-4147-A177-3AD203B41FA5}">
                      <a16:colId xmlns:a16="http://schemas.microsoft.com/office/drawing/2014/main" val="2226216229"/>
                    </a:ext>
                  </a:extLst>
                </a:gridCol>
                <a:gridCol w="246888">
                  <a:extLst>
                    <a:ext uri="{9D8B030D-6E8A-4147-A177-3AD203B41FA5}">
                      <a16:colId xmlns:a16="http://schemas.microsoft.com/office/drawing/2014/main" val="3255864602"/>
                    </a:ext>
                  </a:extLst>
                </a:gridCol>
                <a:gridCol w="246888">
                  <a:extLst>
                    <a:ext uri="{9D8B030D-6E8A-4147-A177-3AD203B41FA5}">
                      <a16:colId xmlns:a16="http://schemas.microsoft.com/office/drawing/2014/main" val="3852591393"/>
                    </a:ext>
                  </a:extLst>
                </a:gridCol>
                <a:gridCol w="246888">
                  <a:extLst>
                    <a:ext uri="{9D8B030D-6E8A-4147-A177-3AD203B41FA5}">
                      <a16:colId xmlns:a16="http://schemas.microsoft.com/office/drawing/2014/main" val="254076385"/>
                    </a:ext>
                  </a:extLst>
                </a:gridCol>
                <a:gridCol w="246888">
                  <a:extLst>
                    <a:ext uri="{9D8B030D-6E8A-4147-A177-3AD203B41FA5}">
                      <a16:colId xmlns:a16="http://schemas.microsoft.com/office/drawing/2014/main" val="783249939"/>
                    </a:ext>
                  </a:extLst>
                </a:gridCol>
                <a:gridCol w="246888">
                  <a:extLst>
                    <a:ext uri="{9D8B030D-6E8A-4147-A177-3AD203B41FA5}">
                      <a16:colId xmlns:a16="http://schemas.microsoft.com/office/drawing/2014/main" val="2049872666"/>
                    </a:ext>
                  </a:extLst>
                </a:gridCol>
                <a:gridCol w="246888">
                  <a:extLst>
                    <a:ext uri="{9D8B030D-6E8A-4147-A177-3AD203B41FA5}">
                      <a16:colId xmlns:a16="http://schemas.microsoft.com/office/drawing/2014/main" val="2218410970"/>
                    </a:ext>
                  </a:extLst>
                </a:gridCol>
                <a:gridCol w="246888">
                  <a:extLst>
                    <a:ext uri="{9D8B030D-6E8A-4147-A177-3AD203B41FA5}">
                      <a16:colId xmlns:a16="http://schemas.microsoft.com/office/drawing/2014/main" val="1765699284"/>
                    </a:ext>
                  </a:extLst>
                </a:gridCol>
                <a:gridCol w="246888">
                  <a:extLst>
                    <a:ext uri="{9D8B030D-6E8A-4147-A177-3AD203B41FA5}">
                      <a16:colId xmlns:a16="http://schemas.microsoft.com/office/drawing/2014/main" val="2781122092"/>
                    </a:ext>
                  </a:extLst>
                </a:gridCol>
                <a:gridCol w="246888">
                  <a:extLst>
                    <a:ext uri="{9D8B030D-6E8A-4147-A177-3AD203B41FA5}">
                      <a16:colId xmlns:a16="http://schemas.microsoft.com/office/drawing/2014/main" val="66993048"/>
                    </a:ext>
                  </a:extLst>
                </a:gridCol>
                <a:gridCol w="246888">
                  <a:extLst>
                    <a:ext uri="{9D8B030D-6E8A-4147-A177-3AD203B41FA5}">
                      <a16:colId xmlns:a16="http://schemas.microsoft.com/office/drawing/2014/main" val="3412466874"/>
                    </a:ext>
                  </a:extLst>
                </a:gridCol>
                <a:gridCol w="246888">
                  <a:extLst>
                    <a:ext uri="{9D8B030D-6E8A-4147-A177-3AD203B41FA5}">
                      <a16:colId xmlns:a16="http://schemas.microsoft.com/office/drawing/2014/main" val="2674652120"/>
                    </a:ext>
                  </a:extLst>
                </a:gridCol>
                <a:gridCol w="246888">
                  <a:extLst>
                    <a:ext uri="{9D8B030D-6E8A-4147-A177-3AD203B41FA5}">
                      <a16:colId xmlns:a16="http://schemas.microsoft.com/office/drawing/2014/main" val="2986186843"/>
                    </a:ext>
                  </a:extLst>
                </a:gridCol>
                <a:gridCol w="246888">
                  <a:extLst>
                    <a:ext uri="{9D8B030D-6E8A-4147-A177-3AD203B41FA5}">
                      <a16:colId xmlns:a16="http://schemas.microsoft.com/office/drawing/2014/main" val="2982687550"/>
                    </a:ext>
                  </a:extLst>
                </a:gridCol>
                <a:gridCol w="246888">
                  <a:extLst>
                    <a:ext uri="{9D8B030D-6E8A-4147-A177-3AD203B41FA5}">
                      <a16:colId xmlns:a16="http://schemas.microsoft.com/office/drawing/2014/main" val="3762564016"/>
                    </a:ext>
                  </a:extLst>
                </a:gridCol>
                <a:gridCol w="246888">
                  <a:extLst>
                    <a:ext uri="{9D8B030D-6E8A-4147-A177-3AD203B41FA5}">
                      <a16:colId xmlns:a16="http://schemas.microsoft.com/office/drawing/2014/main" val="9727905"/>
                    </a:ext>
                  </a:extLst>
                </a:gridCol>
                <a:gridCol w="246888">
                  <a:extLst>
                    <a:ext uri="{9D8B030D-6E8A-4147-A177-3AD203B41FA5}">
                      <a16:colId xmlns:a16="http://schemas.microsoft.com/office/drawing/2014/main" val="1690309242"/>
                    </a:ext>
                  </a:extLst>
                </a:gridCol>
                <a:gridCol w="246888">
                  <a:extLst>
                    <a:ext uri="{9D8B030D-6E8A-4147-A177-3AD203B41FA5}">
                      <a16:colId xmlns:a16="http://schemas.microsoft.com/office/drawing/2014/main" val="366168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844178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12:21:39</a:t>
                      </a:r>
                      <a:r>
                        <a:rPr kumimoji="0" lang="en-US" sz="1000" b="0" i="0" u="none" strike="noStrike" kern="1200" cap="none" spc="0" normalizeH="0" baseline="0" noProof="0">
                          <a:ln>
                            <a:noFill/>
                          </a:ln>
                          <a:solidFill>
                            <a:prstClr val="black"/>
                          </a:solidFill>
                          <a:effectLst/>
                          <a:uLnTx/>
                          <a:uFillTx/>
                          <a:latin typeface="+mn-lt"/>
                          <a:ea typeface="+mn-ea"/>
                          <a:cs typeface="+mn-cs"/>
                        </a:rPr>
                        <a:t>
 Pasangan suami istri Anil dan Pamela Malhotra abdikan seluruh hidupnya untuk konservasi hutan di Karnataka, India. Mereka bahkan memutuskan untuk tidak punya anak agar bisa fokus kerja. Hasil kerja selama 30 tahun adalah pulihnya kembali ekosistem yang dulu nyaris ambruk. Kini hutan kembali dihuni binatang liar. #inovator #dwinovator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https://scontent-iad3-1.xx.fbcdn.net/v/t15.5256-10/p168x128/66052598_455588458595949_4873848825015435264_n.jpg?_nc_cat=105&amp;ccb=2&amp;_nc_sid=08861d&amp;_nc_ohc=iRuSIZ6oztUAX94JSLH&amp;_nc_ht=scontent-iad3-1.xx&amp;oh=dc19ed0582f2742eb17cd12666edce0a&amp;oe=5FE966A8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36.719833333333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430.14476666667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1359.2086166667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1214.0446666667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622.94261666667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189.87133333333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2572.85365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9473.5675833333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2814.4923666667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809.10208333333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26.501716666667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5.2708833333333</a:t>
                      </a:r>
                    </a:p>
                  </a:txBody>
                  <a:tcPr/>
                </a:tc>
                <a:extLst>
                  <a:ext uri="{0D108BD9-81ED-4DB2-BD59-A6C34878D82A}">
                    <a16:rowId xmlns:a16="http://schemas.microsoft.com/office/drawing/2014/main" val="3112952368"/>
                  </a:ext>
                </a:extLst>
              </a:tr>
            </a:tbl>
          </a:graphicData>
        </a:graphic>
      </p:graphicFrame>
      <p:sp>
        <p:nvSpPr>
          <p:cNvPr id="4" name="Text Placeholder 3">
            <a:extLst>
              <a:ext uri="{FF2B5EF4-FFF2-40B4-BE49-F238E27FC236}">
                <a16:creationId xmlns:a16="http://schemas.microsoft.com/office/drawing/2014/main" id="{CD6E3317-AB13-4FBB-BC01-D67BC3C27CA0}"/>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962118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5FDF-DB4C-484E-B341-BCAEC5241E68}"/>
              </a:ext>
            </a:extLst>
          </p:cNvPr>
          <p:cNvSpPr>
            <a:spLocks noGrp="1"/>
          </p:cNvSpPr>
          <p:nvPr>
            <p:ph type="title"/>
          </p:nvPr>
        </p:nvSpPr>
        <p:spPr/>
        <p:txBody>
          <a:bodyPr/>
          <a:lstStyle/>
          <a:p>
            <a:r>
              <a:rPr lang="en-US"/>
              <a:t>Facebook Own Videos Demographics Table | DW Indonesia - 19 of 26</a:t>
            </a:r>
          </a:p>
        </p:txBody>
      </p:sp>
      <p:graphicFrame>
        <p:nvGraphicFramePr>
          <p:cNvPr id="5" name="Table Placeholder 4">
            <a:extLst>
              <a:ext uri="{FF2B5EF4-FFF2-40B4-BE49-F238E27FC236}">
                <a16:creationId xmlns:a16="http://schemas.microsoft.com/office/drawing/2014/main" id="{F5655540-4CD7-4AF4-8A54-1CD76121AE9B}"/>
              </a:ext>
            </a:extLst>
          </p:cNvPr>
          <p:cNvGraphicFramePr>
            <a:graphicFrameLocks noGrp="1"/>
          </p:cNvGraphicFramePr>
          <p:nvPr>
            <p:ph type="tbl" sz="quarter" idx="13"/>
            <p:extLst>
              <p:ext uri="{D42A27DB-BD31-4B8C-83A1-F6EECF244321}">
                <p14:modId xmlns:p14="http://schemas.microsoft.com/office/powerpoint/2010/main" val="407077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13045313"/>
                    </a:ext>
                  </a:extLst>
                </a:gridCol>
                <a:gridCol w="822960">
                  <a:extLst>
                    <a:ext uri="{9D8B030D-6E8A-4147-A177-3AD203B41FA5}">
                      <a16:colId xmlns:a16="http://schemas.microsoft.com/office/drawing/2014/main" val="3358639254"/>
                    </a:ext>
                  </a:extLst>
                </a:gridCol>
                <a:gridCol w="246888">
                  <a:extLst>
                    <a:ext uri="{9D8B030D-6E8A-4147-A177-3AD203B41FA5}">
                      <a16:colId xmlns:a16="http://schemas.microsoft.com/office/drawing/2014/main" val="4216505017"/>
                    </a:ext>
                  </a:extLst>
                </a:gridCol>
                <a:gridCol w="246888">
                  <a:extLst>
                    <a:ext uri="{9D8B030D-6E8A-4147-A177-3AD203B41FA5}">
                      <a16:colId xmlns:a16="http://schemas.microsoft.com/office/drawing/2014/main" val="3567893339"/>
                    </a:ext>
                  </a:extLst>
                </a:gridCol>
                <a:gridCol w="246888">
                  <a:extLst>
                    <a:ext uri="{9D8B030D-6E8A-4147-A177-3AD203B41FA5}">
                      <a16:colId xmlns:a16="http://schemas.microsoft.com/office/drawing/2014/main" val="1999320926"/>
                    </a:ext>
                  </a:extLst>
                </a:gridCol>
                <a:gridCol w="246888">
                  <a:extLst>
                    <a:ext uri="{9D8B030D-6E8A-4147-A177-3AD203B41FA5}">
                      <a16:colId xmlns:a16="http://schemas.microsoft.com/office/drawing/2014/main" val="3040190877"/>
                    </a:ext>
                  </a:extLst>
                </a:gridCol>
                <a:gridCol w="246888">
                  <a:extLst>
                    <a:ext uri="{9D8B030D-6E8A-4147-A177-3AD203B41FA5}">
                      <a16:colId xmlns:a16="http://schemas.microsoft.com/office/drawing/2014/main" val="2962063352"/>
                    </a:ext>
                  </a:extLst>
                </a:gridCol>
                <a:gridCol w="246888">
                  <a:extLst>
                    <a:ext uri="{9D8B030D-6E8A-4147-A177-3AD203B41FA5}">
                      <a16:colId xmlns:a16="http://schemas.microsoft.com/office/drawing/2014/main" val="1851516471"/>
                    </a:ext>
                  </a:extLst>
                </a:gridCol>
                <a:gridCol w="246888">
                  <a:extLst>
                    <a:ext uri="{9D8B030D-6E8A-4147-A177-3AD203B41FA5}">
                      <a16:colId xmlns:a16="http://schemas.microsoft.com/office/drawing/2014/main" val="1209461213"/>
                    </a:ext>
                  </a:extLst>
                </a:gridCol>
                <a:gridCol w="246888">
                  <a:extLst>
                    <a:ext uri="{9D8B030D-6E8A-4147-A177-3AD203B41FA5}">
                      <a16:colId xmlns:a16="http://schemas.microsoft.com/office/drawing/2014/main" val="3121479579"/>
                    </a:ext>
                  </a:extLst>
                </a:gridCol>
                <a:gridCol w="246888">
                  <a:extLst>
                    <a:ext uri="{9D8B030D-6E8A-4147-A177-3AD203B41FA5}">
                      <a16:colId xmlns:a16="http://schemas.microsoft.com/office/drawing/2014/main" val="4024256200"/>
                    </a:ext>
                  </a:extLst>
                </a:gridCol>
                <a:gridCol w="246888">
                  <a:extLst>
                    <a:ext uri="{9D8B030D-6E8A-4147-A177-3AD203B41FA5}">
                      <a16:colId xmlns:a16="http://schemas.microsoft.com/office/drawing/2014/main" val="3389175879"/>
                    </a:ext>
                  </a:extLst>
                </a:gridCol>
                <a:gridCol w="246888">
                  <a:extLst>
                    <a:ext uri="{9D8B030D-6E8A-4147-A177-3AD203B41FA5}">
                      <a16:colId xmlns:a16="http://schemas.microsoft.com/office/drawing/2014/main" val="3463834342"/>
                    </a:ext>
                  </a:extLst>
                </a:gridCol>
                <a:gridCol w="246888">
                  <a:extLst>
                    <a:ext uri="{9D8B030D-6E8A-4147-A177-3AD203B41FA5}">
                      <a16:colId xmlns:a16="http://schemas.microsoft.com/office/drawing/2014/main" val="2736635024"/>
                    </a:ext>
                  </a:extLst>
                </a:gridCol>
                <a:gridCol w="246888">
                  <a:extLst>
                    <a:ext uri="{9D8B030D-6E8A-4147-A177-3AD203B41FA5}">
                      <a16:colId xmlns:a16="http://schemas.microsoft.com/office/drawing/2014/main" val="2294439534"/>
                    </a:ext>
                  </a:extLst>
                </a:gridCol>
                <a:gridCol w="246888">
                  <a:extLst>
                    <a:ext uri="{9D8B030D-6E8A-4147-A177-3AD203B41FA5}">
                      <a16:colId xmlns:a16="http://schemas.microsoft.com/office/drawing/2014/main" val="3238965963"/>
                    </a:ext>
                  </a:extLst>
                </a:gridCol>
                <a:gridCol w="246888">
                  <a:extLst>
                    <a:ext uri="{9D8B030D-6E8A-4147-A177-3AD203B41FA5}">
                      <a16:colId xmlns:a16="http://schemas.microsoft.com/office/drawing/2014/main" val="1870909383"/>
                    </a:ext>
                  </a:extLst>
                </a:gridCol>
                <a:gridCol w="246888">
                  <a:extLst>
                    <a:ext uri="{9D8B030D-6E8A-4147-A177-3AD203B41FA5}">
                      <a16:colId xmlns:a16="http://schemas.microsoft.com/office/drawing/2014/main" val="1672013330"/>
                    </a:ext>
                  </a:extLst>
                </a:gridCol>
                <a:gridCol w="246888">
                  <a:extLst>
                    <a:ext uri="{9D8B030D-6E8A-4147-A177-3AD203B41FA5}">
                      <a16:colId xmlns:a16="http://schemas.microsoft.com/office/drawing/2014/main" val="2671585381"/>
                    </a:ext>
                  </a:extLst>
                </a:gridCol>
                <a:gridCol w="246888">
                  <a:extLst>
                    <a:ext uri="{9D8B030D-6E8A-4147-A177-3AD203B41FA5}">
                      <a16:colId xmlns:a16="http://schemas.microsoft.com/office/drawing/2014/main" val="249279736"/>
                    </a:ext>
                  </a:extLst>
                </a:gridCol>
                <a:gridCol w="246888">
                  <a:extLst>
                    <a:ext uri="{9D8B030D-6E8A-4147-A177-3AD203B41FA5}">
                      <a16:colId xmlns:a16="http://schemas.microsoft.com/office/drawing/2014/main" val="1116852921"/>
                    </a:ext>
                  </a:extLst>
                </a:gridCol>
                <a:gridCol w="246888">
                  <a:extLst>
                    <a:ext uri="{9D8B030D-6E8A-4147-A177-3AD203B41FA5}">
                      <a16:colId xmlns:a16="http://schemas.microsoft.com/office/drawing/2014/main" val="767189018"/>
                    </a:ext>
                  </a:extLst>
                </a:gridCol>
                <a:gridCol w="246888">
                  <a:extLst>
                    <a:ext uri="{9D8B030D-6E8A-4147-A177-3AD203B41FA5}">
                      <a16:colId xmlns:a16="http://schemas.microsoft.com/office/drawing/2014/main" val="2315711308"/>
                    </a:ext>
                  </a:extLst>
                </a:gridCol>
                <a:gridCol w="246888">
                  <a:extLst>
                    <a:ext uri="{9D8B030D-6E8A-4147-A177-3AD203B41FA5}">
                      <a16:colId xmlns:a16="http://schemas.microsoft.com/office/drawing/2014/main" val="2805659142"/>
                    </a:ext>
                  </a:extLst>
                </a:gridCol>
                <a:gridCol w="246888">
                  <a:extLst>
                    <a:ext uri="{9D8B030D-6E8A-4147-A177-3AD203B41FA5}">
                      <a16:colId xmlns:a16="http://schemas.microsoft.com/office/drawing/2014/main" val="278766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48036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11:58:14</a:t>
                      </a:r>
                      <a:r>
                        <a:rPr kumimoji="0" lang="en-US" sz="1000" b="0" i="0" u="none" strike="noStrike" kern="1200" cap="none" spc="0" normalizeH="0" baseline="0" noProof="0">
                          <a:ln>
                            <a:noFill/>
                          </a:ln>
                          <a:solidFill>
                            <a:prstClr val="black"/>
                          </a:solidFill>
                          <a:effectLst/>
                          <a:uLnTx/>
                          <a:uFillTx/>
                          <a:latin typeface="+mn-lt"/>
                          <a:ea typeface="+mn-ea"/>
                          <a:cs typeface="+mn-cs"/>
                        </a:rPr>
                        <a:t>
 Seorang penyelam peneliti dan fotografer asal Jerman menaruh ketertarikan pada perairan dingin ❄ Yuk, ikuti penyelamannya di Tanjung Utara, Norwegia lewat hasil foto yang menakjubkan 📸
| Via DW Euromaxx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https://scontent-iad3-1.xx.fbcdn.net/v/t15.5256-10/p160x160/75258731_474488460139758_379944918811934720_n.jpg?_nc_cat=109&amp;ccb=2&amp;_nc_sid=08861d&amp;_nc_ohc=XDdn5vX8pIMAX_cKLtN&amp;_nc_ht=scontent-iad3-1.xx&amp;oh=fa52da483bb375edab63b738afce8ae5&amp;oe=5FE90F37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22.903883333333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593.03691666667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399.83451666667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28.460066666667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96.371983333333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1421.34025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3303.55675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2165.3974666667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571.08506666667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0.10481666666667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0.30735</a:t>
                      </a:r>
                    </a:p>
                  </a:txBody>
                  <a:tcPr/>
                </a:tc>
                <a:extLst>
                  <a:ext uri="{0D108BD9-81ED-4DB2-BD59-A6C34878D82A}">
                    <a16:rowId xmlns:a16="http://schemas.microsoft.com/office/drawing/2014/main" val="602621458"/>
                  </a:ext>
                </a:extLst>
              </a:tr>
            </a:tbl>
          </a:graphicData>
        </a:graphic>
      </p:graphicFrame>
      <p:sp>
        <p:nvSpPr>
          <p:cNvPr id="4" name="Text Placeholder 3">
            <a:extLst>
              <a:ext uri="{FF2B5EF4-FFF2-40B4-BE49-F238E27FC236}">
                <a16:creationId xmlns:a16="http://schemas.microsoft.com/office/drawing/2014/main" id="{570F2C9F-ED77-4EEB-8B4F-1A60DDB4ADA3}"/>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984627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2ECA1-4105-4DCB-910E-6B0790321A8E}"/>
              </a:ext>
            </a:extLst>
          </p:cNvPr>
          <p:cNvSpPr>
            <a:spLocks noGrp="1"/>
          </p:cNvSpPr>
          <p:nvPr>
            <p:ph type="title"/>
          </p:nvPr>
        </p:nvSpPr>
        <p:spPr/>
        <p:txBody>
          <a:bodyPr/>
          <a:lstStyle/>
          <a:p>
            <a:r>
              <a:rPr lang="en-US"/>
              <a:t>Facebook Own Videos Demographics Table | DW Indonesia - 20 of 26</a:t>
            </a:r>
          </a:p>
        </p:txBody>
      </p:sp>
      <p:graphicFrame>
        <p:nvGraphicFramePr>
          <p:cNvPr id="5" name="Table Placeholder 4">
            <a:extLst>
              <a:ext uri="{FF2B5EF4-FFF2-40B4-BE49-F238E27FC236}">
                <a16:creationId xmlns:a16="http://schemas.microsoft.com/office/drawing/2014/main" id="{2BC9F526-041C-4A3F-BF2C-62FF983DACBA}"/>
              </a:ext>
            </a:extLst>
          </p:cNvPr>
          <p:cNvGraphicFramePr>
            <a:graphicFrameLocks noGrp="1"/>
          </p:cNvGraphicFramePr>
          <p:nvPr>
            <p:ph type="tbl" sz="quarter" idx="13"/>
            <p:extLst>
              <p:ext uri="{D42A27DB-BD31-4B8C-83A1-F6EECF244321}">
                <p14:modId xmlns:p14="http://schemas.microsoft.com/office/powerpoint/2010/main" val="23856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078552481"/>
                    </a:ext>
                  </a:extLst>
                </a:gridCol>
                <a:gridCol w="822960">
                  <a:extLst>
                    <a:ext uri="{9D8B030D-6E8A-4147-A177-3AD203B41FA5}">
                      <a16:colId xmlns:a16="http://schemas.microsoft.com/office/drawing/2014/main" val="1380128321"/>
                    </a:ext>
                  </a:extLst>
                </a:gridCol>
                <a:gridCol w="246888">
                  <a:extLst>
                    <a:ext uri="{9D8B030D-6E8A-4147-A177-3AD203B41FA5}">
                      <a16:colId xmlns:a16="http://schemas.microsoft.com/office/drawing/2014/main" val="3470081941"/>
                    </a:ext>
                  </a:extLst>
                </a:gridCol>
                <a:gridCol w="246888">
                  <a:extLst>
                    <a:ext uri="{9D8B030D-6E8A-4147-A177-3AD203B41FA5}">
                      <a16:colId xmlns:a16="http://schemas.microsoft.com/office/drawing/2014/main" val="4041217723"/>
                    </a:ext>
                  </a:extLst>
                </a:gridCol>
                <a:gridCol w="246888">
                  <a:extLst>
                    <a:ext uri="{9D8B030D-6E8A-4147-A177-3AD203B41FA5}">
                      <a16:colId xmlns:a16="http://schemas.microsoft.com/office/drawing/2014/main" val="1538191498"/>
                    </a:ext>
                  </a:extLst>
                </a:gridCol>
                <a:gridCol w="246888">
                  <a:extLst>
                    <a:ext uri="{9D8B030D-6E8A-4147-A177-3AD203B41FA5}">
                      <a16:colId xmlns:a16="http://schemas.microsoft.com/office/drawing/2014/main" val="449004991"/>
                    </a:ext>
                  </a:extLst>
                </a:gridCol>
                <a:gridCol w="246888">
                  <a:extLst>
                    <a:ext uri="{9D8B030D-6E8A-4147-A177-3AD203B41FA5}">
                      <a16:colId xmlns:a16="http://schemas.microsoft.com/office/drawing/2014/main" val="3592869343"/>
                    </a:ext>
                  </a:extLst>
                </a:gridCol>
                <a:gridCol w="246888">
                  <a:extLst>
                    <a:ext uri="{9D8B030D-6E8A-4147-A177-3AD203B41FA5}">
                      <a16:colId xmlns:a16="http://schemas.microsoft.com/office/drawing/2014/main" val="1358573408"/>
                    </a:ext>
                  </a:extLst>
                </a:gridCol>
                <a:gridCol w="246888">
                  <a:extLst>
                    <a:ext uri="{9D8B030D-6E8A-4147-A177-3AD203B41FA5}">
                      <a16:colId xmlns:a16="http://schemas.microsoft.com/office/drawing/2014/main" val="917639213"/>
                    </a:ext>
                  </a:extLst>
                </a:gridCol>
                <a:gridCol w="246888">
                  <a:extLst>
                    <a:ext uri="{9D8B030D-6E8A-4147-A177-3AD203B41FA5}">
                      <a16:colId xmlns:a16="http://schemas.microsoft.com/office/drawing/2014/main" val="3762469470"/>
                    </a:ext>
                  </a:extLst>
                </a:gridCol>
                <a:gridCol w="246888">
                  <a:extLst>
                    <a:ext uri="{9D8B030D-6E8A-4147-A177-3AD203B41FA5}">
                      <a16:colId xmlns:a16="http://schemas.microsoft.com/office/drawing/2014/main" val="3093948674"/>
                    </a:ext>
                  </a:extLst>
                </a:gridCol>
                <a:gridCol w="246888">
                  <a:extLst>
                    <a:ext uri="{9D8B030D-6E8A-4147-A177-3AD203B41FA5}">
                      <a16:colId xmlns:a16="http://schemas.microsoft.com/office/drawing/2014/main" val="1958315899"/>
                    </a:ext>
                  </a:extLst>
                </a:gridCol>
                <a:gridCol w="246888">
                  <a:extLst>
                    <a:ext uri="{9D8B030D-6E8A-4147-A177-3AD203B41FA5}">
                      <a16:colId xmlns:a16="http://schemas.microsoft.com/office/drawing/2014/main" val="1861798938"/>
                    </a:ext>
                  </a:extLst>
                </a:gridCol>
                <a:gridCol w="246888">
                  <a:extLst>
                    <a:ext uri="{9D8B030D-6E8A-4147-A177-3AD203B41FA5}">
                      <a16:colId xmlns:a16="http://schemas.microsoft.com/office/drawing/2014/main" val="836624664"/>
                    </a:ext>
                  </a:extLst>
                </a:gridCol>
                <a:gridCol w="246888">
                  <a:extLst>
                    <a:ext uri="{9D8B030D-6E8A-4147-A177-3AD203B41FA5}">
                      <a16:colId xmlns:a16="http://schemas.microsoft.com/office/drawing/2014/main" val="647863855"/>
                    </a:ext>
                  </a:extLst>
                </a:gridCol>
                <a:gridCol w="246888">
                  <a:extLst>
                    <a:ext uri="{9D8B030D-6E8A-4147-A177-3AD203B41FA5}">
                      <a16:colId xmlns:a16="http://schemas.microsoft.com/office/drawing/2014/main" val="2927890433"/>
                    </a:ext>
                  </a:extLst>
                </a:gridCol>
                <a:gridCol w="246888">
                  <a:extLst>
                    <a:ext uri="{9D8B030D-6E8A-4147-A177-3AD203B41FA5}">
                      <a16:colId xmlns:a16="http://schemas.microsoft.com/office/drawing/2014/main" val="2076978086"/>
                    </a:ext>
                  </a:extLst>
                </a:gridCol>
                <a:gridCol w="246888">
                  <a:extLst>
                    <a:ext uri="{9D8B030D-6E8A-4147-A177-3AD203B41FA5}">
                      <a16:colId xmlns:a16="http://schemas.microsoft.com/office/drawing/2014/main" val="2426058576"/>
                    </a:ext>
                  </a:extLst>
                </a:gridCol>
                <a:gridCol w="246888">
                  <a:extLst>
                    <a:ext uri="{9D8B030D-6E8A-4147-A177-3AD203B41FA5}">
                      <a16:colId xmlns:a16="http://schemas.microsoft.com/office/drawing/2014/main" val="3163607921"/>
                    </a:ext>
                  </a:extLst>
                </a:gridCol>
                <a:gridCol w="246888">
                  <a:extLst>
                    <a:ext uri="{9D8B030D-6E8A-4147-A177-3AD203B41FA5}">
                      <a16:colId xmlns:a16="http://schemas.microsoft.com/office/drawing/2014/main" val="755662700"/>
                    </a:ext>
                  </a:extLst>
                </a:gridCol>
                <a:gridCol w="246888">
                  <a:extLst>
                    <a:ext uri="{9D8B030D-6E8A-4147-A177-3AD203B41FA5}">
                      <a16:colId xmlns:a16="http://schemas.microsoft.com/office/drawing/2014/main" val="2451606801"/>
                    </a:ext>
                  </a:extLst>
                </a:gridCol>
                <a:gridCol w="246888">
                  <a:extLst>
                    <a:ext uri="{9D8B030D-6E8A-4147-A177-3AD203B41FA5}">
                      <a16:colId xmlns:a16="http://schemas.microsoft.com/office/drawing/2014/main" val="1225677657"/>
                    </a:ext>
                  </a:extLst>
                </a:gridCol>
                <a:gridCol w="246888">
                  <a:extLst>
                    <a:ext uri="{9D8B030D-6E8A-4147-A177-3AD203B41FA5}">
                      <a16:colId xmlns:a16="http://schemas.microsoft.com/office/drawing/2014/main" val="1110697981"/>
                    </a:ext>
                  </a:extLst>
                </a:gridCol>
                <a:gridCol w="246888">
                  <a:extLst>
                    <a:ext uri="{9D8B030D-6E8A-4147-A177-3AD203B41FA5}">
                      <a16:colId xmlns:a16="http://schemas.microsoft.com/office/drawing/2014/main" val="2989275748"/>
                    </a:ext>
                  </a:extLst>
                </a:gridCol>
                <a:gridCol w="246888">
                  <a:extLst>
                    <a:ext uri="{9D8B030D-6E8A-4147-A177-3AD203B41FA5}">
                      <a16:colId xmlns:a16="http://schemas.microsoft.com/office/drawing/2014/main" val="268135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63946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11:46:44</a:t>
                      </a:r>
                      <a:r>
                        <a:rPr kumimoji="0" lang="en-US" sz="1000" b="0" i="0" u="none" strike="noStrike" kern="1200" cap="none" spc="0" normalizeH="0" baseline="0" noProof="0">
                          <a:ln>
                            <a:noFill/>
                          </a:ln>
                          <a:solidFill>
                            <a:prstClr val="black"/>
                          </a:solidFill>
                          <a:effectLst/>
                          <a:uLnTx/>
                          <a:uFillTx/>
                          <a:latin typeface="+mn-lt"/>
                          <a:ea typeface="+mn-ea"/>
                          <a:cs typeface="+mn-cs"/>
                        </a:rPr>
                        <a:t>
 Dulu, kawasan hutan di pulau ini tandus dan kurang sumber mata air akibat pertanian tebas-bakar. Berkat NGO dan kerja sama warga, pulau ini kembali hijau. Pertanian beralih ke wanatani, panel surya dipasang dan ada sumur penampung air hujan. DW Global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75394188_200791594372217_5206875881863118848_n.jpg?_nc_cat=109&amp;ccb=2&amp;_nc_sid=08861d&amp;_nc_ohc=GpaFSXusmRkAX-PufJ7&amp;_nc_oc=AQlG_Ea2eAEnrxE6HoioTv-BUvINpGAaJIhvm9kNHAEkqgjg1QJArRhHght_2W6Afo4&amp;_nc_ht=scontent-iad3-1.xx&amp;oh=a8c98efc1c80dd5cf35dd726acce9f67&amp;oe=5FEA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28.303116666667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262.03871666667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666.50606666667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467.91945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262.08756666667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49.130366666667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151.39196666667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6099.4482333333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4101.2548833333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468.63773333333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0.98263333333333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0.35665</a:t>
                      </a:r>
                    </a:p>
                  </a:txBody>
                  <a:tcPr/>
                </a:tc>
                <a:extLst>
                  <a:ext uri="{0D108BD9-81ED-4DB2-BD59-A6C34878D82A}">
                    <a16:rowId xmlns:a16="http://schemas.microsoft.com/office/drawing/2014/main" val="3110927395"/>
                  </a:ext>
                </a:extLst>
              </a:tr>
            </a:tbl>
          </a:graphicData>
        </a:graphic>
      </p:graphicFrame>
      <p:sp>
        <p:nvSpPr>
          <p:cNvPr id="4" name="Text Placeholder 3">
            <a:extLst>
              <a:ext uri="{FF2B5EF4-FFF2-40B4-BE49-F238E27FC236}">
                <a16:creationId xmlns:a16="http://schemas.microsoft.com/office/drawing/2014/main" id="{1401E935-BED4-4306-8E42-BCF13EAA0F76}"/>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550169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9B660-5805-4BBD-8B07-CD50F9664ED2}"/>
              </a:ext>
            </a:extLst>
          </p:cNvPr>
          <p:cNvSpPr>
            <a:spLocks noGrp="1"/>
          </p:cNvSpPr>
          <p:nvPr>
            <p:ph type="title"/>
          </p:nvPr>
        </p:nvSpPr>
        <p:spPr/>
        <p:txBody>
          <a:bodyPr/>
          <a:lstStyle/>
          <a:p>
            <a:r>
              <a:rPr lang="en-US"/>
              <a:t>Facebook Own Videos Demographics Table | DW Indonesia - 21 of 26</a:t>
            </a:r>
          </a:p>
        </p:txBody>
      </p:sp>
      <p:graphicFrame>
        <p:nvGraphicFramePr>
          <p:cNvPr id="5" name="Table Placeholder 4">
            <a:extLst>
              <a:ext uri="{FF2B5EF4-FFF2-40B4-BE49-F238E27FC236}">
                <a16:creationId xmlns:a16="http://schemas.microsoft.com/office/drawing/2014/main" id="{716E2DF6-5F25-4F61-A197-44D2F71422E2}"/>
              </a:ext>
            </a:extLst>
          </p:cNvPr>
          <p:cNvGraphicFramePr>
            <a:graphicFrameLocks noGrp="1"/>
          </p:cNvGraphicFramePr>
          <p:nvPr>
            <p:ph type="tbl" sz="quarter" idx="13"/>
            <p:extLst>
              <p:ext uri="{D42A27DB-BD31-4B8C-83A1-F6EECF244321}">
                <p14:modId xmlns:p14="http://schemas.microsoft.com/office/powerpoint/2010/main" val="112993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24316338"/>
                    </a:ext>
                  </a:extLst>
                </a:gridCol>
                <a:gridCol w="822960">
                  <a:extLst>
                    <a:ext uri="{9D8B030D-6E8A-4147-A177-3AD203B41FA5}">
                      <a16:colId xmlns:a16="http://schemas.microsoft.com/office/drawing/2014/main" val="541484920"/>
                    </a:ext>
                  </a:extLst>
                </a:gridCol>
                <a:gridCol w="246888">
                  <a:extLst>
                    <a:ext uri="{9D8B030D-6E8A-4147-A177-3AD203B41FA5}">
                      <a16:colId xmlns:a16="http://schemas.microsoft.com/office/drawing/2014/main" val="3877312824"/>
                    </a:ext>
                  </a:extLst>
                </a:gridCol>
                <a:gridCol w="246888">
                  <a:extLst>
                    <a:ext uri="{9D8B030D-6E8A-4147-A177-3AD203B41FA5}">
                      <a16:colId xmlns:a16="http://schemas.microsoft.com/office/drawing/2014/main" val="2223986042"/>
                    </a:ext>
                  </a:extLst>
                </a:gridCol>
                <a:gridCol w="246888">
                  <a:extLst>
                    <a:ext uri="{9D8B030D-6E8A-4147-A177-3AD203B41FA5}">
                      <a16:colId xmlns:a16="http://schemas.microsoft.com/office/drawing/2014/main" val="124075334"/>
                    </a:ext>
                  </a:extLst>
                </a:gridCol>
                <a:gridCol w="246888">
                  <a:extLst>
                    <a:ext uri="{9D8B030D-6E8A-4147-A177-3AD203B41FA5}">
                      <a16:colId xmlns:a16="http://schemas.microsoft.com/office/drawing/2014/main" val="481952183"/>
                    </a:ext>
                  </a:extLst>
                </a:gridCol>
                <a:gridCol w="246888">
                  <a:extLst>
                    <a:ext uri="{9D8B030D-6E8A-4147-A177-3AD203B41FA5}">
                      <a16:colId xmlns:a16="http://schemas.microsoft.com/office/drawing/2014/main" val="1189210412"/>
                    </a:ext>
                  </a:extLst>
                </a:gridCol>
                <a:gridCol w="246888">
                  <a:extLst>
                    <a:ext uri="{9D8B030D-6E8A-4147-A177-3AD203B41FA5}">
                      <a16:colId xmlns:a16="http://schemas.microsoft.com/office/drawing/2014/main" val="2932899022"/>
                    </a:ext>
                  </a:extLst>
                </a:gridCol>
                <a:gridCol w="246888">
                  <a:extLst>
                    <a:ext uri="{9D8B030D-6E8A-4147-A177-3AD203B41FA5}">
                      <a16:colId xmlns:a16="http://schemas.microsoft.com/office/drawing/2014/main" val="3490080579"/>
                    </a:ext>
                  </a:extLst>
                </a:gridCol>
                <a:gridCol w="246888">
                  <a:extLst>
                    <a:ext uri="{9D8B030D-6E8A-4147-A177-3AD203B41FA5}">
                      <a16:colId xmlns:a16="http://schemas.microsoft.com/office/drawing/2014/main" val="3996601113"/>
                    </a:ext>
                  </a:extLst>
                </a:gridCol>
                <a:gridCol w="246888">
                  <a:extLst>
                    <a:ext uri="{9D8B030D-6E8A-4147-A177-3AD203B41FA5}">
                      <a16:colId xmlns:a16="http://schemas.microsoft.com/office/drawing/2014/main" val="274291464"/>
                    </a:ext>
                  </a:extLst>
                </a:gridCol>
                <a:gridCol w="246888">
                  <a:extLst>
                    <a:ext uri="{9D8B030D-6E8A-4147-A177-3AD203B41FA5}">
                      <a16:colId xmlns:a16="http://schemas.microsoft.com/office/drawing/2014/main" val="1143992770"/>
                    </a:ext>
                  </a:extLst>
                </a:gridCol>
                <a:gridCol w="246888">
                  <a:extLst>
                    <a:ext uri="{9D8B030D-6E8A-4147-A177-3AD203B41FA5}">
                      <a16:colId xmlns:a16="http://schemas.microsoft.com/office/drawing/2014/main" val="2916138438"/>
                    </a:ext>
                  </a:extLst>
                </a:gridCol>
                <a:gridCol w="246888">
                  <a:extLst>
                    <a:ext uri="{9D8B030D-6E8A-4147-A177-3AD203B41FA5}">
                      <a16:colId xmlns:a16="http://schemas.microsoft.com/office/drawing/2014/main" val="1566245477"/>
                    </a:ext>
                  </a:extLst>
                </a:gridCol>
                <a:gridCol w="246888">
                  <a:extLst>
                    <a:ext uri="{9D8B030D-6E8A-4147-A177-3AD203B41FA5}">
                      <a16:colId xmlns:a16="http://schemas.microsoft.com/office/drawing/2014/main" val="186142491"/>
                    </a:ext>
                  </a:extLst>
                </a:gridCol>
                <a:gridCol w="246888">
                  <a:extLst>
                    <a:ext uri="{9D8B030D-6E8A-4147-A177-3AD203B41FA5}">
                      <a16:colId xmlns:a16="http://schemas.microsoft.com/office/drawing/2014/main" val="3596336718"/>
                    </a:ext>
                  </a:extLst>
                </a:gridCol>
                <a:gridCol w="246888">
                  <a:extLst>
                    <a:ext uri="{9D8B030D-6E8A-4147-A177-3AD203B41FA5}">
                      <a16:colId xmlns:a16="http://schemas.microsoft.com/office/drawing/2014/main" val="2209082069"/>
                    </a:ext>
                  </a:extLst>
                </a:gridCol>
                <a:gridCol w="246888">
                  <a:extLst>
                    <a:ext uri="{9D8B030D-6E8A-4147-A177-3AD203B41FA5}">
                      <a16:colId xmlns:a16="http://schemas.microsoft.com/office/drawing/2014/main" val="3993951602"/>
                    </a:ext>
                  </a:extLst>
                </a:gridCol>
                <a:gridCol w="246888">
                  <a:extLst>
                    <a:ext uri="{9D8B030D-6E8A-4147-A177-3AD203B41FA5}">
                      <a16:colId xmlns:a16="http://schemas.microsoft.com/office/drawing/2014/main" val="426625150"/>
                    </a:ext>
                  </a:extLst>
                </a:gridCol>
                <a:gridCol w="246888">
                  <a:extLst>
                    <a:ext uri="{9D8B030D-6E8A-4147-A177-3AD203B41FA5}">
                      <a16:colId xmlns:a16="http://schemas.microsoft.com/office/drawing/2014/main" val="2361463077"/>
                    </a:ext>
                  </a:extLst>
                </a:gridCol>
                <a:gridCol w="246888">
                  <a:extLst>
                    <a:ext uri="{9D8B030D-6E8A-4147-A177-3AD203B41FA5}">
                      <a16:colId xmlns:a16="http://schemas.microsoft.com/office/drawing/2014/main" val="283405169"/>
                    </a:ext>
                  </a:extLst>
                </a:gridCol>
                <a:gridCol w="246888">
                  <a:extLst>
                    <a:ext uri="{9D8B030D-6E8A-4147-A177-3AD203B41FA5}">
                      <a16:colId xmlns:a16="http://schemas.microsoft.com/office/drawing/2014/main" val="554070705"/>
                    </a:ext>
                  </a:extLst>
                </a:gridCol>
                <a:gridCol w="246888">
                  <a:extLst>
                    <a:ext uri="{9D8B030D-6E8A-4147-A177-3AD203B41FA5}">
                      <a16:colId xmlns:a16="http://schemas.microsoft.com/office/drawing/2014/main" val="1887837803"/>
                    </a:ext>
                  </a:extLst>
                </a:gridCol>
                <a:gridCol w="246888">
                  <a:extLst>
                    <a:ext uri="{9D8B030D-6E8A-4147-A177-3AD203B41FA5}">
                      <a16:colId xmlns:a16="http://schemas.microsoft.com/office/drawing/2014/main" val="604650573"/>
                    </a:ext>
                  </a:extLst>
                </a:gridCol>
                <a:gridCol w="246888">
                  <a:extLst>
                    <a:ext uri="{9D8B030D-6E8A-4147-A177-3AD203B41FA5}">
                      <a16:colId xmlns:a16="http://schemas.microsoft.com/office/drawing/2014/main" val="423040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10079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- 2020-10-23 11:25:34</a:t>
                      </a:r>
                      <a:r>
                        <a:rPr kumimoji="0" lang="en-US" sz="1000" b="0" i="0" u="none" strike="noStrike" kern="1200" cap="none" spc="0" normalizeH="0" baseline="0" noProof="0">
                          <a:ln>
                            <a:noFill/>
                          </a:ln>
                          <a:solidFill>
                            <a:prstClr val="black"/>
                          </a:solidFill>
                          <a:effectLst/>
                          <a:uLnTx/>
                          <a:uFillTx/>
                          <a:latin typeface="+mn-lt"/>
                          <a:ea typeface="+mn-ea"/>
                          <a:cs typeface="+mn-cs"/>
                        </a:rPr>
                        <a:t>
 Rima Fauzi, bertahun lamanya berusaha melawan kelebihan berat badan. Sampai di satu titik ia berkata: TIDAK! Kesehatan itu lebih penting! Bersama reporter DW Indonesia Ayu Purwaningsih, dalam #DW2layar kita berbincang dengan Rima.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https://scontent-iad3-1.xx.fbcdn.net/v/t15.5256-10/p160x160/121853204_350513036183925_679633142713237020_n.jpg?_nc_cat=102&amp;ccb=2&amp;_nc_sid=08861d&amp;_nc_ohc=SBw78FAZKqMAX-vtZ97&amp;_nc_ht=scontent-iad3-1.xx&amp;oh=6e09d1cbb924bcef46244871e334f5ab&amp;oe=5FEA24B1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Jakarta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124.50963333333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1212.6337666667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890.81408333333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139.56948333333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110.08815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9.0831833333333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142.79346666667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572.15643333333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580.33861666667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114.04513333333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19.674566666667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6.9005833333333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0.17453333333333</a:t>
                      </a:r>
                    </a:p>
                  </a:txBody>
                  <a:tcPr/>
                </a:tc>
                <a:extLst>
                  <a:ext uri="{0D108BD9-81ED-4DB2-BD59-A6C34878D82A}">
                    <a16:rowId xmlns:a16="http://schemas.microsoft.com/office/drawing/2014/main" val="3903569322"/>
                  </a:ext>
                </a:extLst>
              </a:tr>
            </a:tbl>
          </a:graphicData>
        </a:graphic>
      </p:graphicFrame>
      <p:sp>
        <p:nvSpPr>
          <p:cNvPr id="4" name="Text Placeholder 3">
            <a:extLst>
              <a:ext uri="{FF2B5EF4-FFF2-40B4-BE49-F238E27FC236}">
                <a16:creationId xmlns:a16="http://schemas.microsoft.com/office/drawing/2014/main" id="{270831CA-79AA-48A6-9A18-8056C7C0C426}"/>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6888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DBFD1-ECE9-4E3E-AA36-C9C6EF73E932}"/>
              </a:ext>
            </a:extLst>
          </p:cNvPr>
          <p:cNvSpPr>
            <a:spLocks noGrp="1"/>
          </p:cNvSpPr>
          <p:nvPr>
            <p:ph type="title"/>
          </p:nvPr>
        </p:nvSpPr>
        <p:spPr/>
        <p:txBody>
          <a:bodyPr/>
          <a:lstStyle/>
          <a:p>
            <a:r>
              <a:rPr lang="en-US"/>
              <a:t>Facebook Own Videos Demographics Table | DW Indonesia - 22 of 26</a:t>
            </a:r>
          </a:p>
        </p:txBody>
      </p:sp>
      <p:graphicFrame>
        <p:nvGraphicFramePr>
          <p:cNvPr id="5" name="Table Placeholder 4">
            <a:extLst>
              <a:ext uri="{FF2B5EF4-FFF2-40B4-BE49-F238E27FC236}">
                <a16:creationId xmlns:a16="http://schemas.microsoft.com/office/drawing/2014/main" id="{DB036D8D-5C79-4B34-9259-31CCF9985517}"/>
              </a:ext>
            </a:extLst>
          </p:cNvPr>
          <p:cNvGraphicFramePr>
            <a:graphicFrameLocks noGrp="1"/>
          </p:cNvGraphicFramePr>
          <p:nvPr>
            <p:ph type="tbl" sz="quarter" idx="13"/>
            <p:extLst>
              <p:ext uri="{D42A27DB-BD31-4B8C-83A1-F6EECF244321}">
                <p14:modId xmlns:p14="http://schemas.microsoft.com/office/powerpoint/2010/main" val="3482507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04624163"/>
                    </a:ext>
                  </a:extLst>
                </a:gridCol>
                <a:gridCol w="822960">
                  <a:extLst>
                    <a:ext uri="{9D8B030D-6E8A-4147-A177-3AD203B41FA5}">
                      <a16:colId xmlns:a16="http://schemas.microsoft.com/office/drawing/2014/main" val="3573834680"/>
                    </a:ext>
                  </a:extLst>
                </a:gridCol>
                <a:gridCol w="246888">
                  <a:extLst>
                    <a:ext uri="{9D8B030D-6E8A-4147-A177-3AD203B41FA5}">
                      <a16:colId xmlns:a16="http://schemas.microsoft.com/office/drawing/2014/main" val="1004934362"/>
                    </a:ext>
                  </a:extLst>
                </a:gridCol>
                <a:gridCol w="246888">
                  <a:extLst>
                    <a:ext uri="{9D8B030D-6E8A-4147-A177-3AD203B41FA5}">
                      <a16:colId xmlns:a16="http://schemas.microsoft.com/office/drawing/2014/main" val="13326498"/>
                    </a:ext>
                  </a:extLst>
                </a:gridCol>
                <a:gridCol w="246888">
                  <a:extLst>
                    <a:ext uri="{9D8B030D-6E8A-4147-A177-3AD203B41FA5}">
                      <a16:colId xmlns:a16="http://schemas.microsoft.com/office/drawing/2014/main" val="3617897760"/>
                    </a:ext>
                  </a:extLst>
                </a:gridCol>
                <a:gridCol w="246888">
                  <a:extLst>
                    <a:ext uri="{9D8B030D-6E8A-4147-A177-3AD203B41FA5}">
                      <a16:colId xmlns:a16="http://schemas.microsoft.com/office/drawing/2014/main" val="339329519"/>
                    </a:ext>
                  </a:extLst>
                </a:gridCol>
                <a:gridCol w="246888">
                  <a:extLst>
                    <a:ext uri="{9D8B030D-6E8A-4147-A177-3AD203B41FA5}">
                      <a16:colId xmlns:a16="http://schemas.microsoft.com/office/drawing/2014/main" val="2926669371"/>
                    </a:ext>
                  </a:extLst>
                </a:gridCol>
                <a:gridCol w="246888">
                  <a:extLst>
                    <a:ext uri="{9D8B030D-6E8A-4147-A177-3AD203B41FA5}">
                      <a16:colId xmlns:a16="http://schemas.microsoft.com/office/drawing/2014/main" val="3305975271"/>
                    </a:ext>
                  </a:extLst>
                </a:gridCol>
                <a:gridCol w="246888">
                  <a:extLst>
                    <a:ext uri="{9D8B030D-6E8A-4147-A177-3AD203B41FA5}">
                      <a16:colId xmlns:a16="http://schemas.microsoft.com/office/drawing/2014/main" val="3317964028"/>
                    </a:ext>
                  </a:extLst>
                </a:gridCol>
                <a:gridCol w="246888">
                  <a:extLst>
                    <a:ext uri="{9D8B030D-6E8A-4147-A177-3AD203B41FA5}">
                      <a16:colId xmlns:a16="http://schemas.microsoft.com/office/drawing/2014/main" val="1816586889"/>
                    </a:ext>
                  </a:extLst>
                </a:gridCol>
                <a:gridCol w="246888">
                  <a:extLst>
                    <a:ext uri="{9D8B030D-6E8A-4147-A177-3AD203B41FA5}">
                      <a16:colId xmlns:a16="http://schemas.microsoft.com/office/drawing/2014/main" val="3444135284"/>
                    </a:ext>
                  </a:extLst>
                </a:gridCol>
                <a:gridCol w="246888">
                  <a:extLst>
                    <a:ext uri="{9D8B030D-6E8A-4147-A177-3AD203B41FA5}">
                      <a16:colId xmlns:a16="http://schemas.microsoft.com/office/drawing/2014/main" val="3901810893"/>
                    </a:ext>
                  </a:extLst>
                </a:gridCol>
                <a:gridCol w="246888">
                  <a:extLst>
                    <a:ext uri="{9D8B030D-6E8A-4147-A177-3AD203B41FA5}">
                      <a16:colId xmlns:a16="http://schemas.microsoft.com/office/drawing/2014/main" val="1657954261"/>
                    </a:ext>
                  </a:extLst>
                </a:gridCol>
                <a:gridCol w="246888">
                  <a:extLst>
                    <a:ext uri="{9D8B030D-6E8A-4147-A177-3AD203B41FA5}">
                      <a16:colId xmlns:a16="http://schemas.microsoft.com/office/drawing/2014/main" val="755644764"/>
                    </a:ext>
                  </a:extLst>
                </a:gridCol>
                <a:gridCol w="246888">
                  <a:extLst>
                    <a:ext uri="{9D8B030D-6E8A-4147-A177-3AD203B41FA5}">
                      <a16:colId xmlns:a16="http://schemas.microsoft.com/office/drawing/2014/main" val="485009353"/>
                    </a:ext>
                  </a:extLst>
                </a:gridCol>
                <a:gridCol w="246888">
                  <a:extLst>
                    <a:ext uri="{9D8B030D-6E8A-4147-A177-3AD203B41FA5}">
                      <a16:colId xmlns:a16="http://schemas.microsoft.com/office/drawing/2014/main" val="2411976685"/>
                    </a:ext>
                  </a:extLst>
                </a:gridCol>
                <a:gridCol w="246888">
                  <a:extLst>
                    <a:ext uri="{9D8B030D-6E8A-4147-A177-3AD203B41FA5}">
                      <a16:colId xmlns:a16="http://schemas.microsoft.com/office/drawing/2014/main" val="4081064121"/>
                    </a:ext>
                  </a:extLst>
                </a:gridCol>
                <a:gridCol w="246888">
                  <a:extLst>
                    <a:ext uri="{9D8B030D-6E8A-4147-A177-3AD203B41FA5}">
                      <a16:colId xmlns:a16="http://schemas.microsoft.com/office/drawing/2014/main" val="3991323904"/>
                    </a:ext>
                  </a:extLst>
                </a:gridCol>
                <a:gridCol w="246888">
                  <a:extLst>
                    <a:ext uri="{9D8B030D-6E8A-4147-A177-3AD203B41FA5}">
                      <a16:colId xmlns:a16="http://schemas.microsoft.com/office/drawing/2014/main" val="1218932665"/>
                    </a:ext>
                  </a:extLst>
                </a:gridCol>
                <a:gridCol w="246888">
                  <a:extLst>
                    <a:ext uri="{9D8B030D-6E8A-4147-A177-3AD203B41FA5}">
                      <a16:colId xmlns:a16="http://schemas.microsoft.com/office/drawing/2014/main" val="3582156992"/>
                    </a:ext>
                  </a:extLst>
                </a:gridCol>
                <a:gridCol w="246888">
                  <a:extLst>
                    <a:ext uri="{9D8B030D-6E8A-4147-A177-3AD203B41FA5}">
                      <a16:colId xmlns:a16="http://schemas.microsoft.com/office/drawing/2014/main" val="3085164967"/>
                    </a:ext>
                  </a:extLst>
                </a:gridCol>
                <a:gridCol w="246888">
                  <a:extLst>
                    <a:ext uri="{9D8B030D-6E8A-4147-A177-3AD203B41FA5}">
                      <a16:colId xmlns:a16="http://schemas.microsoft.com/office/drawing/2014/main" val="819592747"/>
                    </a:ext>
                  </a:extLst>
                </a:gridCol>
                <a:gridCol w="246888">
                  <a:extLst>
                    <a:ext uri="{9D8B030D-6E8A-4147-A177-3AD203B41FA5}">
                      <a16:colId xmlns:a16="http://schemas.microsoft.com/office/drawing/2014/main" val="3782460736"/>
                    </a:ext>
                  </a:extLst>
                </a:gridCol>
                <a:gridCol w="246888">
                  <a:extLst>
                    <a:ext uri="{9D8B030D-6E8A-4147-A177-3AD203B41FA5}">
                      <a16:colId xmlns:a16="http://schemas.microsoft.com/office/drawing/2014/main" val="906280366"/>
                    </a:ext>
                  </a:extLst>
                </a:gridCol>
                <a:gridCol w="246888">
                  <a:extLst>
                    <a:ext uri="{9D8B030D-6E8A-4147-A177-3AD203B41FA5}">
                      <a16:colId xmlns:a16="http://schemas.microsoft.com/office/drawing/2014/main" val="4281609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8613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- 2020-10-22 14:51:16</a:t>
                      </a:r>
                      <a:r>
                        <a:rPr kumimoji="0" lang="en-US" sz="1000" b="0" i="0" u="none" strike="noStrike" kern="1200" cap="none" spc="0" normalizeH="0" baseline="0" noProof="0">
                          <a:ln>
                            <a:noFill/>
                          </a:ln>
                          <a:solidFill>
                            <a:prstClr val="black"/>
                          </a:solidFill>
                          <a:effectLst/>
                          <a:uLnTx/>
                          <a:uFillTx/>
                          <a:latin typeface="+mn-lt"/>
                          <a:ea typeface="+mn-ea"/>
                          <a:cs typeface="+mn-cs"/>
                        </a:rPr>
                        <a:t>
 200.000 ton limbah nuklir dibuang ke laut tahun 1946. Sebagian besar sampah radioaktif itu milik Uni Soviet, Inggris dan AS dan radiasinya hingga kini masih bisa terdeteksi ☢️ Apa yang terlintas di benak Sahabat DW terkait limbah nuklir?  #datasnack
|via DW Global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https://scontent-iad3-1.xx.fbcdn.net/v/t15.5256-10/p160x160/121785411_379679029921000_1999075689022117171_n.jpg?_nc_cat=105&amp;ccb=2&amp;_nc_sid=08861d&amp;_nc_ohc=YnA8Poj_adkAX_Y9nNO&amp;_nc_ht=scontent-iad3-1.xx&amp;oh=11acc11450bbf72cbb527e87ec529b92&amp;oe=5FEB2AE3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0.73973333333333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10.599133333333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28.146183333333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13.751033333333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236.62081666667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156.90401666667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23.878283333333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32.169533333333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0.83446666666667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0.10036666666667</a:t>
                      </a:r>
                    </a:p>
                  </a:txBody>
                  <a:tcPr/>
                </a:tc>
                <a:extLst>
                  <a:ext uri="{0D108BD9-81ED-4DB2-BD59-A6C34878D82A}">
                    <a16:rowId xmlns:a16="http://schemas.microsoft.com/office/drawing/2014/main" val="2892467950"/>
                  </a:ext>
                </a:extLst>
              </a:tr>
            </a:tbl>
          </a:graphicData>
        </a:graphic>
      </p:graphicFrame>
      <p:sp>
        <p:nvSpPr>
          <p:cNvPr id="4" name="Text Placeholder 3">
            <a:extLst>
              <a:ext uri="{FF2B5EF4-FFF2-40B4-BE49-F238E27FC236}">
                <a16:creationId xmlns:a16="http://schemas.microsoft.com/office/drawing/2014/main" id="{F6A7DD2F-C7EC-4FCE-95E6-56B4002659FB}"/>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533356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FD6E8-7453-4023-8CA4-32485144779A}"/>
              </a:ext>
            </a:extLst>
          </p:cNvPr>
          <p:cNvSpPr>
            <a:spLocks noGrp="1"/>
          </p:cNvSpPr>
          <p:nvPr>
            <p:ph type="title"/>
          </p:nvPr>
        </p:nvSpPr>
        <p:spPr/>
        <p:txBody>
          <a:bodyPr/>
          <a:lstStyle/>
          <a:p>
            <a:r>
              <a:rPr lang="en-US"/>
              <a:t>Facebook Own Videos Demographics Table | DW Indonesia - 23 of 26</a:t>
            </a:r>
          </a:p>
        </p:txBody>
      </p:sp>
      <p:graphicFrame>
        <p:nvGraphicFramePr>
          <p:cNvPr id="5" name="Table Placeholder 4">
            <a:extLst>
              <a:ext uri="{FF2B5EF4-FFF2-40B4-BE49-F238E27FC236}">
                <a16:creationId xmlns:a16="http://schemas.microsoft.com/office/drawing/2014/main" id="{7EE6510F-7179-43BE-A0CC-0570127BE34C}"/>
              </a:ext>
            </a:extLst>
          </p:cNvPr>
          <p:cNvGraphicFramePr>
            <a:graphicFrameLocks noGrp="1"/>
          </p:cNvGraphicFramePr>
          <p:nvPr>
            <p:ph type="tbl" sz="quarter" idx="13"/>
            <p:extLst>
              <p:ext uri="{D42A27DB-BD31-4B8C-83A1-F6EECF244321}">
                <p14:modId xmlns:p14="http://schemas.microsoft.com/office/powerpoint/2010/main" val="35012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47041590"/>
                    </a:ext>
                  </a:extLst>
                </a:gridCol>
                <a:gridCol w="822960">
                  <a:extLst>
                    <a:ext uri="{9D8B030D-6E8A-4147-A177-3AD203B41FA5}">
                      <a16:colId xmlns:a16="http://schemas.microsoft.com/office/drawing/2014/main" val="2096015958"/>
                    </a:ext>
                  </a:extLst>
                </a:gridCol>
                <a:gridCol w="246888">
                  <a:extLst>
                    <a:ext uri="{9D8B030D-6E8A-4147-A177-3AD203B41FA5}">
                      <a16:colId xmlns:a16="http://schemas.microsoft.com/office/drawing/2014/main" val="3077438662"/>
                    </a:ext>
                  </a:extLst>
                </a:gridCol>
                <a:gridCol w="246888">
                  <a:extLst>
                    <a:ext uri="{9D8B030D-6E8A-4147-A177-3AD203B41FA5}">
                      <a16:colId xmlns:a16="http://schemas.microsoft.com/office/drawing/2014/main" val="1639908140"/>
                    </a:ext>
                  </a:extLst>
                </a:gridCol>
                <a:gridCol w="246888">
                  <a:extLst>
                    <a:ext uri="{9D8B030D-6E8A-4147-A177-3AD203B41FA5}">
                      <a16:colId xmlns:a16="http://schemas.microsoft.com/office/drawing/2014/main" val="258831664"/>
                    </a:ext>
                  </a:extLst>
                </a:gridCol>
                <a:gridCol w="246888">
                  <a:extLst>
                    <a:ext uri="{9D8B030D-6E8A-4147-A177-3AD203B41FA5}">
                      <a16:colId xmlns:a16="http://schemas.microsoft.com/office/drawing/2014/main" val="2585991079"/>
                    </a:ext>
                  </a:extLst>
                </a:gridCol>
                <a:gridCol w="246888">
                  <a:extLst>
                    <a:ext uri="{9D8B030D-6E8A-4147-A177-3AD203B41FA5}">
                      <a16:colId xmlns:a16="http://schemas.microsoft.com/office/drawing/2014/main" val="1622074794"/>
                    </a:ext>
                  </a:extLst>
                </a:gridCol>
                <a:gridCol w="246888">
                  <a:extLst>
                    <a:ext uri="{9D8B030D-6E8A-4147-A177-3AD203B41FA5}">
                      <a16:colId xmlns:a16="http://schemas.microsoft.com/office/drawing/2014/main" val="4076303525"/>
                    </a:ext>
                  </a:extLst>
                </a:gridCol>
                <a:gridCol w="246888">
                  <a:extLst>
                    <a:ext uri="{9D8B030D-6E8A-4147-A177-3AD203B41FA5}">
                      <a16:colId xmlns:a16="http://schemas.microsoft.com/office/drawing/2014/main" val="1217406349"/>
                    </a:ext>
                  </a:extLst>
                </a:gridCol>
                <a:gridCol w="246888">
                  <a:extLst>
                    <a:ext uri="{9D8B030D-6E8A-4147-A177-3AD203B41FA5}">
                      <a16:colId xmlns:a16="http://schemas.microsoft.com/office/drawing/2014/main" val="2658850232"/>
                    </a:ext>
                  </a:extLst>
                </a:gridCol>
                <a:gridCol w="246888">
                  <a:extLst>
                    <a:ext uri="{9D8B030D-6E8A-4147-A177-3AD203B41FA5}">
                      <a16:colId xmlns:a16="http://schemas.microsoft.com/office/drawing/2014/main" val="2704911662"/>
                    </a:ext>
                  </a:extLst>
                </a:gridCol>
                <a:gridCol w="246888">
                  <a:extLst>
                    <a:ext uri="{9D8B030D-6E8A-4147-A177-3AD203B41FA5}">
                      <a16:colId xmlns:a16="http://schemas.microsoft.com/office/drawing/2014/main" val="969190780"/>
                    </a:ext>
                  </a:extLst>
                </a:gridCol>
                <a:gridCol w="246888">
                  <a:extLst>
                    <a:ext uri="{9D8B030D-6E8A-4147-A177-3AD203B41FA5}">
                      <a16:colId xmlns:a16="http://schemas.microsoft.com/office/drawing/2014/main" val="3238160982"/>
                    </a:ext>
                  </a:extLst>
                </a:gridCol>
                <a:gridCol w="246888">
                  <a:extLst>
                    <a:ext uri="{9D8B030D-6E8A-4147-A177-3AD203B41FA5}">
                      <a16:colId xmlns:a16="http://schemas.microsoft.com/office/drawing/2014/main" val="1180008781"/>
                    </a:ext>
                  </a:extLst>
                </a:gridCol>
                <a:gridCol w="246888">
                  <a:extLst>
                    <a:ext uri="{9D8B030D-6E8A-4147-A177-3AD203B41FA5}">
                      <a16:colId xmlns:a16="http://schemas.microsoft.com/office/drawing/2014/main" val="3229376747"/>
                    </a:ext>
                  </a:extLst>
                </a:gridCol>
                <a:gridCol w="246888">
                  <a:extLst>
                    <a:ext uri="{9D8B030D-6E8A-4147-A177-3AD203B41FA5}">
                      <a16:colId xmlns:a16="http://schemas.microsoft.com/office/drawing/2014/main" val="1799055604"/>
                    </a:ext>
                  </a:extLst>
                </a:gridCol>
                <a:gridCol w="246888">
                  <a:extLst>
                    <a:ext uri="{9D8B030D-6E8A-4147-A177-3AD203B41FA5}">
                      <a16:colId xmlns:a16="http://schemas.microsoft.com/office/drawing/2014/main" val="953234184"/>
                    </a:ext>
                  </a:extLst>
                </a:gridCol>
                <a:gridCol w="246888">
                  <a:extLst>
                    <a:ext uri="{9D8B030D-6E8A-4147-A177-3AD203B41FA5}">
                      <a16:colId xmlns:a16="http://schemas.microsoft.com/office/drawing/2014/main" val="4250743048"/>
                    </a:ext>
                  </a:extLst>
                </a:gridCol>
                <a:gridCol w="246888">
                  <a:extLst>
                    <a:ext uri="{9D8B030D-6E8A-4147-A177-3AD203B41FA5}">
                      <a16:colId xmlns:a16="http://schemas.microsoft.com/office/drawing/2014/main" val="1332870423"/>
                    </a:ext>
                  </a:extLst>
                </a:gridCol>
                <a:gridCol w="246888">
                  <a:extLst>
                    <a:ext uri="{9D8B030D-6E8A-4147-A177-3AD203B41FA5}">
                      <a16:colId xmlns:a16="http://schemas.microsoft.com/office/drawing/2014/main" val="1024809862"/>
                    </a:ext>
                  </a:extLst>
                </a:gridCol>
                <a:gridCol w="246888">
                  <a:extLst>
                    <a:ext uri="{9D8B030D-6E8A-4147-A177-3AD203B41FA5}">
                      <a16:colId xmlns:a16="http://schemas.microsoft.com/office/drawing/2014/main" val="787338059"/>
                    </a:ext>
                  </a:extLst>
                </a:gridCol>
                <a:gridCol w="246888">
                  <a:extLst>
                    <a:ext uri="{9D8B030D-6E8A-4147-A177-3AD203B41FA5}">
                      <a16:colId xmlns:a16="http://schemas.microsoft.com/office/drawing/2014/main" val="1175790386"/>
                    </a:ext>
                  </a:extLst>
                </a:gridCol>
                <a:gridCol w="246888">
                  <a:extLst>
                    <a:ext uri="{9D8B030D-6E8A-4147-A177-3AD203B41FA5}">
                      <a16:colId xmlns:a16="http://schemas.microsoft.com/office/drawing/2014/main" val="809265481"/>
                    </a:ext>
                  </a:extLst>
                </a:gridCol>
                <a:gridCol w="246888">
                  <a:extLst>
                    <a:ext uri="{9D8B030D-6E8A-4147-A177-3AD203B41FA5}">
                      <a16:colId xmlns:a16="http://schemas.microsoft.com/office/drawing/2014/main" val="3176511898"/>
                    </a:ext>
                  </a:extLst>
                </a:gridCol>
                <a:gridCol w="246888">
                  <a:extLst>
                    <a:ext uri="{9D8B030D-6E8A-4147-A177-3AD203B41FA5}">
                      <a16:colId xmlns:a16="http://schemas.microsoft.com/office/drawing/2014/main" val="164144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01828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- 2020-10-21 12:51:32</a:t>
                      </a:r>
                      <a:r>
                        <a:rPr kumimoji="0" lang="en-US" sz="1000" b="0" i="0" u="none" strike="noStrike" kern="1200" cap="none" spc="0" normalizeH="0" baseline="0" noProof="0">
                          <a:ln>
                            <a:noFill/>
                          </a:ln>
                          <a:solidFill>
                            <a:prstClr val="black"/>
                          </a:solidFill>
                          <a:effectLst/>
                          <a:uLnTx/>
                          <a:uFillTx/>
                          <a:latin typeface="+mn-lt"/>
                          <a:ea typeface="+mn-ea"/>
                          <a:cs typeface="+mn-cs"/>
                        </a:rPr>
                        <a:t>
 “Sungai seharusnya jadi tempat rekreasi, bukan tempat pembuangan sampah,” kata Gary Bencheghib, pendiri Make A Change World. Tahun ini, ia dan saudara-saudaranya meluncurkan gerakan Sungai Watch, sebuah program perlindungan dan pemulihan sungai yang ada di Bali. Tak hanya rutin melakukan operasi pembersihan sampah, mereka juga melakukan pemasangan ‘penghalang sampah’ guna mencegat sampah plastik mengalir ke lautan. Target mereka: 100 penghalang sampah dapat terpasang sampai akhir tahun 2021. Selengkapnya dalam DW2Layar.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https://scontent-iad3-1.xx.fbcdn.net/v/t15.5256-10/p160x160/121865918_395841981549231_8237803108299142392_n.jpg?_nc_cat=102&amp;ccb=2&amp;_nc_sid=08861d&amp;_nc_ohc=_5VNU5jpQ0IAX_qJQii&amp;_nc_ht=scontent-iad3-1.xx&amp;oh=3109d7a70d6fbf007553fde407ad0991&amp;oe=5FEAE1BF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333.85691666667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130.89506666667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470.31873333333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1674.28975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1290.3736333333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601.33893333333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243.63793333333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7.2202166666667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9.1654166666667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1.5631</a:t>
                      </a:r>
                    </a:p>
                  </a:txBody>
                  <a:tcPr/>
                </a:tc>
                <a:extLst>
                  <a:ext uri="{0D108BD9-81ED-4DB2-BD59-A6C34878D82A}">
                    <a16:rowId xmlns:a16="http://schemas.microsoft.com/office/drawing/2014/main" val="3762723160"/>
                  </a:ext>
                </a:extLst>
              </a:tr>
            </a:tbl>
          </a:graphicData>
        </a:graphic>
      </p:graphicFrame>
      <p:sp>
        <p:nvSpPr>
          <p:cNvPr id="4" name="Text Placeholder 3">
            <a:extLst>
              <a:ext uri="{FF2B5EF4-FFF2-40B4-BE49-F238E27FC236}">
                <a16:creationId xmlns:a16="http://schemas.microsoft.com/office/drawing/2014/main" id="{BA199E66-4BB2-413C-BBB2-A0F630E903EA}"/>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1975376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9EE2-0219-41E0-94FB-E8628D1B9C50}"/>
              </a:ext>
            </a:extLst>
          </p:cNvPr>
          <p:cNvSpPr>
            <a:spLocks noGrp="1"/>
          </p:cNvSpPr>
          <p:nvPr>
            <p:ph type="title"/>
          </p:nvPr>
        </p:nvSpPr>
        <p:spPr/>
        <p:txBody>
          <a:bodyPr/>
          <a:lstStyle/>
          <a:p>
            <a:r>
              <a:rPr lang="en-US"/>
              <a:t>Facebook Own Videos Demographics Table | DW Indonesia - 24 of 26</a:t>
            </a:r>
          </a:p>
        </p:txBody>
      </p:sp>
      <p:graphicFrame>
        <p:nvGraphicFramePr>
          <p:cNvPr id="5" name="Table Placeholder 4">
            <a:extLst>
              <a:ext uri="{FF2B5EF4-FFF2-40B4-BE49-F238E27FC236}">
                <a16:creationId xmlns:a16="http://schemas.microsoft.com/office/drawing/2014/main" id="{993119D5-7433-4A19-924A-85308281671C}"/>
              </a:ext>
            </a:extLst>
          </p:cNvPr>
          <p:cNvGraphicFramePr>
            <a:graphicFrameLocks noGrp="1"/>
          </p:cNvGraphicFramePr>
          <p:nvPr>
            <p:ph type="tbl" sz="quarter" idx="13"/>
            <p:extLst>
              <p:ext uri="{D42A27DB-BD31-4B8C-83A1-F6EECF244321}">
                <p14:modId xmlns:p14="http://schemas.microsoft.com/office/powerpoint/2010/main" val="406632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89450996"/>
                    </a:ext>
                  </a:extLst>
                </a:gridCol>
                <a:gridCol w="822960">
                  <a:extLst>
                    <a:ext uri="{9D8B030D-6E8A-4147-A177-3AD203B41FA5}">
                      <a16:colId xmlns:a16="http://schemas.microsoft.com/office/drawing/2014/main" val="3410364399"/>
                    </a:ext>
                  </a:extLst>
                </a:gridCol>
                <a:gridCol w="246888">
                  <a:extLst>
                    <a:ext uri="{9D8B030D-6E8A-4147-A177-3AD203B41FA5}">
                      <a16:colId xmlns:a16="http://schemas.microsoft.com/office/drawing/2014/main" val="1915755676"/>
                    </a:ext>
                  </a:extLst>
                </a:gridCol>
                <a:gridCol w="246888">
                  <a:extLst>
                    <a:ext uri="{9D8B030D-6E8A-4147-A177-3AD203B41FA5}">
                      <a16:colId xmlns:a16="http://schemas.microsoft.com/office/drawing/2014/main" val="1831982085"/>
                    </a:ext>
                  </a:extLst>
                </a:gridCol>
                <a:gridCol w="246888">
                  <a:extLst>
                    <a:ext uri="{9D8B030D-6E8A-4147-A177-3AD203B41FA5}">
                      <a16:colId xmlns:a16="http://schemas.microsoft.com/office/drawing/2014/main" val="1204439707"/>
                    </a:ext>
                  </a:extLst>
                </a:gridCol>
                <a:gridCol w="246888">
                  <a:extLst>
                    <a:ext uri="{9D8B030D-6E8A-4147-A177-3AD203B41FA5}">
                      <a16:colId xmlns:a16="http://schemas.microsoft.com/office/drawing/2014/main" val="2579740669"/>
                    </a:ext>
                  </a:extLst>
                </a:gridCol>
                <a:gridCol w="246888">
                  <a:extLst>
                    <a:ext uri="{9D8B030D-6E8A-4147-A177-3AD203B41FA5}">
                      <a16:colId xmlns:a16="http://schemas.microsoft.com/office/drawing/2014/main" val="3454398440"/>
                    </a:ext>
                  </a:extLst>
                </a:gridCol>
                <a:gridCol w="246888">
                  <a:extLst>
                    <a:ext uri="{9D8B030D-6E8A-4147-A177-3AD203B41FA5}">
                      <a16:colId xmlns:a16="http://schemas.microsoft.com/office/drawing/2014/main" val="2644825901"/>
                    </a:ext>
                  </a:extLst>
                </a:gridCol>
                <a:gridCol w="246888">
                  <a:extLst>
                    <a:ext uri="{9D8B030D-6E8A-4147-A177-3AD203B41FA5}">
                      <a16:colId xmlns:a16="http://schemas.microsoft.com/office/drawing/2014/main" val="3441311711"/>
                    </a:ext>
                  </a:extLst>
                </a:gridCol>
                <a:gridCol w="246888">
                  <a:extLst>
                    <a:ext uri="{9D8B030D-6E8A-4147-A177-3AD203B41FA5}">
                      <a16:colId xmlns:a16="http://schemas.microsoft.com/office/drawing/2014/main" val="2677585904"/>
                    </a:ext>
                  </a:extLst>
                </a:gridCol>
                <a:gridCol w="246888">
                  <a:extLst>
                    <a:ext uri="{9D8B030D-6E8A-4147-A177-3AD203B41FA5}">
                      <a16:colId xmlns:a16="http://schemas.microsoft.com/office/drawing/2014/main" val="2266903698"/>
                    </a:ext>
                  </a:extLst>
                </a:gridCol>
                <a:gridCol w="246888">
                  <a:extLst>
                    <a:ext uri="{9D8B030D-6E8A-4147-A177-3AD203B41FA5}">
                      <a16:colId xmlns:a16="http://schemas.microsoft.com/office/drawing/2014/main" val="3102198745"/>
                    </a:ext>
                  </a:extLst>
                </a:gridCol>
                <a:gridCol w="246888">
                  <a:extLst>
                    <a:ext uri="{9D8B030D-6E8A-4147-A177-3AD203B41FA5}">
                      <a16:colId xmlns:a16="http://schemas.microsoft.com/office/drawing/2014/main" val="2745751982"/>
                    </a:ext>
                  </a:extLst>
                </a:gridCol>
                <a:gridCol w="246888">
                  <a:extLst>
                    <a:ext uri="{9D8B030D-6E8A-4147-A177-3AD203B41FA5}">
                      <a16:colId xmlns:a16="http://schemas.microsoft.com/office/drawing/2014/main" val="3535537832"/>
                    </a:ext>
                  </a:extLst>
                </a:gridCol>
                <a:gridCol w="246888">
                  <a:extLst>
                    <a:ext uri="{9D8B030D-6E8A-4147-A177-3AD203B41FA5}">
                      <a16:colId xmlns:a16="http://schemas.microsoft.com/office/drawing/2014/main" val="617415755"/>
                    </a:ext>
                  </a:extLst>
                </a:gridCol>
                <a:gridCol w="246888">
                  <a:extLst>
                    <a:ext uri="{9D8B030D-6E8A-4147-A177-3AD203B41FA5}">
                      <a16:colId xmlns:a16="http://schemas.microsoft.com/office/drawing/2014/main" val="280013758"/>
                    </a:ext>
                  </a:extLst>
                </a:gridCol>
                <a:gridCol w="246888">
                  <a:extLst>
                    <a:ext uri="{9D8B030D-6E8A-4147-A177-3AD203B41FA5}">
                      <a16:colId xmlns:a16="http://schemas.microsoft.com/office/drawing/2014/main" val="406259377"/>
                    </a:ext>
                  </a:extLst>
                </a:gridCol>
                <a:gridCol w="246888">
                  <a:extLst>
                    <a:ext uri="{9D8B030D-6E8A-4147-A177-3AD203B41FA5}">
                      <a16:colId xmlns:a16="http://schemas.microsoft.com/office/drawing/2014/main" val="2005923323"/>
                    </a:ext>
                  </a:extLst>
                </a:gridCol>
                <a:gridCol w="246888">
                  <a:extLst>
                    <a:ext uri="{9D8B030D-6E8A-4147-A177-3AD203B41FA5}">
                      <a16:colId xmlns:a16="http://schemas.microsoft.com/office/drawing/2014/main" val="849440313"/>
                    </a:ext>
                  </a:extLst>
                </a:gridCol>
                <a:gridCol w="246888">
                  <a:extLst>
                    <a:ext uri="{9D8B030D-6E8A-4147-A177-3AD203B41FA5}">
                      <a16:colId xmlns:a16="http://schemas.microsoft.com/office/drawing/2014/main" val="3934695313"/>
                    </a:ext>
                  </a:extLst>
                </a:gridCol>
                <a:gridCol w="246888">
                  <a:extLst>
                    <a:ext uri="{9D8B030D-6E8A-4147-A177-3AD203B41FA5}">
                      <a16:colId xmlns:a16="http://schemas.microsoft.com/office/drawing/2014/main" val="524197430"/>
                    </a:ext>
                  </a:extLst>
                </a:gridCol>
                <a:gridCol w="246888">
                  <a:extLst>
                    <a:ext uri="{9D8B030D-6E8A-4147-A177-3AD203B41FA5}">
                      <a16:colId xmlns:a16="http://schemas.microsoft.com/office/drawing/2014/main" val="765471879"/>
                    </a:ext>
                  </a:extLst>
                </a:gridCol>
                <a:gridCol w="246888">
                  <a:extLst>
                    <a:ext uri="{9D8B030D-6E8A-4147-A177-3AD203B41FA5}">
                      <a16:colId xmlns:a16="http://schemas.microsoft.com/office/drawing/2014/main" val="889129352"/>
                    </a:ext>
                  </a:extLst>
                </a:gridCol>
                <a:gridCol w="246888">
                  <a:extLst>
                    <a:ext uri="{9D8B030D-6E8A-4147-A177-3AD203B41FA5}">
                      <a16:colId xmlns:a16="http://schemas.microsoft.com/office/drawing/2014/main" val="2541090294"/>
                    </a:ext>
                  </a:extLst>
                </a:gridCol>
                <a:gridCol w="246888">
                  <a:extLst>
                    <a:ext uri="{9D8B030D-6E8A-4147-A177-3AD203B41FA5}">
                      <a16:colId xmlns:a16="http://schemas.microsoft.com/office/drawing/2014/main" val="393599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271838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- 2020-10-20 13:41:23</a:t>
                      </a:r>
                      <a:r>
                        <a:rPr kumimoji="0" lang="en-US" sz="1000" b="0" i="0" u="none" strike="noStrike" kern="1200" cap="none" spc="0" normalizeH="0" baseline="0" noProof="0">
                          <a:ln>
                            <a:noFill/>
                          </a:ln>
                          <a:solidFill>
                            <a:prstClr val="black"/>
                          </a:solidFill>
                          <a:effectLst/>
                          <a:uLnTx/>
                          <a:uFillTx/>
                          <a:latin typeface="+mn-lt"/>
                          <a:ea typeface="+mn-ea"/>
                          <a:cs typeface="+mn-cs"/>
                        </a:rPr>
                        <a:t>
 Pakistan adalah negeri muslim yang kaya tradisi klenik. Praktik pengusiran roh misalnya masih dianggap solusi masalah kesehatan, meski masalahnya padahal berakar pada gangguan kejiwaan, keluh psikolog. Minimnya pencerahan menyuburkan tradisi tersebut. #mukalama #dialog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https://scontent-iad3-1.xx.fbcdn.net/v/t15.5256-10/p168x128/120920059_4630278847042056_3486634142697909409_n.jpg?_nc_cat=107&amp;ccb=2&amp;_nc_sid=08861d&amp;_nc_ohc=U-ZdpWhPAQ0AX8ZJxX1&amp;_nc_ht=scontent-iad3-1.xx&amp;oh=65d5bc4147553f914f83ae3aeaece775&amp;oe=5FE9A182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28.773466666667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4678.8998166667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10079.645116667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9800.7937666667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7432.4101333333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2877.4006166667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1436.4503166667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99.189466666667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8960.0297333333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24778.47975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22208.170116667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11201.608983333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3736.5164166667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3664.1949666667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40.643916666667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18.547966666667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0.95798333333333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1.2173666666667</a:t>
                      </a:r>
                    </a:p>
                  </a:txBody>
                  <a:tcPr/>
                </a:tc>
                <a:extLst>
                  <a:ext uri="{0D108BD9-81ED-4DB2-BD59-A6C34878D82A}">
                    <a16:rowId xmlns:a16="http://schemas.microsoft.com/office/drawing/2014/main" val="3618581468"/>
                  </a:ext>
                </a:extLst>
              </a:tr>
            </a:tbl>
          </a:graphicData>
        </a:graphic>
      </p:graphicFrame>
      <p:sp>
        <p:nvSpPr>
          <p:cNvPr id="4" name="Text Placeholder 3">
            <a:extLst>
              <a:ext uri="{FF2B5EF4-FFF2-40B4-BE49-F238E27FC236}">
                <a16:creationId xmlns:a16="http://schemas.microsoft.com/office/drawing/2014/main" id="{08BD3A19-62D7-4B87-9F35-04639DA9ACFF}"/>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081332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35DB-95DA-4E89-AF52-61C804B3EB6D}"/>
              </a:ext>
            </a:extLst>
          </p:cNvPr>
          <p:cNvSpPr>
            <a:spLocks noGrp="1"/>
          </p:cNvSpPr>
          <p:nvPr>
            <p:ph type="title"/>
          </p:nvPr>
        </p:nvSpPr>
        <p:spPr/>
        <p:txBody>
          <a:bodyPr/>
          <a:lstStyle/>
          <a:p>
            <a:r>
              <a:rPr lang="en-US"/>
              <a:t>Facebook Own Videos Demographics Table | DW Indonesia - 25 of 26</a:t>
            </a:r>
          </a:p>
        </p:txBody>
      </p:sp>
      <p:graphicFrame>
        <p:nvGraphicFramePr>
          <p:cNvPr id="5" name="Table Placeholder 4">
            <a:extLst>
              <a:ext uri="{FF2B5EF4-FFF2-40B4-BE49-F238E27FC236}">
                <a16:creationId xmlns:a16="http://schemas.microsoft.com/office/drawing/2014/main" id="{9834D671-462C-4E16-9AD1-29BA0C99A0D3}"/>
              </a:ext>
            </a:extLst>
          </p:cNvPr>
          <p:cNvGraphicFramePr>
            <a:graphicFrameLocks noGrp="1"/>
          </p:cNvGraphicFramePr>
          <p:nvPr>
            <p:ph type="tbl" sz="quarter" idx="13"/>
            <p:extLst>
              <p:ext uri="{D42A27DB-BD31-4B8C-83A1-F6EECF244321}">
                <p14:modId xmlns:p14="http://schemas.microsoft.com/office/powerpoint/2010/main" val="2649600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67030767"/>
                    </a:ext>
                  </a:extLst>
                </a:gridCol>
                <a:gridCol w="822960">
                  <a:extLst>
                    <a:ext uri="{9D8B030D-6E8A-4147-A177-3AD203B41FA5}">
                      <a16:colId xmlns:a16="http://schemas.microsoft.com/office/drawing/2014/main" val="2827765894"/>
                    </a:ext>
                  </a:extLst>
                </a:gridCol>
                <a:gridCol w="246888">
                  <a:extLst>
                    <a:ext uri="{9D8B030D-6E8A-4147-A177-3AD203B41FA5}">
                      <a16:colId xmlns:a16="http://schemas.microsoft.com/office/drawing/2014/main" val="310405297"/>
                    </a:ext>
                  </a:extLst>
                </a:gridCol>
                <a:gridCol w="246888">
                  <a:extLst>
                    <a:ext uri="{9D8B030D-6E8A-4147-A177-3AD203B41FA5}">
                      <a16:colId xmlns:a16="http://schemas.microsoft.com/office/drawing/2014/main" val="585116354"/>
                    </a:ext>
                  </a:extLst>
                </a:gridCol>
                <a:gridCol w="246888">
                  <a:extLst>
                    <a:ext uri="{9D8B030D-6E8A-4147-A177-3AD203B41FA5}">
                      <a16:colId xmlns:a16="http://schemas.microsoft.com/office/drawing/2014/main" val="3610735360"/>
                    </a:ext>
                  </a:extLst>
                </a:gridCol>
                <a:gridCol w="246888">
                  <a:extLst>
                    <a:ext uri="{9D8B030D-6E8A-4147-A177-3AD203B41FA5}">
                      <a16:colId xmlns:a16="http://schemas.microsoft.com/office/drawing/2014/main" val="2934220693"/>
                    </a:ext>
                  </a:extLst>
                </a:gridCol>
                <a:gridCol w="246888">
                  <a:extLst>
                    <a:ext uri="{9D8B030D-6E8A-4147-A177-3AD203B41FA5}">
                      <a16:colId xmlns:a16="http://schemas.microsoft.com/office/drawing/2014/main" val="168239381"/>
                    </a:ext>
                  </a:extLst>
                </a:gridCol>
                <a:gridCol w="246888">
                  <a:extLst>
                    <a:ext uri="{9D8B030D-6E8A-4147-A177-3AD203B41FA5}">
                      <a16:colId xmlns:a16="http://schemas.microsoft.com/office/drawing/2014/main" val="3137032578"/>
                    </a:ext>
                  </a:extLst>
                </a:gridCol>
                <a:gridCol w="246888">
                  <a:extLst>
                    <a:ext uri="{9D8B030D-6E8A-4147-A177-3AD203B41FA5}">
                      <a16:colId xmlns:a16="http://schemas.microsoft.com/office/drawing/2014/main" val="3884627128"/>
                    </a:ext>
                  </a:extLst>
                </a:gridCol>
                <a:gridCol w="246888">
                  <a:extLst>
                    <a:ext uri="{9D8B030D-6E8A-4147-A177-3AD203B41FA5}">
                      <a16:colId xmlns:a16="http://schemas.microsoft.com/office/drawing/2014/main" val="2966948533"/>
                    </a:ext>
                  </a:extLst>
                </a:gridCol>
                <a:gridCol w="246888">
                  <a:extLst>
                    <a:ext uri="{9D8B030D-6E8A-4147-A177-3AD203B41FA5}">
                      <a16:colId xmlns:a16="http://schemas.microsoft.com/office/drawing/2014/main" val="3454244311"/>
                    </a:ext>
                  </a:extLst>
                </a:gridCol>
                <a:gridCol w="246888">
                  <a:extLst>
                    <a:ext uri="{9D8B030D-6E8A-4147-A177-3AD203B41FA5}">
                      <a16:colId xmlns:a16="http://schemas.microsoft.com/office/drawing/2014/main" val="1633402416"/>
                    </a:ext>
                  </a:extLst>
                </a:gridCol>
                <a:gridCol w="246888">
                  <a:extLst>
                    <a:ext uri="{9D8B030D-6E8A-4147-A177-3AD203B41FA5}">
                      <a16:colId xmlns:a16="http://schemas.microsoft.com/office/drawing/2014/main" val="3049496025"/>
                    </a:ext>
                  </a:extLst>
                </a:gridCol>
                <a:gridCol w="246888">
                  <a:extLst>
                    <a:ext uri="{9D8B030D-6E8A-4147-A177-3AD203B41FA5}">
                      <a16:colId xmlns:a16="http://schemas.microsoft.com/office/drawing/2014/main" val="2710077748"/>
                    </a:ext>
                  </a:extLst>
                </a:gridCol>
                <a:gridCol w="246888">
                  <a:extLst>
                    <a:ext uri="{9D8B030D-6E8A-4147-A177-3AD203B41FA5}">
                      <a16:colId xmlns:a16="http://schemas.microsoft.com/office/drawing/2014/main" val="4290313509"/>
                    </a:ext>
                  </a:extLst>
                </a:gridCol>
                <a:gridCol w="246888">
                  <a:extLst>
                    <a:ext uri="{9D8B030D-6E8A-4147-A177-3AD203B41FA5}">
                      <a16:colId xmlns:a16="http://schemas.microsoft.com/office/drawing/2014/main" val="1590167362"/>
                    </a:ext>
                  </a:extLst>
                </a:gridCol>
                <a:gridCol w="246888">
                  <a:extLst>
                    <a:ext uri="{9D8B030D-6E8A-4147-A177-3AD203B41FA5}">
                      <a16:colId xmlns:a16="http://schemas.microsoft.com/office/drawing/2014/main" val="1794829814"/>
                    </a:ext>
                  </a:extLst>
                </a:gridCol>
                <a:gridCol w="246888">
                  <a:extLst>
                    <a:ext uri="{9D8B030D-6E8A-4147-A177-3AD203B41FA5}">
                      <a16:colId xmlns:a16="http://schemas.microsoft.com/office/drawing/2014/main" val="2339453101"/>
                    </a:ext>
                  </a:extLst>
                </a:gridCol>
                <a:gridCol w="246888">
                  <a:extLst>
                    <a:ext uri="{9D8B030D-6E8A-4147-A177-3AD203B41FA5}">
                      <a16:colId xmlns:a16="http://schemas.microsoft.com/office/drawing/2014/main" val="3477147223"/>
                    </a:ext>
                  </a:extLst>
                </a:gridCol>
                <a:gridCol w="246888">
                  <a:extLst>
                    <a:ext uri="{9D8B030D-6E8A-4147-A177-3AD203B41FA5}">
                      <a16:colId xmlns:a16="http://schemas.microsoft.com/office/drawing/2014/main" val="1827382591"/>
                    </a:ext>
                  </a:extLst>
                </a:gridCol>
                <a:gridCol w="246888">
                  <a:extLst>
                    <a:ext uri="{9D8B030D-6E8A-4147-A177-3AD203B41FA5}">
                      <a16:colId xmlns:a16="http://schemas.microsoft.com/office/drawing/2014/main" val="3252430775"/>
                    </a:ext>
                  </a:extLst>
                </a:gridCol>
                <a:gridCol w="246888">
                  <a:extLst>
                    <a:ext uri="{9D8B030D-6E8A-4147-A177-3AD203B41FA5}">
                      <a16:colId xmlns:a16="http://schemas.microsoft.com/office/drawing/2014/main" val="2230557820"/>
                    </a:ext>
                  </a:extLst>
                </a:gridCol>
                <a:gridCol w="246888">
                  <a:extLst>
                    <a:ext uri="{9D8B030D-6E8A-4147-A177-3AD203B41FA5}">
                      <a16:colId xmlns:a16="http://schemas.microsoft.com/office/drawing/2014/main" val="384542219"/>
                    </a:ext>
                  </a:extLst>
                </a:gridCol>
                <a:gridCol w="246888">
                  <a:extLst>
                    <a:ext uri="{9D8B030D-6E8A-4147-A177-3AD203B41FA5}">
                      <a16:colId xmlns:a16="http://schemas.microsoft.com/office/drawing/2014/main" val="4023986480"/>
                    </a:ext>
                  </a:extLst>
                </a:gridCol>
                <a:gridCol w="246888">
                  <a:extLst>
                    <a:ext uri="{9D8B030D-6E8A-4147-A177-3AD203B41FA5}">
                      <a16:colId xmlns:a16="http://schemas.microsoft.com/office/drawing/2014/main" val="112271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876354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- 2020-10-19 14:50:57</a:t>
                      </a:r>
                      <a:r>
                        <a:rPr kumimoji="0" lang="en-US" sz="1000" b="0" i="0" u="none" strike="noStrike" kern="1200" cap="none" spc="0" normalizeH="0" baseline="0" noProof="0">
                          <a:ln>
                            <a:noFill/>
                          </a:ln>
                          <a:solidFill>
                            <a:prstClr val="black"/>
                          </a:solidFill>
                          <a:effectLst/>
                          <a:uLnTx/>
                          <a:uFillTx/>
                          <a:latin typeface="+mn-lt"/>
                          <a:ea typeface="+mn-ea"/>
                          <a:cs typeface="+mn-cs"/>
                        </a:rPr>
                        <a:t>
 Kondisi rumput laut yang jadi produk ekspor terbesar di Pulau Zanzibar, Tanzania kini sedang terancam. Perubahan iklim menghambat proses panen yang ramah lingkungan, padahal rumput laut berperan penting dalam menjaga keseimbangan ekosistem laut 🌊 (via @DW Global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https://scontent-iad3-1.xx.fbcdn.net/v/t15.5256-10/p168x128/121672790_3634663556594782_5354981620730807801_n.jpg?_nc_cat=108&amp;ccb=2&amp;_nc_sid=08861d&amp;_nc_ohc=AKulByng50kAX_amskq&amp;_nc_ht=scontent-iad3-1.xx&amp;oh=ab1b94633fdf4118ad792638075c0d53&amp;oe=5FE87AED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9.6384666666667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46.631783333333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16.068466666667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73.698483333333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189.49596666667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118.54578333333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49.116283333333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18.185816666667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0.22581666666667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0.080566666666667</a:t>
                      </a:r>
                    </a:p>
                  </a:txBody>
                  <a:tcPr/>
                </a:tc>
                <a:extLst>
                  <a:ext uri="{0D108BD9-81ED-4DB2-BD59-A6C34878D82A}">
                    <a16:rowId xmlns:a16="http://schemas.microsoft.com/office/drawing/2014/main" val="2327416421"/>
                  </a:ext>
                </a:extLst>
              </a:tr>
            </a:tbl>
          </a:graphicData>
        </a:graphic>
      </p:graphicFrame>
      <p:sp>
        <p:nvSpPr>
          <p:cNvPr id="4" name="Text Placeholder 3">
            <a:extLst>
              <a:ext uri="{FF2B5EF4-FFF2-40B4-BE49-F238E27FC236}">
                <a16:creationId xmlns:a16="http://schemas.microsoft.com/office/drawing/2014/main" id="{F8F98C13-0052-4FC8-BE7D-B0FD552A9311}"/>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2013972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FD16-3D20-4182-995C-489A0C211BEC}"/>
              </a:ext>
            </a:extLst>
          </p:cNvPr>
          <p:cNvSpPr>
            <a:spLocks noGrp="1"/>
          </p:cNvSpPr>
          <p:nvPr>
            <p:ph type="title"/>
          </p:nvPr>
        </p:nvSpPr>
        <p:spPr/>
        <p:txBody>
          <a:bodyPr/>
          <a:lstStyle/>
          <a:p>
            <a:r>
              <a:rPr lang="en-US"/>
              <a:t>Facebook Own Videos Demographics Table | DW Indonesia - 26 of 26</a:t>
            </a:r>
          </a:p>
        </p:txBody>
      </p:sp>
      <p:graphicFrame>
        <p:nvGraphicFramePr>
          <p:cNvPr id="5" name="Table Placeholder 4">
            <a:extLst>
              <a:ext uri="{FF2B5EF4-FFF2-40B4-BE49-F238E27FC236}">
                <a16:creationId xmlns:a16="http://schemas.microsoft.com/office/drawing/2014/main" id="{D6B18804-4AED-4845-8FC4-BCE50F471F4C}"/>
              </a:ext>
            </a:extLst>
          </p:cNvPr>
          <p:cNvGraphicFramePr>
            <a:graphicFrameLocks noGrp="1"/>
          </p:cNvGraphicFramePr>
          <p:nvPr>
            <p:ph type="tbl" sz="quarter" idx="13"/>
            <p:extLst>
              <p:ext uri="{D42A27DB-BD31-4B8C-83A1-F6EECF244321}">
                <p14:modId xmlns:p14="http://schemas.microsoft.com/office/powerpoint/2010/main" val="376571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35559456"/>
                    </a:ext>
                  </a:extLst>
                </a:gridCol>
                <a:gridCol w="822960">
                  <a:extLst>
                    <a:ext uri="{9D8B030D-6E8A-4147-A177-3AD203B41FA5}">
                      <a16:colId xmlns:a16="http://schemas.microsoft.com/office/drawing/2014/main" val="1668065170"/>
                    </a:ext>
                  </a:extLst>
                </a:gridCol>
                <a:gridCol w="246888">
                  <a:extLst>
                    <a:ext uri="{9D8B030D-6E8A-4147-A177-3AD203B41FA5}">
                      <a16:colId xmlns:a16="http://schemas.microsoft.com/office/drawing/2014/main" val="2589513744"/>
                    </a:ext>
                  </a:extLst>
                </a:gridCol>
                <a:gridCol w="246888">
                  <a:extLst>
                    <a:ext uri="{9D8B030D-6E8A-4147-A177-3AD203B41FA5}">
                      <a16:colId xmlns:a16="http://schemas.microsoft.com/office/drawing/2014/main" val="3096857285"/>
                    </a:ext>
                  </a:extLst>
                </a:gridCol>
                <a:gridCol w="246888">
                  <a:extLst>
                    <a:ext uri="{9D8B030D-6E8A-4147-A177-3AD203B41FA5}">
                      <a16:colId xmlns:a16="http://schemas.microsoft.com/office/drawing/2014/main" val="3338103670"/>
                    </a:ext>
                  </a:extLst>
                </a:gridCol>
                <a:gridCol w="246888">
                  <a:extLst>
                    <a:ext uri="{9D8B030D-6E8A-4147-A177-3AD203B41FA5}">
                      <a16:colId xmlns:a16="http://schemas.microsoft.com/office/drawing/2014/main" val="228944430"/>
                    </a:ext>
                  </a:extLst>
                </a:gridCol>
                <a:gridCol w="246888">
                  <a:extLst>
                    <a:ext uri="{9D8B030D-6E8A-4147-A177-3AD203B41FA5}">
                      <a16:colId xmlns:a16="http://schemas.microsoft.com/office/drawing/2014/main" val="2106311611"/>
                    </a:ext>
                  </a:extLst>
                </a:gridCol>
                <a:gridCol w="246888">
                  <a:extLst>
                    <a:ext uri="{9D8B030D-6E8A-4147-A177-3AD203B41FA5}">
                      <a16:colId xmlns:a16="http://schemas.microsoft.com/office/drawing/2014/main" val="3265818204"/>
                    </a:ext>
                  </a:extLst>
                </a:gridCol>
                <a:gridCol w="246888">
                  <a:extLst>
                    <a:ext uri="{9D8B030D-6E8A-4147-A177-3AD203B41FA5}">
                      <a16:colId xmlns:a16="http://schemas.microsoft.com/office/drawing/2014/main" val="2979200751"/>
                    </a:ext>
                  </a:extLst>
                </a:gridCol>
                <a:gridCol w="246888">
                  <a:extLst>
                    <a:ext uri="{9D8B030D-6E8A-4147-A177-3AD203B41FA5}">
                      <a16:colId xmlns:a16="http://schemas.microsoft.com/office/drawing/2014/main" val="3292647725"/>
                    </a:ext>
                  </a:extLst>
                </a:gridCol>
                <a:gridCol w="246888">
                  <a:extLst>
                    <a:ext uri="{9D8B030D-6E8A-4147-A177-3AD203B41FA5}">
                      <a16:colId xmlns:a16="http://schemas.microsoft.com/office/drawing/2014/main" val="3871623594"/>
                    </a:ext>
                  </a:extLst>
                </a:gridCol>
                <a:gridCol w="246888">
                  <a:extLst>
                    <a:ext uri="{9D8B030D-6E8A-4147-A177-3AD203B41FA5}">
                      <a16:colId xmlns:a16="http://schemas.microsoft.com/office/drawing/2014/main" val="1190401591"/>
                    </a:ext>
                  </a:extLst>
                </a:gridCol>
                <a:gridCol w="246888">
                  <a:extLst>
                    <a:ext uri="{9D8B030D-6E8A-4147-A177-3AD203B41FA5}">
                      <a16:colId xmlns:a16="http://schemas.microsoft.com/office/drawing/2014/main" val="1751381049"/>
                    </a:ext>
                  </a:extLst>
                </a:gridCol>
                <a:gridCol w="246888">
                  <a:extLst>
                    <a:ext uri="{9D8B030D-6E8A-4147-A177-3AD203B41FA5}">
                      <a16:colId xmlns:a16="http://schemas.microsoft.com/office/drawing/2014/main" val="2185157197"/>
                    </a:ext>
                  </a:extLst>
                </a:gridCol>
                <a:gridCol w="246888">
                  <a:extLst>
                    <a:ext uri="{9D8B030D-6E8A-4147-A177-3AD203B41FA5}">
                      <a16:colId xmlns:a16="http://schemas.microsoft.com/office/drawing/2014/main" val="429197777"/>
                    </a:ext>
                  </a:extLst>
                </a:gridCol>
                <a:gridCol w="246888">
                  <a:extLst>
                    <a:ext uri="{9D8B030D-6E8A-4147-A177-3AD203B41FA5}">
                      <a16:colId xmlns:a16="http://schemas.microsoft.com/office/drawing/2014/main" val="1135880376"/>
                    </a:ext>
                  </a:extLst>
                </a:gridCol>
                <a:gridCol w="246888">
                  <a:extLst>
                    <a:ext uri="{9D8B030D-6E8A-4147-A177-3AD203B41FA5}">
                      <a16:colId xmlns:a16="http://schemas.microsoft.com/office/drawing/2014/main" val="685432709"/>
                    </a:ext>
                  </a:extLst>
                </a:gridCol>
                <a:gridCol w="246888">
                  <a:extLst>
                    <a:ext uri="{9D8B030D-6E8A-4147-A177-3AD203B41FA5}">
                      <a16:colId xmlns:a16="http://schemas.microsoft.com/office/drawing/2014/main" val="2890985561"/>
                    </a:ext>
                  </a:extLst>
                </a:gridCol>
                <a:gridCol w="246888">
                  <a:extLst>
                    <a:ext uri="{9D8B030D-6E8A-4147-A177-3AD203B41FA5}">
                      <a16:colId xmlns:a16="http://schemas.microsoft.com/office/drawing/2014/main" val="1720120051"/>
                    </a:ext>
                  </a:extLst>
                </a:gridCol>
                <a:gridCol w="246888">
                  <a:extLst>
                    <a:ext uri="{9D8B030D-6E8A-4147-A177-3AD203B41FA5}">
                      <a16:colId xmlns:a16="http://schemas.microsoft.com/office/drawing/2014/main" val="2056758104"/>
                    </a:ext>
                  </a:extLst>
                </a:gridCol>
                <a:gridCol w="246888">
                  <a:extLst>
                    <a:ext uri="{9D8B030D-6E8A-4147-A177-3AD203B41FA5}">
                      <a16:colId xmlns:a16="http://schemas.microsoft.com/office/drawing/2014/main" val="642592003"/>
                    </a:ext>
                  </a:extLst>
                </a:gridCol>
                <a:gridCol w="246888">
                  <a:extLst>
                    <a:ext uri="{9D8B030D-6E8A-4147-A177-3AD203B41FA5}">
                      <a16:colId xmlns:a16="http://schemas.microsoft.com/office/drawing/2014/main" val="2752818200"/>
                    </a:ext>
                  </a:extLst>
                </a:gridCol>
                <a:gridCol w="246888">
                  <a:extLst>
                    <a:ext uri="{9D8B030D-6E8A-4147-A177-3AD203B41FA5}">
                      <a16:colId xmlns:a16="http://schemas.microsoft.com/office/drawing/2014/main" val="3524376395"/>
                    </a:ext>
                  </a:extLst>
                </a:gridCol>
                <a:gridCol w="246888">
                  <a:extLst>
                    <a:ext uri="{9D8B030D-6E8A-4147-A177-3AD203B41FA5}">
                      <a16:colId xmlns:a16="http://schemas.microsoft.com/office/drawing/2014/main" val="3485169074"/>
                    </a:ext>
                  </a:extLst>
                </a:gridCol>
                <a:gridCol w="246888">
                  <a:extLst>
                    <a:ext uri="{9D8B030D-6E8A-4147-A177-3AD203B41FA5}">
                      <a16:colId xmlns:a16="http://schemas.microsoft.com/office/drawing/2014/main" val="361917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43439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Indonesia - 2020-10-19 09:40:12</a:t>
                      </a:r>
                      <a:r>
                        <a:rPr kumimoji="0" lang="en-US" sz="1000" b="0" i="0" u="none" strike="noStrike" kern="1200" cap="none" spc="0" normalizeH="0" baseline="0" noProof="0">
                          <a:ln>
                            <a:noFill/>
                          </a:ln>
                          <a:solidFill>
                            <a:prstClr val="black"/>
                          </a:solidFill>
                          <a:effectLst/>
                          <a:uLnTx/>
                          <a:uFillTx/>
                          <a:latin typeface="+mn-lt"/>
                          <a:ea typeface="+mn-ea"/>
                          <a:cs typeface="+mn-cs"/>
                        </a:rPr>
                        <a:t>
 Polemik UU Cipta Kerja terus bergulir. Dengan UU tersebut pemerintah berniat mempermudah birokrasi di bidang investasi yang berujung banyaknya lapangan kerja yang tersedia. Namun, tak sedikit yang meneriakkan kekhawatiran. Siapa saja yang mencemaskan pengesahan UU Cipta Kerja? Apa Anda mendukung Omnibus Law UU Cipta Kerja? Atau justru meragukan?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https://scontent-iad3-1.xx.fbcdn.net/v/t15.5256-10/p160x160/120930634_1294090404286982_5913041363419648341_n.jpg?_nc_cat=110&amp;ccb=2&amp;_nc_sid=08861d&amp;_nc_ohc=XQyHFGhuCT0AX8k198r&amp;_nc_ht=scontent-iad3-1.xx&amp;oh=c362cdbb328569865347c62377a54f37&amp;oe=5FE3EE29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Java -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29.505016666667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104.74946666667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61.609266666667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13.290933333333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403.63033333333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404.31078333333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255.59823333333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0.079416666666667</a:t>
                      </a:r>
                    </a:p>
                  </a:txBody>
                  <a:tcPr/>
                </a:tc>
                <a:extLst>
                  <a:ext uri="{0D108BD9-81ED-4DB2-BD59-A6C34878D82A}">
                    <a16:rowId xmlns:a16="http://schemas.microsoft.com/office/drawing/2014/main" val="2289384458"/>
                  </a:ext>
                </a:extLst>
              </a:tr>
            </a:tbl>
          </a:graphicData>
        </a:graphic>
      </p:graphicFrame>
      <p:sp>
        <p:nvSpPr>
          <p:cNvPr id="4" name="Text Placeholder 3">
            <a:extLst>
              <a:ext uri="{FF2B5EF4-FFF2-40B4-BE49-F238E27FC236}">
                <a16:creationId xmlns:a16="http://schemas.microsoft.com/office/drawing/2014/main" id="{00688F20-0D4F-4ED2-998E-8E13EC185959}"/>
              </a:ext>
            </a:extLst>
          </p:cNvPr>
          <p:cNvSpPr>
            <a:spLocks noGrp="1"/>
          </p:cNvSpPr>
          <p:nvPr>
            <p:ph type="body" sz="quarter" idx="14"/>
          </p:nvPr>
        </p:nvSpPr>
        <p:spPr/>
        <p:txBody>
          <a:bodyPr/>
          <a:lstStyle/>
          <a:p>
            <a:r>
              <a:rPr lang="en-US"/>
              <a:t>06/01/2020 - 10/31/2020</a:t>
            </a:r>
          </a:p>
        </p:txBody>
      </p:sp>
    </p:spTree>
    <p:extLst>
      <p:ext uri="{BB962C8B-B14F-4D97-AF65-F5344CB8AC3E}">
        <p14:creationId xmlns:p14="http://schemas.microsoft.com/office/powerpoint/2010/main" val="31566177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26</TotalTime>
  <Words>6055</Words>
  <Application>Microsoft Office PowerPoint</Application>
  <PresentationFormat>On-screen Show (4:3)</PresentationFormat>
  <Paragraphs>1327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Videos Demographics Table | DW Indonesia - 1 of 26</vt:lpstr>
      <vt:lpstr>Facebook Own Videos Demographics Table | DW Indonesia - 2 of 26</vt:lpstr>
      <vt:lpstr>Facebook Own Videos Demographics Table | DW Indonesia - 3 of 26</vt:lpstr>
      <vt:lpstr>Facebook Own Videos Demographics Table | DW Indonesia - 4 of 26</vt:lpstr>
      <vt:lpstr>Facebook Own Videos Demographics Table | DW Indonesia - 5 of 26</vt:lpstr>
      <vt:lpstr>Facebook Own Videos Demographics Table | DW Indonesia - 6 of 26</vt:lpstr>
      <vt:lpstr>Facebook Own Videos Demographics Table | DW Indonesia - 7 of 26</vt:lpstr>
      <vt:lpstr>Facebook Own Videos Demographics Table | DW Indonesia - 8 of 26</vt:lpstr>
      <vt:lpstr>Facebook Own Videos Demographics Table | DW Indonesia - 9 of 26</vt:lpstr>
      <vt:lpstr>Facebook Own Videos Demographics Table | DW Indonesia - 10 of 26</vt:lpstr>
      <vt:lpstr>Facebook Own Videos Demographics Table | DW Indonesia - 11 of 26</vt:lpstr>
      <vt:lpstr>Facebook Own Videos Demographics Table | DW Indonesia - 12 of 26</vt:lpstr>
      <vt:lpstr>Facebook Own Videos Demographics Table | DW Indonesia - 13 of 26</vt:lpstr>
      <vt:lpstr>Facebook Own Videos Demographics Table | DW Indonesia - 14 of 26</vt:lpstr>
      <vt:lpstr>Facebook Own Videos Demographics Table | DW Indonesia - 15 of 26</vt:lpstr>
      <vt:lpstr>Facebook Own Videos Demographics Table | DW Indonesia - 16 of 26</vt:lpstr>
      <vt:lpstr>Facebook Own Videos Demographics Table | DW Indonesia - 17 of 26</vt:lpstr>
      <vt:lpstr>Facebook Own Videos Demographics Table | DW Indonesia - 18 of 26</vt:lpstr>
      <vt:lpstr>Facebook Own Videos Demographics Table | DW Indonesia - 19 of 26</vt:lpstr>
      <vt:lpstr>Facebook Own Videos Demographics Table | DW Indonesia - 20 of 26</vt:lpstr>
      <vt:lpstr>Facebook Own Videos Demographics Table | DW Indonesia - 21 of 26</vt:lpstr>
      <vt:lpstr>Facebook Own Videos Demographics Table | DW Indonesia - 22 of 26</vt:lpstr>
      <vt:lpstr>Facebook Own Videos Demographics Table | DW Indonesia - 23 of 26</vt:lpstr>
      <vt:lpstr>Facebook Own Videos Demographics Table | DW Indonesia - 24 of 26</vt:lpstr>
      <vt:lpstr>Facebook Own Videos Demographics Table | DW Indonesia - 25 of 26</vt:lpstr>
      <vt:lpstr>Facebook Own Videos Demographics Table | DW Indonesia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3</cp:revision>
  <dcterms:created xsi:type="dcterms:W3CDTF">2020-11-30T07:27:50Z</dcterms:created>
  <dcterms:modified xsi:type="dcterms:W3CDTF">2020-11-30T07:54:04Z</dcterms:modified>
</cp:coreProperties>
</file>