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Lst>
  <p:sldSz cx="9144000" cy="6858000" type="screen4x3"/>
  <p:notesSz cx="6858000" cy="9144000"/>
  <p:embeddedFontLst>
    <p:embeddedFont>
      <p:font typeface="Calibri" panose="020F0502020204030204" pitchFamily="34" charset="0"/>
      <p:regular r:id="rId27"/>
      <p:bold r:id="rId28"/>
      <p:italic r:id="rId29"/>
      <p:bold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1.fntdata"/><Relationship Id="rId30"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11/20/2020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D3C2B-E58B-42E2-B708-8B4A7893F697}"/>
              </a:ext>
            </a:extLst>
          </p:cNvPr>
          <p:cNvSpPr>
            <a:spLocks noGrp="1"/>
          </p:cNvSpPr>
          <p:nvPr>
            <p:ph type="title"/>
          </p:nvPr>
        </p:nvSpPr>
        <p:spPr/>
        <p:txBody>
          <a:bodyPr/>
          <a:lstStyle/>
          <a:p>
            <a:r>
              <a:rPr lang="en-US"/>
              <a:t>Instagram Videos Table | dw_arabic - 1 of 25</a:t>
            </a:r>
          </a:p>
        </p:txBody>
      </p:sp>
      <p:graphicFrame>
        <p:nvGraphicFramePr>
          <p:cNvPr id="5" name="Table Placeholder 4">
            <a:extLst>
              <a:ext uri="{FF2B5EF4-FFF2-40B4-BE49-F238E27FC236}">
                <a16:creationId xmlns:a16="http://schemas.microsoft.com/office/drawing/2014/main" id="{C5490B59-8A7B-47FB-947C-8889169DF1A9}"/>
              </a:ext>
            </a:extLst>
          </p:cNvPr>
          <p:cNvGraphicFramePr>
            <a:graphicFrameLocks noGrp="1"/>
          </p:cNvGraphicFramePr>
          <p:nvPr>
            <p:ph type="tbl" sz="quarter" idx="13"/>
            <p:extLst>
              <p:ext uri="{D42A27DB-BD31-4B8C-83A1-F6EECF244321}">
                <p14:modId xmlns:p14="http://schemas.microsoft.com/office/powerpoint/2010/main" val="1704124584"/>
              </p:ext>
            </p:extLst>
          </p:nvPr>
        </p:nvGraphicFramePr>
        <p:xfrm>
          <a:off x="457200" y="1731963"/>
          <a:ext cx="8065008" cy="3992880"/>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98127945"/>
                    </a:ext>
                  </a:extLst>
                </a:gridCol>
                <a:gridCol w="493776">
                  <a:extLst>
                    <a:ext uri="{9D8B030D-6E8A-4147-A177-3AD203B41FA5}">
                      <a16:colId xmlns:a16="http://schemas.microsoft.com/office/drawing/2014/main" val="90418128"/>
                    </a:ext>
                  </a:extLst>
                </a:gridCol>
                <a:gridCol w="1152144">
                  <a:extLst>
                    <a:ext uri="{9D8B030D-6E8A-4147-A177-3AD203B41FA5}">
                      <a16:colId xmlns:a16="http://schemas.microsoft.com/office/drawing/2014/main" val="2565669361"/>
                    </a:ext>
                  </a:extLst>
                </a:gridCol>
                <a:gridCol w="493776">
                  <a:extLst>
                    <a:ext uri="{9D8B030D-6E8A-4147-A177-3AD203B41FA5}">
                      <a16:colId xmlns:a16="http://schemas.microsoft.com/office/drawing/2014/main" val="2793825663"/>
                    </a:ext>
                  </a:extLst>
                </a:gridCol>
                <a:gridCol w="493776">
                  <a:extLst>
                    <a:ext uri="{9D8B030D-6E8A-4147-A177-3AD203B41FA5}">
                      <a16:colId xmlns:a16="http://schemas.microsoft.com/office/drawing/2014/main" val="503325364"/>
                    </a:ext>
                  </a:extLst>
                </a:gridCol>
                <a:gridCol w="493776">
                  <a:extLst>
                    <a:ext uri="{9D8B030D-6E8A-4147-A177-3AD203B41FA5}">
                      <a16:colId xmlns:a16="http://schemas.microsoft.com/office/drawing/2014/main" val="564280378"/>
                    </a:ext>
                  </a:extLst>
                </a:gridCol>
                <a:gridCol w="493776">
                  <a:extLst>
                    <a:ext uri="{9D8B030D-6E8A-4147-A177-3AD203B41FA5}">
                      <a16:colId xmlns:a16="http://schemas.microsoft.com/office/drawing/2014/main" val="1798399564"/>
                    </a:ext>
                  </a:extLst>
                </a:gridCol>
                <a:gridCol w="493776">
                  <a:extLst>
                    <a:ext uri="{9D8B030D-6E8A-4147-A177-3AD203B41FA5}">
                      <a16:colId xmlns:a16="http://schemas.microsoft.com/office/drawing/2014/main" val="396144891"/>
                    </a:ext>
                  </a:extLst>
                </a:gridCol>
                <a:gridCol w="493776">
                  <a:extLst>
                    <a:ext uri="{9D8B030D-6E8A-4147-A177-3AD203B41FA5}">
                      <a16:colId xmlns:a16="http://schemas.microsoft.com/office/drawing/2014/main" val="232127649"/>
                    </a:ext>
                  </a:extLst>
                </a:gridCol>
                <a:gridCol w="493776">
                  <a:extLst>
                    <a:ext uri="{9D8B030D-6E8A-4147-A177-3AD203B41FA5}">
                      <a16:colId xmlns:a16="http://schemas.microsoft.com/office/drawing/2014/main" val="3160246693"/>
                    </a:ext>
                  </a:extLst>
                </a:gridCol>
                <a:gridCol w="493776">
                  <a:extLst>
                    <a:ext uri="{9D8B030D-6E8A-4147-A177-3AD203B41FA5}">
                      <a16:colId xmlns:a16="http://schemas.microsoft.com/office/drawing/2014/main" val="1873283649"/>
                    </a:ext>
                  </a:extLst>
                </a:gridCol>
                <a:gridCol w="493776">
                  <a:extLst>
                    <a:ext uri="{9D8B030D-6E8A-4147-A177-3AD203B41FA5}">
                      <a16:colId xmlns:a16="http://schemas.microsoft.com/office/drawing/2014/main" val="36495716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78678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- 2020-10-31 18:00:29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مراكز محمولة لشحن الدراجات والسكوتر الكهربائي في #ألمانيا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https://scontent-iad3-1.cdninstagram.com/v/t51.2885-15/123052908_197947008563055_1030193540113514793_n.jpg?_nc_cat=105&amp;ccb=2&amp;_nc_sid=8ae9d6&amp;_nc_ohc=HdL8m3hqTSsAX-CkLh1&amp;_nc_ht=scontent-iad3-1.cdninstagram.com&amp;oh=500a22e3ca70410d68c7e64a4bd9a240&amp;oe=5FDAFD7A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29933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48.18 %</a:t>
                      </a:r>
                    </a:p>
                  </a:txBody>
                  <a:tcPr/>
                </a:tc>
                <a:extLst>
                  <a:ext uri="{0D108BD9-81ED-4DB2-BD59-A6C34878D82A}">
                    <a16:rowId xmlns:a16="http://schemas.microsoft.com/office/drawing/2014/main" val="1808320811"/>
                  </a:ext>
                </a:extLst>
              </a:tr>
            </a:tbl>
          </a:graphicData>
        </a:graphic>
      </p:graphicFrame>
      <p:sp>
        <p:nvSpPr>
          <p:cNvPr id="4" name="Text Placeholder 3">
            <a:extLst>
              <a:ext uri="{FF2B5EF4-FFF2-40B4-BE49-F238E27FC236}">
                <a16:creationId xmlns:a16="http://schemas.microsoft.com/office/drawing/2014/main" id="{54C23B66-F006-4F9F-B53B-3A48D5A1FAA1}"/>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2752646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F074BD-6030-483B-AA60-083A4E8A2184}"/>
              </a:ext>
            </a:extLst>
          </p:cNvPr>
          <p:cNvSpPr>
            <a:spLocks noGrp="1"/>
          </p:cNvSpPr>
          <p:nvPr>
            <p:ph type="title"/>
          </p:nvPr>
        </p:nvSpPr>
        <p:spPr/>
        <p:txBody>
          <a:bodyPr/>
          <a:lstStyle/>
          <a:p>
            <a:r>
              <a:rPr lang="en-US"/>
              <a:t>Instagram Videos Table | dw_arabic - 2 of 25</a:t>
            </a:r>
          </a:p>
        </p:txBody>
      </p:sp>
      <p:graphicFrame>
        <p:nvGraphicFramePr>
          <p:cNvPr id="5" name="Table Placeholder 4">
            <a:extLst>
              <a:ext uri="{FF2B5EF4-FFF2-40B4-BE49-F238E27FC236}">
                <a16:creationId xmlns:a16="http://schemas.microsoft.com/office/drawing/2014/main" id="{DBA7D0B1-0F4D-4238-91B1-F105DFD03C13}"/>
              </a:ext>
            </a:extLst>
          </p:cNvPr>
          <p:cNvGraphicFramePr>
            <a:graphicFrameLocks noGrp="1"/>
          </p:cNvGraphicFramePr>
          <p:nvPr>
            <p:ph type="tbl" sz="quarter" idx="13"/>
            <p:extLst>
              <p:ext uri="{D42A27DB-BD31-4B8C-83A1-F6EECF244321}">
                <p14:modId xmlns:p14="http://schemas.microsoft.com/office/powerpoint/2010/main" val="10574242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33187428"/>
                    </a:ext>
                  </a:extLst>
                </a:gridCol>
                <a:gridCol w="493776">
                  <a:extLst>
                    <a:ext uri="{9D8B030D-6E8A-4147-A177-3AD203B41FA5}">
                      <a16:colId xmlns:a16="http://schemas.microsoft.com/office/drawing/2014/main" val="1502573046"/>
                    </a:ext>
                  </a:extLst>
                </a:gridCol>
                <a:gridCol w="1152144">
                  <a:extLst>
                    <a:ext uri="{9D8B030D-6E8A-4147-A177-3AD203B41FA5}">
                      <a16:colId xmlns:a16="http://schemas.microsoft.com/office/drawing/2014/main" val="2837693580"/>
                    </a:ext>
                  </a:extLst>
                </a:gridCol>
                <a:gridCol w="493776">
                  <a:extLst>
                    <a:ext uri="{9D8B030D-6E8A-4147-A177-3AD203B41FA5}">
                      <a16:colId xmlns:a16="http://schemas.microsoft.com/office/drawing/2014/main" val="2456353029"/>
                    </a:ext>
                  </a:extLst>
                </a:gridCol>
                <a:gridCol w="493776">
                  <a:extLst>
                    <a:ext uri="{9D8B030D-6E8A-4147-A177-3AD203B41FA5}">
                      <a16:colId xmlns:a16="http://schemas.microsoft.com/office/drawing/2014/main" val="2004770005"/>
                    </a:ext>
                  </a:extLst>
                </a:gridCol>
                <a:gridCol w="493776">
                  <a:extLst>
                    <a:ext uri="{9D8B030D-6E8A-4147-A177-3AD203B41FA5}">
                      <a16:colId xmlns:a16="http://schemas.microsoft.com/office/drawing/2014/main" val="81969029"/>
                    </a:ext>
                  </a:extLst>
                </a:gridCol>
                <a:gridCol w="493776">
                  <a:extLst>
                    <a:ext uri="{9D8B030D-6E8A-4147-A177-3AD203B41FA5}">
                      <a16:colId xmlns:a16="http://schemas.microsoft.com/office/drawing/2014/main" val="89038358"/>
                    </a:ext>
                  </a:extLst>
                </a:gridCol>
                <a:gridCol w="493776">
                  <a:extLst>
                    <a:ext uri="{9D8B030D-6E8A-4147-A177-3AD203B41FA5}">
                      <a16:colId xmlns:a16="http://schemas.microsoft.com/office/drawing/2014/main" val="3849702739"/>
                    </a:ext>
                  </a:extLst>
                </a:gridCol>
                <a:gridCol w="493776">
                  <a:extLst>
                    <a:ext uri="{9D8B030D-6E8A-4147-A177-3AD203B41FA5}">
                      <a16:colId xmlns:a16="http://schemas.microsoft.com/office/drawing/2014/main" val="2177205246"/>
                    </a:ext>
                  </a:extLst>
                </a:gridCol>
                <a:gridCol w="493776">
                  <a:extLst>
                    <a:ext uri="{9D8B030D-6E8A-4147-A177-3AD203B41FA5}">
                      <a16:colId xmlns:a16="http://schemas.microsoft.com/office/drawing/2014/main" val="2792808648"/>
                    </a:ext>
                  </a:extLst>
                </a:gridCol>
                <a:gridCol w="493776">
                  <a:extLst>
                    <a:ext uri="{9D8B030D-6E8A-4147-A177-3AD203B41FA5}">
                      <a16:colId xmlns:a16="http://schemas.microsoft.com/office/drawing/2014/main" val="1628197889"/>
                    </a:ext>
                  </a:extLst>
                </a:gridCol>
                <a:gridCol w="493776">
                  <a:extLst>
                    <a:ext uri="{9D8B030D-6E8A-4147-A177-3AD203B41FA5}">
                      <a16:colId xmlns:a16="http://schemas.microsoft.com/office/drawing/2014/main" val="3038130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3290265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- 2020-10-29 15:00:45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الأم الشجاعة..بطة تضحي بحياتها من أجل إنقاذ صغارها من أفعى ضخمة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https://scontent-iad3-1.cdninstagram.com/v/t51.2885-15/122743964_146500213834674_1636510522529642927_n.jpg?_nc_cat=101&amp;ccb=2&amp;_nc_sid=8ae9d6&amp;_nc_ohc=hmPISvMrd4oAX9JXWy6&amp;_nc_ht=scontent-iad3-1.cdninstagram.com&amp;oh=5336df65193f787656fd56dc41093141&amp;oe=5FDD4821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130254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121969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58.19 %</a:t>
                      </a:r>
                    </a:p>
                  </a:txBody>
                  <a:tcPr/>
                </a:tc>
                <a:extLst>
                  <a:ext uri="{0D108BD9-81ED-4DB2-BD59-A6C34878D82A}">
                    <a16:rowId xmlns:a16="http://schemas.microsoft.com/office/drawing/2014/main" val="3099465252"/>
                  </a:ext>
                </a:extLst>
              </a:tr>
            </a:tbl>
          </a:graphicData>
        </a:graphic>
      </p:graphicFrame>
      <p:sp>
        <p:nvSpPr>
          <p:cNvPr id="4" name="Text Placeholder 3">
            <a:extLst>
              <a:ext uri="{FF2B5EF4-FFF2-40B4-BE49-F238E27FC236}">
                <a16:creationId xmlns:a16="http://schemas.microsoft.com/office/drawing/2014/main" id="{ED5BAD13-3C26-4BBD-A440-EA975288F065}"/>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289561764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446FF9E-3297-4B54-8AC5-9769FD915841}"/>
              </a:ext>
            </a:extLst>
          </p:cNvPr>
          <p:cNvSpPr>
            <a:spLocks noGrp="1"/>
          </p:cNvSpPr>
          <p:nvPr>
            <p:ph type="title"/>
          </p:nvPr>
        </p:nvSpPr>
        <p:spPr/>
        <p:txBody>
          <a:bodyPr/>
          <a:lstStyle/>
          <a:p>
            <a:r>
              <a:rPr lang="en-US"/>
              <a:t>Instagram Videos Table | dw_arabic - 3 of 25</a:t>
            </a:r>
          </a:p>
        </p:txBody>
      </p:sp>
      <p:graphicFrame>
        <p:nvGraphicFramePr>
          <p:cNvPr id="5" name="Table Placeholder 4">
            <a:extLst>
              <a:ext uri="{FF2B5EF4-FFF2-40B4-BE49-F238E27FC236}">
                <a16:creationId xmlns:a16="http://schemas.microsoft.com/office/drawing/2014/main" id="{33843867-6AEE-4625-B8E4-8EFF5B00EE7F}"/>
              </a:ext>
            </a:extLst>
          </p:cNvPr>
          <p:cNvGraphicFramePr>
            <a:graphicFrameLocks noGrp="1"/>
          </p:cNvGraphicFramePr>
          <p:nvPr>
            <p:ph type="tbl" sz="quarter" idx="13"/>
            <p:extLst>
              <p:ext uri="{D42A27DB-BD31-4B8C-83A1-F6EECF244321}">
                <p14:modId xmlns:p14="http://schemas.microsoft.com/office/powerpoint/2010/main" val="40837394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550188103"/>
                    </a:ext>
                  </a:extLst>
                </a:gridCol>
                <a:gridCol w="493776">
                  <a:extLst>
                    <a:ext uri="{9D8B030D-6E8A-4147-A177-3AD203B41FA5}">
                      <a16:colId xmlns:a16="http://schemas.microsoft.com/office/drawing/2014/main" val="2375284532"/>
                    </a:ext>
                  </a:extLst>
                </a:gridCol>
                <a:gridCol w="1152144">
                  <a:extLst>
                    <a:ext uri="{9D8B030D-6E8A-4147-A177-3AD203B41FA5}">
                      <a16:colId xmlns:a16="http://schemas.microsoft.com/office/drawing/2014/main" val="941178289"/>
                    </a:ext>
                  </a:extLst>
                </a:gridCol>
                <a:gridCol w="493776">
                  <a:extLst>
                    <a:ext uri="{9D8B030D-6E8A-4147-A177-3AD203B41FA5}">
                      <a16:colId xmlns:a16="http://schemas.microsoft.com/office/drawing/2014/main" val="986034369"/>
                    </a:ext>
                  </a:extLst>
                </a:gridCol>
                <a:gridCol w="493776">
                  <a:extLst>
                    <a:ext uri="{9D8B030D-6E8A-4147-A177-3AD203B41FA5}">
                      <a16:colId xmlns:a16="http://schemas.microsoft.com/office/drawing/2014/main" val="2140390079"/>
                    </a:ext>
                  </a:extLst>
                </a:gridCol>
                <a:gridCol w="493776">
                  <a:extLst>
                    <a:ext uri="{9D8B030D-6E8A-4147-A177-3AD203B41FA5}">
                      <a16:colId xmlns:a16="http://schemas.microsoft.com/office/drawing/2014/main" val="270626947"/>
                    </a:ext>
                  </a:extLst>
                </a:gridCol>
                <a:gridCol w="493776">
                  <a:extLst>
                    <a:ext uri="{9D8B030D-6E8A-4147-A177-3AD203B41FA5}">
                      <a16:colId xmlns:a16="http://schemas.microsoft.com/office/drawing/2014/main" val="437178923"/>
                    </a:ext>
                  </a:extLst>
                </a:gridCol>
                <a:gridCol w="493776">
                  <a:extLst>
                    <a:ext uri="{9D8B030D-6E8A-4147-A177-3AD203B41FA5}">
                      <a16:colId xmlns:a16="http://schemas.microsoft.com/office/drawing/2014/main" val="3906505208"/>
                    </a:ext>
                  </a:extLst>
                </a:gridCol>
                <a:gridCol w="493776">
                  <a:extLst>
                    <a:ext uri="{9D8B030D-6E8A-4147-A177-3AD203B41FA5}">
                      <a16:colId xmlns:a16="http://schemas.microsoft.com/office/drawing/2014/main" val="417654450"/>
                    </a:ext>
                  </a:extLst>
                </a:gridCol>
                <a:gridCol w="493776">
                  <a:extLst>
                    <a:ext uri="{9D8B030D-6E8A-4147-A177-3AD203B41FA5}">
                      <a16:colId xmlns:a16="http://schemas.microsoft.com/office/drawing/2014/main" val="3157165759"/>
                    </a:ext>
                  </a:extLst>
                </a:gridCol>
                <a:gridCol w="493776">
                  <a:extLst>
                    <a:ext uri="{9D8B030D-6E8A-4147-A177-3AD203B41FA5}">
                      <a16:colId xmlns:a16="http://schemas.microsoft.com/office/drawing/2014/main" val="1675472549"/>
                    </a:ext>
                  </a:extLst>
                </a:gridCol>
                <a:gridCol w="493776">
                  <a:extLst>
                    <a:ext uri="{9D8B030D-6E8A-4147-A177-3AD203B41FA5}">
                      <a16:colId xmlns:a16="http://schemas.microsoft.com/office/drawing/2014/main" val="416671611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237143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- 2020-10-20 09:00:32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خنفساء تهرب بأعجوبة من معدة ضفدع</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https://scontent-iad3-1.cdninstagram.com/v/t51.2885-15/122279463_679650256296738_5066783003114477808_n.jpg?_nc_cat=102&amp;ccb=2&amp;_nc_sid=8ae9d6&amp;_nc_ohc=-GDVY6XqnhAAX-hZKsj&amp;_nc_ht=scontent-iad3-1.cdninstagram.com&amp;oh=a09fc7594b189aff746ff25a132503f3&amp;oe=5FDE1DED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33.65 %</a:t>
                      </a:r>
                    </a:p>
                  </a:txBody>
                  <a:tcPr/>
                </a:tc>
                <a:extLst>
                  <a:ext uri="{0D108BD9-81ED-4DB2-BD59-A6C34878D82A}">
                    <a16:rowId xmlns:a16="http://schemas.microsoft.com/office/drawing/2014/main" val="3729083797"/>
                  </a:ext>
                </a:extLst>
              </a:tr>
            </a:tbl>
          </a:graphicData>
        </a:graphic>
      </p:graphicFrame>
      <p:sp>
        <p:nvSpPr>
          <p:cNvPr id="4" name="Text Placeholder 3">
            <a:extLst>
              <a:ext uri="{FF2B5EF4-FFF2-40B4-BE49-F238E27FC236}">
                <a16:creationId xmlns:a16="http://schemas.microsoft.com/office/drawing/2014/main" id="{2AC3A9BB-4C15-4471-9B19-BAD295C85465}"/>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4264976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63EB7E-6F6A-4CEB-BBEC-B8A751D2E1E2}"/>
              </a:ext>
            </a:extLst>
          </p:cNvPr>
          <p:cNvSpPr>
            <a:spLocks noGrp="1"/>
          </p:cNvSpPr>
          <p:nvPr>
            <p:ph type="title"/>
          </p:nvPr>
        </p:nvSpPr>
        <p:spPr/>
        <p:txBody>
          <a:bodyPr/>
          <a:lstStyle/>
          <a:p>
            <a:r>
              <a:rPr lang="en-US"/>
              <a:t>Instagram Videos Table | dw_arabic - 4 of 25</a:t>
            </a:r>
          </a:p>
        </p:txBody>
      </p:sp>
      <p:graphicFrame>
        <p:nvGraphicFramePr>
          <p:cNvPr id="5" name="Table Placeholder 4">
            <a:extLst>
              <a:ext uri="{FF2B5EF4-FFF2-40B4-BE49-F238E27FC236}">
                <a16:creationId xmlns:a16="http://schemas.microsoft.com/office/drawing/2014/main" id="{3A371C03-EC73-4667-B912-7D211597E8C7}"/>
              </a:ext>
            </a:extLst>
          </p:cNvPr>
          <p:cNvGraphicFramePr>
            <a:graphicFrameLocks noGrp="1"/>
          </p:cNvGraphicFramePr>
          <p:nvPr>
            <p:ph type="tbl" sz="quarter" idx="13"/>
            <p:extLst>
              <p:ext uri="{D42A27DB-BD31-4B8C-83A1-F6EECF244321}">
                <p14:modId xmlns:p14="http://schemas.microsoft.com/office/powerpoint/2010/main" val="1848030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687586926"/>
                    </a:ext>
                  </a:extLst>
                </a:gridCol>
                <a:gridCol w="493776">
                  <a:extLst>
                    <a:ext uri="{9D8B030D-6E8A-4147-A177-3AD203B41FA5}">
                      <a16:colId xmlns:a16="http://schemas.microsoft.com/office/drawing/2014/main" val="4180863238"/>
                    </a:ext>
                  </a:extLst>
                </a:gridCol>
                <a:gridCol w="1152144">
                  <a:extLst>
                    <a:ext uri="{9D8B030D-6E8A-4147-A177-3AD203B41FA5}">
                      <a16:colId xmlns:a16="http://schemas.microsoft.com/office/drawing/2014/main" val="2299336973"/>
                    </a:ext>
                  </a:extLst>
                </a:gridCol>
                <a:gridCol w="493776">
                  <a:extLst>
                    <a:ext uri="{9D8B030D-6E8A-4147-A177-3AD203B41FA5}">
                      <a16:colId xmlns:a16="http://schemas.microsoft.com/office/drawing/2014/main" val="827912121"/>
                    </a:ext>
                  </a:extLst>
                </a:gridCol>
                <a:gridCol w="493776">
                  <a:extLst>
                    <a:ext uri="{9D8B030D-6E8A-4147-A177-3AD203B41FA5}">
                      <a16:colId xmlns:a16="http://schemas.microsoft.com/office/drawing/2014/main" val="1835626480"/>
                    </a:ext>
                  </a:extLst>
                </a:gridCol>
                <a:gridCol w="493776">
                  <a:extLst>
                    <a:ext uri="{9D8B030D-6E8A-4147-A177-3AD203B41FA5}">
                      <a16:colId xmlns:a16="http://schemas.microsoft.com/office/drawing/2014/main" val="3097605185"/>
                    </a:ext>
                  </a:extLst>
                </a:gridCol>
                <a:gridCol w="493776">
                  <a:extLst>
                    <a:ext uri="{9D8B030D-6E8A-4147-A177-3AD203B41FA5}">
                      <a16:colId xmlns:a16="http://schemas.microsoft.com/office/drawing/2014/main" val="2674455786"/>
                    </a:ext>
                  </a:extLst>
                </a:gridCol>
                <a:gridCol w="493776">
                  <a:extLst>
                    <a:ext uri="{9D8B030D-6E8A-4147-A177-3AD203B41FA5}">
                      <a16:colId xmlns:a16="http://schemas.microsoft.com/office/drawing/2014/main" val="284026636"/>
                    </a:ext>
                  </a:extLst>
                </a:gridCol>
                <a:gridCol w="493776">
                  <a:extLst>
                    <a:ext uri="{9D8B030D-6E8A-4147-A177-3AD203B41FA5}">
                      <a16:colId xmlns:a16="http://schemas.microsoft.com/office/drawing/2014/main" val="2223883817"/>
                    </a:ext>
                  </a:extLst>
                </a:gridCol>
                <a:gridCol w="493776">
                  <a:extLst>
                    <a:ext uri="{9D8B030D-6E8A-4147-A177-3AD203B41FA5}">
                      <a16:colId xmlns:a16="http://schemas.microsoft.com/office/drawing/2014/main" val="2807976605"/>
                    </a:ext>
                  </a:extLst>
                </a:gridCol>
                <a:gridCol w="493776">
                  <a:extLst>
                    <a:ext uri="{9D8B030D-6E8A-4147-A177-3AD203B41FA5}">
                      <a16:colId xmlns:a16="http://schemas.microsoft.com/office/drawing/2014/main" val="1754112803"/>
                    </a:ext>
                  </a:extLst>
                </a:gridCol>
                <a:gridCol w="493776">
                  <a:extLst>
                    <a:ext uri="{9D8B030D-6E8A-4147-A177-3AD203B41FA5}">
                      <a16:colId xmlns:a16="http://schemas.microsoft.com/office/drawing/2014/main" val="27898050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614464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- 2020-10-19 15:00:39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بعد أن أنكر وجود #كورونا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الفيروس يخطف حياة أحد أشهر "نجوم" اللياقة البدنية على مواقع التواصل الاجتماعي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https://scontent-iad3-1.cdninstagram.com/v/t51.2885-15/121970023_556595211822268_8737772771939681165_n.jpg?_nc_cat=105&amp;ccb=2&amp;_nc_sid=8ae9d6&amp;_nc_ohc=ATbCZfmA3bQAX8t9MI7&amp;_nc_ht=scontent-iad3-1.cdninstagram.com&amp;oh=fbdc08e471895106d428b7e7987ef1ba&amp;oe=5FDE0C26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9482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35.27 %</a:t>
                      </a:r>
                    </a:p>
                  </a:txBody>
                  <a:tcPr/>
                </a:tc>
                <a:extLst>
                  <a:ext uri="{0D108BD9-81ED-4DB2-BD59-A6C34878D82A}">
                    <a16:rowId xmlns:a16="http://schemas.microsoft.com/office/drawing/2014/main" val="169545405"/>
                  </a:ext>
                </a:extLst>
              </a:tr>
            </a:tbl>
          </a:graphicData>
        </a:graphic>
      </p:graphicFrame>
      <p:sp>
        <p:nvSpPr>
          <p:cNvPr id="4" name="Text Placeholder 3">
            <a:extLst>
              <a:ext uri="{FF2B5EF4-FFF2-40B4-BE49-F238E27FC236}">
                <a16:creationId xmlns:a16="http://schemas.microsoft.com/office/drawing/2014/main" id="{2C9FE07F-1316-405C-9461-EAC6D42393D7}"/>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4515743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9AA58-7F9C-4006-BDDD-C45477BBFF71}"/>
              </a:ext>
            </a:extLst>
          </p:cNvPr>
          <p:cNvSpPr>
            <a:spLocks noGrp="1"/>
          </p:cNvSpPr>
          <p:nvPr>
            <p:ph type="title"/>
          </p:nvPr>
        </p:nvSpPr>
        <p:spPr/>
        <p:txBody>
          <a:bodyPr/>
          <a:lstStyle/>
          <a:p>
            <a:r>
              <a:rPr lang="en-US"/>
              <a:t>Instagram Videos Table | dw_arabic - 5 of 25</a:t>
            </a:r>
          </a:p>
        </p:txBody>
      </p:sp>
      <p:graphicFrame>
        <p:nvGraphicFramePr>
          <p:cNvPr id="5" name="Table Placeholder 4">
            <a:extLst>
              <a:ext uri="{FF2B5EF4-FFF2-40B4-BE49-F238E27FC236}">
                <a16:creationId xmlns:a16="http://schemas.microsoft.com/office/drawing/2014/main" id="{35A2C2EF-14E0-466B-ACE8-4F2A2166152C}"/>
              </a:ext>
            </a:extLst>
          </p:cNvPr>
          <p:cNvGraphicFramePr>
            <a:graphicFrameLocks noGrp="1"/>
          </p:cNvGraphicFramePr>
          <p:nvPr>
            <p:ph type="tbl" sz="quarter" idx="13"/>
            <p:extLst>
              <p:ext uri="{D42A27DB-BD31-4B8C-83A1-F6EECF244321}">
                <p14:modId xmlns:p14="http://schemas.microsoft.com/office/powerpoint/2010/main" val="22625050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76287563"/>
                    </a:ext>
                  </a:extLst>
                </a:gridCol>
                <a:gridCol w="493776">
                  <a:extLst>
                    <a:ext uri="{9D8B030D-6E8A-4147-A177-3AD203B41FA5}">
                      <a16:colId xmlns:a16="http://schemas.microsoft.com/office/drawing/2014/main" val="4243525187"/>
                    </a:ext>
                  </a:extLst>
                </a:gridCol>
                <a:gridCol w="1152144">
                  <a:extLst>
                    <a:ext uri="{9D8B030D-6E8A-4147-A177-3AD203B41FA5}">
                      <a16:colId xmlns:a16="http://schemas.microsoft.com/office/drawing/2014/main" val="1313988351"/>
                    </a:ext>
                  </a:extLst>
                </a:gridCol>
                <a:gridCol w="493776">
                  <a:extLst>
                    <a:ext uri="{9D8B030D-6E8A-4147-A177-3AD203B41FA5}">
                      <a16:colId xmlns:a16="http://schemas.microsoft.com/office/drawing/2014/main" val="2060527215"/>
                    </a:ext>
                  </a:extLst>
                </a:gridCol>
                <a:gridCol w="493776">
                  <a:extLst>
                    <a:ext uri="{9D8B030D-6E8A-4147-A177-3AD203B41FA5}">
                      <a16:colId xmlns:a16="http://schemas.microsoft.com/office/drawing/2014/main" val="1705809594"/>
                    </a:ext>
                  </a:extLst>
                </a:gridCol>
                <a:gridCol w="493776">
                  <a:extLst>
                    <a:ext uri="{9D8B030D-6E8A-4147-A177-3AD203B41FA5}">
                      <a16:colId xmlns:a16="http://schemas.microsoft.com/office/drawing/2014/main" val="3590243938"/>
                    </a:ext>
                  </a:extLst>
                </a:gridCol>
                <a:gridCol w="493776">
                  <a:extLst>
                    <a:ext uri="{9D8B030D-6E8A-4147-A177-3AD203B41FA5}">
                      <a16:colId xmlns:a16="http://schemas.microsoft.com/office/drawing/2014/main" val="34138047"/>
                    </a:ext>
                  </a:extLst>
                </a:gridCol>
                <a:gridCol w="493776">
                  <a:extLst>
                    <a:ext uri="{9D8B030D-6E8A-4147-A177-3AD203B41FA5}">
                      <a16:colId xmlns:a16="http://schemas.microsoft.com/office/drawing/2014/main" val="3027455313"/>
                    </a:ext>
                  </a:extLst>
                </a:gridCol>
                <a:gridCol w="493776">
                  <a:extLst>
                    <a:ext uri="{9D8B030D-6E8A-4147-A177-3AD203B41FA5}">
                      <a16:colId xmlns:a16="http://schemas.microsoft.com/office/drawing/2014/main" val="668726972"/>
                    </a:ext>
                  </a:extLst>
                </a:gridCol>
                <a:gridCol w="493776">
                  <a:extLst>
                    <a:ext uri="{9D8B030D-6E8A-4147-A177-3AD203B41FA5}">
                      <a16:colId xmlns:a16="http://schemas.microsoft.com/office/drawing/2014/main" val="830813273"/>
                    </a:ext>
                  </a:extLst>
                </a:gridCol>
                <a:gridCol w="493776">
                  <a:extLst>
                    <a:ext uri="{9D8B030D-6E8A-4147-A177-3AD203B41FA5}">
                      <a16:colId xmlns:a16="http://schemas.microsoft.com/office/drawing/2014/main" val="2872730375"/>
                    </a:ext>
                  </a:extLst>
                </a:gridCol>
                <a:gridCol w="493776">
                  <a:extLst>
                    <a:ext uri="{9D8B030D-6E8A-4147-A177-3AD203B41FA5}">
                      <a16:colId xmlns:a16="http://schemas.microsoft.com/office/drawing/2014/main" val="7636362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57502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- 2020-10-17 10:00:38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الدلفين الآلي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ربوت في مهمة بيئية!</a:t>
                      </a:r>
                      <a:r>
                        <a:rPr kumimoji="0" lang="en-US" sz="1000" b="0" i="0" u="none" strike="noStrike" kern="1200" cap="none" spc="0" normalizeH="0" baseline="0" noProof="0">
                          <a:ln>
                            <a:noFill/>
                          </a:ln>
                          <a:solidFill>
                            <a:prstClr val="black"/>
                          </a:solidFill>
                          <a:effectLst/>
                          <a:uLnTx/>
                          <a:uFillTx/>
                          <a:latin typeface="+mn-lt"/>
                          <a:ea typeface="+mn-ea"/>
                          <a:cs typeface="+mn-cs"/>
                        </a:rPr>
                        <a:t>👇
.
.
.
.
.
#</a:t>
                      </a:r>
                      <a:r>
                        <a:rPr kumimoji="0" lang="ar-AE" sz="1000" b="0" i="0" u="none" strike="noStrike" kern="1200" cap="none" spc="0" normalizeH="0" baseline="0" noProof="0">
                          <a:ln>
                            <a:noFill/>
                          </a:ln>
                          <a:solidFill>
                            <a:prstClr val="black"/>
                          </a:solidFill>
                          <a:effectLst/>
                          <a:uLnTx/>
                          <a:uFillTx/>
                          <a:latin typeface="+mn-lt"/>
                          <a:ea typeface="+mn-ea"/>
                          <a:cs typeface="+mn-cs"/>
                        </a:rPr>
                        <a:t>روبوتات #بيئة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https://scontent-iad3-1.cdninstagram.com/v/t51.2885-15/121662479_580827829295571_1130088753638092350_n.jpg?_nc_cat=103&amp;ccb=2&amp;_nc_sid=8ae9d6&amp;_nc_ohc=Vu40YT2pdZUAX-Xx62T&amp;_nc_ht=scontent-iad3-1.cdninstagram.com&amp;oh=bea7dd3606b268c7bb2c55cec52c96ac&amp;oe=5FDEE67B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22604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36.33 %</a:t>
                      </a:r>
                    </a:p>
                  </a:txBody>
                  <a:tcPr/>
                </a:tc>
                <a:extLst>
                  <a:ext uri="{0D108BD9-81ED-4DB2-BD59-A6C34878D82A}">
                    <a16:rowId xmlns:a16="http://schemas.microsoft.com/office/drawing/2014/main" val="2438069645"/>
                  </a:ext>
                </a:extLst>
              </a:tr>
            </a:tbl>
          </a:graphicData>
        </a:graphic>
      </p:graphicFrame>
      <p:sp>
        <p:nvSpPr>
          <p:cNvPr id="4" name="Text Placeholder 3">
            <a:extLst>
              <a:ext uri="{FF2B5EF4-FFF2-40B4-BE49-F238E27FC236}">
                <a16:creationId xmlns:a16="http://schemas.microsoft.com/office/drawing/2014/main" id="{0124DDAF-C3A1-4E48-8550-495827ABC281}"/>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70127606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A8EC44-DAA8-4E0D-A421-572EBAF4DE5E}"/>
              </a:ext>
            </a:extLst>
          </p:cNvPr>
          <p:cNvSpPr>
            <a:spLocks noGrp="1"/>
          </p:cNvSpPr>
          <p:nvPr>
            <p:ph type="title"/>
          </p:nvPr>
        </p:nvSpPr>
        <p:spPr/>
        <p:txBody>
          <a:bodyPr/>
          <a:lstStyle/>
          <a:p>
            <a:r>
              <a:rPr lang="en-US"/>
              <a:t>Instagram Videos Table | dw_arabic - 6 of 25</a:t>
            </a:r>
          </a:p>
        </p:txBody>
      </p:sp>
      <p:graphicFrame>
        <p:nvGraphicFramePr>
          <p:cNvPr id="5" name="Table Placeholder 4">
            <a:extLst>
              <a:ext uri="{FF2B5EF4-FFF2-40B4-BE49-F238E27FC236}">
                <a16:creationId xmlns:a16="http://schemas.microsoft.com/office/drawing/2014/main" id="{30D80275-140D-4C83-B404-ADC96A015484}"/>
              </a:ext>
            </a:extLst>
          </p:cNvPr>
          <p:cNvGraphicFramePr>
            <a:graphicFrameLocks noGrp="1"/>
          </p:cNvGraphicFramePr>
          <p:nvPr>
            <p:ph type="tbl" sz="quarter" idx="13"/>
            <p:extLst>
              <p:ext uri="{D42A27DB-BD31-4B8C-83A1-F6EECF244321}">
                <p14:modId xmlns:p14="http://schemas.microsoft.com/office/powerpoint/2010/main" val="25121596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42876870"/>
                    </a:ext>
                  </a:extLst>
                </a:gridCol>
                <a:gridCol w="493776">
                  <a:extLst>
                    <a:ext uri="{9D8B030D-6E8A-4147-A177-3AD203B41FA5}">
                      <a16:colId xmlns:a16="http://schemas.microsoft.com/office/drawing/2014/main" val="1485929722"/>
                    </a:ext>
                  </a:extLst>
                </a:gridCol>
                <a:gridCol w="1152144">
                  <a:extLst>
                    <a:ext uri="{9D8B030D-6E8A-4147-A177-3AD203B41FA5}">
                      <a16:colId xmlns:a16="http://schemas.microsoft.com/office/drawing/2014/main" val="2073909707"/>
                    </a:ext>
                  </a:extLst>
                </a:gridCol>
                <a:gridCol w="493776">
                  <a:extLst>
                    <a:ext uri="{9D8B030D-6E8A-4147-A177-3AD203B41FA5}">
                      <a16:colId xmlns:a16="http://schemas.microsoft.com/office/drawing/2014/main" val="789673140"/>
                    </a:ext>
                  </a:extLst>
                </a:gridCol>
                <a:gridCol w="493776">
                  <a:extLst>
                    <a:ext uri="{9D8B030D-6E8A-4147-A177-3AD203B41FA5}">
                      <a16:colId xmlns:a16="http://schemas.microsoft.com/office/drawing/2014/main" val="3992650581"/>
                    </a:ext>
                  </a:extLst>
                </a:gridCol>
                <a:gridCol w="493776">
                  <a:extLst>
                    <a:ext uri="{9D8B030D-6E8A-4147-A177-3AD203B41FA5}">
                      <a16:colId xmlns:a16="http://schemas.microsoft.com/office/drawing/2014/main" val="3233870445"/>
                    </a:ext>
                  </a:extLst>
                </a:gridCol>
                <a:gridCol w="493776">
                  <a:extLst>
                    <a:ext uri="{9D8B030D-6E8A-4147-A177-3AD203B41FA5}">
                      <a16:colId xmlns:a16="http://schemas.microsoft.com/office/drawing/2014/main" val="421219163"/>
                    </a:ext>
                  </a:extLst>
                </a:gridCol>
                <a:gridCol w="493776">
                  <a:extLst>
                    <a:ext uri="{9D8B030D-6E8A-4147-A177-3AD203B41FA5}">
                      <a16:colId xmlns:a16="http://schemas.microsoft.com/office/drawing/2014/main" val="3477209116"/>
                    </a:ext>
                  </a:extLst>
                </a:gridCol>
                <a:gridCol w="493776">
                  <a:extLst>
                    <a:ext uri="{9D8B030D-6E8A-4147-A177-3AD203B41FA5}">
                      <a16:colId xmlns:a16="http://schemas.microsoft.com/office/drawing/2014/main" val="2377504329"/>
                    </a:ext>
                  </a:extLst>
                </a:gridCol>
                <a:gridCol w="493776">
                  <a:extLst>
                    <a:ext uri="{9D8B030D-6E8A-4147-A177-3AD203B41FA5}">
                      <a16:colId xmlns:a16="http://schemas.microsoft.com/office/drawing/2014/main" val="2465429875"/>
                    </a:ext>
                  </a:extLst>
                </a:gridCol>
                <a:gridCol w="493776">
                  <a:extLst>
                    <a:ext uri="{9D8B030D-6E8A-4147-A177-3AD203B41FA5}">
                      <a16:colId xmlns:a16="http://schemas.microsoft.com/office/drawing/2014/main" val="184059935"/>
                    </a:ext>
                  </a:extLst>
                </a:gridCol>
                <a:gridCol w="493776">
                  <a:extLst>
                    <a:ext uri="{9D8B030D-6E8A-4147-A177-3AD203B41FA5}">
                      <a16:colId xmlns:a16="http://schemas.microsoft.com/office/drawing/2014/main" val="28351268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110408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- 2020-10-16 13:01:11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لأول مرة  في تاريخ #لبنان أقلعت طائرة بطاقم نسائي بالكامل، من المضيفات وقائدة الطيارة ومساعدتها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نساء #المرأة_اللبنانية #رولا_حطيط 
@</a:t>
                      </a:r>
                      <a:r>
                        <a:rPr kumimoji="0" lang="en-US" sz="1000" b="0" i="0" u="none" strike="noStrike" kern="1200" cap="none" spc="0" normalizeH="0" baseline="0" noProof="0">
                          <a:ln>
                            <a:noFill/>
                          </a:ln>
                          <a:solidFill>
                            <a:prstClr val="black"/>
                          </a:solidFill>
                          <a:effectLst/>
                          <a:uLnTx/>
                          <a:uFillTx/>
                          <a:latin typeface="+mn-lt"/>
                          <a:ea typeface="+mn-ea"/>
                          <a:cs typeface="+mn-cs"/>
                        </a:rPr>
                        <a:t>captain_rolahoteit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121719092_1208194863004303_3958107414469560894_n.jpg?_nc_cat=100&amp;ccb=2&amp;_nc_sid=8ae9d6&amp;_nc_ohc=x4B8uoW5tp4AX8rqDb_&amp;_nc_ht=scontent-iad3-1.cdninstagram.com&amp;oh=f6b6d0c1f2ff6380bdc51857a294064b&amp;oe=5FDE2C2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35.23 %</a:t>
                      </a:r>
                    </a:p>
                  </a:txBody>
                  <a:tcPr/>
                </a:tc>
                <a:extLst>
                  <a:ext uri="{0D108BD9-81ED-4DB2-BD59-A6C34878D82A}">
                    <a16:rowId xmlns:a16="http://schemas.microsoft.com/office/drawing/2014/main" val="1264572982"/>
                  </a:ext>
                </a:extLst>
              </a:tr>
            </a:tbl>
          </a:graphicData>
        </a:graphic>
      </p:graphicFrame>
      <p:sp>
        <p:nvSpPr>
          <p:cNvPr id="4" name="Text Placeholder 3">
            <a:extLst>
              <a:ext uri="{FF2B5EF4-FFF2-40B4-BE49-F238E27FC236}">
                <a16:creationId xmlns:a16="http://schemas.microsoft.com/office/drawing/2014/main" id="{F0C77ED3-CC1E-411B-8E46-BDF046247AAC}"/>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251356780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DB75FA-53B6-4F2E-B7E6-D0CDB6F189DA}"/>
              </a:ext>
            </a:extLst>
          </p:cNvPr>
          <p:cNvSpPr>
            <a:spLocks noGrp="1"/>
          </p:cNvSpPr>
          <p:nvPr>
            <p:ph type="title"/>
          </p:nvPr>
        </p:nvSpPr>
        <p:spPr/>
        <p:txBody>
          <a:bodyPr/>
          <a:lstStyle/>
          <a:p>
            <a:r>
              <a:rPr lang="en-US"/>
              <a:t>Instagram Videos Table | dw_arabic - 7 of 25</a:t>
            </a:r>
          </a:p>
        </p:txBody>
      </p:sp>
      <p:graphicFrame>
        <p:nvGraphicFramePr>
          <p:cNvPr id="5" name="Table Placeholder 4">
            <a:extLst>
              <a:ext uri="{FF2B5EF4-FFF2-40B4-BE49-F238E27FC236}">
                <a16:creationId xmlns:a16="http://schemas.microsoft.com/office/drawing/2014/main" id="{DC7259AF-4DC2-4DFE-9899-27431662E62B}"/>
              </a:ext>
            </a:extLst>
          </p:cNvPr>
          <p:cNvGraphicFramePr>
            <a:graphicFrameLocks noGrp="1"/>
          </p:cNvGraphicFramePr>
          <p:nvPr>
            <p:ph type="tbl" sz="quarter" idx="13"/>
            <p:extLst>
              <p:ext uri="{D42A27DB-BD31-4B8C-83A1-F6EECF244321}">
                <p14:modId xmlns:p14="http://schemas.microsoft.com/office/powerpoint/2010/main" val="343666813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11986899"/>
                    </a:ext>
                  </a:extLst>
                </a:gridCol>
                <a:gridCol w="493776">
                  <a:extLst>
                    <a:ext uri="{9D8B030D-6E8A-4147-A177-3AD203B41FA5}">
                      <a16:colId xmlns:a16="http://schemas.microsoft.com/office/drawing/2014/main" val="727784922"/>
                    </a:ext>
                  </a:extLst>
                </a:gridCol>
                <a:gridCol w="1152144">
                  <a:extLst>
                    <a:ext uri="{9D8B030D-6E8A-4147-A177-3AD203B41FA5}">
                      <a16:colId xmlns:a16="http://schemas.microsoft.com/office/drawing/2014/main" val="3986053992"/>
                    </a:ext>
                  </a:extLst>
                </a:gridCol>
                <a:gridCol w="493776">
                  <a:extLst>
                    <a:ext uri="{9D8B030D-6E8A-4147-A177-3AD203B41FA5}">
                      <a16:colId xmlns:a16="http://schemas.microsoft.com/office/drawing/2014/main" val="2090985188"/>
                    </a:ext>
                  </a:extLst>
                </a:gridCol>
                <a:gridCol w="493776">
                  <a:extLst>
                    <a:ext uri="{9D8B030D-6E8A-4147-A177-3AD203B41FA5}">
                      <a16:colId xmlns:a16="http://schemas.microsoft.com/office/drawing/2014/main" val="696263568"/>
                    </a:ext>
                  </a:extLst>
                </a:gridCol>
                <a:gridCol w="493776">
                  <a:extLst>
                    <a:ext uri="{9D8B030D-6E8A-4147-A177-3AD203B41FA5}">
                      <a16:colId xmlns:a16="http://schemas.microsoft.com/office/drawing/2014/main" val="3905222557"/>
                    </a:ext>
                  </a:extLst>
                </a:gridCol>
                <a:gridCol w="493776">
                  <a:extLst>
                    <a:ext uri="{9D8B030D-6E8A-4147-A177-3AD203B41FA5}">
                      <a16:colId xmlns:a16="http://schemas.microsoft.com/office/drawing/2014/main" val="4042493997"/>
                    </a:ext>
                  </a:extLst>
                </a:gridCol>
                <a:gridCol w="493776">
                  <a:extLst>
                    <a:ext uri="{9D8B030D-6E8A-4147-A177-3AD203B41FA5}">
                      <a16:colId xmlns:a16="http://schemas.microsoft.com/office/drawing/2014/main" val="3168103552"/>
                    </a:ext>
                  </a:extLst>
                </a:gridCol>
                <a:gridCol w="493776">
                  <a:extLst>
                    <a:ext uri="{9D8B030D-6E8A-4147-A177-3AD203B41FA5}">
                      <a16:colId xmlns:a16="http://schemas.microsoft.com/office/drawing/2014/main" val="1611311426"/>
                    </a:ext>
                  </a:extLst>
                </a:gridCol>
                <a:gridCol w="493776">
                  <a:extLst>
                    <a:ext uri="{9D8B030D-6E8A-4147-A177-3AD203B41FA5}">
                      <a16:colId xmlns:a16="http://schemas.microsoft.com/office/drawing/2014/main" val="3467499222"/>
                    </a:ext>
                  </a:extLst>
                </a:gridCol>
                <a:gridCol w="493776">
                  <a:extLst>
                    <a:ext uri="{9D8B030D-6E8A-4147-A177-3AD203B41FA5}">
                      <a16:colId xmlns:a16="http://schemas.microsoft.com/office/drawing/2014/main" val="1935401190"/>
                    </a:ext>
                  </a:extLst>
                </a:gridCol>
                <a:gridCol w="493776">
                  <a:extLst>
                    <a:ext uri="{9D8B030D-6E8A-4147-A177-3AD203B41FA5}">
                      <a16:colId xmlns:a16="http://schemas.microsoft.com/office/drawing/2014/main" val="11803363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33667077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- 2020-10-15 18:00:36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هربوا من حريق #مخيم_موريا فاستقبلتهم الفيضانات في المخيم الجديد .. معاناة المهاجرين وطالبي اللجوء التي لا تنتهي!</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121710675_1227526904292323_6458316474556853249_n.jpg?_nc_cat=108&amp;ccb=2&amp;_nc_sid=8ae9d6&amp;_nc_ohc=RQs2AstHu9cAX-yCvCG&amp;_nc_ht=scontent-iad3-1.cdninstagram.com&amp;oh=e15b7976734cdda46d7a4be890126c13&amp;oe=5FDAFFD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44.66 %</a:t>
                      </a:r>
                    </a:p>
                  </a:txBody>
                  <a:tcPr/>
                </a:tc>
                <a:extLst>
                  <a:ext uri="{0D108BD9-81ED-4DB2-BD59-A6C34878D82A}">
                    <a16:rowId xmlns:a16="http://schemas.microsoft.com/office/drawing/2014/main" val="2454993511"/>
                  </a:ext>
                </a:extLst>
              </a:tr>
            </a:tbl>
          </a:graphicData>
        </a:graphic>
      </p:graphicFrame>
      <p:sp>
        <p:nvSpPr>
          <p:cNvPr id="4" name="Text Placeholder 3">
            <a:extLst>
              <a:ext uri="{FF2B5EF4-FFF2-40B4-BE49-F238E27FC236}">
                <a16:creationId xmlns:a16="http://schemas.microsoft.com/office/drawing/2014/main" id="{D0C4C784-1BFC-4842-9986-F019FD974BCA}"/>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226330804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3C5674-B8A5-4603-81E9-40C34D6C925A}"/>
              </a:ext>
            </a:extLst>
          </p:cNvPr>
          <p:cNvSpPr>
            <a:spLocks noGrp="1"/>
          </p:cNvSpPr>
          <p:nvPr>
            <p:ph type="title"/>
          </p:nvPr>
        </p:nvSpPr>
        <p:spPr/>
        <p:txBody>
          <a:bodyPr/>
          <a:lstStyle/>
          <a:p>
            <a:r>
              <a:rPr lang="en-US"/>
              <a:t>Instagram Videos Table | dw_arabic - 8 of 25</a:t>
            </a:r>
          </a:p>
        </p:txBody>
      </p:sp>
      <p:graphicFrame>
        <p:nvGraphicFramePr>
          <p:cNvPr id="5" name="Table Placeholder 4">
            <a:extLst>
              <a:ext uri="{FF2B5EF4-FFF2-40B4-BE49-F238E27FC236}">
                <a16:creationId xmlns:a16="http://schemas.microsoft.com/office/drawing/2014/main" id="{F0FE4B8F-5215-45B3-AD9C-D0127F2A7825}"/>
              </a:ext>
            </a:extLst>
          </p:cNvPr>
          <p:cNvGraphicFramePr>
            <a:graphicFrameLocks noGrp="1"/>
          </p:cNvGraphicFramePr>
          <p:nvPr>
            <p:ph type="tbl" sz="quarter" idx="13"/>
            <p:extLst>
              <p:ext uri="{D42A27DB-BD31-4B8C-83A1-F6EECF244321}">
                <p14:modId xmlns:p14="http://schemas.microsoft.com/office/powerpoint/2010/main" val="633867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4215188133"/>
                    </a:ext>
                  </a:extLst>
                </a:gridCol>
                <a:gridCol w="493776">
                  <a:extLst>
                    <a:ext uri="{9D8B030D-6E8A-4147-A177-3AD203B41FA5}">
                      <a16:colId xmlns:a16="http://schemas.microsoft.com/office/drawing/2014/main" val="1411481942"/>
                    </a:ext>
                  </a:extLst>
                </a:gridCol>
                <a:gridCol w="1152144">
                  <a:extLst>
                    <a:ext uri="{9D8B030D-6E8A-4147-A177-3AD203B41FA5}">
                      <a16:colId xmlns:a16="http://schemas.microsoft.com/office/drawing/2014/main" val="4169191801"/>
                    </a:ext>
                  </a:extLst>
                </a:gridCol>
                <a:gridCol w="493776">
                  <a:extLst>
                    <a:ext uri="{9D8B030D-6E8A-4147-A177-3AD203B41FA5}">
                      <a16:colId xmlns:a16="http://schemas.microsoft.com/office/drawing/2014/main" val="735886477"/>
                    </a:ext>
                  </a:extLst>
                </a:gridCol>
                <a:gridCol w="493776">
                  <a:extLst>
                    <a:ext uri="{9D8B030D-6E8A-4147-A177-3AD203B41FA5}">
                      <a16:colId xmlns:a16="http://schemas.microsoft.com/office/drawing/2014/main" val="549479644"/>
                    </a:ext>
                  </a:extLst>
                </a:gridCol>
                <a:gridCol w="493776">
                  <a:extLst>
                    <a:ext uri="{9D8B030D-6E8A-4147-A177-3AD203B41FA5}">
                      <a16:colId xmlns:a16="http://schemas.microsoft.com/office/drawing/2014/main" val="2356349805"/>
                    </a:ext>
                  </a:extLst>
                </a:gridCol>
                <a:gridCol w="493776">
                  <a:extLst>
                    <a:ext uri="{9D8B030D-6E8A-4147-A177-3AD203B41FA5}">
                      <a16:colId xmlns:a16="http://schemas.microsoft.com/office/drawing/2014/main" val="3069279786"/>
                    </a:ext>
                  </a:extLst>
                </a:gridCol>
                <a:gridCol w="493776">
                  <a:extLst>
                    <a:ext uri="{9D8B030D-6E8A-4147-A177-3AD203B41FA5}">
                      <a16:colId xmlns:a16="http://schemas.microsoft.com/office/drawing/2014/main" val="2279417054"/>
                    </a:ext>
                  </a:extLst>
                </a:gridCol>
                <a:gridCol w="493776">
                  <a:extLst>
                    <a:ext uri="{9D8B030D-6E8A-4147-A177-3AD203B41FA5}">
                      <a16:colId xmlns:a16="http://schemas.microsoft.com/office/drawing/2014/main" val="3155554948"/>
                    </a:ext>
                  </a:extLst>
                </a:gridCol>
                <a:gridCol w="493776">
                  <a:extLst>
                    <a:ext uri="{9D8B030D-6E8A-4147-A177-3AD203B41FA5}">
                      <a16:colId xmlns:a16="http://schemas.microsoft.com/office/drawing/2014/main" val="3101919010"/>
                    </a:ext>
                  </a:extLst>
                </a:gridCol>
                <a:gridCol w="493776">
                  <a:extLst>
                    <a:ext uri="{9D8B030D-6E8A-4147-A177-3AD203B41FA5}">
                      <a16:colId xmlns:a16="http://schemas.microsoft.com/office/drawing/2014/main" val="2808573903"/>
                    </a:ext>
                  </a:extLst>
                </a:gridCol>
                <a:gridCol w="493776">
                  <a:extLst>
                    <a:ext uri="{9D8B030D-6E8A-4147-A177-3AD203B41FA5}">
                      <a16:colId xmlns:a16="http://schemas.microsoft.com/office/drawing/2014/main" val="25379130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7231404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- 2020-10-15 12:01:07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مجزرة الكحول المغشوشة" تتسبب في وفاة العشرات في #تركيا!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https://scontent-iad3-1.cdninstagram.com/v/t51.2885-15/121402061_196695475383064_6811120844339079803_n.jpg?_nc_cat=103&amp;ccb=2&amp;_nc_sid=8ae9d6&amp;_nc_ohc=T2HDE6bCw_oAX80j0Ja&amp;_nc_ht=scontent-iad3-1.cdninstagram.com&amp;oh=b831541675cc7d9ed82a414b3b4f08ae&amp;oe=5FDEAD50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41.13 %</a:t>
                      </a:r>
                    </a:p>
                  </a:txBody>
                  <a:tcPr/>
                </a:tc>
                <a:extLst>
                  <a:ext uri="{0D108BD9-81ED-4DB2-BD59-A6C34878D82A}">
                    <a16:rowId xmlns:a16="http://schemas.microsoft.com/office/drawing/2014/main" val="4085155173"/>
                  </a:ext>
                </a:extLst>
              </a:tr>
            </a:tbl>
          </a:graphicData>
        </a:graphic>
      </p:graphicFrame>
      <p:sp>
        <p:nvSpPr>
          <p:cNvPr id="4" name="Text Placeholder 3">
            <a:extLst>
              <a:ext uri="{FF2B5EF4-FFF2-40B4-BE49-F238E27FC236}">
                <a16:creationId xmlns:a16="http://schemas.microsoft.com/office/drawing/2014/main" id="{00B94A47-20D9-46D9-99BD-BFAA54DB4A8F}"/>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5532103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AD31FE-022A-4A50-9C2D-16CA2A2E8F94}"/>
              </a:ext>
            </a:extLst>
          </p:cNvPr>
          <p:cNvSpPr>
            <a:spLocks noGrp="1"/>
          </p:cNvSpPr>
          <p:nvPr>
            <p:ph type="title"/>
          </p:nvPr>
        </p:nvSpPr>
        <p:spPr/>
        <p:txBody>
          <a:bodyPr/>
          <a:lstStyle/>
          <a:p>
            <a:r>
              <a:rPr lang="en-US"/>
              <a:t>Instagram Videos Table | dw_arabic - 9 of 25</a:t>
            </a:r>
          </a:p>
        </p:txBody>
      </p:sp>
      <p:graphicFrame>
        <p:nvGraphicFramePr>
          <p:cNvPr id="5" name="Table Placeholder 4">
            <a:extLst>
              <a:ext uri="{FF2B5EF4-FFF2-40B4-BE49-F238E27FC236}">
                <a16:creationId xmlns:a16="http://schemas.microsoft.com/office/drawing/2014/main" id="{72941DF0-7EDC-4910-B60C-ACFB0D693F87}"/>
              </a:ext>
            </a:extLst>
          </p:cNvPr>
          <p:cNvGraphicFramePr>
            <a:graphicFrameLocks noGrp="1"/>
          </p:cNvGraphicFramePr>
          <p:nvPr>
            <p:ph type="tbl" sz="quarter" idx="13"/>
            <p:extLst>
              <p:ext uri="{D42A27DB-BD31-4B8C-83A1-F6EECF244321}">
                <p14:modId xmlns:p14="http://schemas.microsoft.com/office/powerpoint/2010/main" val="1929143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18676496"/>
                    </a:ext>
                  </a:extLst>
                </a:gridCol>
                <a:gridCol w="493776">
                  <a:extLst>
                    <a:ext uri="{9D8B030D-6E8A-4147-A177-3AD203B41FA5}">
                      <a16:colId xmlns:a16="http://schemas.microsoft.com/office/drawing/2014/main" val="811564218"/>
                    </a:ext>
                  </a:extLst>
                </a:gridCol>
                <a:gridCol w="1152144">
                  <a:extLst>
                    <a:ext uri="{9D8B030D-6E8A-4147-A177-3AD203B41FA5}">
                      <a16:colId xmlns:a16="http://schemas.microsoft.com/office/drawing/2014/main" val="3088965987"/>
                    </a:ext>
                  </a:extLst>
                </a:gridCol>
                <a:gridCol w="493776">
                  <a:extLst>
                    <a:ext uri="{9D8B030D-6E8A-4147-A177-3AD203B41FA5}">
                      <a16:colId xmlns:a16="http://schemas.microsoft.com/office/drawing/2014/main" val="2534198169"/>
                    </a:ext>
                  </a:extLst>
                </a:gridCol>
                <a:gridCol w="493776">
                  <a:extLst>
                    <a:ext uri="{9D8B030D-6E8A-4147-A177-3AD203B41FA5}">
                      <a16:colId xmlns:a16="http://schemas.microsoft.com/office/drawing/2014/main" val="765661171"/>
                    </a:ext>
                  </a:extLst>
                </a:gridCol>
                <a:gridCol w="493776">
                  <a:extLst>
                    <a:ext uri="{9D8B030D-6E8A-4147-A177-3AD203B41FA5}">
                      <a16:colId xmlns:a16="http://schemas.microsoft.com/office/drawing/2014/main" val="3415179381"/>
                    </a:ext>
                  </a:extLst>
                </a:gridCol>
                <a:gridCol w="493776">
                  <a:extLst>
                    <a:ext uri="{9D8B030D-6E8A-4147-A177-3AD203B41FA5}">
                      <a16:colId xmlns:a16="http://schemas.microsoft.com/office/drawing/2014/main" val="439203368"/>
                    </a:ext>
                  </a:extLst>
                </a:gridCol>
                <a:gridCol w="493776">
                  <a:extLst>
                    <a:ext uri="{9D8B030D-6E8A-4147-A177-3AD203B41FA5}">
                      <a16:colId xmlns:a16="http://schemas.microsoft.com/office/drawing/2014/main" val="466329831"/>
                    </a:ext>
                  </a:extLst>
                </a:gridCol>
                <a:gridCol w="493776">
                  <a:extLst>
                    <a:ext uri="{9D8B030D-6E8A-4147-A177-3AD203B41FA5}">
                      <a16:colId xmlns:a16="http://schemas.microsoft.com/office/drawing/2014/main" val="1212290824"/>
                    </a:ext>
                  </a:extLst>
                </a:gridCol>
                <a:gridCol w="493776">
                  <a:extLst>
                    <a:ext uri="{9D8B030D-6E8A-4147-A177-3AD203B41FA5}">
                      <a16:colId xmlns:a16="http://schemas.microsoft.com/office/drawing/2014/main" val="1255236349"/>
                    </a:ext>
                  </a:extLst>
                </a:gridCol>
                <a:gridCol w="493776">
                  <a:extLst>
                    <a:ext uri="{9D8B030D-6E8A-4147-A177-3AD203B41FA5}">
                      <a16:colId xmlns:a16="http://schemas.microsoft.com/office/drawing/2014/main" val="1186155015"/>
                    </a:ext>
                  </a:extLst>
                </a:gridCol>
                <a:gridCol w="493776">
                  <a:extLst>
                    <a:ext uri="{9D8B030D-6E8A-4147-A177-3AD203B41FA5}">
                      <a16:colId xmlns:a16="http://schemas.microsoft.com/office/drawing/2014/main" val="35212265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7947627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- 2020-10-12 16:31:17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شرطية ألمانية تضرب رجلاً مقيداً .. فيديو أثار حفيظة الشارع الألماني. فما هي خلفيات الحادث؟</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https://scontent-iad3-1.cdninstagram.com/v/t51.2885-15/121204688_649013896009126_6775868452313436179_n.jpg?_nc_cat=101&amp;ccb=2&amp;_nc_sid=8ae9d6&amp;_nc_ohc=E_KjjCWGfxgAX8nc0nM&amp;_nc_ht=scontent-iad3-1.cdninstagram.com&amp;oh=b91c5462ee6a21868e4f9564fc9ae702&amp;oe=5FDEC1C0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35668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56.97 %</a:t>
                      </a:r>
                    </a:p>
                  </a:txBody>
                  <a:tcPr/>
                </a:tc>
                <a:extLst>
                  <a:ext uri="{0D108BD9-81ED-4DB2-BD59-A6C34878D82A}">
                    <a16:rowId xmlns:a16="http://schemas.microsoft.com/office/drawing/2014/main" val="1557311454"/>
                  </a:ext>
                </a:extLst>
              </a:tr>
            </a:tbl>
          </a:graphicData>
        </a:graphic>
      </p:graphicFrame>
      <p:sp>
        <p:nvSpPr>
          <p:cNvPr id="4" name="Text Placeholder 3">
            <a:extLst>
              <a:ext uri="{FF2B5EF4-FFF2-40B4-BE49-F238E27FC236}">
                <a16:creationId xmlns:a16="http://schemas.microsoft.com/office/drawing/2014/main" id="{DB054407-9601-45A0-8511-451F8DA2D9B4}"/>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6808304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906B6F-4489-4CCC-A603-159771E4E223}"/>
              </a:ext>
            </a:extLst>
          </p:cNvPr>
          <p:cNvSpPr>
            <a:spLocks noGrp="1"/>
          </p:cNvSpPr>
          <p:nvPr>
            <p:ph type="title"/>
          </p:nvPr>
        </p:nvSpPr>
        <p:spPr/>
        <p:txBody>
          <a:bodyPr/>
          <a:lstStyle/>
          <a:p>
            <a:r>
              <a:rPr lang="en-US"/>
              <a:t>Instagram Videos Table | dw_arabic - 10 of 25</a:t>
            </a:r>
          </a:p>
        </p:txBody>
      </p:sp>
      <p:graphicFrame>
        <p:nvGraphicFramePr>
          <p:cNvPr id="5" name="Table Placeholder 4">
            <a:extLst>
              <a:ext uri="{FF2B5EF4-FFF2-40B4-BE49-F238E27FC236}">
                <a16:creationId xmlns:a16="http://schemas.microsoft.com/office/drawing/2014/main" id="{4E2481D1-7451-452F-8480-6049097CDC6D}"/>
              </a:ext>
            </a:extLst>
          </p:cNvPr>
          <p:cNvGraphicFramePr>
            <a:graphicFrameLocks noGrp="1"/>
          </p:cNvGraphicFramePr>
          <p:nvPr>
            <p:ph type="tbl" sz="quarter" idx="13"/>
            <p:extLst>
              <p:ext uri="{D42A27DB-BD31-4B8C-83A1-F6EECF244321}">
                <p14:modId xmlns:p14="http://schemas.microsoft.com/office/powerpoint/2010/main" val="9953731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626231879"/>
                    </a:ext>
                  </a:extLst>
                </a:gridCol>
                <a:gridCol w="493776">
                  <a:extLst>
                    <a:ext uri="{9D8B030D-6E8A-4147-A177-3AD203B41FA5}">
                      <a16:colId xmlns:a16="http://schemas.microsoft.com/office/drawing/2014/main" val="2989605893"/>
                    </a:ext>
                  </a:extLst>
                </a:gridCol>
                <a:gridCol w="1152144">
                  <a:extLst>
                    <a:ext uri="{9D8B030D-6E8A-4147-A177-3AD203B41FA5}">
                      <a16:colId xmlns:a16="http://schemas.microsoft.com/office/drawing/2014/main" val="2091856917"/>
                    </a:ext>
                  </a:extLst>
                </a:gridCol>
                <a:gridCol w="493776">
                  <a:extLst>
                    <a:ext uri="{9D8B030D-6E8A-4147-A177-3AD203B41FA5}">
                      <a16:colId xmlns:a16="http://schemas.microsoft.com/office/drawing/2014/main" val="4045464307"/>
                    </a:ext>
                  </a:extLst>
                </a:gridCol>
                <a:gridCol w="493776">
                  <a:extLst>
                    <a:ext uri="{9D8B030D-6E8A-4147-A177-3AD203B41FA5}">
                      <a16:colId xmlns:a16="http://schemas.microsoft.com/office/drawing/2014/main" val="665941191"/>
                    </a:ext>
                  </a:extLst>
                </a:gridCol>
                <a:gridCol w="493776">
                  <a:extLst>
                    <a:ext uri="{9D8B030D-6E8A-4147-A177-3AD203B41FA5}">
                      <a16:colId xmlns:a16="http://schemas.microsoft.com/office/drawing/2014/main" val="1030599541"/>
                    </a:ext>
                  </a:extLst>
                </a:gridCol>
                <a:gridCol w="493776">
                  <a:extLst>
                    <a:ext uri="{9D8B030D-6E8A-4147-A177-3AD203B41FA5}">
                      <a16:colId xmlns:a16="http://schemas.microsoft.com/office/drawing/2014/main" val="813990855"/>
                    </a:ext>
                  </a:extLst>
                </a:gridCol>
                <a:gridCol w="493776">
                  <a:extLst>
                    <a:ext uri="{9D8B030D-6E8A-4147-A177-3AD203B41FA5}">
                      <a16:colId xmlns:a16="http://schemas.microsoft.com/office/drawing/2014/main" val="1858316138"/>
                    </a:ext>
                  </a:extLst>
                </a:gridCol>
                <a:gridCol w="493776">
                  <a:extLst>
                    <a:ext uri="{9D8B030D-6E8A-4147-A177-3AD203B41FA5}">
                      <a16:colId xmlns:a16="http://schemas.microsoft.com/office/drawing/2014/main" val="3709052548"/>
                    </a:ext>
                  </a:extLst>
                </a:gridCol>
                <a:gridCol w="493776">
                  <a:extLst>
                    <a:ext uri="{9D8B030D-6E8A-4147-A177-3AD203B41FA5}">
                      <a16:colId xmlns:a16="http://schemas.microsoft.com/office/drawing/2014/main" val="1771731667"/>
                    </a:ext>
                  </a:extLst>
                </a:gridCol>
                <a:gridCol w="493776">
                  <a:extLst>
                    <a:ext uri="{9D8B030D-6E8A-4147-A177-3AD203B41FA5}">
                      <a16:colId xmlns:a16="http://schemas.microsoft.com/office/drawing/2014/main" val="3344843228"/>
                    </a:ext>
                  </a:extLst>
                </a:gridCol>
                <a:gridCol w="493776">
                  <a:extLst>
                    <a:ext uri="{9D8B030D-6E8A-4147-A177-3AD203B41FA5}">
                      <a16:colId xmlns:a16="http://schemas.microsoft.com/office/drawing/2014/main" val="370122224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5700303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- 2020-10-09 18:00:55</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لحظات تحبس الأنفاس! راكب أمواج محترف ينجو بأعجوبة من بين فكي قرش</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https://scontent-iad3-1.cdninstagram.com/v/t51.2885-15/121074552_108893407655405_1286495576962706091_n.jpg?_nc_cat=107&amp;ccb=2&amp;_nc_sid=8ae9d6&amp;_nc_ohc=5-v2JarlyewAX-NNQ5n&amp;_nc_ht=scontent-iad3-1.cdninstagram.com&amp;oh=bafe88f61aa8ffc45ba2e8ed7a8472b4&amp;oe=5FDCDF4F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26.36 %</a:t>
                      </a:r>
                    </a:p>
                  </a:txBody>
                  <a:tcPr/>
                </a:tc>
                <a:extLst>
                  <a:ext uri="{0D108BD9-81ED-4DB2-BD59-A6C34878D82A}">
                    <a16:rowId xmlns:a16="http://schemas.microsoft.com/office/drawing/2014/main" val="2520550652"/>
                  </a:ext>
                </a:extLst>
              </a:tr>
            </a:tbl>
          </a:graphicData>
        </a:graphic>
      </p:graphicFrame>
      <p:sp>
        <p:nvSpPr>
          <p:cNvPr id="4" name="Text Placeholder 3">
            <a:extLst>
              <a:ext uri="{FF2B5EF4-FFF2-40B4-BE49-F238E27FC236}">
                <a16:creationId xmlns:a16="http://schemas.microsoft.com/office/drawing/2014/main" id="{94CFF7EE-809F-48B7-AE94-2F5E6C415ADB}"/>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4128302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1265A-956E-4FBC-BA78-919D685176AA}"/>
              </a:ext>
            </a:extLst>
          </p:cNvPr>
          <p:cNvSpPr>
            <a:spLocks noGrp="1"/>
          </p:cNvSpPr>
          <p:nvPr>
            <p:ph type="title"/>
          </p:nvPr>
        </p:nvSpPr>
        <p:spPr/>
        <p:txBody>
          <a:bodyPr/>
          <a:lstStyle/>
          <a:p>
            <a:r>
              <a:rPr lang="en-US"/>
              <a:t>Instagram Videos Table | dw_arabic - 11 of 25</a:t>
            </a:r>
          </a:p>
        </p:txBody>
      </p:sp>
      <p:graphicFrame>
        <p:nvGraphicFramePr>
          <p:cNvPr id="5" name="Table Placeholder 4">
            <a:extLst>
              <a:ext uri="{FF2B5EF4-FFF2-40B4-BE49-F238E27FC236}">
                <a16:creationId xmlns:a16="http://schemas.microsoft.com/office/drawing/2014/main" id="{1C307F5F-74A7-43D6-9F97-192ADD63922C}"/>
              </a:ext>
            </a:extLst>
          </p:cNvPr>
          <p:cNvGraphicFramePr>
            <a:graphicFrameLocks noGrp="1"/>
          </p:cNvGraphicFramePr>
          <p:nvPr>
            <p:ph type="tbl" sz="quarter" idx="13"/>
            <p:extLst>
              <p:ext uri="{D42A27DB-BD31-4B8C-83A1-F6EECF244321}">
                <p14:modId xmlns:p14="http://schemas.microsoft.com/office/powerpoint/2010/main" val="40012434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798259999"/>
                    </a:ext>
                  </a:extLst>
                </a:gridCol>
                <a:gridCol w="493776">
                  <a:extLst>
                    <a:ext uri="{9D8B030D-6E8A-4147-A177-3AD203B41FA5}">
                      <a16:colId xmlns:a16="http://schemas.microsoft.com/office/drawing/2014/main" val="3825336969"/>
                    </a:ext>
                  </a:extLst>
                </a:gridCol>
                <a:gridCol w="1152144">
                  <a:extLst>
                    <a:ext uri="{9D8B030D-6E8A-4147-A177-3AD203B41FA5}">
                      <a16:colId xmlns:a16="http://schemas.microsoft.com/office/drawing/2014/main" val="3187636010"/>
                    </a:ext>
                  </a:extLst>
                </a:gridCol>
                <a:gridCol w="493776">
                  <a:extLst>
                    <a:ext uri="{9D8B030D-6E8A-4147-A177-3AD203B41FA5}">
                      <a16:colId xmlns:a16="http://schemas.microsoft.com/office/drawing/2014/main" val="2994023587"/>
                    </a:ext>
                  </a:extLst>
                </a:gridCol>
                <a:gridCol w="493776">
                  <a:extLst>
                    <a:ext uri="{9D8B030D-6E8A-4147-A177-3AD203B41FA5}">
                      <a16:colId xmlns:a16="http://schemas.microsoft.com/office/drawing/2014/main" val="2779781823"/>
                    </a:ext>
                  </a:extLst>
                </a:gridCol>
                <a:gridCol w="493776">
                  <a:extLst>
                    <a:ext uri="{9D8B030D-6E8A-4147-A177-3AD203B41FA5}">
                      <a16:colId xmlns:a16="http://schemas.microsoft.com/office/drawing/2014/main" val="1176129339"/>
                    </a:ext>
                  </a:extLst>
                </a:gridCol>
                <a:gridCol w="493776">
                  <a:extLst>
                    <a:ext uri="{9D8B030D-6E8A-4147-A177-3AD203B41FA5}">
                      <a16:colId xmlns:a16="http://schemas.microsoft.com/office/drawing/2014/main" val="3833564818"/>
                    </a:ext>
                  </a:extLst>
                </a:gridCol>
                <a:gridCol w="493776">
                  <a:extLst>
                    <a:ext uri="{9D8B030D-6E8A-4147-A177-3AD203B41FA5}">
                      <a16:colId xmlns:a16="http://schemas.microsoft.com/office/drawing/2014/main" val="3812387493"/>
                    </a:ext>
                  </a:extLst>
                </a:gridCol>
                <a:gridCol w="493776">
                  <a:extLst>
                    <a:ext uri="{9D8B030D-6E8A-4147-A177-3AD203B41FA5}">
                      <a16:colId xmlns:a16="http://schemas.microsoft.com/office/drawing/2014/main" val="282600919"/>
                    </a:ext>
                  </a:extLst>
                </a:gridCol>
                <a:gridCol w="493776">
                  <a:extLst>
                    <a:ext uri="{9D8B030D-6E8A-4147-A177-3AD203B41FA5}">
                      <a16:colId xmlns:a16="http://schemas.microsoft.com/office/drawing/2014/main" val="2386644510"/>
                    </a:ext>
                  </a:extLst>
                </a:gridCol>
                <a:gridCol w="493776">
                  <a:extLst>
                    <a:ext uri="{9D8B030D-6E8A-4147-A177-3AD203B41FA5}">
                      <a16:colId xmlns:a16="http://schemas.microsoft.com/office/drawing/2014/main" val="3490969350"/>
                    </a:ext>
                  </a:extLst>
                </a:gridCol>
                <a:gridCol w="493776">
                  <a:extLst>
                    <a:ext uri="{9D8B030D-6E8A-4147-A177-3AD203B41FA5}">
                      <a16:colId xmlns:a16="http://schemas.microsoft.com/office/drawing/2014/main" val="1796976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409779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- 2020-10-08 17:01:12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 سريعة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هذا هو ما يستهلكه الفرد من اللحوم سنويا في هذه الدول</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بلدك ضمن القائمة؟
#معلومة_سريعة #اللحوم_الحمراء #استهلاك_اللحوم #التغذية_السليمة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https://scontent-iad3-1.cdninstagram.com/v/t51.2885-15/121027260_357574755589965_4624470477929637147_n.jpg?_nc_cat=102&amp;ccb=2&amp;_nc_sid=8ae9d6&amp;_nc_ohc=At4PvPEZYVEAX9uSq4w&amp;_nc_ht=scontent-iad3-1.cdninstagram.com&amp;oh=b345544b976ff3498d3ab1212bcaf64f&amp;oe=5FDEE719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35.5 %</a:t>
                      </a:r>
                    </a:p>
                  </a:txBody>
                  <a:tcPr/>
                </a:tc>
                <a:extLst>
                  <a:ext uri="{0D108BD9-81ED-4DB2-BD59-A6C34878D82A}">
                    <a16:rowId xmlns:a16="http://schemas.microsoft.com/office/drawing/2014/main" val="2199879104"/>
                  </a:ext>
                </a:extLst>
              </a:tr>
            </a:tbl>
          </a:graphicData>
        </a:graphic>
      </p:graphicFrame>
      <p:sp>
        <p:nvSpPr>
          <p:cNvPr id="4" name="Text Placeholder 3">
            <a:extLst>
              <a:ext uri="{FF2B5EF4-FFF2-40B4-BE49-F238E27FC236}">
                <a16:creationId xmlns:a16="http://schemas.microsoft.com/office/drawing/2014/main" id="{BC5AA943-3B80-48B1-856F-DA4B3455D2F8}"/>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1602647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D1A7-A32E-4E7E-AD81-89E871B5169A}"/>
              </a:ext>
            </a:extLst>
          </p:cNvPr>
          <p:cNvSpPr>
            <a:spLocks noGrp="1"/>
          </p:cNvSpPr>
          <p:nvPr>
            <p:ph type="title"/>
          </p:nvPr>
        </p:nvSpPr>
        <p:spPr/>
        <p:txBody>
          <a:bodyPr/>
          <a:lstStyle/>
          <a:p>
            <a:r>
              <a:rPr lang="en-US"/>
              <a:t>Instagram Videos Table | dw_arabic - 12 of 25</a:t>
            </a:r>
          </a:p>
        </p:txBody>
      </p:sp>
      <p:graphicFrame>
        <p:nvGraphicFramePr>
          <p:cNvPr id="5" name="Table Placeholder 4">
            <a:extLst>
              <a:ext uri="{FF2B5EF4-FFF2-40B4-BE49-F238E27FC236}">
                <a16:creationId xmlns:a16="http://schemas.microsoft.com/office/drawing/2014/main" id="{035AC5DF-AA21-4276-B762-A45D8AA547DF}"/>
              </a:ext>
            </a:extLst>
          </p:cNvPr>
          <p:cNvGraphicFramePr>
            <a:graphicFrameLocks noGrp="1"/>
          </p:cNvGraphicFramePr>
          <p:nvPr>
            <p:ph type="tbl" sz="quarter" idx="13"/>
            <p:extLst>
              <p:ext uri="{D42A27DB-BD31-4B8C-83A1-F6EECF244321}">
                <p14:modId xmlns:p14="http://schemas.microsoft.com/office/powerpoint/2010/main" val="6776242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7736617"/>
                    </a:ext>
                  </a:extLst>
                </a:gridCol>
                <a:gridCol w="493776">
                  <a:extLst>
                    <a:ext uri="{9D8B030D-6E8A-4147-A177-3AD203B41FA5}">
                      <a16:colId xmlns:a16="http://schemas.microsoft.com/office/drawing/2014/main" val="3699906261"/>
                    </a:ext>
                  </a:extLst>
                </a:gridCol>
                <a:gridCol w="1152144">
                  <a:extLst>
                    <a:ext uri="{9D8B030D-6E8A-4147-A177-3AD203B41FA5}">
                      <a16:colId xmlns:a16="http://schemas.microsoft.com/office/drawing/2014/main" val="3160235634"/>
                    </a:ext>
                  </a:extLst>
                </a:gridCol>
                <a:gridCol w="493776">
                  <a:extLst>
                    <a:ext uri="{9D8B030D-6E8A-4147-A177-3AD203B41FA5}">
                      <a16:colId xmlns:a16="http://schemas.microsoft.com/office/drawing/2014/main" val="2900472343"/>
                    </a:ext>
                  </a:extLst>
                </a:gridCol>
                <a:gridCol w="493776">
                  <a:extLst>
                    <a:ext uri="{9D8B030D-6E8A-4147-A177-3AD203B41FA5}">
                      <a16:colId xmlns:a16="http://schemas.microsoft.com/office/drawing/2014/main" val="304874824"/>
                    </a:ext>
                  </a:extLst>
                </a:gridCol>
                <a:gridCol w="493776">
                  <a:extLst>
                    <a:ext uri="{9D8B030D-6E8A-4147-A177-3AD203B41FA5}">
                      <a16:colId xmlns:a16="http://schemas.microsoft.com/office/drawing/2014/main" val="4023776143"/>
                    </a:ext>
                  </a:extLst>
                </a:gridCol>
                <a:gridCol w="493776">
                  <a:extLst>
                    <a:ext uri="{9D8B030D-6E8A-4147-A177-3AD203B41FA5}">
                      <a16:colId xmlns:a16="http://schemas.microsoft.com/office/drawing/2014/main" val="222255748"/>
                    </a:ext>
                  </a:extLst>
                </a:gridCol>
                <a:gridCol w="493776">
                  <a:extLst>
                    <a:ext uri="{9D8B030D-6E8A-4147-A177-3AD203B41FA5}">
                      <a16:colId xmlns:a16="http://schemas.microsoft.com/office/drawing/2014/main" val="285820079"/>
                    </a:ext>
                  </a:extLst>
                </a:gridCol>
                <a:gridCol w="493776">
                  <a:extLst>
                    <a:ext uri="{9D8B030D-6E8A-4147-A177-3AD203B41FA5}">
                      <a16:colId xmlns:a16="http://schemas.microsoft.com/office/drawing/2014/main" val="2149478124"/>
                    </a:ext>
                  </a:extLst>
                </a:gridCol>
                <a:gridCol w="493776">
                  <a:extLst>
                    <a:ext uri="{9D8B030D-6E8A-4147-A177-3AD203B41FA5}">
                      <a16:colId xmlns:a16="http://schemas.microsoft.com/office/drawing/2014/main" val="2536135666"/>
                    </a:ext>
                  </a:extLst>
                </a:gridCol>
                <a:gridCol w="493776">
                  <a:extLst>
                    <a:ext uri="{9D8B030D-6E8A-4147-A177-3AD203B41FA5}">
                      <a16:colId xmlns:a16="http://schemas.microsoft.com/office/drawing/2014/main" val="4145986249"/>
                    </a:ext>
                  </a:extLst>
                </a:gridCol>
                <a:gridCol w="493776">
                  <a:extLst>
                    <a:ext uri="{9D8B030D-6E8A-4147-A177-3AD203B41FA5}">
                      <a16:colId xmlns:a16="http://schemas.microsoft.com/office/drawing/2014/main" val="38648204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6680749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- 2020-10-06 17:31:11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مُنحت جائزة #نوبل_للطب لعام 2020 لمكتشفَي فيروس #التهاب_الكبد "ج"، فما هذا المرض وهل له علاج؟</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11/20/2020 06:13:35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https://scontent-iad3-1.cdninstagram.com/v/t51.2885-15/120995698_284201556295453_9102755724564154302_n.jpg?_nc_cat=104&amp;ccb=2&amp;_nc_sid=8ae9d6&amp;_nc_ohc=V6UK_tf2O0kAX8ocIm8&amp;_nc_ht=scontent-iad3-1.cdninstagram.com&amp;oh=32d4c8ace476674a616b14481063a05f&amp;oe=5FDCF819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27.05 %</a:t>
                      </a:r>
                    </a:p>
                  </a:txBody>
                  <a:tcPr/>
                </a:tc>
                <a:extLst>
                  <a:ext uri="{0D108BD9-81ED-4DB2-BD59-A6C34878D82A}">
                    <a16:rowId xmlns:a16="http://schemas.microsoft.com/office/drawing/2014/main" val="995527392"/>
                  </a:ext>
                </a:extLst>
              </a:tr>
            </a:tbl>
          </a:graphicData>
        </a:graphic>
      </p:graphicFrame>
      <p:sp>
        <p:nvSpPr>
          <p:cNvPr id="4" name="Text Placeholder 3">
            <a:extLst>
              <a:ext uri="{FF2B5EF4-FFF2-40B4-BE49-F238E27FC236}">
                <a16:creationId xmlns:a16="http://schemas.microsoft.com/office/drawing/2014/main" id="{6570AAA1-8D85-4B46-841E-B13E08956A12}"/>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78234195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B3C0AB-C1F5-4579-B58C-9ECDC0C185C2}"/>
              </a:ext>
            </a:extLst>
          </p:cNvPr>
          <p:cNvSpPr>
            <a:spLocks noGrp="1"/>
          </p:cNvSpPr>
          <p:nvPr>
            <p:ph type="title"/>
          </p:nvPr>
        </p:nvSpPr>
        <p:spPr/>
        <p:txBody>
          <a:bodyPr/>
          <a:lstStyle/>
          <a:p>
            <a:r>
              <a:rPr lang="en-US"/>
              <a:t>Instagram Videos Table | dw_arabic - 13 of 25</a:t>
            </a:r>
          </a:p>
        </p:txBody>
      </p:sp>
      <p:graphicFrame>
        <p:nvGraphicFramePr>
          <p:cNvPr id="5" name="Table Placeholder 4">
            <a:extLst>
              <a:ext uri="{FF2B5EF4-FFF2-40B4-BE49-F238E27FC236}">
                <a16:creationId xmlns:a16="http://schemas.microsoft.com/office/drawing/2014/main" id="{B302914C-004A-4382-B17C-80DE3270EC93}"/>
              </a:ext>
            </a:extLst>
          </p:cNvPr>
          <p:cNvGraphicFramePr>
            <a:graphicFrameLocks noGrp="1"/>
          </p:cNvGraphicFramePr>
          <p:nvPr>
            <p:ph type="tbl" sz="quarter" idx="13"/>
            <p:extLst>
              <p:ext uri="{D42A27DB-BD31-4B8C-83A1-F6EECF244321}">
                <p14:modId xmlns:p14="http://schemas.microsoft.com/office/powerpoint/2010/main" val="26457198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2340313265"/>
                    </a:ext>
                  </a:extLst>
                </a:gridCol>
                <a:gridCol w="493776">
                  <a:extLst>
                    <a:ext uri="{9D8B030D-6E8A-4147-A177-3AD203B41FA5}">
                      <a16:colId xmlns:a16="http://schemas.microsoft.com/office/drawing/2014/main" val="2551460839"/>
                    </a:ext>
                  </a:extLst>
                </a:gridCol>
                <a:gridCol w="1152144">
                  <a:extLst>
                    <a:ext uri="{9D8B030D-6E8A-4147-A177-3AD203B41FA5}">
                      <a16:colId xmlns:a16="http://schemas.microsoft.com/office/drawing/2014/main" val="4276809295"/>
                    </a:ext>
                  </a:extLst>
                </a:gridCol>
                <a:gridCol w="493776">
                  <a:extLst>
                    <a:ext uri="{9D8B030D-6E8A-4147-A177-3AD203B41FA5}">
                      <a16:colId xmlns:a16="http://schemas.microsoft.com/office/drawing/2014/main" val="3578337779"/>
                    </a:ext>
                  </a:extLst>
                </a:gridCol>
                <a:gridCol w="493776">
                  <a:extLst>
                    <a:ext uri="{9D8B030D-6E8A-4147-A177-3AD203B41FA5}">
                      <a16:colId xmlns:a16="http://schemas.microsoft.com/office/drawing/2014/main" val="4075873277"/>
                    </a:ext>
                  </a:extLst>
                </a:gridCol>
                <a:gridCol w="493776">
                  <a:extLst>
                    <a:ext uri="{9D8B030D-6E8A-4147-A177-3AD203B41FA5}">
                      <a16:colId xmlns:a16="http://schemas.microsoft.com/office/drawing/2014/main" val="3997059622"/>
                    </a:ext>
                  </a:extLst>
                </a:gridCol>
                <a:gridCol w="493776">
                  <a:extLst>
                    <a:ext uri="{9D8B030D-6E8A-4147-A177-3AD203B41FA5}">
                      <a16:colId xmlns:a16="http://schemas.microsoft.com/office/drawing/2014/main" val="1006202801"/>
                    </a:ext>
                  </a:extLst>
                </a:gridCol>
                <a:gridCol w="493776">
                  <a:extLst>
                    <a:ext uri="{9D8B030D-6E8A-4147-A177-3AD203B41FA5}">
                      <a16:colId xmlns:a16="http://schemas.microsoft.com/office/drawing/2014/main" val="527348992"/>
                    </a:ext>
                  </a:extLst>
                </a:gridCol>
                <a:gridCol w="493776">
                  <a:extLst>
                    <a:ext uri="{9D8B030D-6E8A-4147-A177-3AD203B41FA5}">
                      <a16:colId xmlns:a16="http://schemas.microsoft.com/office/drawing/2014/main" val="2261583415"/>
                    </a:ext>
                  </a:extLst>
                </a:gridCol>
                <a:gridCol w="493776">
                  <a:extLst>
                    <a:ext uri="{9D8B030D-6E8A-4147-A177-3AD203B41FA5}">
                      <a16:colId xmlns:a16="http://schemas.microsoft.com/office/drawing/2014/main" val="1964110329"/>
                    </a:ext>
                  </a:extLst>
                </a:gridCol>
                <a:gridCol w="493776">
                  <a:extLst>
                    <a:ext uri="{9D8B030D-6E8A-4147-A177-3AD203B41FA5}">
                      <a16:colId xmlns:a16="http://schemas.microsoft.com/office/drawing/2014/main" val="550548958"/>
                    </a:ext>
                  </a:extLst>
                </a:gridCol>
                <a:gridCol w="493776">
                  <a:extLst>
                    <a:ext uri="{9D8B030D-6E8A-4147-A177-3AD203B41FA5}">
                      <a16:colId xmlns:a16="http://schemas.microsoft.com/office/drawing/2014/main" val="37211116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4163356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- 2020-10-01 17:01:11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 سريعة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كيس بلاستيك، علبة مياه غازية، أو عصا المثلجات</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تعرف المدة التي تحتاجها هذه المخلفات لتتحلل في مياه البحار والمحيطات؟</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معلومة_سريعة #البحار #المحيطات #حماية_البيئة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06:09:56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https://scontent-iad3-1.cdninstagram.com/v/t51.2885-15/120370057_385331519134074_8417352026886032810_n.jpg?_nc_cat=107&amp;ccb=2&amp;_nc_sid=8ae9d6&amp;_nc_ohc=KDlpzIRQktMAX8_EmsG&amp;_nc_ht=scontent-iad3-1.cdninstagram.com&amp;oh=366bad7839c94ad673053440de2dfb2b&amp;oe=5FDC0014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46.16 %</a:t>
                      </a:r>
                    </a:p>
                  </a:txBody>
                  <a:tcPr/>
                </a:tc>
                <a:extLst>
                  <a:ext uri="{0D108BD9-81ED-4DB2-BD59-A6C34878D82A}">
                    <a16:rowId xmlns:a16="http://schemas.microsoft.com/office/drawing/2014/main" val="3705854013"/>
                  </a:ext>
                </a:extLst>
              </a:tr>
            </a:tbl>
          </a:graphicData>
        </a:graphic>
      </p:graphicFrame>
      <p:sp>
        <p:nvSpPr>
          <p:cNvPr id="4" name="Text Placeholder 3">
            <a:extLst>
              <a:ext uri="{FF2B5EF4-FFF2-40B4-BE49-F238E27FC236}">
                <a16:creationId xmlns:a16="http://schemas.microsoft.com/office/drawing/2014/main" id="{EA5AEEEF-2D8A-4794-AA6F-D786405E1779}"/>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41996541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47A866-894C-4EF5-BB77-9B52DD5CAFB6}"/>
              </a:ext>
            </a:extLst>
          </p:cNvPr>
          <p:cNvSpPr>
            <a:spLocks noGrp="1"/>
          </p:cNvSpPr>
          <p:nvPr>
            <p:ph type="title"/>
          </p:nvPr>
        </p:nvSpPr>
        <p:spPr/>
        <p:txBody>
          <a:bodyPr/>
          <a:lstStyle/>
          <a:p>
            <a:r>
              <a:rPr lang="en-US"/>
              <a:t>Instagram Videos Table | dw_arabic - 14 of 25</a:t>
            </a:r>
          </a:p>
        </p:txBody>
      </p:sp>
      <p:graphicFrame>
        <p:nvGraphicFramePr>
          <p:cNvPr id="5" name="Table Placeholder 4">
            <a:extLst>
              <a:ext uri="{FF2B5EF4-FFF2-40B4-BE49-F238E27FC236}">
                <a16:creationId xmlns:a16="http://schemas.microsoft.com/office/drawing/2014/main" id="{9E4133CE-7316-4A11-A0AD-6F5D4F809B71}"/>
              </a:ext>
            </a:extLst>
          </p:cNvPr>
          <p:cNvGraphicFramePr>
            <a:graphicFrameLocks noGrp="1"/>
          </p:cNvGraphicFramePr>
          <p:nvPr>
            <p:ph type="tbl" sz="quarter" idx="13"/>
            <p:extLst>
              <p:ext uri="{D42A27DB-BD31-4B8C-83A1-F6EECF244321}">
                <p14:modId xmlns:p14="http://schemas.microsoft.com/office/powerpoint/2010/main" val="381133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951928265"/>
                    </a:ext>
                  </a:extLst>
                </a:gridCol>
                <a:gridCol w="493776">
                  <a:extLst>
                    <a:ext uri="{9D8B030D-6E8A-4147-A177-3AD203B41FA5}">
                      <a16:colId xmlns:a16="http://schemas.microsoft.com/office/drawing/2014/main" val="3598770736"/>
                    </a:ext>
                  </a:extLst>
                </a:gridCol>
                <a:gridCol w="1152144">
                  <a:extLst>
                    <a:ext uri="{9D8B030D-6E8A-4147-A177-3AD203B41FA5}">
                      <a16:colId xmlns:a16="http://schemas.microsoft.com/office/drawing/2014/main" val="1079818617"/>
                    </a:ext>
                  </a:extLst>
                </a:gridCol>
                <a:gridCol w="493776">
                  <a:extLst>
                    <a:ext uri="{9D8B030D-6E8A-4147-A177-3AD203B41FA5}">
                      <a16:colId xmlns:a16="http://schemas.microsoft.com/office/drawing/2014/main" val="145269857"/>
                    </a:ext>
                  </a:extLst>
                </a:gridCol>
                <a:gridCol w="493776">
                  <a:extLst>
                    <a:ext uri="{9D8B030D-6E8A-4147-A177-3AD203B41FA5}">
                      <a16:colId xmlns:a16="http://schemas.microsoft.com/office/drawing/2014/main" val="2753229629"/>
                    </a:ext>
                  </a:extLst>
                </a:gridCol>
                <a:gridCol w="493776">
                  <a:extLst>
                    <a:ext uri="{9D8B030D-6E8A-4147-A177-3AD203B41FA5}">
                      <a16:colId xmlns:a16="http://schemas.microsoft.com/office/drawing/2014/main" val="3604185511"/>
                    </a:ext>
                  </a:extLst>
                </a:gridCol>
                <a:gridCol w="493776">
                  <a:extLst>
                    <a:ext uri="{9D8B030D-6E8A-4147-A177-3AD203B41FA5}">
                      <a16:colId xmlns:a16="http://schemas.microsoft.com/office/drawing/2014/main" val="3982395367"/>
                    </a:ext>
                  </a:extLst>
                </a:gridCol>
                <a:gridCol w="493776">
                  <a:extLst>
                    <a:ext uri="{9D8B030D-6E8A-4147-A177-3AD203B41FA5}">
                      <a16:colId xmlns:a16="http://schemas.microsoft.com/office/drawing/2014/main" val="970722254"/>
                    </a:ext>
                  </a:extLst>
                </a:gridCol>
                <a:gridCol w="493776">
                  <a:extLst>
                    <a:ext uri="{9D8B030D-6E8A-4147-A177-3AD203B41FA5}">
                      <a16:colId xmlns:a16="http://schemas.microsoft.com/office/drawing/2014/main" val="2741333253"/>
                    </a:ext>
                  </a:extLst>
                </a:gridCol>
                <a:gridCol w="493776">
                  <a:extLst>
                    <a:ext uri="{9D8B030D-6E8A-4147-A177-3AD203B41FA5}">
                      <a16:colId xmlns:a16="http://schemas.microsoft.com/office/drawing/2014/main" val="1528601294"/>
                    </a:ext>
                  </a:extLst>
                </a:gridCol>
                <a:gridCol w="493776">
                  <a:extLst>
                    <a:ext uri="{9D8B030D-6E8A-4147-A177-3AD203B41FA5}">
                      <a16:colId xmlns:a16="http://schemas.microsoft.com/office/drawing/2014/main" val="2563058571"/>
                    </a:ext>
                  </a:extLst>
                </a:gridCol>
                <a:gridCol w="493776">
                  <a:extLst>
                    <a:ext uri="{9D8B030D-6E8A-4147-A177-3AD203B41FA5}">
                      <a16:colId xmlns:a16="http://schemas.microsoft.com/office/drawing/2014/main" val="26599886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41057033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- 2020-10-01 07:00:34</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فيضان النبيذ" بعد تسرب 50 ألف لتر من النبيذ الفاخر </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11/18/2020 00:13:04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120455962_2483127938652019_8222000040156565581_n.jpg?_nc_cat=104&amp;ccb=2&amp;_nc_sid=8ae9d6&amp;_nc_ohc=qH_YjmnTG0YAX82IDJU&amp;_nc_ht=scontent-iad3-1.cdninstagram.com&amp;oh=3a0ac4ef40ed74e1affed2e086a41189&amp;oe=5FD98138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31465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29667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48.52 %</a:t>
                      </a:r>
                    </a:p>
                  </a:txBody>
                  <a:tcPr/>
                </a:tc>
                <a:extLst>
                  <a:ext uri="{0D108BD9-81ED-4DB2-BD59-A6C34878D82A}">
                    <a16:rowId xmlns:a16="http://schemas.microsoft.com/office/drawing/2014/main" val="776868458"/>
                  </a:ext>
                </a:extLst>
              </a:tr>
            </a:tbl>
          </a:graphicData>
        </a:graphic>
      </p:graphicFrame>
      <p:sp>
        <p:nvSpPr>
          <p:cNvPr id="4" name="Text Placeholder 3">
            <a:extLst>
              <a:ext uri="{FF2B5EF4-FFF2-40B4-BE49-F238E27FC236}">
                <a16:creationId xmlns:a16="http://schemas.microsoft.com/office/drawing/2014/main" id="{88ED065F-12ED-4DB8-A1D6-B413014841A2}"/>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2746713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EFB8F3-5CF6-4DA9-983A-0B1AD05E481C}"/>
              </a:ext>
            </a:extLst>
          </p:cNvPr>
          <p:cNvSpPr>
            <a:spLocks noGrp="1"/>
          </p:cNvSpPr>
          <p:nvPr>
            <p:ph type="title"/>
          </p:nvPr>
        </p:nvSpPr>
        <p:spPr/>
        <p:txBody>
          <a:bodyPr/>
          <a:lstStyle/>
          <a:p>
            <a:r>
              <a:rPr lang="en-US"/>
              <a:t>Instagram Videos Table | dw_arabic - 15 of 25</a:t>
            </a:r>
          </a:p>
        </p:txBody>
      </p:sp>
      <p:graphicFrame>
        <p:nvGraphicFramePr>
          <p:cNvPr id="5" name="Table Placeholder 4">
            <a:extLst>
              <a:ext uri="{FF2B5EF4-FFF2-40B4-BE49-F238E27FC236}">
                <a16:creationId xmlns:a16="http://schemas.microsoft.com/office/drawing/2014/main" id="{37ED1917-E8B5-40FE-AFAD-00327079E3EC}"/>
              </a:ext>
            </a:extLst>
          </p:cNvPr>
          <p:cNvGraphicFramePr>
            <a:graphicFrameLocks noGrp="1"/>
          </p:cNvGraphicFramePr>
          <p:nvPr>
            <p:ph type="tbl" sz="quarter" idx="13"/>
            <p:extLst>
              <p:ext uri="{D42A27DB-BD31-4B8C-83A1-F6EECF244321}">
                <p14:modId xmlns:p14="http://schemas.microsoft.com/office/powerpoint/2010/main" val="3700336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30560949"/>
                    </a:ext>
                  </a:extLst>
                </a:gridCol>
                <a:gridCol w="493776">
                  <a:extLst>
                    <a:ext uri="{9D8B030D-6E8A-4147-A177-3AD203B41FA5}">
                      <a16:colId xmlns:a16="http://schemas.microsoft.com/office/drawing/2014/main" val="112385786"/>
                    </a:ext>
                  </a:extLst>
                </a:gridCol>
                <a:gridCol w="1152144">
                  <a:extLst>
                    <a:ext uri="{9D8B030D-6E8A-4147-A177-3AD203B41FA5}">
                      <a16:colId xmlns:a16="http://schemas.microsoft.com/office/drawing/2014/main" val="2602288985"/>
                    </a:ext>
                  </a:extLst>
                </a:gridCol>
                <a:gridCol w="493776">
                  <a:extLst>
                    <a:ext uri="{9D8B030D-6E8A-4147-A177-3AD203B41FA5}">
                      <a16:colId xmlns:a16="http://schemas.microsoft.com/office/drawing/2014/main" val="2222860670"/>
                    </a:ext>
                  </a:extLst>
                </a:gridCol>
                <a:gridCol w="493776">
                  <a:extLst>
                    <a:ext uri="{9D8B030D-6E8A-4147-A177-3AD203B41FA5}">
                      <a16:colId xmlns:a16="http://schemas.microsoft.com/office/drawing/2014/main" val="1425923837"/>
                    </a:ext>
                  </a:extLst>
                </a:gridCol>
                <a:gridCol w="493776">
                  <a:extLst>
                    <a:ext uri="{9D8B030D-6E8A-4147-A177-3AD203B41FA5}">
                      <a16:colId xmlns:a16="http://schemas.microsoft.com/office/drawing/2014/main" val="1778844320"/>
                    </a:ext>
                  </a:extLst>
                </a:gridCol>
                <a:gridCol w="493776">
                  <a:extLst>
                    <a:ext uri="{9D8B030D-6E8A-4147-A177-3AD203B41FA5}">
                      <a16:colId xmlns:a16="http://schemas.microsoft.com/office/drawing/2014/main" val="1062771071"/>
                    </a:ext>
                  </a:extLst>
                </a:gridCol>
                <a:gridCol w="493776">
                  <a:extLst>
                    <a:ext uri="{9D8B030D-6E8A-4147-A177-3AD203B41FA5}">
                      <a16:colId xmlns:a16="http://schemas.microsoft.com/office/drawing/2014/main" val="483902426"/>
                    </a:ext>
                  </a:extLst>
                </a:gridCol>
                <a:gridCol w="493776">
                  <a:extLst>
                    <a:ext uri="{9D8B030D-6E8A-4147-A177-3AD203B41FA5}">
                      <a16:colId xmlns:a16="http://schemas.microsoft.com/office/drawing/2014/main" val="1031781418"/>
                    </a:ext>
                  </a:extLst>
                </a:gridCol>
                <a:gridCol w="493776">
                  <a:extLst>
                    <a:ext uri="{9D8B030D-6E8A-4147-A177-3AD203B41FA5}">
                      <a16:colId xmlns:a16="http://schemas.microsoft.com/office/drawing/2014/main" val="4097248832"/>
                    </a:ext>
                  </a:extLst>
                </a:gridCol>
                <a:gridCol w="493776">
                  <a:extLst>
                    <a:ext uri="{9D8B030D-6E8A-4147-A177-3AD203B41FA5}">
                      <a16:colId xmlns:a16="http://schemas.microsoft.com/office/drawing/2014/main" val="1202355785"/>
                    </a:ext>
                  </a:extLst>
                </a:gridCol>
                <a:gridCol w="493776">
                  <a:extLst>
                    <a:ext uri="{9D8B030D-6E8A-4147-A177-3AD203B41FA5}">
                      <a16:colId xmlns:a16="http://schemas.microsoft.com/office/drawing/2014/main" val="61961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631033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- 2020-09-30 16:02:32</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المسعف_النفاث"... يصل إلى المرضى في الجبال بشكل أسرع. ابتكار مذهل الذي قد ينقذ حياة الكثيرين!</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مارأيك في هذه الفكرة؟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11/17/2020 00:13:20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https://scontent-iad3-1.cdninstagram.com/v/t51.2885-15/120567139_378216990225427_4757663689646921221_n.jpg?_nc_cat=103&amp;ccb=2&amp;_nc_sid=8ae9d6&amp;_nc_ohc=8rRN4K9MQr4AX9hm8nK&amp;_nc_ht=scontent-iad3-1.cdninstagram.com&amp;oh=1fbdf1cfe46d2ba7e4f19a3da82f9098&amp;oe=5FD9705A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21987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37.85 %</a:t>
                      </a:r>
                    </a:p>
                  </a:txBody>
                  <a:tcPr/>
                </a:tc>
                <a:extLst>
                  <a:ext uri="{0D108BD9-81ED-4DB2-BD59-A6C34878D82A}">
                    <a16:rowId xmlns:a16="http://schemas.microsoft.com/office/drawing/2014/main" val="4210399794"/>
                  </a:ext>
                </a:extLst>
              </a:tr>
            </a:tbl>
          </a:graphicData>
        </a:graphic>
      </p:graphicFrame>
      <p:sp>
        <p:nvSpPr>
          <p:cNvPr id="4" name="Text Placeholder 3">
            <a:extLst>
              <a:ext uri="{FF2B5EF4-FFF2-40B4-BE49-F238E27FC236}">
                <a16:creationId xmlns:a16="http://schemas.microsoft.com/office/drawing/2014/main" id="{5C2E25A8-DBB6-406C-97BC-19722EA553F7}"/>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42226985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631748-AAA8-4E3C-A497-BD1EEC522B74}"/>
              </a:ext>
            </a:extLst>
          </p:cNvPr>
          <p:cNvSpPr>
            <a:spLocks noGrp="1"/>
          </p:cNvSpPr>
          <p:nvPr>
            <p:ph type="title"/>
          </p:nvPr>
        </p:nvSpPr>
        <p:spPr/>
        <p:txBody>
          <a:bodyPr/>
          <a:lstStyle/>
          <a:p>
            <a:r>
              <a:rPr lang="en-US"/>
              <a:t>Instagram Videos Table | dw_arabic - 16 of 25</a:t>
            </a:r>
          </a:p>
        </p:txBody>
      </p:sp>
      <p:graphicFrame>
        <p:nvGraphicFramePr>
          <p:cNvPr id="5" name="Table Placeholder 4">
            <a:extLst>
              <a:ext uri="{FF2B5EF4-FFF2-40B4-BE49-F238E27FC236}">
                <a16:creationId xmlns:a16="http://schemas.microsoft.com/office/drawing/2014/main" id="{7336E9C9-BEDA-401B-8CE9-3F81527DD1D2}"/>
              </a:ext>
            </a:extLst>
          </p:cNvPr>
          <p:cNvGraphicFramePr>
            <a:graphicFrameLocks noGrp="1"/>
          </p:cNvGraphicFramePr>
          <p:nvPr>
            <p:ph type="tbl" sz="quarter" idx="13"/>
            <p:extLst>
              <p:ext uri="{D42A27DB-BD31-4B8C-83A1-F6EECF244321}">
                <p14:modId xmlns:p14="http://schemas.microsoft.com/office/powerpoint/2010/main" val="6969038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30495841"/>
                    </a:ext>
                  </a:extLst>
                </a:gridCol>
                <a:gridCol w="493776">
                  <a:extLst>
                    <a:ext uri="{9D8B030D-6E8A-4147-A177-3AD203B41FA5}">
                      <a16:colId xmlns:a16="http://schemas.microsoft.com/office/drawing/2014/main" val="1473825694"/>
                    </a:ext>
                  </a:extLst>
                </a:gridCol>
                <a:gridCol w="1152144">
                  <a:extLst>
                    <a:ext uri="{9D8B030D-6E8A-4147-A177-3AD203B41FA5}">
                      <a16:colId xmlns:a16="http://schemas.microsoft.com/office/drawing/2014/main" val="3269164276"/>
                    </a:ext>
                  </a:extLst>
                </a:gridCol>
                <a:gridCol w="493776">
                  <a:extLst>
                    <a:ext uri="{9D8B030D-6E8A-4147-A177-3AD203B41FA5}">
                      <a16:colId xmlns:a16="http://schemas.microsoft.com/office/drawing/2014/main" val="4063167284"/>
                    </a:ext>
                  </a:extLst>
                </a:gridCol>
                <a:gridCol w="493776">
                  <a:extLst>
                    <a:ext uri="{9D8B030D-6E8A-4147-A177-3AD203B41FA5}">
                      <a16:colId xmlns:a16="http://schemas.microsoft.com/office/drawing/2014/main" val="3250752793"/>
                    </a:ext>
                  </a:extLst>
                </a:gridCol>
                <a:gridCol w="493776">
                  <a:extLst>
                    <a:ext uri="{9D8B030D-6E8A-4147-A177-3AD203B41FA5}">
                      <a16:colId xmlns:a16="http://schemas.microsoft.com/office/drawing/2014/main" val="1692271780"/>
                    </a:ext>
                  </a:extLst>
                </a:gridCol>
                <a:gridCol w="493776">
                  <a:extLst>
                    <a:ext uri="{9D8B030D-6E8A-4147-A177-3AD203B41FA5}">
                      <a16:colId xmlns:a16="http://schemas.microsoft.com/office/drawing/2014/main" val="617649248"/>
                    </a:ext>
                  </a:extLst>
                </a:gridCol>
                <a:gridCol w="493776">
                  <a:extLst>
                    <a:ext uri="{9D8B030D-6E8A-4147-A177-3AD203B41FA5}">
                      <a16:colId xmlns:a16="http://schemas.microsoft.com/office/drawing/2014/main" val="977214643"/>
                    </a:ext>
                  </a:extLst>
                </a:gridCol>
                <a:gridCol w="493776">
                  <a:extLst>
                    <a:ext uri="{9D8B030D-6E8A-4147-A177-3AD203B41FA5}">
                      <a16:colId xmlns:a16="http://schemas.microsoft.com/office/drawing/2014/main" val="1049075882"/>
                    </a:ext>
                  </a:extLst>
                </a:gridCol>
                <a:gridCol w="493776">
                  <a:extLst>
                    <a:ext uri="{9D8B030D-6E8A-4147-A177-3AD203B41FA5}">
                      <a16:colId xmlns:a16="http://schemas.microsoft.com/office/drawing/2014/main" val="3361575404"/>
                    </a:ext>
                  </a:extLst>
                </a:gridCol>
                <a:gridCol w="493776">
                  <a:extLst>
                    <a:ext uri="{9D8B030D-6E8A-4147-A177-3AD203B41FA5}">
                      <a16:colId xmlns:a16="http://schemas.microsoft.com/office/drawing/2014/main" val="1601210356"/>
                    </a:ext>
                  </a:extLst>
                </a:gridCol>
                <a:gridCol w="493776">
                  <a:extLst>
                    <a:ext uri="{9D8B030D-6E8A-4147-A177-3AD203B41FA5}">
                      <a16:colId xmlns:a16="http://schemas.microsoft.com/office/drawing/2014/main" val="3161953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6583578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- 2020-09-30 11:07:54</a:t>
                      </a:r>
                      <a:r>
                        <a:rPr kumimoji="0" lang="en-US" sz="1000" b="0" i="0" u="none" strike="noStrike" kern="1200" cap="none" spc="0" normalizeH="0" baseline="0" noProof="0">
                          <a:ln>
                            <a:noFill/>
                          </a:ln>
                          <a:solidFill>
                            <a:prstClr val="black"/>
                          </a:solidFill>
                          <a:effectLst/>
                          <a:uLnTx/>
                          <a:uFillTx/>
                          <a:latin typeface="+mn-lt"/>
                          <a:ea typeface="+mn-ea"/>
                          <a:cs typeface="+mn-cs"/>
                        </a:rPr>
                        <a:t>
 12  </a:t>
                      </a:r>
                      <a:r>
                        <a:rPr kumimoji="0" lang="ar-AE" sz="1000" b="0" i="0" u="none" strike="noStrike" kern="1200" cap="none" spc="0" normalizeH="0" baseline="0" noProof="0">
                          <a:ln>
                            <a:noFill/>
                          </a:ln>
                          <a:solidFill>
                            <a:prstClr val="black"/>
                          </a:solidFill>
                          <a:effectLst/>
                          <a:uLnTx/>
                          <a:uFillTx/>
                          <a:latin typeface="+mn-lt"/>
                          <a:ea typeface="+mn-ea"/>
                          <a:cs typeface="+mn-cs"/>
                        </a:rPr>
                        <a:t>ألف دولار "بقشيش"</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لمسن يوزع البيزا </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على البيوت. فما السبب؟</a:t>
                      </a:r>
                      <a:r>
                        <a:rPr kumimoji="0" lang="en-US" sz="1000" b="0" i="0" u="none" strike="noStrike" kern="1200" cap="none" spc="0" normalizeH="0" baseline="0" noProof="0">
                          <a:ln>
                            <a:noFill/>
                          </a:ln>
                          <a:solidFill>
                            <a:prstClr val="black"/>
                          </a:solidFill>
                          <a:effectLst/>
                          <a:uLnTx/>
                          <a:uFillTx/>
                          <a:latin typeface="+mn-lt"/>
                          <a:ea typeface="+mn-ea"/>
                          <a:cs typeface="+mn-cs"/>
                        </a:rPr>
                        <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11/16/2020 12:12:31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https://scontent-iad3-1.cdninstagram.com/v/t51.2885-15/120245882_188110912835241_8465041077909557857_n.jpg?_nc_cat=111&amp;ccb=2&amp;_nc_sid=8ae9d6&amp;_nc_ohc=B9rsEVMbuPsAX-oI3r7&amp;_nc_ht=scontent-iad3-1.cdninstagram.com&amp;oh=ca5b3ad568c9f29a48bea5eefb2a223d&amp;oe=5FD9BBDF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36.96 %</a:t>
                      </a:r>
                    </a:p>
                  </a:txBody>
                  <a:tcPr/>
                </a:tc>
                <a:extLst>
                  <a:ext uri="{0D108BD9-81ED-4DB2-BD59-A6C34878D82A}">
                    <a16:rowId xmlns:a16="http://schemas.microsoft.com/office/drawing/2014/main" val="2682404599"/>
                  </a:ext>
                </a:extLst>
              </a:tr>
            </a:tbl>
          </a:graphicData>
        </a:graphic>
      </p:graphicFrame>
      <p:sp>
        <p:nvSpPr>
          <p:cNvPr id="4" name="Text Placeholder 3">
            <a:extLst>
              <a:ext uri="{FF2B5EF4-FFF2-40B4-BE49-F238E27FC236}">
                <a16:creationId xmlns:a16="http://schemas.microsoft.com/office/drawing/2014/main" id="{CF3A0295-DEA6-4DAE-B5DC-E9B11313A5F1}"/>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151670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EF0E3-0EF1-4492-ABFA-4962EE89013C}"/>
              </a:ext>
            </a:extLst>
          </p:cNvPr>
          <p:cNvSpPr>
            <a:spLocks noGrp="1"/>
          </p:cNvSpPr>
          <p:nvPr>
            <p:ph type="title"/>
          </p:nvPr>
        </p:nvSpPr>
        <p:spPr/>
        <p:txBody>
          <a:bodyPr/>
          <a:lstStyle/>
          <a:p>
            <a:r>
              <a:rPr lang="en-US"/>
              <a:t>Instagram Videos Table | dw_arabic - 17 of 25</a:t>
            </a:r>
          </a:p>
        </p:txBody>
      </p:sp>
      <p:graphicFrame>
        <p:nvGraphicFramePr>
          <p:cNvPr id="5" name="Table Placeholder 4">
            <a:extLst>
              <a:ext uri="{FF2B5EF4-FFF2-40B4-BE49-F238E27FC236}">
                <a16:creationId xmlns:a16="http://schemas.microsoft.com/office/drawing/2014/main" id="{29D64D47-DF54-4518-B1C6-66F3712FE31B}"/>
              </a:ext>
            </a:extLst>
          </p:cNvPr>
          <p:cNvGraphicFramePr>
            <a:graphicFrameLocks noGrp="1"/>
          </p:cNvGraphicFramePr>
          <p:nvPr>
            <p:ph type="tbl" sz="quarter" idx="13"/>
            <p:extLst>
              <p:ext uri="{D42A27DB-BD31-4B8C-83A1-F6EECF244321}">
                <p14:modId xmlns:p14="http://schemas.microsoft.com/office/powerpoint/2010/main" val="34271852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585107459"/>
                    </a:ext>
                  </a:extLst>
                </a:gridCol>
                <a:gridCol w="493776">
                  <a:extLst>
                    <a:ext uri="{9D8B030D-6E8A-4147-A177-3AD203B41FA5}">
                      <a16:colId xmlns:a16="http://schemas.microsoft.com/office/drawing/2014/main" val="3467486770"/>
                    </a:ext>
                  </a:extLst>
                </a:gridCol>
                <a:gridCol w="1152144">
                  <a:extLst>
                    <a:ext uri="{9D8B030D-6E8A-4147-A177-3AD203B41FA5}">
                      <a16:colId xmlns:a16="http://schemas.microsoft.com/office/drawing/2014/main" val="2289316804"/>
                    </a:ext>
                  </a:extLst>
                </a:gridCol>
                <a:gridCol w="493776">
                  <a:extLst>
                    <a:ext uri="{9D8B030D-6E8A-4147-A177-3AD203B41FA5}">
                      <a16:colId xmlns:a16="http://schemas.microsoft.com/office/drawing/2014/main" val="1418214245"/>
                    </a:ext>
                  </a:extLst>
                </a:gridCol>
                <a:gridCol w="493776">
                  <a:extLst>
                    <a:ext uri="{9D8B030D-6E8A-4147-A177-3AD203B41FA5}">
                      <a16:colId xmlns:a16="http://schemas.microsoft.com/office/drawing/2014/main" val="3017646144"/>
                    </a:ext>
                  </a:extLst>
                </a:gridCol>
                <a:gridCol w="493776">
                  <a:extLst>
                    <a:ext uri="{9D8B030D-6E8A-4147-A177-3AD203B41FA5}">
                      <a16:colId xmlns:a16="http://schemas.microsoft.com/office/drawing/2014/main" val="1604624412"/>
                    </a:ext>
                  </a:extLst>
                </a:gridCol>
                <a:gridCol w="493776">
                  <a:extLst>
                    <a:ext uri="{9D8B030D-6E8A-4147-A177-3AD203B41FA5}">
                      <a16:colId xmlns:a16="http://schemas.microsoft.com/office/drawing/2014/main" val="610030571"/>
                    </a:ext>
                  </a:extLst>
                </a:gridCol>
                <a:gridCol w="493776">
                  <a:extLst>
                    <a:ext uri="{9D8B030D-6E8A-4147-A177-3AD203B41FA5}">
                      <a16:colId xmlns:a16="http://schemas.microsoft.com/office/drawing/2014/main" val="2934199760"/>
                    </a:ext>
                  </a:extLst>
                </a:gridCol>
                <a:gridCol w="493776">
                  <a:extLst>
                    <a:ext uri="{9D8B030D-6E8A-4147-A177-3AD203B41FA5}">
                      <a16:colId xmlns:a16="http://schemas.microsoft.com/office/drawing/2014/main" val="2708903580"/>
                    </a:ext>
                  </a:extLst>
                </a:gridCol>
                <a:gridCol w="493776">
                  <a:extLst>
                    <a:ext uri="{9D8B030D-6E8A-4147-A177-3AD203B41FA5}">
                      <a16:colId xmlns:a16="http://schemas.microsoft.com/office/drawing/2014/main" val="1739248538"/>
                    </a:ext>
                  </a:extLst>
                </a:gridCol>
                <a:gridCol w="493776">
                  <a:extLst>
                    <a:ext uri="{9D8B030D-6E8A-4147-A177-3AD203B41FA5}">
                      <a16:colId xmlns:a16="http://schemas.microsoft.com/office/drawing/2014/main" val="2817776889"/>
                    </a:ext>
                  </a:extLst>
                </a:gridCol>
                <a:gridCol w="493776">
                  <a:extLst>
                    <a:ext uri="{9D8B030D-6E8A-4147-A177-3AD203B41FA5}">
                      <a16:colId xmlns:a16="http://schemas.microsoft.com/office/drawing/2014/main" val="139105764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476445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- 2020-09-29 19:22:09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الكويت تنعي وفاة أميرها #الشيخ_صباح_الأحمد_الجابر_الصباح. إليكم نبذة مختصرة عن أمير الكويت الراحل...</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18:12:46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https://scontent-iad3-1.cdninstagram.com/v/t51.2885-15/120352425_366604971192473_6920906524606007638_n.jpg?_nc_cat=102&amp;ccb=2&amp;_nc_sid=8ae9d6&amp;_nc_ohc=LQx-G9HSoAIAX_GPSXB&amp;_nc_ht=scontent-iad3-1.cdninstagram.com&amp;oh=df444e4c95383fcf87adab50b771799e&amp;oe=5FD8BD5B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26.09 %</a:t>
                      </a:r>
                    </a:p>
                  </a:txBody>
                  <a:tcPr/>
                </a:tc>
                <a:extLst>
                  <a:ext uri="{0D108BD9-81ED-4DB2-BD59-A6C34878D82A}">
                    <a16:rowId xmlns:a16="http://schemas.microsoft.com/office/drawing/2014/main" val="2775134891"/>
                  </a:ext>
                </a:extLst>
              </a:tr>
            </a:tbl>
          </a:graphicData>
        </a:graphic>
      </p:graphicFrame>
      <p:sp>
        <p:nvSpPr>
          <p:cNvPr id="4" name="Text Placeholder 3">
            <a:extLst>
              <a:ext uri="{FF2B5EF4-FFF2-40B4-BE49-F238E27FC236}">
                <a16:creationId xmlns:a16="http://schemas.microsoft.com/office/drawing/2014/main" id="{1BED0D2A-9145-4995-BA4B-5AD7D30F742F}"/>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2252400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2DD0B8-2B48-4AD7-A9A0-4BD07A165F47}"/>
              </a:ext>
            </a:extLst>
          </p:cNvPr>
          <p:cNvSpPr>
            <a:spLocks noGrp="1"/>
          </p:cNvSpPr>
          <p:nvPr>
            <p:ph type="title"/>
          </p:nvPr>
        </p:nvSpPr>
        <p:spPr/>
        <p:txBody>
          <a:bodyPr/>
          <a:lstStyle/>
          <a:p>
            <a:r>
              <a:rPr lang="en-US"/>
              <a:t>Instagram Videos Table | dw_arabic - 18 of 25</a:t>
            </a:r>
          </a:p>
        </p:txBody>
      </p:sp>
      <p:graphicFrame>
        <p:nvGraphicFramePr>
          <p:cNvPr id="5" name="Table Placeholder 4">
            <a:extLst>
              <a:ext uri="{FF2B5EF4-FFF2-40B4-BE49-F238E27FC236}">
                <a16:creationId xmlns:a16="http://schemas.microsoft.com/office/drawing/2014/main" id="{8F3DE593-CE29-4089-ADC4-EA27880BEEA4}"/>
              </a:ext>
            </a:extLst>
          </p:cNvPr>
          <p:cNvGraphicFramePr>
            <a:graphicFrameLocks noGrp="1"/>
          </p:cNvGraphicFramePr>
          <p:nvPr>
            <p:ph type="tbl" sz="quarter" idx="13"/>
            <p:extLst>
              <p:ext uri="{D42A27DB-BD31-4B8C-83A1-F6EECF244321}">
                <p14:modId xmlns:p14="http://schemas.microsoft.com/office/powerpoint/2010/main" val="37756578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212139969"/>
                    </a:ext>
                  </a:extLst>
                </a:gridCol>
                <a:gridCol w="493776">
                  <a:extLst>
                    <a:ext uri="{9D8B030D-6E8A-4147-A177-3AD203B41FA5}">
                      <a16:colId xmlns:a16="http://schemas.microsoft.com/office/drawing/2014/main" val="4023456005"/>
                    </a:ext>
                  </a:extLst>
                </a:gridCol>
                <a:gridCol w="1152144">
                  <a:extLst>
                    <a:ext uri="{9D8B030D-6E8A-4147-A177-3AD203B41FA5}">
                      <a16:colId xmlns:a16="http://schemas.microsoft.com/office/drawing/2014/main" val="29002541"/>
                    </a:ext>
                  </a:extLst>
                </a:gridCol>
                <a:gridCol w="493776">
                  <a:extLst>
                    <a:ext uri="{9D8B030D-6E8A-4147-A177-3AD203B41FA5}">
                      <a16:colId xmlns:a16="http://schemas.microsoft.com/office/drawing/2014/main" val="1076695146"/>
                    </a:ext>
                  </a:extLst>
                </a:gridCol>
                <a:gridCol w="493776">
                  <a:extLst>
                    <a:ext uri="{9D8B030D-6E8A-4147-A177-3AD203B41FA5}">
                      <a16:colId xmlns:a16="http://schemas.microsoft.com/office/drawing/2014/main" val="1192896381"/>
                    </a:ext>
                  </a:extLst>
                </a:gridCol>
                <a:gridCol w="493776">
                  <a:extLst>
                    <a:ext uri="{9D8B030D-6E8A-4147-A177-3AD203B41FA5}">
                      <a16:colId xmlns:a16="http://schemas.microsoft.com/office/drawing/2014/main" val="3245264609"/>
                    </a:ext>
                  </a:extLst>
                </a:gridCol>
                <a:gridCol w="493776">
                  <a:extLst>
                    <a:ext uri="{9D8B030D-6E8A-4147-A177-3AD203B41FA5}">
                      <a16:colId xmlns:a16="http://schemas.microsoft.com/office/drawing/2014/main" val="3516465790"/>
                    </a:ext>
                  </a:extLst>
                </a:gridCol>
                <a:gridCol w="493776">
                  <a:extLst>
                    <a:ext uri="{9D8B030D-6E8A-4147-A177-3AD203B41FA5}">
                      <a16:colId xmlns:a16="http://schemas.microsoft.com/office/drawing/2014/main" val="155306536"/>
                    </a:ext>
                  </a:extLst>
                </a:gridCol>
                <a:gridCol w="493776">
                  <a:extLst>
                    <a:ext uri="{9D8B030D-6E8A-4147-A177-3AD203B41FA5}">
                      <a16:colId xmlns:a16="http://schemas.microsoft.com/office/drawing/2014/main" val="2755009566"/>
                    </a:ext>
                  </a:extLst>
                </a:gridCol>
                <a:gridCol w="493776">
                  <a:extLst>
                    <a:ext uri="{9D8B030D-6E8A-4147-A177-3AD203B41FA5}">
                      <a16:colId xmlns:a16="http://schemas.microsoft.com/office/drawing/2014/main" val="1783952138"/>
                    </a:ext>
                  </a:extLst>
                </a:gridCol>
                <a:gridCol w="493776">
                  <a:extLst>
                    <a:ext uri="{9D8B030D-6E8A-4147-A177-3AD203B41FA5}">
                      <a16:colId xmlns:a16="http://schemas.microsoft.com/office/drawing/2014/main" val="1687112007"/>
                    </a:ext>
                  </a:extLst>
                </a:gridCol>
                <a:gridCol w="493776">
                  <a:extLst>
                    <a:ext uri="{9D8B030D-6E8A-4147-A177-3AD203B41FA5}">
                      <a16:colId xmlns:a16="http://schemas.microsoft.com/office/drawing/2014/main" val="1550079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6032631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- 2020-09-29 11:13:30</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إنتاج لقاح فيروس كورونا المستجد</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قد يؤدي لقتل أكثر من نصف مليون قرش، لهذا السبب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كورونا #كوفيد19 #لقاح_كورونا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18:12:46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https://scontent-iad3-1.cdninstagram.com/v/t51.2885-15/120290099_206996467442089_2601432024189853699_n.jpg?_nc_cat=100&amp;ccb=2&amp;_nc_sid=8ae9d6&amp;_nc_ohc=leSue8jxUxgAX91flua&amp;_nc_ht=scontent-iad3-1.cdninstagram.com&amp;oh=a932177f2d3c5ebaba4e3aa7b0ad53e8&amp;oe=5FD87445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23675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43.62 %</a:t>
                      </a:r>
                    </a:p>
                  </a:txBody>
                  <a:tcPr/>
                </a:tc>
                <a:extLst>
                  <a:ext uri="{0D108BD9-81ED-4DB2-BD59-A6C34878D82A}">
                    <a16:rowId xmlns:a16="http://schemas.microsoft.com/office/drawing/2014/main" val="1375913459"/>
                  </a:ext>
                </a:extLst>
              </a:tr>
            </a:tbl>
          </a:graphicData>
        </a:graphic>
      </p:graphicFrame>
      <p:sp>
        <p:nvSpPr>
          <p:cNvPr id="4" name="Text Placeholder 3">
            <a:extLst>
              <a:ext uri="{FF2B5EF4-FFF2-40B4-BE49-F238E27FC236}">
                <a16:creationId xmlns:a16="http://schemas.microsoft.com/office/drawing/2014/main" id="{66FC74C8-0990-43B8-A169-E0C123237B6B}"/>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0533073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EAED43-12D4-4219-B962-556B64A211F6}"/>
              </a:ext>
            </a:extLst>
          </p:cNvPr>
          <p:cNvSpPr>
            <a:spLocks noGrp="1"/>
          </p:cNvSpPr>
          <p:nvPr>
            <p:ph type="title"/>
          </p:nvPr>
        </p:nvSpPr>
        <p:spPr/>
        <p:txBody>
          <a:bodyPr/>
          <a:lstStyle/>
          <a:p>
            <a:r>
              <a:rPr lang="en-US"/>
              <a:t>Instagram Videos Table | dw_arabic - 19 of 25</a:t>
            </a:r>
          </a:p>
        </p:txBody>
      </p:sp>
      <p:graphicFrame>
        <p:nvGraphicFramePr>
          <p:cNvPr id="5" name="Table Placeholder 4">
            <a:extLst>
              <a:ext uri="{FF2B5EF4-FFF2-40B4-BE49-F238E27FC236}">
                <a16:creationId xmlns:a16="http://schemas.microsoft.com/office/drawing/2014/main" id="{79E3030A-99B5-4A6C-A969-5357E8D48692}"/>
              </a:ext>
            </a:extLst>
          </p:cNvPr>
          <p:cNvGraphicFramePr>
            <a:graphicFrameLocks noGrp="1"/>
          </p:cNvGraphicFramePr>
          <p:nvPr>
            <p:ph type="tbl" sz="quarter" idx="13"/>
            <p:extLst>
              <p:ext uri="{D42A27DB-BD31-4B8C-83A1-F6EECF244321}">
                <p14:modId xmlns:p14="http://schemas.microsoft.com/office/powerpoint/2010/main" val="23722025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657791579"/>
                    </a:ext>
                  </a:extLst>
                </a:gridCol>
                <a:gridCol w="493776">
                  <a:extLst>
                    <a:ext uri="{9D8B030D-6E8A-4147-A177-3AD203B41FA5}">
                      <a16:colId xmlns:a16="http://schemas.microsoft.com/office/drawing/2014/main" val="993950564"/>
                    </a:ext>
                  </a:extLst>
                </a:gridCol>
                <a:gridCol w="1152144">
                  <a:extLst>
                    <a:ext uri="{9D8B030D-6E8A-4147-A177-3AD203B41FA5}">
                      <a16:colId xmlns:a16="http://schemas.microsoft.com/office/drawing/2014/main" val="3579814571"/>
                    </a:ext>
                  </a:extLst>
                </a:gridCol>
                <a:gridCol w="493776">
                  <a:extLst>
                    <a:ext uri="{9D8B030D-6E8A-4147-A177-3AD203B41FA5}">
                      <a16:colId xmlns:a16="http://schemas.microsoft.com/office/drawing/2014/main" val="3549424358"/>
                    </a:ext>
                  </a:extLst>
                </a:gridCol>
                <a:gridCol w="493776">
                  <a:extLst>
                    <a:ext uri="{9D8B030D-6E8A-4147-A177-3AD203B41FA5}">
                      <a16:colId xmlns:a16="http://schemas.microsoft.com/office/drawing/2014/main" val="3842290166"/>
                    </a:ext>
                  </a:extLst>
                </a:gridCol>
                <a:gridCol w="493776">
                  <a:extLst>
                    <a:ext uri="{9D8B030D-6E8A-4147-A177-3AD203B41FA5}">
                      <a16:colId xmlns:a16="http://schemas.microsoft.com/office/drawing/2014/main" val="3404844247"/>
                    </a:ext>
                  </a:extLst>
                </a:gridCol>
                <a:gridCol w="493776">
                  <a:extLst>
                    <a:ext uri="{9D8B030D-6E8A-4147-A177-3AD203B41FA5}">
                      <a16:colId xmlns:a16="http://schemas.microsoft.com/office/drawing/2014/main" val="3682668121"/>
                    </a:ext>
                  </a:extLst>
                </a:gridCol>
                <a:gridCol w="493776">
                  <a:extLst>
                    <a:ext uri="{9D8B030D-6E8A-4147-A177-3AD203B41FA5}">
                      <a16:colId xmlns:a16="http://schemas.microsoft.com/office/drawing/2014/main" val="4101704426"/>
                    </a:ext>
                  </a:extLst>
                </a:gridCol>
                <a:gridCol w="493776">
                  <a:extLst>
                    <a:ext uri="{9D8B030D-6E8A-4147-A177-3AD203B41FA5}">
                      <a16:colId xmlns:a16="http://schemas.microsoft.com/office/drawing/2014/main" val="2747010662"/>
                    </a:ext>
                  </a:extLst>
                </a:gridCol>
                <a:gridCol w="493776">
                  <a:extLst>
                    <a:ext uri="{9D8B030D-6E8A-4147-A177-3AD203B41FA5}">
                      <a16:colId xmlns:a16="http://schemas.microsoft.com/office/drawing/2014/main" val="3080506438"/>
                    </a:ext>
                  </a:extLst>
                </a:gridCol>
                <a:gridCol w="493776">
                  <a:extLst>
                    <a:ext uri="{9D8B030D-6E8A-4147-A177-3AD203B41FA5}">
                      <a16:colId xmlns:a16="http://schemas.microsoft.com/office/drawing/2014/main" val="3732258462"/>
                    </a:ext>
                  </a:extLst>
                </a:gridCol>
                <a:gridCol w="493776">
                  <a:extLst>
                    <a:ext uri="{9D8B030D-6E8A-4147-A177-3AD203B41FA5}">
                      <a16:colId xmlns:a16="http://schemas.microsoft.com/office/drawing/2014/main" val="36889381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9677223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- 2020-09-29 08:55:38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سباق غير مألوف…حاوية قمامة بمحرك دراجة ناريةّ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11/15/2020 18:12:46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120251573_3232223946892456_7914194085003585440_n.jpg?_nc_cat=108&amp;ccb=2&amp;_nc_sid=8ae9d6&amp;_nc_ohc=f-d4UPB4McAAX_1-dpG&amp;_nc_ht=scontent-iad3-1.cdninstagram.com&amp;oh=dbfcd2f96874f8fd69b07c5f184393df&amp;oe=5FD5375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37.96 %</a:t>
                      </a:r>
                    </a:p>
                  </a:txBody>
                  <a:tcPr/>
                </a:tc>
                <a:extLst>
                  <a:ext uri="{0D108BD9-81ED-4DB2-BD59-A6C34878D82A}">
                    <a16:rowId xmlns:a16="http://schemas.microsoft.com/office/drawing/2014/main" val="299229718"/>
                  </a:ext>
                </a:extLst>
              </a:tr>
            </a:tbl>
          </a:graphicData>
        </a:graphic>
      </p:graphicFrame>
      <p:sp>
        <p:nvSpPr>
          <p:cNvPr id="4" name="Text Placeholder 3">
            <a:extLst>
              <a:ext uri="{FF2B5EF4-FFF2-40B4-BE49-F238E27FC236}">
                <a16:creationId xmlns:a16="http://schemas.microsoft.com/office/drawing/2014/main" id="{FE2354DB-3D48-4191-A1F7-2D4A60AEE04E}"/>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72210650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1423AB-56AE-4438-964F-7D5BBF426892}"/>
              </a:ext>
            </a:extLst>
          </p:cNvPr>
          <p:cNvSpPr>
            <a:spLocks noGrp="1"/>
          </p:cNvSpPr>
          <p:nvPr>
            <p:ph type="title"/>
          </p:nvPr>
        </p:nvSpPr>
        <p:spPr/>
        <p:txBody>
          <a:bodyPr/>
          <a:lstStyle/>
          <a:p>
            <a:r>
              <a:rPr lang="en-US"/>
              <a:t>Instagram Videos Table | dw_arabic - 20 of 25</a:t>
            </a:r>
          </a:p>
        </p:txBody>
      </p:sp>
      <p:graphicFrame>
        <p:nvGraphicFramePr>
          <p:cNvPr id="5" name="Table Placeholder 4">
            <a:extLst>
              <a:ext uri="{FF2B5EF4-FFF2-40B4-BE49-F238E27FC236}">
                <a16:creationId xmlns:a16="http://schemas.microsoft.com/office/drawing/2014/main" id="{88C9BC64-A6B2-40BA-8CA8-D07D88275C24}"/>
              </a:ext>
            </a:extLst>
          </p:cNvPr>
          <p:cNvGraphicFramePr>
            <a:graphicFrameLocks noGrp="1"/>
          </p:cNvGraphicFramePr>
          <p:nvPr>
            <p:ph type="tbl" sz="quarter" idx="13"/>
            <p:extLst>
              <p:ext uri="{D42A27DB-BD31-4B8C-83A1-F6EECF244321}">
                <p14:modId xmlns:p14="http://schemas.microsoft.com/office/powerpoint/2010/main" val="5994101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170949085"/>
                    </a:ext>
                  </a:extLst>
                </a:gridCol>
                <a:gridCol w="493776">
                  <a:extLst>
                    <a:ext uri="{9D8B030D-6E8A-4147-A177-3AD203B41FA5}">
                      <a16:colId xmlns:a16="http://schemas.microsoft.com/office/drawing/2014/main" val="3564878337"/>
                    </a:ext>
                  </a:extLst>
                </a:gridCol>
                <a:gridCol w="1152144">
                  <a:extLst>
                    <a:ext uri="{9D8B030D-6E8A-4147-A177-3AD203B41FA5}">
                      <a16:colId xmlns:a16="http://schemas.microsoft.com/office/drawing/2014/main" val="574181524"/>
                    </a:ext>
                  </a:extLst>
                </a:gridCol>
                <a:gridCol w="493776">
                  <a:extLst>
                    <a:ext uri="{9D8B030D-6E8A-4147-A177-3AD203B41FA5}">
                      <a16:colId xmlns:a16="http://schemas.microsoft.com/office/drawing/2014/main" val="1360603221"/>
                    </a:ext>
                  </a:extLst>
                </a:gridCol>
                <a:gridCol w="493776">
                  <a:extLst>
                    <a:ext uri="{9D8B030D-6E8A-4147-A177-3AD203B41FA5}">
                      <a16:colId xmlns:a16="http://schemas.microsoft.com/office/drawing/2014/main" val="2556280588"/>
                    </a:ext>
                  </a:extLst>
                </a:gridCol>
                <a:gridCol w="493776">
                  <a:extLst>
                    <a:ext uri="{9D8B030D-6E8A-4147-A177-3AD203B41FA5}">
                      <a16:colId xmlns:a16="http://schemas.microsoft.com/office/drawing/2014/main" val="3478816885"/>
                    </a:ext>
                  </a:extLst>
                </a:gridCol>
                <a:gridCol w="493776">
                  <a:extLst>
                    <a:ext uri="{9D8B030D-6E8A-4147-A177-3AD203B41FA5}">
                      <a16:colId xmlns:a16="http://schemas.microsoft.com/office/drawing/2014/main" val="4100134766"/>
                    </a:ext>
                  </a:extLst>
                </a:gridCol>
                <a:gridCol w="493776">
                  <a:extLst>
                    <a:ext uri="{9D8B030D-6E8A-4147-A177-3AD203B41FA5}">
                      <a16:colId xmlns:a16="http://schemas.microsoft.com/office/drawing/2014/main" val="15551385"/>
                    </a:ext>
                  </a:extLst>
                </a:gridCol>
                <a:gridCol w="493776">
                  <a:extLst>
                    <a:ext uri="{9D8B030D-6E8A-4147-A177-3AD203B41FA5}">
                      <a16:colId xmlns:a16="http://schemas.microsoft.com/office/drawing/2014/main" val="1653983369"/>
                    </a:ext>
                  </a:extLst>
                </a:gridCol>
                <a:gridCol w="493776">
                  <a:extLst>
                    <a:ext uri="{9D8B030D-6E8A-4147-A177-3AD203B41FA5}">
                      <a16:colId xmlns:a16="http://schemas.microsoft.com/office/drawing/2014/main" val="4205592835"/>
                    </a:ext>
                  </a:extLst>
                </a:gridCol>
                <a:gridCol w="493776">
                  <a:extLst>
                    <a:ext uri="{9D8B030D-6E8A-4147-A177-3AD203B41FA5}">
                      <a16:colId xmlns:a16="http://schemas.microsoft.com/office/drawing/2014/main" val="1625792351"/>
                    </a:ext>
                  </a:extLst>
                </a:gridCol>
                <a:gridCol w="493776">
                  <a:extLst>
                    <a:ext uri="{9D8B030D-6E8A-4147-A177-3AD203B41FA5}">
                      <a16:colId xmlns:a16="http://schemas.microsoft.com/office/drawing/2014/main" val="38639502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2924432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- 2020-09-28 13:00:53</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حرية_التعبير حول العالم قد تقود إلى ليال بلا نوم لأعداء الحرية. دعونا نستمر في ذلك.
تسعى دي دبليو إلى تغطية قضايا متشابكة  متعلقة بحريتي التعبير والإعلام، من خلال تسليط الضوء على الأزمات وضحايا انتهاكات #حقوق_الإنسان، والمبادرات الساعية إلى تحسين الوضع الراهن واحتضان نقاش أوسع حول تلك القضايا.
</a:t>
                      </a:r>
                      <a:r>
                        <a:rPr kumimoji="0" lang="en-US" sz="1000" b="0" i="0" u="none" strike="noStrike" kern="1200" cap="none" spc="0" normalizeH="0" baseline="0" noProof="0">
                          <a:ln>
                            <a:noFill/>
                          </a:ln>
                          <a:solidFill>
                            <a:prstClr val="black"/>
                          </a:solidFill>
                          <a:effectLst/>
                          <a:uLnTx/>
                          <a:uFillTx/>
                          <a:latin typeface="+mn-lt"/>
                          <a:ea typeface="+mn-ea"/>
                          <a:cs typeface="+mn-cs"/>
                        </a:rPr>
                        <a:t>freespeech.dw.com
#freespeech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11/12/2020 12:12:56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120404640_1040539833065310_7672499437981798858_n.jpg?_nc_cat=100&amp;ccb=2&amp;_nc_sid=8ae9d6&amp;_nc_ohc=o2Bw7Vaj-zIAX_Ebyjj&amp;_nc_ht=scontent-iad3-1.cdninstagram.com&amp;oh=79b413b8c82a5044e483a628b3f1b6f0&amp;oe=5FD243A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22.72 %</a:t>
                      </a:r>
                    </a:p>
                  </a:txBody>
                  <a:tcPr/>
                </a:tc>
                <a:extLst>
                  <a:ext uri="{0D108BD9-81ED-4DB2-BD59-A6C34878D82A}">
                    <a16:rowId xmlns:a16="http://schemas.microsoft.com/office/drawing/2014/main" val="2228382203"/>
                  </a:ext>
                </a:extLst>
              </a:tr>
            </a:tbl>
          </a:graphicData>
        </a:graphic>
      </p:graphicFrame>
      <p:sp>
        <p:nvSpPr>
          <p:cNvPr id="4" name="Text Placeholder 3">
            <a:extLst>
              <a:ext uri="{FF2B5EF4-FFF2-40B4-BE49-F238E27FC236}">
                <a16:creationId xmlns:a16="http://schemas.microsoft.com/office/drawing/2014/main" id="{44AF7133-C0F6-4432-B10D-36350CF8A388}"/>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351003046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FBDF23-AC47-413D-A57F-2503556E3950}"/>
              </a:ext>
            </a:extLst>
          </p:cNvPr>
          <p:cNvSpPr>
            <a:spLocks noGrp="1"/>
          </p:cNvSpPr>
          <p:nvPr>
            <p:ph type="title"/>
          </p:nvPr>
        </p:nvSpPr>
        <p:spPr/>
        <p:txBody>
          <a:bodyPr/>
          <a:lstStyle/>
          <a:p>
            <a:r>
              <a:rPr lang="en-US"/>
              <a:t>Instagram Videos Table | dw_arabic - 21 of 25</a:t>
            </a:r>
          </a:p>
        </p:txBody>
      </p:sp>
      <p:graphicFrame>
        <p:nvGraphicFramePr>
          <p:cNvPr id="5" name="Table Placeholder 4">
            <a:extLst>
              <a:ext uri="{FF2B5EF4-FFF2-40B4-BE49-F238E27FC236}">
                <a16:creationId xmlns:a16="http://schemas.microsoft.com/office/drawing/2014/main" id="{57CC30D4-4687-4E17-911D-7A29D06DB87D}"/>
              </a:ext>
            </a:extLst>
          </p:cNvPr>
          <p:cNvGraphicFramePr>
            <a:graphicFrameLocks noGrp="1"/>
          </p:cNvGraphicFramePr>
          <p:nvPr>
            <p:ph type="tbl" sz="quarter" idx="13"/>
            <p:extLst>
              <p:ext uri="{D42A27DB-BD31-4B8C-83A1-F6EECF244321}">
                <p14:modId xmlns:p14="http://schemas.microsoft.com/office/powerpoint/2010/main" val="192862327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85751170"/>
                    </a:ext>
                  </a:extLst>
                </a:gridCol>
                <a:gridCol w="493776">
                  <a:extLst>
                    <a:ext uri="{9D8B030D-6E8A-4147-A177-3AD203B41FA5}">
                      <a16:colId xmlns:a16="http://schemas.microsoft.com/office/drawing/2014/main" val="489691182"/>
                    </a:ext>
                  </a:extLst>
                </a:gridCol>
                <a:gridCol w="1152144">
                  <a:extLst>
                    <a:ext uri="{9D8B030D-6E8A-4147-A177-3AD203B41FA5}">
                      <a16:colId xmlns:a16="http://schemas.microsoft.com/office/drawing/2014/main" val="25076863"/>
                    </a:ext>
                  </a:extLst>
                </a:gridCol>
                <a:gridCol w="493776">
                  <a:extLst>
                    <a:ext uri="{9D8B030D-6E8A-4147-A177-3AD203B41FA5}">
                      <a16:colId xmlns:a16="http://schemas.microsoft.com/office/drawing/2014/main" val="2641524844"/>
                    </a:ext>
                  </a:extLst>
                </a:gridCol>
                <a:gridCol w="493776">
                  <a:extLst>
                    <a:ext uri="{9D8B030D-6E8A-4147-A177-3AD203B41FA5}">
                      <a16:colId xmlns:a16="http://schemas.microsoft.com/office/drawing/2014/main" val="1427616835"/>
                    </a:ext>
                  </a:extLst>
                </a:gridCol>
                <a:gridCol w="493776">
                  <a:extLst>
                    <a:ext uri="{9D8B030D-6E8A-4147-A177-3AD203B41FA5}">
                      <a16:colId xmlns:a16="http://schemas.microsoft.com/office/drawing/2014/main" val="1623103678"/>
                    </a:ext>
                  </a:extLst>
                </a:gridCol>
                <a:gridCol w="493776">
                  <a:extLst>
                    <a:ext uri="{9D8B030D-6E8A-4147-A177-3AD203B41FA5}">
                      <a16:colId xmlns:a16="http://schemas.microsoft.com/office/drawing/2014/main" val="3317546844"/>
                    </a:ext>
                  </a:extLst>
                </a:gridCol>
                <a:gridCol w="493776">
                  <a:extLst>
                    <a:ext uri="{9D8B030D-6E8A-4147-A177-3AD203B41FA5}">
                      <a16:colId xmlns:a16="http://schemas.microsoft.com/office/drawing/2014/main" val="1046649581"/>
                    </a:ext>
                  </a:extLst>
                </a:gridCol>
                <a:gridCol w="493776">
                  <a:extLst>
                    <a:ext uri="{9D8B030D-6E8A-4147-A177-3AD203B41FA5}">
                      <a16:colId xmlns:a16="http://schemas.microsoft.com/office/drawing/2014/main" val="2500144483"/>
                    </a:ext>
                  </a:extLst>
                </a:gridCol>
                <a:gridCol w="493776">
                  <a:extLst>
                    <a:ext uri="{9D8B030D-6E8A-4147-A177-3AD203B41FA5}">
                      <a16:colId xmlns:a16="http://schemas.microsoft.com/office/drawing/2014/main" val="1680791136"/>
                    </a:ext>
                  </a:extLst>
                </a:gridCol>
                <a:gridCol w="493776">
                  <a:extLst>
                    <a:ext uri="{9D8B030D-6E8A-4147-A177-3AD203B41FA5}">
                      <a16:colId xmlns:a16="http://schemas.microsoft.com/office/drawing/2014/main" val="3592905706"/>
                    </a:ext>
                  </a:extLst>
                </a:gridCol>
                <a:gridCol w="493776">
                  <a:extLst>
                    <a:ext uri="{9D8B030D-6E8A-4147-A177-3AD203B41FA5}">
                      <a16:colId xmlns:a16="http://schemas.microsoft.com/office/drawing/2014/main" val="18118231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382189316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- 2020-09-26 09:59:21</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يحافظ على التباعد الاجتماعي ويعمل بإتقان</a:t>
                      </a:r>
                      <a:r>
                        <a:rPr kumimoji="0" lang="en-US" sz="1000" b="0" i="0" u="none" strike="noStrike" kern="1200" cap="none" spc="0" normalizeH="0" baseline="0" noProof="0">
                          <a:ln>
                            <a:noFill/>
                          </a:ln>
                          <a:solidFill>
                            <a:prstClr val="black"/>
                          </a:solidFill>
                          <a:effectLst/>
                          <a:uLnTx/>
                          <a:uFillTx/>
                          <a:latin typeface="+mn-lt"/>
                          <a:ea typeface="+mn-ea"/>
                          <a:cs typeface="+mn-cs"/>
                        </a:rPr>
                        <a:t>👍.</a:t>
                      </a:r>
                      <a:r>
                        <a:rPr kumimoji="0" lang="ar-AE" sz="1000" b="0" i="0" u="none" strike="noStrike" kern="1200" cap="none" spc="0" normalizeH="0" baseline="0" noProof="0">
                          <a:ln>
                            <a:noFill/>
                          </a:ln>
                          <a:solidFill>
                            <a:prstClr val="black"/>
                          </a:solidFill>
                          <a:effectLst/>
                          <a:uLnTx/>
                          <a:uFillTx/>
                          <a:latin typeface="+mn-lt"/>
                          <a:ea typeface="+mn-ea"/>
                          <a:cs typeface="+mn-cs"/>
                        </a:rPr>
                        <a:t>روبوت موديل تي يملأ رفوف المتاجر ويعمل بتقنية الواقع الافتراضي</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هل تعتقد أن الروبوت سيتمكن في المستقبل من التعامل مع الزبائن؟
#روبوتات #الروبوت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18:13:47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https://scontent-iad3-1.cdninstagram.com/v/t51.2885-15/120231234_331339158101331_1721361506248556087_n.jpg?_nc_cat=106&amp;ccb=2&amp;_nc_sid=8ae9d6&amp;_nc_ohc=8QGS30dP45IAX__Regl&amp;_nc_ht=scontent-iad3-1.cdninstagram.com&amp;oh=4d4317940952dccad17e21db106052a5&amp;oe=5FD2CE94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33.07 %</a:t>
                      </a:r>
                    </a:p>
                  </a:txBody>
                  <a:tcPr/>
                </a:tc>
                <a:extLst>
                  <a:ext uri="{0D108BD9-81ED-4DB2-BD59-A6C34878D82A}">
                    <a16:rowId xmlns:a16="http://schemas.microsoft.com/office/drawing/2014/main" val="1718190627"/>
                  </a:ext>
                </a:extLst>
              </a:tr>
            </a:tbl>
          </a:graphicData>
        </a:graphic>
      </p:graphicFrame>
      <p:sp>
        <p:nvSpPr>
          <p:cNvPr id="4" name="Text Placeholder 3">
            <a:extLst>
              <a:ext uri="{FF2B5EF4-FFF2-40B4-BE49-F238E27FC236}">
                <a16:creationId xmlns:a16="http://schemas.microsoft.com/office/drawing/2014/main" id="{E6650C14-C976-44B4-96F7-177D8D1B7764}"/>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72730101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77D699-3382-43A1-86C9-CECF677D05FD}"/>
              </a:ext>
            </a:extLst>
          </p:cNvPr>
          <p:cNvSpPr>
            <a:spLocks noGrp="1"/>
          </p:cNvSpPr>
          <p:nvPr>
            <p:ph type="title"/>
          </p:nvPr>
        </p:nvSpPr>
        <p:spPr/>
        <p:txBody>
          <a:bodyPr/>
          <a:lstStyle/>
          <a:p>
            <a:r>
              <a:rPr lang="en-US"/>
              <a:t>Instagram Videos Table | dw_arabic - 22 of 25</a:t>
            </a:r>
          </a:p>
        </p:txBody>
      </p:sp>
      <p:graphicFrame>
        <p:nvGraphicFramePr>
          <p:cNvPr id="5" name="Table Placeholder 4">
            <a:extLst>
              <a:ext uri="{FF2B5EF4-FFF2-40B4-BE49-F238E27FC236}">
                <a16:creationId xmlns:a16="http://schemas.microsoft.com/office/drawing/2014/main" id="{21BCF39E-C36D-4641-8AAA-BD868862387D}"/>
              </a:ext>
            </a:extLst>
          </p:cNvPr>
          <p:cNvGraphicFramePr>
            <a:graphicFrameLocks noGrp="1"/>
          </p:cNvGraphicFramePr>
          <p:nvPr>
            <p:ph type="tbl" sz="quarter" idx="13"/>
            <p:extLst>
              <p:ext uri="{D42A27DB-BD31-4B8C-83A1-F6EECF244321}">
                <p14:modId xmlns:p14="http://schemas.microsoft.com/office/powerpoint/2010/main" val="36848809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892467529"/>
                    </a:ext>
                  </a:extLst>
                </a:gridCol>
                <a:gridCol w="493776">
                  <a:extLst>
                    <a:ext uri="{9D8B030D-6E8A-4147-A177-3AD203B41FA5}">
                      <a16:colId xmlns:a16="http://schemas.microsoft.com/office/drawing/2014/main" val="3658648593"/>
                    </a:ext>
                  </a:extLst>
                </a:gridCol>
                <a:gridCol w="1152144">
                  <a:extLst>
                    <a:ext uri="{9D8B030D-6E8A-4147-A177-3AD203B41FA5}">
                      <a16:colId xmlns:a16="http://schemas.microsoft.com/office/drawing/2014/main" val="2681181584"/>
                    </a:ext>
                  </a:extLst>
                </a:gridCol>
                <a:gridCol w="493776">
                  <a:extLst>
                    <a:ext uri="{9D8B030D-6E8A-4147-A177-3AD203B41FA5}">
                      <a16:colId xmlns:a16="http://schemas.microsoft.com/office/drawing/2014/main" val="999444889"/>
                    </a:ext>
                  </a:extLst>
                </a:gridCol>
                <a:gridCol w="493776">
                  <a:extLst>
                    <a:ext uri="{9D8B030D-6E8A-4147-A177-3AD203B41FA5}">
                      <a16:colId xmlns:a16="http://schemas.microsoft.com/office/drawing/2014/main" val="732135903"/>
                    </a:ext>
                  </a:extLst>
                </a:gridCol>
                <a:gridCol w="493776">
                  <a:extLst>
                    <a:ext uri="{9D8B030D-6E8A-4147-A177-3AD203B41FA5}">
                      <a16:colId xmlns:a16="http://schemas.microsoft.com/office/drawing/2014/main" val="3919480092"/>
                    </a:ext>
                  </a:extLst>
                </a:gridCol>
                <a:gridCol w="493776">
                  <a:extLst>
                    <a:ext uri="{9D8B030D-6E8A-4147-A177-3AD203B41FA5}">
                      <a16:colId xmlns:a16="http://schemas.microsoft.com/office/drawing/2014/main" val="1894095005"/>
                    </a:ext>
                  </a:extLst>
                </a:gridCol>
                <a:gridCol w="493776">
                  <a:extLst>
                    <a:ext uri="{9D8B030D-6E8A-4147-A177-3AD203B41FA5}">
                      <a16:colId xmlns:a16="http://schemas.microsoft.com/office/drawing/2014/main" val="1729094088"/>
                    </a:ext>
                  </a:extLst>
                </a:gridCol>
                <a:gridCol w="493776">
                  <a:extLst>
                    <a:ext uri="{9D8B030D-6E8A-4147-A177-3AD203B41FA5}">
                      <a16:colId xmlns:a16="http://schemas.microsoft.com/office/drawing/2014/main" val="1811622001"/>
                    </a:ext>
                  </a:extLst>
                </a:gridCol>
                <a:gridCol w="493776">
                  <a:extLst>
                    <a:ext uri="{9D8B030D-6E8A-4147-A177-3AD203B41FA5}">
                      <a16:colId xmlns:a16="http://schemas.microsoft.com/office/drawing/2014/main" val="1051540568"/>
                    </a:ext>
                  </a:extLst>
                </a:gridCol>
                <a:gridCol w="493776">
                  <a:extLst>
                    <a:ext uri="{9D8B030D-6E8A-4147-A177-3AD203B41FA5}">
                      <a16:colId xmlns:a16="http://schemas.microsoft.com/office/drawing/2014/main" val="1898621328"/>
                    </a:ext>
                  </a:extLst>
                </a:gridCol>
                <a:gridCol w="493776">
                  <a:extLst>
                    <a:ext uri="{9D8B030D-6E8A-4147-A177-3AD203B41FA5}">
                      <a16:colId xmlns:a16="http://schemas.microsoft.com/office/drawing/2014/main" val="5803225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1058838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- 2020-09-24 17:01:06</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 سريعة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كيلو من البطاطس أوقطعة من الشوكولاتة، هذا هو العبء الذي يتحمله المناخ، مقابل إنتاج هذه الأطعمة</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معلومة_سريعة #حماية_المناخ #ثاني_أكسيد_الكربون</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11/10/2020 00:13:20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120177326_1265737317097948_5842082049125300271_n.jpg?_nc_cat=104&amp;ccb=2&amp;_nc_sid=8ae9d6&amp;_nc_ohc=GqPyD_AvSKAAX_ojncp&amp;_nc_ht=scontent-yyz1-1.cdninstagram.com&amp;oh=80b0c29c677f15b733bdd7d64852393f&amp;oe=5FCEE835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35.42 %</a:t>
                      </a:r>
                    </a:p>
                  </a:txBody>
                  <a:tcPr/>
                </a:tc>
                <a:extLst>
                  <a:ext uri="{0D108BD9-81ED-4DB2-BD59-A6C34878D82A}">
                    <a16:rowId xmlns:a16="http://schemas.microsoft.com/office/drawing/2014/main" val="251695358"/>
                  </a:ext>
                </a:extLst>
              </a:tr>
            </a:tbl>
          </a:graphicData>
        </a:graphic>
      </p:graphicFrame>
      <p:sp>
        <p:nvSpPr>
          <p:cNvPr id="4" name="Text Placeholder 3">
            <a:extLst>
              <a:ext uri="{FF2B5EF4-FFF2-40B4-BE49-F238E27FC236}">
                <a16:creationId xmlns:a16="http://schemas.microsoft.com/office/drawing/2014/main" id="{E2C3CE5C-DE67-4140-BFD0-E851D7684DA7}"/>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64769003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628DB7-54AD-4E8B-93B1-2B6437CED14E}"/>
              </a:ext>
            </a:extLst>
          </p:cNvPr>
          <p:cNvSpPr>
            <a:spLocks noGrp="1"/>
          </p:cNvSpPr>
          <p:nvPr>
            <p:ph type="title"/>
          </p:nvPr>
        </p:nvSpPr>
        <p:spPr/>
        <p:txBody>
          <a:bodyPr/>
          <a:lstStyle/>
          <a:p>
            <a:r>
              <a:rPr lang="en-US"/>
              <a:t>Instagram Videos Table | dw_arabic - 23 of 25</a:t>
            </a:r>
          </a:p>
        </p:txBody>
      </p:sp>
      <p:graphicFrame>
        <p:nvGraphicFramePr>
          <p:cNvPr id="5" name="Table Placeholder 4">
            <a:extLst>
              <a:ext uri="{FF2B5EF4-FFF2-40B4-BE49-F238E27FC236}">
                <a16:creationId xmlns:a16="http://schemas.microsoft.com/office/drawing/2014/main" id="{4ECD6FEF-E897-424B-B11E-090E44893619}"/>
              </a:ext>
            </a:extLst>
          </p:cNvPr>
          <p:cNvGraphicFramePr>
            <a:graphicFrameLocks noGrp="1"/>
          </p:cNvGraphicFramePr>
          <p:nvPr>
            <p:ph type="tbl" sz="quarter" idx="13"/>
            <p:extLst>
              <p:ext uri="{D42A27DB-BD31-4B8C-83A1-F6EECF244321}">
                <p14:modId xmlns:p14="http://schemas.microsoft.com/office/powerpoint/2010/main" val="25722561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57275375"/>
                    </a:ext>
                  </a:extLst>
                </a:gridCol>
                <a:gridCol w="493776">
                  <a:extLst>
                    <a:ext uri="{9D8B030D-6E8A-4147-A177-3AD203B41FA5}">
                      <a16:colId xmlns:a16="http://schemas.microsoft.com/office/drawing/2014/main" val="2632847965"/>
                    </a:ext>
                  </a:extLst>
                </a:gridCol>
                <a:gridCol w="1152144">
                  <a:extLst>
                    <a:ext uri="{9D8B030D-6E8A-4147-A177-3AD203B41FA5}">
                      <a16:colId xmlns:a16="http://schemas.microsoft.com/office/drawing/2014/main" val="3522509828"/>
                    </a:ext>
                  </a:extLst>
                </a:gridCol>
                <a:gridCol w="493776">
                  <a:extLst>
                    <a:ext uri="{9D8B030D-6E8A-4147-A177-3AD203B41FA5}">
                      <a16:colId xmlns:a16="http://schemas.microsoft.com/office/drawing/2014/main" val="4037432587"/>
                    </a:ext>
                  </a:extLst>
                </a:gridCol>
                <a:gridCol w="493776">
                  <a:extLst>
                    <a:ext uri="{9D8B030D-6E8A-4147-A177-3AD203B41FA5}">
                      <a16:colId xmlns:a16="http://schemas.microsoft.com/office/drawing/2014/main" val="418712424"/>
                    </a:ext>
                  </a:extLst>
                </a:gridCol>
                <a:gridCol w="493776">
                  <a:extLst>
                    <a:ext uri="{9D8B030D-6E8A-4147-A177-3AD203B41FA5}">
                      <a16:colId xmlns:a16="http://schemas.microsoft.com/office/drawing/2014/main" val="1668755518"/>
                    </a:ext>
                  </a:extLst>
                </a:gridCol>
                <a:gridCol w="493776">
                  <a:extLst>
                    <a:ext uri="{9D8B030D-6E8A-4147-A177-3AD203B41FA5}">
                      <a16:colId xmlns:a16="http://schemas.microsoft.com/office/drawing/2014/main" val="4026430969"/>
                    </a:ext>
                  </a:extLst>
                </a:gridCol>
                <a:gridCol w="493776">
                  <a:extLst>
                    <a:ext uri="{9D8B030D-6E8A-4147-A177-3AD203B41FA5}">
                      <a16:colId xmlns:a16="http://schemas.microsoft.com/office/drawing/2014/main" val="2864990846"/>
                    </a:ext>
                  </a:extLst>
                </a:gridCol>
                <a:gridCol w="493776">
                  <a:extLst>
                    <a:ext uri="{9D8B030D-6E8A-4147-A177-3AD203B41FA5}">
                      <a16:colId xmlns:a16="http://schemas.microsoft.com/office/drawing/2014/main" val="2950847377"/>
                    </a:ext>
                  </a:extLst>
                </a:gridCol>
                <a:gridCol w="493776">
                  <a:extLst>
                    <a:ext uri="{9D8B030D-6E8A-4147-A177-3AD203B41FA5}">
                      <a16:colId xmlns:a16="http://schemas.microsoft.com/office/drawing/2014/main" val="4041862628"/>
                    </a:ext>
                  </a:extLst>
                </a:gridCol>
                <a:gridCol w="493776">
                  <a:extLst>
                    <a:ext uri="{9D8B030D-6E8A-4147-A177-3AD203B41FA5}">
                      <a16:colId xmlns:a16="http://schemas.microsoft.com/office/drawing/2014/main" val="132951657"/>
                    </a:ext>
                  </a:extLst>
                </a:gridCol>
                <a:gridCol w="493776">
                  <a:extLst>
                    <a:ext uri="{9D8B030D-6E8A-4147-A177-3AD203B41FA5}">
                      <a16:colId xmlns:a16="http://schemas.microsoft.com/office/drawing/2014/main" val="90637927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2506552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- 2020-09-24 11:00:19</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ترامب يرفض التعهد بنقل سلمي للسلطة في حال خسارته الانتخابات، هكذا رد مرشح الديمقراطيين، جو بايدن على هذه التصريحات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ترامب #الانتخابات_الرئاسية_الأمريكية</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11/11/2020 12:13:04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120094207_184015409850100_3919018693073610478_n.jpg?_nc_cat=111&amp;ccb=2&amp;_nc_sid=8ae9d6&amp;_nc_ohc=6P28XuGIxNgAX_zJWO9&amp;_nc_oc=AQlUFDZwlvWUaZYZky5QH4Ru8jhXvNPdIYtgzDu80z1fPBXeiv90VTwJFnL3rVq2a0c&amp;_nc_ht=scontent-yyz1-1.cdninstagram.com&amp;oh=535068e87f043f4fcfbc7653b1b41248&amp;oe=5FD12443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46.43 %</a:t>
                      </a:r>
                    </a:p>
                  </a:txBody>
                  <a:tcPr/>
                </a:tc>
                <a:extLst>
                  <a:ext uri="{0D108BD9-81ED-4DB2-BD59-A6C34878D82A}">
                    <a16:rowId xmlns:a16="http://schemas.microsoft.com/office/drawing/2014/main" val="2656036734"/>
                  </a:ext>
                </a:extLst>
              </a:tr>
            </a:tbl>
          </a:graphicData>
        </a:graphic>
      </p:graphicFrame>
      <p:sp>
        <p:nvSpPr>
          <p:cNvPr id="4" name="Text Placeholder 3">
            <a:extLst>
              <a:ext uri="{FF2B5EF4-FFF2-40B4-BE49-F238E27FC236}">
                <a16:creationId xmlns:a16="http://schemas.microsoft.com/office/drawing/2014/main" id="{4200B8FA-4601-46C3-A616-A963E34885A2}"/>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9793241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B299A-F0C2-4F74-A6DB-E7D69AA5020B}"/>
              </a:ext>
            </a:extLst>
          </p:cNvPr>
          <p:cNvSpPr>
            <a:spLocks noGrp="1"/>
          </p:cNvSpPr>
          <p:nvPr>
            <p:ph type="title"/>
          </p:nvPr>
        </p:nvSpPr>
        <p:spPr/>
        <p:txBody>
          <a:bodyPr/>
          <a:lstStyle/>
          <a:p>
            <a:r>
              <a:rPr lang="en-US"/>
              <a:t>Instagram Videos Table | dw_arabic - 24 of 25</a:t>
            </a:r>
          </a:p>
        </p:txBody>
      </p:sp>
      <p:graphicFrame>
        <p:nvGraphicFramePr>
          <p:cNvPr id="5" name="Table Placeholder 4">
            <a:extLst>
              <a:ext uri="{FF2B5EF4-FFF2-40B4-BE49-F238E27FC236}">
                <a16:creationId xmlns:a16="http://schemas.microsoft.com/office/drawing/2014/main" id="{A4E6F40F-A03F-4F0B-A8B1-D3B02D93626D}"/>
              </a:ext>
            </a:extLst>
          </p:cNvPr>
          <p:cNvGraphicFramePr>
            <a:graphicFrameLocks noGrp="1"/>
          </p:cNvGraphicFramePr>
          <p:nvPr>
            <p:ph type="tbl" sz="quarter" idx="13"/>
            <p:extLst>
              <p:ext uri="{D42A27DB-BD31-4B8C-83A1-F6EECF244321}">
                <p14:modId xmlns:p14="http://schemas.microsoft.com/office/powerpoint/2010/main" val="19354120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3753448065"/>
                    </a:ext>
                  </a:extLst>
                </a:gridCol>
                <a:gridCol w="493776">
                  <a:extLst>
                    <a:ext uri="{9D8B030D-6E8A-4147-A177-3AD203B41FA5}">
                      <a16:colId xmlns:a16="http://schemas.microsoft.com/office/drawing/2014/main" val="4109840357"/>
                    </a:ext>
                  </a:extLst>
                </a:gridCol>
                <a:gridCol w="1152144">
                  <a:extLst>
                    <a:ext uri="{9D8B030D-6E8A-4147-A177-3AD203B41FA5}">
                      <a16:colId xmlns:a16="http://schemas.microsoft.com/office/drawing/2014/main" val="2002422764"/>
                    </a:ext>
                  </a:extLst>
                </a:gridCol>
                <a:gridCol w="493776">
                  <a:extLst>
                    <a:ext uri="{9D8B030D-6E8A-4147-A177-3AD203B41FA5}">
                      <a16:colId xmlns:a16="http://schemas.microsoft.com/office/drawing/2014/main" val="3552155080"/>
                    </a:ext>
                  </a:extLst>
                </a:gridCol>
                <a:gridCol w="493776">
                  <a:extLst>
                    <a:ext uri="{9D8B030D-6E8A-4147-A177-3AD203B41FA5}">
                      <a16:colId xmlns:a16="http://schemas.microsoft.com/office/drawing/2014/main" val="1252007820"/>
                    </a:ext>
                  </a:extLst>
                </a:gridCol>
                <a:gridCol w="493776">
                  <a:extLst>
                    <a:ext uri="{9D8B030D-6E8A-4147-A177-3AD203B41FA5}">
                      <a16:colId xmlns:a16="http://schemas.microsoft.com/office/drawing/2014/main" val="2951763193"/>
                    </a:ext>
                  </a:extLst>
                </a:gridCol>
                <a:gridCol w="493776">
                  <a:extLst>
                    <a:ext uri="{9D8B030D-6E8A-4147-A177-3AD203B41FA5}">
                      <a16:colId xmlns:a16="http://schemas.microsoft.com/office/drawing/2014/main" val="947178073"/>
                    </a:ext>
                  </a:extLst>
                </a:gridCol>
                <a:gridCol w="493776">
                  <a:extLst>
                    <a:ext uri="{9D8B030D-6E8A-4147-A177-3AD203B41FA5}">
                      <a16:colId xmlns:a16="http://schemas.microsoft.com/office/drawing/2014/main" val="3334627208"/>
                    </a:ext>
                  </a:extLst>
                </a:gridCol>
                <a:gridCol w="493776">
                  <a:extLst>
                    <a:ext uri="{9D8B030D-6E8A-4147-A177-3AD203B41FA5}">
                      <a16:colId xmlns:a16="http://schemas.microsoft.com/office/drawing/2014/main" val="2994713098"/>
                    </a:ext>
                  </a:extLst>
                </a:gridCol>
                <a:gridCol w="493776">
                  <a:extLst>
                    <a:ext uri="{9D8B030D-6E8A-4147-A177-3AD203B41FA5}">
                      <a16:colId xmlns:a16="http://schemas.microsoft.com/office/drawing/2014/main" val="3474881619"/>
                    </a:ext>
                  </a:extLst>
                </a:gridCol>
                <a:gridCol w="493776">
                  <a:extLst>
                    <a:ext uri="{9D8B030D-6E8A-4147-A177-3AD203B41FA5}">
                      <a16:colId xmlns:a16="http://schemas.microsoft.com/office/drawing/2014/main" val="326569298"/>
                    </a:ext>
                  </a:extLst>
                </a:gridCol>
                <a:gridCol w="493776">
                  <a:extLst>
                    <a:ext uri="{9D8B030D-6E8A-4147-A177-3AD203B41FA5}">
                      <a16:colId xmlns:a16="http://schemas.microsoft.com/office/drawing/2014/main" val="4274124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9672432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- 2020-09-20 11:00:28</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أقصر سائق حافلة في العالم
 بريطاني من أصل عراقي  يدخل موسوعة غينيس  للأرقام القياسية مجددا ويقدم هذه الرسالة لمن هم على وشك الاستسلام أمام أي عائق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موسوعة_غينيس #بريطانيا</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11/09/2020 00:12:59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yyz1-1.cdninstagram.com/v/t51.2885-15/119861788_2873316722905429_8087188511145951222_n.jpg?_nc_cat=110&amp;ccb=2&amp;_nc_sid=8ae9d6&amp;_nc_ohc=OsJW4Q-zNcwAX-NEr7i&amp;_nc_ht=scontent-yyz1-1.cdninstagram.com&amp;oh=73760302a917bd6f0ec3a164b2b7bb46&amp;oe=5FCEAD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41.64 %</a:t>
                      </a:r>
                    </a:p>
                  </a:txBody>
                  <a:tcPr/>
                </a:tc>
                <a:extLst>
                  <a:ext uri="{0D108BD9-81ED-4DB2-BD59-A6C34878D82A}">
                    <a16:rowId xmlns:a16="http://schemas.microsoft.com/office/drawing/2014/main" val="1254081587"/>
                  </a:ext>
                </a:extLst>
              </a:tr>
            </a:tbl>
          </a:graphicData>
        </a:graphic>
      </p:graphicFrame>
      <p:sp>
        <p:nvSpPr>
          <p:cNvPr id="4" name="Text Placeholder 3">
            <a:extLst>
              <a:ext uri="{FF2B5EF4-FFF2-40B4-BE49-F238E27FC236}">
                <a16:creationId xmlns:a16="http://schemas.microsoft.com/office/drawing/2014/main" id="{EEB40333-8F63-4F46-841C-3C8E29CB046A}"/>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0498569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96E35C-4EA4-42AB-85C7-321CD9113C6C}"/>
              </a:ext>
            </a:extLst>
          </p:cNvPr>
          <p:cNvSpPr>
            <a:spLocks noGrp="1"/>
          </p:cNvSpPr>
          <p:nvPr>
            <p:ph type="title"/>
          </p:nvPr>
        </p:nvSpPr>
        <p:spPr/>
        <p:txBody>
          <a:bodyPr/>
          <a:lstStyle/>
          <a:p>
            <a:r>
              <a:rPr lang="en-US"/>
              <a:t>Instagram Videos Table | dw_arabic - 25 of 25</a:t>
            </a:r>
          </a:p>
        </p:txBody>
      </p:sp>
      <p:graphicFrame>
        <p:nvGraphicFramePr>
          <p:cNvPr id="5" name="Table Placeholder 4">
            <a:extLst>
              <a:ext uri="{FF2B5EF4-FFF2-40B4-BE49-F238E27FC236}">
                <a16:creationId xmlns:a16="http://schemas.microsoft.com/office/drawing/2014/main" id="{121C582A-9E9E-4ED3-8F02-BBEA1C53DE7D}"/>
              </a:ext>
            </a:extLst>
          </p:cNvPr>
          <p:cNvGraphicFramePr>
            <a:graphicFrameLocks noGrp="1"/>
          </p:cNvGraphicFramePr>
          <p:nvPr>
            <p:ph type="tbl" sz="quarter" idx="13"/>
            <p:extLst>
              <p:ext uri="{D42A27DB-BD31-4B8C-83A1-F6EECF244321}">
                <p14:modId xmlns:p14="http://schemas.microsoft.com/office/powerpoint/2010/main" val="35264832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975104">
                  <a:extLst>
                    <a:ext uri="{9D8B030D-6E8A-4147-A177-3AD203B41FA5}">
                      <a16:colId xmlns:a16="http://schemas.microsoft.com/office/drawing/2014/main" val="1401488323"/>
                    </a:ext>
                  </a:extLst>
                </a:gridCol>
                <a:gridCol w="493776">
                  <a:extLst>
                    <a:ext uri="{9D8B030D-6E8A-4147-A177-3AD203B41FA5}">
                      <a16:colId xmlns:a16="http://schemas.microsoft.com/office/drawing/2014/main" val="2016435020"/>
                    </a:ext>
                  </a:extLst>
                </a:gridCol>
                <a:gridCol w="1152144">
                  <a:extLst>
                    <a:ext uri="{9D8B030D-6E8A-4147-A177-3AD203B41FA5}">
                      <a16:colId xmlns:a16="http://schemas.microsoft.com/office/drawing/2014/main" val="162707416"/>
                    </a:ext>
                  </a:extLst>
                </a:gridCol>
                <a:gridCol w="493776">
                  <a:extLst>
                    <a:ext uri="{9D8B030D-6E8A-4147-A177-3AD203B41FA5}">
                      <a16:colId xmlns:a16="http://schemas.microsoft.com/office/drawing/2014/main" val="932342440"/>
                    </a:ext>
                  </a:extLst>
                </a:gridCol>
                <a:gridCol w="493776">
                  <a:extLst>
                    <a:ext uri="{9D8B030D-6E8A-4147-A177-3AD203B41FA5}">
                      <a16:colId xmlns:a16="http://schemas.microsoft.com/office/drawing/2014/main" val="3024464750"/>
                    </a:ext>
                  </a:extLst>
                </a:gridCol>
                <a:gridCol w="493776">
                  <a:extLst>
                    <a:ext uri="{9D8B030D-6E8A-4147-A177-3AD203B41FA5}">
                      <a16:colId xmlns:a16="http://schemas.microsoft.com/office/drawing/2014/main" val="3477172957"/>
                    </a:ext>
                  </a:extLst>
                </a:gridCol>
                <a:gridCol w="493776">
                  <a:extLst>
                    <a:ext uri="{9D8B030D-6E8A-4147-A177-3AD203B41FA5}">
                      <a16:colId xmlns:a16="http://schemas.microsoft.com/office/drawing/2014/main" val="3201066384"/>
                    </a:ext>
                  </a:extLst>
                </a:gridCol>
                <a:gridCol w="493776">
                  <a:extLst>
                    <a:ext uri="{9D8B030D-6E8A-4147-A177-3AD203B41FA5}">
                      <a16:colId xmlns:a16="http://schemas.microsoft.com/office/drawing/2014/main" val="2878792922"/>
                    </a:ext>
                  </a:extLst>
                </a:gridCol>
                <a:gridCol w="493776">
                  <a:extLst>
                    <a:ext uri="{9D8B030D-6E8A-4147-A177-3AD203B41FA5}">
                      <a16:colId xmlns:a16="http://schemas.microsoft.com/office/drawing/2014/main" val="4277344135"/>
                    </a:ext>
                  </a:extLst>
                </a:gridCol>
                <a:gridCol w="493776">
                  <a:extLst>
                    <a:ext uri="{9D8B030D-6E8A-4147-A177-3AD203B41FA5}">
                      <a16:colId xmlns:a16="http://schemas.microsoft.com/office/drawing/2014/main" val="831446915"/>
                    </a:ext>
                  </a:extLst>
                </a:gridCol>
                <a:gridCol w="493776">
                  <a:extLst>
                    <a:ext uri="{9D8B030D-6E8A-4147-A177-3AD203B41FA5}">
                      <a16:colId xmlns:a16="http://schemas.microsoft.com/office/drawing/2014/main" val="2531145225"/>
                    </a:ext>
                  </a:extLst>
                </a:gridCol>
                <a:gridCol w="493776">
                  <a:extLst>
                    <a:ext uri="{9D8B030D-6E8A-4147-A177-3AD203B41FA5}">
                      <a16:colId xmlns:a16="http://schemas.microsoft.com/office/drawing/2014/main" val="17424320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Views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Video View Rate (Organic)</a:t>
                      </a:r>
                    </a:p>
                  </a:txBody>
                  <a:tcPr/>
                </a:tc>
                <a:extLst>
                  <a:ext uri="{0D108BD9-81ED-4DB2-BD59-A6C34878D82A}">
                    <a16:rowId xmlns:a16="http://schemas.microsoft.com/office/drawing/2014/main" val="1753349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dw_arabic - 2020-09-17 17:00:37</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 سريعة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أين انتهى الحال بآلاف الأطنان من المخلفات المشعة التي تم التخلص منها منذ سنوات، وكيف يبدو اليوم شكل الحاويات التي تم وضعها بداخلها؟</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معلومة_سريعة #المخلفات_المشعة #تلوث_البيئة #تلوث_المحيطات</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11/03/2020 18:13:07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https://scontent-iad3-1.cdninstagram.com/v/t51.2885-15/119520416_425906045048344_9017675202160780618_n.jpg?_nc_cat=104&amp;ccb=2&amp;_nc_sid=8ae9d6&amp;_nc_ohc=edRN83O5gTMAX-dTq1m&amp;_nc_ht=scontent-iad3-1.cdninstagram.com&amp;oh=6d2750a8ed08a3fa1371c90f35aa1300&amp;oe=5FC6901E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53.24 %</a:t>
                      </a:r>
                    </a:p>
                  </a:txBody>
                  <a:tcPr/>
                </a:tc>
                <a:extLst>
                  <a:ext uri="{0D108BD9-81ED-4DB2-BD59-A6C34878D82A}">
                    <a16:rowId xmlns:a16="http://schemas.microsoft.com/office/drawing/2014/main" val="1154928043"/>
                  </a:ext>
                </a:extLst>
              </a:tr>
            </a:tbl>
          </a:graphicData>
        </a:graphic>
      </p:graphicFrame>
      <p:sp>
        <p:nvSpPr>
          <p:cNvPr id="4" name="Text Placeholder 3">
            <a:extLst>
              <a:ext uri="{FF2B5EF4-FFF2-40B4-BE49-F238E27FC236}">
                <a16:creationId xmlns:a16="http://schemas.microsoft.com/office/drawing/2014/main" id="{645313E7-F7E5-4CCE-AA9D-5028A9096001}"/>
              </a:ext>
            </a:extLst>
          </p:cNvPr>
          <p:cNvSpPr>
            <a:spLocks noGrp="1"/>
          </p:cNvSpPr>
          <p:nvPr>
            <p:ph type="body" sz="quarter" idx="14"/>
          </p:nvPr>
        </p:nvSpPr>
        <p:spPr/>
        <p:txBody>
          <a:bodyPr/>
          <a:lstStyle/>
          <a:p>
            <a:r>
              <a:rPr lang="en-US"/>
              <a:t>02/01/2020 - 10/31/2020</a:t>
            </a:r>
          </a:p>
        </p:txBody>
      </p:sp>
    </p:spTree>
    <p:extLst>
      <p:ext uri="{BB962C8B-B14F-4D97-AF65-F5344CB8AC3E}">
        <p14:creationId xmlns:p14="http://schemas.microsoft.com/office/powerpoint/2010/main" val="1977862507"/>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6</TotalTime>
  <Words>3305</Words>
  <Application>Microsoft Office PowerPoint</Application>
  <PresentationFormat>On-screen Show (4:3)</PresentationFormat>
  <Paragraphs>650</Paragraphs>
  <Slides>25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25</vt:i4>
      </vt:variant>
    </vt:vector>
  </HeadingPairs>
  <TitlesOfParts>
    <vt:vector size="28" baseType="lpstr">
      <vt:lpstr>Arial</vt:lpstr>
      <vt:lpstr>Calibri</vt:lpstr>
      <vt:lpstr>quintly_template</vt:lpstr>
      <vt:lpstr>Instagram Videos Table | dw_arabic - 1 of 25</vt:lpstr>
      <vt:lpstr>Instagram Videos Table | dw_arabic - 2 of 25</vt:lpstr>
      <vt:lpstr>Instagram Videos Table | dw_arabic - 3 of 25</vt:lpstr>
      <vt:lpstr>Instagram Videos Table | dw_arabic - 4 of 25</vt:lpstr>
      <vt:lpstr>Instagram Videos Table | dw_arabic - 5 of 25</vt:lpstr>
      <vt:lpstr>Instagram Videos Table | dw_arabic - 6 of 25</vt:lpstr>
      <vt:lpstr>Instagram Videos Table | dw_arabic - 7 of 25</vt:lpstr>
      <vt:lpstr>Instagram Videos Table | dw_arabic - 8 of 25</vt:lpstr>
      <vt:lpstr>Instagram Videos Table | dw_arabic - 9 of 25</vt:lpstr>
      <vt:lpstr>Instagram Videos Table | dw_arabic - 10 of 25</vt:lpstr>
      <vt:lpstr>Instagram Videos Table | dw_arabic - 11 of 25</vt:lpstr>
      <vt:lpstr>Instagram Videos Table | dw_arabic - 12 of 25</vt:lpstr>
      <vt:lpstr>Instagram Videos Table | dw_arabic - 13 of 25</vt:lpstr>
      <vt:lpstr>Instagram Videos Table | dw_arabic - 14 of 25</vt:lpstr>
      <vt:lpstr>Instagram Videos Table | dw_arabic - 15 of 25</vt:lpstr>
      <vt:lpstr>Instagram Videos Table | dw_arabic - 16 of 25</vt:lpstr>
      <vt:lpstr>Instagram Videos Table | dw_arabic - 17 of 25</vt:lpstr>
      <vt:lpstr>Instagram Videos Table | dw_arabic - 18 of 25</vt:lpstr>
      <vt:lpstr>Instagram Videos Table | dw_arabic - 19 of 25</vt:lpstr>
      <vt:lpstr>Instagram Videos Table | dw_arabic - 20 of 25</vt:lpstr>
      <vt:lpstr>Instagram Videos Table | dw_arabic - 21 of 25</vt:lpstr>
      <vt:lpstr>Instagram Videos Table | dw_arabic - 22 of 25</vt:lpstr>
      <vt:lpstr>Instagram Videos Table | dw_arabic - 23 of 25</vt:lpstr>
      <vt:lpstr>Instagram Videos Table | dw_arabic - 24 of 25</vt:lpstr>
      <vt:lpstr>Instagram Videos Table | dw_arabic - 25 of 25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Videos Table | dw_arabic - 1 of 25</dc:title>
  <dc:creator>Frederik Peiniger</dc:creator>
  <cp:lastModifiedBy>Frederik Peiniger</cp:lastModifiedBy>
  <cp:revision>1</cp:revision>
  <dcterms:created xsi:type="dcterms:W3CDTF">2020-11-20T06:35:59Z</dcterms:created>
  <dcterms:modified xsi:type="dcterms:W3CDTF">2020-11-20T06:42:40Z</dcterms:modified>
</cp:coreProperties>
</file>