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DW Deutsche Welle</c:v>
                </c:pt>
              </c:strCache>
            </c:strRef>
          </c:tx>
          <c:spPr>
            <a:ln w="28575" cap="rnd">
              <a:solidFill>
                <a:schemeClr val="accent1"/>
              </a:solidFill>
              <a:round/>
            </a:ln>
            <a:effectLst/>
          </c:spPr>
          <c:marker>
            <c:symbol val="none"/>
          </c:marker>
          <c:cat>
            <c:numRef>
              <c:f>Sheet1!$A$2:$A$15</c:f>
              <c:numCache>
                <c:formatCode>m/d/yyyy</c:formatCode>
                <c:ptCount val="14"/>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numCache>
            </c:numRef>
          </c:cat>
          <c:val>
            <c:numRef>
              <c:f>Sheet1!$B$2:$B$15</c:f>
              <c:numCache>
                <c:formatCode>General</c:formatCode>
                <c:ptCount val="14"/>
                <c:pt idx="0">
                  <c:v>68</c:v>
                </c:pt>
                <c:pt idx="1">
                  <c:v>57</c:v>
                </c:pt>
                <c:pt idx="2">
                  <c:v>64</c:v>
                </c:pt>
                <c:pt idx="3">
                  <c:v>62</c:v>
                </c:pt>
                <c:pt idx="4">
                  <c:v>68</c:v>
                </c:pt>
                <c:pt idx="5">
                  <c:v>20</c:v>
                </c:pt>
                <c:pt idx="6">
                  <c:v>49</c:v>
                </c:pt>
                <c:pt idx="7">
                  <c:v>40</c:v>
                </c:pt>
                <c:pt idx="8">
                  <c:v>34</c:v>
                </c:pt>
                <c:pt idx="9">
                  <c:v>24</c:v>
                </c:pt>
                <c:pt idx="10">
                  <c:v>30</c:v>
                </c:pt>
                <c:pt idx="11">
                  <c:v>25</c:v>
                </c:pt>
                <c:pt idx="12">
                  <c:v>33</c:v>
                </c:pt>
                <c:pt idx="13">
                  <c:v>53</c:v>
                </c:pt>
              </c:numCache>
            </c:numRef>
          </c:val>
          <c:smooth val="0"/>
          <c:extLst>
            <c:ext xmlns:c16="http://schemas.microsoft.com/office/drawing/2014/chart" uri="{C3380CC4-5D6E-409C-BE32-E72D297353CC}">
              <c16:uniqueId val="{00000000-8F00-442B-845F-8FD0D2029151}"/>
            </c:ext>
          </c:extLst>
        </c:ser>
        <c:dLbls>
          <c:showLegendKey val="0"/>
          <c:showVal val="0"/>
          <c:showCatName val="0"/>
          <c:showSerName val="0"/>
          <c:showPercent val="0"/>
          <c:showBubbleSize val="0"/>
        </c:dLbls>
        <c:smooth val="0"/>
        <c:axId val="249039688"/>
        <c:axId val="249040016"/>
      </c:lineChart>
      <c:dateAx>
        <c:axId val="24903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040016"/>
        <c:crosses val="autoZero"/>
        <c:auto val="1"/>
        <c:lblOffset val="100"/>
        <c:baseTimeUnit val="months"/>
      </c:dateAx>
      <c:valAx>
        <c:axId val="24904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03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DW Deutsche Welle</c:v>
                </c:pt>
              </c:strCache>
            </c:strRef>
          </c:tx>
          <c:spPr>
            <a:ln w="28575" cap="rnd">
              <a:solidFill>
                <a:schemeClr val="accent1"/>
              </a:solidFill>
              <a:round/>
            </a:ln>
            <a:effectLst/>
          </c:spPr>
          <c:marker>
            <c:symbol val="none"/>
          </c:marker>
          <c:cat>
            <c:numRef>
              <c:f>Sheet1!$A$2:$A$15</c:f>
              <c:numCache>
                <c:formatCode>m/d/yyyy</c:formatCode>
                <c:ptCount val="14"/>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numCache>
            </c:numRef>
          </c:cat>
          <c:val>
            <c:numRef>
              <c:f>Sheet1!$B$2:$B$15</c:f>
              <c:numCache>
                <c:formatCode>General</c:formatCode>
                <c:ptCount val="14"/>
                <c:pt idx="0">
                  <c:v>16</c:v>
                </c:pt>
                <c:pt idx="1">
                  <c:v>18</c:v>
                </c:pt>
                <c:pt idx="2">
                  <c:v>12</c:v>
                </c:pt>
                <c:pt idx="3">
                  <c:v>37</c:v>
                </c:pt>
                <c:pt idx="4">
                  <c:v>19</c:v>
                </c:pt>
                <c:pt idx="5">
                  <c:v>14</c:v>
                </c:pt>
                <c:pt idx="6">
                  <c:v>20</c:v>
                </c:pt>
                <c:pt idx="7">
                  <c:v>21</c:v>
                </c:pt>
                <c:pt idx="8">
                  <c:v>14</c:v>
                </c:pt>
                <c:pt idx="9">
                  <c:v>11</c:v>
                </c:pt>
                <c:pt idx="10">
                  <c:v>26</c:v>
                </c:pt>
                <c:pt idx="11">
                  <c:v>15</c:v>
                </c:pt>
                <c:pt idx="12">
                  <c:v>16</c:v>
                </c:pt>
                <c:pt idx="13">
                  <c:v>23</c:v>
                </c:pt>
              </c:numCache>
            </c:numRef>
          </c:val>
          <c:smooth val="0"/>
          <c:extLst>
            <c:ext xmlns:c16="http://schemas.microsoft.com/office/drawing/2014/chart" uri="{C3380CC4-5D6E-409C-BE32-E72D297353CC}">
              <c16:uniqueId val="{00000000-1F17-4274-AEE9-5B210DEE47C3}"/>
            </c:ext>
          </c:extLst>
        </c:ser>
        <c:dLbls>
          <c:showLegendKey val="0"/>
          <c:showVal val="0"/>
          <c:showCatName val="0"/>
          <c:showSerName val="0"/>
          <c:showPercent val="0"/>
          <c:showBubbleSize val="0"/>
        </c:dLbls>
        <c:smooth val="0"/>
        <c:axId val="286168016"/>
        <c:axId val="286168672"/>
      </c:lineChart>
      <c:dateAx>
        <c:axId val="28616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68672"/>
        <c:crosses val="autoZero"/>
        <c:auto val="1"/>
        <c:lblOffset val="100"/>
        <c:baseTimeUnit val="months"/>
      </c:dateAx>
      <c:valAx>
        <c:axId val="28616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6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DW Deutsche Welle</c:v>
                </c:pt>
              </c:strCache>
            </c:strRef>
          </c:tx>
          <c:spPr>
            <a:ln w="28575" cap="rnd">
              <a:solidFill>
                <a:schemeClr val="accent1"/>
              </a:solidFill>
              <a:round/>
            </a:ln>
            <a:effectLst/>
          </c:spPr>
          <c:marker>
            <c:symbol val="none"/>
          </c:marker>
          <c:cat>
            <c:numRef>
              <c:f>Sheet1!$A$2:$A$15</c:f>
              <c:numCache>
                <c:formatCode>m/d/yyyy</c:formatCode>
                <c:ptCount val="14"/>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numCache>
            </c:numRef>
          </c:cat>
          <c:val>
            <c:numRef>
              <c:f>Sheet1!$B$2:$B$15</c:f>
              <c:numCache>
                <c:formatCode>General</c:formatCode>
                <c:ptCount val="14"/>
                <c:pt idx="0">
                  <c:v>5</c:v>
                </c:pt>
                <c:pt idx="1">
                  <c:v>4</c:v>
                </c:pt>
                <c:pt idx="2">
                  <c:v>3</c:v>
                </c:pt>
                <c:pt idx="3">
                  <c:v>8</c:v>
                </c:pt>
                <c:pt idx="4">
                  <c:v>5</c:v>
                </c:pt>
                <c:pt idx="5">
                  <c:v>3</c:v>
                </c:pt>
                <c:pt idx="6">
                  <c:v>5</c:v>
                </c:pt>
                <c:pt idx="7">
                  <c:v>7</c:v>
                </c:pt>
                <c:pt idx="8">
                  <c:v>4</c:v>
                </c:pt>
                <c:pt idx="9">
                  <c:v>3</c:v>
                </c:pt>
                <c:pt idx="10">
                  <c:v>7</c:v>
                </c:pt>
                <c:pt idx="11">
                  <c:v>4</c:v>
                </c:pt>
                <c:pt idx="12">
                  <c:v>5</c:v>
                </c:pt>
                <c:pt idx="13">
                  <c:v>7</c:v>
                </c:pt>
              </c:numCache>
            </c:numRef>
          </c:val>
          <c:smooth val="0"/>
          <c:extLst>
            <c:ext xmlns:c16="http://schemas.microsoft.com/office/drawing/2014/chart" uri="{C3380CC4-5D6E-409C-BE32-E72D297353CC}">
              <c16:uniqueId val="{00000000-4A62-444C-851D-96FDF3057546}"/>
            </c:ext>
          </c:extLst>
        </c:ser>
        <c:dLbls>
          <c:showLegendKey val="0"/>
          <c:showVal val="0"/>
          <c:showCatName val="0"/>
          <c:showSerName val="0"/>
          <c:showPercent val="0"/>
          <c:showBubbleSize val="0"/>
        </c:dLbls>
        <c:smooth val="0"/>
        <c:axId val="245280336"/>
        <c:axId val="284581992"/>
      </c:lineChart>
      <c:dateAx>
        <c:axId val="245280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81992"/>
        <c:crosses val="autoZero"/>
        <c:auto val="1"/>
        <c:lblOffset val="100"/>
        <c:baseTimeUnit val="months"/>
      </c:dateAx>
      <c:valAx>
        <c:axId val="28458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8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DW Deutsche Welle</c:v>
                </c:pt>
              </c:strCache>
            </c:strRef>
          </c:tx>
          <c:spPr>
            <a:ln w="28575" cap="rnd">
              <a:solidFill>
                <a:schemeClr val="accent1"/>
              </a:solidFill>
              <a:round/>
            </a:ln>
            <a:effectLst/>
          </c:spPr>
          <c:marker>
            <c:symbol val="none"/>
          </c:marker>
          <c:cat>
            <c:numRef>
              <c:f>Sheet1!$A$2:$A$15</c:f>
              <c:numCache>
                <c:formatCode>m/d/yyyy</c:formatCode>
                <c:ptCount val="14"/>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numCache>
            </c:numRef>
          </c:cat>
          <c:val>
            <c:numRef>
              <c:f>Sheet1!$B$2:$B$15</c:f>
              <c:numCache>
                <c:formatCode>General</c:formatCode>
                <c:ptCount val="14"/>
                <c:pt idx="0">
                  <c:v>0</c:v>
                </c:pt>
                <c:pt idx="1">
                  <c:v>1</c:v>
                </c:pt>
                <c:pt idx="2">
                  <c:v>0</c:v>
                </c:pt>
                <c:pt idx="3">
                  <c:v>2</c:v>
                </c:pt>
                <c:pt idx="4">
                  <c:v>0</c:v>
                </c:pt>
                <c:pt idx="5">
                  <c:v>1</c:v>
                </c:pt>
                <c:pt idx="6">
                  <c:v>1</c:v>
                </c:pt>
                <c:pt idx="7">
                  <c:v>0</c:v>
                </c:pt>
                <c:pt idx="8">
                  <c:v>0</c:v>
                </c:pt>
                <c:pt idx="9">
                  <c:v>0</c:v>
                </c:pt>
                <c:pt idx="10">
                  <c:v>1</c:v>
                </c:pt>
                <c:pt idx="11">
                  <c:v>0</c:v>
                </c:pt>
                <c:pt idx="12">
                  <c:v>0</c:v>
                </c:pt>
                <c:pt idx="13">
                  <c:v>0</c:v>
                </c:pt>
              </c:numCache>
            </c:numRef>
          </c:val>
          <c:smooth val="0"/>
          <c:extLst>
            <c:ext xmlns:c16="http://schemas.microsoft.com/office/drawing/2014/chart" uri="{C3380CC4-5D6E-409C-BE32-E72D297353CC}">
              <c16:uniqueId val="{00000000-E1C2-4676-A3BE-3FB73D6991F8}"/>
            </c:ext>
          </c:extLst>
        </c:ser>
        <c:dLbls>
          <c:showLegendKey val="0"/>
          <c:showVal val="0"/>
          <c:showCatName val="0"/>
          <c:showSerName val="0"/>
          <c:showPercent val="0"/>
          <c:showBubbleSize val="0"/>
        </c:dLbls>
        <c:smooth val="0"/>
        <c:axId val="284579368"/>
        <c:axId val="284585928"/>
      </c:lineChart>
      <c:dateAx>
        <c:axId val="28457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85928"/>
        <c:crosses val="autoZero"/>
        <c:auto val="1"/>
        <c:lblOffset val="100"/>
        <c:baseTimeUnit val="months"/>
      </c:dateAx>
      <c:valAx>
        <c:axId val="28458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7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DW Deutsche Welle</c:v>
                </c:pt>
              </c:strCache>
            </c:strRef>
          </c:tx>
          <c:spPr>
            <a:ln w="28575" cap="rnd">
              <a:solidFill>
                <a:schemeClr val="accent1"/>
              </a:solidFill>
              <a:round/>
            </a:ln>
            <a:effectLst/>
          </c:spPr>
          <c:marker>
            <c:symbol val="none"/>
          </c:marker>
          <c:cat>
            <c:numRef>
              <c:f>Sheet1!$A$2:$A$15</c:f>
              <c:numCache>
                <c:formatCode>m/d/yyyy</c:formatCode>
                <c:ptCount val="14"/>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numCache>
            </c:numRef>
          </c:cat>
          <c:val>
            <c:numRef>
              <c:f>Sheet1!$B$2:$B$15</c:f>
              <c:numCache>
                <c:formatCode>General</c:formatCode>
                <c:ptCount val="14"/>
                <c:pt idx="0">
                  <c:v>10</c:v>
                </c:pt>
                <c:pt idx="1">
                  <c:v>11</c:v>
                </c:pt>
                <c:pt idx="2">
                  <c:v>8</c:v>
                </c:pt>
                <c:pt idx="3">
                  <c:v>26</c:v>
                </c:pt>
                <c:pt idx="4">
                  <c:v>12</c:v>
                </c:pt>
                <c:pt idx="5">
                  <c:v>10</c:v>
                </c:pt>
                <c:pt idx="6">
                  <c:v>14</c:v>
                </c:pt>
                <c:pt idx="7">
                  <c:v>13</c:v>
                </c:pt>
                <c:pt idx="8">
                  <c:v>9</c:v>
                </c:pt>
                <c:pt idx="9">
                  <c:v>7</c:v>
                </c:pt>
                <c:pt idx="10">
                  <c:v>17</c:v>
                </c:pt>
                <c:pt idx="11">
                  <c:v>10</c:v>
                </c:pt>
                <c:pt idx="12">
                  <c:v>10</c:v>
                </c:pt>
                <c:pt idx="13">
                  <c:v>14</c:v>
                </c:pt>
              </c:numCache>
            </c:numRef>
          </c:val>
          <c:smooth val="0"/>
          <c:extLst>
            <c:ext xmlns:c16="http://schemas.microsoft.com/office/drawing/2014/chart" uri="{C3380CC4-5D6E-409C-BE32-E72D297353CC}">
              <c16:uniqueId val="{00000000-2139-4A39-9D04-CBF6059C9B88}"/>
            </c:ext>
          </c:extLst>
        </c:ser>
        <c:dLbls>
          <c:showLegendKey val="0"/>
          <c:showVal val="0"/>
          <c:showCatName val="0"/>
          <c:showSerName val="0"/>
          <c:showPercent val="0"/>
          <c:showBubbleSize val="0"/>
        </c:dLbls>
        <c:smooth val="0"/>
        <c:axId val="243320496"/>
        <c:axId val="243314920"/>
      </c:lineChart>
      <c:dateAx>
        <c:axId val="24332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14920"/>
        <c:crosses val="autoZero"/>
        <c:auto val="1"/>
        <c:lblOffset val="100"/>
        <c:baseTimeUnit val="months"/>
      </c:dateAx>
      <c:valAx>
        <c:axId val="24331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2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DW Deutsche Welle</c:v>
                </c:pt>
              </c:strCache>
            </c:strRef>
          </c:cat>
          <c:val>
            <c:numRef>
              <c:f>Sheet1!$B$2</c:f>
              <c:numCache>
                <c:formatCode>General</c:formatCode>
                <c:ptCount val="1"/>
                <c:pt idx="0">
                  <c:v>3533</c:v>
                </c:pt>
              </c:numCache>
            </c:numRef>
          </c:val>
          <c:extLst>
            <c:ext xmlns:c16="http://schemas.microsoft.com/office/drawing/2014/chart" uri="{C3380CC4-5D6E-409C-BE32-E72D297353CC}">
              <c16:uniqueId val="{00000000-A9F8-45BE-A3CB-A91AF458FDFB}"/>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DW Deutsche Welle</c:v>
                </c:pt>
              </c:strCache>
            </c:strRef>
          </c:cat>
          <c:val>
            <c:numRef>
              <c:f>Sheet1!$C$2</c:f>
              <c:numCache>
                <c:formatCode>General</c:formatCode>
                <c:ptCount val="1"/>
                <c:pt idx="0">
                  <c:v>8337</c:v>
                </c:pt>
              </c:numCache>
            </c:numRef>
          </c:val>
          <c:extLst>
            <c:ext xmlns:c16="http://schemas.microsoft.com/office/drawing/2014/chart" uri="{C3380CC4-5D6E-409C-BE32-E72D297353CC}">
              <c16:uniqueId val="{00000001-A9F8-45BE-A3CB-A91AF458FDFB}"/>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DW Deutsche Welle</c:v>
                </c:pt>
              </c:strCache>
            </c:strRef>
          </c:cat>
          <c:val>
            <c:numRef>
              <c:f>Sheet1!$D$2</c:f>
              <c:numCache>
                <c:formatCode>General</c:formatCode>
                <c:ptCount val="1"/>
                <c:pt idx="0">
                  <c:v>593</c:v>
                </c:pt>
              </c:numCache>
            </c:numRef>
          </c:val>
          <c:extLst>
            <c:ext xmlns:c16="http://schemas.microsoft.com/office/drawing/2014/chart" uri="{C3380CC4-5D6E-409C-BE32-E72D297353CC}">
              <c16:uniqueId val="{00000002-A9F8-45BE-A3CB-A91AF458FDFB}"/>
            </c:ext>
          </c:extLst>
        </c:ser>
        <c:dLbls>
          <c:showLegendKey val="0"/>
          <c:showVal val="0"/>
          <c:showCatName val="0"/>
          <c:showSerName val="0"/>
          <c:showPercent val="0"/>
          <c:showBubbleSize val="0"/>
        </c:dLbls>
        <c:gapWidth val="150"/>
        <c:overlap val="100"/>
        <c:axId val="243316888"/>
        <c:axId val="243313936"/>
      </c:barChart>
      <c:catAx>
        <c:axId val="24331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13936"/>
        <c:crosses val="autoZero"/>
        <c:auto val="1"/>
        <c:lblAlgn val="ctr"/>
        <c:lblOffset val="100"/>
        <c:noMultiLvlLbl val="0"/>
      </c:catAx>
      <c:valAx>
        <c:axId val="243313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1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DW Deutsche Welle</c:v>
                </c:pt>
              </c:strCache>
            </c:strRef>
          </c:tx>
          <c:spPr>
            <a:ln w="28575" cap="rnd">
              <a:solidFill>
                <a:schemeClr val="accent1"/>
              </a:solidFill>
              <a:round/>
            </a:ln>
            <a:effectLst/>
          </c:spPr>
          <c:marker>
            <c:symbol val="none"/>
          </c:marker>
          <c:cat>
            <c:numRef>
              <c:f>Sheet1!$A$2:$A$15</c:f>
              <c:numCache>
                <c:formatCode>m/d/yyyy</c:formatCode>
                <c:ptCount val="14"/>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numCache>
            </c:numRef>
          </c:cat>
          <c:val>
            <c:numRef>
              <c:f>Sheet1!$B$2:$B$15</c:f>
              <c:numCache>
                <c:formatCode>General</c:formatCode>
                <c:ptCount val="14"/>
                <c:pt idx="0">
                  <c:v>1.5094439772355899E-2</c:v>
                </c:pt>
                <c:pt idx="1">
                  <c:v>1.6771270731584999E-2</c:v>
                </c:pt>
                <c:pt idx="2">
                  <c:v>1.16356535986818E-2</c:v>
                </c:pt>
                <c:pt idx="3">
                  <c:v>3.3945815844315899E-2</c:v>
                </c:pt>
                <c:pt idx="4">
                  <c:v>1.7655058564994702E-2</c:v>
                </c:pt>
                <c:pt idx="5">
                  <c:v>1.3081408327454899E-2</c:v>
                </c:pt>
                <c:pt idx="6">
                  <c:v>1.84353464635372E-2</c:v>
                </c:pt>
                <c:pt idx="7">
                  <c:v>1.8671091109671301E-2</c:v>
                </c:pt>
                <c:pt idx="8">
                  <c:v>1.22608497049239E-2</c:v>
                </c:pt>
                <c:pt idx="9">
                  <c:v>1.02595560436292E-2</c:v>
                </c:pt>
                <c:pt idx="10">
                  <c:v>2.2130906291743101E-2</c:v>
                </c:pt>
                <c:pt idx="11">
                  <c:v>1.3261528105015101E-2</c:v>
                </c:pt>
                <c:pt idx="12">
                  <c:v>1.3763658537016501E-2</c:v>
                </c:pt>
                <c:pt idx="13">
                  <c:v>1.91599072181881E-2</c:v>
                </c:pt>
              </c:numCache>
            </c:numRef>
          </c:val>
          <c:smooth val="0"/>
          <c:extLst>
            <c:ext xmlns:c16="http://schemas.microsoft.com/office/drawing/2014/chart" uri="{C3380CC4-5D6E-409C-BE32-E72D297353CC}">
              <c16:uniqueId val="{00000000-3FDE-4214-9939-66FBBE352CC6}"/>
            </c:ext>
          </c:extLst>
        </c:ser>
        <c:dLbls>
          <c:showLegendKey val="0"/>
          <c:showVal val="0"/>
          <c:showCatName val="0"/>
          <c:showSerName val="0"/>
          <c:showPercent val="0"/>
          <c:showBubbleSize val="0"/>
        </c:dLbls>
        <c:smooth val="0"/>
        <c:axId val="407310240"/>
        <c:axId val="407312864"/>
      </c:lineChart>
      <c:dateAx>
        <c:axId val="40731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312864"/>
        <c:crosses val="autoZero"/>
        <c:auto val="1"/>
        <c:lblOffset val="100"/>
        <c:baseTimeUnit val="months"/>
      </c:dateAx>
      <c:valAx>
        <c:axId val="40731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31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CA824-BDE4-4701-8857-C7DD6E59D0D0}"/>
              </a:ext>
            </a:extLst>
          </p:cNvPr>
          <p:cNvSpPr>
            <a:spLocks noGrp="1"/>
          </p:cNvSpPr>
          <p:nvPr>
            <p:ph type="ctrTitle"/>
          </p:nvPr>
        </p:nvSpPr>
        <p:spPr/>
        <p:txBody>
          <a:bodyPr/>
          <a:lstStyle/>
          <a:p>
            <a:r>
              <a:rPr lang="en-US"/>
              <a:t>Own Content Optimization AD</a:t>
            </a:r>
          </a:p>
        </p:txBody>
      </p:sp>
      <p:sp>
        <p:nvSpPr>
          <p:cNvPr id="3" name="Subtitle 2">
            <a:extLst>
              <a:ext uri="{FF2B5EF4-FFF2-40B4-BE49-F238E27FC236}">
                <a16:creationId xmlns:a16="http://schemas.microsoft.com/office/drawing/2014/main" id="{4498BF51-BD69-4E54-BFD8-842A3F0375B0}"/>
              </a:ext>
            </a:extLst>
          </p:cNvPr>
          <p:cNvSpPr>
            <a:spLocks noGrp="1"/>
          </p:cNvSpPr>
          <p:nvPr>
            <p:ph type="subTitle" idx="1"/>
          </p:nvPr>
        </p:nvSpPr>
        <p:spPr/>
        <p:txBody>
          <a:bodyPr/>
          <a:lstStyle/>
          <a:p>
            <a:r>
              <a:rPr lang="de-DE"/>
              <a:t>Markt- und Medienforschung, Deutsche Welle Bonn</a:t>
            </a:r>
            <a:endParaRPr lang="en-US"/>
          </a:p>
        </p:txBody>
      </p:sp>
    </p:spTree>
    <p:extLst>
      <p:ext uri="{BB962C8B-B14F-4D97-AF65-F5344CB8AC3E}">
        <p14:creationId xmlns:p14="http://schemas.microsoft.com/office/powerpoint/2010/main" val="2337632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47C15-9545-41A2-AA79-0028F59C5ADC}"/>
              </a:ext>
            </a:extLst>
          </p:cNvPr>
          <p:cNvSpPr>
            <a:spLocks noGrp="1"/>
          </p:cNvSpPr>
          <p:nvPr>
            <p:ph type="title"/>
          </p:nvPr>
        </p:nvSpPr>
        <p:spPr/>
        <p:txBody>
          <a:bodyPr/>
          <a:lstStyle/>
          <a:p>
            <a:r>
              <a:rPr lang="en-US"/>
              <a:t>Twitter Own Tweets | DW Deutsche Welle</a:t>
            </a:r>
          </a:p>
        </p:txBody>
      </p:sp>
      <p:graphicFrame>
        <p:nvGraphicFramePr>
          <p:cNvPr id="6" name="Chart Placeholder 5">
            <a:extLst>
              <a:ext uri="{FF2B5EF4-FFF2-40B4-BE49-F238E27FC236}">
                <a16:creationId xmlns:a16="http://schemas.microsoft.com/office/drawing/2014/main" id="{5766C3F6-5DDC-47F2-87A0-D77BD0955C63}"/>
              </a:ext>
            </a:extLst>
          </p:cNvPr>
          <p:cNvGraphicFramePr>
            <a:graphicFrameLocks noGrp="1"/>
          </p:cNvGraphicFramePr>
          <p:nvPr>
            <p:ph type="chart" sz="quarter" idx="13"/>
            <p:extLst>
              <p:ext uri="{D42A27DB-BD31-4B8C-83A1-F6EECF244321}">
                <p14:modId xmlns:p14="http://schemas.microsoft.com/office/powerpoint/2010/main" val="1293774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5C6EA-1B8B-45F3-939E-DAD8E0CD7186}"/>
              </a:ext>
            </a:extLst>
          </p:cNvPr>
          <p:cNvSpPr>
            <a:spLocks noGrp="1"/>
          </p:cNvSpPr>
          <p:nvPr>
            <p:ph type="body" sz="quarter" idx="14"/>
          </p:nvPr>
        </p:nvSpPr>
        <p:spPr/>
        <p:txBody>
          <a:bodyPr/>
          <a:lstStyle/>
          <a:p>
            <a:r>
              <a:rPr lang="en-US"/>
              <a:t>01/01/2019 - 02/29/2020</a:t>
            </a:r>
          </a:p>
        </p:txBody>
      </p:sp>
      <p:sp>
        <p:nvSpPr>
          <p:cNvPr id="5" name="Footer Placeholder 4">
            <a:extLst>
              <a:ext uri="{FF2B5EF4-FFF2-40B4-BE49-F238E27FC236}">
                <a16:creationId xmlns:a16="http://schemas.microsoft.com/office/drawing/2014/main" id="{836D89F6-DBC8-4D12-BDCA-2869671FE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686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C0D8-3D6E-4F93-ABFE-E08807DC2362}"/>
              </a:ext>
            </a:extLst>
          </p:cNvPr>
          <p:cNvSpPr>
            <a:spLocks noGrp="1"/>
          </p:cNvSpPr>
          <p:nvPr>
            <p:ph type="title"/>
          </p:nvPr>
        </p:nvSpPr>
        <p:spPr/>
        <p:txBody>
          <a:bodyPr/>
          <a:lstStyle/>
          <a:p>
            <a:r>
              <a:rPr lang="en-US"/>
              <a:t>Twitter Average Interactions Per Own Tweet | DW Deutsche Welle</a:t>
            </a:r>
          </a:p>
        </p:txBody>
      </p:sp>
      <p:graphicFrame>
        <p:nvGraphicFramePr>
          <p:cNvPr id="6" name="Chart Placeholder 5">
            <a:extLst>
              <a:ext uri="{FF2B5EF4-FFF2-40B4-BE49-F238E27FC236}">
                <a16:creationId xmlns:a16="http://schemas.microsoft.com/office/drawing/2014/main" id="{9553DF74-5B38-4D1A-87FB-91F6C57FB4B9}"/>
              </a:ext>
            </a:extLst>
          </p:cNvPr>
          <p:cNvGraphicFramePr>
            <a:graphicFrameLocks noGrp="1"/>
          </p:cNvGraphicFramePr>
          <p:nvPr>
            <p:ph type="chart" sz="quarter" idx="13"/>
            <p:extLst>
              <p:ext uri="{D42A27DB-BD31-4B8C-83A1-F6EECF244321}">
                <p14:modId xmlns:p14="http://schemas.microsoft.com/office/powerpoint/2010/main" val="2013847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6782B3-F178-4051-BD4C-5D35BFABCCB9}"/>
              </a:ext>
            </a:extLst>
          </p:cNvPr>
          <p:cNvSpPr>
            <a:spLocks noGrp="1"/>
          </p:cNvSpPr>
          <p:nvPr>
            <p:ph type="body" sz="quarter" idx="14"/>
          </p:nvPr>
        </p:nvSpPr>
        <p:spPr/>
        <p:txBody>
          <a:bodyPr/>
          <a:lstStyle/>
          <a:p>
            <a:r>
              <a:rPr lang="en-US"/>
              <a:t>01/01/2019 - 02/29/2020</a:t>
            </a:r>
          </a:p>
        </p:txBody>
      </p:sp>
      <p:sp>
        <p:nvSpPr>
          <p:cNvPr id="5" name="Footer Placeholder 4">
            <a:extLst>
              <a:ext uri="{FF2B5EF4-FFF2-40B4-BE49-F238E27FC236}">
                <a16:creationId xmlns:a16="http://schemas.microsoft.com/office/drawing/2014/main" id="{1CA79374-EBC4-46B2-90BA-226C19D67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1655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0A2DC-BFB2-4C00-AB39-AE520ECB4E79}"/>
              </a:ext>
            </a:extLst>
          </p:cNvPr>
          <p:cNvSpPr>
            <a:spLocks noGrp="1"/>
          </p:cNvSpPr>
          <p:nvPr>
            <p:ph type="title"/>
          </p:nvPr>
        </p:nvSpPr>
        <p:spPr/>
        <p:txBody>
          <a:bodyPr/>
          <a:lstStyle/>
          <a:p>
            <a:r>
              <a:rPr lang="en-US"/>
              <a:t>Twitter Average Retweets Per Own Tweet | DW Deutsche Welle</a:t>
            </a:r>
          </a:p>
        </p:txBody>
      </p:sp>
      <p:graphicFrame>
        <p:nvGraphicFramePr>
          <p:cNvPr id="6" name="Chart Placeholder 5">
            <a:extLst>
              <a:ext uri="{FF2B5EF4-FFF2-40B4-BE49-F238E27FC236}">
                <a16:creationId xmlns:a16="http://schemas.microsoft.com/office/drawing/2014/main" id="{2E792B11-558F-47F3-8FFC-84024D6720C5}"/>
              </a:ext>
            </a:extLst>
          </p:cNvPr>
          <p:cNvGraphicFramePr>
            <a:graphicFrameLocks noGrp="1"/>
          </p:cNvGraphicFramePr>
          <p:nvPr>
            <p:ph type="chart" sz="quarter" idx="13"/>
            <p:extLst>
              <p:ext uri="{D42A27DB-BD31-4B8C-83A1-F6EECF244321}">
                <p14:modId xmlns:p14="http://schemas.microsoft.com/office/powerpoint/2010/main" val="3354028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18F82-3553-4747-99FC-4F52243D037B}"/>
              </a:ext>
            </a:extLst>
          </p:cNvPr>
          <p:cNvSpPr>
            <a:spLocks noGrp="1"/>
          </p:cNvSpPr>
          <p:nvPr>
            <p:ph type="body" sz="quarter" idx="14"/>
          </p:nvPr>
        </p:nvSpPr>
        <p:spPr/>
        <p:txBody>
          <a:bodyPr/>
          <a:lstStyle/>
          <a:p>
            <a:r>
              <a:rPr lang="en-US"/>
              <a:t>01/01/2019 - 02/29/2020</a:t>
            </a:r>
          </a:p>
        </p:txBody>
      </p:sp>
      <p:sp>
        <p:nvSpPr>
          <p:cNvPr id="5" name="Footer Placeholder 4">
            <a:extLst>
              <a:ext uri="{FF2B5EF4-FFF2-40B4-BE49-F238E27FC236}">
                <a16:creationId xmlns:a16="http://schemas.microsoft.com/office/drawing/2014/main" id="{6D5D7800-C83A-48DD-9428-75EB4267A8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316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2D618-667F-46FE-9103-F6863549731D}"/>
              </a:ext>
            </a:extLst>
          </p:cNvPr>
          <p:cNvSpPr>
            <a:spLocks noGrp="1"/>
          </p:cNvSpPr>
          <p:nvPr>
            <p:ph type="title"/>
          </p:nvPr>
        </p:nvSpPr>
        <p:spPr/>
        <p:txBody>
          <a:bodyPr/>
          <a:lstStyle/>
          <a:p>
            <a:r>
              <a:rPr lang="en-US"/>
              <a:t>Twitter Average Replies Per Own Tweet | DW Deutsche Welle</a:t>
            </a:r>
          </a:p>
        </p:txBody>
      </p:sp>
      <p:graphicFrame>
        <p:nvGraphicFramePr>
          <p:cNvPr id="6" name="Chart Placeholder 5">
            <a:extLst>
              <a:ext uri="{FF2B5EF4-FFF2-40B4-BE49-F238E27FC236}">
                <a16:creationId xmlns:a16="http://schemas.microsoft.com/office/drawing/2014/main" id="{20936DF8-A1ED-47B6-AA11-50DC87A9B1B5}"/>
              </a:ext>
            </a:extLst>
          </p:cNvPr>
          <p:cNvGraphicFramePr>
            <a:graphicFrameLocks noGrp="1"/>
          </p:cNvGraphicFramePr>
          <p:nvPr>
            <p:ph type="chart" sz="quarter" idx="13"/>
            <p:extLst>
              <p:ext uri="{D42A27DB-BD31-4B8C-83A1-F6EECF244321}">
                <p14:modId xmlns:p14="http://schemas.microsoft.com/office/powerpoint/2010/main" val="1102049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F02E51-0ABB-42C9-80B0-1DCC89CC3DAB}"/>
              </a:ext>
            </a:extLst>
          </p:cNvPr>
          <p:cNvSpPr>
            <a:spLocks noGrp="1"/>
          </p:cNvSpPr>
          <p:nvPr>
            <p:ph type="body" sz="quarter" idx="14"/>
          </p:nvPr>
        </p:nvSpPr>
        <p:spPr/>
        <p:txBody>
          <a:bodyPr/>
          <a:lstStyle/>
          <a:p>
            <a:r>
              <a:rPr lang="en-US"/>
              <a:t>01/01/2019 - 02/29/2020</a:t>
            </a:r>
          </a:p>
        </p:txBody>
      </p:sp>
      <p:sp>
        <p:nvSpPr>
          <p:cNvPr id="5" name="Footer Placeholder 4">
            <a:extLst>
              <a:ext uri="{FF2B5EF4-FFF2-40B4-BE49-F238E27FC236}">
                <a16:creationId xmlns:a16="http://schemas.microsoft.com/office/drawing/2014/main" id="{5056249B-6142-4707-9595-FDBC10782B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518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70917-7B33-47A5-A5CE-13963CB1B8F2}"/>
              </a:ext>
            </a:extLst>
          </p:cNvPr>
          <p:cNvSpPr>
            <a:spLocks noGrp="1"/>
          </p:cNvSpPr>
          <p:nvPr>
            <p:ph type="title"/>
          </p:nvPr>
        </p:nvSpPr>
        <p:spPr/>
        <p:txBody>
          <a:bodyPr/>
          <a:lstStyle/>
          <a:p>
            <a:r>
              <a:rPr lang="en-US"/>
              <a:t>Twitter Average Likes Per Own Tweet | DW Deutsche Welle</a:t>
            </a:r>
          </a:p>
        </p:txBody>
      </p:sp>
      <p:graphicFrame>
        <p:nvGraphicFramePr>
          <p:cNvPr id="6" name="Chart Placeholder 5">
            <a:extLst>
              <a:ext uri="{FF2B5EF4-FFF2-40B4-BE49-F238E27FC236}">
                <a16:creationId xmlns:a16="http://schemas.microsoft.com/office/drawing/2014/main" id="{8A180001-1F62-4472-85EA-E251A77D3914}"/>
              </a:ext>
            </a:extLst>
          </p:cNvPr>
          <p:cNvGraphicFramePr>
            <a:graphicFrameLocks noGrp="1"/>
          </p:cNvGraphicFramePr>
          <p:nvPr>
            <p:ph type="chart" sz="quarter" idx="13"/>
            <p:extLst>
              <p:ext uri="{D42A27DB-BD31-4B8C-83A1-F6EECF244321}">
                <p14:modId xmlns:p14="http://schemas.microsoft.com/office/powerpoint/2010/main" val="3164136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96E86-1747-4699-B782-6EA9480471A0}"/>
              </a:ext>
            </a:extLst>
          </p:cNvPr>
          <p:cNvSpPr>
            <a:spLocks noGrp="1"/>
          </p:cNvSpPr>
          <p:nvPr>
            <p:ph type="body" sz="quarter" idx="14"/>
          </p:nvPr>
        </p:nvSpPr>
        <p:spPr/>
        <p:txBody>
          <a:bodyPr/>
          <a:lstStyle/>
          <a:p>
            <a:r>
              <a:rPr lang="en-US"/>
              <a:t>01/01/2019 - 02/29/2020</a:t>
            </a:r>
          </a:p>
        </p:txBody>
      </p:sp>
      <p:sp>
        <p:nvSpPr>
          <p:cNvPr id="5" name="Footer Placeholder 4">
            <a:extLst>
              <a:ext uri="{FF2B5EF4-FFF2-40B4-BE49-F238E27FC236}">
                <a16:creationId xmlns:a16="http://schemas.microsoft.com/office/drawing/2014/main" id="{1378CF24-2DEE-46A4-8698-73BB7A311A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9882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34561-480D-471E-845C-B91C9A690628}"/>
              </a:ext>
            </a:extLst>
          </p:cNvPr>
          <p:cNvSpPr>
            <a:spLocks noGrp="1"/>
          </p:cNvSpPr>
          <p:nvPr>
            <p:ph type="title"/>
          </p:nvPr>
        </p:nvSpPr>
        <p:spPr/>
        <p:txBody>
          <a:bodyPr/>
          <a:lstStyle/>
          <a:p>
            <a:r>
              <a:rPr lang="en-US"/>
              <a:t>Twitter Interactions Distribution | DW Deutsche Welle</a:t>
            </a:r>
          </a:p>
        </p:txBody>
      </p:sp>
      <p:graphicFrame>
        <p:nvGraphicFramePr>
          <p:cNvPr id="6" name="Chart Placeholder 5">
            <a:extLst>
              <a:ext uri="{FF2B5EF4-FFF2-40B4-BE49-F238E27FC236}">
                <a16:creationId xmlns:a16="http://schemas.microsoft.com/office/drawing/2014/main" id="{8713E8A6-09FE-4D3A-A901-9C84ACCE3071}"/>
              </a:ext>
            </a:extLst>
          </p:cNvPr>
          <p:cNvGraphicFramePr>
            <a:graphicFrameLocks noGrp="1"/>
          </p:cNvGraphicFramePr>
          <p:nvPr>
            <p:ph type="chart" sz="quarter" idx="13"/>
            <p:extLst>
              <p:ext uri="{D42A27DB-BD31-4B8C-83A1-F6EECF244321}">
                <p14:modId xmlns:p14="http://schemas.microsoft.com/office/powerpoint/2010/main" val="2164328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165F0F-CF4E-4614-93E8-9B727DB2094B}"/>
              </a:ext>
            </a:extLst>
          </p:cNvPr>
          <p:cNvSpPr>
            <a:spLocks noGrp="1"/>
          </p:cNvSpPr>
          <p:nvPr>
            <p:ph type="body" sz="quarter" idx="14"/>
          </p:nvPr>
        </p:nvSpPr>
        <p:spPr/>
        <p:txBody>
          <a:bodyPr/>
          <a:lstStyle/>
          <a:p>
            <a:r>
              <a:rPr lang="en-US"/>
              <a:t>01/01/2019 - 02/29/2020</a:t>
            </a:r>
          </a:p>
        </p:txBody>
      </p:sp>
      <p:sp>
        <p:nvSpPr>
          <p:cNvPr id="5" name="Footer Placeholder 4">
            <a:extLst>
              <a:ext uri="{FF2B5EF4-FFF2-40B4-BE49-F238E27FC236}">
                <a16:creationId xmlns:a16="http://schemas.microsoft.com/office/drawing/2014/main" id="{B117CC54-0AE5-42E9-8060-F1AA4A09ED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2596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2A7B-24CD-47BE-9D6B-8531A4BD3154}"/>
              </a:ext>
            </a:extLst>
          </p:cNvPr>
          <p:cNvSpPr>
            <a:spLocks noGrp="1"/>
          </p:cNvSpPr>
          <p:nvPr>
            <p:ph type="title"/>
          </p:nvPr>
        </p:nvSpPr>
        <p:spPr/>
        <p:txBody>
          <a:bodyPr/>
          <a:lstStyle/>
          <a:p>
            <a:r>
              <a:rPr lang="en-US"/>
              <a:t>Twitter Own and Retweeted Tweets Table | DW Deutsche Welle - 1 of 11</a:t>
            </a:r>
          </a:p>
        </p:txBody>
      </p:sp>
      <p:graphicFrame>
        <p:nvGraphicFramePr>
          <p:cNvPr id="5" name="Table Placeholder 4">
            <a:extLst>
              <a:ext uri="{FF2B5EF4-FFF2-40B4-BE49-F238E27FC236}">
                <a16:creationId xmlns:a16="http://schemas.microsoft.com/office/drawing/2014/main" id="{C90BD1C6-0A25-413B-B48A-CB60ACEE6A92}"/>
              </a:ext>
            </a:extLst>
          </p:cNvPr>
          <p:cNvGraphicFramePr>
            <a:graphicFrameLocks noGrp="1"/>
          </p:cNvGraphicFramePr>
          <p:nvPr>
            <p:ph type="tbl" sz="quarter" idx="13"/>
            <p:extLst>
              <p:ext uri="{D42A27DB-BD31-4B8C-83A1-F6EECF244321}">
                <p14:modId xmlns:p14="http://schemas.microsoft.com/office/powerpoint/2010/main" val="2428125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27524041"/>
                    </a:ext>
                  </a:extLst>
                </a:gridCol>
                <a:gridCol w="493776">
                  <a:extLst>
                    <a:ext uri="{9D8B030D-6E8A-4147-A177-3AD203B41FA5}">
                      <a16:colId xmlns:a16="http://schemas.microsoft.com/office/drawing/2014/main" val="2509109065"/>
                    </a:ext>
                  </a:extLst>
                </a:gridCol>
                <a:gridCol w="1069848">
                  <a:extLst>
                    <a:ext uri="{9D8B030D-6E8A-4147-A177-3AD203B41FA5}">
                      <a16:colId xmlns:a16="http://schemas.microsoft.com/office/drawing/2014/main" val="2701279629"/>
                    </a:ext>
                  </a:extLst>
                </a:gridCol>
                <a:gridCol w="1069848">
                  <a:extLst>
                    <a:ext uri="{9D8B030D-6E8A-4147-A177-3AD203B41FA5}">
                      <a16:colId xmlns:a16="http://schemas.microsoft.com/office/drawing/2014/main" val="2100005057"/>
                    </a:ext>
                  </a:extLst>
                </a:gridCol>
                <a:gridCol w="1069848">
                  <a:extLst>
                    <a:ext uri="{9D8B030D-6E8A-4147-A177-3AD203B41FA5}">
                      <a16:colId xmlns:a16="http://schemas.microsoft.com/office/drawing/2014/main" val="1672620320"/>
                    </a:ext>
                  </a:extLst>
                </a:gridCol>
                <a:gridCol w="1069848">
                  <a:extLst>
                    <a:ext uri="{9D8B030D-6E8A-4147-A177-3AD203B41FA5}">
                      <a16:colId xmlns:a16="http://schemas.microsoft.com/office/drawing/2014/main" val="2356161884"/>
                    </a:ext>
                  </a:extLst>
                </a:gridCol>
                <a:gridCol w="1069848">
                  <a:extLst>
                    <a:ext uri="{9D8B030D-6E8A-4147-A177-3AD203B41FA5}">
                      <a16:colId xmlns:a16="http://schemas.microsoft.com/office/drawing/2014/main" val="4041614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2745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- 2020-02-28 11:16:50</a:t>
                      </a:r>
                      <a:r>
                        <a:rPr kumimoji="0" lang="en-US" sz="1000" b="0" i="0" u="none" strike="noStrike" kern="1200" cap="none" spc="0" normalizeH="0" baseline="0" noProof="0">
                          <a:ln>
                            <a:noFill/>
                          </a:ln>
                          <a:solidFill>
                            <a:prstClr val="black"/>
                          </a:solidFill>
                          <a:effectLst/>
                          <a:uLnTx/>
                          <a:uFillTx/>
                          <a:latin typeface="+mn-lt"/>
                          <a:ea typeface="+mn-ea"/>
                          <a:cs typeface="+mn-cs"/>
                        </a:rPr>
                        <a:t>
 RT @dw_hotspotasia: Launching Monday, March 3, 2020! 
Follow us today!
#HotspotAsia https://t.co/Z1k26NrAD5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02/28/2020 12:10:51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166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@DeutscheWelle - 2020-02-28 10:48:43</a:t>
                      </a:r>
                      <a:r>
                        <a:rPr kumimoji="0" lang="de-DE" sz="1000" b="0" i="0" u="none" strike="noStrike" kern="1200" cap="none" spc="0" normalizeH="0" baseline="0" noProof="0">
                          <a:ln>
                            <a:noFill/>
                          </a:ln>
                          <a:solidFill>
                            <a:prstClr val="black"/>
                          </a:solidFill>
                          <a:effectLst/>
                          <a:uLnTx/>
                          <a:uFillTx/>
                          <a:latin typeface="+mn-lt"/>
                          <a:ea typeface="+mn-ea"/>
                          <a:cs typeface="+mn-cs"/>
                        </a:rPr>
                        <a:t>
 "Die Europäer müssen sich fragen, ob sie den Zug nicht schon verpasst haben." Die #EU habe Investitionen und den Ausbau von Wirtschaftsbeziehungen mit Ländern in #Afrika regelrecht verschlafen, kommentiert DW-Korrespondentin @wesel_barbara aus Brüssel.
https://t.co/XipjAOkOAZ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02/29/2020 12:10:24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extLst>
                  <a:ext uri="{0D108BD9-81ED-4DB2-BD59-A6C34878D82A}">
                    <a16:rowId xmlns:a16="http://schemas.microsoft.com/office/drawing/2014/main" val="2584497686"/>
                  </a:ext>
                </a:extLst>
              </a:tr>
            </a:tbl>
          </a:graphicData>
        </a:graphic>
      </p:graphicFrame>
      <p:sp>
        <p:nvSpPr>
          <p:cNvPr id="4" name="Text Placeholder 3">
            <a:extLst>
              <a:ext uri="{FF2B5EF4-FFF2-40B4-BE49-F238E27FC236}">
                <a16:creationId xmlns:a16="http://schemas.microsoft.com/office/drawing/2014/main" id="{B7F7BC52-2788-4825-B24E-159E142B1542}"/>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3839942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A7B71-32F2-4D81-9675-8EB2DE9841A1}"/>
              </a:ext>
            </a:extLst>
          </p:cNvPr>
          <p:cNvSpPr>
            <a:spLocks noGrp="1"/>
          </p:cNvSpPr>
          <p:nvPr>
            <p:ph type="title"/>
          </p:nvPr>
        </p:nvSpPr>
        <p:spPr/>
        <p:txBody>
          <a:bodyPr/>
          <a:lstStyle/>
          <a:p>
            <a:r>
              <a:rPr lang="en-US"/>
              <a:t>Twitter Own and Retweeted Tweets Table | DW Deutsche Welle - 2 of 11</a:t>
            </a:r>
          </a:p>
        </p:txBody>
      </p:sp>
      <p:graphicFrame>
        <p:nvGraphicFramePr>
          <p:cNvPr id="5" name="Table Placeholder 4">
            <a:extLst>
              <a:ext uri="{FF2B5EF4-FFF2-40B4-BE49-F238E27FC236}">
                <a16:creationId xmlns:a16="http://schemas.microsoft.com/office/drawing/2014/main" id="{B9B66010-969F-4ED4-8050-6BE77D040C43}"/>
              </a:ext>
            </a:extLst>
          </p:cNvPr>
          <p:cNvGraphicFramePr>
            <a:graphicFrameLocks noGrp="1"/>
          </p:cNvGraphicFramePr>
          <p:nvPr>
            <p:ph type="tbl" sz="quarter" idx="13"/>
            <p:extLst>
              <p:ext uri="{D42A27DB-BD31-4B8C-83A1-F6EECF244321}">
                <p14:modId xmlns:p14="http://schemas.microsoft.com/office/powerpoint/2010/main" val="18331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57475659"/>
                    </a:ext>
                  </a:extLst>
                </a:gridCol>
                <a:gridCol w="493776">
                  <a:extLst>
                    <a:ext uri="{9D8B030D-6E8A-4147-A177-3AD203B41FA5}">
                      <a16:colId xmlns:a16="http://schemas.microsoft.com/office/drawing/2014/main" val="3457045810"/>
                    </a:ext>
                  </a:extLst>
                </a:gridCol>
                <a:gridCol w="1069848">
                  <a:extLst>
                    <a:ext uri="{9D8B030D-6E8A-4147-A177-3AD203B41FA5}">
                      <a16:colId xmlns:a16="http://schemas.microsoft.com/office/drawing/2014/main" val="3896511013"/>
                    </a:ext>
                  </a:extLst>
                </a:gridCol>
                <a:gridCol w="1069848">
                  <a:extLst>
                    <a:ext uri="{9D8B030D-6E8A-4147-A177-3AD203B41FA5}">
                      <a16:colId xmlns:a16="http://schemas.microsoft.com/office/drawing/2014/main" val="2222224930"/>
                    </a:ext>
                  </a:extLst>
                </a:gridCol>
                <a:gridCol w="1069848">
                  <a:extLst>
                    <a:ext uri="{9D8B030D-6E8A-4147-A177-3AD203B41FA5}">
                      <a16:colId xmlns:a16="http://schemas.microsoft.com/office/drawing/2014/main" val="3623304885"/>
                    </a:ext>
                  </a:extLst>
                </a:gridCol>
                <a:gridCol w="1069848">
                  <a:extLst>
                    <a:ext uri="{9D8B030D-6E8A-4147-A177-3AD203B41FA5}">
                      <a16:colId xmlns:a16="http://schemas.microsoft.com/office/drawing/2014/main" val="1405292474"/>
                    </a:ext>
                  </a:extLst>
                </a:gridCol>
                <a:gridCol w="1069848">
                  <a:extLst>
                    <a:ext uri="{9D8B030D-6E8A-4147-A177-3AD203B41FA5}">
                      <a16:colId xmlns:a16="http://schemas.microsoft.com/office/drawing/2014/main" val="368220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7874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- 2020-02-27 21:37:36</a:t>
                      </a:r>
                      <a:r>
                        <a:rPr kumimoji="0" lang="en-US" sz="1000" b="0" i="0" u="none" strike="noStrike" kern="1200" cap="none" spc="0" normalizeH="0" baseline="0" noProof="0">
                          <a:ln>
                            <a:noFill/>
                          </a:ln>
                          <a:solidFill>
                            <a:prstClr val="black"/>
                          </a:solidFill>
                          <a:effectLst/>
                          <a:uLnTx/>
                          <a:uFillTx/>
                          <a:latin typeface="+mn-lt"/>
                          <a:ea typeface="+mn-ea"/>
                          <a:cs typeface="+mn-cs"/>
                        </a:rPr>
                        <a:t>
 RT @AmritaCheemaTV: The new #DelhiTeam together for the first time 🥰 After days of excellent reporting during difficult times for the 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00:11:03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425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- 2020-02-27 15:02:00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دويتشه فيله </a:t>
                      </a:r>
                      <a:r>
                        <a:rPr kumimoji="0" lang="en-US" sz="1000" b="0" i="0" u="none" strike="noStrike" kern="1200" cap="none" spc="0" normalizeH="0" baseline="0" noProof="0">
                          <a:ln>
                            <a:noFill/>
                          </a:ln>
                          <a:solidFill>
                            <a:prstClr val="black"/>
                          </a:solidFill>
                          <a:effectLst/>
                          <a:uLnTx/>
                          <a:uFillTx/>
                          <a:latin typeface="+mn-lt"/>
                          <a:ea typeface="+mn-ea"/>
                          <a:cs typeface="+mn-cs"/>
                        </a:rPr>
                        <a:t>DW </a:t>
                      </a:r>
                      <a:r>
                        <a:rPr kumimoji="0" lang="ar-AE" sz="1000" b="0" i="0" u="none" strike="noStrike" kern="1200" cap="none" spc="0" normalizeH="0" baseline="0" noProof="0">
                          <a:ln>
                            <a:noFill/>
                          </a:ln>
                          <a:solidFill>
                            <a:prstClr val="black"/>
                          </a:solidFill>
                          <a:effectLst/>
                          <a:uLnTx/>
                          <a:uFillTx/>
                          <a:latin typeface="+mn-lt"/>
                          <a:ea typeface="+mn-ea"/>
                          <a:cs typeface="+mn-cs"/>
                        </a:rPr>
                        <a:t>تستغرب تعرض الصحفية روى حلاق لحملة مسيئة واتهامات عارية من الصحة من بعض المواقع الالكترونية وعلى مواقع التواصل الاجتماعي، على خلفية تقرير أعدته عن أغنية "بنت مكة" التي أثارت الكثير من الجدل. الزميلة  لا تعمل سوى لصالح قناة دويتشه فيله (عكس ما تروج له هذه الحملة).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02/29/2020 18:10:33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extLst>
                  <a:ext uri="{0D108BD9-81ED-4DB2-BD59-A6C34878D82A}">
                    <a16:rowId xmlns:a16="http://schemas.microsoft.com/office/drawing/2014/main" val="219662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- 2020-02-26 16:00:15</a:t>
                      </a:r>
                      <a:r>
                        <a:rPr kumimoji="0" lang="en-US" sz="1000" b="0" i="0" u="none" strike="noStrike" kern="1200" cap="none" spc="0" normalizeH="0" baseline="0" noProof="0">
                          <a:ln>
                            <a:noFill/>
                          </a:ln>
                          <a:solidFill>
                            <a:prstClr val="black"/>
                          </a:solidFill>
                          <a:effectLst/>
                          <a:uLnTx/>
                          <a:uFillTx/>
                          <a:latin typeface="+mn-lt"/>
                          <a:ea typeface="+mn-ea"/>
                          <a:cs typeface="+mn-cs"/>
                        </a:rPr>
                        <a:t>
 RT @dw_freedom: Many thanks to @UNHCRJordan @RoyaTV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00:10:26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2638637"/>
                  </a:ext>
                </a:extLst>
              </a:tr>
            </a:tbl>
          </a:graphicData>
        </a:graphic>
      </p:graphicFrame>
      <p:sp>
        <p:nvSpPr>
          <p:cNvPr id="4" name="Text Placeholder 3">
            <a:extLst>
              <a:ext uri="{FF2B5EF4-FFF2-40B4-BE49-F238E27FC236}">
                <a16:creationId xmlns:a16="http://schemas.microsoft.com/office/drawing/2014/main" id="{86927181-EFCF-47D8-9BAE-21E3DCC6CBC3}"/>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1937138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DA1F0-457A-45F5-8225-959DD44E16A2}"/>
              </a:ext>
            </a:extLst>
          </p:cNvPr>
          <p:cNvSpPr>
            <a:spLocks noGrp="1"/>
          </p:cNvSpPr>
          <p:nvPr>
            <p:ph type="title"/>
          </p:nvPr>
        </p:nvSpPr>
        <p:spPr/>
        <p:txBody>
          <a:bodyPr/>
          <a:lstStyle/>
          <a:p>
            <a:r>
              <a:rPr lang="en-US"/>
              <a:t>Twitter Own and Retweeted Tweets Table | DW Deutsche Welle - 3 of 11</a:t>
            </a:r>
          </a:p>
        </p:txBody>
      </p:sp>
      <p:graphicFrame>
        <p:nvGraphicFramePr>
          <p:cNvPr id="5" name="Table Placeholder 4">
            <a:extLst>
              <a:ext uri="{FF2B5EF4-FFF2-40B4-BE49-F238E27FC236}">
                <a16:creationId xmlns:a16="http://schemas.microsoft.com/office/drawing/2014/main" id="{2B7C6E95-BA54-4E90-8279-226C440F0532}"/>
              </a:ext>
            </a:extLst>
          </p:cNvPr>
          <p:cNvGraphicFramePr>
            <a:graphicFrameLocks noGrp="1"/>
          </p:cNvGraphicFramePr>
          <p:nvPr>
            <p:ph type="tbl" sz="quarter" idx="13"/>
            <p:extLst>
              <p:ext uri="{D42A27DB-BD31-4B8C-83A1-F6EECF244321}">
                <p14:modId xmlns:p14="http://schemas.microsoft.com/office/powerpoint/2010/main" val="2838674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46359658"/>
                    </a:ext>
                  </a:extLst>
                </a:gridCol>
                <a:gridCol w="493776">
                  <a:extLst>
                    <a:ext uri="{9D8B030D-6E8A-4147-A177-3AD203B41FA5}">
                      <a16:colId xmlns:a16="http://schemas.microsoft.com/office/drawing/2014/main" val="1025763717"/>
                    </a:ext>
                  </a:extLst>
                </a:gridCol>
                <a:gridCol w="1069848">
                  <a:extLst>
                    <a:ext uri="{9D8B030D-6E8A-4147-A177-3AD203B41FA5}">
                      <a16:colId xmlns:a16="http://schemas.microsoft.com/office/drawing/2014/main" val="289868060"/>
                    </a:ext>
                  </a:extLst>
                </a:gridCol>
                <a:gridCol w="1069848">
                  <a:extLst>
                    <a:ext uri="{9D8B030D-6E8A-4147-A177-3AD203B41FA5}">
                      <a16:colId xmlns:a16="http://schemas.microsoft.com/office/drawing/2014/main" val="1975237144"/>
                    </a:ext>
                  </a:extLst>
                </a:gridCol>
                <a:gridCol w="1069848">
                  <a:extLst>
                    <a:ext uri="{9D8B030D-6E8A-4147-A177-3AD203B41FA5}">
                      <a16:colId xmlns:a16="http://schemas.microsoft.com/office/drawing/2014/main" val="204388819"/>
                    </a:ext>
                  </a:extLst>
                </a:gridCol>
                <a:gridCol w="1069848">
                  <a:extLst>
                    <a:ext uri="{9D8B030D-6E8A-4147-A177-3AD203B41FA5}">
                      <a16:colId xmlns:a16="http://schemas.microsoft.com/office/drawing/2014/main" val="3876985938"/>
                    </a:ext>
                  </a:extLst>
                </a:gridCol>
                <a:gridCol w="1069848">
                  <a:extLst>
                    <a:ext uri="{9D8B030D-6E8A-4147-A177-3AD203B41FA5}">
                      <a16:colId xmlns:a16="http://schemas.microsoft.com/office/drawing/2014/main" val="3588538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1320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- 2020-02-26 14:58:00</a:t>
                      </a:r>
                      <a:r>
                        <a:rPr kumimoji="0" lang="en-US" sz="1000" b="0" i="0" u="none" strike="noStrike" kern="1200" cap="none" spc="0" normalizeH="0" baseline="0" noProof="0">
                          <a:ln>
                            <a:noFill/>
                          </a:ln>
                          <a:solidFill>
                            <a:prstClr val="black"/>
                          </a:solidFill>
                          <a:effectLst/>
                          <a:uLnTx/>
                          <a:uFillTx/>
                          <a:latin typeface="+mn-lt"/>
                          <a:ea typeface="+mn-ea"/>
                          <a:cs typeface="+mn-cs"/>
                        </a:rPr>
                        <a:t>
 DW's current affairs TV magazine Close Up offers personal glimpses into different aspects of the story on whistleblower #Assange. Watch now: #WikiLeaks - Public Enemy Julian Assange:
https://t.co/i9RJeBlY3v https://t.co/lTTceFi3eD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03/01/2020 00:09:18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extLst>
                  <a:ext uri="{0D108BD9-81ED-4DB2-BD59-A6C34878D82A}">
                    <a16:rowId xmlns:a16="http://schemas.microsoft.com/office/drawing/2014/main" val="301258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- 2020-02-26 12:31:21</a:t>
                      </a:r>
                      <a:r>
                        <a:rPr kumimoji="0" lang="en-US" sz="1000" b="0" i="0" u="none" strike="noStrike" kern="1200" cap="none" spc="0" normalizeH="0" baseline="0" noProof="0">
                          <a:ln>
                            <a:noFill/>
                          </a:ln>
                          <a:solidFill>
                            <a:prstClr val="black"/>
                          </a:solidFill>
                          <a:effectLst/>
                          <a:uLnTx/>
                          <a:uFillTx/>
                          <a:latin typeface="+mn-lt"/>
                          <a:ea typeface="+mn-ea"/>
                          <a:cs typeface="+mn-cs"/>
                        </a:rPr>
                        <a:t>
 RT @dw_Limbourg: ⁦@jaafarAbdulKari⁩ doing his ⁦@DeutscheWelle⁩ show #jaafartalk in #Zaatari refugee camp in #Jordan. Gives #refugees a voic…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12:11:53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1761642"/>
                  </a:ext>
                </a:extLst>
              </a:tr>
            </a:tbl>
          </a:graphicData>
        </a:graphic>
      </p:graphicFrame>
      <p:sp>
        <p:nvSpPr>
          <p:cNvPr id="4" name="Text Placeholder 3">
            <a:extLst>
              <a:ext uri="{FF2B5EF4-FFF2-40B4-BE49-F238E27FC236}">
                <a16:creationId xmlns:a16="http://schemas.microsoft.com/office/drawing/2014/main" id="{F22E3E25-0657-4821-A2DA-7B6F1654B226}"/>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1704803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064-7913-4D57-B7D4-1AA55282F622}"/>
              </a:ext>
            </a:extLst>
          </p:cNvPr>
          <p:cNvSpPr>
            <a:spLocks noGrp="1"/>
          </p:cNvSpPr>
          <p:nvPr>
            <p:ph type="title"/>
          </p:nvPr>
        </p:nvSpPr>
        <p:spPr/>
        <p:txBody>
          <a:bodyPr/>
          <a:lstStyle/>
          <a:p>
            <a:r>
              <a:rPr lang="en-US"/>
              <a:t>Twitter Own and Retweeted Tweets Table | DW Deutsche Welle - 4 of 11</a:t>
            </a:r>
          </a:p>
        </p:txBody>
      </p:sp>
      <p:graphicFrame>
        <p:nvGraphicFramePr>
          <p:cNvPr id="5" name="Table Placeholder 4">
            <a:extLst>
              <a:ext uri="{FF2B5EF4-FFF2-40B4-BE49-F238E27FC236}">
                <a16:creationId xmlns:a16="http://schemas.microsoft.com/office/drawing/2014/main" id="{D08588DC-247C-4F60-BAE1-E2E2EC11E025}"/>
              </a:ext>
            </a:extLst>
          </p:cNvPr>
          <p:cNvGraphicFramePr>
            <a:graphicFrameLocks noGrp="1"/>
          </p:cNvGraphicFramePr>
          <p:nvPr>
            <p:ph type="tbl" sz="quarter" idx="13"/>
            <p:extLst>
              <p:ext uri="{D42A27DB-BD31-4B8C-83A1-F6EECF244321}">
                <p14:modId xmlns:p14="http://schemas.microsoft.com/office/powerpoint/2010/main" val="850566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50470938"/>
                    </a:ext>
                  </a:extLst>
                </a:gridCol>
                <a:gridCol w="493776">
                  <a:extLst>
                    <a:ext uri="{9D8B030D-6E8A-4147-A177-3AD203B41FA5}">
                      <a16:colId xmlns:a16="http://schemas.microsoft.com/office/drawing/2014/main" val="3850952808"/>
                    </a:ext>
                  </a:extLst>
                </a:gridCol>
                <a:gridCol w="1069848">
                  <a:extLst>
                    <a:ext uri="{9D8B030D-6E8A-4147-A177-3AD203B41FA5}">
                      <a16:colId xmlns:a16="http://schemas.microsoft.com/office/drawing/2014/main" val="3913474619"/>
                    </a:ext>
                  </a:extLst>
                </a:gridCol>
                <a:gridCol w="1069848">
                  <a:extLst>
                    <a:ext uri="{9D8B030D-6E8A-4147-A177-3AD203B41FA5}">
                      <a16:colId xmlns:a16="http://schemas.microsoft.com/office/drawing/2014/main" val="830749364"/>
                    </a:ext>
                  </a:extLst>
                </a:gridCol>
                <a:gridCol w="1069848">
                  <a:extLst>
                    <a:ext uri="{9D8B030D-6E8A-4147-A177-3AD203B41FA5}">
                      <a16:colId xmlns:a16="http://schemas.microsoft.com/office/drawing/2014/main" val="2208410927"/>
                    </a:ext>
                  </a:extLst>
                </a:gridCol>
                <a:gridCol w="1069848">
                  <a:extLst>
                    <a:ext uri="{9D8B030D-6E8A-4147-A177-3AD203B41FA5}">
                      <a16:colId xmlns:a16="http://schemas.microsoft.com/office/drawing/2014/main" val="717125605"/>
                    </a:ext>
                  </a:extLst>
                </a:gridCol>
                <a:gridCol w="1069848">
                  <a:extLst>
                    <a:ext uri="{9D8B030D-6E8A-4147-A177-3AD203B41FA5}">
                      <a16:colId xmlns:a16="http://schemas.microsoft.com/office/drawing/2014/main" val="3143652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24047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- 2020-02-26 09:56:59</a:t>
                      </a:r>
                      <a:r>
                        <a:rPr kumimoji="0" lang="en-US" sz="1000" b="0" i="0" u="none" strike="noStrike" kern="1200" cap="none" spc="0" normalizeH="0" baseline="0" noProof="0">
                          <a:ln>
                            <a:noFill/>
                          </a:ln>
                          <a:solidFill>
                            <a:prstClr val="black"/>
                          </a:solidFill>
                          <a:effectLst/>
                          <a:uLnTx/>
                          <a:uFillTx/>
                          <a:latin typeface="+mn-lt"/>
                          <a:ea typeface="+mn-ea"/>
                          <a:cs typeface="+mn-cs"/>
                        </a:rPr>
                        <a:t>
 RT @dw_politics: German top court overturns ban on organised assisted suicide.
https://t.co/W7rQClANHU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06:10:37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795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- 2020-02-26 09:56:31</a:t>
                      </a:r>
                      <a:r>
                        <a:rPr kumimoji="0" lang="en-US" sz="1000" b="0" i="0" u="none" strike="noStrike" kern="1200" cap="none" spc="0" normalizeH="0" baseline="0" noProof="0">
                          <a:ln>
                            <a:noFill/>
                          </a:ln>
                          <a:solidFill>
                            <a:prstClr val="black"/>
                          </a:solidFill>
                          <a:effectLst/>
                          <a:uLnTx/>
                          <a:uFillTx/>
                          <a:latin typeface="+mn-lt"/>
                          <a:ea typeface="+mn-ea"/>
                          <a:cs typeface="+mn-cs"/>
                        </a:rPr>
                        <a:t>
 RT @dwnews: "If I can't feel safe here in Germany, then where?"
Hanau survivor Henna Moussa recounts the night of the attack, where he 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03/05/2020 00:11:03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715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- 2020-02-25 15:58:28</a:t>
                      </a:r>
                      <a:r>
                        <a:rPr kumimoji="0" lang="en-US" sz="1000" b="0" i="0" u="none" strike="noStrike" kern="1200" cap="none" spc="0" normalizeH="0" baseline="0" noProof="0">
                          <a:ln>
                            <a:noFill/>
                          </a:ln>
                          <a:solidFill>
                            <a:prstClr val="black"/>
                          </a:solidFill>
                          <a:effectLst/>
                          <a:uLnTx/>
                          <a:uFillTx/>
                          <a:latin typeface="+mn-lt"/>
                          <a:ea typeface="+mn-ea"/>
                          <a:cs typeface="+mn-cs"/>
                        </a:rPr>
                        <a:t>
 RT @SandnerPhilipp: At #SMWLagos, Nigerian historian Christopher Ogbogbo talks about the need to feature "heroes and heroines young people…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02/28/2020 12:10:51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2577104"/>
                  </a:ext>
                </a:extLst>
              </a:tr>
            </a:tbl>
          </a:graphicData>
        </a:graphic>
      </p:graphicFrame>
      <p:sp>
        <p:nvSpPr>
          <p:cNvPr id="4" name="Text Placeholder 3">
            <a:extLst>
              <a:ext uri="{FF2B5EF4-FFF2-40B4-BE49-F238E27FC236}">
                <a16:creationId xmlns:a16="http://schemas.microsoft.com/office/drawing/2014/main" id="{B0F89BED-A828-4B88-B02F-A68B2A0F9040}"/>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2987219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BA2D7-081B-453F-84D4-F32B2CB31D37}"/>
              </a:ext>
            </a:extLst>
          </p:cNvPr>
          <p:cNvSpPr>
            <a:spLocks noGrp="1"/>
          </p:cNvSpPr>
          <p:nvPr>
            <p:ph type="title"/>
          </p:nvPr>
        </p:nvSpPr>
        <p:spPr/>
        <p:txBody>
          <a:bodyPr/>
          <a:lstStyle/>
          <a:p>
            <a:r>
              <a:rPr lang="en-US"/>
              <a:t>Twitter Own and Retweeted Tweets Table | DW Deutsche Welle - 5 of 11</a:t>
            </a:r>
          </a:p>
        </p:txBody>
      </p:sp>
      <p:graphicFrame>
        <p:nvGraphicFramePr>
          <p:cNvPr id="5" name="Table Placeholder 4">
            <a:extLst>
              <a:ext uri="{FF2B5EF4-FFF2-40B4-BE49-F238E27FC236}">
                <a16:creationId xmlns:a16="http://schemas.microsoft.com/office/drawing/2014/main" id="{B341A881-16BB-49FE-8798-55A1C3D5850F}"/>
              </a:ext>
            </a:extLst>
          </p:cNvPr>
          <p:cNvGraphicFramePr>
            <a:graphicFrameLocks noGrp="1"/>
          </p:cNvGraphicFramePr>
          <p:nvPr>
            <p:ph type="tbl" sz="quarter" idx="13"/>
            <p:extLst>
              <p:ext uri="{D42A27DB-BD31-4B8C-83A1-F6EECF244321}">
                <p14:modId xmlns:p14="http://schemas.microsoft.com/office/powerpoint/2010/main" val="1285282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14181584"/>
                    </a:ext>
                  </a:extLst>
                </a:gridCol>
                <a:gridCol w="493776">
                  <a:extLst>
                    <a:ext uri="{9D8B030D-6E8A-4147-A177-3AD203B41FA5}">
                      <a16:colId xmlns:a16="http://schemas.microsoft.com/office/drawing/2014/main" val="3663845557"/>
                    </a:ext>
                  </a:extLst>
                </a:gridCol>
                <a:gridCol w="1069848">
                  <a:extLst>
                    <a:ext uri="{9D8B030D-6E8A-4147-A177-3AD203B41FA5}">
                      <a16:colId xmlns:a16="http://schemas.microsoft.com/office/drawing/2014/main" val="571303543"/>
                    </a:ext>
                  </a:extLst>
                </a:gridCol>
                <a:gridCol w="1069848">
                  <a:extLst>
                    <a:ext uri="{9D8B030D-6E8A-4147-A177-3AD203B41FA5}">
                      <a16:colId xmlns:a16="http://schemas.microsoft.com/office/drawing/2014/main" val="3532891653"/>
                    </a:ext>
                  </a:extLst>
                </a:gridCol>
                <a:gridCol w="1069848">
                  <a:extLst>
                    <a:ext uri="{9D8B030D-6E8A-4147-A177-3AD203B41FA5}">
                      <a16:colId xmlns:a16="http://schemas.microsoft.com/office/drawing/2014/main" val="2033987181"/>
                    </a:ext>
                  </a:extLst>
                </a:gridCol>
                <a:gridCol w="1069848">
                  <a:extLst>
                    <a:ext uri="{9D8B030D-6E8A-4147-A177-3AD203B41FA5}">
                      <a16:colId xmlns:a16="http://schemas.microsoft.com/office/drawing/2014/main" val="3590588403"/>
                    </a:ext>
                  </a:extLst>
                </a:gridCol>
                <a:gridCol w="1069848">
                  <a:extLst>
                    <a:ext uri="{9D8B030D-6E8A-4147-A177-3AD203B41FA5}">
                      <a16:colId xmlns:a16="http://schemas.microsoft.com/office/drawing/2014/main" val="2774399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3606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- 2020-02-25 14:55:10</a:t>
                      </a:r>
                      <a:r>
                        <a:rPr kumimoji="0" lang="en-US" sz="1000" b="0" i="0" u="none" strike="noStrike" kern="1200" cap="none" spc="0" normalizeH="0" baseline="0" noProof="0">
                          <a:ln>
                            <a:noFill/>
                          </a:ln>
                          <a:solidFill>
                            <a:prstClr val="black"/>
                          </a:solidFill>
                          <a:effectLst/>
                          <a:uLnTx/>
                          <a:uFillTx/>
                          <a:latin typeface="+mn-lt"/>
                          <a:ea typeface="+mn-ea"/>
                          <a:cs typeface="+mn-cs"/>
                        </a:rPr>
                        <a:t>
 DW kicks off the new season of #AfricanRoots at the Social Media Week in Lagos. The series features a variety of formats such as comic style videos, radio explorations and online FAQs on African history, using African voices. #SMWLagos
https://t.co/n9PHkvJEBB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02/27/2020 00:10:37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extLst>
                  <a:ext uri="{0D108BD9-81ED-4DB2-BD59-A6C34878D82A}">
                    <a16:rowId xmlns:a16="http://schemas.microsoft.com/office/drawing/2014/main" val="1467682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- 2020-02-25 11:37:38</a:t>
                      </a:r>
                      <a:r>
                        <a:rPr kumimoji="0" lang="en-US" sz="1000" b="0" i="0" u="none" strike="noStrike" kern="1200" cap="none" spc="0" normalizeH="0" baseline="0" noProof="0">
                          <a:ln>
                            <a:noFill/>
                          </a:ln>
                          <a:solidFill>
                            <a:prstClr val="black"/>
                          </a:solidFill>
                          <a:effectLst/>
                          <a:uLnTx/>
                          <a:uFillTx/>
                          <a:latin typeface="+mn-lt"/>
                          <a:ea typeface="+mn-ea"/>
                          <a:cs typeface="+mn-cs"/>
                        </a:rPr>
                        <a:t>
 Opinion: Don't panic about the #Coronavirus, but be cautious, says @JudithHartl @dw_scitech.
https://t.co/soXW6TZtxB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06:10:48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extLst>
                  <a:ext uri="{0D108BD9-81ED-4DB2-BD59-A6C34878D82A}">
                    <a16:rowId xmlns:a16="http://schemas.microsoft.com/office/drawing/2014/main" val="77430188"/>
                  </a:ext>
                </a:extLst>
              </a:tr>
            </a:tbl>
          </a:graphicData>
        </a:graphic>
      </p:graphicFrame>
      <p:sp>
        <p:nvSpPr>
          <p:cNvPr id="4" name="Text Placeholder 3">
            <a:extLst>
              <a:ext uri="{FF2B5EF4-FFF2-40B4-BE49-F238E27FC236}">
                <a16:creationId xmlns:a16="http://schemas.microsoft.com/office/drawing/2014/main" id="{227F1D27-DF66-4FAE-9019-BFBFD34F1332}"/>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3856937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60A21-2E63-43EE-8598-7A9DDDB8AEB6}"/>
              </a:ext>
            </a:extLst>
          </p:cNvPr>
          <p:cNvSpPr>
            <a:spLocks noGrp="1"/>
          </p:cNvSpPr>
          <p:nvPr>
            <p:ph type="title"/>
          </p:nvPr>
        </p:nvSpPr>
        <p:spPr/>
        <p:txBody>
          <a:bodyPr/>
          <a:lstStyle/>
          <a:p>
            <a:r>
              <a:rPr lang="en-US"/>
              <a:t>Twitter Own and Retweeted Tweets Table | DW Deutsche Welle - 6 of 11</a:t>
            </a:r>
          </a:p>
        </p:txBody>
      </p:sp>
      <p:graphicFrame>
        <p:nvGraphicFramePr>
          <p:cNvPr id="5" name="Table Placeholder 4">
            <a:extLst>
              <a:ext uri="{FF2B5EF4-FFF2-40B4-BE49-F238E27FC236}">
                <a16:creationId xmlns:a16="http://schemas.microsoft.com/office/drawing/2014/main" id="{93394A3B-1785-4880-9262-E4FBA502E864}"/>
              </a:ext>
            </a:extLst>
          </p:cNvPr>
          <p:cNvGraphicFramePr>
            <a:graphicFrameLocks noGrp="1"/>
          </p:cNvGraphicFramePr>
          <p:nvPr>
            <p:ph type="tbl" sz="quarter" idx="13"/>
            <p:extLst>
              <p:ext uri="{D42A27DB-BD31-4B8C-83A1-F6EECF244321}">
                <p14:modId xmlns:p14="http://schemas.microsoft.com/office/powerpoint/2010/main" val="258251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34566784"/>
                    </a:ext>
                  </a:extLst>
                </a:gridCol>
                <a:gridCol w="493776">
                  <a:extLst>
                    <a:ext uri="{9D8B030D-6E8A-4147-A177-3AD203B41FA5}">
                      <a16:colId xmlns:a16="http://schemas.microsoft.com/office/drawing/2014/main" val="3161471652"/>
                    </a:ext>
                  </a:extLst>
                </a:gridCol>
                <a:gridCol w="1069848">
                  <a:extLst>
                    <a:ext uri="{9D8B030D-6E8A-4147-A177-3AD203B41FA5}">
                      <a16:colId xmlns:a16="http://schemas.microsoft.com/office/drawing/2014/main" val="2280500682"/>
                    </a:ext>
                  </a:extLst>
                </a:gridCol>
                <a:gridCol w="1069848">
                  <a:extLst>
                    <a:ext uri="{9D8B030D-6E8A-4147-A177-3AD203B41FA5}">
                      <a16:colId xmlns:a16="http://schemas.microsoft.com/office/drawing/2014/main" val="3686776041"/>
                    </a:ext>
                  </a:extLst>
                </a:gridCol>
                <a:gridCol w="1069848">
                  <a:extLst>
                    <a:ext uri="{9D8B030D-6E8A-4147-A177-3AD203B41FA5}">
                      <a16:colId xmlns:a16="http://schemas.microsoft.com/office/drawing/2014/main" val="4091490131"/>
                    </a:ext>
                  </a:extLst>
                </a:gridCol>
                <a:gridCol w="1069848">
                  <a:extLst>
                    <a:ext uri="{9D8B030D-6E8A-4147-A177-3AD203B41FA5}">
                      <a16:colId xmlns:a16="http://schemas.microsoft.com/office/drawing/2014/main" val="3717550932"/>
                    </a:ext>
                  </a:extLst>
                </a:gridCol>
                <a:gridCol w="1069848">
                  <a:extLst>
                    <a:ext uri="{9D8B030D-6E8A-4147-A177-3AD203B41FA5}">
                      <a16:colId xmlns:a16="http://schemas.microsoft.com/office/drawing/2014/main" val="1734367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09133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- 2020-02-24 12:24:11</a:t>
                      </a:r>
                      <a:r>
                        <a:rPr kumimoji="0" lang="en-US" sz="1000" b="0" i="0" u="none" strike="noStrike" kern="1200" cap="none" spc="0" normalizeH="0" baseline="0" noProof="0">
                          <a:ln>
                            <a:noFill/>
                          </a:ln>
                          <a:solidFill>
                            <a:prstClr val="black"/>
                          </a:solidFill>
                          <a:effectLst/>
                          <a:uLnTx/>
                          <a:uFillTx/>
                          <a:latin typeface="+mn-lt"/>
                          <a:ea typeface="+mn-ea"/>
                          <a:cs typeface="+mn-cs"/>
                        </a:rPr>
                        <a:t>
 RT @SandnerPhilipp: DW's Editor-in-Chief @inespohl and head of Africa programmes @ClausStaecker launching #AfricanRoots season 2 at #SMWLag…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328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- 2020-02-24 12:22:49</a:t>
                      </a:r>
                      <a:r>
                        <a:rPr kumimoji="0" lang="en-US" sz="1000" b="0" i="0" u="none" strike="noStrike" kern="1200" cap="none" spc="0" normalizeH="0" baseline="0" noProof="0">
                          <a:ln>
                            <a:noFill/>
                          </a:ln>
                          <a:solidFill>
                            <a:prstClr val="black"/>
                          </a:solidFill>
                          <a:effectLst/>
                          <a:uLnTx/>
                          <a:uFillTx/>
                          <a:latin typeface="+mn-lt"/>
                          <a:ea typeface="+mn-ea"/>
                          <a:cs typeface="+mn-cs"/>
                        </a:rPr>
                        <a:t>
 RT @miodragsoric: Survivors disembarked from #OceanViking in Pozzallo, Italy, yesterday. Rescued people quarantined on mainland. #MFS &amp;amp; @SO…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00:09:30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245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@DeutscheWelle - 2020-02-21 11:55:26</a:t>
                      </a:r>
                      <a:r>
                        <a:rPr kumimoji="0" lang="de-DE" sz="1000" b="0" i="0" u="none" strike="noStrike" kern="1200" cap="none" spc="0" normalizeH="0" baseline="0" noProof="0">
                          <a:ln>
                            <a:noFill/>
                          </a:ln>
                          <a:solidFill>
                            <a:prstClr val="black"/>
                          </a:solidFill>
                          <a:effectLst/>
                          <a:uLnTx/>
                          <a:uFillTx/>
                          <a:latin typeface="+mn-lt"/>
                          <a:ea typeface="+mn-ea"/>
                          <a:cs typeface="+mn-cs"/>
                        </a:rPr>
                        <a:t>
 Höhere Sicherheitsmaßnahmen für Shisha-Bars? Nach dem Anschlag in #Hanau sprach DW-Reporterin @helenakaschel @dw_deutsch mit Menschen vor Ort. #Hanauattack
https://t.co/RhFhUqx1Ob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02/22/2020 12:11:34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4030328770"/>
                  </a:ext>
                </a:extLst>
              </a:tr>
            </a:tbl>
          </a:graphicData>
        </a:graphic>
      </p:graphicFrame>
      <p:sp>
        <p:nvSpPr>
          <p:cNvPr id="4" name="Text Placeholder 3">
            <a:extLst>
              <a:ext uri="{FF2B5EF4-FFF2-40B4-BE49-F238E27FC236}">
                <a16:creationId xmlns:a16="http://schemas.microsoft.com/office/drawing/2014/main" id="{B4620978-F411-42B3-92C5-556099254216}"/>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2138229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9A01-41D0-49CF-B49F-3B975408005A}"/>
              </a:ext>
            </a:extLst>
          </p:cNvPr>
          <p:cNvSpPr>
            <a:spLocks noGrp="1"/>
          </p:cNvSpPr>
          <p:nvPr>
            <p:ph type="title"/>
          </p:nvPr>
        </p:nvSpPr>
        <p:spPr/>
        <p:txBody>
          <a:bodyPr/>
          <a:lstStyle/>
          <a:p>
            <a:r>
              <a:rPr lang="en-US"/>
              <a:t>Twitter Own and Retweeted Tweets Table | DW Deutsche Welle - 7 of 11</a:t>
            </a:r>
          </a:p>
        </p:txBody>
      </p:sp>
      <p:graphicFrame>
        <p:nvGraphicFramePr>
          <p:cNvPr id="5" name="Table Placeholder 4">
            <a:extLst>
              <a:ext uri="{FF2B5EF4-FFF2-40B4-BE49-F238E27FC236}">
                <a16:creationId xmlns:a16="http://schemas.microsoft.com/office/drawing/2014/main" id="{41D08157-79DC-4841-8835-FC4A4377FB69}"/>
              </a:ext>
            </a:extLst>
          </p:cNvPr>
          <p:cNvGraphicFramePr>
            <a:graphicFrameLocks noGrp="1"/>
          </p:cNvGraphicFramePr>
          <p:nvPr>
            <p:ph type="tbl" sz="quarter" idx="13"/>
            <p:extLst>
              <p:ext uri="{D42A27DB-BD31-4B8C-83A1-F6EECF244321}">
                <p14:modId xmlns:p14="http://schemas.microsoft.com/office/powerpoint/2010/main" val="428385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87341276"/>
                    </a:ext>
                  </a:extLst>
                </a:gridCol>
                <a:gridCol w="493776">
                  <a:extLst>
                    <a:ext uri="{9D8B030D-6E8A-4147-A177-3AD203B41FA5}">
                      <a16:colId xmlns:a16="http://schemas.microsoft.com/office/drawing/2014/main" val="825478262"/>
                    </a:ext>
                  </a:extLst>
                </a:gridCol>
                <a:gridCol w="1069848">
                  <a:extLst>
                    <a:ext uri="{9D8B030D-6E8A-4147-A177-3AD203B41FA5}">
                      <a16:colId xmlns:a16="http://schemas.microsoft.com/office/drawing/2014/main" val="1311462862"/>
                    </a:ext>
                  </a:extLst>
                </a:gridCol>
                <a:gridCol w="1069848">
                  <a:extLst>
                    <a:ext uri="{9D8B030D-6E8A-4147-A177-3AD203B41FA5}">
                      <a16:colId xmlns:a16="http://schemas.microsoft.com/office/drawing/2014/main" val="3642990124"/>
                    </a:ext>
                  </a:extLst>
                </a:gridCol>
                <a:gridCol w="1069848">
                  <a:extLst>
                    <a:ext uri="{9D8B030D-6E8A-4147-A177-3AD203B41FA5}">
                      <a16:colId xmlns:a16="http://schemas.microsoft.com/office/drawing/2014/main" val="3960865134"/>
                    </a:ext>
                  </a:extLst>
                </a:gridCol>
                <a:gridCol w="1069848">
                  <a:extLst>
                    <a:ext uri="{9D8B030D-6E8A-4147-A177-3AD203B41FA5}">
                      <a16:colId xmlns:a16="http://schemas.microsoft.com/office/drawing/2014/main" val="2800703493"/>
                    </a:ext>
                  </a:extLst>
                </a:gridCol>
                <a:gridCol w="1069848">
                  <a:extLst>
                    <a:ext uri="{9D8B030D-6E8A-4147-A177-3AD203B41FA5}">
                      <a16:colId xmlns:a16="http://schemas.microsoft.com/office/drawing/2014/main" val="2256729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3256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- 2020-02-21 07:57:00</a:t>
                      </a:r>
                      <a:r>
                        <a:rPr kumimoji="0" lang="en-US" sz="1000" b="0" i="0" u="none" strike="noStrike" kern="1200" cap="none" spc="0" normalizeH="0" baseline="0" noProof="0">
                          <a:ln>
                            <a:noFill/>
                          </a:ln>
                          <a:solidFill>
                            <a:prstClr val="black"/>
                          </a:solidFill>
                          <a:effectLst/>
                          <a:uLnTx/>
                          <a:uFillTx/>
                          <a:latin typeface="+mn-lt"/>
                          <a:ea typeface="+mn-ea"/>
                          <a:cs typeface="+mn-cs"/>
                        </a:rPr>
                        <a:t>
 Despite international criticism of #Poland’s rule of law record, the country’s economy keeps growing. #PiS party leader #Kaczynski said he believes that by 2040 it will catch up with Germany’s. Experts have contradicting opinions whether that's possible.
https://t.co/L2sq0jgxbd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03/01/2020 00:09:18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extLst>
                  <a:ext uri="{0D108BD9-81ED-4DB2-BD59-A6C34878D82A}">
                    <a16:rowId xmlns:a16="http://schemas.microsoft.com/office/drawing/2014/main" val="256007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@DeutscheWelle - 2020-02-20 16:21:00</a:t>
                      </a:r>
                      <a:r>
                        <a:rPr kumimoji="0" lang="de-DE" sz="1000" b="0" i="0" u="none" strike="noStrike" kern="1200" cap="none" spc="0" normalizeH="0" baseline="0" noProof="0">
                          <a:ln>
                            <a:noFill/>
                          </a:ln>
                          <a:solidFill>
                            <a:prstClr val="black"/>
                          </a:solidFill>
                          <a:effectLst/>
                          <a:uLnTx/>
                          <a:uFillTx/>
                          <a:latin typeface="+mn-lt"/>
                          <a:ea typeface="+mn-ea"/>
                          <a:cs typeface="+mn-cs"/>
                        </a:rPr>
                        <a:t>
 Angaben der Deutschen #Telekom zufolge war 2019 das erfolgreichste Jahr in der 25-jährigen Unternehmensgeschichte. Jetzt müsse in die Netz-Infrastruktur investiert werden, schreibt @henrik58 @dw_wirtschaft. #LTE #5G
https://t.co/X9GEviosMp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02/23/2020 06:11:00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extLst>
                  <a:ext uri="{0D108BD9-81ED-4DB2-BD59-A6C34878D82A}">
                    <a16:rowId xmlns:a16="http://schemas.microsoft.com/office/drawing/2014/main" val="762270004"/>
                  </a:ext>
                </a:extLst>
              </a:tr>
            </a:tbl>
          </a:graphicData>
        </a:graphic>
      </p:graphicFrame>
      <p:sp>
        <p:nvSpPr>
          <p:cNvPr id="4" name="Text Placeholder 3">
            <a:extLst>
              <a:ext uri="{FF2B5EF4-FFF2-40B4-BE49-F238E27FC236}">
                <a16:creationId xmlns:a16="http://schemas.microsoft.com/office/drawing/2014/main" id="{8B11D6E4-9ED9-4493-B71F-E63AFFFDBDFC}"/>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2918582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7A4D0-C295-45DA-A0C0-17D5F66AE7EE}"/>
              </a:ext>
            </a:extLst>
          </p:cNvPr>
          <p:cNvSpPr>
            <a:spLocks noGrp="1"/>
          </p:cNvSpPr>
          <p:nvPr>
            <p:ph type="title"/>
          </p:nvPr>
        </p:nvSpPr>
        <p:spPr/>
        <p:txBody>
          <a:bodyPr/>
          <a:lstStyle/>
          <a:p>
            <a:r>
              <a:rPr lang="en-US"/>
              <a:t>Twitter Own and Retweeted Tweets Table | DW Deutsche Welle - 8 of 11</a:t>
            </a:r>
          </a:p>
        </p:txBody>
      </p:sp>
      <p:graphicFrame>
        <p:nvGraphicFramePr>
          <p:cNvPr id="5" name="Table Placeholder 4">
            <a:extLst>
              <a:ext uri="{FF2B5EF4-FFF2-40B4-BE49-F238E27FC236}">
                <a16:creationId xmlns:a16="http://schemas.microsoft.com/office/drawing/2014/main" id="{F43CC077-F4BB-4850-B2A1-721D1E1645B2}"/>
              </a:ext>
            </a:extLst>
          </p:cNvPr>
          <p:cNvGraphicFramePr>
            <a:graphicFrameLocks noGrp="1"/>
          </p:cNvGraphicFramePr>
          <p:nvPr>
            <p:ph type="tbl" sz="quarter" idx="13"/>
            <p:extLst>
              <p:ext uri="{D42A27DB-BD31-4B8C-83A1-F6EECF244321}">
                <p14:modId xmlns:p14="http://schemas.microsoft.com/office/powerpoint/2010/main" val="268957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74728537"/>
                    </a:ext>
                  </a:extLst>
                </a:gridCol>
                <a:gridCol w="493776">
                  <a:extLst>
                    <a:ext uri="{9D8B030D-6E8A-4147-A177-3AD203B41FA5}">
                      <a16:colId xmlns:a16="http://schemas.microsoft.com/office/drawing/2014/main" val="1177461150"/>
                    </a:ext>
                  </a:extLst>
                </a:gridCol>
                <a:gridCol w="1069848">
                  <a:extLst>
                    <a:ext uri="{9D8B030D-6E8A-4147-A177-3AD203B41FA5}">
                      <a16:colId xmlns:a16="http://schemas.microsoft.com/office/drawing/2014/main" val="2458797615"/>
                    </a:ext>
                  </a:extLst>
                </a:gridCol>
                <a:gridCol w="1069848">
                  <a:extLst>
                    <a:ext uri="{9D8B030D-6E8A-4147-A177-3AD203B41FA5}">
                      <a16:colId xmlns:a16="http://schemas.microsoft.com/office/drawing/2014/main" val="1488804045"/>
                    </a:ext>
                  </a:extLst>
                </a:gridCol>
                <a:gridCol w="1069848">
                  <a:extLst>
                    <a:ext uri="{9D8B030D-6E8A-4147-A177-3AD203B41FA5}">
                      <a16:colId xmlns:a16="http://schemas.microsoft.com/office/drawing/2014/main" val="2755722121"/>
                    </a:ext>
                  </a:extLst>
                </a:gridCol>
                <a:gridCol w="1069848">
                  <a:extLst>
                    <a:ext uri="{9D8B030D-6E8A-4147-A177-3AD203B41FA5}">
                      <a16:colId xmlns:a16="http://schemas.microsoft.com/office/drawing/2014/main" val="711307622"/>
                    </a:ext>
                  </a:extLst>
                </a:gridCol>
                <a:gridCol w="1069848">
                  <a:extLst>
                    <a:ext uri="{9D8B030D-6E8A-4147-A177-3AD203B41FA5}">
                      <a16:colId xmlns:a16="http://schemas.microsoft.com/office/drawing/2014/main" val="151311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5763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@DeutscheWelle - 2020-02-20 16:12:16</a:t>
                      </a:r>
                      <a:r>
                        <a:rPr kumimoji="0" lang="de-DE" sz="1000" b="0" i="0" u="none" strike="noStrike" kern="1200" cap="none" spc="0" normalizeH="0" baseline="0" noProof="0">
                          <a:ln>
                            <a:noFill/>
                          </a:ln>
                          <a:solidFill>
                            <a:prstClr val="black"/>
                          </a:solidFill>
                          <a:effectLst/>
                          <a:uLnTx/>
                          <a:uFillTx/>
                          <a:latin typeface="+mn-lt"/>
                          <a:ea typeface="+mn-ea"/>
                          <a:cs typeface="+mn-cs"/>
                        </a:rPr>
                        <a:t>
 "#Hanau ist ein weiterer Beleg dafür, dass diese Volksverhetzung nicht folgenlos bleibt. Sondern den Tod bringt. Deutschland muss akzeptieren, dass diese Eskalation des Hasses im Herzen unseres Landes angekommen ist",
schreibt DW Chefredakteurin @inespohl.
https://t.co/RxGWSkYUXj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02/29/2020 00:11:40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0.0173 %</a:t>
                      </a:r>
                    </a:p>
                  </a:txBody>
                  <a:tcPr/>
                </a:tc>
                <a:extLst>
                  <a:ext uri="{0D108BD9-81ED-4DB2-BD59-A6C34878D82A}">
                    <a16:rowId xmlns:a16="http://schemas.microsoft.com/office/drawing/2014/main" val="351775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@DeutscheWelle - 2020-02-20 15:38:17</a:t>
                      </a:r>
                      <a:r>
                        <a:rPr kumimoji="0" lang="de-DE" sz="1000" b="0" i="0" u="none" strike="noStrike" kern="1200" cap="none" spc="0" normalizeH="0" baseline="0" noProof="0">
                          <a:ln>
                            <a:noFill/>
                          </a:ln>
                          <a:solidFill>
                            <a:prstClr val="black"/>
                          </a:solidFill>
                          <a:effectLst/>
                          <a:uLnTx/>
                          <a:uFillTx/>
                          <a:latin typeface="+mn-lt"/>
                          <a:ea typeface="+mn-ea"/>
                          <a:cs typeface="+mn-cs"/>
                        </a:rPr>
                        <a:t>
 Aus Respekt vor den Opfern des Terroranschlags in #Hanau sagt die DW ihren Karnevalsempfang in Bonn ab. Intendant @dw_Limbourg: „Die Familien der Opfer haben unser Mitgefühl. Als weltoffenes Medienhaus setzen wir ein Zeichen, dass es so in Deutschland nicht weitergehen kann.“ https://t.co/pYQXDnKJem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03/01/2020 06:10:48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0.0986 %</a:t>
                      </a:r>
                    </a:p>
                  </a:txBody>
                  <a:tcPr/>
                </a:tc>
                <a:extLst>
                  <a:ext uri="{0D108BD9-81ED-4DB2-BD59-A6C34878D82A}">
                    <a16:rowId xmlns:a16="http://schemas.microsoft.com/office/drawing/2014/main" val="151751944"/>
                  </a:ext>
                </a:extLst>
              </a:tr>
            </a:tbl>
          </a:graphicData>
        </a:graphic>
      </p:graphicFrame>
      <p:sp>
        <p:nvSpPr>
          <p:cNvPr id="4" name="Text Placeholder 3">
            <a:extLst>
              <a:ext uri="{FF2B5EF4-FFF2-40B4-BE49-F238E27FC236}">
                <a16:creationId xmlns:a16="http://schemas.microsoft.com/office/drawing/2014/main" id="{4A9BEBE5-ACE6-412F-AFDB-EE3B0C22F716}"/>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2994474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E8A49-465B-4716-BF16-783FFB8A2593}"/>
              </a:ext>
            </a:extLst>
          </p:cNvPr>
          <p:cNvSpPr>
            <a:spLocks noGrp="1"/>
          </p:cNvSpPr>
          <p:nvPr>
            <p:ph type="title"/>
          </p:nvPr>
        </p:nvSpPr>
        <p:spPr/>
        <p:txBody>
          <a:bodyPr/>
          <a:lstStyle/>
          <a:p>
            <a:r>
              <a:rPr lang="en-US"/>
              <a:t>Twitter Own and Retweeted Tweets Table | DW Deutsche Welle - 9 of 11</a:t>
            </a:r>
          </a:p>
        </p:txBody>
      </p:sp>
      <p:graphicFrame>
        <p:nvGraphicFramePr>
          <p:cNvPr id="5" name="Table Placeholder 4">
            <a:extLst>
              <a:ext uri="{FF2B5EF4-FFF2-40B4-BE49-F238E27FC236}">
                <a16:creationId xmlns:a16="http://schemas.microsoft.com/office/drawing/2014/main" id="{F90A7BE4-FAEE-4E6E-BFA5-EC5DFFE12DBE}"/>
              </a:ext>
            </a:extLst>
          </p:cNvPr>
          <p:cNvGraphicFramePr>
            <a:graphicFrameLocks noGrp="1"/>
          </p:cNvGraphicFramePr>
          <p:nvPr>
            <p:ph type="tbl" sz="quarter" idx="13"/>
            <p:extLst>
              <p:ext uri="{D42A27DB-BD31-4B8C-83A1-F6EECF244321}">
                <p14:modId xmlns:p14="http://schemas.microsoft.com/office/powerpoint/2010/main" val="42229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70024487"/>
                    </a:ext>
                  </a:extLst>
                </a:gridCol>
                <a:gridCol w="493776">
                  <a:extLst>
                    <a:ext uri="{9D8B030D-6E8A-4147-A177-3AD203B41FA5}">
                      <a16:colId xmlns:a16="http://schemas.microsoft.com/office/drawing/2014/main" val="401654683"/>
                    </a:ext>
                  </a:extLst>
                </a:gridCol>
                <a:gridCol w="1069848">
                  <a:extLst>
                    <a:ext uri="{9D8B030D-6E8A-4147-A177-3AD203B41FA5}">
                      <a16:colId xmlns:a16="http://schemas.microsoft.com/office/drawing/2014/main" val="1573827120"/>
                    </a:ext>
                  </a:extLst>
                </a:gridCol>
                <a:gridCol w="1069848">
                  <a:extLst>
                    <a:ext uri="{9D8B030D-6E8A-4147-A177-3AD203B41FA5}">
                      <a16:colId xmlns:a16="http://schemas.microsoft.com/office/drawing/2014/main" val="1309579687"/>
                    </a:ext>
                  </a:extLst>
                </a:gridCol>
                <a:gridCol w="1069848">
                  <a:extLst>
                    <a:ext uri="{9D8B030D-6E8A-4147-A177-3AD203B41FA5}">
                      <a16:colId xmlns:a16="http://schemas.microsoft.com/office/drawing/2014/main" val="510177902"/>
                    </a:ext>
                  </a:extLst>
                </a:gridCol>
                <a:gridCol w="1069848">
                  <a:extLst>
                    <a:ext uri="{9D8B030D-6E8A-4147-A177-3AD203B41FA5}">
                      <a16:colId xmlns:a16="http://schemas.microsoft.com/office/drawing/2014/main" val="3322009258"/>
                    </a:ext>
                  </a:extLst>
                </a:gridCol>
                <a:gridCol w="1069848">
                  <a:extLst>
                    <a:ext uri="{9D8B030D-6E8A-4147-A177-3AD203B41FA5}">
                      <a16:colId xmlns:a16="http://schemas.microsoft.com/office/drawing/2014/main" val="3001745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0700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- 2020-02-20 15:30:13</a:t>
                      </a:r>
                      <a:r>
                        <a:rPr kumimoji="0" lang="en-US" sz="1000" b="0" i="0" u="none" strike="noStrike" kern="1200" cap="none" spc="0" normalizeH="0" baseline="0" noProof="0">
                          <a:ln>
                            <a:noFill/>
                          </a:ln>
                          <a:solidFill>
                            <a:prstClr val="black"/>
                          </a:solidFill>
                          <a:effectLst/>
                          <a:uLnTx/>
                          <a:uFillTx/>
                          <a:latin typeface="+mn-lt"/>
                          <a:ea typeface="+mn-ea"/>
                          <a:cs typeface="+mn-cs"/>
                        </a:rPr>
                        <a:t>
 RT @SarahKellyTV: LIVE NOW: my #ConflictZone debut from the #munichsecurityconference w/@CDU lawmaker @RKiesewetter, a member of the Foreig…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02/29/2020 12:10:24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518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- 2020-02-20 11:51:59</a:t>
                      </a:r>
                      <a:r>
                        <a:rPr kumimoji="0" lang="en-US" sz="1000" b="0" i="0" u="none" strike="noStrike" kern="1200" cap="none" spc="0" normalizeH="0" baseline="0" noProof="0">
                          <a:ln>
                            <a:noFill/>
                          </a:ln>
                          <a:solidFill>
                            <a:prstClr val="black"/>
                          </a:solidFill>
                          <a:effectLst/>
                          <a:uLnTx/>
                          <a:uFillTx/>
                          <a:latin typeface="+mn-lt"/>
                          <a:ea typeface="+mn-ea"/>
                          <a:cs typeface="+mn-cs"/>
                        </a:rPr>
                        <a:t>
 Starting this week, @SarahKellyTV and Tim Sebastian will take turns as hosts of @dw_conflictzone. For her first #dw_zone interview Sarah met German MP and Spokesperson of the Foreign Affairs Committee @RKiesewetter. @cducsubt https://t.co/IvvNfcSTfC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02/23/2020 06:11:00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extLst>
                  <a:ext uri="{0D108BD9-81ED-4DB2-BD59-A6C34878D82A}">
                    <a16:rowId xmlns:a16="http://schemas.microsoft.com/office/drawing/2014/main" val="3889079925"/>
                  </a:ext>
                </a:extLst>
              </a:tr>
            </a:tbl>
          </a:graphicData>
        </a:graphic>
      </p:graphicFrame>
      <p:sp>
        <p:nvSpPr>
          <p:cNvPr id="4" name="Text Placeholder 3">
            <a:extLst>
              <a:ext uri="{FF2B5EF4-FFF2-40B4-BE49-F238E27FC236}">
                <a16:creationId xmlns:a16="http://schemas.microsoft.com/office/drawing/2014/main" id="{91AC7B07-EDD1-4329-8D8B-E3F1FEBC4422}"/>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1449233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747D0-1F2A-4116-9380-265739F4B039}"/>
              </a:ext>
            </a:extLst>
          </p:cNvPr>
          <p:cNvSpPr>
            <a:spLocks noGrp="1"/>
          </p:cNvSpPr>
          <p:nvPr>
            <p:ph type="title"/>
          </p:nvPr>
        </p:nvSpPr>
        <p:spPr/>
        <p:txBody>
          <a:bodyPr/>
          <a:lstStyle/>
          <a:p>
            <a:r>
              <a:rPr lang="en-US"/>
              <a:t>Twitter Own and Retweeted Tweets Table | DW Deutsche Welle - 10 of 11</a:t>
            </a:r>
          </a:p>
        </p:txBody>
      </p:sp>
      <p:graphicFrame>
        <p:nvGraphicFramePr>
          <p:cNvPr id="5" name="Table Placeholder 4">
            <a:extLst>
              <a:ext uri="{FF2B5EF4-FFF2-40B4-BE49-F238E27FC236}">
                <a16:creationId xmlns:a16="http://schemas.microsoft.com/office/drawing/2014/main" id="{BECB6821-D605-4605-BC4D-6FDA6EA69D21}"/>
              </a:ext>
            </a:extLst>
          </p:cNvPr>
          <p:cNvGraphicFramePr>
            <a:graphicFrameLocks noGrp="1"/>
          </p:cNvGraphicFramePr>
          <p:nvPr>
            <p:ph type="tbl" sz="quarter" idx="13"/>
            <p:extLst>
              <p:ext uri="{D42A27DB-BD31-4B8C-83A1-F6EECF244321}">
                <p14:modId xmlns:p14="http://schemas.microsoft.com/office/powerpoint/2010/main" val="4063399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44429602"/>
                    </a:ext>
                  </a:extLst>
                </a:gridCol>
                <a:gridCol w="493776">
                  <a:extLst>
                    <a:ext uri="{9D8B030D-6E8A-4147-A177-3AD203B41FA5}">
                      <a16:colId xmlns:a16="http://schemas.microsoft.com/office/drawing/2014/main" val="1807827241"/>
                    </a:ext>
                  </a:extLst>
                </a:gridCol>
                <a:gridCol w="1069848">
                  <a:extLst>
                    <a:ext uri="{9D8B030D-6E8A-4147-A177-3AD203B41FA5}">
                      <a16:colId xmlns:a16="http://schemas.microsoft.com/office/drawing/2014/main" val="1258027893"/>
                    </a:ext>
                  </a:extLst>
                </a:gridCol>
                <a:gridCol w="1069848">
                  <a:extLst>
                    <a:ext uri="{9D8B030D-6E8A-4147-A177-3AD203B41FA5}">
                      <a16:colId xmlns:a16="http://schemas.microsoft.com/office/drawing/2014/main" val="2851492490"/>
                    </a:ext>
                  </a:extLst>
                </a:gridCol>
                <a:gridCol w="1069848">
                  <a:extLst>
                    <a:ext uri="{9D8B030D-6E8A-4147-A177-3AD203B41FA5}">
                      <a16:colId xmlns:a16="http://schemas.microsoft.com/office/drawing/2014/main" val="23528256"/>
                    </a:ext>
                  </a:extLst>
                </a:gridCol>
                <a:gridCol w="1069848">
                  <a:extLst>
                    <a:ext uri="{9D8B030D-6E8A-4147-A177-3AD203B41FA5}">
                      <a16:colId xmlns:a16="http://schemas.microsoft.com/office/drawing/2014/main" val="1408822662"/>
                    </a:ext>
                  </a:extLst>
                </a:gridCol>
                <a:gridCol w="1069848">
                  <a:extLst>
                    <a:ext uri="{9D8B030D-6E8A-4147-A177-3AD203B41FA5}">
                      <a16:colId xmlns:a16="http://schemas.microsoft.com/office/drawing/2014/main" val="2660887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0942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- 2020-02-20 08:24:01</a:t>
                      </a:r>
                      <a:r>
                        <a:rPr kumimoji="0" lang="en-US" sz="1000" b="0" i="0" u="none" strike="noStrike" kern="1200" cap="none" spc="0" normalizeH="0" baseline="0" noProof="0">
                          <a:ln>
                            <a:noFill/>
                          </a:ln>
                          <a:solidFill>
                            <a:prstClr val="black"/>
                          </a:solidFill>
                          <a:effectLst/>
                          <a:uLnTx/>
                          <a:uFillTx/>
                          <a:latin typeface="+mn-lt"/>
                          <a:ea typeface="+mn-ea"/>
                          <a:cs typeface="+mn-cs"/>
                        </a:rPr>
                        <a:t>
 Twenty years after the disappearance of Interior Minister #Zakharenko in #Belarus, former soldier Garavski told DW about his role in the politician’s murder. Zakharenko’s daughter insisted on meeting the man. “I trust you,” she told him in Switzerland.
https://t.co/wMXjm0Meta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18:13:00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extLst>
                  <a:ext uri="{0D108BD9-81ED-4DB2-BD59-A6C34878D82A}">
                    <a16:rowId xmlns:a16="http://schemas.microsoft.com/office/drawing/2014/main" val="1539020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@DeutscheWelle - 2020-02-19 21:58:11</a:t>
                      </a:r>
                      <a:r>
                        <a:rPr kumimoji="0" lang="de-DE" sz="1000" b="0" i="0" u="none" strike="noStrike" kern="1200" cap="none" spc="0" normalizeH="0" baseline="0" noProof="0">
                          <a:ln>
                            <a:noFill/>
                          </a:ln>
                          <a:solidFill>
                            <a:prstClr val="black"/>
                          </a:solidFill>
                          <a:effectLst/>
                          <a:uLnTx/>
                          <a:uFillTx/>
                          <a:latin typeface="+mn-lt"/>
                          <a:ea typeface="+mn-ea"/>
                          <a:cs typeface="+mn-cs"/>
                        </a:rPr>
                        <a:t>
 RT @BundesKultur: „Getragen von einem breiten Bündnis maßgeblicher Akteure aus der Branche setzen wir mit dieser Übereinkunft national &amp;amp; 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02/25/2020 06:09:38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4403041"/>
                  </a:ext>
                </a:extLst>
              </a:tr>
            </a:tbl>
          </a:graphicData>
        </a:graphic>
      </p:graphicFrame>
      <p:sp>
        <p:nvSpPr>
          <p:cNvPr id="4" name="Text Placeholder 3">
            <a:extLst>
              <a:ext uri="{FF2B5EF4-FFF2-40B4-BE49-F238E27FC236}">
                <a16:creationId xmlns:a16="http://schemas.microsoft.com/office/drawing/2014/main" id="{D5DA395B-2F7F-4543-960C-C398A25D7A4C}"/>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2995473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40480-0FD9-41A1-8145-DAFFC808F798}"/>
              </a:ext>
            </a:extLst>
          </p:cNvPr>
          <p:cNvSpPr>
            <a:spLocks noGrp="1"/>
          </p:cNvSpPr>
          <p:nvPr>
            <p:ph type="title"/>
          </p:nvPr>
        </p:nvSpPr>
        <p:spPr/>
        <p:txBody>
          <a:bodyPr/>
          <a:lstStyle/>
          <a:p>
            <a:r>
              <a:rPr lang="en-US"/>
              <a:t>Twitter Own and Retweeted Tweets Table | DW Deutsche Welle - 11 of 11</a:t>
            </a:r>
          </a:p>
        </p:txBody>
      </p:sp>
      <p:graphicFrame>
        <p:nvGraphicFramePr>
          <p:cNvPr id="5" name="Table Placeholder 4">
            <a:extLst>
              <a:ext uri="{FF2B5EF4-FFF2-40B4-BE49-F238E27FC236}">
                <a16:creationId xmlns:a16="http://schemas.microsoft.com/office/drawing/2014/main" id="{F03478CD-86BA-4A39-9A40-79A74B07596B}"/>
              </a:ext>
            </a:extLst>
          </p:cNvPr>
          <p:cNvGraphicFramePr>
            <a:graphicFrameLocks noGrp="1"/>
          </p:cNvGraphicFramePr>
          <p:nvPr>
            <p:ph type="tbl" sz="quarter" idx="13"/>
            <p:extLst>
              <p:ext uri="{D42A27DB-BD31-4B8C-83A1-F6EECF244321}">
                <p14:modId xmlns:p14="http://schemas.microsoft.com/office/powerpoint/2010/main" val="1344032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61611011"/>
                    </a:ext>
                  </a:extLst>
                </a:gridCol>
                <a:gridCol w="493776">
                  <a:extLst>
                    <a:ext uri="{9D8B030D-6E8A-4147-A177-3AD203B41FA5}">
                      <a16:colId xmlns:a16="http://schemas.microsoft.com/office/drawing/2014/main" val="2517813706"/>
                    </a:ext>
                  </a:extLst>
                </a:gridCol>
                <a:gridCol w="1069848">
                  <a:extLst>
                    <a:ext uri="{9D8B030D-6E8A-4147-A177-3AD203B41FA5}">
                      <a16:colId xmlns:a16="http://schemas.microsoft.com/office/drawing/2014/main" val="4089957942"/>
                    </a:ext>
                  </a:extLst>
                </a:gridCol>
                <a:gridCol w="1069848">
                  <a:extLst>
                    <a:ext uri="{9D8B030D-6E8A-4147-A177-3AD203B41FA5}">
                      <a16:colId xmlns:a16="http://schemas.microsoft.com/office/drawing/2014/main" val="2658657144"/>
                    </a:ext>
                  </a:extLst>
                </a:gridCol>
                <a:gridCol w="1069848">
                  <a:extLst>
                    <a:ext uri="{9D8B030D-6E8A-4147-A177-3AD203B41FA5}">
                      <a16:colId xmlns:a16="http://schemas.microsoft.com/office/drawing/2014/main" val="3744290364"/>
                    </a:ext>
                  </a:extLst>
                </a:gridCol>
                <a:gridCol w="1069848">
                  <a:extLst>
                    <a:ext uri="{9D8B030D-6E8A-4147-A177-3AD203B41FA5}">
                      <a16:colId xmlns:a16="http://schemas.microsoft.com/office/drawing/2014/main" val="314315751"/>
                    </a:ext>
                  </a:extLst>
                </a:gridCol>
                <a:gridCol w="1069848">
                  <a:extLst>
                    <a:ext uri="{9D8B030D-6E8A-4147-A177-3AD203B41FA5}">
                      <a16:colId xmlns:a16="http://schemas.microsoft.com/office/drawing/2014/main" val="2486507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7917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@DeutscheWelle - 2020-02-19 21:57:18</a:t>
                      </a:r>
                      <a:r>
                        <a:rPr kumimoji="0" lang="de-DE" sz="1000" b="0" i="0" u="none" strike="noStrike" kern="1200" cap="none" spc="0" normalizeH="0" baseline="0" noProof="0">
                          <a:ln>
                            <a:noFill/>
                          </a:ln>
                          <a:solidFill>
                            <a:prstClr val="black"/>
                          </a:solidFill>
                          <a:effectLst/>
                          <a:uLnTx/>
                          <a:uFillTx/>
                          <a:latin typeface="+mn-lt"/>
                          <a:ea typeface="+mn-ea"/>
                          <a:cs typeface="+mn-cs"/>
                        </a:rPr>
                        <a:t>
 RT @BundesKultur: Film.bewegt.nachhaltig! Gemeinsam mit Vertretern der #Film- &amp;amp; Fernsehbranche unterzeichnete Staatsministerin Grütters 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02/27/2020 18:11:03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6264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@DeutscheWelle - 2020-02-19 14:17:28</a:t>
                      </a:r>
                      <a:r>
                        <a:rPr kumimoji="0" lang="en-US" sz="1000" b="0" i="0" u="none" strike="noStrike" kern="1200" cap="none" spc="0" normalizeH="0" baseline="0" noProof="0">
                          <a:ln>
                            <a:noFill/>
                          </a:ln>
                          <a:solidFill>
                            <a:prstClr val="black"/>
                          </a:solidFill>
                          <a:effectLst/>
                          <a:uLnTx/>
                          <a:uFillTx/>
                          <a:latin typeface="+mn-lt"/>
                          <a:ea typeface="+mn-ea"/>
                          <a:cs typeface="+mn-cs"/>
                        </a:rPr>
                        <a:t>
 Sarah Kelly joins Tim Sebastian as a host on @dw_conflictzone. https://t.co/HRhk9pY31T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02/23/2020 18:12:18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extLst>
                  <a:ext uri="{0D108BD9-81ED-4DB2-BD59-A6C34878D82A}">
                    <a16:rowId xmlns:a16="http://schemas.microsoft.com/office/drawing/2014/main" val="3283124140"/>
                  </a:ext>
                </a:extLst>
              </a:tr>
            </a:tbl>
          </a:graphicData>
        </a:graphic>
      </p:graphicFrame>
      <p:sp>
        <p:nvSpPr>
          <p:cNvPr id="4" name="Text Placeholder 3">
            <a:extLst>
              <a:ext uri="{FF2B5EF4-FFF2-40B4-BE49-F238E27FC236}">
                <a16:creationId xmlns:a16="http://schemas.microsoft.com/office/drawing/2014/main" id="{9D21AB2E-A66A-454D-BAF5-2BF025AED559}"/>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127631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D902-11C7-40D6-93A7-705CD0423073}"/>
              </a:ext>
            </a:extLst>
          </p:cNvPr>
          <p:cNvSpPr>
            <a:spLocks noGrp="1"/>
          </p:cNvSpPr>
          <p:nvPr>
            <p:ph type="title"/>
          </p:nvPr>
        </p:nvSpPr>
        <p:spPr/>
        <p:txBody>
          <a:bodyPr/>
          <a:lstStyle/>
          <a:p>
            <a:r>
              <a:rPr lang="en-US"/>
              <a:t>Twitter Interaction Rate | DW Deutsche Welle</a:t>
            </a:r>
          </a:p>
        </p:txBody>
      </p:sp>
      <p:graphicFrame>
        <p:nvGraphicFramePr>
          <p:cNvPr id="6" name="Chart Placeholder 5">
            <a:extLst>
              <a:ext uri="{FF2B5EF4-FFF2-40B4-BE49-F238E27FC236}">
                <a16:creationId xmlns:a16="http://schemas.microsoft.com/office/drawing/2014/main" id="{0C446AC4-1D57-44DE-8A9B-17E4FC88F5EB}"/>
              </a:ext>
            </a:extLst>
          </p:cNvPr>
          <p:cNvGraphicFramePr>
            <a:graphicFrameLocks noGrp="1"/>
          </p:cNvGraphicFramePr>
          <p:nvPr>
            <p:ph type="chart" sz="quarter" idx="13"/>
            <p:extLst>
              <p:ext uri="{D42A27DB-BD31-4B8C-83A1-F6EECF244321}">
                <p14:modId xmlns:p14="http://schemas.microsoft.com/office/powerpoint/2010/main" val="2681249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A7142-3364-4B7C-B184-988E0D49BBDB}"/>
              </a:ext>
            </a:extLst>
          </p:cNvPr>
          <p:cNvSpPr>
            <a:spLocks noGrp="1"/>
          </p:cNvSpPr>
          <p:nvPr>
            <p:ph type="body" sz="quarter" idx="14"/>
          </p:nvPr>
        </p:nvSpPr>
        <p:spPr/>
        <p:txBody>
          <a:bodyPr/>
          <a:lstStyle/>
          <a:p>
            <a:r>
              <a:rPr lang="en-US"/>
              <a:t>01/01/2019 - 02/29/2020</a:t>
            </a:r>
          </a:p>
        </p:txBody>
      </p:sp>
      <p:sp>
        <p:nvSpPr>
          <p:cNvPr id="5" name="Footer Placeholder 4">
            <a:extLst>
              <a:ext uri="{FF2B5EF4-FFF2-40B4-BE49-F238E27FC236}">
                <a16:creationId xmlns:a16="http://schemas.microsoft.com/office/drawing/2014/main" id="{89C0CD3E-DF3F-4B56-AA94-F7FD86071D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5912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669CD-2388-4897-9408-C7A626844638}"/>
              </a:ext>
            </a:extLst>
          </p:cNvPr>
          <p:cNvSpPr>
            <a:spLocks noGrp="1"/>
          </p:cNvSpPr>
          <p:nvPr>
            <p:ph type="title"/>
          </p:nvPr>
        </p:nvSpPr>
        <p:spPr/>
        <p:txBody>
          <a:bodyPr/>
          <a:lstStyle/>
          <a:p>
            <a:r>
              <a:rPr lang="de-DE"/>
              <a:t>Twitter Hashtag Detection | DW Deutsche Welle - 1 of 3</a:t>
            </a:r>
            <a:endParaRPr lang="en-US"/>
          </a:p>
        </p:txBody>
      </p:sp>
      <p:graphicFrame>
        <p:nvGraphicFramePr>
          <p:cNvPr id="5" name="Table Placeholder 4">
            <a:extLst>
              <a:ext uri="{FF2B5EF4-FFF2-40B4-BE49-F238E27FC236}">
                <a16:creationId xmlns:a16="http://schemas.microsoft.com/office/drawing/2014/main" id="{5A4AD0D3-6E0E-4C69-BF19-C9D1341EEF02}"/>
              </a:ext>
            </a:extLst>
          </p:cNvPr>
          <p:cNvGraphicFramePr>
            <a:graphicFrameLocks noGrp="1"/>
          </p:cNvGraphicFramePr>
          <p:nvPr>
            <p:ph type="tbl" sz="quarter" idx="13"/>
            <p:extLst>
              <p:ext uri="{D42A27DB-BD31-4B8C-83A1-F6EECF244321}">
                <p14:modId xmlns:p14="http://schemas.microsoft.com/office/powerpoint/2010/main" val="231754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686009"/>
                    </a:ext>
                  </a:extLst>
                </a:gridCol>
                <a:gridCol w="1152144">
                  <a:extLst>
                    <a:ext uri="{9D8B030D-6E8A-4147-A177-3AD203B41FA5}">
                      <a16:colId xmlns:a16="http://schemas.microsoft.com/office/drawing/2014/main" val="2725894850"/>
                    </a:ext>
                  </a:extLst>
                </a:gridCol>
                <a:gridCol w="1152144">
                  <a:extLst>
                    <a:ext uri="{9D8B030D-6E8A-4147-A177-3AD203B41FA5}">
                      <a16:colId xmlns:a16="http://schemas.microsoft.com/office/drawing/2014/main" val="2827174862"/>
                    </a:ext>
                  </a:extLst>
                </a:gridCol>
                <a:gridCol w="1152144">
                  <a:extLst>
                    <a:ext uri="{9D8B030D-6E8A-4147-A177-3AD203B41FA5}">
                      <a16:colId xmlns:a16="http://schemas.microsoft.com/office/drawing/2014/main" val="1435906054"/>
                    </a:ext>
                  </a:extLst>
                </a:gridCol>
                <a:gridCol w="1152144">
                  <a:extLst>
                    <a:ext uri="{9D8B030D-6E8A-4147-A177-3AD203B41FA5}">
                      <a16:colId xmlns:a16="http://schemas.microsoft.com/office/drawing/2014/main" val="951583379"/>
                    </a:ext>
                  </a:extLst>
                </a:gridCol>
                <a:gridCol w="1152144">
                  <a:extLst>
                    <a:ext uri="{9D8B030D-6E8A-4147-A177-3AD203B41FA5}">
                      <a16:colId xmlns:a16="http://schemas.microsoft.com/office/drawing/2014/main" val="313382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72760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#DWInterview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9.8095238095238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3.7619047619048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14.190476190476</a:t>
                      </a:r>
                    </a:p>
                  </a:txBody>
                  <a:tcPr/>
                </a:tc>
                <a:extLst>
                  <a:ext uri="{0D108BD9-81ED-4DB2-BD59-A6C34878D82A}">
                    <a16:rowId xmlns:a16="http://schemas.microsoft.com/office/drawing/2014/main" val="138846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22.672727272727</a:t>
                      </a:r>
                    </a:p>
                  </a:txBody>
                  <a:tcPr/>
                </a:tc>
                <a:extLst>
                  <a:ext uri="{0D108BD9-81ED-4DB2-BD59-A6C34878D82A}">
                    <a16:rowId xmlns:a16="http://schemas.microsoft.com/office/drawing/2014/main" val="415209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#Pressefreiheit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extLst>
                  <a:ext uri="{0D108BD9-81ED-4DB2-BD59-A6C34878D82A}">
                    <a16:rowId xmlns:a16="http://schemas.microsoft.com/office/drawing/2014/main" val="37157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#Türkei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18.851063829787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12.170212765957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1.3191489361702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32.340425531915</a:t>
                      </a:r>
                    </a:p>
                  </a:txBody>
                  <a:tcPr/>
                </a:tc>
                <a:extLst>
                  <a:ext uri="{0D108BD9-81ED-4DB2-BD59-A6C34878D82A}">
                    <a16:rowId xmlns:a16="http://schemas.microsoft.com/office/drawing/2014/main" val="185317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#Demokratie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22.833333333333</a:t>
                      </a:r>
                    </a:p>
                  </a:txBody>
                  <a:tcPr/>
                </a:tc>
                <a:extLst>
                  <a:ext uri="{0D108BD9-81ED-4DB2-BD59-A6C34878D82A}">
                    <a16:rowId xmlns:a16="http://schemas.microsoft.com/office/drawing/2014/main" val="10378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#dwZone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316.90476190476</a:t>
                      </a:r>
                    </a:p>
                  </a:txBody>
                  <a:tcPr/>
                </a:tc>
                <a:extLst>
                  <a:ext uri="{0D108BD9-81ED-4DB2-BD59-A6C34878D82A}">
                    <a16:rowId xmlns:a16="http://schemas.microsoft.com/office/drawing/2014/main" val="247350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#Russland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extLst>
                  <a:ext uri="{0D108BD9-81ED-4DB2-BD59-A6C34878D82A}">
                    <a16:rowId xmlns:a16="http://schemas.microsoft.com/office/drawing/2014/main" val="230062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#Erdogan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extLst>
                  <a:ext uri="{0D108BD9-81ED-4DB2-BD59-A6C34878D82A}">
                    <a16:rowId xmlns:a16="http://schemas.microsoft.com/office/drawing/2014/main" val="377477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12.888888888889</a:t>
                      </a:r>
                    </a:p>
                  </a:txBody>
                  <a:tcPr/>
                </a:tc>
                <a:extLst>
                  <a:ext uri="{0D108BD9-81ED-4DB2-BD59-A6C34878D82A}">
                    <a16:rowId xmlns:a16="http://schemas.microsoft.com/office/drawing/2014/main" val="1595361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#Venezuela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28.611111111111</a:t>
                      </a:r>
                    </a:p>
                  </a:txBody>
                  <a:tcPr/>
                </a:tc>
                <a:extLst>
                  <a:ext uri="{0D108BD9-81ED-4DB2-BD59-A6C34878D82A}">
                    <a16:rowId xmlns:a16="http://schemas.microsoft.com/office/drawing/2014/main" val="1714828416"/>
                  </a:ext>
                </a:extLst>
              </a:tr>
            </a:tbl>
          </a:graphicData>
        </a:graphic>
      </p:graphicFrame>
      <p:sp>
        <p:nvSpPr>
          <p:cNvPr id="4" name="Text Placeholder 3">
            <a:extLst>
              <a:ext uri="{FF2B5EF4-FFF2-40B4-BE49-F238E27FC236}">
                <a16:creationId xmlns:a16="http://schemas.microsoft.com/office/drawing/2014/main" id="{A2A9A93B-B561-40A6-86E1-79A20372E561}"/>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2036333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D619-A5F5-42F5-93F9-583E40AC4030}"/>
              </a:ext>
            </a:extLst>
          </p:cNvPr>
          <p:cNvSpPr>
            <a:spLocks noGrp="1"/>
          </p:cNvSpPr>
          <p:nvPr>
            <p:ph type="title"/>
          </p:nvPr>
        </p:nvSpPr>
        <p:spPr/>
        <p:txBody>
          <a:bodyPr/>
          <a:lstStyle/>
          <a:p>
            <a:r>
              <a:rPr lang="de-DE"/>
              <a:t>Twitter Hashtag Detection | DW Deutsche Welle - 2 of 3</a:t>
            </a:r>
            <a:endParaRPr lang="en-US"/>
          </a:p>
        </p:txBody>
      </p:sp>
      <p:graphicFrame>
        <p:nvGraphicFramePr>
          <p:cNvPr id="5" name="Table Placeholder 4">
            <a:extLst>
              <a:ext uri="{FF2B5EF4-FFF2-40B4-BE49-F238E27FC236}">
                <a16:creationId xmlns:a16="http://schemas.microsoft.com/office/drawing/2014/main" id="{1FA6AD9B-0B5D-4E3C-9849-519FA4F7D5C9}"/>
              </a:ext>
            </a:extLst>
          </p:cNvPr>
          <p:cNvGraphicFramePr>
            <a:graphicFrameLocks noGrp="1"/>
          </p:cNvGraphicFramePr>
          <p:nvPr>
            <p:ph type="tbl" sz="quarter" idx="13"/>
            <p:extLst>
              <p:ext uri="{D42A27DB-BD31-4B8C-83A1-F6EECF244321}">
                <p14:modId xmlns:p14="http://schemas.microsoft.com/office/powerpoint/2010/main" val="25853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8614119"/>
                    </a:ext>
                  </a:extLst>
                </a:gridCol>
                <a:gridCol w="1152144">
                  <a:extLst>
                    <a:ext uri="{9D8B030D-6E8A-4147-A177-3AD203B41FA5}">
                      <a16:colId xmlns:a16="http://schemas.microsoft.com/office/drawing/2014/main" val="713523130"/>
                    </a:ext>
                  </a:extLst>
                </a:gridCol>
                <a:gridCol w="1152144">
                  <a:extLst>
                    <a:ext uri="{9D8B030D-6E8A-4147-A177-3AD203B41FA5}">
                      <a16:colId xmlns:a16="http://schemas.microsoft.com/office/drawing/2014/main" val="589127400"/>
                    </a:ext>
                  </a:extLst>
                </a:gridCol>
                <a:gridCol w="1152144">
                  <a:extLst>
                    <a:ext uri="{9D8B030D-6E8A-4147-A177-3AD203B41FA5}">
                      <a16:colId xmlns:a16="http://schemas.microsoft.com/office/drawing/2014/main" val="2436114765"/>
                    </a:ext>
                  </a:extLst>
                </a:gridCol>
                <a:gridCol w="1152144">
                  <a:extLst>
                    <a:ext uri="{9D8B030D-6E8A-4147-A177-3AD203B41FA5}">
                      <a16:colId xmlns:a16="http://schemas.microsoft.com/office/drawing/2014/main" val="1531664626"/>
                    </a:ext>
                  </a:extLst>
                </a:gridCol>
                <a:gridCol w="1152144">
                  <a:extLst>
                    <a:ext uri="{9D8B030D-6E8A-4147-A177-3AD203B41FA5}">
                      <a16:colId xmlns:a16="http://schemas.microsoft.com/office/drawing/2014/main" val="4066402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423309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0.64705882352941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17.235294117647</a:t>
                      </a:r>
                    </a:p>
                  </a:txBody>
                  <a:tcPr/>
                </a:tc>
                <a:extLst>
                  <a:ext uri="{0D108BD9-81ED-4DB2-BD59-A6C34878D82A}">
                    <a16:rowId xmlns:a16="http://schemas.microsoft.com/office/drawing/2014/main" val="344347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0.52941176470588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7177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#Meinungsfreiheit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13.588235294118</a:t>
                      </a:r>
                    </a:p>
                  </a:txBody>
                  <a:tcPr/>
                </a:tc>
                <a:extLst>
                  <a:ext uri="{0D108BD9-81ED-4DB2-BD59-A6C34878D82A}">
                    <a16:rowId xmlns:a16="http://schemas.microsoft.com/office/drawing/2014/main" val="81602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#Europa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a:t>
                      </a:r>
                    </a:p>
                  </a:txBody>
                  <a:tcPr/>
                </a:tc>
                <a:extLst>
                  <a:ext uri="{0D108BD9-81ED-4DB2-BD59-A6C34878D82A}">
                    <a16:rowId xmlns:a16="http://schemas.microsoft.com/office/drawing/2014/main" val="402781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#Syrien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52540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18.933333333333</a:t>
                      </a:r>
                    </a:p>
                  </a:txBody>
                  <a:tcPr/>
                </a:tc>
                <a:extLst>
                  <a:ext uri="{0D108BD9-81ED-4DB2-BD59-A6C34878D82A}">
                    <a16:rowId xmlns:a16="http://schemas.microsoft.com/office/drawing/2014/main" val="77956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20.466666666667</a:t>
                      </a:r>
                    </a:p>
                  </a:txBody>
                  <a:tcPr/>
                </a:tc>
                <a:extLst>
                  <a:ext uri="{0D108BD9-81ED-4DB2-BD59-A6C34878D82A}">
                    <a16:rowId xmlns:a16="http://schemas.microsoft.com/office/drawing/2014/main" val="223251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#Mexiko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18.642857142857</a:t>
                      </a:r>
                    </a:p>
                  </a:txBody>
                  <a:tcPr/>
                </a:tc>
                <a:extLst>
                  <a:ext uri="{0D108BD9-81ED-4DB2-BD59-A6C34878D82A}">
                    <a16:rowId xmlns:a16="http://schemas.microsoft.com/office/drawing/2014/main" val="349433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#Brexit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70.214285714286</a:t>
                      </a:r>
                    </a:p>
                  </a:txBody>
                  <a:tcPr/>
                </a:tc>
                <a:extLst>
                  <a:ext uri="{0D108BD9-81ED-4DB2-BD59-A6C34878D82A}">
                    <a16:rowId xmlns:a16="http://schemas.microsoft.com/office/drawing/2014/main" val="108023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11.357142857143</a:t>
                      </a:r>
                    </a:p>
                  </a:txBody>
                  <a:tcPr/>
                </a:tc>
                <a:extLst>
                  <a:ext uri="{0D108BD9-81ED-4DB2-BD59-A6C34878D82A}">
                    <a16:rowId xmlns:a16="http://schemas.microsoft.com/office/drawing/2014/main" val="2058192593"/>
                  </a:ext>
                </a:extLst>
              </a:tr>
            </a:tbl>
          </a:graphicData>
        </a:graphic>
      </p:graphicFrame>
      <p:sp>
        <p:nvSpPr>
          <p:cNvPr id="4" name="Text Placeholder 3">
            <a:extLst>
              <a:ext uri="{FF2B5EF4-FFF2-40B4-BE49-F238E27FC236}">
                <a16:creationId xmlns:a16="http://schemas.microsoft.com/office/drawing/2014/main" id="{1D3ED593-6266-43B3-BD83-4E0DB53D8179}"/>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429927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87F14-767C-461C-9BEC-6EEFFE075206}"/>
              </a:ext>
            </a:extLst>
          </p:cNvPr>
          <p:cNvSpPr>
            <a:spLocks noGrp="1"/>
          </p:cNvSpPr>
          <p:nvPr>
            <p:ph type="title"/>
          </p:nvPr>
        </p:nvSpPr>
        <p:spPr/>
        <p:txBody>
          <a:bodyPr/>
          <a:lstStyle/>
          <a:p>
            <a:r>
              <a:rPr lang="de-DE"/>
              <a:t>Twitter Hashtag Detection | DW Deutsche Welle - 3 of 3</a:t>
            </a:r>
            <a:endParaRPr lang="en-US"/>
          </a:p>
        </p:txBody>
      </p:sp>
      <p:graphicFrame>
        <p:nvGraphicFramePr>
          <p:cNvPr id="5" name="Table Placeholder 4">
            <a:extLst>
              <a:ext uri="{FF2B5EF4-FFF2-40B4-BE49-F238E27FC236}">
                <a16:creationId xmlns:a16="http://schemas.microsoft.com/office/drawing/2014/main" id="{B7612068-1A58-4047-85FD-B595A249019D}"/>
              </a:ext>
            </a:extLst>
          </p:cNvPr>
          <p:cNvGraphicFramePr>
            <a:graphicFrameLocks noGrp="1"/>
          </p:cNvGraphicFramePr>
          <p:nvPr>
            <p:ph type="tbl" sz="quarter" idx="13"/>
            <p:extLst>
              <p:ext uri="{D42A27DB-BD31-4B8C-83A1-F6EECF244321}">
                <p14:modId xmlns:p14="http://schemas.microsoft.com/office/powerpoint/2010/main" val="280656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7676887"/>
                    </a:ext>
                  </a:extLst>
                </a:gridCol>
                <a:gridCol w="1152144">
                  <a:extLst>
                    <a:ext uri="{9D8B030D-6E8A-4147-A177-3AD203B41FA5}">
                      <a16:colId xmlns:a16="http://schemas.microsoft.com/office/drawing/2014/main" val="1786808633"/>
                    </a:ext>
                  </a:extLst>
                </a:gridCol>
                <a:gridCol w="1152144">
                  <a:extLst>
                    <a:ext uri="{9D8B030D-6E8A-4147-A177-3AD203B41FA5}">
                      <a16:colId xmlns:a16="http://schemas.microsoft.com/office/drawing/2014/main" val="3098633036"/>
                    </a:ext>
                  </a:extLst>
                </a:gridCol>
                <a:gridCol w="1152144">
                  <a:extLst>
                    <a:ext uri="{9D8B030D-6E8A-4147-A177-3AD203B41FA5}">
                      <a16:colId xmlns:a16="http://schemas.microsoft.com/office/drawing/2014/main" val="1912018951"/>
                    </a:ext>
                  </a:extLst>
                </a:gridCol>
                <a:gridCol w="1152144">
                  <a:extLst>
                    <a:ext uri="{9D8B030D-6E8A-4147-A177-3AD203B41FA5}">
                      <a16:colId xmlns:a16="http://schemas.microsoft.com/office/drawing/2014/main" val="1486420718"/>
                    </a:ext>
                  </a:extLst>
                </a:gridCol>
                <a:gridCol w="1152144">
                  <a:extLst>
                    <a:ext uri="{9D8B030D-6E8A-4147-A177-3AD203B41FA5}">
                      <a16:colId xmlns:a16="http://schemas.microsoft.com/office/drawing/2014/main" val="3806071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15524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#DW_GMF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31.357142857143</a:t>
                      </a:r>
                    </a:p>
                  </a:txBody>
                  <a:tcPr/>
                </a:tc>
                <a:extLst>
                  <a:ext uri="{0D108BD9-81ED-4DB2-BD59-A6C34878D82A}">
                    <a16:rowId xmlns:a16="http://schemas.microsoft.com/office/drawing/2014/main" val="135782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#SaudiArabien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20.461538461538</a:t>
                      </a:r>
                    </a:p>
                  </a:txBody>
                  <a:tcPr/>
                </a:tc>
                <a:extLst>
                  <a:ext uri="{0D108BD9-81ED-4DB2-BD59-A6C34878D82A}">
                    <a16:rowId xmlns:a16="http://schemas.microsoft.com/office/drawing/2014/main" val="46035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#Menschenrechte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22.846153846154</a:t>
                      </a:r>
                    </a:p>
                  </a:txBody>
                  <a:tcPr/>
                </a:tc>
                <a:extLst>
                  <a:ext uri="{0D108BD9-81ED-4DB2-BD59-A6C34878D82A}">
                    <a16:rowId xmlns:a16="http://schemas.microsoft.com/office/drawing/2014/main" val="136958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#Trump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16893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502.25</a:t>
                      </a:r>
                    </a:p>
                  </a:txBody>
                  <a:tcPr/>
                </a:tc>
                <a:extLst>
                  <a:ext uri="{0D108BD9-81ED-4DB2-BD59-A6C34878D82A}">
                    <a16:rowId xmlns:a16="http://schemas.microsoft.com/office/drawing/2014/main" val="2365787031"/>
                  </a:ext>
                </a:extLst>
              </a:tr>
            </a:tbl>
          </a:graphicData>
        </a:graphic>
      </p:graphicFrame>
      <p:sp>
        <p:nvSpPr>
          <p:cNvPr id="4" name="Text Placeholder 3">
            <a:extLst>
              <a:ext uri="{FF2B5EF4-FFF2-40B4-BE49-F238E27FC236}">
                <a16:creationId xmlns:a16="http://schemas.microsoft.com/office/drawing/2014/main" id="{AB3A4DFB-4B7F-4028-945B-0802F4E17397}"/>
              </a:ext>
            </a:extLst>
          </p:cNvPr>
          <p:cNvSpPr>
            <a:spLocks noGrp="1"/>
          </p:cNvSpPr>
          <p:nvPr>
            <p:ph type="body" sz="quarter" idx="14"/>
          </p:nvPr>
        </p:nvSpPr>
        <p:spPr/>
        <p:txBody>
          <a:bodyPr/>
          <a:lstStyle/>
          <a:p>
            <a:r>
              <a:rPr lang="en-US"/>
              <a:t>01/01/2019 - 02/29/2020</a:t>
            </a:r>
          </a:p>
        </p:txBody>
      </p:sp>
    </p:spTree>
    <p:extLst>
      <p:ext uri="{BB962C8B-B14F-4D97-AF65-F5344CB8AC3E}">
        <p14:creationId xmlns:p14="http://schemas.microsoft.com/office/powerpoint/2010/main" val="21228535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1012</Words>
  <Application>Microsoft Office PowerPoint</Application>
  <PresentationFormat>On-screen Show (4:3)</PresentationFormat>
  <Paragraphs>471</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Own Content Optimization AD</vt:lpstr>
      <vt:lpstr>Twitter Own Tweets | DW Deutsche Welle</vt:lpstr>
      <vt:lpstr>Twitter Average Interactions Per Own Tweet | DW Deutsche Welle</vt:lpstr>
      <vt:lpstr>Twitter Average Retweets Per Own Tweet | DW Deutsche Welle</vt:lpstr>
      <vt:lpstr>Twitter Average Replies Per Own Tweet | DW Deutsche Welle</vt:lpstr>
      <vt:lpstr>Twitter Average Likes Per Own Tweet | DW Deutsche Welle</vt:lpstr>
      <vt:lpstr>Twitter Interactions Distribution | DW Deutsche Welle</vt:lpstr>
      <vt:lpstr>Twitter Own and Retweeted Tweets Table | DW Deutsche Welle - 1 of 11</vt:lpstr>
      <vt:lpstr>Twitter Own and Retweeted Tweets Table | DW Deutsche Welle - 2 of 11</vt:lpstr>
      <vt:lpstr>Twitter Own and Retweeted Tweets Table | DW Deutsche Welle - 3 of 11</vt:lpstr>
      <vt:lpstr>Twitter Own and Retweeted Tweets Table | DW Deutsche Welle - 4 of 11</vt:lpstr>
      <vt:lpstr>Twitter Own and Retweeted Tweets Table | DW Deutsche Welle - 5 of 11</vt:lpstr>
      <vt:lpstr>Twitter Own and Retweeted Tweets Table | DW Deutsche Welle - 6 of 11</vt:lpstr>
      <vt:lpstr>Twitter Own and Retweeted Tweets Table | DW Deutsche Welle - 7 of 11</vt:lpstr>
      <vt:lpstr>Twitter Own and Retweeted Tweets Table | DW Deutsche Welle - 8 of 11</vt:lpstr>
      <vt:lpstr>Twitter Own and Retweeted Tweets Table | DW Deutsche Welle - 9 of 11</vt:lpstr>
      <vt:lpstr>Twitter Own and Retweeted Tweets Table | DW Deutsche Welle - 10 of 11</vt:lpstr>
      <vt:lpstr>Twitter Own and Retweeted Tweets Table | DW Deutsche Welle - 11 of 11</vt:lpstr>
      <vt:lpstr>Twitter Interaction Rate | DW Deutsche Welle</vt:lpstr>
      <vt:lpstr>Twitter Hashtag Detection | DW Deutsche Welle - 1 of 3</vt:lpstr>
      <vt:lpstr>Twitter Hashtag Detection | DW Deutsche Welle - 2 of 3</vt:lpstr>
      <vt:lpstr>Twitter Hashtag Detection | DW Deutsche Welle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Content Optimization AD</dc:title>
  <dc:creator>Frederik Peiniger</dc:creator>
  <cp:lastModifiedBy>Frederik Peiniger</cp:lastModifiedBy>
  <cp:revision>1</cp:revision>
  <dcterms:created xsi:type="dcterms:W3CDTF">2020-03-05T16:45:03Z</dcterms:created>
  <dcterms:modified xsi:type="dcterms:W3CDTF">2020-03-05T16:45:48Z</dcterms:modified>
</cp:coreProperties>
</file>