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A8CB1-E4FB-48F1-83D9-EC0143391842}"/>
              </a:ext>
            </a:extLst>
          </p:cNvPr>
          <p:cNvSpPr>
            <a:spLocks noGrp="1"/>
          </p:cNvSpPr>
          <p:nvPr>
            <p:ph type="title"/>
          </p:nvPr>
        </p:nvSpPr>
        <p:spPr/>
        <p:txBody>
          <a:bodyPr/>
          <a:lstStyle/>
          <a:p>
            <a:r>
              <a:rPr lang="en-US"/>
              <a:t>Facebook Own Posts Table | DW Africa - 1 of 25</a:t>
            </a:r>
          </a:p>
        </p:txBody>
      </p:sp>
      <p:graphicFrame>
        <p:nvGraphicFramePr>
          <p:cNvPr id="5" name="Table Placeholder 4">
            <a:extLst>
              <a:ext uri="{FF2B5EF4-FFF2-40B4-BE49-F238E27FC236}">
                <a16:creationId xmlns:a16="http://schemas.microsoft.com/office/drawing/2014/main" id="{B2703485-C113-48BD-B831-16B6355B69EA}"/>
              </a:ext>
            </a:extLst>
          </p:cNvPr>
          <p:cNvGraphicFramePr>
            <a:graphicFrameLocks noGrp="1"/>
          </p:cNvGraphicFramePr>
          <p:nvPr>
            <p:ph type="tbl" sz="quarter" idx="13"/>
            <p:extLst>
              <p:ext uri="{D42A27DB-BD31-4B8C-83A1-F6EECF244321}">
                <p14:modId xmlns:p14="http://schemas.microsoft.com/office/powerpoint/2010/main" val="3282473980"/>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00429600"/>
                    </a:ext>
                  </a:extLst>
                </a:gridCol>
                <a:gridCol w="905256">
                  <a:extLst>
                    <a:ext uri="{9D8B030D-6E8A-4147-A177-3AD203B41FA5}">
                      <a16:colId xmlns:a16="http://schemas.microsoft.com/office/drawing/2014/main" val="3024502124"/>
                    </a:ext>
                  </a:extLst>
                </a:gridCol>
                <a:gridCol w="658368">
                  <a:extLst>
                    <a:ext uri="{9D8B030D-6E8A-4147-A177-3AD203B41FA5}">
                      <a16:colId xmlns:a16="http://schemas.microsoft.com/office/drawing/2014/main" val="2486444488"/>
                    </a:ext>
                  </a:extLst>
                </a:gridCol>
                <a:gridCol w="329184">
                  <a:extLst>
                    <a:ext uri="{9D8B030D-6E8A-4147-A177-3AD203B41FA5}">
                      <a16:colId xmlns:a16="http://schemas.microsoft.com/office/drawing/2014/main" val="1722516111"/>
                    </a:ext>
                  </a:extLst>
                </a:gridCol>
                <a:gridCol w="329184">
                  <a:extLst>
                    <a:ext uri="{9D8B030D-6E8A-4147-A177-3AD203B41FA5}">
                      <a16:colId xmlns:a16="http://schemas.microsoft.com/office/drawing/2014/main" val="4154843132"/>
                    </a:ext>
                  </a:extLst>
                </a:gridCol>
                <a:gridCol w="329184">
                  <a:extLst>
                    <a:ext uri="{9D8B030D-6E8A-4147-A177-3AD203B41FA5}">
                      <a16:colId xmlns:a16="http://schemas.microsoft.com/office/drawing/2014/main" val="2365797789"/>
                    </a:ext>
                  </a:extLst>
                </a:gridCol>
                <a:gridCol w="329184">
                  <a:extLst>
                    <a:ext uri="{9D8B030D-6E8A-4147-A177-3AD203B41FA5}">
                      <a16:colId xmlns:a16="http://schemas.microsoft.com/office/drawing/2014/main" val="1045991339"/>
                    </a:ext>
                  </a:extLst>
                </a:gridCol>
                <a:gridCol w="329184">
                  <a:extLst>
                    <a:ext uri="{9D8B030D-6E8A-4147-A177-3AD203B41FA5}">
                      <a16:colId xmlns:a16="http://schemas.microsoft.com/office/drawing/2014/main" val="229813732"/>
                    </a:ext>
                  </a:extLst>
                </a:gridCol>
                <a:gridCol w="329184">
                  <a:extLst>
                    <a:ext uri="{9D8B030D-6E8A-4147-A177-3AD203B41FA5}">
                      <a16:colId xmlns:a16="http://schemas.microsoft.com/office/drawing/2014/main" val="3366803001"/>
                    </a:ext>
                  </a:extLst>
                </a:gridCol>
                <a:gridCol w="329184">
                  <a:extLst>
                    <a:ext uri="{9D8B030D-6E8A-4147-A177-3AD203B41FA5}">
                      <a16:colId xmlns:a16="http://schemas.microsoft.com/office/drawing/2014/main" val="1083793562"/>
                    </a:ext>
                  </a:extLst>
                </a:gridCol>
                <a:gridCol w="329184">
                  <a:extLst>
                    <a:ext uri="{9D8B030D-6E8A-4147-A177-3AD203B41FA5}">
                      <a16:colId xmlns:a16="http://schemas.microsoft.com/office/drawing/2014/main" val="3763919846"/>
                    </a:ext>
                  </a:extLst>
                </a:gridCol>
                <a:gridCol w="329184">
                  <a:extLst>
                    <a:ext uri="{9D8B030D-6E8A-4147-A177-3AD203B41FA5}">
                      <a16:colId xmlns:a16="http://schemas.microsoft.com/office/drawing/2014/main" val="3704109875"/>
                    </a:ext>
                  </a:extLst>
                </a:gridCol>
                <a:gridCol w="329184">
                  <a:extLst>
                    <a:ext uri="{9D8B030D-6E8A-4147-A177-3AD203B41FA5}">
                      <a16:colId xmlns:a16="http://schemas.microsoft.com/office/drawing/2014/main" val="750694434"/>
                    </a:ext>
                  </a:extLst>
                </a:gridCol>
                <a:gridCol w="329184">
                  <a:extLst>
                    <a:ext uri="{9D8B030D-6E8A-4147-A177-3AD203B41FA5}">
                      <a16:colId xmlns:a16="http://schemas.microsoft.com/office/drawing/2014/main" val="1050629327"/>
                    </a:ext>
                  </a:extLst>
                </a:gridCol>
                <a:gridCol w="329184">
                  <a:extLst>
                    <a:ext uri="{9D8B030D-6E8A-4147-A177-3AD203B41FA5}">
                      <a16:colId xmlns:a16="http://schemas.microsoft.com/office/drawing/2014/main" val="1878807606"/>
                    </a:ext>
                  </a:extLst>
                </a:gridCol>
                <a:gridCol w="329184">
                  <a:extLst>
                    <a:ext uri="{9D8B030D-6E8A-4147-A177-3AD203B41FA5}">
                      <a16:colId xmlns:a16="http://schemas.microsoft.com/office/drawing/2014/main" val="3914643967"/>
                    </a:ext>
                  </a:extLst>
                </a:gridCol>
                <a:gridCol w="329184">
                  <a:extLst>
                    <a:ext uri="{9D8B030D-6E8A-4147-A177-3AD203B41FA5}">
                      <a16:colId xmlns:a16="http://schemas.microsoft.com/office/drawing/2014/main" val="2135951836"/>
                    </a:ext>
                  </a:extLst>
                </a:gridCol>
                <a:gridCol w="329184">
                  <a:extLst>
                    <a:ext uri="{9D8B030D-6E8A-4147-A177-3AD203B41FA5}">
                      <a16:colId xmlns:a16="http://schemas.microsoft.com/office/drawing/2014/main" val="4167220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594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- 2019-05-19 17:00:01 </a:t>
                      </a:r>
                      <a:r>
                        <a:rPr kumimoji="0" lang="en-US" sz="1000" b="0" i="0" u="none" strike="noStrike" kern="1200" cap="none" spc="0" normalizeH="0" baseline="0" noProof="0">
                          <a:ln>
                            <a:noFill/>
                          </a:ln>
                          <a:solidFill>
                            <a:prstClr val="black"/>
                          </a:solidFill>
                          <a:effectLst/>
                          <a:uLnTx/>
                          <a:uFillTx/>
                          <a:latin typeface="+mn-lt"/>
                          <a:ea typeface="+mn-ea"/>
                          <a:cs typeface="+mn-cs"/>
                        </a:rPr>
                        <a:t> 
 French-Senegalese filmmaker Mati Diop wants to see more black faces in world cinema 🎬👀📽👏🏾The first woman of African descent to compete for the top prize at the Cannes Film Festival reportedly said that in a conversation about her film Atlantics 🌊🌊🌊 Diop's debut feature looks at the women left behind in Dakar when the men in their lives attempt the dangerous sea journey to 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https://scontent.xx.fbcdn.net/v/t1.0-9/s720x720/60441556_2236166413131237_4302976104336982016_n.jpg?_nc_cat=102&amp;_nc_ht=scontent.xx&amp;oh=930ff9e9783af7028c99c98f0d3fe5b1&amp;oe=5D8C04A9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05/29/2019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2009908"/>
                  </a:ext>
                </a:extLst>
              </a:tr>
            </a:tbl>
          </a:graphicData>
        </a:graphic>
      </p:graphicFrame>
      <p:sp>
        <p:nvSpPr>
          <p:cNvPr id="4" name="Text Placeholder 3">
            <a:extLst>
              <a:ext uri="{FF2B5EF4-FFF2-40B4-BE49-F238E27FC236}">
                <a16:creationId xmlns:a16="http://schemas.microsoft.com/office/drawing/2014/main" id="{31F3E710-36F9-4131-847D-15F5AE785B36}"/>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2419775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CD12B-A2F3-455E-8119-0A57F3736625}"/>
              </a:ext>
            </a:extLst>
          </p:cNvPr>
          <p:cNvSpPr>
            <a:spLocks noGrp="1"/>
          </p:cNvSpPr>
          <p:nvPr>
            <p:ph type="title"/>
          </p:nvPr>
        </p:nvSpPr>
        <p:spPr/>
        <p:txBody>
          <a:bodyPr/>
          <a:lstStyle/>
          <a:p>
            <a:r>
              <a:rPr lang="en-US"/>
              <a:t>Facebook Own Posts Table | DW Africa - 2 of 25</a:t>
            </a:r>
          </a:p>
        </p:txBody>
      </p:sp>
      <p:graphicFrame>
        <p:nvGraphicFramePr>
          <p:cNvPr id="5" name="Table Placeholder 4">
            <a:extLst>
              <a:ext uri="{FF2B5EF4-FFF2-40B4-BE49-F238E27FC236}">
                <a16:creationId xmlns:a16="http://schemas.microsoft.com/office/drawing/2014/main" id="{62ADE6BF-77A0-49C1-A3CD-6A36DC025CA1}"/>
              </a:ext>
            </a:extLst>
          </p:cNvPr>
          <p:cNvGraphicFramePr>
            <a:graphicFrameLocks noGrp="1"/>
          </p:cNvGraphicFramePr>
          <p:nvPr>
            <p:ph type="tbl" sz="quarter" idx="13"/>
            <p:extLst>
              <p:ext uri="{D42A27DB-BD31-4B8C-83A1-F6EECF244321}">
                <p14:modId xmlns:p14="http://schemas.microsoft.com/office/powerpoint/2010/main" val="3141877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17570531"/>
                    </a:ext>
                  </a:extLst>
                </a:gridCol>
                <a:gridCol w="905256">
                  <a:extLst>
                    <a:ext uri="{9D8B030D-6E8A-4147-A177-3AD203B41FA5}">
                      <a16:colId xmlns:a16="http://schemas.microsoft.com/office/drawing/2014/main" val="2092486320"/>
                    </a:ext>
                  </a:extLst>
                </a:gridCol>
                <a:gridCol w="658368">
                  <a:extLst>
                    <a:ext uri="{9D8B030D-6E8A-4147-A177-3AD203B41FA5}">
                      <a16:colId xmlns:a16="http://schemas.microsoft.com/office/drawing/2014/main" val="1831185026"/>
                    </a:ext>
                  </a:extLst>
                </a:gridCol>
                <a:gridCol w="329184">
                  <a:extLst>
                    <a:ext uri="{9D8B030D-6E8A-4147-A177-3AD203B41FA5}">
                      <a16:colId xmlns:a16="http://schemas.microsoft.com/office/drawing/2014/main" val="635930023"/>
                    </a:ext>
                  </a:extLst>
                </a:gridCol>
                <a:gridCol w="329184">
                  <a:extLst>
                    <a:ext uri="{9D8B030D-6E8A-4147-A177-3AD203B41FA5}">
                      <a16:colId xmlns:a16="http://schemas.microsoft.com/office/drawing/2014/main" val="164287739"/>
                    </a:ext>
                  </a:extLst>
                </a:gridCol>
                <a:gridCol w="329184">
                  <a:extLst>
                    <a:ext uri="{9D8B030D-6E8A-4147-A177-3AD203B41FA5}">
                      <a16:colId xmlns:a16="http://schemas.microsoft.com/office/drawing/2014/main" val="3389670615"/>
                    </a:ext>
                  </a:extLst>
                </a:gridCol>
                <a:gridCol w="329184">
                  <a:extLst>
                    <a:ext uri="{9D8B030D-6E8A-4147-A177-3AD203B41FA5}">
                      <a16:colId xmlns:a16="http://schemas.microsoft.com/office/drawing/2014/main" val="2929323247"/>
                    </a:ext>
                  </a:extLst>
                </a:gridCol>
                <a:gridCol w="329184">
                  <a:extLst>
                    <a:ext uri="{9D8B030D-6E8A-4147-A177-3AD203B41FA5}">
                      <a16:colId xmlns:a16="http://schemas.microsoft.com/office/drawing/2014/main" val="1363497523"/>
                    </a:ext>
                  </a:extLst>
                </a:gridCol>
                <a:gridCol w="329184">
                  <a:extLst>
                    <a:ext uri="{9D8B030D-6E8A-4147-A177-3AD203B41FA5}">
                      <a16:colId xmlns:a16="http://schemas.microsoft.com/office/drawing/2014/main" val="3825738162"/>
                    </a:ext>
                  </a:extLst>
                </a:gridCol>
                <a:gridCol w="329184">
                  <a:extLst>
                    <a:ext uri="{9D8B030D-6E8A-4147-A177-3AD203B41FA5}">
                      <a16:colId xmlns:a16="http://schemas.microsoft.com/office/drawing/2014/main" val="1377561941"/>
                    </a:ext>
                  </a:extLst>
                </a:gridCol>
                <a:gridCol w="329184">
                  <a:extLst>
                    <a:ext uri="{9D8B030D-6E8A-4147-A177-3AD203B41FA5}">
                      <a16:colId xmlns:a16="http://schemas.microsoft.com/office/drawing/2014/main" val="4111497202"/>
                    </a:ext>
                  </a:extLst>
                </a:gridCol>
                <a:gridCol w="329184">
                  <a:extLst>
                    <a:ext uri="{9D8B030D-6E8A-4147-A177-3AD203B41FA5}">
                      <a16:colId xmlns:a16="http://schemas.microsoft.com/office/drawing/2014/main" val="2507712124"/>
                    </a:ext>
                  </a:extLst>
                </a:gridCol>
                <a:gridCol w="329184">
                  <a:extLst>
                    <a:ext uri="{9D8B030D-6E8A-4147-A177-3AD203B41FA5}">
                      <a16:colId xmlns:a16="http://schemas.microsoft.com/office/drawing/2014/main" val="2679226529"/>
                    </a:ext>
                  </a:extLst>
                </a:gridCol>
                <a:gridCol w="329184">
                  <a:extLst>
                    <a:ext uri="{9D8B030D-6E8A-4147-A177-3AD203B41FA5}">
                      <a16:colId xmlns:a16="http://schemas.microsoft.com/office/drawing/2014/main" val="280212346"/>
                    </a:ext>
                  </a:extLst>
                </a:gridCol>
                <a:gridCol w="329184">
                  <a:extLst>
                    <a:ext uri="{9D8B030D-6E8A-4147-A177-3AD203B41FA5}">
                      <a16:colId xmlns:a16="http://schemas.microsoft.com/office/drawing/2014/main" val="2169159567"/>
                    </a:ext>
                  </a:extLst>
                </a:gridCol>
                <a:gridCol w="329184">
                  <a:extLst>
                    <a:ext uri="{9D8B030D-6E8A-4147-A177-3AD203B41FA5}">
                      <a16:colId xmlns:a16="http://schemas.microsoft.com/office/drawing/2014/main" val="1598157346"/>
                    </a:ext>
                  </a:extLst>
                </a:gridCol>
                <a:gridCol w="329184">
                  <a:extLst>
                    <a:ext uri="{9D8B030D-6E8A-4147-A177-3AD203B41FA5}">
                      <a16:colId xmlns:a16="http://schemas.microsoft.com/office/drawing/2014/main" val="1619776366"/>
                    </a:ext>
                  </a:extLst>
                </a:gridCol>
                <a:gridCol w="329184">
                  <a:extLst>
                    <a:ext uri="{9D8B030D-6E8A-4147-A177-3AD203B41FA5}">
                      <a16:colId xmlns:a16="http://schemas.microsoft.com/office/drawing/2014/main" val="2619762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497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- 2019-05-19 15:27:47 </a:t>
                      </a:r>
                      <a:r>
                        <a:rPr kumimoji="0" lang="en-US" sz="1000" b="0" i="0" u="none" strike="noStrike" kern="1200" cap="none" spc="0" normalizeH="0" baseline="0" noProof="0">
                          <a:ln>
                            <a:noFill/>
                          </a:ln>
                          <a:solidFill>
                            <a:prstClr val="black"/>
                          </a:solidFill>
                          <a:effectLst/>
                          <a:uLnTx/>
                          <a:uFillTx/>
                          <a:latin typeface="+mn-lt"/>
                          <a:ea typeface="+mn-ea"/>
                          <a:cs typeface="+mn-cs"/>
                        </a:rPr>
                        <a:t> 
 One independent researcher told DW Africa that the outcome of Malawi’s presidential election on Tuesday is unpredictable 🤔So we'll have to wait. 🤓⏳☕️ But while we do, which of the main contenders you would back - if it came down to age and age alone?
Incumbent - Peter Mutharika – 78 
Challenger A - Saulos Chilima – 46 
Challenger B - Lazarus Chakwera – 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https://scontent.xx.fbcdn.net/v/t1.0-9/s720x720/60356894_2236025669811978_3705689940378517504_n.jpg?_nc_cat=109&amp;_nc_ht=scontent.xx&amp;oh=430de3662fa68d21f45014dbff083721&amp;oe=5D984BE4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05/27/2019 08:42:38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5363296"/>
                  </a:ext>
                </a:extLst>
              </a:tr>
            </a:tbl>
          </a:graphicData>
        </a:graphic>
      </p:graphicFrame>
      <p:sp>
        <p:nvSpPr>
          <p:cNvPr id="4" name="Text Placeholder 3">
            <a:extLst>
              <a:ext uri="{FF2B5EF4-FFF2-40B4-BE49-F238E27FC236}">
                <a16:creationId xmlns:a16="http://schemas.microsoft.com/office/drawing/2014/main" id="{C8FB2869-9859-4CB4-9281-76BB0D1BB222}"/>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054323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22E07-0C18-4329-865C-D0967D90E8FE}"/>
              </a:ext>
            </a:extLst>
          </p:cNvPr>
          <p:cNvSpPr>
            <a:spLocks noGrp="1"/>
          </p:cNvSpPr>
          <p:nvPr>
            <p:ph type="title"/>
          </p:nvPr>
        </p:nvSpPr>
        <p:spPr/>
        <p:txBody>
          <a:bodyPr/>
          <a:lstStyle/>
          <a:p>
            <a:r>
              <a:rPr lang="en-US"/>
              <a:t>Facebook Own Posts Table | DW Africa - 3 of 25</a:t>
            </a:r>
          </a:p>
        </p:txBody>
      </p:sp>
      <p:graphicFrame>
        <p:nvGraphicFramePr>
          <p:cNvPr id="5" name="Table Placeholder 4">
            <a:extLst>
              <a:ext uri="{FF2B5EF4-FFF2-40B4-BE49-F238E27FC236}">
                <a16:creationId xmlns:a16="http://schemas.microsoft.com/office/drawing/2014/main" id="{6484C3E4-B557-4EA6-A702-5EE7E1E77866}"/>
              </a:ext>
            </a:extLst>
          </p:cNvPr>
          <p:cNvGraphicFramePr>
            <a:graphicFrameLocks noGrp="1"/>
          </p:cNvGraphicFramePr>
          <p:nvPr>
            <p:ph type="tbl" sz="quarter" idx="13"/>
            <p:extLst>
              <p:ext uri="{D42A27DB-BD31-4B8C-83A1-F6EECF244321}">
                <p14:modId xmlns:p14="http://schemas.microsoft.com/office/powerpoint/2010/main" val="4083366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83755400"/>
                    </a:ext>
                  </a:extLst>
                </a:gridCol>
                <a:gridCol w="905256">
                  <a:extLst>
                    <a:ext uri="{9D8B030D-6E8A-4147-A177-3AD203B41FA5}">
                      <a16:colId xmlns:a16="http://schemas.microsoft.com/office/drawing/2014/main" val="3052066881"/>
                    </a:ext>
                  </a:extLst>
                </a:gridCol>
                <a:gridCol w="658368">
                  <a:extLst>
                    <a:ext uri="{9D8B030D-6E8A-4147-A177-3AD203B41FA5}">
                      <a16:colId xmlns:a16="http://schemas.microsoft.com/office/drawing/2014/main" val="842145460"/>
                    </a:ext>
                  </a:extLst>
                </a:gridCol>
                <a:gridCol w="329184">
                  <a:extLst>
                    <a:ext uri="{9D8B030D-6E8A-4147-A177-3AD203B41FA5}">
                      <a16:colId xmlns:a16="http://schemas.microsoft.com/office/drawing/2014/main" val="2190165057"/>
                    </a:ext>
                  </a:extLst>
                </a:gridCol>
                <a:gridCol w="329184">
                  <a:extLst>
                    <a:ext uri="{9D8B030D-6E8A-4147-A177-3AD203B41FA5}">
                      <a16:colId xmlns:a16="http://schemas.microsoft.com/office/drawing/2014/main" val="1188738633"/>
                    </a:ext>
                  </a:extLst>
                </a:gridCol>
                <a:gridCol w="329184">
                  <a:extLst>
                    <a:ext uri="{9D8B030D-6E8A-4147-A177-3AD203B41FA5}">
                      <a16:colId xmlns:a16="http://schemas.microsoft.com/office/drawing/2014/main" val="1079365047"/>
                    </a:ext>
                  </a:extLst>
                </a:gridCol>
                <a:gridCol w="329184">
                  <a:extLst>
                    <a:ext uri="{9D8B030D-6E8A-4147-A177-3AD203B41FA5}">
                      <a16:colId xmlns:a16="http://schemas.microsoft.com/office/drawing/2014/main" val="267754634"/>
                    </a:ext>
                  </a:extLst>
                </a:gridCol>
                <a:gridCol w="329184">
                  <a:extLst>
                    <a:ext uri="{9D8B030D-6E8A-4147-A177-3AD203B41FA5}">
                      <a16:colId xmlns:a16="http://schemas.microsoft.com/office/drawing/2014/main" val="2569067443"/>
                    </a:ext>
                  </a:extLst>
                </a:gridCol>
                <a:gridCol w="329184">
                  <a:extLst>
                    <a:ext uri="{9D8B030D-6E8A-4147-A177-3AD203B41FA5}">
                      <a16:colId xmlns:a16="http://schemas.microsoft.com/office/drawing/2014/main" val="964677293"/>
                    </a:ext>
                  </a:extLst>
                </a:gridCol>
                <a:gridCol w="329184">
                  <a:extLst>
                    <a:ext uri="{9D8B030D-6E8A-4147-A177-3AD203B41FA5}">
                      <a16:colId xmlns:a16="http://schemas.microsoft.com/office/drawing/2014/main" val="2784923886"/>
                    </a:ext>
                  </a:extLst>
                </a:gridCol>
                <a:gridCol w="329184">
                  <a:extLst>
                    <a:ext uri="{9D8B030D-6E8A-4147-A177-3AD203B41FA5}">
                      <a16:colId xmlns:a16="http://schemas.microsoft.com/office/drawing/2014/main" val="149633920"/>
                    </a:ext>
                  </a:extLst>
                </a:gridCol>
                <a:gridCol w="329184">
                  <a:extLst>
                    <a:ext uri="{9D8B030D-6E8A-4147-A177-3AD203B41FA5}">
                      <a16:colId xmlns:a16="http://schemas.microsoft.com/office/drawing/2014/main" val="1379712374"/>
                    </a:ext>
                  </a:extLst>
                </a:gridCol>
                <a:gridCol w="329184">
                  <a:extLst>
                    <a:ext uri="{9D8B030D-6E8A-4147-A177-3AD203B41FA5}">
                      <a16:colId xmlns:a16="http://schemas.microsoft.com/office/drawing/2014/main" val="1915358428"/>
                    </a:ext>
                  </a:extLst>
                </a:gridCol>
                <a:gridCol w="329184">
                  <a:extLst>
                    <a:ext uri="{9D8B030D-6E8A-4147-A177-3AD203B41FA5}">
                      <a16:colId xmlns:a16="http://schemas.microsoft.com/office/drawing/2014/main" val="4231056830"/>
                    </a:ext>
                  </a:extLst>
                </a:gridCol>
                <a:gridCol w="329184">
                  <a:extLst>
                    <a:ext uri="{9D8B030D-6E8A-4147-A177-3AD203B41FA5}">
                      <a16:colId xmlns:a16="http://schemas.microsoft.com/office/drawing/2014/main" val="2255056982"/>
                    </a:ext>
                  </a:extLst>
                </a:gridCol>
                <a:gridCol w="329184">
                  <a:extLst>
                    <a:ext uri="{9D8B030D-6E8A-4147-A177-3AD203B41FA5}">
                      <a16:colId xmlns:a16="http://schemas.microsoft.com/office/drawing/2014/main" val="3268088852"/>
                    </a:ext>
                  </a:extLst>
                </a:gridCol>
                <a:gridCol w="329184">
                  <a:extLst>
                    <a:ext uri="{9D8B030D-6E8A-4147-A177-3AD203B41FA5}">
                      <a16:colId xmlns:a16="http://schemas.microsoft.com/office/drawing/2014/main" val="3101943798"/>
                    </a:ext>
                  </a:extLst>
                </a:gridCol>
                <a:gridCol w="329184">
                  <a:extLst>
                    <a:ext uri="{9D8B030D-6E8A-4147-A177-3AD203B41FA5}">
                      <a16:colId xmlns:a16="http://schemas.microsoft.com/office/drawing/2014/main" val="3838633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37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- 2019-05-19 14:41:42 </a:t>
                      </a:r>
                      <a:r>
                        <a:rPr kumimoji="0" lang="en-US" sz="1000" b="0" i="0" u="none" strike="noStrike" kern="1200" cap="none" spc="0" normalizeH="0" baseline="0" noProof="0">
                          <a:ln>
                            <a:noFill/>
                          </a:ln>
                          <a:solidFill>
                            <a:prstClr val="black"/>
                          </a:solidFill>
                          <a:effectLst/>
                          <a:uLnTx/>
                          <a:uFillTx/>
                          <a:latin typeface="+mn-lt"/>
                          <a:ea typeface="+mn-ea"/>
                          <a:cs typeface="+mn-cs"/>
                        </a:rPr>
                        <a:t> 
 A lack of opportunities in rural Ghana means young people are forced to relocate to urban centers 😕 That fact was at the heart of DW Africa's latest #77Percent youth street debate in Ghana - this time Tamale 🇬🇭 Ghana News Agency was there and quotes an immigration official who wants those who eventually make it in the cities to return and help their rural communities develop. Videos and pics of the full debate coming to you soon @ DW.com77 and DW Africa on YouTube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https://external.xx.fbcdn.net/safe_image.php?d=AQBHe7MLCdKsa6cq&amp;w=720&amp;h=720&amp;url=https%3A%2F%2Fupload.wikimedia.org%2Fwikipedia%2Fcommons%2Fthumb%2F4%2F42%2FTamale.jpg%2F720px-Tamale.jpg&amp;cfs=1&amp;fallback=hub_city&amp;f&amp;_nc_hash=AQDUnuEyETvovrpN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06/03/2019 08:43:53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8697886"/>
                  </a:ext>
                </a:extLst>
              </a:tr>
            </a:tbl>
          </a:graphicData>
        </a:graphic>
      </p:graphicFrame>
      <p:sp>
        <p:nvSpPr>
          <p:cNvPr id="4" name="Text Placeholder 3">
            <a:extLst>
              <a:ext uri="{FF2B5EF4-FFF2-40B4-BE49-F238E27FC236}">
                <a16:creationId xmlns:a16="http://schemas.microsoft.com/office/drawing/2014/main" id="{DCBFFC71-C661-4828-A6C4-D8ED85DD7F3F}"/>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804501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A9244-E3CD-4631-9760-CB762F24607E}"/>
              </a:ext>
            </a:extLst>
          </p:cNvPr>
          <p:cNvSpPr>
            <a:spLocks noGrp="1"/>
          </p:cNvSpPr>
          <p:nvPr>
            <p:ph type="title"/>
          </p:nvPr>
        </p:nvSpPr>
        <p:spPr/>
        <p:txBody>
          <a:bodyPr/>
          <a:lstStyle/>
          <a:p>
            <a:r>
              <a:rPr lang="en-US"/>
              <a:t>Facebook Own Posts Table | DW Africa - 4 of 25</a:t>
            </a:r>
          </a:p>
        </p:txBody>
      </p:sp>
      <p:graphicFrame>
        <p:nvGraphicFramePr>
          <p:cNvPr id="5" name="Table Placeholder 4">
            <a:extLst>
              <a:ext uri="{FF2B5EF4-FFF2-40B4-BE49-F238E27FC236}">
                <a16:creationId xmlns:a16="http://schemas.microsoft.com/office/drawing/2014/main" id="{71B71B56-EA5B-407F-89FF-694642D566DF}"/>
              </a:ext>
            </a:extLst>
          </p:cNvPr>
          <p:cNvGraphicFramePr>
            <a:graphicFrameLocks noGrp="1"/>
          </p:cNvGraphicFramePr>
          <p:nvPr>
            <p:ph type="tbl" sz="quarter" idx="13"/>
            <p:extLst>
              <p:ext uri="{D42A27DB-BD31-4B8C-83A1-F6EECF244321}">
                <p14:modId xmlns:p14="http://schemas.microsoft.com/office/powerpoint/2010/main" val="392392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93686969"/>
                    </a:ext>
                  </a:extLst>
                </a:gridCol>
                <a:gridCol w="905256">
                  <a:extLst>
                    <a:ext uri="{9D8B030D-6E8A-4147-A177-3AD203B41FA5}">
                      <a16:colId xmlns:a16="http://schemas.microsoft.com/office/drawing/2014/main" val="1008135843"/>
                    </a:ext>
                  </a:extLst>
                </a:gridCol>
                <a:gridCol w="658368">
                  <a:extLst>
                    <a:ext uri="{9D8B030D-6E8A-4147-A177-3AD203B41FA5}">
                      <a16:colId xmlns:a16="http://schemas.microsoft.com/office/drawing/2014/main" val="932801598"/>
                    </a:ext>
                  </a:extLst>
                </a:gridCol>
                <a:gridCol w="329184">
                  <a:extLst>
                    <a:ext uri="{9D8B030D-6E8A-4147-A177-3AD203B41FA5}">
                      <a16:colId xmlns:a16="http://schemas.microsoft.com/office/drawing/2014/main" val="2104016504"/>
                    </a:ext>
                  </a:extLst>
                </a:gridCol>
                <a:gridCol w="329184">
                  <a:extLst>
                    <a:ext uri="{9D8B030D-6E8A-4147-A177-3AD203B41FA5}">
                      <a16:colId xmlns:a16="http://schemas.microsoft.com/office/drawing/2014/main" val="721710435"/>
                    </a:ext>
                  </a:extLst>
                </a:gridCol>
                <a:gridCol w="329184">
                  <a:extLst>
                    <a:ext uri="{9D8B030D-6E8A-4147-A177-3AD203B41FA5}">
                      <a16:colId xmlns:a16="http://schemas.microsoft.com/office/drawing/2014/main" val="3884485582"/>
                    </a:ext>
                  </a:extLst>
                </a:gridCol>
                <a:gridCol w="329184">
                  <a:extLst>
                    <a:ext uri="{9D8B030D-6E8A-4147-A177-3AD203B41FA5}">
                      <a16:colId xmlns:a16="http://schemas.microsoft.com/office/drawing/2014/main" val="1936850855"/>
                    </a:ext>
                  </a:extLst>
                </a:gridCol>
                <a:gridCol w="329184">
                  <a:extLst>
                    <a:ext uri="{9D8B030D-6E8A-4147-A177-3AD203B41FA5}">
                      <a16:colId xmlns:a16="http://schemas.microsoft.com/office/drawing/2014/main" val="2112210276"/>
                    </a:ext>
                  </a:extLst>
                </a:gridCol>
                <a:gridCol w="329184">
                  <a:extLst>
                    <a:ext uri="{9D8B030D-6E8A-4147-A177-3AD203B41FA5}">
                      <a16:colId xmlns:a16="http://schemas.microsoft.com/office/drawing/2014/main" val="4229424478"/>
                    </a:ext>
                  </a:extLst>
                </a:gridCol>
                <a:gridCol w="329184">
                  <a:extLst>
                    <a:ext uri="{9D8B030D-6E8A-4147-A177-3AD203B41FA5}">
                      <a16:colId xmlns:a16="http://schemas.microsoft.com/office/drawing/2014/main" val="212510075"/>
                    </a:ext>
                  </a:extLst>
                </a:gridCol>
                <a:gridCol w="329184">
                  <a:extLst>
                    <a:ext uri="{9D8B030D-6E8A-4147-A177-3AD203B41FA5}">
                      <a16:colId xmlns:a16="http://schemas.microsoft.com/office/drawing/2014/main" val="2834782032"/>
                    </a:ext>
                  </a:extLst>
                </a:gridCol>
                <a:gridCol w="329184">
                  <a:extLst>
                    <a:ext uri="{9D8B030D-6E8A-4147-A177-3AD203B41FA5}">
                      <a16:colId xmlns:a16="http://schemas.microsoft.com/office/drawing/2014/main" val="1306519627"/>
                    </a:ext>
                  </a:extLst>
                </a:gridCol>
                <a:gridCol w="329184">
                  <a:extLst>
                    <a:ext uri="{9D8B030D-6E8A-4147-A177-3AD203B41FA5}">
                      <a16:colId xmlns:a16="http://schemas.microsoft.com/office/drawing/2014/main" val="2254590160"/>
                    </a:ext>
                  </a:extLst>
                </a:gridCol>
                <a:gridCol w="329184">
                  <a:extLst>
                    <a:ext uri="{9D8B030D-6E8A-4147-A177-3AD203B41FA5}">
                      <a16:colId xmlns:a16="http://schemas.microsoft.com/office/drawing/2014/main" val="1836428475"/>
                    </a:ext>
                  </a:extLst>
                </a:gridCol>
                <a:gridCol w="329184">
                  <a:extLst>
                    <a:ext uri="{9D8B030D-6E8A-4147-A177-3AD203B41FA5}">
                      <a16:colId xmlns:a16="http://schemas.microsoft.com/office/drawing/2014/main" val="2355073751"/>
                    </a:ext>
                  </a:extLst>
                </a:gridCol>
                <a:gridCol w="329184">
                  <a:extLst>
                    <a:ext uri="{9D8B030D-6E8A-4147-A177-3AD203B41FA5}">
                      <a16:colId xmlns:a16="http://schemas.microsoft.com/office/drawing/2014/main" val="995806973"/>
                    </a:ext>
                  </a:extLst>
                </a:gridCol>
                <a:gridCol w="329184">
                  <a:extLst>
                    <a:ext uri="{9D8B030D-6E8A-4147-A177-3AD203B41FA5}">
                      <a16:colId xmlns:a16="http://schemas.microsoft.com/office/drawing/2014/main" val="2834258585"/>
                    </a:ext>
                  </a:extLst>
                </a:gridCol>
                <a:gridCol w="329184">
                  <a:extLst>
                    <a:ext uri="{9D8B030D-6E8A-4147-A177-3AD203B41FA5}">
                      <a16:colId xmlns:a16="http://schemas.microsoft.com/office/drawing/2014/main" val="289418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830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- 2019-05-19 12:48:52 </a:t>
                      </a:r>
                      <a:r>
                        <a:rPr kumimoji="0" lang="en-US" sz="1000" b="0" i="0" u="none" strike="noStrike" kern="1200" cap="none" spc="0" normalizeH="0" baseline="0" noProof="0">
                          <a:ln>
                            <a:noFill/>
                          </a:ln>
                          <a:solidFill>
                            <a:prstClr val="black"/>
                          </a:solidFill>
                          <a:effectLst/>
                          <a:uLnTx/>
                          <a:uFillTx/>
                          <a:latin typeface="+mn-lt"/>
                          <a:ea typeface="+mn-ea"/>
                          <a:cs typeface="+mn-cs"/>
                        </a:rPr>
                        <a:t> 
 Sudan's military rulers and the protesters who forced Omar Al-Bashir out of the presidential palace and into prison are still in negotiations over a planned civilian-led ruling council. #SudanUprising The protesters want only minimal military representation in the new Sudanese government. Wise or unwise - how do you see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https://scontent.xx.fbcdn.net/v/t1.0-9/q85/s720x720/60478167_2235803023167576_142934402781937664_n.jpg?_nc_cat=107&amp;_nc_ht=scontent.xx&amp;oh=66c880eceafdfbd87c9150ce03fc0a0f&amp;oe=5D52FC74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08:40:24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906250"/>
                  </a:ext>
                </a:extLst>
              </a:tr>
            </a:tbl>
          </a:graphicData>
        </a:graphic>
      </p:graphicFrame>
      <p:sp>
        <p:nvSpPr>
          <p:cNvPr id="4" name="Text Placeholder 3">
            <a:extLst>
              <a:ext uri="{FF2B5EF4-FFF2-40B4-BE49-F238E27FC236}">
                <a16:creationId xmlns:a16="http://schemas.microsoft.com/office/drawing/2014/main" id="{0174E656-4514-467B-934B-181B2C6F521C}"/>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788669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0188-C68C-44D2-BCCF-2DD813BBB3BA}"/>
              </a:ext>
            </a:extLst>
          </p:cNvPr>
          <p:cNvSpPr>
            <a:spLocks noGrp="1"/>
          </p:cNvSpPr>
          <p:nvPr>
            <p:ph type="title"/>
          </p:nvPr>
        </p:nvSpPr>
        <p:spPr/>
        <p:txBody>
          <a:bodyPr/>
          <a:lstStyle/>
          <a:p>
            <a:r>
              <a:rPr lang="en-US"/>
              <a:t>Facebook Own Posts Table | DW Africa - 5 of 25</a:t>
            </a:r>
          </a:p>
        </p:txBody>
      </p:sp>
      <p:graphicFrame>
        <p:nvGraphicFramePr>
          <p:cNvPr id="5" name="Table Placeholder 4">
            <a:extLst>
              <a:ext uri="{FF2B5EF4-FFF2-40B4-BE49-F238E27FC236}">
                <a16:creationId xmlns:a16="http://schemas.microsoft.com/office/drawing/2014/main" id="{F1391A96-4EA4-4DD9-8746-4694BA5DB1B5}"/>
              </a:ext>
            </a:extLst>
          </p:cNvPr>
          <p:cNvGraphicFramePr>
            <a:graphicFrameLocks noGrp="1"/>
          </p:cNvGraphicFramePr>
          <p:nvPr>
            <p:ph type="tbl" sz="quarter" idx="13"/>
            <p:extLst>
              <p:ext uri="{D42A27DB-BD31-4B8C-83A1-F6EECF244321}">
                <p14:modId xmlns:p14="http://schemas.microsoft.com/office/powerpoint/2010/main" val="3595854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71455935"/>
                    </a:ext>
                  </a:extLst>
                </a:gridCol>
                <a:gridCol w="905256">
                  <a:extLst>
                    <a:ext uri="{9D8B030D-6E8A-4147-A177-3AD203B41FA5}">
                      <a16:colId xmlns:a16="http://schemas.microsoft.com/office/drawing/2014/main" val="4028389090"/>
                    </a:ext>
                  </a:extLst>
                </a:gridCol>
                <a:gridCol w="658368">
                  <a:extLst>
                    <a:ext uri="{9D8B030D-6E8A-4147-A177-3AD203B41FA5}">
                      <a16:colId xmlns:a16="http://schemas.microsoft.com/office/drawing/2014/main" val="2220524589"/>
                    </a:ext>
                  </a:extLst>
                </a:gridCol>
                <a:gridCol w="329184">
                  <a:extLst>
                    <a:ext uri="{9D8B030D-6E8A-4147-A177-3AD203B41FA5}">
                      <a16:colId xmlns:a16="http://schemas.microsoft.com/office/drawing/2014/main" val="1574646498"/>
                    </a:ext>
                  </a:extLst>
                </a:gridCol>
                <a:gridCol w="329184">
                  <a:extLst>
                    <a:ext uri="{9D8B030D-6E8A-4147-A177-3AD203B41FA5}">
                      <a16:colId xmlns:a16="http://schemas.microsoft.com/office/drawing/2014/main" val="3076643233"/>
                    </a:ext>
                  </a:extLst>
                </a:gridCol>
                <a:gridCol w="329184">
                  <a:extLst>
                    <a:ext uri="{9D8B030D-6E8A-4147-A177-3AD203B41FA5}">
                      <a16:colId xmlns:a16="http://schemas.microsoft.com/office/drawing/2014/main" val="3789459787"/>
                    </a:ext>
                  </a:extLst>
                </a:gridCol>
                <a:gridCol w="329184">
                  <a:extLst>
                    <a:ext uri="{9D8B030D-6E8A-4147-A177-3AD203B41FA5}">
                      <a16:colId xmlns:a16="http://schemas.microsoft.com/office/drawing/2014/main" val="2890491199"/>
                    </a:ext>
                  </a:extLst>
                </a:gridCol>
                <a:gridCol w="329184">
                  <a:extLst>
                    <a:ext uri="{9D8B030D-6E8A-4147-A177-3AD203B41FA5}">
                      <a16:colId xmlns:a16="http://schemas.microsoft.com/office/drawing/2014/main" val="104801031"/>
                    </a:ext>
                  </a:extLst>
                </a:gridCol>
                <a:gridCol w="329184">
                  <a:extLst>
                    <a:ext uri="{9D8B030D-6E8A-4147-A177-3AD203B41FA5}">
                      <a16:colId xmlns:a16="http://schemas.microsoft.com/office/drawing/2014/main" val="2331224960"/>
                    </a:ext>
                  </a:extLst>
                </a:gridCol>
                <a:gridCol w="329184">
                  <a:extLst>
                    <a:ext uri="{9D8B030D-6E8A-4147-A177-3AD203B41FA5}">
                      <a16:colId xmlns:a16="http://schemas.microsoft.com/office/drawing/2014/main" val="1863047738"/>
                    </a:ext>
                  </a:extLst>
                </a:gridCol>
                <a:gridCol w="329184">
                  <a:extLst>
                    <a:ext uri="{9D8B030D-6E8A-4147-A177-3AD203B41FA5}">
                      <a16:colId xmlns:a16="http://schemas.microsoft.com/office/drawing/2014/main" val="3819239019"/>
                    </a:ext>
                  </a:extLst>
                </a:gridCol>
                <a:gridCol w="329184">
                  <a:extLst>
                    <a:ext uri="{9D8B030D-6E8A-4147-A177-3AD203B41FA5}">
                      <a16:colId xmlns:a16="http://schemas.microsoft.com/office/drawing/2014/main" val="2161280395"/>
                    </a:ext>
                  </a:extLst>
                </a:gridCol>
                <a:gridCol w="329184">
                  <a:extLst>
                    <a:ext uri="{9D8B030D-6E8A-4147-A177-3AD203B41FA5}">
                      <a16:colId xmlns:a16="http://schemas.microsoft.com/office/drawing/2014/main" val="766220793"/>
                    </a:ext>
                  </a:extLst>
                </a:gridCol>
                <a:gridCol w="329184">
                  <a:extLst>
                    <a:ext uri="{9D8B030D-6E8A-4147-A177-3AD203B41FA5}">
                      <a16:colId xmlns:a16="http://schemas.microsoft.com/office/drawing/2014/main" val="1682712176"/>
                    </a:ext>
                  </a:extLst>
                </a:gridCol>
                <a:gridCol w="329184">
                  <a:extLst>
                    <a:ext uri="{9D8B030D-6E8A-4147-A177-3AD203B41FA5}">
                      <a16:colId xmlns:a16="http://schemas.microsoft.com/office/drawing/2014/main" val="311562004"/>
                    </a:ext>
                  </a:extLst>
                </a:gridCol>
                <a:gridCol w="329184">
                  <a:extLst>
                    <a:ext uri="{9D8B030D-6E8A-4147-A177-3AD203B41FA5}">
                      <a16:colId xmlns:a16="http://schemas.microsoft.com/office/drawing/2014/main" val="3916624609"/>
                    </a:ext>
                  </a:extLst>
                </a:gridCol>
                <a:gridCol w="329184">
                  <a:extLst>
                    <a:ext uri="{9D8B030D-6E8A-4147-A177-3AD203B41FA5}">
                      <a16:colId xmlns:a16="http://schemas.microsoft.com/office/drawing/2014/main" val="1892431937"/>
                    </a:ext>
                  </a:extLst>
                </a:gridCol>
                <a:gridCol w="329184">
                  <a:extLst>
                    <a:ext uri="{9D8B030D-6E8A-4147-A177-3AD203B41FA5}">
                      <a16:colId xmlns:a16="http://schemas.microsoft.com/office/drawing/2014/main" val="3429445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7074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16:00:01 </a:t>
                      </a:r>
                      <a:r>
                        <a:rPr kumimoji="0" lang="en-US" sz="1000" b="0" i="0" u="none" strike="noStrike" kern="1200" cap="none" spc="0" normalizeH="0" baseline="0" noProof="0">
                          <a:ln>
                            <a:noFill/>
                          </a:ln>
                          <a:solidFill>
                            <a:prstClr val="black"/>
                          </a:solidFill>
                          <a:effectLst/>
                          <a:uLnTx/>
                          <a:uFillTx/>
                          <a:latin typeface="+mn-lt"/>
                          <a:ea typeface="+mn-ea"/>
                          <a:cs typeface="+mn-cs"/>
                        </a:rPr>
                        <a:t> 
 In order to fight water hyacinths in Africa, NGOs train farmers to turn them into eco-fertilizer.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https://scontent.xx.fbcdn.net/v/t15.5256-10/s720x720/60198765_451777595633436_1027825123207413760_n.jpg?_nc_cat=109&amp;_nc_ht=scontent.xx&amp;oh=58709648266e0581fb0dec7576903ad5&amp;oe=5D97643F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05/26/2019 08:39:38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0898236"/>
                  </a:ext>
                </a:extLst>
              </a:tr>
            </a:tbl>
          </a:graphicData>
        </a:graphic>
      </p:graphicFrame>
      <p:sp>
        <p:nvSpPr>
          <p:cNvPr id="4" name="Text Placeholder 3">
            <a:extLst>
              <a:ext uri="{FF2B5EF4-FFF2-40B4-BE49-F238E27FC236}">
                <a16:creationId xmlns:a16="http://schemas.microsoft.com/office/drawing/2014/main" id="{6AB3DDEC-69DD-4597-A33B-E52FB79F2985}"/>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9018845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94972-C041-4514-AA40-F7E06E970626}"/>
              </a:ext>
            </a:extLst>
          </p:cNvPr>
          <p:cNvSpPr>
            <a:spLocks noGrp="1"/>
          </p:cNvSpPr>
          <p:nvPr>
            <p:ph type="title"/>
          </p:nvPr>
        </p:nvSpPr>
        <p:spPr/>
        <p:txBody>
          <a:bodyPr/>
          <a:lstStyle/>
          <a:p>
            <a:r>
              <a:rPr lang="en-US"/>
              <a:t>Facebook Own Posts Table | DW Africa - 6 of 25</a:t>
            </a:r>
          </a:p>
        </p:txBody>
      </p:sp>
      <p:graphicFrame>
        <p:nvGraphicFramePr>
          <p:cNvPr id="5" name="Table Placeholder 4">
            <a:extLst>
              <a:ext uri="{FF2B5EF4-FFF2-40B4-BE49-F238E27FC236}">
                <a16:creationId xmlns:a16="http://schemas.microsoft.com/office/drawing/2014/main" id="{70199480-F04F-4F1B-8ADC-DFE9BB430EB7}"/>
              </a:ext>
            </a:extLst>
          </p:cNvPr>
          <p:cNvGraphicFramePr>
            <a:graphicFrameLocks noGrp="1"/>
          </p:cNvGraphicFramePr>
          <p:nvPr>
            <p:ph type="tbl" sz="quarter" idx="13"/>
            <p:extLst>
              <p:ext uri="{D42A27DB-BD31-4B8C-83A1-F6EECF244321}">
                <p14:modId xmlns:p14="http://schemas.microsoft.com/office/powerpoint/2010/main" val="1311981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80006389"/>
                    </a:ext>
                  </a:extLst>
                </a:gridCol>
                <a:gridCol w="905256">
                  <a:extLst>
                    <a:ext uri="{9D8B030D-6E8A-4147-A177-3AD203B41FA5}">
                      <a16:colId xmlns:a16="http://schemas.microsoft.com/office/drawing/2014/main" val="740620376"/>
                    </a:ext>
                  </a:extLst>
                </a:gridCol>
                <a:gridCol w="658368">
                  <a:extLst>
                    <a:ext uri="{9D8B030D-6E8A-4147-A177-3AD203B41FA5}">
                      <a16:colId xmlns:a16="http://schemas.microsoft.com/office/drawing/2014/main" val="913005789"/>
                    </a:ext>
                  </a:extLst>
                </a:gridCol>
                <a:gridCol w="329184">
                  <a:extLst>
                    <a:ext uri="{9D8B030D-6E8A-4147-A177-3AD203B41FA5}">
                      <a16:colId xmlns:a16="http://schemas.microsoft.com/office/drawing/2014/main" val="1969020021"/>
                    </a:ext>
                  </a:extLst>
                </a:gridCol>
                <a:gridCol w="329184">
                  <a:extLst>
                    <a:ext uri="{9D8B030D-6E8A-4147-A177-3AD203B41FA5}">
                      <a16:colId xmlns:a16="http://schemas.microsoft.com/office/drawing/2014/main" val="651324828"/>
                    </a:ext>
                  </a:extLst>
                </a:gridCol>
                <a:gridCol w="329184">
                  <a:extLst>
                    <a:ext uri="{9D8B030D-6E8A-4147-A177-3AD203B41FA5}">
                      <a16:colId xmlns:a16="http://schemas.microsoft.com/office/drawing/2014/main" val="4184375368"/>
                    </a:ext>
                  </a:extLst>
                </a:gridCol>
                <a:gridCol w="329184">
                  <a:extLst>
                    <a:ext uri="{9D8B030D-6E8A-4147-A177-3AD203B41FA5}">
                      <a16:colId xmlns:a16="http://schemas.microsoft.com/office/drawing/2014/main" val="2621448514"/>
                    </a:ext>
                  </a:extLst>
                </a:gridCol>
                <a:gridCol w="329184">
                  <a:extLst>
                    <a:ext uri="{9D8B030D-6E8A-4147-A177-3AD203B41FA5}">
                      <a16:colId xmlns:a16="http://schemas.microsoft.com/office/drawing/2014/main" val="2233866674"/>
                    </a:ext>
                  </a:extLst>
                </a:gridCol>
                <a:gridCol w="329184">
                  <a:extLst>
                    <a:ext uri="{9D8B030D-6E8A-4147-A177-3AD203B41FA5}">
                      <a16:colId xmlns:a16="http://schemas.microsoft.com/office/drawing/2014/main" val="2276437064"/>
                    </a:ext>
                  </a:extLst>
                </a:gridCol>
                <a:gridCol w="329184">
                  <a:extLst>
                    <a:ext uri="{9D8B030D-6E8A-4147-A177-3AD203B41FA5}">
                      <a16:colId xmlns:a16="http://schemas.microsoft.com/office/drawing/2014/main" val="3146187285"/>
                    </a:ext>
                  </a:extLst>
                </a:gridCol>
                <a:gridCol w="329184">
                  <a:extLst>
                    <a:ext uri="{9D8B030D-6E8A-4147-A177-3AD203B41FA5}">
                      <a16:colId xmlns:a16="http://schemas.microsoft.com/office/drawing/2014/main" val="1116951156"/>
                    </a:ext>
                  </a:extLst>
                </a:gridCol>
                <a:gridCol w="329184">
                  <a:extLst>
                    <a:ext uri="{9D8B030D-6E8A-4147-A177-3AD203B41FA5}">
                      <a16:colId xmlns:a16="http://schemas.microsoft.com/office/drawing/2014/main" val="2939246303"/>
                    </a:ext>
                  </a:extLst>
                </a:gridCol>
                <a:gridCol w="329184">
                  <a:extLst>
                    <a:ext uri="{9D8B030D-6E8A-4147-A177-3AD203B41FA5}">
                      <a16:colId xmlns:a16="http://schemas.microsoft.com/office/drawing/2014/main" val="2769068052"/>
                    </a:ext>
                  </a:extLst>
                </a:gridCol>
                <a:gridCol w="329184">
                  <a:extLst>
                    <a:ext uri="{9D8B030D-6E8A-4147-A177-3AD203B41FA5}">
                      <a16:colId xmlns:a16="http://schemas.microsoft.com/office/drawing/2014/main" val="736038591"/>
                    </a:ext>
                  </a:extLst>
                </a:gridCol>
                <a:gridCol w="329184">
                  <a:extLst>
                    <a:ext uri="{9D8B030D-6E8A-4147-A177-3AD203B41FA5}">
                      <a16:colId xmlns:a16="http://schemas.microsoft.com/office/drawing/2014/main" val="465176913"/>
                    </a:ext>
                  </a:extLst>
                </a:gridCol>
                <a:gridCol w="329184">
                  <a:extLst>
                    <a:ext uri="{9D8B030D-6E8A-4147-A177-3AD203B41FA5}">
                      <a16:colId xmlns:a16="http://schemas.microsoft.com/office/drawing/2014/main" val="4196933654"/>
                    </a:ext>
                  </a:extLst>
                </a:gridCol>
                <a:gridCol w="329184">
                  <a:extLst>
                    <a:ext uri="{9D8B030D-6E8A-4147-A177-3AD203B41FA5}">
                      <a16:colId xmlns:a16="http://schemas.microsoft.com/office/drawing/2014/main" val="1244812787"/>
                    </a:ext>
                  </a:extLst>
                </a:gridCol>
                <a:gridCol w="329184">
                  <a:extLst>
                    <a:ext uri="{9D8B030D-6E8A-4147-A177-3AD203B41FA5}">
                      <a16:colId xmlns:a16="http://schemas.microsoft.com/office/drawing/2014/main" val="210722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7558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14:08:20 </a:t>
                      </a:r>
                      <a:r>
                        <a:rPr kumimoji="0" lang="en-US" sz="1000" b="0" i="0" u="none" strike="noStrike" kern="1200" cap="none" spc="0" normalizeH="0" baseline="0" noProof="0">
                          <a:ln>
                            <a:noFill/>
                          </a:ln>
                          <a:solidFill>
                            <a:prstClr val="black"/>
                          </a:solidFill>
                          <a:effectLst/>
                          <a:uLnTx/>
                          <a:uFillTx/>
                          <a:latin typeface="+mn-lt"/>
                          <a:ea typeface="+mn-ea"/>
                          <a:cs typeface="+mn-cs"/>
                        </a:rPr>
                        <a:t> 
 The Kasese district wants to protect the Rwenzori Mountain glaciers and help counter climate change. That's why they're promoting renewable energy.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https://scontent.xx.fbcdn.net/v/t15.5256-10/s720x720/60288038_328629277777416_3907879988308738048_n.jpg?_nc_cat=108&amp;_nc_ht=scontent.xx&amp;oh=ee2180060c287f88eba0b18196f4404a&amp;oe=5D8D5427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08:42:20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724981"/>
                  </a:ext>
                </a:extLst>
              </a:tr>
            </a:tbl>
          </a:graphicData>
        </a:graphic>
      </p:graphicFrame>
      <p:sp>
        <p:nvSpPr>
          <p:cNvPr id="4" name="Text Placeholder 3">
            <a:extLst>
              <a:ext uri="{FF2B5EF4-FFF2-40B4-BE49-F238E27FC236}">
                <a16:creationId xmlns:a16="http://schemas.microsoft.com/office/drawing/2014/main" id="{EB4B698C-17C1-4AB3-82EC-CD56F71F238C}"/>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3845933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D633-8D8F-41E1-87FD-8D9A570DE3B9}"/>
              </a:ext>
            </a:extLst>
          </p:cNvPr>
          <p:cNvSpPr>
            <a:spLocks noGrp="1"/>
          </p:cNvSpPr>
          <p:nvPr>
            <p:ph type="title"/>
          </p:nvPr>
        </p:nvSpPr>
        <p:spPr/>
        <p:txBody>
          <a:bodyPr/>
          <a:lstStyle/>
          <a:p>
            <a:r>
              <a:rPr lang="en-US"/>
              <a:t>Facebook Own Posts Table | DW Africa - 7 of 25</a:t>
            </a:r>
          </a:p>
        </p:txBody>
      </p:sp>
      <p:graphicFrame>
        <p:nvGraphicFramePr>
          <p:cNvPr id="5" name="Table Placeholder 4">
            <a:extLst>
              <a:ext uri="{FF2B5EF4-FFF2-40B4-BE49-F238E27FC236}">
                <a16:creationId xmlns:a16="http://schemas.microsoft.com/office/drawing/2014/main" id="{E49A8BAB-1B27-4E99-B8F5-ABC8C73EF274}"/>
              </a:ext>
            </a:extLst>
          </p:cNvPr>
          <p:cNvGraphicFramePr>
            <a:graphicFrameLocks noGrp="1"/>
          </p:cNvGraphicFramePr>
          <p:nvPr>
            <p:ph type="tbl" sz="quarter" idx="13"/>
            <p:extLst>
              <p:ext uri="{D42A27DB-BD31-4B8C-83A1-F6EECF244321}">
                <p14:modId xmlns:p14="http://schemas.microsoft.com/office/powerpoint/2010/main" val="2482110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62994730"/>
                    </a:ext>
                  </a:extLst>
                </a:gridCol>
                <a:gridCol w="905256">
                  <a:extLst>
                    <a:ext uri="{9D8B030D-6E8A-4147-A177-3AD203B41FA5}">
                      <a16:colId xmlns:a16="http://schemas.microsoft.com/office/drawing/2014/main" val="3445758356"/>
                    </a:ext>
                  </a:extLst>
                </a:gridCol>
                <a:gridCol w="658368">
                  <a:extLst>
                    <a:ext uri="{9D8B030D-6E8A-4147-A177-3AD203B41FA5}">
                      <a16:colId xmlns:a16="http://schemas.microsoft.com/office/drawing/2014/main" val="4042349118"/>
                    </a:ext>
                  </a:extLst>
                </a:gridCol>
                <a:gridCol w="329184">
                  <a:extLst>
                    <a:ext uri="{9D8B030D-6E8A-4147-A177-3AD203B41FA5}">
                      <a16:colId xmlns:a16="http://schemas.microsoft.com/office/drawing/2014/main" val="3405854406"/>
                    </a:ext>
                  </a:extLst>
                </a:gridCol>
                <a:gridCol w="329184">
                  <a:extLst>
                    <a:ext uri="{9D8B030D-6E8A-4147-A177-3AD203B41FA5}">
                      <a16:colId xmlns:a16="http://schemas.microsoft.com/office/drawing/2014/main" val="1890279874"/>
                    </a:ext>
                  </a:extLst>
                </a:gridCol>
                <a:gridCol w="329184">
                  <a:extLst>
                    <a:ext uri="{9D8B030D-6E8A-4147-A177-3AD203B41FA5}">
                      <a16:colId xmlns:a16="http://schemas.microsoft.com/office/drawing/2014/main" val="2877749228"/>
                    </a:ext>
                  </a:extLst>
                </a:gridCol>
                <a:gridCol w="329184">
                  <a:extLst>
                    <a:ext uri="{9D8B030D-6E8A-4147-A177-3AD203B41FA5}">
                      <a16:colId xmlns:a16="http://schemas.microsoft.com/office/drawing/2014/main" val="3382403257"/>
                    </a:ext>
                  </a:extLst>
                </a:gridCol>
                <a:gridCol w="329184">
                  <a:extLst>
                    <a:ext uri="{9D8B030D-6E8A-4147-A177-3AD203B41FA5}">
                      <a16:colId xmlns:a16="http://schemas.microsoft.com/office/drawing/2014/main" val="1678079417"/>
                    </a:ext>
                  </a:extLst>
                </a:gridCol>
                <a:gridCol w="329184">
                  <a:extLst>
                    <a:ext uri="{9D8B030D-6E8A-4147-A177-3AD203B41FA5}">
                      <a16:colId xmlns:a16="http://schemas.microsoft.com/office/drawing/2014/main" val="2397455595"/>
                    </a:ext>
                  </a:extLst>
                </a:gridCol>
                <a:gridCol w="329184">
                  <a:extLst>
                    <a:ext uri="{9D8B030D-6E8A-4147-A177-3AD203B41FA5}">
                      <a16:colId xmlns:a16="http://schemas.microsoft.com/office/drawing/2014/main" val="2023402555"/>
                    </a:ext>
                  </a:extLst>
                </a:gridCol>
                <a:gridCol w="329184">
                  <a:extLst>
                    <a:ext uri="{9D8B030D-6E8A-4147-A177-3AD203B41FA5}">
                      <a16:colId xmlns:a16="http://schemas.microsoft.com/office/drawing/2014/main" val="2951837390"/>
                    </a:ext>
                  </a:extLst>
                </a:gridCol>
                <a:gridCol w="329184">
                  <a:extLst>
                    <a:ext uri="{9D8B030D-6E8A-4147-A177-3AD203B41FA5}">
                      <a16:colId xmlns:a16="http://schemas.microsoft.com/office/drawing/2014/main" val="3528398983"/>
                    </a:ext>
                  </a:extLst>
                </a:gridCol>
                <a:gridCol w="329184">
                  <a:extLst>
                    <a:ext uri="{9D8B030D-6E8A-4147-A177-3AD203B41FA5}">
                      <a16:colId xmlns:a16="http://schemas.microsoft.com/office/drawing/2014/main" val="3769540382"/>
                    </a:ext>
                  </a:extLst>
                </a:gridCol>
                <a:gridCol w="329184">
                  <a:extLst>
                    <a:ext uri="{9D8B030D-6E8A-4147-A177-3AD203B41FA5}">
                      <a16:colId xmlns:a16="http://schemas.microsoft.com/office/drawing/2014/main" val="2892215319"/>
                    </a:ext>
                  </a:extLst>
                </a:gridCol>
                <a:gridCol w="329184">
                  <a:extLst>
                    <a:ext uri="{9D8B030D-6E8A-4147-A177-3AD203B41FA5}">
                      <a16:colId xmlns:a16="http://schemas.microsoft.com/office/drawing/2014/main" val="4020541442"/>
                    </a:ext>
                  </a:extLst>
                </a:gridCol>
                <a:gridCol w="329184">
                  <a:extLst>
                    <a:ext uri="{9D8B030D-6E8A-4147-A177-3AD203B41FA5}">
                      <a16:colId xmlns:a16="http://schemas.microsoft.com/office/drawing/2014/main" val="93190909"/>
                    </a:ext>
                  </a:extLst>
                </a:gridCol>
                <a:gridCol w="329184">
                  <a:extLst>
                    <a:ext uri="{9D8B030D-6E8A-4147-A177-3AD203B41FA5}">
                      <a16:colId xmlns:a16="http://schemas.microsoft.com/office/drawing/2014/main" val="3775424654"/>
                    </a:ext>
                  </a:extLst>
                </a:gridCol>
                <a:gridCol w="329184">
                  <a:extLst>
                    <a:ext uri="{9D8B030D-6E8A-4147-A177-3AD203B41FA5}">
                      <a16:colId xmlns:a16="http://schemas.microsoft.com/office/drawing/2014/main" val="372908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8814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12:30:01 </a:t>
                      </a:r>
                      <a:r>
                        <a:rPr kumimoji="0" lang="en-US" sz="1000" b="0" i="0" u="none" strike="noStrike" kern="1200" cap="none" spc="0" normalizeH="0" baseline="0" noProof="0">
                          <a:ln>
                            <a:noFill/>
                          </a:ln>
                          <a:solidFill>
                            <a:prstClr val="black"/>
                          </a:solidFill>
                          <a:effectLst/>
                          <a:uLnTx/>
                          <a:uFillTx/>
                          <a:latin typeface="+mn-lt"/>
                          <a:ea typeface="+mn-ea"/>
                          <a:cs typeface="+mn-cs"/>
                        </a:rPr>
                        <a:t> 
 Boko Haram fighters in northeastern Nigeria killed at least 14 people in separate attacks on Thursday, including farmers and fishers beside a lake, locals said Friday. The attacks in neighboring Borno and Adamawa states are the latest in a long line of massacres by Boko Haram militants, who have intensified attacks in recent months.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https://scontent.xx.fbcdn.net/v/t1.0-9/s720x720/60343603_2233820296699182_7954105065109716992_n.jpg?_nc_cat=108&amp;_nc_ht=scontent.xx&amp;oh=dd615cd54dab48be33e57cb64c248d15&amp;oe=5D9158D5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08:39:13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39645"/>
                  </a:ext>
                </a:extLst>
              </a:tr>
            </a:tbl>
          </a:graphicData>
        </a:graphic>
      </p:graphicFrame>
      <p:sp>
        <p:nvSpPr>
          <p:cNvPr id="4" name="Text Placeholder 3">
            <a:extLst>
              <a:ext uri="{FF2B5EF4-FFF2-40B4-BE49-F238E27FC236}">
                <a16:creationId xmlns:a16="http://schemas.microsoft.com/office/drawing/2014/main" id="{6F260B9D-CDF4-4569-9C39-5FC25C340F7E}"/>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458443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91585-3641-4A57-AC40-F4F43E4D6579}"/>
              </a:ext>
            </a:extLst>
          </p:cNvPr>
          <p:cNvSpPr>
            <a:spLocks noGrp="1"/>
          </p:cNvSpPr>
          <p:nvPr>
            <p:ph type="title"/>
          </p:nvPr>
        </p:nvSpPr>
        <p:spPr/>
        <p:txBody>
          <a:bodyPr/>
          <a:lstStyle/>
          <a:p>
            <a:r>
              <a:rPr lang="en-US"/>
              <a:t>Facebook Own Posts Table | DW Africa - 8 of 25</a:t>
            </a:r>
          </a:p>
        </p:txBody>
      </p:sp>
      <p:graphicFrame>
        <p:nvGraphicFramePr>
          <p:cNvPr id="5" name="Table Placeholder 4">
            <a:extLst>
              <a:ext uri="{FF2B5EF4-FFF2-40B4-BE49-F238E27FC236}">
                <a16:creationId xmlns:a16="http://schemas.microsoft.com/office/drawing/2014/main" id="{2873DAC7-E37B-45DC-8C2A-1CB440A9962C}"/>
              </a:ext>
            </a:extLst>
          </p:cNvPr>
          <p:cNvGraphicFramePr>
            <a:graphicFrameLocks noGrp="1"/>
          </p:cNvGraphicFramePr>
          <p:nvPr>
            <p:ph type="tbl" sz="quarter" idx="13"/>
            <p:extLst>
              <p:ext uri="{D42A27DB-BD31-4B8C-83A1-F6EECF244321}">
                <p14:modId xmlns:p14="http://schemas.microsoft.com/office/powerpoint/2010/main" val="328759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99245270"/>
                    </a:ext>
                  </a:extLst>
                </a:gridCol>
                <a:gridCol w="905256">
                  <a:extLst>
                    <a:ext uri="{9D8B030D-6E8A-4147-A177-3AD203B41FA5}">
                      <a16:colId xmlns:a16="http://schemas.microsoft.com/office/drawing/2014/main" val="2225331913"/>
                    </a:ext>
                  </a:extLst>
                </a:gridCol>
                <a:gridCol w="658368">
                  <a:extLst>
                    <a:ext uri="{9D8B030D-6E8A-4147-A177-3AD203B41FA5}">
                      <a16:colId xmlns:a16="http://schemas.microsoft.com/office/drawing/2014/main" val="1842516144"/>
                    </a:ext>
                  </a:extLst>
                </a:gridCol>
                <a:gridCol w="329184">
                  <a:extLst>
                    <a:ext uri="{9D8B030D-6E8A-4147-A177-3AD203B41FA5}">
                      <a16:colId xmlns:a16="http://schemas.microsoft.com/office/drawing/2014/main" val="3556081263"/>
                    </a:ext>
                  </a:extLst>
                </a:gridCol>
                <a:gridCol w="329184">
                  <a:extLst>
                    <a:ext uri="{9D8B030D-6E8A-4147-A177-3AD203B41FA5}">
                      <a16:colId xmlns:a16="http://schemas.microsoft.com/office/drawing/2014/main" val="2855738087"/>
                    </a:ext>
                  </a:extLst>
                </a:gridCol>
                <a:gridCol w="329184">
                  <a:extLst>
                    <a:ext uri="{9D8B030D-6E8A-4147-A177-3AD203B41FA5}">
                      <a16:colId xmlns:a16="http://schemas.microsoft.com/office/drawing/2014/main" val="847083939"/>
                    </a:ext>
                  </a:extLst>
                </a:gridCol>
                <a:gridCol w="329184">
                  <a:extLst>
                    <a:ext uri="{9D8B030D-6E8A-4147-A177-3AD203B41FA5}">
                      <a16:colId xmlns:a16="http://schemas.microsoft.com/office/drawing/2014/main" val="4087964963"/>
                    </a:ext>
                  </a:extLst>
                </a:gridCol>
                <a:gridCol w="329184">
                  <a:extLst>
                    <a:ext uri="{9D8B030D-6E8A-4147-A177-3AD203B41FA5}">
                      <a16:colId xmlns:a16="http://schemas.microsoft.com/office/drawing/2014/main" val="1481106639"/>
                    </a:ext>
                  </a:extLst>
                </a:gridCol>
                <a:gridCol w="329184">
                  <a:extLst>
                    <a:ext uri="{9D8B030D-6E8A-4147-A177-3AD203B41FA5}">
                      <a16:colId xmlns:a16="http://schemas.microsoft.com/office/drawing/2014/main" val="2282941186"/>
                    </a:ext>
                  </a:extLst>
                </a:gridCol>
                <a:gridCol w="329184">
                  <a:extLst>
                    <a:ext uri="{9D8B030D-6E8A-4147-A177-3AD203B41FA5}">
                      <a16:colId xmlns:a16="http://schemas.microsoft.com/office/drawing/2014/main" val="736515210"/>
                    </a:ext>
                  </a:extLst>
                </a:gridCol>
                <a:gridCol w="329184">
                  <a:extLst>
                    <a:ext uri="{9D8B030D-6E8A-4147-A177-3AD203B41FA5}">
                      <a16:colId xmlns:a16="http://schemas.microsoft.com/office/drawing/2014/main" val="1616363015"/>
                    </a:ext>
                  </a:extLst>
                </a:gridCol>
                <a:gridCol w="329184">
                  <a:extLst>
                    <a:ext uri="{9D8B030D-6E8A-4147-A177-3AD203B41FA5}">
                      <a16:colId xmlns:a16="http://schemas.microsoft.com/office/drawing/2014/main" val="3292701916"/>
                    </a:ext>
                  </a:extLst>
                </a:gridCol>
                <a:gridCol w="329184">
                  <a:extLst>
                    <a:ext uri="{9D8B030D-6E8A-4147-A177-3AD203B41FA5}">
                      <a16:colId xmlns:a16="http://schemas.microsoft.com/office/drawing/2014/main" val="767668896"/>
                    </a:ext>
                  </a:extLst>
                </a:gridCol>
                <a:gridCol w="329184">
                  <a:extLst>
                    <a:ext uri="{9D8B030D-6E8A-4147-A177-3AD203B41FA5}">
                      <a16:colId xmlns:a16="http://schemas.microsoft.com/office/drawing/2014/main" val="902754406"/>
                    </a:ext>
                  </a:extLst>
                </a:gridCol>
                <a:gridCol w="329184">
                  <a:extLst>
                    <a:ext uri="{9D8B030D-6E8A-4147-A177-3AD203B41FA5}">
                      <a16:colId xmlns:a16="http://schemas.microsoft.com/office/drawing/2014/main" val="841749917"/>
                    </a:ext>
                  </a:extLst>
                </a:gridCol>
                <a:gridCol w="329184">
                  <a:extLst>
                    <a:ext uri="{9D8B030D-6E8A-4147-A177-3AD203B41FA5}">
                      <a16:colId xmlns:a16="http://schemas.microsoft.com/office/drawing/2014/main" val="1786697575"/>
                    </a:ext>
                  </a:extLst>
                </a:gridCol>
                <a:gridCol w="329184">
                  <a:extLst>
                    <a:ext uri="{9D8B030D-6E8A-4147-A177-3AD203B41FA5}">
                      <a16:colId xmlns:a16="http://schemas.microsoft.com/office/drawing/2014/main" val="3490773032"/>
                    </a:ext>
                  </a:extLst>
                </a:gridCol>
                <a:gridCol w="329184">
                  <a:extLst>
                    <a:ext uri="{9D8B030D-6E8A-4147-A177-3AD203B41FA5}">
                      <a16:colId xmlns:a16="http://schemas.microsoft.com/office/drawing/2014/main" val="434949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5707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11:30:00 </a:t>
                      </a:r>
                      <a:r>
                        <a:rPr kumimoji="0" lang="en-US" sz="1000" b="0" i="0" u="none" strike="noStrike" kern="1200" cap="none" spc="0" normalizeH="0" baseline="0" noProof="0">
                          <a:ln>
                            <a:noFill/>
                          </a:ln>
                          <a:solidFill>
                            <a:prstClr val="black"/>
                          </a:solidFill>
                          <a:effectLst/>
                          <a:uLnTx/>
                          <a:uFillTx/>
                          <a:latin typeface="+mn-lt"/>
                          <a:ea typeface="+mn-ea"/>
                          <a:cs typeface="+mn-cs"/>
                        </a:rPr>
                        <a:t> 
 "Let us not pit Cameroonians against one another. Let us not set English-Speaking Cameroonians against French-Speaking Cameroonians... Cameroon is and remains a bilingual and multi-cultural country," President Paul Biya tweeted on Saturday. What do you make of his 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https://scontent.xx.fbcdn.net/v/t1.0-9/s720x720/60505170_2233765566704655_8782000749178519552_n.jpg?_nc_cat=109&amp;_nc_ht=scontent.xx&amp;oh=66db259e34b737027a8ed285d222b87a&amp;oe=5D623DD6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05/29/2019 08:41:50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9543958"/>
                  </a:ext>
                </a:extLst>
              </a:tr>
            </a:tbl>
          </a:graphicData>
        </a:graphic>
      </p:graphicFrame>
      <p:sp>
        <p:nvSpPr>
          <p:cNvPr id="4" name="Text Placeholder 3">
            <a:extLst>
              <a:ext uri="{FF2B5EF4-FFF2-40B4-BE49-F238E27FC236}">
                <a16:creationId xmlns:a16="http://schemas.microsoft.com/office/drawing/2014/main" id="{5DCBE4D7-1F97-4109-AC26-5D9F57637942}"/>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723268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5F5FA-052C-4B2F-8476-994B013D0D53}"/>
              </a:ext>
            </a:extLst>
          </p:cNvPr>
          <p:cNvSpPr>
            <a:spLocks noGrp="1"/>
          </p:cNvSpPr>
          <p:nvPr>
            <p:ph type="title"/>
          </p:nvPr>
        </p:nvSpPr>
        <p:spPr/>
        <p:txBody>
          <a:bodyPr/>
          <a:lstStyle/>
          <a:p>
            <a:r>
              <a:rPr lang="en-US"/>
              <a:t>Facebook Own Posts Table | DW Africa - 9 of 25</a:t>
            </a:r>
          </a:p>
        </p:txBody>
      </p:sp>
      <p:graphicFrame>
        <p:nvGraphicFramePr>
          <p:cNvPr id="5" name="Table Placeholder 4">
            <a:extLst>
              <a:ext uri="{FF2B5EF4-FFF2-40B4-BE49-F238E27FC236}">
                <a16:creationId xmlns:a16="http://schemas.microsoft.com/office/drawing/2014/main" id="{E1E07B16-7CD9-43F2-95FF-CAF0CE8BFFF5}"/>
              </a:ext>
            </a:extLst>
          </p:cNvPr>
          <p:cNvGraphicFramePr>
            <a:graphicFrameLocks noGrp="1"/>
          </p:cNvGraphicFramePr>
          <p:nvPr>
            <p:ph type="tbl" sz="quarter" idx="13"/>
            <p:extLst>
              <p:ext uri="{D42A27DB-BD31-4B8C-83A1-F6EECF244321}">
                <p14:modId xmlns:p14="http://schemas.microsoft.com/office/powerpoint/2010/main" val="56561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60372501"/>
                    </a:ext>
                  </a:extLst>
                </a:gridCol>
                <a:gridCol w="905256">
                  <a:extLst>
                    <a:ext uri="{9D8B030D-6E8A-4147-A177-3AD203B41FA5}">
                      <a16:colId xmlns:a16="http://schemas.microsoft.com/office/drawing/2014/main" val="2568423726"/>
                    </a:ext>
                  </a:extLst>
                </a:gridCol>
                <a:gridCol w="658368">
                  <a:extLst>
                    <a:ext uri="{9D8B030D-6E8A-4147-A177-3AD203B41FA5}">
                      <a16:colId xmlns:a16="http://schemas.microsoft.com/office/drawing/2014/main" val="2657219592"/>
                    </a:ext>
                  </a:extLst>
                </a:gridCol>
                <a:gridCol w="329184">
                  <a:extLst>
                    <a:ext uri="{9D8B030D-6E8A-4147-A177-3AD203B41FA5}">
                      <a16:colId xmlns:a16="http://schemas.microsoft.com/office/drawing/2014/main" val="2320288533"/>
                    </a:ext>
                  </a:extLst>
                </a:gridCol>
                <a:gridCol w="329184">
                  <a:extLst>
                    <a:ext uri="{9D8B030D-6E8A-4147-A177-3AD203B41FA5}">
                      <a16:colId xmlns:a16="http://schemas.microsoft.com/office/drawing/2014/main" val="3658958534"/>
                    </a:ext>
                  </a:extLst>
                </a:gridCol>
                <a:gridCol w="329184">
                  <a:extLst>
                    <a:ext uri="{9D8B030D-6E8A-4147-A177-3AD203B41FA5}">
                      <a16:colId xmlns:a16="http://schemas.microsoft.com/office/drawing/2014/main" val="1481627065"/>
                    </a:ext>
                  </a:extLst>
                </a:gridCol>
                <a:gridCol w="329184">
                  <a:extLst>
                    <a:ext uri="{9D8B030D-6E8A-4147-A177-3AD203B41FA5}">
                      <a16:colId xmlns:a16="http://schemas.microsoft.com/office/drawing/2014/main" val="1780653533"/>
                    </a:ext>
                  </a:extLst>
                </a:gridCol>
                <a:gridCol w="329184">
                  <a:extLst>
                    <a:ext uri="{9D8B030D-6E8A-4147-A177-3AD203B41FA5}">
                      <a16:colId xmlns:a16="http://schemas.microsoft.com/office/drawing/2014/main" val="1235907556"/>
                    </a:ext>
                  </a:extLst>
                </a:gridCol>
                <a:gridCol w="329184">
                  <a:extLst>
                    <a:ext uri="{9D8B030D-6E8A-4147-A177-3AD203B41FA5}">
                      <a16:colId xmlns:a16="http://schemas.microsoft.com/office/drawing/2014/main" val="3235860834"/>
                    </a:ext>
                  </a:extLst>
                </a:gridCol>
                <a:gridCol w="329184">
                  <a:extLst>
                    <a:ext uri="{9D8B030D-6E8A-4147-A177-3AD203B41FA5}">
                      <a16:colId xmlns:a16="http://schemas.microsoft.com/office/drawing/2014/main" val="2361370286"/>
                    </a:ext>
                  </a:extLst>
                </a:gridCol>
                <a:gridCol w="329184">
                  <a:extLst>
                    <a:ext uri="{9D8B030D-6E8A-4147-A177-3AD203B41FA5}">
                      <a16:colId xmlns:a16="http://schemas.microsoft.com/office/drawing/2014/main" val="3680821433"/>
                    </a:ext>
                  </a:extLst>
                </a:gridCol>
                <a:gridCol w="329184">
                  <a:extLst>
                    <a:ext uri="{9D8B030D-6E8A-4147-A177-3AD203B41FA5}">
                      <a16:colId xmlns:a16="http://schemas.microsoft.com/office/drawing/2014/main" val="2452196071"/>
                    </a:ext>
                  </a:extLst>
                </a:gridCol>
                <a:gridCol w="329184">
                  <a:extLst>
                    <a:ext uri="{9D8B030D-6E8A-4147-A177-3AD203B41FA5}">
                      <a16:colId xmlns:a16="http://schemas.microsoft.com/office/drawing/2014/main" val="3889664401"/>
                    </a:ext>
                  </a:extLst>
                </a:gridCol>
                <a:gridCol w="329184">
                  <a:extLst>
                    <a:ext uri="{9D8B030D-6E8A-4147-A177-3AD203B41FA5}">
                      <a16:colId xmlns:a16="http://schemas.microsoft.com/office/drawing/2014/main" val="972981192"/>
                    </a:ext>
                  </a:extLst>
                </a:gridCol>
                <a:gridCol w="329184">
                  <a:extLst>
                    <a:ext uri="{9D8B030D-6E8A-4147-A177-3AD203B41FA5}">
                      <a16:colId xmlns:a16="http://schemas.microsoft.com/office/drawing/2014/main" val="2120243718"/>
                    </a:ext>
                  </a:extLst>
                </a:gridCol>
                <a:gridCol w="329184">
                  <a:extLst>
                    <a:ext uri="{9D8B030D-6E8A-4147-A177-3AD203B41FA5}">
                      <a16:colId xmlns:a16="http://schemas.microsoft.com/office/drawing/2014/main" val="3085989746"/>
                    </a:ext>
                  </a:extLst>
                </a:gridCol>
                <a:gridCol w="329184">
                  <a:extLst>
                    <a:ext uri="{9D8B030D-6E8A-4147-A177-3AD203B41FA5}">
                      <a16:colId xmlns:a16="http://schemas.microsoft.com/office/drawing/2014/main" val="303001864"/>
                    </a:ext>
                  </a:extLst>
                </a:gridCol>
                <a:gridCol w="329184">
                  <a:extLst>
                    <a:ext uri="{9D8B030D-6E8A-4147-A177-3AD203B41FA5}">
                      <a16:colId xmlns:a16="http://schemas.microsoft.com/office/drawing/2014/main" val="315770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127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10:12:03 </a:t>
                      </a:r>
                      <a:r>
                        <a:rPr kumimoji="0" lang="en-US" sz="1000" b="0" i="0" u="none" strike="noStrike" kern="1200" cap="none" spc="0" normalizeH="0" baseline="0" noProof="0">
                          <a:ln>
                            <a:noFill/>
                          </a:ln>
                          <a:solidFill>
                            <a:prstClr val="black"/>
                          </a:solidFill>
                          <a:effectLst/>
                          <a:uLnTx/>
                          <a:uFillTx/>
                          <a:latin typeface="+mn-lt"/>
                          <a:ea typeface="+mn-ea"/>
                          <a:cs typeface="+mn-cs"/>
                        </a:rPr>
                        <a:t> 
 Italy's government on Friday allowed 18 rescued migrants, mainly women and children from sub-Saharan Africa, to disembark in Lampedusa, a small island south of Sicily. But those who are trapped in Agadez live in a horrible life. Why are some Africans still taking a perilous 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https://scontent.xx.fbcdn.net/v/t15.5256-10/s720x720/59496730_2381135892170136_241028668388802560_n.jpg?_nc_cat=107&amp;_nc_ht=scontent.xx&amp;oh=dc0c94896d7d1788b69acc865414e032&amp;oe=5D55B1BE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08:40:24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2876263"/>
                  </a:ext>
                </a:extLst>
              </a:tr>
            </a:tbl>
          </a:graphicData>
        </a:graphic>
      </p:graphicFrame>
      <p:sp>
        <p:nvSpPr>
          <p:cNvPr id="4" name="Text Placeholder 3">
            <a:extLst>
              <a:ext uri="{FF2B5EF4-FFF2-40B4-BE49-F238E27FC236}">
                <a16:creationId xmlns:a16="http://schemas.microsoft.com/office/drawing/2014/main" id="{D867F883-D2E5-4409-A4FE-CDA8EDEF9CA7}"/>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2736344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A3A9-D8A2-4C91-B513-4A833276F887}"/>
              </a:ext>
            </a:extLst>
          </p:cNvPr>
          <p:cNvSpPr>
            <a:spLocks noGrp="1"/>
          </p:cNvSpPr>
          <p:nvPr>
            <p:ph type="title"/>
          </p:nvPr>
        </p:nvSpPr>
        <p:spPr/>
        <p:txBody>
          <a:bodyPr/>
          <a:lstStyle/>
          <a:p>
            <a:r>
              <a:rPr lang="en-US"/>
              <a:t>Facebook Own Posts Table | DW Africa - 10 of 25</a:t>
            </a:r>
          </a:p>
        </p:txBody>
      </p:sp>
      <p:graphicFrame>
        <p:nvGraphicFramePr>
          <p:cNvPr id="5" name="Table Placeholder 4">
            <a:extLst>
              <a:ext uri="{FF2B5EF4-FFF2-40B4-BE49-F238E27FC236}">
                <a16:creationId xmlns:a16="http://schemas.microsoft.com/office/drawing/2014/main" id="{8F25CD58-65F6-46EF-9712-19C287E5004A}"/>
              </a:ext>
            </a:extLst>
          </p:cNvPr>
          <p:cNvGraphicFramePr>
            <a:graphicFrameLocks noGrp="1"/>
          </p:cNvGraphicFramePr>
          <p:nvPr>
            <p:ph type="tbl" sz="quarter" idx="13"/>
            <p:extLst>
              <p:ext uri="{D42A27DB-BD31-4B8C-83A1-F6EECF244321}">
                <p14:modId xmlns:p14="http://schemas.microsoft.com/office/powerpoint/2010/main" val="3231616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7372238"/>
                    </a:ext>
                  </a:extLst>
                </a:gridCol>
                <a:gridCol w="905256">
                  <a:extLst>
                    <a:ext uri="{9D8B030D-6E8A-4147-A177-3AD203B41FA5}">
                      <a16:colId xmlns:a16="http://schemas.microsoft.com/office/drawing/2014/main" val="4240860496"/>
                    </a:ext>
                  </a:extLst>
                </a:gridCol>
                <a:gridCol w="658368">
                  <a:extLst>
                    <a:ext uri="{9D8B030D-6E8A-4147-A177-3AD203B41FA5}">
                      <a16:colId xmlns:a16="http://schemas.microsoft.com/office/drawing/2014/main" val="3812700361"/>
                    </a:ext>
                  </a:extLst>
                </a:gridCol>
                <a:gridCol w="329184">
                  <a:extLst>
                    <a:ext uri="{9D8B030D-6E8A-4147-A177-3AD203B41FA5}">
                      <a16:colId xmlns:a16="http://schemas.microsoft.com/office/drawing/2014/main" val="2709445729"/>
                    </a:ext>
                  </a:extLst>
                </a:gridCol>
                <a:gridCol w="329184">
                  <a:extLst>
                    <a:ext uri="{9D8B030D-6E8A-4147-A177-3AD203B41FA5}">
                      <a16:colId xmlns:a16="http://schemas.microsoft.com/office/drawing/2014/main" val="977828750"/>
                    </a:ext>
                  </a:extLst>
                </a:gridCol>
                <a:gridCol w="329184">
                  <a:extLst>
                    <a:ext uri="{9D8B030D-6E8A-4147-A177-3AD203B41FA5}">
                      <a16:colId xmlns:a16="http://schemas.microsoft.com/office/drawing/2014/main" val="403284000"/>
                    </a:ext>
                  </a:extLst>
                </a:gridCol>
                <a:gridCol w="329184">
                  <a:extLst>
                    <a:ext uri="{9D8B030D-6E8A-4147-A177-3AD203B41FA5}">
                      <a16:colId xmlns:a16="http://schemas.microsoft.com/office/drawing/2014/main" val="14774572"/>
                    </a:ext>
                  </a:extLst>
                </a:gridCol>
                <a:gridCol w="329184">
                  <a:extLst>
                    <a:ext uri="{9D8B030D-6E8A-4147-A177-3AD203B41FA5}">
                      <a16:colId xmlns:a16="http://schemas.microsoft.com/office/drawing/2014/main" val="3566403703"/>
                    </a:ext>
                  </a:extLst>
                </a:gridCol>
                <a:gridCol w="329184">
                  <a:extLst>
                    <a:ext uri="{9D8B030D-6E8A-4147-A177-3AD203B41FA5}">
                      <a16:colId xmlns:a16="http://schemas.microsoft.com/office/drawing/2014/main" val="2392699851"/>
                    </a:ext>
                  </a:extLst>
                </a:gridCol>
                <a:gridCol w="329184">
                  <a:extLst>
                    <a:ext uri="{9D8B030D-6E8A-4147-A177-3AD203B41FA5}">
                      <a16:colId xmlns:a16="http://schemas.microsoft.com/office/drawing/2014/main" val="1577017808"/>
                    </a:ext>
                  </a:extLst>
                </a:gridCol>
                <a:gridCol w="329184">
                  <a:extLst>
                    <a:ext uri="{9D8B030D-6E8A-4147-A177-3AD203B41FA5}">
                      <a16:colId xmlns:a16="http://schemas.microsoft.com/office/drawing/2014/main" val="2550936841"/>
                    </a:ext>
                  </a:extLst>
                </a:gridCol>
                <a:gridCol w="329184">
                  <a:extLst>
                    <a:ext uri="{9D8B030D-6E8A-4147-A177-3AD203B41FA5}">
                      <a16:colId xmlns:a16="http://schemas.microsoft.com/office/drawing/2014/main" val="3196419517"/>
                    </a:ext>
                  </a:extLst>
                </a:gridCol>
                <a:gridCol w="329184">
                  <a:extLst>
                    <a:ext uri="{9D8B030D-6E8A-4147-A177-3AD203B41FA5}">
                      <a16:colId xmlns:a16="http://schemas.microsoft.com/office/drawing/2014/main" val="1006932111"/>
                    </a:ext>
                  </a:extLst>
                </a:gridCol>
                <a:gridCol w="329184">
                  <a:extLst>
                    <a:ext uri="{9D8B030D-6E8A-4147-A177-3AD203B41FA5}">
                      <a16:colId xmlns:a16="http://schemas.microsoft.com/office/drawing/2014/main" val="3987648426"/>
                    </a:ext>
                  </a:extLst>
                </a:gridCol>
                <a:gridCol w="329184">
                  <a:extLst>
                    <a:ext uri="{9D8B030D-6E8A-4147-A177-3AD203B41FA5}">
                      <a16:colId xmlns:a16="http://schemas.microsoft.com/office/drawing/2014/main" val="1008559685"/>
                    </a:ext>
                  </a:extLst>
                </a:gridCol>
                <a:gridCol w="329184">
                  <a:extLst>
                    <a:ext uri="{9D8B030D-6E8A-4147-A177-3AD203B41FA5}">
                      <a16:colId xmlns:a16="http://schemas.microsoft.com/office/drawing/2014/main" val="2130017282"/>
                    </a:ext>
                  </a:extLst>
                </a:gridCol>
                <a:gridCol w="329184">
                  <a:extLst>
                    <a:ext uri="{9D8B030D-6E8A-4147-A177-3AD203B41FA5}">
                      <a16:colId xmlns:a16="http://schemas.microsoft.com/office/drawing/2014/main" val="4223367420"/>
                    </a:ext>
                  </a:extLst>
                </a:gridCol>
                <a:gridCol w="329184">
                  <a:extLst>
                    <a:ext uri="{9D8B030D-6E8A-4147-A177-3AD203B41FA5}">
                      <a16:colId xmlns:a16="http://schemas.microsoft.com/office/drawing/2014/main" val="126335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4597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09:00:01 </a:t>
                      </a:r>
                      <a:r>
                        <a:rPr kumimoji="0" lang="en-US" sz="1000" b="0" i="0" u="none" strike="noStrike" kern="1200" cap="none" spc="0" normalizeH="0" baseline="0" noProof="0">
                          <a:ln>
                            <a:noFill/>
                          </a:ln>
                          <a:solidFill>
                            <a:prstClr val="black"/>
                          </a:solidFill>
                          <a:effectLst/>
                          <a:uLnTx/>
                          <a:uFillTx/>
                          <a:latin typeface="+mn-lt"/>
                          <a:ea typeface="+mn-ea"/>
                          <a:cs typeface="+mn-cs"/>
                        </a:rPr>
                        <a:t> 
 International aid organizations are warning that the Ebola outbreak in DR Congo could worsen in the face of instability, public distrust and a critical shortfall in funds to contain the deadly virus. What do you think has contributed to the spreading of Ebola and failure to stop it by DRC and International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https://external.xx.fbcdn.net/safe_image.php?d=AQDP3LRQJilag9SB&amp;w=720&amp;h=720&amp;url=https%3A%2F%2Fwww.dw.com%2Fimage%2F48001923_304.jpg&amp;cfs=1&amp;_nc_hash=AQBwqSM9B-rmSv3P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05/20/2019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5015830"/>
                  </a:ext>
                </a:extLst>
              </a:tr>
            </a:tbl>
          </a:graphicData>
        </a:graphic>
      </p:graphicFrame>
      <p:sp>
        <p:nvSpPr>
          <p:cNvPr id="4" name="Text Placeholder 3">
            <a:extLst>
              <a:ext uri="{FF2B5EF4-FFF2-40B4-BE49-F238E27FC236}">
                <a16:creationId xmlns:a16="http://schemas.microsoft.com/office/drawing/2014/main" id="{0D3EBC52-0724-41B6-B630-9A7F827854DD}"/>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3428006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B4F99-5312-4F0F-84F1-950A803E82F5}"/>
              </a:ext>
            </a:extLst>
          </p:cNvPr>
          <p:cNvSpPr>
            <a:spLocks noGrp="1"/>
          </p:cNvSpPr>
          <p:nvPr>
            <p:ph type="title"/>
          </p:nvPr>
        </p:nvSpPr>
        <p:spPr/>
        <p:txBody>
          <a:bodyPr/>
          <a:lstStyle/>
          <a:p>
            <a:r>
              <a:rPr lang="en-US"/>
              <a:t>Facebook Own Posts Table | DW Africa - 11 of 25</a:t>
            </a:r>
          </a:p>
        </p:txBody>
      </p:sp>
      <p:graphicFrame>
        <p:nvGraphicFramePr>
          <p:cNvPr id="5" name="Table Placeholder 4">
            <a:extLst>
              <a:ext uri="{FF2B5EF4-FFF2-40B4-BE49-F238E27FC236}">
                <a16:creationId xmlns:a16="http://schemas.microsoft.com/office/drawing/2014/main" id="{EB4C7291-9417-4153-85EF-75FD086DD0D6}"/>
              </a:ext>
            </a:extLst>
          </p:cNvPr>
          <p:cNvGraphicFramePr>
            <a:graphicFrameLocks noGrp="1"/>
          </p:cNvGraphicFramePr>
          <p:nvPr>
            <p:ph type="tbl" sz="quarter" idx="13"/>
            <p:extLst>
              <p:ext uri="{D42A27DB-BD31-4B8C-83A1-F6EECF244321}">
                <p14:modId xmlns:p14="http://schemas.microsoft.com/office/powerpoint/2010/main" val="355420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19565224"/>
                    </a:ext>
                  </a:extLst>
                </a:gridCol>
                <a:gridCol w="905256">
                  <a:extLst>
                    <a:ext uri="{9D8B030D-6E8A-4147-A177-3AD203B41FA5}">
                      <a16:colId xmlns:a16="http://schemas.microsoft.com/office/drawing/2014/main" val="3242746474"/>
                    </a:ext>
                  </a:extLst>
                </a:gridCol>
                <a:gridCol w="658368">
                  <a:extLst>
                    <a:ext uri="{9D8B030D-6E8A-4147-A177-3AD203B41FA5}">
                      <a16:colId xmlns:a16="http://schemas.microsoft.com/office/drawing/2014/main" val="324365939"/>
                    </a:ext>
                  </a:extLst>
                </a:gridCol>
                <a:gridCol w="329184">
                  <a:extLst>
                    <a:ext uri="{9D8B030D-6E8A-4147-A177-3AD203B41FA5}">
                      <a16:colId xmlns:a16="http://schemas.microsoft.com/office/drawing/2014/main" val="2378429142"/>
                    </a:ext>
                  </a:extLst>
                </a:gridCol>
                <a:gridCol w="329184">
                  <a:extLst>
                    <a:ext uri="{9D8B030D-6E8A-4147-A177-3AD203B41FA5}">
                      <a16:colId xmlns:a16="http://schemas.microsoft.com/office/drawing/2014/main" val="1095964405"/>
                    </a:ext>
                  </a:extLst>
                </a:gridCol>
                <a:gridCol w="329184">
                  <a:extLst>
                    <a:ext uri="{9D8B030D-6E8A-4147-A177-3AD203B41FA5}">
                      <a16:colId xmlns:a16="http://schemas.microsoft.com/office/drawing/2014/main" val="639550544"/>
                    </a:ext>
                  </a:extLst>
                </a:gridCol>
                <a:gridCol w="329184">
                  <a:extLst>
                    <a:ext uri="{9D8B030D-6E8A-4147-A177-3AD203B41FA5}">
                      <a16:colId xmlns:a16="http://schemas.microsoft.com/office/drawing/2014/main" val="1976428843"/>
                    </a:ext>
                  </a:extLst>
                </a:gridCol>
                <a:gridCol w="329184">
                  <a:extLst>
                    <a:ext uri="{9D8B030D-6E8A-4147-A177-3AD203B41FA5}">
                      <a16:colId xmlns:a16="http://schemas.microsoft.com/office/drawing/2014/main" val="4236984265"/>
                    </a:ext>
                  </a:extLst>
                </a:gridCol>
                <a:gridCol w="329184">
                  <a:extLst>
                    <a:ext uri="{9D8B030D-6E8A-4147-A177-3AD203B41FA5}">
                      <a16:colId xmlns:a16="http://schemas.microsoft.com/office/drawing/2014/main" val="3550425409"/>
                    </a:ext>
                  </a:extLst>
                </a:gridCol>
                <a:gridCol w="329184">
                  <a:extLst>
                    <a:ext uri="{9D8B030D-6E8A-4147-A177-3AD203B41FA5}">
                      <a16:colId xmlns:a16="http://schemas.microsoft.com/office/drawing/2014/main" val="3647362770"/>
                    </a:ext>
                  </a:extLst>
                </a:gridCol>
                <a:gridCol w="329184">
                  <a:extLst>
                    <a:ext uri="{9D8B030D-6E8A-4147-A177-3AD203B41FA5}">
                      <a16:colId xmlns:a16="http://schemas.microsoft.com/office/drawing/2014/main" val="1694485382"/>
                    </a:ext>
                  </a:extLst>
                </a:gridCol>
                <a:gridCol w="329184">
                  <a:extLst>
                    <a:ext uri="{9D8B030D-6E8A-4147-A177-3AD203B41FA5}">
                      <a16:colId xmlns:a16="http://schemas.microsoft.com/office/drawing/2014/main" val="2789068295"/>
                    </a:ext>
                  </a:extLst>
                </a:gridCol>
                <a:gridCol w="329184">
                  <a:extLst>
                    <a:ext uri="{9D8B030D-6E8A-4147-A177-3AD203B41FA5}">
                      <a16:colId xmlns:a16="http://schemas.microsoft.com/office/drawing/2014/main" val="1534496582"/>
                    </a:ext>
                  </a:extLst>
                </a:gridCol>
                <a:gridCol w="329184">
                  <a:extLst>
                    <a:ext uri="{9D8B030D-6E8A-4147-A177-3AD203B41FA5}">
                      <a16:colId xmlns:a16="http://schemas.microsoft.com/office/drawing/2014/main" val="1072777268"/>
                    </a:ext>
                  </a:extLst>
                </a:gridCol>
                <a:gridCol w="329184">
                  <a:extLst>
                    <a:ext uri="{9D8B030D-6E8A-4147-A177-3AD203B41FA5}">
                      <a16:colId xmlns:a16="http://schemas.microsoft.com/office/drawing/2014/main" val="3552098127"/>
                    </a:ext>
                  </a:extLst>
                </a:gridCol>
                <a:gridCol w="329184">
                  <a:extLst>
                    <a:ext uri="{9D8B030D-6E8A-4147-A177-3AD203B41FA5}">
                      <a16:colId xmlns:a16="http://schemas.microsoft.com/office/drawing/2014/main" val="918233087"/>
                    </a:ext>
                  </a:extLst>
                </a:gridCol>
                <a:gridCol w="329184">
                  <a:extLst>
                    <a:ext uri="{9D8B030D-6E8A-4147-A177-3AD203B41FA5}">
                      <a16:colId xmlns:a16="http://schemas.microsoft.com/office/drawing/2014/main" val="403621601"/>
                    </a:ext>
                  </a:extLst>
                </a:gridCol>
                <a:gridCol w="329184">
                  <a:extLst>
                    <a:ext uri="{9D8B030D-6E8A-4147-A177-3AD203B41FA5}">
                      <a16:colId xmlns:a16="http://schemas.microsoft.com/office/drawing/2014/main" val="541595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495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- 2019-05-18 08:00:00 </a:t>
                      </a:r>
                      <a:r>
                        <a:rPr kumimoji="0" lang="en-US" sz="1000" b="0" i="0" u="none" strike="noStrike" kern="1200" cap="none" spc="0" normalizeH="0" baseline="0" noProof="0">
                          <a:ln>
                            <a:noFill/>
                          </a:ln>
                          <a:solidFill>
                            <a:prstClr val="black"/>
                          </a:solidFill>
                          <a:effectLst/>
                          <a:uLnTx/>
                          <a:uFillTx/>
                          <a:latin typeface="+mn-lt"/>
                          <a:ea typeface="+mn-ea"/>
                          <a:cs typeface="+mn-cs"/>
                        </a:rPr>
                        <a:t> 
 How does Uganda manage to host over a million refugees? DW reporter Edith Kimani heads to Uganda to speak with locals about what they think of the country's refugee policies.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https://scontent.xx.fbcdn.net/v/t15.5256-10/s720x720/60106714_2691171770955461_1981679871511756800_n.jpg?_nc_cat=103&amp;_nc_ht=scontent.xx&amp;oh=29aea669de86566df63ba2631326c4cb&amp;oe=5D9021C1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08:41:32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827619"/>
                  </a:ext>
                </a:extLst>
              </a:tr>
            </a:tbl>
          </a:graphicData>
        </a:graphic>
      </p:graphicFrame>
      <p:sp>
        <p:nvSpPr>
          <p:cNvPr id="4" name="Text Placeholder 3">
            <a:extLst>
              <a:ext uri="{FF2B5EF4-FFF2-40B4-BE49-F238E27FC236}">
                <a16:creationId xmlns:a16="http://schemas.microsoft.com/office/drawing/2014/main" id="{2AA43F24-3E46-4345-B5A6-DCBCAE38D6EE}"/>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594804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CB8D1-7605-4206-A017-E1832A42E10A}"/>
              </a:ext>
            </a:extLst>
          </p:cNvPr>
          <p:cNvSpPr>
            <a:spLocks noGrp="1"/>
          </p:cNvSpPr>
          <p:nvPr>
            <p:ph type="title"/>
          </p:nvPr>
        </p:nvSpPr>
        <p:spPr/>
        <p:txBody>
          <a:bodyPr/>
          <a:lstStyle/>
          <a:p>
            <a:r>
              <a:rPr lang="en-US"/>
              <a:t>Facebook Own Posts Table | DW Africa - 12 of 25</a:t>
            </a:r>
          </a:p>
        </p:txBody>
      </p:sp>
      <p:graphicFrame>
        <p:nvGraphicFramePr>
          <p:cNvPr id="5" name="Table Placeholder 4">
            <a:extLst>
              <a:ext uri="{FF2B5EF4-FFF2-40B4-BE49-F238E27FC236}">
                <a16:creationId xmlns:a16="http://schemas.microsoft.com/office/drawing/2014/main" id="{204D7B1F-5FCF-4C93-85B2-257DF598F312}"/>
              </a:ext>
            </a:extLst>
          </p:cNvPr>
          <p:cNvGraphicFramePr>
            <a:graphicFrameLocks noGrp="1"/>
          </p:cNvGraphicFramePr>
          <p:nvPr>
            <p:ph type="tbl" sz="quarter" idx="13"/>
            <p:extLst>
              <p:ext uri="{D42A27DB-BD31-4B8C-83A1-F6EECF244321}">
                <p14:modId xmlns:p14="http://schemas.microsoft.com/office/powerpoint/2010/main" val="244474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72552626"/>
                    </a:ext>
                  </a:extLst>
                </a:gridCol>
                <a:gridCol w="905256">
                  <a:extLst>
                    <a:ext uri="{9D8B030D-6E8A-4147-A177-3AD203B41FA5}">
                      <a16:colId xmlns:a16="http://schemas.microsoft.com/office/drawing/2014/main" val="1247171982"/>
                    </a:ext>
                  </a:extLst>
                </a:gridCol>
                <a:gridCol w="658368">
                  <a:extLst>
                    <a:ext uri="{9D8B030D-6E8A-4147-A177-3AD203B41FA5}">
                      <a16:colId xmlns:a16="http://schemas.microsoft.com/office/drawing/2014/main" val="311285745"/>
                    </a:ext>
                  </a:extLst>
                </a:gridCol>
                <a:gridCol w="329184">
                  <a:extLst>
                    <a:ext uri="{9D8B030D-6E8A-4147-A177-3AD203B41FA5}">
                      <a16:colId xmlns:a16="http://schemas.microsoft.com/office/drawing/2014/main" val="3221627728"/>
                    </a:ext>
                  </a:extLst>
                </a:gridCol>
                <a:gridCol w="329184">
                  <a:extLst>
                    <a:ext uri="{9D8B030D-6E8A-4147-A177-3AD203B41FA5}">
                      <a16:colId xmlns:a16="http://schemas.microsoft.com/office/drawing/2014/main" val="2915657229"/>
                    </a:ext>
                  </a:extLst>
                </a:gridCol>
                <a:gridCol w="329184">
                  <a:extLst>
                    <a:ext uri="{9D8B030D-6E8A-4147-A177-3AD203B41FA5}">
                      <a16:colId xmlns:a16="http://schemas.microsoft.com/office/drawing/2014/main" val="411704631"/>
                    </a:ext>
                  </a:extLst>
                </a:gridCol>
                <a:gridCol w="329184">
                  <a:extLst>
                    <a:ext uri="{9D8B030D-6E8A-4147-A177-3AD203B41FA5}">
                      <a16:colId xmlns:a16="http://schemas.microsoft.com/office/drawing/2014/main" val="2595543827"/>
                    </a:ext>
                  </a:extLst>
                </a:gridCol>
                <a:gridCol w="329184">
                  <a:extLst>
                    <a:ext uri="{9D8B030D-6E8A-4147-A177-3AD203B41FA5}">
                      <a16:colId xmlns:a16="http://schemas.microsoft.com/office/drawing/2014/main" val="242213003"/>
                    </a:ext>
                  </a:extLst>
                </a:gridCol>
                <a:gridCol w="329184">
                  <a:extLst>
                    <a:ext uri="{9D8B030D-6E8A-4147-A177-3AD203B41FA5}">
                      <a16:colId xmlns:a16="http://schemas.microsoft.com/office/drawing/2014/main" val="2221380736"/>
                    </a:ext>
                  </a:extLst>
                </a:gridCol>
                <a:gridCol w="329184">
                  <a:extLst>
                    <a:ext uri="{9D8B030D-6E8A-4147-A177-3AD203B41FA5}">
                      <a16:colId xmlns:a16="http://schemas.microsoft.com/office/drawing/2014/main" val="3931285670"/>
                    </a:ext>
                  </a:extLst>
                </a:gridCol>
                <a:gridCol w="329184">
                  <a:extLst>
                    <a:ext uri="{9D8B030D-6E8A-4147-A177-3AD203B41FA5}">
                      <a16:colId xmlns:a16="http://schemas.microsoft.com/office/drawing/2014/main" val="3256758750"/>
                    </a:ext>
                  </a:extLst>
                </a:gridCol>
                <a:gridCol w="329184">
                  <a:extLst>
                    <a:ext uri="{9D8B030D-6E8A-4147-A177-3AD203B41FA5}">
                      <a16:colId xmlns:a16="http://schemas.microsoft.com/office/drawing/2014/main" val="2436908168"/>
                    </a:ext>
                  </a:extLst>
                </a:gridCol>
                <a:gridCol w="329184">
                  <a:extLst>
                    <a:ext uri="{9D8B030D-6E8A-4147-A177-3AD203B41FA5}">
                      <a16:colId xmlns:a16="http://schemas.microsoft.com/office/drawing/2014/main" val="3725256699"/>
                    </a:ext>
                  </a:extLst>
                </a:gridCol>
                <a:gridCol w="329184">
                  <a:extLst>
                    <a:ext uri="{9D8B030D-6E8A-4147-A177-3AD203B41FA5}">
                      <a16:colId xmlns:a16="http://schemas.microsoft.com/office/drawing/2014/main" val="1709538635"/>
                    </a:ext>
                  </a:extLst>
                </a:gridCol>
                <a:gridCol w="329184">
                  <a:extLst>
                    <a:ext uri="{9D8B030D-6E8A-4147-A177-3AD203B41FA5}">
                      <a16:colId xmlns:a16="http://schemas.microsoft.com/office/drawing/2014/main" val="2438215174"/>
                    </a:ext>
                  </a:extLst>
                </a:gridCol>
                <a:gridCol w="329184">
                  <a:extLst>
                    <a:ext uri="{9D8B030D-6E8A-4147-A177-3AD203B41FA5}">
                      <a16:colId xmlns:a16="http://schemas.microsoft.com/office/drawing/2014/main" val="569828573"/>
                    </a:ext>
                  </a:extLst>
                </a:gridCol>
                <a:gridCol w="329184">
                  <a:extLst>
                    <a:ext uri="{9D8B030D-6E8A-4147-A177-3AD203B41FA5}">
                      <a16:colId xmlns:a16="http://schemas.microsoft.com/office/drawing/2014/main" val="1410051208"/>
                    </a:ext>
                  </a:extLst>
                </a:gridCol>
                <a:gridCol w="329184">
                  <a:extLst>
                    <a:ext uri="{9D8B030D-6E8A-4147-A177-3AD203B41FA5}">
                      <a16:colId xmlns:a16="http://schemas.microsoft.com/office/drawing/2014/main" val="260981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345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16:04:04 </a:t>
                      </a:r>
                      <a:r>
                        <a:rPr kumimoji="0" lang="en-US" sz="1000" b="0" i="0" u="none" strike="noStrike" kern="1200" cap="none" spc="0" normalizeH="0" baseline="0" noProof="0">
                          <a:ln>
                            <a:noFill/>
                          </a:ln>
                          <a:solidFill>
                            <a:prstClr val="black"/>
                          </a:solidFill>
                          <a:effectLst/>
                          <a:uLnTx/>
                          <a:uFillTx/>
                          <a:latin typeface="+mn-lt"/>
                          <a:ea typeface="+mn-ea"/>
                          <a:cs typeface="+mn-cs"/>
                        </a:rPr>
                        <a:t> 
 Live on Africalink: Museveni's government sued by journalists+++South Sudan's leader has dismissed dozens oversees diplomats for not reporting to work+++Gambia's Quran recitation 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https://scontent.xx.fbcdn.net/v/t15.5256-10/s720x720/60057729_2191417044298629_5242713703161266176_n.jpg?_nc_cat=105&amp;_nc_ht=scontent.xx&amp;oh=99071f10942546e054dcc115a5a8f0ce&amp;oe=5D6148BC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05/24/2019 08:39:57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5227221"/>
                  </a:ext>
                </a:extLst>
              </a:tr>
            </a:tbl>
          </a:graphicData>
        </a:graphic>
      </p:graphicFrame>
      <p:sp>
        <p:nvSpPr>
          <p:cNvPr id="4" name="Text Placeholder 3">
            <a:extLst>
              <a:ext uri="{FF2B5EF4-FFF2-40B4-BE49-F238E27FC236}">
                <a16:creationId xmlns:a16="http://schemas.microsoft.com/office/drawing/2014/main" id="{39E3211D-850C-4C50-9968-C37ECB042F2B}"/>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3944383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46C9B-09BE-4FA7-BD32-3B9F95201A9F}"/>
              </a:ext>
            </a:extLst>
          </p:cNvPr>
          <p:cNvSpPr>
            <a:spLocks noGrp="1"/>
          </p:cNvSpPr>
          <p:nvPr>
            <p:ph type="title"/>
          </p:nvPr>
        </p:nvSpPr>
        <p:spPr/>
        <p:txBody>
          <a:bodyPr/>
          <a:lstStyle/>
          <a:p>
            <a:r>
              <a:rPr lang="en-US"/>
              <a:t>Facebook Own Posts Table | DW Africa - 13 of 25</a:t>
            </a:r>
          </a:p>
        </p:txBody>
      </p:sp>
      <p:graphicFrame>
        <p:nvGraphicFramePr>
          <p:cNvPr id="5" name="Table Placeholder 4">
            <a:extLst>
              <a:ext uri="{FF2B5EF4-FFF2-40B4-BE49-F238E27FC236}">
                <a16:creationId xmlns:a16="http://schemas.microsoft.com/office/drawing/2014/main" id="{BDD82E75-A77A-47B4-9197-7F0A99AF9C42}"/>
              </a:ext>
            </a:extLst>
          </p:cNvPr>
          <p:cNvGraphicFramePr>
            <a:graphicFrameLocks noGrp="1"/>
          </p:cNvGraphicFramePr>
          <p:nvPr>
            <p:ph type="tbl" sz="quarter" idx="13"/>
            <p:extLst>
              <p:ext uri="{D42A27DB-BD31-4B8C-83A1-F6EECF244321}">
                <p14:modId xmlns:p14="http://schemas.microsoft.com/office/powerpoint/2010/main" val="2897271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4794582"/>
                    </a:ext>
                  </a:extLst>
                </a:gridCol>
                <a:gridCol w="905256">
                  <a:extLst>
                    <a:ext uri="{9D8B030D-6E8A-4147-A177-3AD203B41FA5}">
                      <a16:colId xmlns:a16="http://schemas.microsoft.com/office/drawing/2014/main" val="148494871"/>
                    </a:ext>
                  </a:extLst>
                </a:gridCol>
                <a:gridCol w="658368">
                  <a:extLst>
                    <a:ext uri="{9D8B030D-6E8A-4147-A177-3AD203B41FA5}">
                      <a16:colId xmlns:a16="http://schemas.microsoft.com/office/drawing/2014/main" val="3184808459"/>
                    </a:ext>
                  </a:extLst>
                </a:gridCol>
                <a:gridCol w="329184">
                  <a:extLst>
                    <a:ext uri="{9D8B030D-6E8A-4147-A177-3AD203B41FA5}">
                      <a16:colId xmlns:a16="http://schemas.microsoft.com/office/drawing/2014/main" val="3681857268"/>
                    </a:ext>
                  </a:extLst>
                </a:gridCol>
                <a:gridCol w="329184">
                  <a:extLst>
                    <a:ext uri="{9D8B030D-6E8A-4147-A177-3AD203B41FA5}">
                      <a16:colId xmlns:a16="http://schemas.microsoft.com/office/drawing/2014/main" val="2306580864"/>
                    </a:ext>
                  </a:extLst>
                </a:gridCol>
                <a:gridCol w="329184">
                  <a:extLst>
                    <a:ext uri="{9D8B030D-6E8A-4147-A177-3AD203B41FA5}">
                      <a16:colId xmlns:a16="http://schemas.microsoft.com/office/drawing/2014/main" val="264078738"/>
                    </a:ext>
                  </a:extLst>
                </a:gridCol>
                <a:gridCol w="329184">
                  <a:extLst>
                    <a:ext uri="{9D8B030D-6E8A-4147-A177-3AD203B41FA5}">
                      <a16:colId xmlns:a16="http://schemas.microsoft.com/office/drawing/2014/main" val="1668049132"/>
                    </a:ext>
                  </a:extLst>
                </a:gridCol>
                <a:gridCol w="329184">
                  <a:extLst>
                    <a:ext uri="{9D8B030D-6E8A-4147-A177-3AD203B41FA5}">
                      <a16:colId xmlns:a16="http://schemas.microsoft.com/office/drawing/2014/main" val="2464952201"/>
                    </a:ext>
                  </a:extLst>
                </a:gridCol>
                <a:gridCol w="329184">
                  <a:extLst>
                    <a:ext uri="{9D8B030D-6E8A-4147-A177-3AD203B41FA5}">
                      <a16:colId xmlns:a16="http://schemas.microsoft.com/office/drawing/2014/main" val="3545222689"/>
                    </a:ext>
                  </a:extLst>
                </a:gridCol>
                <a:gridCol w="329184">
                  <a:extLst>
                    <a:ext uri="{9D8B030D-6E8A-4147-A177-3AD203B41FA5}">
                      <a16:colId xmlns:a16="http://schemas.microsoft.com/office/drawing/2014/main" val="3500680830"/>
                    </a:ext>
                  </a:extLst>
                </a:gridCol>
                <a:gridCol w="329184">
                  <a:extLst>
                    <a:ext uri="{9D8B030D-6E8A-4147-A177-3AD203B41FA5}">
                      <a16:colId xmlns:a16="http://schemas.microsoft.com/office/drawing/2014/main" val="1024574567"/>
                    </a:ext>
                  </a:extLst>
                </a:gridCol>
                <a:gridCol w="329184">
                  <a:extLst>
                    <a:ext uri="{9D8B030D-6E8A-4147-A177-3AD203B41FA5}">
                      <a16:colId xmlns:a16="http://schemas.microsoft.com/office/drawing/2014/main" val="801554852"/>
                    </a:ext>
                  </a:extLst>
                </a:gridCol>
                <a:gridCol w="329184">
                  <a:extLst>
                    <a:ext uri="{9D8B030D-6E8A-4147-A177-3AD203B41FA5}">
                      <a16:colId xmlns:a16="http://schemas.microsoft.com/office/drawing/2014/main" val="4237852400"/>
                    </a:ext>
                  </a:extLst>
                </a:gridCol>
                <a:gridCol w="329184">
                  <a:extLst>
                    <a:ext uri="{9D8B030D-6E8A-4147-A177-3AD203B41FA5}">
                      <a16:colId xmlns:a16="http://schemas.microsoft.com/office/drawing/2014/main" val="3011587063"/>
                    </a:ext>
                  </a:extLst>
                </a:gridCol>
                <a:gridCol w="329184">
                  <a:extLst>
                    <a:ext uri="{9D8B030D-6E8A-4147-A177-3AD203B41FA5}">
                      <a16:colId xmlns:a16="http://schemas.microsoft.com/office/drawing/2014/main" val="1818089116"/>
                    </a:ext>
                  </a:extLst>
                </a:gridCol>
                <a:gridCol w="329184">
                  <a:extLst>
                    <a:ext uri="{9D8B030D-6E8A-4147-A177-3AD203B41FA5}">
                      <a16:colId xmlns:a16="http://schemas.microsoft.com/office/drawing/2014/main" val="2519721128"/>
                    </a:ext>
                  </a:extLst>
                </a:gridCol>
                <a:gridCol w="329184">
                  <a:extLst>
                    <a:ext uri="{9D8B030D-6E8A-4147-A177-3AD203B41FA5}">
                      <a16:colId xmlns:a16="http://schemas.microsoft.com/office/drawing/2014/main" val="708926662"/>
                    </a:ext>
                  </a:extLst>
                </a:gridCol>
                <a:gridCol w="329184">
                  <a:extLst>
                    <a:ext uri="{9D8B030D-6E8A-4147-A177-3AD203B41FA5}">
                      <a16:colId xmlns:a16="http://schemas.microsoft.com/office/drawing/2014/main" val="1579110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4555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14:50:30 </a:t>
                      </a:r>
                      <a:r>
                        <a:rPr kumimoji="0" lang="en-US" sz="1000" b="0" i="0" u="none" strike="noStrike" kern="1200" cap="none" spc="0" normalizeH="0" baseline="0" noProof="0">
                          <a:ln>
                            <a:noFill/>
                          </a:ln>
                          <a:solidFill>
                            <a:prstClr val="black"/>
                          </a:solidFill>
                          <a:effectLst/>
                          <a:uLnTx/>
                          <a:uFillTx/>
                          <a:latin typeface="+mn-lt"/>
                          <a:ea typeface="+mn-ea"/>
                          <a:cs typeface="+mn-cs"/>
                        </a:rPr>
                        <a:t> 
 We just finished our radio drama recordings in Kenia. Many thanks to our talented actors and to our wonderful hosts at TWR Kenia!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https://scontent.xx.fbcdn.net/v/t1.0-9/q92/s720x720/60577510_2232267126854499_4978847199011012608_o.jpg?_nc_cat=100&amp;_nc_ht=scontent.xx&amp;oh=d8e8a2b6b67109ef4a5aa7687721bb2f&amp;oe=5D6919B0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05/20/2019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4803516"/>
                  </a:ext>
                </a:extLst>
              </a:tr>
            </a:tbl>
          </a:graphicData>
        </a:graphic>
      </p:graphicFrame>
      <p:sp>
        <p:nvSpPr>
          <p:cNvPr id="4" name="Text Placeholder 3">
            <a:extLst>
              <a:ext uri="{FF2B5EF4-FFF2-40B4-BE49-F238E27FC236}">
                <a16:creationId xmlns:a16="http://schemas.microsoft.com/office/drawing/2014/main" id="{06971246-7782-401A-8FFE-9F78A10C3522}"/>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335890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1ACB-EC28-4F84-8957-78DCE543AD3F}"/>
              </a:ext>
            </a:extLst>
          </p:cNvPr>
          <p:cNvSpPr>
            <a:spLocks noGrp="1"/>
          </p:cNvSpPr>
          <p:nvPr>
            <p:ph type="title"/>
          </p:nvPr>
        </p:nvSpPr>
        <p:spPr/>
        <p:txBody>
          <a:bodyPr/>
          <a:lstStyle/>
          <a:p>
            <a:r>
              <a:rPr lang="en-US"/>
              <a:t>Facebook Own Posts Table | DW Africa - 14 of 25</a:t>
            </a:r>
          </a:p>
        </p:txBody>
      </p:sp>
      <p:graphicFrame>
        <p:nvGraphicFramePr>
          <p:cNvPr id="5" name="Table Placeholder 4">
            <a:extLst>
              <a:ext uri="{FF2B5EF4-FFF2-40B4-BE49-F238E27FC236}">
                <a16:creationId xmlns:a16="http://schemas.microsoft.com/office/drawing/2014/main" id="{43EA43E2-BED4-4822-B9B2-92FAACA26339}"/>
              </a:ext>
            </a:extLst>
          </p:cNvPr>
          <p:cNvGraphicFramePr>
            <a:graphicFrameLocks noGrp="1"/>
          </p:cNvGraphicFramePr>
          <p:nvPr>
            <p:ph type="tbl" sz="quarter" idx="13"/>
            <p:extLst>
              <p:ext uri="{D42A27DB-BD31-4B8C-83A1-F6EECF244321}">
                <p14:modId xmlns:p14="http://schemas.microsoft.com/office/powerpoint/2010/main" val="2804422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10520301"/>
                    </a:ext>
                  </a:extLst>
                </a:gridCol>
                <a:gridCol w="905256">
                  <a:extLst>
                    <a:ext uri="{9D8B030D-6E8A-4147-A177-3AD203B41FA5}">
                      <a16:colId xmlns:a16="http://schemas.microsoft.com/office/drawing/2014/main" val="2206715989"/>
                    </a:ext>
                  </a:extLst>
                </a:gridCol>
                <a:gridCol w="658368">
                  <a:extLst>
                    <a:ext uri="{9D8B030D-6E8A-4147-A177-3AD203B41FA5}">
                      <a16:colId xmlns:a16="http://schemas.microsoft.com/office/drawing/2014/main" val="3620920812"/>
                    </a:ext>
                  </a:extLst>
                </a:gridCol>
                <a:gridCol w="329184">
                  <a:extLst>
                    <a:ext uri="{9D8B030D-6E8A-4147-A177-3AD203B41FA5}">
                      <a16:colId xmlns:a16="http://schemas.microsoft.com/office/drawing/2014/main" val="770011047"/>
                    </a:ext>
                  </a:extLst>
                </a:gridCol>
                <a:gridCol w="329184">
                  <a:extLst>
                    <a:ext uri="{9D8B030D-6E8A-4147-A177-3AD203B41FA5}">
                      <a16:colId xmlns:a16="http://schemas.microsoft.com/office/drawing/2014/main" val="1281084538"/>
                    </a:ext>
                  </a:extLst>
                </a:gridCol>
                <a:gridCol w="329184">
                  <a:extLst>
                    <a:ext uri="{9D8B030D-6E8A-4147-A177-3AD203B41FA5}">
                      <a16:colId xmlns:a16="http://schemas.microsoft.com/office/drawing/2014/main" val="4225647407"/>
                    </a:ext>
                  </a:extLst>
                </a:gridCol>
                <a:gridCol w="329184">
                  <a:extLst>
                    <a:ext uri="{9D8B030D-6E8A-4147-A177-3AD203B41FA5}">
                      <a16:colId xmlns:a16="http://schemas.microsoft.com/office/drawing/2014/main" val="3275708315"/>
                    </a:ext>
                  </a:extLst>
                </a:gridCol>
                <a:gridCol w="329184">
                  <a:extLst>
                    <a:ext uri="{9D8B030D-6E8A-4147-A177-3AD203B41FA5}">
                      <a16:colId xmlns:a16="http://schemas.microsoft.com/office/drawing/2014/main" val="1960664565"/>
                    </a:ext>
                  </a:extLst>
                </a:gridCol>
                <a:gridCol w="329184">
                  <a:extLst>
                    <a:ext uri="{9D8B030D-6E8A-4147-A177-3AD203B41FA5}">
                      <a16:colId xmlns:a16="http://schemas.microsoft.com/office/drawing/2014/main" val="1038311664"/>
                    </a:ext>
                  </a:extLst>
                </a:gridCol>
                <a:gridCol w="329184">
                  <a:extLst>
                    <a:ext uri="{9D8B030D-6E8A-4147-A177-3AD203B41FA5}">
                      <a16:colId xmlns:a16="http://schemas.microsoft.com/office/drawing/2014/main" val="995699950"/>
                    </a:ext>
                  </a:extLst>
                </a:gridCol>
                <a:gridCol w="329184">
                  <a:extLst>
                    <a:ext uri="{9D8B030D-6E8A-4147-A177-3AD203B41FA5}">
                      <a16:colId xmlns:a16="http://schemas.microsoft.com/office/drawing/2014/main" val="2967475510"/>
                    </a:ext>
                  </a:extLst>
                </a:gridCol>
                <a:gridCol w="329184">
                  <a:extLst>
                    <a:ext uri="{9D8B030D-6E8A-4147-A177-3AD203B41FA5}">
                      <a16:colId xmlns:a16="http://schemas.microsoft.com/office/drawing/2014/main" val="957765949"/>
                    </a:ext>
                  </a:extLst>
                </a:gridCol>
                <a:gridCol w="329184">
                  <a:extLst>
                    <a:ext uri="{9D8B030D-6E8A-4147-A177-3AD203B41FA5}">
                      <a16:colId xmlns:a16="http://schemas.microsoft.com/office/drawing/2014/main" val="1526123497"/>
                    </a:ext>
                  </a:extLst>
                </a:gridCol>
                <a:gridCol w="329184">
                  <a:extLst>
                    <a:ext uri="{9D8B030D-6E8A-4147-A177-3AD203B41FA5}">
                      <a16:colId xmlns:a16="http://schemas.microsoft.com/office/drawing/2014/main" val="1602098175"/>
                    </a:ext>
                  </a:extLst>
                </a:gridCol>
                <a:gridCol w="329184">
                  <a:extLst>
                    <a:ext uri="{9D8B030D-6E8A-4147-A177-3AD203B41FA5}">
                      <a16:colId xmlns:a16="http://schemas.microsoft.com/office/drawing/2014/main" val="49759144"/>
                    </a:ext>
                  </a:extLst>
                </a:gridCol>
                <a:gridCol w="329184">
                  <a:extLst>
                    <a:ext uri="{9D8B030D-6E8A-4147-A177-3AD203B41FA5}">
                      <a16:colId xmlns:a16="http://schemas.microsoft.com/office/drawing/2014/main" val="1079601463"/>
                    </a:ext>
                  </a:extLst>
                </a:gridCol>
                <a:gridCol w="329184">
                  <a:extLst>
                    <a:ext uri="{9D8B030D-6E8A-4147-A177-3AD203B41FA5}">
                      <a16:colId xmlns:a16="http://schemas.microsoft.com/office/drawing/2014/main" val="1383322659"/>
                    </a:ext>
                  </a:extLst>
                </a:gridCol>
                <a:gridCol w="329184">
                  <a:extLst>
                    <a:ext uri="{9D8B030D-6E8A-4147-A177-3AD203B41FA5}">
                      <a16:colId xmlns:a16="http://schemas.microsoft.com/office/drawing/2014/main" val="3757645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893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14:15:17 </a:t>
                      </a:r>
                      <a:r>
                        <a:rPr kumimoji="0" lang="en-US" sz="1000" b="0" i="0" u="none" strike="noStrike" kern="1200" cap="none" spc="0" normalizeH="0" baseline="0" noProof="0">
                          <a:ln>
                            <a:noFill/>
                          </a:ln>
                          <a:solidFill>
                            <a:prstClr val="black"/>
                          </a:solidFill>
                          <a:effectLst/>
                          <a:uLnTx/>
                          <a:uFillTx/>
                          <a:latin typeface="+mn-lt"/>
                          <a:ea typeface="+mn-ea"/>
                          <a:cs typeface="+mn-cs"/>
                        </a:rPr>
                        <a:t> 
 The Quran recitation challenge has taken the social media in the Gambia by storm since upcoming artiste Bigger Rozay first recorded himself and posted his video on a popular website called the Gambian Talents Promotion.  Would you take on the challenge?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https://scontent.xx.fbcdn.net/v/t1.0-9/s720x720/60387764_2232216753526203_3350920131285876736_n.jpg?_nc_cat=101&amp;_nc_ht=scontent.xx&amp;oh=53f0a8786276a5af2113e5a147670b60&amp;oe=5D62A08B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08:40:06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4975394"/>
                  </a:ext>
                </a:extLst>
              </a:tr>
            </a:tbl>
          </a:graphicData>
        </a:graphic>
      </p:graphicFrame>
      <p:sp>
        <p:nvSpPr>
          <p:cNvPr id="4" name="Text Placeholder 3">
            <a:extLst>
              <a:ext uri="{FF2B5EF4-FFF2-40B4-BE49-F238E27FC236}">
                <a16:creationId xmlns:a16="http://schemas.microsoft.com/office/drawing/2014/main" id="{BE00911D-F460-458D-8C1D-88126D1362FF}"/>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476269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764F8-FE79-47D6-B567-F808E4683079}"/>
              </a:ext>
            </a:extLst>
          </p:cNvPr>
          <p:cNvSpPr>
            <a:spLocks noGrp="1"/>
          </p:cNvSpPr>
          <p:nvPr>
            <p:ph type="title"/>
          </p:nvPr>
        </p:nvSpPr>
        <p:spPr/>
        <p:txBody>
          <a:bodyPr/>
          <a:lstStyle/>
          <a:p>
            <a:r>
              <a:rPr lang="en-US"/>
              <a:t>Facebook Own Posts Table | DW Africa - 15 of 25</a:t>
            </a:r>
          </a:p>
        </p:txBody>
      </p:sp>
      <p:graphicFrame>
        <p:nvGraphicFramePr>
          <p:cNvPr id="5" name="Table Placeholder 4">
            <a:extLst>
              <a:ext uri="{FF2B5EF4-FFF2-40B4-BE49-F238E27FC236}">
                <a16:creationId xmlns:a16="http://schemas.microsoft.com/office/drawing/2014/main" id="{2A5D9E7F-6035-46AE-8828-598BBBA0F9A4}"/>
              </a:ext>
            </a:extLst>
          </p:cNvPr>
          <p:cNvGraphicFramePr>
            <a:graphicFrameLocks noGrp="1"/>
          </p:cNvGraphicFramePr>
          <p:nvPr>
            <p:ph type="tbl" sz="quarter" idx="13"/>
            <p:extLst>
              <p:ext uri="{D42A27DB-BD31-4B8C-83A1-F6EECF244321}">
                <p14:modId xmlns:p14="http://schemas.microsoft.com/office/powerpoint/2010/main" val="49342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24399907"/>
                    </a:ext>
                  </a:extLst>
                </a:gridCol>
                <a:gridCol w="905256">
                  <a:extLst>
                    <a:ext uri="{9D8B030D-6E8A-4147-A177-3AD203B41FA5}">
                      <a16:colId xmlns:a16="http://schemas.microsoft.com/office/drawing/2014/main" val="2172402517"/>
                    </a:ext>
                  </a:extLst>
                </a:gridCol>
                <a:gridCol w="658368">
                  <a:extLst>
                    <a:ext uri="{9D8B030D-6E8A-4147-A177-3AD203B41FA5}">
                      <a16:colId xmlns:a16="http://schemas.microsoft.com/office/drawing/2014/main" val="1227786431"/>
                    </a:ext>
                  </a:extLst>
                </a:gridCol>
                <a:gridCol w="329184">
                  <a:extLst>
                    <a:ext uri="{9D8B030D-6E8A-4147-A177-3AD203B41FA5}">
                      <a16:colId xmlns:a16="http://schemas.microsoft.com/office/drawing/2014/main" val="3597102971"/>
                    </a:ext>
                  </a:extLst>
                </a:gridCol>
                <a:gridCol w="329184">
                  <a:extLst>
                    <a:ext uri="{9D8B030D-6E8A-4147-A177-3AD203B41FA5}">
                      <a16:colId xmlns:a16="http://schemas.microsoft.com/office/drawing/2014/main" val="2915396215"/>
                    </a:ext>
                  </a:extLst>
                </a:gridCol>
                <a:gridCol w="329184">
                  <a:extLst>
                    <a:ext uri="{9D8B030D-6E8A-4147-A177-3AD203B41FA5}">
                      <a16:colId xmlns:a16="http://schemas.microsoft.com/office/drawing/2014/main" val="3333892367"/>
                    </a:ext>
                  </a:extLst>
                </a:gridCol>
                <a:gridCol w="329184">
                  <a:extLst>
                    <a:ext uri="{9D8B030D-6E8A-4147-A177-3AD203B41FA5}">
                      <a16:colId xmlns:a16="http://schemas.microsoft.com/office/drawing/2014/main" val="1451099605"/>
                    </a:ext>
                  </a:extLst>
                </a:gridCol>
                <a:gridCol w="329184">
                  <a:extLst>
                    <a:ext uri="{9D8B030D-6E8A-4147-A177-3AD203B41FA5}">
                      <a16:colId xmlns:a16="http://schemas.microsoft.com/office/drawing/2014/main" val="2737132036"/>
                    </a:ext>
                  </a:extLst>
                </a:gridCol>
                <a:gridCol w="329184">
                  <a:extLst>
                    <a:ext uri="{9D8B030D-6E8A-4147-A177-3AD203B41FA5}">
                      <a16:colId xmlns:a16="http://schemas.microsoft.com/office/drawing/2014/main" val="3744953386"/>
                    </a:ext>
                  </a:extLst>
                </a:gridCol>
                <a:gridCol w="329184">
                  <a:extLst>
                    <a:ext uri="{9D8B030D-6E8A-4147-A177-3AD203B41FA5}">
                      <a16:colId xmlns:a16="http://schemas.microsoft.com/office/drawing/2014/main" val="606897744"/>
                    </a:ext>
                  </a:extLst>
                </a:gridCol>
                <a:gridCol w="329184">
                  <a:extLst>
                    <a:ext uri="{9D8B030D-6E8A-4147-A177-3AD203B41FA5}">
                      <a16:colId xmlns:a16="http://schemas.microsoft.com/office/drawing/2014/main" val="3224354448"/>
                    </a:ext>
                  </a:extLst>
                </a:gridCol>
                <a:gridCol w="329184">
                  <a:extLst>
                    <a:ext uri="{9D8B030D-6E8A-4147-A177-3AD203B41FA5}">
                      <a16:colId xmlns:a16="http://schemas.microsoft.com/office/drawing/2014/main" val="3618244052"/>
                    </a:ext>
                  </a:extLst>
                </a:gridCol>
                <a:gridCol w="329184">
                  <a:extLst>
                    <a:ext uri="{9D8B030D-6E8A-4147-A177-3AD203B41FA5}">
                      <a16:colId xmlns:a16="http://schemas.microsoft.com/office/drawing/2014/main" val="3429959411"/>
                    </a:ext>
                  </a:extLst>
                </a:gridCol>
                <a:gridCol w="329184">
                  <a:extLst>
                    <a:ext uri="{9D8B030D-6E8A-4147-A177-3AD203B41FA5}">
                      <a16:colId xmlns:a16="http://schemas.microsoft.com/office/drawing/2014/main" val="2774555111"/>
                    </a:ext>
                  </a:extLst>
                </a:gridCol>
                <a:gridCol w="329184">
                  <a:extLst>
                    <a:ext uri="{9D8B030D-6E8A-4147-A177-3AD203B41FA5}">
                      <a16:colId xmlns:a16="http://schemas.microsoft.com/office/drawing/2014/main" val="1289818050"/>
                    </a:ext>
                  </a:extLst>
                </a:gridCol>
                <a:gridCol w="329184">
                  <a:extLst>
                    <a:ext uri="{9D8B030D-6E8A-4147-A177-3AD203B41FA5}">
                      <a16:colId xmlns:a16="http://schemas.microsoft.com/office/drawing/2014/main" val="3848148228"/>
                    </a:ext>
                  </a:extLst>
                </a:gridCol>
                <a:gridCol w="329184">
                  <a:extLst>
                    <a:ext uri="{9D8B030D-6E8A-4147-A177-3AD203B41FA5}">
                      <a16:colId xmlns:a16="http://schemas.microsoft.com/office/drawing/2014/main" val="1572521512"/>
                    </a:ext>
                  </a:extLst>
                </a:gridCol>
                <a:gridCol w="329184">
                  <a:extLst>
                    <a:ext uri="{9D8B030D-6E8A-4147-A177-3AD203B41FA5}">
                      <a16:colId xmlns:a16="http://schemas.microsoft.com/office/drawing/2014/main" val="2702207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336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12:33:04 </a:t>
                      </a:r>
                      <a:r>
                        <a:rPr kumimoji="0" lang="en-US" sz="1000" b="0" i="0" u="none" strike="noStrike" kern="1200" cap="none" spc="0" normalizeH="0" baseline="0" noProof="0">
                          <a:ln>
                            <a:noFill/>
                          </a:ln>
                          <a:solidFill>
                            <a:prstClr val="black"/>
                          </a:solidFill>
                          <a:effectLst/>
                          <a:uLnTx/>
                          <a:uFillTx/>
                          <a:latin typeface="+mn-lt"/>
                          <a:ea typeface="+mn-ea"/>
                          <a:cs typeface="+mn-cs"/>
                        </a:rPr>
                        <a:t> 
 South Sudan said it sacked 40 overseas diplomats, including some posted to the embassies in the US and the UK, for not showing up for work. The foreign ministry in Juba said it had tried in vain "to engage with these diplomats who went Absent Without Appointed Leave (AWOL) over the past few months and years." What do you make of this story? Your opinion 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https://scontent.xx.fbcdn.net/v/t1.0-9/s720x720/60335154_2232067063541172_2446267132460138496_n.jpg?_nc_cat=103&amp;_nc_ht=scontent.xx&amp;oh=a9cd63e81eb4b1cc66d671066c3c1e34&amp;oe=5D929620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08:44:30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2411841"/>
                  </a:ext>
                </a:extLst>
              </a:tr>
            </a:tbl>
          </a:graphicData>
        </a:graphic>
      </p:graphicFrame>
      <p:sp>
        <p:nvSpPr>
          <p:cNvPr id="4" name="Text Placeholder 3">
            <a:extLst>
              <a:ext uri="{FF2B5EF4-FFF2-40B4-BE49-F238E27FC236}">
                <a16:creationId xmlns:a16="http://schemas.microsoft.com/office/drawing/2014/main" id="{CE89C48A-392E-49C6-AFD4-8F8B605C0735}"/>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629454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77437-1F5D-4156-B608-E20F604A9156}"/>
              </a:ext>
            </a:extLst>
          </p:cNvPr>
          <p:cNvSpPr>
            <a:spLocks noGrp="1"/>
          </p:cNvSpPr>
          <p:nvPr>
            <p:ph type="title"/>
          </p:nvPr>
        </p:nvSpPr>
        <p:spPr/>
        <p:txBody>
          <a:bodyPr/>
          <a:lstStyle/>
          <a:p>
            <a:r>
              <a:rPr lang="en-US"/>
              <a:t>Facebook Own Posts Table | DW Africa - 16 of 25</a:t>
            </a:r>
          </a:p>
        </p:txBody>
      </p:sp>
      <p:graphicFrame>
        <p:nvGraphicFramePr>
          <p:cNvPr id="5" name="Table Placeholder 4">
            <a:extLst>
              <a:ext uri="{FF2B5EF4-FFF2-40B4-BE49-F238E27FC236}">
                <a16:creationId xmlns:a16="http://schemas.microsoft.com/office/drawing/2014/main" id="{53A70F97-4B90-4A65-B7F7-C030F9E3A1DD}"/>
              </a:ext>
            </a:extLst>
          </p:cNvPr>
          <p:cNvGraphicFramePr>
            <a:graphicFrameLocks noGrp="1"/>
          </p:cNvGraphicFramePr>
          <p:nvPr>
            <p:ph type="tbl" sz="quarter" idx="13"/>
            <p:extLst>
              <p:ext uri="{D42A27DB-BD31-4B8C-83A1-F6EECF244321}">
                <p14:modId xmlns:p14="http://schemas.microsoft.com/office/powerpoint/2010/main" val="66225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74405130"/>
                    </a:ext>
                  </a:extLst>
                </a:gridCol>
                <a:gridCol w="905256">
                  <a:extLst>
                    <a:ext uri="{9D8B030D-6E8A-4147-A177-3AD203B41FA5}">
                      <a16:colId xmlns:a16="http://schemas.microsoft.com/office/drawing/2014/main" val="1064931743"/>
                    </a:ext>
                  </a:extLst>
                </a:gridCol>
                <a:gridCol w="658368">
                  <a:extLst>
                    <a:ext uri="{9D8B030D-6E8A-4147-A177-3AD203B41FA5}">
                      <a16:colId xmlns:a16="http://schemas.microsoft.com/office/drawing/2014/main" val="3813878871"/>
                    </a:ext>
                  </a:extLst>
                </a:gridCol>
                <a:gridCol w="329184">
                  <a:extLst>
                    <a:ext uri="{9D8B030D-6E8A-4147-A177-3AD203B41FA5}">
                      <a16:colId xmlns:a16="http://schemas.microsoft.com/office/drawing/2014/main" val="2226973604"/>
                    </a:ext>
                  </a:extLst>
                </a:gridCol>
                <a:gridCol w="329184">
                  <a:extLst>
                    <a:ext uri="{9D8B030D-6E8A-4147-A177-3AD203B41FA5}">
                      <a16:colId xmlns:a16="http://schemas.microsoft.com/office/drawing/2014/main" val="3225673847"/>
                    </a:ext>
                  </a:extLst>
                </a:gridCol>
                <a:gridCol w="329184">
                  <a:extLst>
                    <a:ext uri="{9D8B030D-6E8A-4147-A177-3AD203B41FA5}">
                      <a16:colId xmlns:a16="http://schemas.microsoft.com/office/drawing/2014/main" val="4258136604"/>
                    </a:ext>
                  </a:extLst>
                </a:gridCol>
                <a:gridCol w="329184">
                  <a:extLst>
                    <a:ext uri="{9D8B030D-6E8A-4147-A177-3AD203B41FA5}">
                      <a16:colId xmlns:a16="http://schemas.microsoft.com/office/drawing/2014/main" val="1336899838"/>
                    </a:ext>
                  </a:extLst>
                </a:gridCol>
                <a:gridCol w="329184">
                  <a:extLst>
                    <a:ext uri="{9D8B030D-6E8A-4147-A177-3AD203B41FA5}">
                      <a16:colId xmlns:a16="http://schemas.microsoft.com/office/drawing/2014/main" val="3476496683"/>
                    </a:ext>
                  </a:extLst>
                </a:gridCol>
                <a:gridCol w="329184">
                  <a:extLst>
                    <a:ext uri="{9D8B030D-6E8A-4147-A177-3AD203B41FA5}">
                      <a16:colId xmlns:a16="http://schemas.microsoft.com/office/drawing/2014/main" val="2890741838"/>
                    </a:ext>
                  </a:extLst>
                </a:gridCol>
                <a:gridCol w="329184">
                  <a:extLst>
                    <a:ext uri="{9D8B030D-6E8A-4147-A177-3AD203B41FA5}">
                      <a16:colId xmlns:a16="http://schemas.microsoft.com/office/drawing/2014/main" val="361297254"/>
                    </a:ext>
                  </a:extLst>
                </a:gridCol>
                <a:gridCol w="329184">
                  <a:extLst>
                    <a:ext uri="{9D8B030D-6E8A-4147-A177-3AD203B41FA5}">
                      <a16:colId xmlns:a16="http://schemas.microsoft.com/office/drawing/2014/main" val="2282900697"/>
                    </a:ext>
                  </a:extLst>
                </a:gridCol>
                <a:gridCol w="329184">
                  <a:extLst>
                    <a:ext uri="{9D8B030D-6E8A-4147-A177-3AD203B41FA5}">
                      <a16:colId xmlns:a16="http://schemas.microsoft.com/office/drawing/2014/main" val="2803694152"/>
                    </a:ext>
                  </a:extLst>
                </a:gridCol>
                <a:gridCol w="329184">
                  <a:extLst>
                    <a:ext uri="{9D8B030D-6E8A-4147-A177-3AD203B41FA5}">
                      <a16:colId xmlns:a16="http://schemas.microsoft.com/office/drawing/2014/main" val="2669217095"/>
                    </a:ext>
                  </a:extLst>
                </a:gridCol>
                <a:gridCol w="329184">
                  <a:extLst>
                    <a:ext uri="{9D8B030D-6E8A-4147-A177-3AD203B41FA5}">
                      <a16:colId xmlns:a16="http://schemas.microsoft.com/office/drawing/2014/main" val="2745561156"/>
                    </a:ext>
                  </a:extLst>
                </a:gridCol>
                <a:gridCol w="329184">
                  <a:extLst>
                    <a:ext uri="{9D8B030D-6E8A-4147-A177-3AD203B41FA5}">
                      <a16:colId xmlns:a16="http://schemas.microsoft.com/office/drawing/2014/main" val="1693576015"/>
                    </a:ext>
                  </a:extLst>
                </a:gridCol>
                <a:gridCol w="329184">
                  <a:extLst>
                    <a:ext uri="{9D8B030D-6E8A-4147-A177-3AD203B41FA5}">
                      <a16:colId xmlns:a16="http://schemas.microsoft.com/office/drawing/2014/main" val="268227216"/>
                    </a:ext>
                  </a:extLst>
                </a:gridCol>
                <a:gridCol w="329184">
                  <a:extLst>
                    <a:ext uri="{9D8B030D-6E8A-4147-A177-3AD203B41FA5}">
                      <a16:colId xmlns:a16="http://schemas.microsoft.com/office/drawing/2014/main" val="2379532765"/>
                    </a:ext>
                  </a:extLst>
                </a:gridCol>
                <a:gridCol w="329184">
                  <a:extLst>
                    <a:ext uri="{9D8B030D-6E8A-4147-A177-3AD203B41FA5}">
                      <a16:colId xmlns:a16="http://schemas.microsoft.com/office/drawing/2014/main" val="3015293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418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11:30:00 </a:t>
                      </a:r>
                      <a:r>
                        <a:rPr kumimoji="0" lang="en-US" sz="1000" b="0" i="0" u="none" strike="noStrike" kern="1200" cap="none" spc="0" normalizeH="0" baseline="0" noProof="0">
                          <a:ln>
                            <a:noFill/>
                          </a:ln>
                          <a:solidFill>
                            <a:prstClr val="black"/>
                          </a:solidFill>
                          <a:effectLst/>
                          <a:uLnTx/>
                          <a:uFillTx/>
                          <a:latin typeface="+mn-lt"/>
                          <a:ea typeface="+mn-ea"/>
                          <a:cs typeface="+mn-cs"/>
                        </a:rPr>
                        <a:t> 
 Ugandan media organizations are challenging a decision by the country's communications regulator to remove dozens of senior journalists from their media houses over coverage of  Bobi Wine. Uganda Communications Commission on April 30 directed 13 media organizations to suspend 39 producers, editors and heads of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https://scontent.xx.fbcdn.net/v/t1.0-9/q89/s720x720/60424319_2231946260219919_7616278068776140800_n.jpg?_nc_cat=105&amp;_nc_ht=scontent.xx&amp;oh=0e2cbbc4f46e08874a97bf6f3f847fef&amp;oe=5D5B9E01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08:40:24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9276241"/>
                  </a:ext>
                </a:extLst>
              </a:tr>
            </a:tbl>
          </a:graphicData>
        </a:graphic>
      </p:graphicFrame>
      <p:sp>
        <p:nvSpPr>
          <p:cNvPr id="4" name="Text Placeholder 3">
            <a:extLst>
              <a:ext uri="{FF2B5EF4-FFF2-40B4-BE49-F238E27FC236}">
                <a16:creationId xmlns:a16="http://schemas.microsoft.com/office/drawing/2014/main" id="{F575A912-3E64-496A-9CE6-A21CB25D1A54}"/>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2748309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90ADB-84EA-4EC3-983C-19307A709BCF}"/>
              </a:ext>
            </a:extLst>
          </p:cNvPr>
          <p:cNvSpPr>
            <a:spLocks noGrp="1"/>
          </p:cNvSpPr>
          <p:nvPr>
            <p:ph type="title"/>
          </p:nvPr>
        </p:nvSpPr>
        <p:spPr/>
        <p:txBody>
          <a:bodyPr/>
          <a:lstStyle/>
          <a:p>
            <a:r>
              <a:rPr lang="en-US"/>
              <a:t>Facebook Own Posts Table | DW Africa - 17 of 25</a:t>
            </a:r>
          </a:p>
        </p:txBody>
      </p:sp>
      <p:graphicFrame>
        <p:nvGraphicFramePr>
          <p:cNvPr id="5" name="Table Placeholder 4">
            <a:extLst>
              <a:ext uri="{FF2B5EF4-FFF2-40B4-BE49-F238E27FC236}">
                <a16:creationId xmlns:a16="http://schemas.microsoft.com/office/drawing/2014/main" id="{EA147089-AE5C-4078-80C7-351CF4C2A57F}"/>
              </a:ext>
            </a:extLst>
          </p:cNvPr>
          <p:cNvGraphicFramePr>
            <a:graphicFrameLocks noGrp="1"/>
          </p:cNvGraphicFramePr>
          <p:nvPr>
            <p:ph type="tbl" sz="quarter" idx="13"/>
            <p:extLst>
              <p:ext uri="{D42A27DB-BD31-4B8C-83A1-F6EECF244321}">
                <p14:modId xmlns:p14="http://schemas.microsoft.com/office/powerpoint/2010/main" val="386168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70676223"/>
                    </a:ext>
                  </a:extLst>
                </a:gridCol>
                <a:gridCol w="905256">
                  <a:extLst>
                    <a:ext uri="{9D8B030D-6E8A-4147-A177-3AD203B41FA5}">
                      <a16:colId xmlns:a16="http://schemas.microsoft.com/office/drawing/2014/main" val="1449235112"/>
                    </a:ext>
                  </a:extLst>
                </a:gridCol>
                <a:gridCol w="658368">
                  <a:extLst>
                    <a:ext uri="{9D8B030D-6E8A-4147-A177-3AD203B41FA5}">
                      <a16:colId xmlns:a16="http://schemas.microsoft.com/office/drawing/2014/main" val="3303003046"/>
                    </a:ext>
                  </a:extLst>
                </a:gridCol>
                <a:gridCol w="329184">
                  <a:extLst>
                    <a:ext uri="{9D8B030D-6E8A-4147-A177-3AD203B41FA5}">
                      <a16:colId xmlns:a16="http://schemas.microsoft.com/office/drawing/2014/main" val="3145090224"/>
                    </a:ext>
                  </a:extLst>
                </a:gridCol>
                <a:gridCol w="329184">
                  <a:extLst>
                    <a:ext uri="{9D8B030D-6E8A-4147-A177-3AD203B41FA5}">
                      <a16:colId xmlns:a16="http://schemas.microsoft.com/office/drawing/2014/main" val="2078618687"/>
                    </a:ext>
                  </a:extLst>
                </a:gridCol>
                <a:gridCol w="329184">
                  <a:extLst>
                    <a:ext uri="{9D8B030D-6E8A-4147-A177-3AD203B41FA5}">
                      <a16:colId xmlns:a16="http://schemas.microsoft.com/office/drawing/2014/main" val="3198357929"/>
                    </a:ext>
                  </a:extLst>
                </a:gridCol>
                <a:gridCol w="329184">
                  <a:extLst>
                    <a:ext uri="{9D8B030D-6E8A-4147-A177-3AD203B41FA5}">
                      <a16:colId xmlns:a16="http://schemas.microsoft.com/office/drawing/2014/main" val="126544424"/>
                    </a:ext>
                  </a:extLst>
                </a:gridCol>
                <a:gridCol w="329184">
                  <a:extLst>
                    <a:ext uri="{9D8B030D-6E8A-4147-A177-3AD203B41FA5}">
                      <a16:colId xmlns:a16="http://schemas.microsoft.com/office/drawing/2014/main" val="2081036814"/>
                    </a:ext>
                  </a:extLst>
                </a:gridCol>
                <a:gridCol w="329184">
                  <a:extLst>
                    <a:ext uri="{9D8B030D-6E8A-4147-A177-3AD203B41FA5}">
                      <a16:colId xmlns:a16="http://schemas.microsoft.com/office/drawing/2014/main" val="1962833301"/>
                    </a:ext>
                  </a:extLst>
                </a:gridCol>
                <a:gridCol w="329184">
                  <a:extLst>
                    <a:ext uri="{9D8B030D-6E8A-4147-A177-3AD203B41FA5}">
                      <a16:colId xmlns:a16="http://schemas.microsoft.com/office/drawing/2014/main" val="1614193873"/>
                    </a:ext>
                  </a:extLst>
                </a:gridCol>
                <a:gridCol w="329184">
                  <a:extLst>
                    <a:ext uri="{9D8B030D-6E8A-4147-A177-3AD203B41FA5}">
                      <a16:colId xmlns:a16="http://schemas.microsoft.com/office/drawing/2014/main" val="1193889575"/>
                    </a:ext>
                  </a:extLst>
                </a:gridCol>
                <a:gridCol w="329184">
                  <a:extLst>
                    <a:ext uri="{9D8B030D-6E8A-4147-A177-3AD203B41FA5}">
                      <a16:colId xmlns:a16="http://schemas.microsoft.com/office/drawing/2014/main" val="2690664341"/>
                    </a:ext>
                  </a:extLst>
                </a:gridCol>
                <a:gridCol w="329184">
                  <a:extLst>
                    <a:ext uri="{9D8B030D-6E8A-4147-A177-3AD203B41FA5}">
                      <a16:colId xmlns:a16="http://schemas.microsoft.com/office/drawing/2014/main" val="942050407"/>
                    </a:ext>
                  </a:extLst>
                </a:gridCol>
                <a:gridCol w="329184">
                  <a:extLst>
                    <a:ext uri="{9D8B030D-6E8A-4147-A177-3AD203B41FA5}">
                      <a16:colId xmlns:a16="http://schemas.microsoft.com/office/drawing/2014/main" val="3490890038"/>
                    </a:ext>
                  </a:extLst>
                </a:gridCol>
                <a:gridCol w="329184">
                  <a:extLst>
                    <a:ext uri="{9D8B030D-6E8A-4147-A177-3AD203B41FA5}">
                      <a16:colId xmlns:a16="http://schemas.microsoft.com/office/drawing/2014/main" val="2084397162"/>
                    </a:ext>
                  </a:extLst>
                </a:gridCol>
                <a:gridCol w="329184">
                  <a:extLst>
                    <a:ext uri="{9D8B030D-6E8A-4147-A177-3AD203B41FA5}">
                      <a16:colId xmlns:a16="http://schemas.microsoft.com/office/drawing/2014/main" val="904764828"/>
                    </a:ext>
                  </a:extLst>
                </a:gridCol>
                <a:gridCol w="329184">
                  <a:extLst>
                    <a:ext uri="{9D8B030D-6E8A-4147-A177-3AD203B41FA5}">
                      <a16:colId xmlns:a16="http://schemas.microsoft.com/office/drawing/2014/main" val="2808344578"/>
                    </a:ext>
                  </a:extLst>
                </a:gridCol>
                <a:gridCol w="329184">
                  <a:extLst>
                    <a:ext uri="{9D8B030D-6E8A-4147-A177-3AD203B41FA5}">
                      <a16:colId xmlns:a16="http://schemas.microsoft.com/office/drawing/2014/main" val="3837071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338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10:29:19 </a:t>
                      </a:r>
                      <a:r>
                        <a:rPr kumimoji="0" lang="en-US" sz="1000" b="0" i="0" u="none" strike="noStrike" kern="1200" cap="none" spc="0" normalizeH="0" baseline="0" noProof="0">
                          <a:ln>
                            <a:noFill/>
                          </a:ln>
                          <a:solidFill>
                            <a:prstClr val="black"/>
                          </a:solidFill>
                          <a:effectLst/>
                          <a:uLnTx/>
                          <a:uFillTx/>
                          <a:latin typeface="+mn-lt"/>
                          <a:ea typeface="+mn-ea"/>
                          <a:cs typeface="+mn-cs"/>
                        </a:rPr>
                        <a:t> 
 A Berlin museum is set to return the Stone Cross, a key cultural artifact, to Namibia. The cross, placed on Namibia's coast by Portuguese explorers in 1486, is a symbol of the country's colonial past. Germany also colonized former Togoland, now Togo, Kamerun (Cameroon) and Tanganyika (Tanzania). Isn't this the time for Africans to reclaim their cultural heritage from the colonial masters?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https://external.xx.fbcdn.net/safe_image.php?d=AQCsBBCglg91mo8t&amp;w=720&amp;h=720&amp;url=https%3A%2F%2Fwww.dw.com%2Fimage%2F47895743_304.jpg&amp;cfs=1&amp;_nc_hash=AQAzz3T734-CDtOL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05/27/2019 08:42:38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1244481"/>
                  </a:ext>
                </a:extLst>
              </a:tr>
            </a:tbl>
          </a:graphicData>
        </a:graphic>
      </p:graphicFrame>
      <p:sp>
        <p:nvSpPr>
          <p:cNvPr id="4" name="Text Placeholder 3">
            <a:extLst>
              <a:ext uri="{FF2B5EF4-FFF2-40B4-BE49-F238E27FC236}">
                <a16:creationId xmlns:a16="http://schemas.microsoft.com/office/drawing/2014/main" id="{B36C6887-DE98-416A-9E51-AB9003F51EDD}"/>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538105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258F3-8A89-4FBE-9449-C4DA215FD2AE}"/>
              </a:ext>
            </a:extLst>
          </p:cNvPr>
          <p:cNvSpPr>
            <a:spLocks noGrp="1"/>
          </p:cNvSpPr>
          <p:nvPr>
            <p:ph type="title"/>
          </p:nvPr>
        </p:nvSpPr>
        <p:spPr/>
        <p:txBody>
          <a:bodyPr/>
          <a:lstStyle/>
          <a:p>
            <a:r>
              <a:rPr lang="en-US"/>
              <a:t>Facebook Own Posts Table | DW Africa - 18 of 25</a:t>
            </a:r>
          </a:p>
        </p:txBody>
      </p:sp>
      <p:graphicFrame>
        <p:nvGraphicFramePr>
          <p:cNvPr id="5" name="Table Placeholder 4">
            <a:extLst>
              <a:ext uri="{FF2B5EF4-FFF2-40B4-BE49-F238E27FC236}">
                <a16:creationId xmlns:a16="http://schemas.microsoft.com/office/drawing/2014/main" id="{AA41822E-1D18-4BE4-AFEC-718261589087}"/>
              </a:ext>
            </a:extLst>
          </p:cNvPr>
          <p:cNvGraphicFramePr>
            <a:graphicFrameLocks noGrp="1"/>
          </p:cNvGraphicFramePr>
          <p:nvPr>
            <p:ph type="tbl" sz="quarter" idx="13"/>
            <p:extLst>
              <p:ext uri="{D42A27DB-BD31-4B8C-83A1-F6EECF244321}">
                <p14:modId xmlns:p14="http://schemas.microsoft.com/office/powerpoint/2010/main" val="1333249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80889319"/>
                    </a:ext>
                  </a:extLst>
                </a:gridCol>
                <a:gridCol w="905256">
                  <a:extLst>
                    <a:ext uri="{9D8B030D-6E8A-4147-A177-3AD203B41FA5}">
                      <a16:colId xmlns:a16="http://schemas.microsoft.com/office/drawing/2014/main" val="2750880793"/>
                    </a:ext>
                  </a:extLst>
                </a:gridCol>
                <a:gridCol w="658368">
                  <a:extLst>
                    <a:ext uri="{9D8B030D-6E8A-4147-A177-3AD203B41FA5}">
                      <a16:colId xmlns:a16="http://schemas.microsoft.com/office/drawing/2014/main" val="2735953048"/>
                    </a:ext>
                  </a:extLst>
                </a:gridCol>
                <a:gridCol w="329184">
                  <a:extLst>
                    <a:ext uri="{9D8B030D-6E8A-4147-A177-3AD203B41FA5}">
                      <a16:colId xmlns:a16="http://schemas.microsoft.com/office/drawing/2014/main" val="3757264675"/>
                    </a:ext>
                  </a:extLst>
                </a:gridCol>
                <a:gridCol w="329184">
                  <a:extLst>
                    <a:ext uri="{9D8B030D-6E8A-4147-A177-3AD203B41FA5}">
                      <a16:colId xmlns:a16="http://schemas.microsoft.com/office/drawing/2014/main" val="3492464811"/>
                    </a:ext>
                  </a:extLst>
                </a:gridCol>
                <a:gridCol w="329184">
                  <a:extLst>
                    <a:ext uri="{9D8B030D-6E8A-4147-A177-3AD203B41FA5}">
                      <a16:colId xmlns:a16="http://schemas.microsoft.com/office/drawing/2014/main" val="1999754082"/>
                    </a:ext>
                  </a:extLst>
                </a:gridCol>
                <a:gridCol w="329184">
                  <a:extLst>
                    <a:ext uri="{9D8B030D-6E8A-4147-A177-3AD203B41FA5}">
                      <a16:colId xmlns:a16="http://schemas.microsoft.com/office/drawing/2014/main" val="3011173449"/>
                    </a:ext>
                  </a:extLst>
                </a:gridCol>
                <a:gridCol w="329184">
                  <a:extLst>
                    <a:ext uri="{9D8B030D-6E8A-4147-A177-3AD203B41FA5}">
                      <a16:colId xmlns:a16="http://schemas.microsoft.com/office/drawing/2014/main" val="184507452"/>
                    </a:ext>
                  </a:extLst>
                </a:gridCol>
                <a:gridCol w="329184">
                  <a:extLst>
                    <a:ext uri="{9D8B030D-6E8A-4147-A177-3AD203B41FA5}">
                      <a16:colId xmlns:a16="http://schemas.microsoft.com/office/drawing/2014/main" val="2373550947"/>
                    </a:ext>
                  </a:extLst>
                </a:gridCol>
                <a:gridCol w="329184">
                  <a:extLst>
                    <a:ext uri="{9D8B030D-6E8A-4147-A177-3AD203B41FA5}">
                      <a16:colId xmlns:a16="http://schemas.microsoft.com/office/drawing/2014/main" val="4281860827"/>
                    </a:ext>
                  </a:extLst>
                </a:gridCol>
                <a:gridCol w="329184">
                  <a:extLst>
                    <a:ext uri="{9D8B030D-6E8A-4147-A177-3AD203B41FA5}">
                      <a16:colId xmlns:a16="http://schemas.microsoft.com/office/drawing/2014/main" val="1429160958"/>
                    </a:ext>
                  </a:extLst>
                </a:gridCol>
                <a:gridCol w="329184">
                  <a:extLst>
                    <a:ext uri="{9D8B030D-6E8A-4147-A177-3AD203B41FA5}">
                      <a16:colId xmlns:a16="http://schemas.microsoft.com/office/drawing/2014/main" val="3969882148"/>
                    </a:ext>
                  </a:extLst>
                </a:gridCol>
                <a:gridCol w="329184">
                  <a:extLst>
                    <a:ext uri="{9D8B030D-6E8A-4147-A177-3AD203B41FA5}">
                      <a16:colId xmlns:a16="http://schemas.microsoft.com/office/drawing/2014/main" val="2080653547"/>
                    </a:ext>
                  </a:extLst>
                </a:gridCol>
                <a:gridCol w="329184">
                  <a:extLst>
                    <a:ext uri="{9D8B030D-6E8A-4147-A177-3AD203B41FA5}">
                      <a16:colId xmlns:a16="http://schemas.microsoft.com/office/drawing/2014/main" val="3936666726"/>
                    </a:ext>
                  </a:extLst>
                </a:gridCol>
                <a:gridCol w="329184">
                  <a:extLst>
                    <a:ext uri="{9D8B030D-6E8A-4147-A177-3AD203B41FA5}">
                      <a16:colId xmlns:a16="http://schemas.microsoft.com/office/drawing/2014/main" val="4036642065"/>
                    </a:ext>
                  </a:extLst>
                </a:gridCol>
                <a:gridCol w="329184">
                  <a:extLst>
                    <a:ext uri="{9D8B030D-6E8A-4147-A177-3AD203B41FA5}">
                      <a16:colId xmlns:a16="http://schemas.microsoft.com/office/drawing/2014/main" val="2786547217"/>
                    </a:ext>
                  </a:extLst>
                </a:gridCol>
                <a:gridCol w="329184">
                  <a:extLst>
                    <a:ext uri="{9D8B030D-6E8A-4147-A177-3AD203B41FA5}">
                      <a16:colId xmlns:a16="http://schemas.microsoft.com/office/drawing/2014/main" val="3990572763"/>
                    </a:ext>
                  </a:extLst>
                </a:gridCol>
                <a:gridCol w="329184">
                  <a:extLst>
                    <a:ext uri="{9D8B030D-6E8A-4147-A177-3AD203B41FA5}">
                      <a16:colId xmlns:a16="http://schemas.microsoft.com/office/drawing/2014/main" val="657877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323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09:15:02 </a:t>
                      </a:r>
                      <a:r>
                        <a:rPr kumimoji="0" lang="en-US" sz="1000" b="0" i="0" u="none" strike="noStrike" kern="1200" cap="none" spc="0" normalizeH="0" baseline="0" noProof="0">
                          <a:ln>
                            <a:noFill/>
                          </a:ln>
                          <a:solidFill>
                            <a:prstClr val="black"/>
                          </a:solidFill>
                          <a:effectLst/>
                          <a:uLnTx/>
                          <a:uFillTx/>
                          <a:latin typeface="+mn-lt"/>
                          <a:ea typeface="+mn-ea"/>
                          <a:cs typeface="+mn-cs"/>
                        </a:rPr>
                        <a:t> 
 Nigeria's Minister of Information, Lai Mohamed, has accused the leading opposition Peoples Democratic Party's presidential candidate Atiku Abubakar of trying to sabotage President Muhammadu Buhari's administration. Abubakar has denied this, calling the minister a "liar."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https://scontent.xx.fbcdn.net/v/t1.0-9/q91/s720x720/60285930_2231832453564633_7562971150901313536_n.jpg?_nc_cat=109&amp;_nc_ht=scontent.xx&amp;oh=f8b324b30591e75489944370b7c0ff36&amp;oe=5D6826B1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05/21/2019 08:41:54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3295805"/>
                  </a:ext>
                </a:extLst>
              </a:tr>
            </a:tbl>
          </a:graphicData>
        </a:graphic>
      </p:graphicFrame>
      <p:sp>
        <p:nvSpPr>
          <p:cNvPr id="4" name="Text Placeholder 3">
            <a:extLst>
              <a:ext uri="{FF2B5EF4-FFF2-40B4-BE49-F238E27FC236}">
                <a16:creationId xmlns:a16="http://schemas.microsoft.com/office/drawing/2014/main" id="{64DB2383-B340-4DC2-B6AA-781F620510E8}"/>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2693812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A43A9-88D8-4A1B-ABC5-77F1F4ED61FB}"/>
              </a:ext>
            </a:extLst>
          </p:cNvPr>
          <p:cNvSpPr>
            <a:spLocks noGrp="1"/>
          </p:cNvSpPr>
          <p:nvPr>
            <p:ph type="title"/>
          </p:nvPr>
        </p:nvSpPr>
        <p:spPr/>
        <p:txBody>
          <a:bodyPr/>
          <a:lstStyle/>
          <a:p>
            <a:r>
              <a:rPr lang="en-US"/>
              <a:t>Facebook Own Posts Table | DW Africa - 19 of 25</a:t>
            </a:r>
          </a:p>
        </p:txBody>
      </p:sp>
      <p:graphicFrame>
        <p:nvGraphicFramePr>
          <p:cNvPr id="5" name="Table Placeholder 4">
            <a:extLst>
              <a:ext uri="{FF2B5EF4-FFF2-40B4-BE49-F238E27FC236}">
                <a16:creationId xmlns:a16="http://schemas.microsoft.com/office/drawing/2014/main" id="{C1AD8AF5-A56E-4957-B8C6-50220798350C}"/>
              </a:ext>
            </a:extLst>
          </p:cNvPr>
          <p:cNvGraphicFramePr>
            <a:graphicFrameLocks noGrp="1"/>
          </p:cNvGraphicFramePr>
          <p:nvPr>
            <p:ph type="tbl" sz="quarter" idx="13"/>
            <p:extLst>
              <p:ext uri="{D42A27DB-BD31-4B8C-83A1-F6EECF244321}">
                <p14:modId xmlns:p14="http://schemas.microsoft.com/office/powerpoint/2010/main" val="1882774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90474749"/>
                    </a:ext>
                  </a:extLst>
                </a:gridCol>
                <a:gridCol w="905256">
                  <a:extLst>
                    <a:ext uri="{9D8B030D-6E8A-4147-A177-3AD203B41FA5}">
                      <a16:colId xmlns:a16="http://schemas.microsoft.com/office/drawing/2014/main" val="3312843352"/>
                    </a:ext>
                  </a:extLst>
                </a:gridCol>
                <a:gridCol w="658368">
                  <a:extLst>
                    <a:ext uri="{9D8B030D-6E8A-4147-A177-3AD203B41FA5}">
                      <a16:colId xmlns:a16="http://schemas.microsoft.com/office/drawing/2014/main" val="3837814882"/>
                    </a:ext>
                  </a:extLst>
                </a:gridCol>
                <a:gridCol w="329184">
                  <a:extLst>
                    <a:ext uri="{9D8B030D-6E8A-4147-A177-3AD203B41FA5}">
                      <a16:colId xmlns:a16="http://schemas.microsoft.com/office/drawing/2014/main" val="2743416757"/>
                    </a:ext>
                  </a:extLst>
                </a:gridCol>
                <a:gridCol w="329184">
                  <a:extLst>
                    <a:ext uri="{9D8B030D-6E8A-4147-A177-3AD203B41FA5}">
                      <a16:colId xmlns:a16="http://schemas.microsoft.com/office/drawing/2014/main" val="2548082964"/>
                    </a:ext>
                  </a:extLst>
                </a:gridCol>
                <a:gridCol w="329184">
                  <a:extLst>
                    <a:ext uri="{9D8B030D-6E8A-4147-A177-3AD203B41FA5}">
                      <a16:colId xmlns:a16="http://schemas.microsoft.com/office/drawing/2014/main" val="4043135132"/>
                    </a:ext>
                  </a:extLst>
                </a:gridCol>
                <a:gridCol w="329184">
                  <a:extLst>
                    <a:ext uri="{9D8B030D-6E8A-4147-A177-3AD203B41FA5}">
                      <a16:colId xmlns:a16="http://schemas.microsoft.com/office/drawing/2014/main" val="4012271042"/>
                    </a:ext>
                  </a:extLst>
                </a:gridCol>
                <a:gridCol w="329184">
                  <a:extLst>
                    <a:ext uri="{9D8B030D-6E8A-4147-A177-3AD203B41FA5}">
                      <a16:colId xmlns:a16="http://schemas.microsoft.com/office/drawing/2014/main" val="128016712"/>
                    </a:ext>
                  </a:extLst>
                </a:gridCol>
                <a:gridCol w="329184">
                  <a:extLst>
                    <a:ext uri="{9D8B030D-6E8A-4147-A177-3AD203B41FA5}">
                      <a16:colId xmlns:a16="http://schemas.microsoft.com/office/drawing/2014/main" val="3016501985"/>
                    </a:ext>
                  </a:extLst>
                </a:gridCol>
                <a:gridCol w="329184">
                  <a:extLst>
                    <a:ext uri="{9D8B030D-6E8A-4147-A177-3AD203B41FA5}">
                      <a16:colId xmlns:a16="http://schemas.microsoft.com/office/drawing/2014/main" val="1081961287"/>
                    </a:ext>
                  </a:extLst>
                </a:gridCol>
                <a:gridCol w="329184">
                  <a:extLst>
                    <a:ext uri="{9D8B030D-6E8A-4147-A177-3AD203B41FA5}">
                      <a16:colId xmlns:a16="http://schemas.microsoft.com/office/drawing/2014/main" val="1596473384"/>
                    </a:ext>
                  </a:extLst>
                </a:gridCol>
                <a:gridCol w="329184">
                  <a:extLst>
                    <a:ext uri="{9D8B030D-6E8A-4147-A177-3AD203B41FA5}">
                      <a16:colId xmlns:a16="http://schemas.microsoft.com/office/drawing/2014/main" val="1649875532"/>
                    </a:ext>
                  </a:extLst>
                </a:gridCol>
                <a:gridCol w="329184">
                  <a:extLst>
                    <a:ext uri="{9D8B030D-6E8A-4147-A177-3AD203B41FA5}">
                      <a16:colId xmlns:a16="http://schemas.microsoft.com/office/drawing/2014/main" val="3656518259"/>
                    </a:ext>
                  </a:extLst>
                </a:gridCol>
                <a:gridCol w="329184">
                  <a:extLst>
                    <a:ext uri="{9D8B030D-6E8A-4147-A177-3AD203B41FA5}">
                      <a16:colId xmlns:a16="http://schemas.microsoft.com/office/drawing/2014/main" val="3203478796"/>
                    </a:ext>
                  </a:extLst>
                </a:gridCol>
                <a:gridCol w="329184">
                  <a:extLst>
                    <a:ext uri="{9D8B030D-6E8A-4147-A177-3AD203B41FA5}">
                      <a16:colId xmlns:a16="http://schemas.microsoft.com/office/drawing/2014/main" val="2275649291"/>
                    </a:ext>
                  </a:extLst>
                </a:gridCol>
                <a:gridCol w="329184">
                  <a:extLst>
                    <a:ext uri="{9D8B030D-6E8A-4147-A177-3AD203B41FA5}">
                      <a16:colId xmlns:a16="http://schemas.microsoft.com/office/drawing/2014/main" val="4026469675"/>
                    </a:ext>
                  </a:extLst>
                </a:gridCol>
                <a:gridCol w="329184">
                  <a:extLst>
                    <a:ext uri="{9D8B030D-6E8A-4147-A177-3AD203B41FA5}">
                      <a16:colId xmlns:a16="http://schemas.microsoft.com/office/drawing/2014/main" val="3645206779"/>
                    </a:ext>
                  </a:extLst>
                </a:gridCol>
                <a:gridCol w="329184">
                  <a:extLst>
                    <a:ext uri="{9D8B030D-6E8A-4147-A177-3AD203B41FA5}">
                      <a16:colId xmlns:a16="http://schemas.microsoft.com/office/drawing/2014/main" val="337129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5389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08:17:42 </a:t>
                      </a:r>
                      <a:r>
                        <a:rPr kumimoji="0" lang="en-US" sz="1000" b="0" i="0" u="none" strike="noStrike" kern="1200" cap="none" spc="0" normalizeH="0" baseline="0" noProof="0">
                          <a:ln>
                            <a:noFill/>
                          </a:ln>
                          <a:solidFill>
                            <a:prstClr val="black"/>
                          </a:solidFill>
                          <a:effectLst/>
                          <a:uLnTx/>
                          <a:uFillTx/>
                          <a:latin typeface="+mn-lt"/>
                          <a:ea typeface="+mn-ea"/>
                          <a:cs typeface="+mn-cs"/>
                        </a:rPr>
                        <a:t> 
 South Sudan has fired 40 of its diplomats overseas for going AWOL 😳 Some had failed to show up for work for years at embassies in countries such as Uganda, Kenya and the US, the foreign ministry in Juba said.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https://scontent.xx.fbcdn.net/v/t1.0-9/q90/s720x720/60474884_2231774536903758_788969394737774592_n.jpg?_nc_cat=103&amp;_nc_ht=scontent.xx&amp;oh=a8f0a1d776f3afed656fd2d473449f03&amp;oe=5D5125F7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05/21/2019 08:41:54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6255632"/>
                  </a:ext>
                </a:extLst>
              </a:tr>
            </a:tbl>
          </a:graphicData>
        </a:graphic>
      </p:graphicFrame>
      <p:sp>
        <p:nvSpPr>
          <p:cNvPr id="4" name="Text Placeholder 3">
            <a:extLst>
              <a:ext uri="{FF2B5EF4-FFF2-40B4-BE49-F238E27FC236}">
                <a16:creationId xmlns:a16="http://schemas.microsoft.com/office/drawing/2014/main" id="{6A53D7B3-BC2D-40CD-9365-B87B2281B63A}"/>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755159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2FD7-D1D8-42EA-BF0B-1B8E12C8FEB9}"/>
              </a:ext>
            </a:extLst>
          </p:cNvPr>
          <p:cNvSpPr>
            <a:spLocks noGrp="1"/>
          </p:cNvSpPr>
          <p:nvPr>
            <p:ph type="title"/>
          </p:nvPr>
        </p:nvSpPr>
        <p:spPr/>
        <p:txBody>
          <a:bodyPr/>
          <a:lstStyle/>
          <a:p>
            <a:r>
              <a:rPr lang="en-US"/>
              <a:t>Facebook Own Posts Table | DW Africa - 20 of 25</a:t>
            </a:r>
          </a:p>
        </p:txBody>
      </p:sp>
      <p:graphicFrame>
        <p:nvGraphicFramePr>
          <p:cNvPr id="5" name="Table Placeholder 4">
            <a:extLst>
              <a:ext uri="{FF2B5EF4-FFF2-40B4-BE49-F238E27FC236}">
                <a16:creationId xmlns:a16="http://schemas.microsoft.com/office/drawing/2014/main" id="{8B708FAD-608D-4C52-AC71-AA0C2C4D2CD9}"/>
              </a:ext>
            </a:extLst>
          </p:cNvPr>
          <p:cNvGraphicFramePr>
            <a:graphicFrameLocks noGrp="1"/>
          </p:cNvGraphicFramePr>
          <p:nvPr>
            <p:ph type="tbl" sz="quarter" idx="13"/>
            <p:extLst>
              <p:ext uri="{D42A27DB-BD31-4B8C-83A1-F6EECF244321}">
                <p14:modId xmlns:p14="http://schemas.microsoft.com/office/powerpoint/2010/main" val="2528187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52549179"/>
                    </a:ext>
                  </a:extLst>
                </a:gridCol>
                <a:gridCol w="905256">
                  <a:extLst>
                    <a:ext uri="{9D8B030D-6E8A-4147-A177-3AD203B41FA5}">
                      <a16:colId xmlns:a16="http://schemas.microsoft.com/office/drawing/2014/main" val="2922318107"/>
                    </a:ext>
                  </a:extLst>
                </a:gridCol>
                <a:gridCol w="658368">
                  <a:extLst>
                    <a:ext uri="{9D8B030D-6E8A-4147-A177-3AD203B41FA5}">
                      <a16:colId xmlns:a16="http://schemas.microsoft.com/office/drawing/2014/main" val="213586830"/>
                    </a:ext>
                  </a:extLst>
                </a:gridCol>
                <a:gridCol w="329184">
                  <a:extLst>
                    <a:ext uri="{9D8B030D-6E8A-4147-A177-3AD203B41FA5}">
                      <a16:colId xmlns:a16="http://schemas.microsoft.com/office/drawing/2014/main" val="3398028687"/>
                    </a:ext>
                  </a:extLst>
                </a:gridCol>
                <a:gridCol w="329184">
                  <a:extLst>
                    <a:ext uri="{9D8B030D-6E8A-4147-A177-3AD203B41FA5}">
                      <a16:colId xmlns:a16="http://schemas.microsoft.com/office/drawing/2014/main" val="571542615"/>
                    </a:ext>
                  </a:extLst>
                </a:gridCol>
                <a:gridCol w="329184">
                  <a:extLst>
                    <a:ext uri="{9D8B030D-6E8A-4147-A177-3AD203B41FA5}">
                      <a16:colId xmlns:a16="http://schemas.microsoft.com/office/drawing/2014/main" val="1639321671"/>
                    </a:ext>
                  </a:extLst>
                </a:gridCol>
                <a:gridCol w="329184">
                  <a:extLst>
                    <a:ext uri="{9D8B030D-6E8A-4147-A177-3AD203B41FA5}">
                      <a16:colId xmlns:a16="http://schemas.microsoft.com/office/drawing/2014/main" val="3278729492"/>
                    </a:ext>
                  </a:extLst>
                </a:gridCol>
                <a:gridCol w="329184">
                  <a:extLst>
                    <a:ext uri="{9D8B030D-6E8A-4147-A177-3AD203B41FA5}">
                      <a16:colId xmlns:a16="http://schemas.microsoft.com/office/drawing/2014/main" val="2164819396"/>
                    </a:ext>
                  </a:extLst>
                </a:gridCol>
                <a:gridCol w="329184">
                  <a:extLst>
                    <a:ext uri="{9D8B030D-6E8A-4147-A177-3AD203B41FA5}">
                      <a16:colId xmlns:a16="http://schemas.microsoft.com/office/drawing/2014/main" val="2437413183"/>
                    </a:ext>
                  </a:extLst>
                </a:gridCol>
                <a:gridCol w="329184">
                  <a:extLst>
                    <a:ext uri="{9D8B030D-6E8A-4147-A177-3AD203B41FA5}">
                      <a16:colId xmlns:a16="http://schemas.microsoft.com/office/drawing/2014/main" val="3776160836"/>
                    </a:ext>
                  </a:extLst>
                </a:gridCol>
                <a:gridCol w="329184">
                  <a:extLst>
                    <a:ext uri="{9D8B030D-6E8A-4147-A177-3AD203B41FA5}">
                      <a16:colId xmlns:a16="http://schemas.microsoft.com/office/drawing/2014/main" val="1378576760"/>
                    </a:ext>
                  </a:extLst>
                </a:gridCol>
                <a:gridCol w="329184">
                  <a:extLst>
                    <a:ext uri="{9D8B030D-6E8A-4147-A177-3AD203B41FA5}">
                      <a16:colId xmlns:a16="http://schemas.microsoft.com/office/drawing/2014/main" val="3911571374"/>
                    </a:ext>
                  </a:extLst>
                </a:gridCol>
                <a:gridCol w="329184">
                  <a:extLst>
                    <a:ext uri="{9D8B030D-6E8A-4147-A177-3AD203B41FA5}">
                      <a16:colId xmlns:a16="http://schemas.microsoft.com/office/drawing/2014/main" val="3578062724"/>
                    </a:ext>
                  </a:extLst>
                </a:gridCol>
                <a:gridCol w="329184">
                  <a:extLst>
                    <a:ext uri="{9D8B030D-6E8A-4147-A177-3AD203B41FA5}">
                      <a16:colId xmlns:a16="http://schemas.microsoft.com/office/drawing/2014/main" val="3856475755"/>
                    </a:ext>
                  </a:extLst>
                </a:gridCol>
                <a:gridCol w="329184">
                  <a:extLst>
                    <a:ext uri="{9D8B030D-6E8A-4147-A177-3AD203B41FA5}">
                      <a16:colId xmlns:a16="http://schemas.microsoft.com/office/drawing/2014/main" val="2475436558"/>
                    </a:ext>
                  </a:extLst>
                </a:gridCol>
                <a:gridCol w="329184">
                  <a:extLst>
                    <a:ext uri="{9D8B030D-6E8A-4147-A177-3AD203B41FA5}">
                      <a16:colId xmlns:a16="http://schemas.microsoft.com/office/drawing/2014/main" val="3294604424"/>
                    </a:ext>
                  </a:extLst>
                </a:gridCol>
                <a:gridCol w="329184">
                  <a:extLst>
                    <a:ext uri="{9D8B030D-6E8A-4147-A177-3AD203B41FA5}">
                      <a16:colId xmlns:a16="http://schemas.microsoft.com/office/drawing/2014/main" val="1944512594"/>
                    </a:ext>
                  </a:extLst>
                </a:gridCol>
                <a:gridCol w="329184">
                  <a:extLst>
                    <a:ext uri="{9D8B030D-6E8A-4147-A177-3AD203B41FA5}">
                      <a16:colId xmlns:a16="http://schemas.microsoft.com/office/drawing/2014/main" val="655516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520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- 2019-05-17 07:30:00 </a:t>
                      </a:r>
                      <a:r>
                        <a:rPr kumimoji="0" lang="en-US" sz="1000" b="0" i="0" u="none" strike="noStrike" kern="1200" cap="none" spc="0" normalizeH="0" baseline="0" noProof="0">
                          <a:ln>
                            <a:noFill/>
                          </a:ln>
                          <a:solidFill>
                            <a:prstClr val="black"/>
                          </a:solidFill>
                          <a:effectLst/>
                          <a:uLnTx/>
                          <a:uFillTx/>
                          <a:latin typeface="+mn-lt"/>
                          <a:ea typeface="+mn-ea"/>
                          <a:cs typeface="+mn-cs"/>
                        </a:rPr>
                        <a:t> 
 Malawi is set to head to the polls next week, with incumbent president Peter Mutharika hoping to beat seven rivals to stay in office for a final term. Everything from fears of vote rigging, to campaign rap-songs and a growing youth population will all play a role in the outcome of the election.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https://external.xx.fbcdn.net/safe_image.php?d=AQDyfaBGad8Z0KEk&amp;w=720&amp;h=720&amp;url=https%3A%2F%2Fwww.dw.com%2Fimage%2F17646031_304.jpg&amp;cfs=1&amp;_nc_hash=AQDVOLJRYzvd0gIw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05/20/2019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5820874"/>
                  </a:ext>
                </a:extLst>
              </a:tr>
            </a:tbl>
          </a:graphicData>
        </a:graphic>
      </p:graphicFrame>
      <p:sp>
        <p:nvSpPr>
          <p:cNvPr id="4" name="Text Placeholder 3">
            <a:extLst>
              <a:ext uri="{FF2B5EF4-FFF2-40B4-BE49-F238E27FC236}">
                <a16:creationId xmlns:a16="http://schemas.microsoft.com/office/drawing/2014/main" id="{2C0383FE-1066-4A38-BC53-B734B9D9D166}"/>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23447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EDC8B-E9C2-4669-8817-37A9C8B710AB}"/>
              </a:ext>
            </a:extLst>
          </p:cNvPr>
          <p:cNvSpPr>
            <a:spLocks noGrp="1"/>
          </p:cNvSpPr>
          <p:nvPr>
            <p:ph type="title"/>
          </p:nvPr>
        </p:nvSpPr>
        <p:spPr/>
        <p:txBody>
          <a:bodyPr/>
          <a:lstStyle/>
          <a:p>
            <a:r>
              <a:rPr lang="en-US"/>
              <a:t>Facebook Own Posts Table | DW Africa - 21 of 25</a:t>
            </a:r>
          </a:p>
        </p:txBody>
      </p:sp>
      <p:graphicFrame>
        <p:nvGraphicFramePr>
          <p:cNvPr id="5" name="Table Placeholder 4">
            <a:extLst>
              <a:ext uri="{FF2B5EF4-FFF2-40B4-BE49-F238E27FC236}">
                <a16:creationId xmlns:a16="http://schemas.microsoft.com/office/drawing/2014/main" id="{BD7CB028-543D-48A9-B5FC-943B853FCC7E}"/>
              </a:ext>
            </a:extLst>
          </p:cNvPr>
          <p:cNvGraphicFramePr>
            <a:graphicFrameLocks noGrp="1"/>
          </p:cNvGraphicFramePr>
          <p:nvPr>
            <p:ph type="tbl" sz="quarter" idx="13"/>
            <p:extLst>
              <p:ext uri="{D42A27DB-BD31-4B8C-83A1-F6EECF244321}">
                <p14:modId xmlns:p14="http://schemas.microsoft.com/office/powerpoint/2010/main" val="300313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39318815"/>
                    </a:ext>
                  </a:extLst>
                </a:gridCol>
                <a:gridCol w="905256">
                  <a:extLst>
                    <a:ext uri="{9D8B030D-6E8A-4147-A177-3AD203B41FA5}">
                      <a16:colId xmlns:a16="http://schemas.microsoft.com/office/drawing/2014/main" val="1541924639"/>
                    </a:ext>
                  </a:extLst>
                </a:gridCol>
                <a:gridCol w="658368">
                  <a:extLst>
                    <a:ext uri="{9D8B030D-6E8A-4147-A177-3AD203B41FA5}">
                      <a16:colId xmlns:a16="http://schemas.microsoft.com/office/drawing/2014/main" val="3114984578"/>
                    </a:ext>
                  </a:extLst>
                </a:gridCol>
                <a:gridCol w="329184">
                  <a:extLst>
                    <a:ext uri="{9D8B030D-6E8A-4147-A177-3AD203B41FA5}">
                      <a16:colId xmlns:a16="http://schemas.microsoft.com/office/drawing/2014/main" val="4114140600"/>
                    </a:ext>
                  </a:extLst>
                </a:gridCol>
                <a:gridCol w="329184">
                  <a:extLst>
                    <a:ext uri="{9D8B030D-6E8A-4147-A177-3AD203B41FA5}">
                      <a16:colId xmlns:a16="http://schemas.microsoft.com/office/drawing/2014/main" val="1857102994"/>
                    </a:ext>
                  </a:extLst>
                </a:gridCol>
                <a:gridCol w="329184">
                  <a:extLst>
                    <a:ext uri="{9D8B030D-6E8A-4147-A177-3AD203B41FA5}">
                      <a16:colId xmlns:a16="http://schemas.microsoft.com/office/drawing/2014/main" val="890721262"/>
                    </a:ext>
                  </a:extLst>
                </a:gridCol>
                <a:gridCol w="329184">
                  <a:extLst>
                    <a:ext uri="{9D8B030D-6E8A-4147-A177-3AD203B41FA5}">
                      <a16:colId xmlns:a16="http://schemas.microsoft.com/office/drawing/2014/main" val="3366206804"/>
                    </a:ext>
                  </a:extLst>
                </a:gridCol>
                <a:gridCol w="329184">
                  <a:extLst>
                    <a:ext uri="{9D8B030D-6E8A-4147-A177-3AD203B41FA5}">
                      <a16:colId xmlns:a16="http://schemas.microsoft.com/office/drawing/2014/main" val="3281456830"/>
                    </a:ext>
                  </a:extLst>
                </a:gridCol>
                <a:gridCol w="329184">
                  <a:extLst>
                    <a:ext uri="{9D8B030D-6E8A-4147-A177-3AD203B41FA5}">
                      <a16:colId xmlns:a16="http://schemas.microsoft.com/office/drawing/2014/main" val="2775790034"/>
                    </a:ext>
                  </a:extLst>
                </a:gridCol>
                <a:gridCol w="329184">
                  <a:extLst>
                    <a:ext uri="{9D8B030D-6E8A-4147-A177-3AD203B41FA5}">
                      <a16:colId xmlns:a16="http://schemas.microsoft.com/office/drawing/2014/main" val="3331117588"/>
                    </a:ext>
                  </a:extLst>
                </a:gridCol>
                <a:gridCol w="329184">
                  <a:extLst>
                    <a:ext uri="{9D8B030D-6E8A-4147-A177-3AD203B41FA5}">
                      <a16:colId xmlns:a16="http://schemas.microsoft.com/office/drawing/2014/main" val="3446837745"/>
                    </a:ext>
                  </a:extLst>
                </a:gridCol>
                <a:gridCol w="329184">
                  <a:extLst>
                    <a:ext uri="{9D8B030D-6E8A-4147-A177-3AD203B41FA5}">
                      <a16:colId xmlns:a16="http://schemas.microsoft.com/office/drawing/2014/main" val="3680385593"/>
                    </a:ext>
                  </a:extLst>
                </a:gridCol>
                <a:gridCol w="329184">
                  <a:extLst>
                    <a:ext uri="{9D8B030D-6E8A-4147-A177-3AD203B41FA5}">
                      <a16:colId xmlns:a16="http://schemas.microsoft.com/office/drawing/2014/main" val="1968496782"/>
                    </a:ext>
                  </a:extLst>
                </a:gridCol>
                <a:gridCol w="329184">
                  <a:extLst>
                    <a:ext uri="{9D8B030D-6E8A-4147-A177-3AD203B41FA5}">
                      <a16:colId xmlns:a16="http://schemas.microsoft.com/office/drawing/2014/main" val="3228898536"/>
                    </a:ext>
                  </a:extLst>
                </a:gridCol>
                <a:gridCol w="329184">
                  <a:extLst>
                    <a:ext uri="{9D8B030D-6E8A-4147-A177-3AD203B41FA5}">
                      <a16:colId xmlns:a16="http://schemas.microsoft.com/office/drawing/2014/main" val="2830477894"/>
                    </a:ext>
                  </a:extLst>
                </a:gridCol>
                <a:gridCol w="329184">
                  <a:extLst>
                    <a:ext uri="{9D8B030D-6E8A-4147-A177-3AD203B41FA5}">
                      <a16:colId xmlns:a16="http://schemas.microsoft.com/office/drawing/2014/main" val="3919010211"/>
                    </a:ext>
                  </a:extLst>
                </a:gridCol>
                <a:gridCol w="329184">
                  <a:extLst>
                    <a:ext uri="{9D8B030D-6E8A-4147-A177-3AD203B41FA5}">
                      <a16:colId xmlns:a16="http://schemas.microsoft.com/office/drawing/2014/main" val="355607498"/>
                    </a:ext>
                  </a:extLst>
                </a:gridCol>
                <a:gridCol w="329184">
                  <a:extLst>
                    <a:ext uri="{9D8B030D-6E8A-4147-A177-3AD203B41FA5}">
                      <a16:colId xmlns:a16="http://schemas.microsoft.com/office/drawing/2014/main" val="85745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284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- 2019-05-16 16:00:10 </a:t>
                      </a:r>
                      <a:r>
                        <a:rPr kumimoji="0" lang="en-US" sz="1000" b="0" i="0" u="none" strike="noStrike" kern="1200" cap="none" spc="0" normalizeH="0" baseline="0" noProof="0">
                          <a:ln>
                            <a:noFill/>
                          </a:ln>
                          <a:solidFill>
                            <a:prstClr val="black"/>
                          </a:solidFill>
                          <a:effectLst/>
                          <a:uLnTx/>
                          <a:uFillTx/>
                          <a:latin typeface="+mn-lt"/>
                          <a:ea typeface="+mn-ea"/>
                          <a:cs typeface="+mn-cs"/>
                        </a:rPr>
                        <a:t> 
 TUNE IN TO AFRICALINK LIVE NOW! We head to West Africa to find out how residents are coping with the severe heatwave +++ Kenya's High Court makes a decision on extra-judicial killings +++ Why is Chinese is becoming the language of choice in Uganda? +++ Remember to leave your comments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https://scontent.xx.fbcdn.net/v/t15.5256-10/s720x720/59971779_832119373835513_4451431928096096256_n.jpg?_nc_cat=102&amp;_nc_ht=scontent.xx&amp;oh=6266d8085cbb8f9c666695a362dc7ff6&amp;oe=5D5988A9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05/24/2019 08:39:57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1586067"/>
                  </a:ext>
                </a:extLst>
              </a:tr>
            </a:tbl>
          </a:graphicData>
        </a:graphic>
      </p:graphicFrame>
      <p:sp>
        <p:nvSpPr>
          <p:cNvPr id="4" name="Text Placeholder 3">
            <a:extLst>
              <a:ext uri="{FF2B5EF4-FFF2-40B4-BE49-F238E27FC236}">
                <a16:creationId xmlns:a16="http://schemas.microsoft.com/office/drawing/2014/main" id="{E4DF8704-1A24-4C95-B1D0-148D9C139A2F}"/>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1754692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E592C-C5DF-4B46-BFF9-674DA360E590}"/>
              </a:ext>
            </a:extLst>
          </p:cNvPr>
          <p:cNvSpPr>
            <a:spLocks noGrp="1"/>
          </p:cNvSpPr>
          <p:nvPr>
            <p:ph type="title"/>
          </p:nvPr>
        </p:nvSpPr>
        <p:spPr/>
        <p:txBody>
          <a:bodyPr/>
          <a:lstStyle/>
          <a:p>
            <a:r>
              <a:rPr lang="en-US"/>
              <a:t>Facebook Own Posts Table | DW Africa - 22 of 25</a:t>
            </a:r>
          </a:p>
        </p:txBody>
      </p:sp>
      <p:graphicFrame>
        <p:nvGraphicFramePr>
          <p:cNvPr id="5" name="Table Placeholder 4">
            <a:extLst>
              <a:ext uri="{FF2B5EF4-FFF2-40B4-BE49-F238E27FC236}">
                <a16:creationId xmlns:a16="http://schemas.microsoft.com/office/drawing/2014/main" id="{6B7E8F1B-9298-42B2-93B1-0D5171C11789}"/>
              </a:ext>
            </a:extLst>
          </p:cNvPr>
          <p:cNvGraphicFramePr>
            <a:graphicFrameLocks noGrp="1"/>
          </p:cNvGraphicFramePr>
          <p:nvPr>
            <p:ph type="tbl" sz="quarter" idx="13"/>
            <p:extLst>
              <p:ext uri="{D42A27DB-BD31-4B8C-83A1-F6EECF244321}">
                <p14:modId xmlns:p14="http://schemas.microsoft.com/office/powerpoint/2010/main" val="181018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8638943"/>
                    </a:ext>
                  </a:extLst>
                </a:gridCol>
                <a:gridCol w="905256">
                  <a:extLst>
                    <a:ext uri="{9D8B030D-6E8A-4147-A177-3AD203B41FA5}">
                      <a16:colId xmlns:a16="http://schemas.microsoft.com/office/drawing/2014/main" val="3872484905"/>
                    </a:ext>
                  </a:extLst>
                </a:gridCol>
                <a:gridCol w="658368">
                  <a:extLst>
                    <a:ext uri="{9D8B030D-6E8A-4147-A177-3AD203B41FA5}">
                      <a16:colId xmlns:a16="http://schemas.microsoft.com/office/drawing/2014/main" val="3977044652"/>
                    </a:ext>
                  </a:extLst>
                </a:gridCol>
                <a:gridCol w="329184">
                  <a:extLst>
                    <a:ext uri="{9D8B030D-6E8A-4147-A177-3AD203B41FA5}">
                      <a16:colId xmlns:a16="http://schemas.microsoft.com/office/drawing/2014/main" val="2395893956"/>
                    </a:ext>
                  </a:extLst>
                </a:gridCol>
                <a:gridCol w="329184">
                  <a:extLst>
                    <a:ext uri="{9D8B030D-6E8A-4147-A177-3AD203B41FA5}">
                      <a16:colId xmlns:a16="http://schemas.microsoft.com/office/drawing/2014/main" val="1752363252"/>
                    </a:ext>
                  </a:extLst>
                </a:gridCol>
                <a:gridCol w="329184">
                  <a:extLst>
                    <a:ext uri="{9D8B030D-6E8A-4147-A177-3AD203B41FA5}">
                      <a16:colId xmlns:a16="http://schemas.microsoft.com/office/drawing/2014/main" val="1652805982"/>
                    </a:ext>
                  </a:extLst>
                </a:gridCol>
                <a:gridCol w="329184">
                  <a:extLst>
                    <a:ext uri="{9D8B030D-6E8A-4147-A177-3AD203B41FA5}">
                      <a16:colId xmlns:a16="http://schemas.microsoft.com/office/drawing/2014/main" val="2081372284"/>
                    </a:ext>
                  </a:extLst>
                </a:gridCol>
                <a:gridCol w="329184">
                  <a:extLst>
                    <a:ext uri="{9D8B030D-6E8A-4147-A177-3AD203B41FA5}">
                      <a16:colId xmlns:a16="http://schemas.microsoft.com/office/drawing/2014/main" val="3202922906"/>
                    </a:ext>
                  </a:extLst>
                </a:gridCol>
                <a:gridCol w="329184">
                  <a:extLst>
                    <a:ext uri="{9D8B030D-6E8A-4147-A177-3AD203B41FA5}">
                      <a16:colId xmlns:a16="http://schemas.microsoft.com/office/drawing/2014/main" val="201792763"/>
                    </a:ext>
                  </a:extLst>
                </a:gridCol>
                <a:gridCol w="329184">
                  <a:extLst>
                    <a:ext uri="{9D8B030D-6E8A-4147-A177-3AD203B41FA5}">
                      <a16:colId xmlns:a16="http://schemas.microsoft.com/office/drawing/2014/main" val="2197882074"/>
                    </a:ext>
                  </a:extLst>
                </a:gridCol>
                <a:gridCol w="329184">
                  <a:extLst>
                    <a:ext uri="{9D8B030D-6E8A-4147-A177-3AD203B41FA5}">
                      <a16:colId xmlns:a16="http://schemas.microsoft.com/office/drawing/2014/main" val="2777680177"/>
                    </a:ext>
                  </a:extLst>
                </a:gridCol>
                <a:gridCol w="329184">
                  <a:extLst>
                    <a:ext uri="{9D8B030D-6E8A-4147-A177-3AD203B41FA5}">
                      <a16:colId xmlns:a16="http://schemas.microsoft.com/office/drawing/2014/main" val="1384412731"/>
                    </a:ext>
                  </a:extLst>
                </a:gridCol>
                <a:gridCol w="329184">
                  <a:extLst>
                    <a:ext uri="{9D8B030D-6E8A-4147-A177-3AD203B41FA5}">
                      <a16:colId xmlns:a16="http://schemas.microsoft.com/office/drawing/2014/main" val="438236224"/>
                    </a:ext>
                  </a:extLst>
                </a:gridCol>
                <a:gridCol w="329184">
                  <a:extLst>
                    <a:ext uri="{9D8B030D-6E8A-4147-A177-3AD203B41FA5}">
                      <a16:colId xmlns:a16="http://schemas.microsoft.com/office/drawing/2014/main" val="3842070251"/>
                    </a:ext>
                  </a:extLst>
                </a:gridCol>
                <a:gridCol w="329184">
                  <a:extLst>
                    <a:ext uri="{9D8B030D-6E8A-4147-A177-3AD203B41FA5}">
                      <a16:colId xmlns:a16="http://schemas.microsoft.com/office/drawing/2014/main" val="3825735366"/>
                    </a:ext>
                  </a:extLst>
                </a:gridCol>
                <a:gridCol w="329184">
                  <a:extLst>
                    <a:ext uri="{9D8B030D-6E8A-4147-A177-3AD203B41FA5}">
                      <a16:colId xmlns:a16="http://schemas.microsoft.com/office/drawing/2014/main" val="369998253"/>
                    </a:ext>
                  </a:extLst>
                </a:gridCol>
                <a:gridCol w="329184">
                  <a:extLst>
                    <a:ext uri="{9D8B030D-6E8A-4147-A177-3AD203B41FA5}">
                      <a16:colId xmlns:a16="http://schemas.microsoft.com/office/drawing/2014/main" val="1803621621"/>
                    </a:ext>
                  </a:extLst>
                </a:gridCol>
                <a:gridCol w="329184">
                  <a:extLst>
                    <a:ext uri="{9D8B030D-6E8A-4147-A177-3AD203B41FA5}">
                      <a16:colId xmlns:a16="http://schemas.microsoft.com/office/drawing/2014/main" val="94452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733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- 2019-05-16 15:09:42 </a:t>
                      </a:r>
                      <a:r>
                        <a:rPr kumimoji="0" lang="en-US" sz="1000" b="0" i="0" u="none" strike="noStrike" kern="1200" cap="none" spc="0" normalizeH="0" baseline="0" noProof="0">
                          <a:ln>
                            <a:noFill/>
                          </a:ln>
                          <a:solidFill>
                            <a:prstClr val="black"/>
                          </a:solidFill>
                          <a:effectLst/>
                          <a:uLnTx/>
                          <a:uFillTx/>
                          <a:latin typeface="+mn-lt"/>
                          <a:ea typeface="+mn-ea"/>
                          <a:cs typeface="+mn-cs"/>
                        </a:rPr>
                        <a:t> 
 Protestors in Sudan have vowed to continue staging a sit-in in Khartoum after the army decided to suspend crucial talks on installing civilian rule. Army generals and protest leaders were expected to finally reach an agreement on Wednesday and decide on a new body which would govern Sudan for three years. However early on Thursday morning, the chief of Sudan's ruling military council, General Abdel Fattah al-Burhan, announced that the talks had been suspended for at least 72 hours due to the deteriorating security situation in Khartoum. But the protestors say the army is trying to provoke the people by delaying the negotiations. What do you make of the army's decision to halt talks? Is this a worrying sign of things to 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https://scontent.xx.fbcdn.net/v/t1.0-9/q88/s720x720/60302116_2230522787028933_5281139362514337792_n.jpg?_nc_cat=110&amp;_nc_ht=scontent.xx&amp;oh=74b875ae5eac6d6610a34fbe19246be7&amp;oe=5D67CE3B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05/21/2019 08:41:54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6206726"/>
                  </a:ext>
                </a:extLst>
              </a:tr>
            </a:tbl>
          </a:graphicData>
        </a:graphic>
      </p:graphicFrame>
      <p:sp>
        <p:nvSpPr>
          <p:cNvPr id="4" name="Text Placeholder 3">
            <a:extLst>
              <a:ext uri="{FF2B5EF4-FFF2-40B4-BE49-F238E27FC236}">
                <a16:creationId xmlns:a16="http://schemas.microsoft.com/office/drawing/2014/main" id="{B5C17BEB-83B7-469A-AF20-48495D627B2C}"/>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31183244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BCA95-8121-42A4-BF23-CC9D134D8215}"/>
              </a:ext>
            </a:extLst>
          </p:cNvPr>
          <p:cNvSpPr>
            <a:spLocks noGrp="1"/>
          </p:cNvSpPr>
          <p:nvPr>
            <p:ph type="title"/>
          </p:nvPr>
        </p:nvSpPr>
        <p:spPr/>
        <p:txBody>
          <a:bodyPr/>
          <a:lstStyle/>
          <a:p>
            <a:r>
              <a:rPr lang="en-US"/>
              <a:t>Facebook Own Posts Table | DW Africa - 23 of 25</a:t>
            </a:r>
          </a:p>
        </p:txBody>
      </p:sp>
      <p:graphicFrame>
        <p:nvGraphicFramePr>
          <p:cNvPr id="5" name="Table Placeholder 4">
            <a:extLst>
              <a:ext uri="{FF2B5EF4-FFF2-40B4-BE49-F238E27FC236}">
                <a16:creationId xmlns:a16="http://schemas.microsoft.com/office/drawing/2014/main" id="{0AE9C330-E1EF-4250-8506-3396F0D9DA5F}"/>
              </a:ext>
            </a:extLst>
          </p:cNvPr>
          <p:cNvGraphicFramePr>
            <a:graphicFrameLocks noGrp="1"/>
          </p:cNvGraphicFramePr>
          <p:nvPr>
            <p:ph type="tbl" sz="quarter" idx="13"/>
            <p:extLst>
              <p:ext uri="{D42A27DB-BD31-4B8C-83A1-F6EECF244321}">
                <p14:modId xmlns:p14="http://schemas.microsoft.com/office/powerpoint/2010/main" val="329841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7012597"/>
                    </a:ext>
                  </a:extLst>
                </a:gridCol>
                <a:gridCol w="905256">
                  <a:extLst>
                    <a:ext uri="{9D8B030D-6E8A-4147-A177-3AD203B41FA5}">
                      <a16:colId xmlns:a16="http://schemas.microsoft.com/office/drawing/2014/main" val="3629604988"/>
                    </a:ext>
                  </a:extLst>
                </a:gridCol>
                <a:gridCol w="658368">
                  <a:extLst>
                    <a:ext uri="{9D8B030D-6E8A-4147-A177-3AD203B41FA5}">
                      <a16:colId xmlns:a16="http://schemas.microsoft.com/office/drawing/2014/main" val="197710391"/>
                    </a:ext>
                  </a:extLst>
                </a:gridCol>
                <a:gridCol w="329184">
                  <a:extLst>
                    <a:ext uri="{9D8B030D-6E8A-4147-A177-3AD203B41FA5}">
                      <a16:colId xmlns:a16="http://schemas.microsoft.com/office/drawing/2014/main" val="2939100926"/>
                    </a:ext>
                  </a:extLst>
                </a:gridCol>
                <a:gridCol w="329184">
                  <a:extLst>
                    <a:ext uri="{9D8B030D-6E8A-4147-A177-3AD203B41FA5}">
                      <a16:colId xmlns:a16="http://schemas.microsoft.com/office/drawing/2014/main" val="3025933506"/>
                    </a:ext>
                  </a:extLst>
                </a:gridCol>
                <a:gridCol w="329184">
                  <a:extLst>
                    <a:ext uri="{9D8B030D-6E8A-4147-A177-3AD203B41FA5}">
                      <a16:colId xmlns:a16="http://schemas.microsoft.com/office/drawing/2014/main" val="25675352"/>
                    </a:ext>
                  </a:extLst>
                </a:gridCol>
                <a:gridCol w="329184">
                  <a:extLst>
                    <a:ext uri="{9D8B030D-6E8A-4147-A177-3AD203B41FA5}">
                      <a16:colId xmlns:a16="http://schemas.microsoft.com/office/drawing/2014/main" val="4223884954"/>
                    </a:ext>
                  </a:extLst>
                </a:gridCol>
                <a:gridCol w="329184">
                  <a:extLst>
                    <a:ext uri="{9D8B030D-6E8A-4147-A177-3AD203B41FA5}">
                      <a16:colId xmlns:a16="http://schemas.microsoft.com/office/drawing/2014/main" val="743684457"/>
                    </a:ext>
                  </a:extLst>
                </a:gridCol>
                <a:gridCol w="329184">
                  <a:extLst>
                    <a:ext uri="{9D8B030D-6E8A-4147-A177-3AD203B41FA5}">
                      <a16:colId xmlns:a16="http://schemas.microsoft.com/office/drawing/2014/main" val="1121568252"/>
                    </a:ext>
                  </a:extLst>
                </a:gridCol>
                <a:gridCol w="329184">
                  <a:extLst>
                    <a:ext uri="{9D8B030D-6E8A-4147-A177-3AD203B41FA5}">
                      <a16:colId xmlns:a16="http://schemas.microsoft.com/office/drawing/2014/main" val="3394358263"/>
                    </a:ext>
                  </a:extLst>
                </a:gridCol>
                <a:gridCol w="329184">
                  <a:extLst>
                    <a:ext uri="{9D8B030D-6E8A-4147-A177-3AD203B41FA5}">
                      <a16:colId xmlns:a16="http://schemas.microsoft.com/office/drawing/2014/main" val="2164068914"/>
                    </a:ext>
                  </a:extLst>
                </a:gridCol>
                <a:gridCol w="329184">
                  <a:extLst>
                    <a:ext uri="{9D8B030D-6E8A-4147-A177-3AD203B41FA5}">
                      <a16:colId xmlns:a16="http://schemas.microsoft.com/office/drawing/2014/main" val="1086027930"/>
                    </a:ext>
                  </a:extLst>
                </a:gridCol>
                <a:gridCol w="329184">
                  <a:extLst>
                    <a:ext uri="{9D8B030D-6E8A-4147-A177-3AD203B41FA5}">
                      <a16:colId xmlns:a16="http://schemas.microsoft.com/office/drawing/2014/main" val="1730365669"/>
                    </a:ext>
                  </a:extLst>
                </a:gridCol>
                <a:gridCol w="329184">
                  <a:extLst>
                    <a:ext uri="{9D8B030D-6E8A-4147-A177-3AD203B41FA5}">
                      <a16:colId xmlns:a16="http://schemas.microsoft.com/office/drawing/2014/main" val="1932874684"/>
                    </a:ext>
                  </a:extLst>
                </a:gridCol>
                <a:gridCol w="329184">
                  <a:extLst>
                    <a:ext uri="{9D8B030D-6E8A-4147-A177-3AD203B41FA5}">
                      <a16:colId xmlns:a16="http://schemas.microsoft.com/office/drawing/2014/main" val="2062427155"/>
                    </a:ext>
                  </a:extLst>
                </a:gridCol>
                <a:gridCol w="329184">
                  <a:extLst>
                    <a:ext uri="{9D8B030D-6E8A-4147-A177-3AD203B41FA5}">
                      <a16:colId xmlns:a16="http://schemas.microsoft.com/office/drawing/2014/main" val="1492847958"/>
                    </a:ext>
                  </a:extLst>
                </a:gridCol>
                <a:gridCol w="329184">
                  <a:extLst>
                    <a:ext uri="{9D8B030D-6E8A-4147-A177-3AD203B41FA5}">
                      <a16:colId xmlns:a16="http://schemas.microsoft.com/office/drawing/2014/main" val="1995394596"/>
                    </a:ext>
                  </a:extLst>
                </a:gridCol>
                <a:gridCol w="329184">
                  <a:extLst>
                    <a:ext uri="{9D8B030D-6E8A-4147-A177-3AD203B41FA5}">
                      <a16:colId xmlns:a16="http://schemas.microsoft.com/office/drawing/2014/main" val="90649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9353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- 2019-05-16 14:25:39 </a:t>
                      </a:r>
                      <a:r>
                        <a:rPr kumimoji="0" lang="en-US" sz="1000" b="0" i="0" u="none" strike="noStrike" kern="1200" cap="none" spc="0" normalizeH="0" baseline="0" noProof="0">
                          <a:ln>
                            <a:noFill/>
                          </a:ln>
                          <a:solidFill>
                            <a:prstClr val="black"/>
                          </a:solidFill>
                          <a:effectLst/>
                          <a:uLnTx/>
                          <a:uFillTx/>
                          <a:latin typeface="+mn-lt"/>
                          <a:ea typeface="+mn-ea"/>
                          <a:cs typeface="+mn-cs"/>
                        </a:rPr>
                        <a:t> 
 Here's a nice feel-good story for your Thursday afternoon :) South African mountaineer Saray Khumalo has become the first ever African woman to reach the peak of Mount Everest — the highest point on the planet! This was her fourth attempt at climbing Everest after the first three were scuppered by bad weather, an earthquake and an avalanche. Born in Zambia with a Rwandan background and now living in South Africa, Khumala achieved her goal after years of training and perseverance, all while supporting the Dr. Thandi Ndlovu Children's Foundation. You can check out more of her story at Summits with a Purpose. Well done Saray!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https://scontent.xx.fbcdn.net/v/t1.0-9/q92/s720x720/60335561_2230458840368661_6257474905948815360_n.jpg?_nc_cat=109&amp;_nc_ht=scontent.xx&amp;oh=c3895d93661327d212d8f3cdb4565014&amp;oe=5D65AB69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05/20/2019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1446827"/>
                  </a:ext>
                </a:extLst>
              </a:tr>
            </a:tbl>
          </a:graphicData>
        </a:graphic>
      </p:graphicFrame>
      <p:sp>
        <p:nvSpPr>
          <p:cNvPr id="4" name="Text Placeholder 3">
            <a:extLst>
              <a:ext uri="{FF2B5EF4-FFF2-40B4-BE49-F238E27FC236}">
                <a16:creationId xmlns:a16="http://schemas.microsoft.com/office/drawing/2014/main" id="{BAD0774C-9E25-4046-A379-9A071F2D4DC6}"/>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561307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CF8CD-71C7-47E9-8AA4-536D6F23ABBA}"/>
              </a:ext>
            </a:extLst>
          </p:cNvPr>
          <p:cNvSpPr>
            <a:spLocks noGrp="1"/>
          </p:cNvSpPr>
          <p:nvPr>
            <p:ph type="title"/>
          </p:nvPr>
        </p:nvSpPr>
        <p:spPr/>
        <p:txBody>
          <a:bodyPr/>
          <a:lstStyle/>
          <a:p>
            <a:r>
              <a:rPr lang="en-US"/>
              <a:t>Facebook Own Posts Table | DW Africa - 24 of 25</a:t>
            </a:r>
          </a:p>
        </p:txBody>
      </p:sp>
      <p:graphicFrame>
        <p:nvGraphicFramePr>
          <p:cNvPr id="5" name="Table Placeholder 4">
            <a:extLst>
              <a:ext uri="{FF2B5EF4-FFF2-40B4-BE49-F238E27FC236}">
                <a16:creationId xmlns:a16="http://schemas.microsoft.com/office/drawing/2014/main" id="{6A45B1DA-59E2-451B-967B-0767C8E1316C}"/>
              </a:ext>
            </a:extLst>
          </p:cNvPr>
          <p:cNvGraphicFramePr>
            <a:graphicFrameLocks noGrp="1"/>
          </p:cNvGraphicFramePr>
          <p:nvPr>
            <p:ph type="tbl" sz="quarter" idx="13"/>
            <p:extLst>
              <p:ext uri="{D42A27DB-BD31-4B8C-83A1-F6EECF244321}">
                <p14:modId xmlns:p14="http://schemas.microsoft.com/office/powerpoint/2010/main" val="1550687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7214500"/>
                    </a:ext>
                  </a:extLst>
                </a:gridCol>
                <a:gridCol w="905256">
                  <a:extLst>
                    <a:ext uri="{9D8B030D-6E8A-4147-A177-3AD203B41FA5}">
                      <a16:colId xmlns:a16="http://schemas.microsoft.com/office/drawing/2014/main" val="3511433309"/>
                    </a:ext>
                  </a:extLst>
                </a:gridCol>
                <a:gridCol w="658368">
                  <a:extLst>
                    <a:ext uri="{9D8B030D-6E8A-4147-A177-3AD203B41FA5}">
                      <a16:colId xmlns:a16="http://schemas.microsoft.com/office/drawing/2014/main" val="701932526"/>
                    </a:ext>
                  </a:extLst>
                </a:gridCol>
                <a:gridCol w="329184">
                  <a:extLst>
                    <a:ext uri="{9D8B030D-6E8A-4147-A177-3AD203B41FA5}">
                      <a16:colId xmlns:a16="http://schemas.microsoft.com/office/drawing/2014/main" val="1739186919"/>
                    </a:ext>
                  </a:extLst>
                </a:gridCol>
                <a:gridCol w="329184">
                  <a:extLst>
                    <a:ext uri="{9D8B030D-6E8A-4147-A177-3AD203B41FA5}">
                      <a16:colId xmlns:a16="http://schemas.microsoft.com/office/drawing/2014/main" val="1841647679"/>
                    </a:ext>
                  </a:extLst>
                </a:gridCol>
                <a:gridCol w="329184">
                  <a:extLst>
                    <a:ext uri="{9D8B030D-6E8A-4147-A177-3AD203B41FA5}">
                      <a16:colId xmlns:a16="http://schemas.microsoft.com/office/drawing/2014/main" val="756295167"/>
                    </a:ext>
                  </a:extLst>
                </a:gridCol>
                <a:gridCol w="329184">
                  <a:extLst>
                    <a:ext uri="{9D8B030D-6E8A-4147-A177-3AD203B41FA5}">
                      <a16:colId xmlns:a16="http://schemas.microsoft.com/office/drawing/2014/main" val="1658126213"/>
                    </a:ext>
                  </a:extLst>
                </a:gridCol>
                <a:gridCol w="329184">
                  <a:extLst>
                    <a:ext uri="{9D8B030D-6E8A-4147-A177-3AD203B41FA5}">
                      <a16:colId xmlns:a16="http://schemas.microsoft.com/office/drawing/2014/main" val="2429115718"/>
                    </a:ext>
                  </a:extLst>
                </a:gridCol>
                <a:gridCol w="329184">
                  <a:extLst>
                    <a:ext uri="{9D8B030D-6E8A-4147-A177-3AD203B41FA5}">
                      <a16:colId xmlns:a16="http://schemas.microsoft.com/office/drawing/2014/main" val="2932524589"/>
                    </a:ext>
                  </a:extLst>
                </a:gridCol>
                <a:gridCol w="329184">
                  <a:extLst>
                    <a:ext uri="{9D8B030D-6E8A-4147-A177-3AD203B41FA5}">
                      <a16:colId xmlns:a16="http://schemas.microsoft.com/office/drawing/2014/main" val="3974679656"/>
                    </a:ext>
                  </a:extLst>
                </a:gridCol>
                <a:gridCol w="329184">
                  <a:extLst>
                    <a:ext uri="{9D8B030D-6E8A-4147-A177-3AD203B41FA5}">
                      <a16:colId xmlns:a16="http://schemas.microsoft.com/office/drawing/2014/main" val="4127653750"/>
                    </a:ext>
                  </a:extLst>
                </a:gridCol>
                <a:gridCol w="329184">
                  <a:extLst>
                    <a:ext uri="{9D8B030D-6E8A-4147-A177-3AD203B41FA5}">
                      <a16:colId xmlns:a16="http://schemas.microsoft.com/office/drawing/2014/main" val="3428278957"/>
                    </a:ext>
                  </a:extLst>
                </a:gridCol>
                <a:gridCol w="329184">
                  <a:extLst>
                    <a:ext uri="{9D8B030D-6E8A-4147-A177-3AD203B41FA5}">
                      <a16:colId xmlns:a16="http://schemas.microsoft.com/office/drawing/2014/main" val="2775998950"/>
                    </a:ext>
                  </a:extLst>
                </a:gridCol>
                <a:gridCol w="329184">
                  <a:extLst>
                    <a:ext uri="{9D8B030D-6E8A-4147-A177-3AD203B41FA5}">
                      <a16:colId xmlns:a16="http://schemas.microsoft.com/office/drawing/2014/main" val="2869428474"/>
                    </a:ext>
                  </a:extLst>
                </a:gridCol>
                <a:gridCol w="329184">
                  <a:extLst>
                    <a:ext uri="{9D8B030D-6E8A-4147-A177-3AD203B41FA5}">
                      <a16:colId xmlns:a16="http://schemas.microsoft.com/office/drawing/2014/main" val="3934508005"/>
                    </a:ext>
                  </a:extLst>
                </a:gridCol>
                <a:gridCol w="329184">
                  <a:extLst>
                    <a:ext uri="{9D8B030D-6E8A-4147-A177-3AD203B41FA5}">
                      <a16:colId xmlns:a16="http://schemas.microsoft.com/office/drawing/2014/main" val="390414837"/>
                    </a:ext>
                  </a:extLst>
                </a:gridCol>
                <a:gridCol w="329184">
                  <a:extLst>
                    <a:ext uri="{9D8B030D-6E8A-4147-A177-3AD203B41FA5}">
                      <a16:colId xmlns:a16="http://schemas.microsoft.com/office/drawing/2014/main" val="2266745312"/>
                    </a:ext>
                  </a:extLst>
                </a:gridCol>
                <a:gridCol w="329184">
                  <a:extLst>
                    <a:ext uri="{9D8B030D-6E8A-4147-A177-3AD203B41FA5}">
                      <a16:colId xmlns:a16="http://schemas.microsoft.com/office/drawing/2014/main" val="3539841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293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- 2019-05-16 13:06:22 </a:t>
                      </a:r>
                      <a:r>
                        <a:rPr kumimoji="0" lang="en-US" sz="1000" b="0" i="0" u="none" strike="noStrike" kern="1200" cap="none" spc="0" normalizeH="0" baseline="0" noProof="0">
                          <a:ln>
                            <a:noFill/>
                          </a:ln>
                          <a:solidFill>
                            <a:prstClr val="black"/>
                          </a:solidFill>
                          <a:effectLst/>
                          <a:uLnTx/>
                          <a:uFillTx/>
                          <a:latin typeface="+mn-lt"/>
                          <a:ea typeface="+mn-ea"/>
                          <a:cs typeface="+mn-cs"/>
                        </a:rPr>
                        <a:t> 
 The High Court of Kenya today delivered a crucial ruling in the trial of four police officers and a civilian charged with the extrajudicial killing of Kenyan human rights lawyer, Willie Kimani, his client Josephat Mwenda and taxi driver Joseph Muiruri, after the justice ruled that a video confession will be used as evidence and the accussed police offiers would be denied bail. The killings in 2016 sparked nationwide protests due to the increased number of extrajudicial murders, the majority of which affect young people and those living in slum areas. Do you think the Kenyan judicial system is heading in the right direction? Or is does it need a major overhaul?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https://scontent.xx.fbcdn.net/v/t1.0-9/q91/s720x720/60774078_2230340503713828_4023534721626537984_n.jpg?_nc_cat=111&amp;_nc_ht=scontent.xx&amp;oh=5ed7575c3aa24f57d8f0d94912822e6a&amp;oe=5D6D0538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05/20/2019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811532"/>
                  </a:ext>
                </a:extLst>
              </a:tr>
            </a:tbl>
          </a:graphicData>
        </a:graphic>
      </p:graphicFrame>
      <p:sp>
        <p:nvSpPr>
          <p:cNvPr id="4" name="Text Placeholder 3">
            <a:extLst>
              <a:ext uri="{FF2B5EF4-FFF2-40B4-BE49-F238E27FC236}">
                <a16:creationId xmlns:a16="http://schemas.microsoft.com/office/drawing/2014/main" id="{F5F931BE-B1E3-4B38-96B5-D689035B0CA2}"/>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33205504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184D0-D37B-4A2F-87DE-D2E337FD4E53}"/>
              </a:ext>
            </a:extLst>
          </p:cNvPr>
          <p:cNvSpPr>
            <a:spLocks noGrp="1"/>
          </p:cNvSpPr>
          <p:nvPr>
            <p:ph type="title"/>
          </p:nvPr>
        </p:nvSpPr>
        <p:spPr/>
        <p:txBody>
          <a:bodyPr/>
          <a:lstStyle/>
          <a:p>
            <a:r>
              <a:rPr lang="en-US"/>
              <a:t>Facebook Own Posts Table | DW Africa - 25 of 25</a:t>
            </a:r>
          </a:p>
        </p:txBody>
      </p:sp>
      <p:graphicFrame>
        <p:nvGraphicFramePr>
          <p:cNvPr id="5" name="Table Placeholder 4">
            <a:extLst>
              <a:ext uri="{FF2B5EF4-FFF2-40B4-BE49-F238E27FC236}">
                <a16:creationId xmlns:a16="http://schemas.microsoft.com/office/drawing/2014/main" id="{089A5CFE-B915-4171-A857-FB634E4F0931}"/>
              </a:ext>
            </a:extLst>
          </p:cNvPr>
          <p:cNvGraphicFramePr>
            <a:graphicFrameLocks noGrp="1"/>
          </p:cNvGraphicFramePr>
          <p:nvPr>
            <p:ph type="tbl" sz="quarter" idx="13"/>
            <p:extLst>
              <p:ext uri="{D42A27DB-BD31-4B8C-83A1-F6EECF244321}">
                <p14:modId xmlns:p14="http://schemas.microsoft.com/office/powerpoint/2010/main" val="1707604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70657992"/>
                    </a:ext>
                  </a:extLst>
                </a:gridCol>
                <a:gridCol w="905256">
                  <a:extLst>
                    <a:ext uri="{9D8B030D-6E8A-4147-A177-3AD203B41FA5}">
                      <a16:colId xmlns:a16="http://schemas.microsoft.com/office/drawing/2014/main" val="2033259200"/>
                    </a:ext>
                  </a:extLst>
                </a:gridCol>
                <a:gridCol w="658368">
                  <a:extLst>
                    <a:ext uri="{9D8B030D-6E8A-4147-A177-3AD203B41FA5}">
                      <a16:colId xmlns:a16="http://schemas.microsoft.com/office/drawing/2014/main" val="167187532"/>
                    </a:ext>
                  </a:extLst>
                </a:gridCol>
                <a:gridCol w="329184">
                  <a:extLst>
                    <a:ext uri="{9D8B030D-6E8A-4147-A177-3AD203B41FA5}">
                      <a16:colId xmlns:a16="http://schemas.microsoft.com/office/drawing/2014/main" val="1500723949"/>
                    </a:ext>
                  </a:extLst>
                </a:gridCol>
                <a:gridCol w="329184">
                  <a:extLst>
                    <a:ext uri="{9D8B030D-6E8A-4147-A177-3AD203B41FA5}">
                      <a16:colId xmlns:a16="http://schemas.microsoft.com/office/drawing/2014/main" val="2760361206"/>
                    </a:ext>
                  </a:extLst>
                </a:gridCol>
                <a:gridCol w="329184">
                  <a:extLst>
                    <a:ext uri="{9D8B030D-6E8A-4147-A177-3AD203B41FA5}">
                      <a16:colId xmlns:a16="http://schemas.microsoft.com/office/drawing/2014/main" val="2661338524"/>
                    </a:ext>
                  </a:extLst>
                </a:gridCol>
                <a:gridCol w="329184">
                  <a:extLst>
                    <a:ext uri="{9D8B030D-6E8A-4147-A177-3AD203B41FA5}">
                      <a16:colId xmlns:a16="http://schemas.microsoft.com/office/drawing/2014/main" val="2491001533"/>
                    </a:ext>
                  </a:extLst>
                </a:gridCol>
                <a:gridCol w="329184">
                  <a:extLst>
                    <a:ext uri="{9D8B030D-6E8A-4147-A177-3AD203B41FA5}">
                      <a16:colId xmlns:a16="http://schemas.microsoft.com/office/drawing/2014/main" val="641822295"/>
                    </a:ext>
                  </a:extLst>
                </a:gridCol>
                <a:gridCol w="329184">
                  <a:extLst>
                    <a:ext uri="{9D8B030D-6E8A-4147-A177-3AD203B41FA5}">
                      <a16:colId xmlns:a16="http://schemas.microsoft.com/office/drawing/2014/main" val="111278193"/>
                    </a:ext>
                  </a:extLst>
                </a:gridCol>
                <a:gridCol w="329184">
                  <a:extLst>
                    <a:ext uri="{9D8B030D-6E8A-4147-A177-3AD203B41FA5}">
                      <a16:colId xmlns:a16="http://schemas.microsoft.com/office/drawing/2014/main" val="4165414695"/>
                    </a:ext>
                  </a:extLst>
                </a:gridCol>
                <a:gridCol w="329184">
                  <a:extLst>
                    <a:ext uri="{9D8B030D-6E8A-4147-A177-3AD203B41FA5}">
                      <a16:colId xmlns:a16="http://schemas.microsoft.com/office/drawing/2014/main" val="254936827"/>
                    </a:ext>
                  </a:extLst>
                </a:gridCol>
                <a:gridCol w="329184">
                  <a:extLst>
                    <a:ext uri="{9D8B030D-6E8A-4147-A177-3AD203B41FA5}">
                      <a16:colId xmlns:a16="http://schemas.microsoft.com/office/drawing/2014/main" val="1043323592"/>
                    </a:ext>
                  </a:extLst>
                </a:gridCol>
                <a:gridCol w="329184">
                  <a:extLst>
                    <a:ext uri="{9D8B030D-6E8A-4147-A177-3AD203B41FA5}">
                      <a16:colId xmlns:a16="http://schemas.microsoft.com/office/drawing/2014/main" val="2745105567"/>
                    </a:ext>
                  </a:extLst>
                </a:gridCol>
                <a:gridCol w="329184">
                  <a:extLst>
                    <a:ext uri="{9D8B030D-6E8A-4147-A177-3AD203B41FA5}">
                      <a16:colId xmlns:a16="http://schemas.microsoft.com/office/drawing/2014/main" val="2259275235"/>
                    </a:ext>
                  </a:extLst>
                </a:gridCol>
                <a:gridCol w="329184">
                  <a:extLst>
                    <a:ext uri="{9D8B030D-6E8A-4147-A177-3AD203B41FA5}">
                      <a16:colId xmlns:a16="http://schemas.microsoft.com/office/drawing/2014/main" val="305579168"/>
                    </a:ext>
                  </a:extLst>
                </a:gridCol>
                <a:gridCol w="329184">
                  <a:extLst>
                    <a:ext uri="{9D8B030D-6E8A-4147-A177-3AD203B41FA5}">
                      <a16:colId xmlns:a16="http://schemas.microsoft.com/office/drawing/2014/main" val="352631512"/>
                    </a:ext>
                  </a:extLst>
                </a:gridCol>
                <a:gridCol w="329184">
                  <a:extLst>
                    <a:ext uri="{9D8B030D-6E8A-4147-A177-3AD203B41FA5}">
                      <a16:colId xmlns:a16="http://schemas.microsoft.com/office/drawing/2014/main" val="3087339172"/>
                    </a:ext>
                  </a:extLst>
                </a:gridCol>
                <a:gridCol w="329184">
                  <a:extLst>
                    <a:ext uri="{9D8B030D-6E8A-4147-A177-3AD203B41FA5}">
                      <a16:colId xmlns:a16="http://schemas.microsoft.com/office/drawing/2014/main" val="3903019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103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DW Africa - 2019-05-16 11:45:00 </a:t>
                      </a:r>
                      <a:r>
                        <a:rPr kumimoji="0" lang="en-US" sz="1000" b="0" i="0" u="none" strike="noStrike" kern="1200" cap="none" spc="0" normalizeH="0" baseline="0" noProof="0">
                          <a:ln>
                            <a:noFill/>
                          </a:ln>
                          <a:solidFill>
                            <a:prstClr val="black"/>
                          </a:solidFill>
                          <a:effectLst/>
                          <a:uLnTx/>
                          <a:uFillTx/>
                          <a:latin typeface="+mn-lt"/>
                          <a:ea typeface="+mn-ea"/>
                          <a:cs typeface="+mn-cs"/>
                        </a:rPr>
                        <a:t> 
 West Africa is currently in the grip of a severe heatwave, prompting fears of a spike in dehydration and other medical issues. In Northern Nigera — where temperatures are reaching as high as 43 degrees — Muslims who are fasting during the month of Ramadan are being extra careful to stay safe and healthy in such harsh conditions. Are you being affected by the heatwave — or are you fasting for Ramadan this month? What important things do you do to stay safe?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https://scontent.xx.fbcdn.net/v/t1.0-9/s720x720/60344975_2230170940397451_1752595601662410752_n.jpg?_nc_cat=108&amp;_nc_ht=scontent.xx&amp;oh=e83bb9a7d27ffd91a63e5eff3375b7ee&amp;oe=5D5FF8CF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06/01/2019 08:39:52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8542607"/>
                  </a:ext>
                </a:extLst>
              </a:tr>
            </a:tbl>
          </a:graphicData>
        </a:graphic>
      </p:graphicFrame>
      <p:sp>
        <p:nvSpPr>
          <p:cNvPr id="4" name="Text Placeholder 3">
            <a:extLst>
              <a:ext uri="{FF2B5EF4-FFF2-40B4-BE49-F238E27FC236}">
                <a16:creationId xmlns:a16="http://schemas.microsoft.com/office/drawing/2014/main" id="{2CF610B7-97D4-4869-9F8F-232C3A3B5251}"/>
              </a:ext>
            </a:extLst>
          </p:cNvPr>
          <p:cNvSpPr>
            <a:spLocks noGrp="1"/>
          </p:cNvSpPr>
          <p:nvPr>
            <p:ph type="body" sz="quarter" idx="14"/>
          </p:nvPr>
        </p:nvSpPr>
        <p:spPr/>
        <p:txBody>
          <a:bodyPr/>
          <a:lstStyle/>
          <a:p>
            <a:r>
              <a:rPr lang="en-US"/>
              <a:t>01/01/2018 - 05/19/2019</a:t>
            </a:r>
          </a:p>
        </p:txBody>
      </p:sp>
    </p:spTree>
    <p:extLst>
      <p:ext uri="{BB962C8B-B14F-4D97-AF65-F5344CB8AC3E}">
        <p14:creationId xmlns:p14="http://schemas.microsoft.com/office/powerpoint/2010/main" val="26164908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2698</Words>
  <Application>Microsoft Office PowerPoint</Application>
  <PresentationFormat>On-screen Show (4:3)</PresentationFormat>
  <Paragraphs>950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DW Africa - 1 of 25</vt:lpstr>
      <vt:lpstr>Facebook Own Posts Table | DW Africa - 2 of 25</vt:lpstr>
      <vt:lpstr>Facebook Own Posts Table | DW Africa - 3 of 25</vt:lpstr>
      <vt:lpstr>Facebook Own Posts Table | DW Africa - 4 of 25</vt:lpstr>
      <vt:lpstr>Facebook Own Posts Table | DW Africa - 5 of 25</vt:lpstr>
      <vt:lpstr>Facebook Own Posts Table | DW Africa - 6 of 25</vt:lpstr>
      <vt:lpstr>Facebook Own Posts Table | DW Africa - 7 of 25</vt:lpstr>
      <vt:lpstr>Facebook Own Posts Table | DW Africa - 8 of 25</vt:lpstr>
      <vt:lpstr>Facebook Own Posts Table | DW Africa - 9 of 25</vt:lpstr>
      <vt:lpstr>Facebook Own Posts Table | DW Africa - 10 of 25</vt:lpstr>
      <vt:lpstr>Facebook Own Posts Table | DW Africa - 11 of 25</vt:lpstr>
      <vt:lpstr>Facebook Own Posts Table | DW Africa - 12 of 25</vt:lpstr>
      <vt:lpstr>Facebook Own Posts Table | DW Africa - 13 of 25</vt:lpstr>
      <vt:lpstr>Facebook Own Posts Table | DW Africa - 14 of 25</vt:lpstr>
      <vt:lpstr>Facebook Own Posts Table | DW Africa - 15 of 25</vt:lpstr>
      <vt:lpstr>Facebook Own Posts Table | DW Africa - 16 of 25</vt:lpstr>
      <vt:lpstr>Facebook Own Posts Table | DW Africa - 17 of 25</vt:lpstr>
      <vt:lpstr>Facebook Own Posts Table | DW Africa - 18 of 25</vt:lpstr>
      <vt:lpstr>Facebook Own Posts Table | DW Africa - 19 of 25</vt:lpstr>
      <vt:lpstr>Facebook Own Posts Table | DW Africa - 20 of 25</vt:lpstr>
      <vt:lpstr>Facebook Own Posts Table | DW Africa - 21 of 25</vt:lpstr>
      <vt:lpstr>Facebook Own Posts Table | DW Africa - 22 of 25</vt:lpstr>
      <vt:lpstr>Facebook Own Posts Table | DW Africa - 23 of 25</vt:lpstr>
      <vt:lpstr>Facebook Own Posts Table | DW Africa - 24 of 25</vt:lpstr>
      <vt:lpstr>Facebook Own Posts Table | DW Africa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DW Africa - 1 of 25</dc:title>
  <dc:creator>Frederik Peiniger</dc:creator>
  <cp:lastModifiedBy>Frederik Peiniger</cp:lastModifiedBy>
  <cp:revision>1</cp:revision>
  <dcterms:created xsi:type="dcterms:W3CDTF">2019-06-24T09:47:52Z</dcterms:created>
  <dcterms:modified xsi:type="dcterms:W3CDTF">2019-06-24T09:57:10Z</dcterms:modified>
</cp:coreProperties>
</file>