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F5D89-45E6-474A-BD7D-C624F6A5B520}"/>
              </a:ext>
            </a:extLst>
          </p:cNvPr>
          <p:cNvSpPr>
            <a:spLocks noGrp="1"/>
          </p:cNvSpPr>
          <p:nvPr>
            <p:ph type="title"/>
          </p:nvPr>
        </p:nvSpPr>
        <p:spPr/>
        <p:txBody>
          <a:bodyPr/>
          <a:lstStyle/>
          <a:p>
            <a:r>
              <a:rPr lang="en-US"/>
              <a:t>Instagram Videos Table | dwdocumentary - 1 of 25</a:t>
            </a:r>
          </a:p>
        </p:txBody>
      </p:sp>
      <p:graphicFrame>
        <p:nvGraphicFramePr>
          <p:cNvPr id="5" name="Table Placeholder 4">
            <a:extLst>
              <a:ext uri="{FF2B5EF4-FFF2-40B4-BE49-F238E27FC236}">
                <a16:creationId xmlns:a16="http://schemas.microsoft.com/office/drawing/2014/main" id="{97CA918F-22BC-4C47-956F-B34B7A63F7AB}"/>
              </a:ext>
            </a:extLst>
          </p:cNvPr>
          <p:cNvGraphicFramePr>
            <a:graphicFrameLocks noGrp="1"/>
          </p:cNvGraphicFramePr>
          <p:nvPr>
            <p:ph type="tbl" sz="quarter" idx="13"/>
            <p:extLst>
              <p:ext uri="{D42A27DB-BD31-4B8C-83A1-F6EECF244321}">
                <p14:modId xmlns:p14="http://schemas.microsoft.com/office/powerpoint/2010/main" val="1108384208"/>
              </p:ext>
            </p:extLst>
          </p:nvPr>
        </p:nvGraphicFramePr>
        <p:xfrm>
          <a:off x="457200" y="1731963"/>
          <a:ext cx="8229598" cy="1249680"/>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51226182"/>
                    </a:ext>
                  </a:extLst>
                </a:gridCol>
                <a:gridCol w="1152143">
                  <a:extLst>
                    <a:ext uri="{9D8B030D-6E8A-4147-A177-3AD203B41FA5}">
                      <a16:colId xmlns:a16="http://schemas.microsoft.com/office/drawing/2014/main" val="2001858263"/>
                    </a:ext>
                  </a:extLst>
                </a:gridCol>
                <a:gridCol w="493776">
                  <a:extLst>
                    <a:ext uri="{9D8B030D-6E8A-4147-A177-3AD203B41FA5}">
                      <a16:colId xmlns:a16="http://schemas.microsoft.com/office/drawing/2014/main" val="1481324544"/>
                    </a:ext>
                  </a:extLst>
                </a:gridCol>
                <a:gridCol w="493776">
                  <a:extLst>
                    <a:ext uri="{9D8B030D-6E8A-4147-A177-3AD203B41FA5}">
                      <a16:colId xmlns:a16="http://schemas.microsoft.com/office/drawing/2014/main" val="2174963152"/>
                    </a:ext>
                  </a:extLst>
                </a:gridCol>
                <a:gridCol w="493776">
                  <a:extLst>
                    <a:ext uri="{9D8B030D-6E8A-4147-A177-3AD203B41FA5}">
                      <a16:colId xmlns:a16="http://schemas.microsoft.com/office/drawing/2014/main" val="496830619"/>
                    </a:ext>
                  </a:extLst>
                </a:gridCol>
                <a:gridCol w="493776">
                  <a:extLst>
                    <a:ext uri="{9D8B030D-6E8A-4147-A177-3AD203B41FA5}">
                      <a16:colId xmlns:a16="http://schemas.microsoft.com/office/drawing/2014/main" val="2842097039"/>
                    </a:ext>
                  </a:extLst>
                </a:gridCol>
                <a:gridCol w="493776">
                  <a:extLst>
                    <a:ext uri="{9D8B030D-6E8A-4147-A177-3AD203B41FA5}">
                      <a16:colId xmlns:a16="http://schemas.microsoft.com/office/drawing/2014/main" val="3011609678"/>
                    </a:ext>
                  </a:extLst>
                </a:gridCol>
                <a:gridCol w="493776">
                  <a:extLst>
                    <a:ext uri="{9D8B030D-6E8A-4147-A177-3AD203B41FA5}">
                      <a16:colId xmlns:a16="http://schemas.microsoft.com/office/drawing/2014/main" val="4122330385"/>
                    </a:ext>
                  </a:extLst>
                </a:gridCol>
                <a:gridCol w="493776">
                  <a:extLst>
                    <a:ext uri="{9D8B030D-6E8A-4147-A177-3AD203B41FA5}">
                      <a16:colId xmlns:a16="http://schemas.microsoft.com/office/drawing/2014/main" val="2277640846"/>
                    </a:ext>
                  </a:extLst>
                </a:gridCol>
                <a:gridCol w="493776">
                  <a:extLst>
                    <a:ext uri="{9D8B030D-6E8A-4147-A177-3AD203B41FA5}">
                      <a16:colId xmlns:a16="http://schemas.microsoft.com/office/drawing/2014/main" val="448685070"/>
                    </a:ext>
                  </a:extLst>
                </a:gridCol>
                <a:gridCol w="493776">
                  <a:extLst>
                    <a:ext uri="{9D8B030D-6E8A-4147-A177-3AD203B41FA5}">
                      <a16:colId xmlns:a16="http://schemas.microsoft.com/office/drawing/2014/main" val="309512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3745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https://www.instagram.com/p/BveoDCDn6ko/media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34.35 %</a:t>
                      </a:r>
                    </a:p>
                  </a:txBody>
                  <a:tcPr/>
                </a:tc>
                <a:extLst>
                  <a:ext uri="{0D108BD9-81ED-4DB2-BD59-A6C34878D82A}">
                    <a16:rowId xmlns:a16="http://schemas.microsoft.com/office/drawing/2014/main" val="3352561564"/>
                  </a:ext>
                </a:extLst>
              </a:tr>
            </a:tbl>
          </a:graphicData>
        </a:graphic>
      </p:graphicFrame>
      <p:sp>
        <p:nvSpPr>
          <p:cNvPr id="4" name="Text Placeholder 3">
            <a:extLst>
              <a:ext uri="{FF2B5EF4-FFF2-40B4-BE49-F238E27FC236}">
                <a16:creationId xmlns:a16="http://schemas.microsoft.com/office/drawing/2014/main" id="{A4473A74-922E-461F-9C1C-3B34ED7735FF}"/>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2806440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F201-5990-40D9-A385-1FC39058A7D4}"/>
              </a:ext>
            </a:extLst>
          </p:cNvPr>
          <p:cNvSpPr>
            <a:spLocks noGrp="1"/>
          </p:cNvSpPr>
          <p:nvPr>
            <p:ph type="title"/>
          </p:nvPr>
        </p:nvSpPr>
        <p:spPr/>
        <p:txBody>
          <a:bodyPr/>
          <a:lstStyle/>
          <a:p>
            <a:r>
              <a:rPr lang="en-US"/>
              <a:t>Instagram Videos Table | dwdocumentary - 2 of 25</a:t>
            </a:r>
          </a:p>
        </p:txBody>
      </p:sp>
      <p:graphicFrame>
        <p:nvGraphicFramePr>
          <p:cNvPr id="5" name="Table Placeholder 4">
            <a:extLst>
              <a:ext uri="{FF2B5EF4-FFF2-40B4-BE49-F238E27FC236}">
                <a16:creationId xmlns:a16="http://schemas.microsoft.com/office/drawing/2014/main" id="{225CACC6-8AD9-408B-B68F-CF10E6B8EFE6}"/>
              </a:ext>
            </a:extLst>
          </p:cNvPr>
          <p:cNvGraphicFramePr>
            <a:graphicFrameLocks noGrp="1"/>
          </p:cNvGraphicFramePr>
          <p:nvPr>
            <p:ph type="tbl" sz="quarter" idx="13"/>
            <p:extLst>
              <p:ext uri="{D42A27DB-BD31-4B8C-83A1-F6EECF244321}">
                <p14:modId xmlns:p14="http://schemas.microsoft.com/office/powerpoint/2010/main" val="258001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15387762"/>
                    </a:ext>
                  </a:extLst>
                </a:gridCol>
                <a:gridCol w="1152143">
                  <a:extLst>
                    <a:ext uri="{9D8B030D-6E8A-4147-A177-3AD203B41FA5}">
                      <a16:colId xmlns:a16="http://schemas.microsoft.com/office/drawing/2014/main" val="18661843"/>
                    </a:ext>
                  </a:extLst>
                </a:gridCol>
                <a:gridCol w="493776">
                  <a:extLst>
                    <a:ext uri="{9D8B030D-6E8A-4147-A177-3AD203B41FA5}">
                      <a16:colId xmlns:a16="http://schemas.microsoft.com/office/drawing/2014/main" val="2261387704"/>
                    </a:ext>
                  </a:extLst>
                </a:gridCol>
                <a:gridCol w="493776">
                  <a:extLst>
                    <a:ext uri="{9D8B030D-6E8A-4147-A177-3AD203B41FA5}">
                      <a16:colId xmlns:a16="http://schemas.microsoft.com/office/drawing/2014/main" val="3628421961"/>
                    </a:ext>
                  </a:extLst>
                </a:gridCol>
                <a:gridCol w="493776">
                  <a:extLst>
                    <a:ext uri="{9D8B030D-6E8A-4147-A177-3AD203B41FA5}">
                      <a16:colId xmlns:a16="http://schemas.microsoft.com/office/drawing/2014/main" val="2768512341"/>
                    </a:ext>
                  </a:extLst>
                </a:gridCol>
                <a:gridCol w="493776">
                  <a:extLst>
                    <a:ext uri="{9D8B030D-6E8A-4147-A177-3AD203B41FA5}">
                      <a16:colId xmlns:a16="http://schemas.microsoft.com/office/drawing/2014/main" val="3325133996"/>
                    </a:ext>
                  </a:extLst>
                </a:gridCol>
                <a:gridCol w="493776">
                  <a:extLst>
                    <a:ext uri="{9D8B030D-6E8A-4147-A177-3AD203B41FA5}">
                      <a16:colId xmlns:a16="http://schemas.microsoft.com/office/drawing/2014/main" val="260722394"/>
                    </a:ext>
                  </a:extLst>
                </a:gridCol>
                <a:gridCol w="493776">
                  <a:extLst>
                    <a:ext uri="{9D8B030D-6E8A-4147-A177-3AD203B41FA5}">
                      <a16:colId xmlns:a16="http://schemas.microsoft.com/office/drawing/2014/main" val="4291533034"/>
                    </a:ext>
                  </a:extLst>
                </a:gridCol>
                <a:gridCol w="493776">
                  <a:extLst>
                    <a:ext uri="{9D8B030D-6E8A-4147-A177-3AD203B41FA5}">
                      <a16:colId xmlns:a16="http://schemas.microsoft.com/office/drawing/2014/main" val="2302924684"/>
                    </a:ext>
                  </a:extLst>
                </a:gridCol>
                <a:gridCol w="493776">
                  <a:extLst>
                    <a:ext uri="{9D8B030D-6E8A-4147-A177-3AD203B41FA5}">
                      <a16:colId xmlns:a16="http://schemas.microsoft.com/office/drawing/2014/main" val="783905082"/>
                    </a:ext>
                  </a:extLst>
                </a:gridCol>
                <a:gridCol w="493776">
                  <a:extLst>
                    <a:ext uri="{9D8B030D-6E8A-4147-A177-3AD203B41FA5}">
                      <a16:colId xmlns:a16="http://schemas.microsoft.com/office/drawing/2014/main" val="220054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53423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https://www.instagram.com/p/Bu6woL6n5Ya/media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- 2019-03-12 18:22:24 </a:t>
                      </a:r>
                      <a:r>
                        <a:rPr kumimoji="0" lang="en-US" sz="1000" b="0" i="0" u="none" strike="noStrike" kern="1200" cap="none" spc="0" normalizeH="0" baseline="0" noProof="0">
                          <a:ln>
                            <a:noFill/>
                          </a:ln>
                          <a:solidFill>
                            <a:prstClr val="black"/>
                          </a:solidFill>
                          <a:effectLst/>
                          <a:uLnTx/>
                          <a:uFillTx/>
                          <a:latin typeface="+mn-lt"/>
                          <a:ea typeface="+mn-ea"/>
                          <a:cs typeface="+mn-cs"/>
                        </a:rPr>
                        <a:t>
 Zaccaria is a goat shepherd in the Italian Alps. 🏔️🐐 He came to Italy from Mali as a refugee four years ago. In his homeland, he was also a shepherd and has transferred his skills to his new surroundings. But Zaccaria has other ambitions as well: "My future in Italy is still uncertain. The first thing I wanted to do when I got here was to go to school, and learn something. I still do. But right now, I don't have the time."⁣⠀
⁣⠀
Discover more about Zaccaria in our #documentary 'Integration with goat's cheese' on #YouTube. 🎥 Link in bio. ⁣⠀
⁣⠀
#shepherd #mountain #outdoor #alps #goats #sustainablefarming #livestock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https://www.instagram.com/p/Bu6woL6n5Ya/media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99415057"/>
                  </a:ext>
                </a:extLst>
              </a:tr>
            </a:tbl>
          </a:graphicData>
        </a:graphic>
      </p:graphicFrame>
      <p:sp>
        <p:nvSpPr>
          <p:cNvPr id="4" name="Text Placeholder 3">
            <a:extLst>
              <a:ext uri="{FF2B5EF4-FFF2-40B4-BE49-F238E27FC236}">
                <a16:creationId xmlns:a16="http://schemas.microsoft.com/office/drawing/2014/main" id="{C89F8103-FE8A-4FE5-84D4-CF56F108F4EB}"/>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718572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E10B-E811-4D16-96DA-E40E3D5AA5BC}"/>
              </a:ext>
            </a:extLst>
          </p:cNvPr>
          <p:cNvSpPr>
            <a:spLocks noGrp="1"/>
          </p:cNvSpPr>
          <p:nvPr>
            <p:ph type="title"/>
          </p:nvPr>
        </p:nvSpPr>
        <p:spPr/>
        <p:txBody>
          <a:bodyPr/>
          <a:lstStyle/>
          <a:p>
            <a:r>
              <a:rPr lang="en-US"/>
              <a:t>Instagram Videos Table | dwdocumentary - 3 of 25</a:t>
            </a:r>
          </a:p>
        </p:txBody>
      </p:sp>
      <p:graphicFrame>
        <p:nvGraphicFramePr>
          <p:cNvPr id="5" name="Table Placeholder 4">
            <a:extLst>
              <a:ext uri="{FF2B5EF4-FFF2-40B4-BE49-F238E27FC236}">
                <a16:creationId xmlns:a16="http://schemas.microsoft.com/office/drawing/2014/main" id="{12BA4598-EECC-4405-8401-4B5C1E3C4FD1}"/>
              </a:ext>
            </a:extLst>
          </p:cNvPr>
          <p:cNvGraphicFramePr>
            <a:graphicFrameLocks noGrp="1"/>
          </p:cNvGraphicFramePr>
          <p:nvPr>
            <p:ph type="tbl" sz="quarter" idx="13"/>
            <p:extLst>
              <p:ext uri="{D42A27DB-BD31-4B8C-83A1-F6EECF244321}">
                <p14:modId xmlns:p14="http://schemas.microsoft.com/office/powerpoint/2010/main" val="5927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78452252"/>
                    </a:ext>
                  </a:extLst>
                </a:gridCol>
                <a:gridCol w="1152143">
                  <a:extLst>
                    <a:ext uri="{9D8B030D-6E8A-4147-A177-3AD203B41FA5}">
                      <a16:colId xmlns:a16="http://schemas.microsoft.com/office/drawing/2014/main" val="3341926787"/>
                    </a:ext>
                  </a:extLst>
                </a:gridCol>
                <a:gridCol w="493776">
                  <a:extLst>
                    <a:ext uri="{9D8B030D-6E8A-4147-A177-3AD203B41FA5}">
                      <a16:colId xmlns:a16="http://schemas.microsoft.com/office/drawing/2014/main" val="3484194433"/>
                    </a:ext>
                  </a:extLst>
                </a:gridCol>
                <a:gridCol w="493776">
                  <a:extLst>
                    <a:ext uri="{9D8B030D-6E8A-4147-A177-3AD203B41FA5}">
                      <a16:colId xmlns:a16="http://schemas.microsoft.com/office/drawing/2014/main" val="4285111524"/>
                    </a:ext>
                  </a:extLst>
                </a:gridCol>
                <a:gridCol w="493776">
                  <a:extLst>
                    <a:ext uri="{9D8B030D-6E8A-4147-A177-3AD203B41FA5}">
                      <a16:colId xmlns:a16="http://schemas.microsoft.com/office/drawing/2014/main" val="990267519"/>
                    </a:ext>
                  </a:extLst>
                </a:gridCol>
                <a:gridCol w="493776">
                  <a:extLst>
                    <a:ext uri="{9D8B030D-6E8A-4147-A177-3AD203B41FA5}">
                      <a16:colId xmlns:a16="http://schemas.microsoft.com/office/drawing/2014/main" val="2301290832"/>
                    </a:ext>
                  </a:extLst>
                </a:gridCol>
                <a:gridCol w="493776">
                  <a:extLst>
                    <a:ext uri="{9D8B030D-6E8A-4147-A177-3AD203B41FA5}">
                      <a16:colId xmlns:a16="http://schemas.microsoft.com/office/drawing/2014/main" val="2978041330"/>
                    </a:ext>
                  </a:extLst>
                </a:gridCol>
                <a:gridCol w="493776">
                  <a:extLst>
                    <a:ext uri="{9D8B030D-6E8A-4147-A177-3AD203B41FA5}">
                      <a16:colId xmlns:a16="http://schemas.microsoft.com/office/drawing/2014/main" val="1265120631"/>
                    </a:ext>
                  </a:extLst>
                </a:gridCol>
                <a:gridCol w="493776">
                  <a:extLst>
                    <a:ext uri="{9D8B030D-6E8A-4147-A177-3AD203B41FA5}">
                      <a16:colId xmlns:a16="http://schemas.microsoft.com/office/drawing/2014/main" val="3448060996"/>
                    </a:ext>
                  </a:extLst>
                </a:gridCol>
                <a:gridCol w="493776">
                  <a:extLst>
                    <a:ext uri="{9D8B030D-6E8A-4147-A177-3AD203B41FA5}">
                      <a16:colId xmlns:a16="http://schemas.microsoft.com/office/drawing/2014/main" val="3808731539"/>
                    </a:ext>
                  </a:extLst>
                </a:gridCol>
                <a:gridCol w="493776">
                  <a:extLst>
                    <a:ext uri="{9D8B030D-6E8A-4147-A177-3AD203B41FA5}">
                      <a16:colId xmlns:a16="http://schemas.microsoft.com/office/drawing/2014/main" val="103472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58909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143316527"/>
                  </a:ext>
                </a:extLst>
              </a:tr>
            </a:tbl>
          </a:graphicData>
        </a:graphic>
      </p:graphicFrame>
      <p:sp>
        <p:nvSpPr>
          <p:cNvPr id="4" name="Text Placeholder 3">
            <a:extLst>
              <a:ext uri="{FF2B5EF4-FFF2-40B4-BE49-F238E27FC236}">
                <a16:creationId xmlns:a16="http://schemas.microsoft.com/office/drawing/2014/main" id="{DE6030F0-19EE-40BA-BCE9-69806E08958D}"/>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2091810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07169-9B71-4ABE-B61A-90616ADD7843}"/>
              </a:ext>
            </a:extLst>
          </p:cNvPr>
          <p:cNvSpPr>
            <a:spLocks noGrp="1"/>
          </p:cNvSpPr>
          <p:nvPr>
            <p:ph type="title"/>
          </p:nvPr>
        </p:nvSpPr>
        <p:spPr/>
        <p:txBody>
          <a:bodyPr/>
          <a:lstStyle/>
          <a:p>
            <a:r>
              <a:rPr lang="en-US"/>
              <a:t>Instagram Videos Table | dwdocumentary - 4 of 25</a:t>
            </a:r>
          </a:p>
        </p:txBody>
      </p:sp>
      <p:graphicFrame>
        <p:nvGraphicFramePr>
          <p:cNvPr id="5" name="Table Placeholder 4">
            <a:extLst>
              <a:ext uri="{FF2B5EF4-FFF2-40B4-BE49-F238E27FC236}">
                <a16:creationId xmlns:a16="http://schemas.microsoft.com/office/drawing/2014/main" id="{CB00C41B-9482-491C-90E8-A8A2D76431BB}"/>
              </a:ext>
            </a:extLst>
          </p:cNvPr>
          <p:cNvGraphicFramePr>
            <a:graphicFrameLocks noGrp="1"/>
          </p:cNvGraphicFramePr>
          <p:nvPr>
            <p:ph type="tbl" sz="quarter" idx="13"/>
            <p:extLst>
              <p:ext uri="{D42A27DB-BD31-4B8C-83A1-F6EECF244321}">
                <p14:modId xmlns:p14="http://schemas.microsoft.com/office/powerpoint/2010/main" val="976069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79525458"/>
                    </a:ext>
                  </a:extLst>
                </a:gridCol>
                <a:gridCol w="1152143">
                  <a:extLst>
                    <a:ext uri="{9D8B030D-6E8A-4147-A177-3AD203B41FA5}">
                      <a16:colId xmlns:a16="http://schemas.microsoft.com/office/drawing/2014/main" val="2798406111"/>
                    </a:ext>
                  </a:extLst>
                </a:gridCol>
                <a:gridCol w="493776">
                  <a:extLst>
                    <a:ext uri="{9D8B030D-6E8A-4147-A177-3AD203B41FA5}">
                      <a16:colId xmlns:a16="http://schemas.microsoft.com/office/drawing/2014/main" val="3213006656"/>
                    </a:ext>
                  </a:extLst>
                </a:gridCol>
                <a:gridCol w="493776">
                  <a:extLst>
                    <a:ext uri="{9D8B030D-6E8A-4147-A177-3AD203B41FA5}">
                      <a16:colId xmlns:a16="http://schemas.microsoft.com/office/drawing/2014/main" val="1930851519"/>
                    </a:ext>
                  </a:extLst>
                </a:gridCol>
                <a:gridCol w="493776">
                  <a:extLst>
                    <a:ext uri="{9D8B030D-6E8A-4147-A177-3AD203B41FA5}">
                      <a16:colId xmlns:a16="http://schemas.microsoft.com/office/drawing/2014/main" val="970912382"/>
                    </a:ext>
                  </a:extLst>
                </a:gridCol>
                <a:gridCol w="493776">
                  <a:extLst>
                    <a:ext uri="{9D8B030D-6E8A-4147-A177-3AD203B41FA5}">
                      <a16:colId xmlns:a16="http://schemas.microsoft.com/office/drawing/2014/main" val="3932533214"/>
                    </a:ext>
                  </a:extLst>
                </a:gridCol>
                <a:gridCol w="493776">
                  <a:extLst>
                    <a:ext uri="{9D8B030D-6E8A-4147-A177-3AD203B41FA5}">
                      <a16:colId xmlns:a16="http://schemas.microsoft.com/office/drawing/2014/main" val="152200917"/>
                    </a:ext>
                  </a:extLst>
                </a:gridCol>
                <a:gridCol w="493776">
                  <a:extLst>
                    <a:ext uri="{9D8B030D-6E8A-4147-A177-3AD203B41FA5}">
                      <a16:colId xmlns:a16="http://schemas.microsoft.com/office/drawing/2014/main" val="2704954480"/>
                    </a:ext>
                  </a:extLst>
                </a:gridCol>
                <a:gridCol w="493776">
                  <a:extLst>
                    <a:ext uri="{9D8B030D-6E8A-4147-A177-3AD203B41FA5}">
                      <a16:colId xmlns:a16="http://schemas.microsoft.com/office/drawing/2014/main" val="1769479613"/>
                    </a:ext>
                  </a:extLst>
                </a:gridCol>
                <a:gridCol w="493776">
                  <a:extLst>
                    <a:ext uri="{9D8B030D-6E8A-4147-A177-3AD203B41FA5}">
                      <a16:colId xmlns:a16="http://schemas.microsoft.com/office/drawing/2014/main" val="1061980442"/>
                    </a:ext>
                  </a:extLst>
                </a:gridCol>
                <a:gridCol w="493776">
                  <a:extLst>
                    <a:ext uri="{9D8B030D-6E8A-4147-A177-3AD203B41FA5}">
                      <a16:colId xmlns:a16="http://schemas.microsoft.com/office/drawing/2014/main" val="93687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4547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27.92 %</a:t>
                      </a:r>
                    </a:p>
                  </a:txBody>
                  <a:tcPr/>
                </a:tc>
                <a:extLst>
                  <a:ext uri="{0D108BD9-81ED-4DB2-BD59-A6C34878D82A}">
                    <a16:rowId xmlns:a16="http://schemas.microsoft.com/office/drawing/2014/main" val="2893370068"/>
                  </a:ext>
                </a:extLst>
              </a:tr>
            </a:tbl>
          </a:graphicData>
        </a:graphic>
      </p:graphicFrame>
      <p:sp>
        <p:nvSpPr>
          <p:cNvPr id="4" name="Text Placeholder 3">
            <a:extLst>
              <a:ext uri="{FF2B5EF4-FFF2-40B4-BE49-F238E27FC236}">
                <a16:creationId xmlns:a16="http://schemas.microsoft.com/office/drawing/2014/main" id="{E39238AA-5B95-4B81-9663-3A5D6C6BB65B}"/>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199644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518F-BE21-4E69-B54B-7A132B7B0F4C}"/>
              </a:ext>
            </a:extLst>
          </p:cNvPr>
          <p:cNvSpPr>
            <a:spLocks noGrp="1"/>
          </p:cNvSpPr>
          <p:nvPr>
            <p:ph type="title"/>
          </p:nvPr>
        </p:nvSpPr>
        <p:spPr/>
        <p:txBody>
          <a:bodyPr/>
          <a:lstStyle/>
          <a:p>
            <a:r>
              <a:rPr lang="en-US"/>
              <a:t>Instagram Videos Table | dwdocumentary - 5 of 25</a:t>
            </a:r>
          </a:p>
        </p:txBody>
      </p:sp>
      <p:graphicFrame>
        <p:nvGraphicFramePr>
          <p:cNvPr id="5" name="Table Placeholder 4">
            <a:extLst>
              <a:ext uri="{FF2B5EF4-FFF2-40B4-BE49-F238E27FC236}">
                <a16:creationId xmlns:a16="http://schemas.microsoft.com/office/drawing/2014/main" id="{F3F843FF-9BFC-431F-8200-E4BC75960DF2}"/>
              </a:ext>
            </a:extLst>
          </p:cNvPr>
          <p:cNvGraphicFramePr>
            <a:graphicFrameLocks noGrp="1"/>
          </p:cNvGraphicFramePr>
          <p:nvPr>
            <p:ph type="tbl" sz="quarter" idx="13"/>
            <p:extLst>
              <p:ext uri="{D42A27DB-BD31-4B8C-83A1-F6EECF244321}">
                <p14:modId xmlns:p14="http://schemas.microsoft.com/office/powerpoint/2010/main" val="227035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11308627"/>
                    </a:ext>
                  </a:extLst>
                </a:gridCol>
                <a:gridCol w="1152143">
                  <a:extLst>
                    <a:ext uri="{9D8B030D-6E8A-4147-A177-3AD203B41FA5}">
                      <a16:colId xmlns:a16="http://schemas.microsoft.com/office/drawing/2014/main" val="4031899089"/>
                    </a:ext>
                  </a:extLst>
                </a:gridCol>
                <a:gridCol w="493776">
                  <a:extLst>
                    <a:ext uri="{9D8B030D-6E8A-4147-A177-3AD203B41FA5}">
                      <a16:colId xmlns:a16="http://schemas.microsoft.com/office/drawing/2014/main" val="3538619713"/>
                    </a:ext>
                  </a:extLst>
                </a:gridCol>
                <a:gridCol w="493776">
                  <a:extLst>
                    <a:ext uri="{9D8B030D-6E8A-4147-A177-3AD203B41FA5}">
                      <a16:colId xmlns:a16="http://schemas.microsoft.com/office/drawing/2014/main" val="1987180012"/>
                    </a:ext>
                  </a:extLst>
                </a:gridCol>
                <a:gridCol w="493776">
                  <a:extLst>
                    <a:ext uri="{9D8B030D-6E8A-4147-A177-3AD203B41FA5}">
                      <a16:colId xmlns:a16="http://schemas.microsoft.com/office/drawing/2014/main" val="907802922"/>
                    </a:ext>
                  </a:extLst>
                </a:gridCol>
                <a:gridCol w="493776">
                  <a:extLst>
                    <a:ext uri="{9D8B030D-6E8A-4147-A177-3AD203B41FA5}">
                      <a16:colId xmlns:a16="http://schemas.microsoft.com/office/drawing/2014/main" val="2859155676"/>
                    </a:ext>
                  </a:extLst>
                </a:gridCol>
                <a:gridCol w="493776">
                  <a:extLst>
                    <a:ext uri="{9D8B030D-6E8A-4147-A177-3AD203B41FA5}">
                      <a16:colId xmlns:a16="http://schemas.microsoft.com/office/drawing/2014/main" val="2434526893"/>
                    </a:ext>
                  </a:extLst>
                </a:gridCol>
                <a:gridCol w="493776">
                  <a:extLst>
                    <a:ext uri="{9D8B030D-6E8A-4147-A177-3AD203B41FA5}">
                      <a16:colId xmlns:a16="http://schemas.microsoft.com/office/drawing/2014/main" val="1487694421"/>
                    </a:ext>
                  </a:extLst>
                </a:gridCol>
                <a:gridCol w="493776">
                  <a:extLst>
                    <a:ext uri="{9D8B030D-6E8A-4147-A177-3AD203B41FA5}">
                      <a16:colId xmlns:a16="http://schemas.microsoft.com/office/drawing/2014/main" val="2032823919"/>
                    </a:ext>
                  </a:extLst>
                </a:gridCol>
                <a:gridCol w="493776">
                  <a:extLst>
                    <a:ext uri="{9D8B030D-6E8A-4147-A177-3AD203B41FA5}">
                      <a16:colId xmlns:a16="http://schemas.microsoft.com/office/drawing/2014/main" val="3136617524"/>
                    </a:ext>
                  </a:extLst>
                </a:gridCol>
                <a:gridCol w="493776">
                  <a:extLst>
                    <a:ext uri="{9D8B030D-6E8A-4147-A177-3AD203B41FA5}">
                      <a16:colId xmlns:a16="http://schemas.microsoft.com/office/drawing/2014/main" val="247189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5283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https://www.instagram.com/p/Buq0hfuHV3h/media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361998444"/>
                  </a:ext>
                </a:extLst>
              </a:tr>
            </a:tbl>
          </a:graphicData>
        </a:graphic>
      </p:graphicFrame>
      <p:sp>
        <p:nvSpPr>
          <p:cNvPr id="4" name="Text Placeholder 3">
            <a:extLst>
              <a:ext uri="{FF2B5EF4-FFF2-40B4-BE49-F238E27FC236}">
                <a16:creationId xmlns:a16="http://schemas.microsoft.com/office/drawing/2014/main" id="{9B833B56-A1D8-4CC4-85F3-B4A845234EC0}"/>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581391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CFC7-C7E3-401E-88D4-88731E141410}"/>
              </a:ext>
            </a:extLst>
          </p:cNvPr>
          <p:cNvSpPr>
            <a:spLocks noGrp="1"/>
          </p:cNvSpPr>
          <p:nvPr>
            <p:ph type="title"/>
          </p:nvPr>
        </p:nvSpPr>
        <p:spPr/>
        <p:txBody>
          <a:bodyPr/>
          <a:lstStyle/>
          <a:p>
            <a:r>
              <a:rPr lang="en-US"/>
              <a:t>Instagram Videos Table | dwdocumentary - 6 of 25</a:t>
            </a:r>
          </a:p>
        </p:txBody>
      </p:sp>
      <p:graphicFrame>
        <p:nvGraphicFramePr>
          <p:cNvPr id="5" name="Table Placeholder 4">
            <a:extLst>
              <a:ext uri="{FF2B5EF4-FFF2-40B4-BE49-F238E27FC236}">
                <a16:creationId xmlns:a16="http://schemas.microsoft.com/office/drawing/2014/main" id="{3C960589-160F-495B-B5A5-4AA65963F5B8}"/>
              </a:ext>
            </a:extLst>
          </p:cNvPr>
          <p:cNvGraphicFramePr>
            <a:graphicFrameLocks noGrp="1"/>
          </p:cNvGraphicFramePr>
          <p:nvPr>
            <p:ph type="tbl" sz="quarter" idx="13"/>
            <p:extLst>
              <p:ext uri="{D42A27DB-BD31-4B8C-83A1-F6EECF244321}">
                <p14:modId xmlns:p14="http://schemas.microsoft.com/office/powerpoint/2010/main" val="79107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19709801"/>
                    </a:ext>
                  </a:extLst>
                </a:gridCol>
                <a:gridCol w="1152143">
                  <a:extLst>
                    <a:ext uri="{9D8B030D-6E8A-4147-A177-3AD203B41FA5}">
                      <a16:colId xmlns:a16="http://schemas.microsoft.com/office/drawing/2014/main" val="90283240"/>
                    </a:ext>
                  </a:extLst>
                </a:gridCol>
                <a:gridCol w="493776">
                  <a:extLst>
                    <a:ext uri="{9D8B030D-6E8A-4147-A177-3AD203B41FA5}">
                      <a16:colId xmlns:a16="http://schemas.microsoft.com/office/drawing/2014/main" val="2975559287"/>
                    </a:ext>
                  </a:extLst>
                </a:gridCol>
                <a:gridCol w="493776">
                  <a:extLst>
                    <a:ext uri="{9D8B030D-6E8A-4147-A177-3AD203B41FA5}">
                      <a16:colId xmlns:a16="http://schemas.microsoft.com/office/drawing/2014/main" val="3051355998"/>
                    </a:ext>
                  </a:extLst>
                </a:gridCol>
                <a:gridCol w="493776">
                  <a:extLst>
                    <a:ext uri="{9D8B030D-6E8A-4147-A177-3AD203B41FA5}">
                      <a16:colId xmlns:a16="http://schemas.microsoft.com/office/drawing/2014/main" val="1119143302"/>
                    </a:ext>
                  </a:extLst>
                </a:gridCol>
                <a:gridCol w="493776">
                  <a:extLst>
                    <a:ext uri="{9D8B030D-6E8A-4147-A177-3AD203B41FA5}">
                      <a16:colId xmlns:a16="http://schemas.microsoft.com/office/drawing/2014/main" val="3206325031"/>
                    </a:ext>
                  </a:extLst>
                </a:gridCol>
                <a:gridCol w="493776">
                  <a:extLst>
                    <a:ext uri="{9D8B030D-6E8A-4147-A177-3AD203B41FA5}">
                      <a16:colId xmlns:a16="http://schemas.microsoft.com/office/drawing/2014/main" val="3462595657"/>
                    </a:ext>
                  </a:extLst>
                </a:gridCol>
                <a:gridCol w="493776">
                  <a:extLst>
                    <a:ext uri="{9D8B030D-6E8A-4147-A177-3AD203B41FA5}">
                      <a16:colId xmlns:a16="http://schemas.microsoft.com/office/drawing/2014/main" val="1802837496"/>
                    </a:ext>
                  </a:extLst>
                </a:gridCol>
                <a:gridCol w="493776">
                  <a:extLst>
                    <a:ext uri="{9D8B030D-6E8A-4147-A177-3AD203B41FA5}">
                      <a16:colId xmlns:a16="http://schemas.microsoft.com/office/drawing/2014/main" val="2522605058"/>
                    </a:ext>
                  </a:extLst>
                </a:gridCol>
                <a:gridCol w="493776">
                  <a:extLst>
                    <a:ext uri="{9D8B030D-6E8A-4147-A177-3AD203B41FA5}">
                      <a16:colId xmlns:a16="http://schemas.microsoft.com/office/drawing/2014/main" val="732809711"/>
                    </a:ext>
                  </a:extLst>
                </a:gridCol>
                <a:gridCol w="493776">
                  <a:extLst>
                    <a:ext uri="{9D8B030D-6E8A-4147-A177-3AD203B41FA5}">
                      <a16:colId xmlns:a16="http://schemas.microsoft.com/office/drawing/2014/main" val="70028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extLst>
                  <a:ext uri="{0D108BD9-81ED-4DB2-BD59-A6C34878D82A}">
                    <a16:rowId xmlns:a16="http://schemas.microsoft.com/office/drawing/2014/main" val="385769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30.13 %</a:t>
                      </a:r>
                    </a:p>
                  </a:txBody>
                  <a:tcPr/>
                </a:tc>
                <a:extLst>
                  <a:ext uri="{0D108BD9-81ED-4DB2-BD59-A6C34878D82A}">
                    <a16:rowId xmlns:a16="http://schemas.microsoft.com/office/drawing/2014/main" val="2294009297"/>
                  </a:ext>
                </a:extLst>
              </a:tr>
            </a:tbl>
          </a:graphicData>
        </a:graphic>
      </p:graphicFrame>
      <p:sp>
        <p:nvSpPr>
          <p:cNvPr id="4" name="Text Placeholder 3">
            <a:extLst>
              <a:ext uri="{FF2B5EF4-FFF2-40B4-BE49-F238E27FC236}">
                <a16:creationId xmlns:a16="http://schemas.microsoft.com/office/drawing/2014/main" id="{6D11CA67-684D-4FBA-B739-C9B8BDF1D4CD}"/>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96194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2072-4E4C-43FC-A8FE-ED55B3541ADA}"/>
              </a:ext>
            </a:extLst>
          </p:cNvPr>
          <p:cNvSpPr>
            <a:spLocks noGrp="1"/>
          </p:cNvSpPr>
          <p:nvPr>
            <p:ph type="title"/>
          </p:nvPr>
        </p:nvSpPr>
        <p:spPr/>
        <p:txBody>
          <a:bodyPr/>
          <a:lstStyle/>
          <a:p>
            <a:r>
              <a:rPr lang="en-US"/>
              <a:t>Instagram Videos Table | dwdocumentary - 7 of 25</a:t>
            </a:r>
          </a:p>
        </p:txBody>
      </p:sp>
      <p:graphicFrame>
        <p:nvGraphicFramePr>
          <p:cNvPr id="5" name="Table Placeholder 4">
            <a:extLst>
              <a:ext uri="{FF2B5EF4-FFF2-40B4-BE49-F238E27FC236}">
                <a16:creationId xmlns:a16="http://schemas.microsoft.com/office/drawing/2014/main" id="{88B46BF5-9099-4769-9F32-B39E24E33FF8}"/>
              </a:ext>
            </a:extLst>
          </p:cNvPr>
          <p:cNvGraphicFramePr>
            <a:graphicFrameLocks noGrp="1"/>
          </p:cNvGraphicFramePr>
          <p:nvPr>
            <p:ph type="tbl" sz="quarter" idx="13"/>
            <p:extLst>
              <p:ext uri="{D42A27DB-BD31-4B8C-83A1-F6EECF244321}">
                <p14:modId xmlns:p14="http://schemas.microsoft.com/office/powerpoint/2010/main" val="360365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31789115"/>
                    </a:ext>
                  </a:extLst>
                </a:gridCol>
                <a:gridCol w="1152143">
                  <a:extLst>
                    <a:ext uri="{9D8B030D-6E8A-4147-A177-3AD203B41FA5}">
                      <a16:colId xmlns:a16="http://schemas.microsoft.com/office/drawing/2014/main" val="3771579774"/>
                    </a:ext>
                  </a:extLst>
                </a:gridCol>
                <a:gridCol w="493776">
                  <a:extLst>
                    <a:ext uri="{9D8B030D-6E8A-4147-A177-3AD203B41FA5}">
                      <a16:colId xmlns:a16="http://schemas.microsoft.com/office/drawing/2014/main" val="2683990599"/>
                    </a:ext>
                  </a:extLst>
                </a:gridCol>
                <a:gridCol w="493776">
                  <a:extLst>
                    <a:ext uri="{9D8B030D-6E8A-4147-A177-3AD203B41FA5}">
                      <a16:colId xmlns:a16="http://schemas.microsoft.com/office/drawing/2014/main" val="74535376"/>
                    </a:ext>
                  </a:extLst>
                </a:gridCol>
                <a:gridCol w="493776">
                  <a:extLst>
                    <a:ext uri="{9D8B030D-6E8A-4147-A177-3AD203B41FA5}">
                      <a16:colId xmlns:a16="http://schemas.microsoft.com/office/drawing/2014/main" val="3621765217"/>
                    </a:ext>
                  </a:extLst>
                </a:gridCol>
                <a:gridCol w="493776">
                  <a:extLst>
                    <a:ext uri="{9D8B030D-6E8A-4147-A177-3AD203B41FA5}">
                      <a16:colId xmlns:a16="http://schemas.microsoft.com/office/drawing/2014/main" val="4258985331"/>
                    </a:ext>
                  </a:extLst>
                </a:gridCol>
                <a:gridCol w="493776">
                  <a:extLst>
                    <a:ext uri="{9D8B030D-6E8A-4147-A177-3AD203B41FA5}">
                      <a16:colId xmlns:a16="http://schemas.microsoft.com/office/drawing/2014/main" val="3981063766"/>
                    </a:ext>
                  </a:extLst>
                </a:gridCol>
                <a:gridCol w="493776">
                  <a:extLst>
                    <a:ext uri="{9D8B030D-6E8A-4147-A177-3AD203B41FA5}">
                      <a16:colId xmlns:a16="http://schemas.microsoft.com/office/drawing/2014/main" val="183499097"/>
                    </a:ext>
                  </a:extLst>
                </a:gridCol>
                <a:gridCol w="493776">
                  <a:extLst>
                    <a:ext uri="{9D8B030D-6E8A-4147-A177-3AD203B41FA5}">
                      <a16:colId xmlns:a16="http://schemas.microsoft.com/office/drawing/2014/main" val="3954179602"/>
                    </a:ext>
                  </a:extLst>
                </a:gridCol>
                <a:gridCol w="493776">
                  <a:extLst>
                    <a:ext uri="{9D8B030D-6E8A-4147-A177-3AD203B41FA5}">
                      <a16:colId xmlns:a16="http://schemas.microsoft.com/office/drawing/2014/main" val="217896206"/>
                    </a:ext>
                  </a:extLst>
                </a:gridCol>
                <a:gridCol w="493776">
                  <a:extLst>
                    <a:ext uri="{9D8B030D-6E8A-4147-A177-3AD203B41FA5}">
                      <a16:colId xmlns:a16="http://schemas.microsoft.com/office/drawing/2014/main" val="1825380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52310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https://www.instagram.com/p/BuZJRRln2Zr/media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- 2019-02-27 17:03:52 </a:t>
                      </a:r>
                      <a:r>
                        <a:rPr kumimoji="0" lang="en-US" sz="1000" b="0" i="0" u="none" strike="noStrike" kern="1200" cap="none" spc="0" normalizeH="0" baseline="0" noProof="0">
                          <a:ln>
                            <a:noFill/>
                          </a:ln>
                          <a:solidFill>
                            <a:prstClr val="black"/>
                          </a:solidFill>
                          <a:effectLst/>
                          <a:uLnTx/>
                          <a:uFillTx/>
                          <a:latin typeface="+mn-lt"/>
                          <a:ea typeface="+mn-ea"/>
                          <a:cs typeface="+mn-cs"/>
                        </a:rPr>
                        <a:t>
 The upkeep of the Alsisar Mahal palace and hotel in Rajasthan, India, is costly. So, whilst having drink with Mick Jagger, manager Abhimanyu came up with a novel idea to help pay these vast bills. He hosts an annual electronic music festival on the palace grounds. [🔊 Sound on]⁣⠀
⁣⠀
Find out more about the lives of India's young elite and their spending habits in our #documentary on #YouTube. 📽️ Link in bio.
#musicfestival #rave #music #dj #electronicmusic #india #rich #money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https://www.instagram.com/p/BuZJRRln2Zr/media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67967744"/>
                  </a:ext>
                </a:extLst>
              </a:tr>
            </a:tbl>
          </a:graphicData>
        </a:graphic>
      </p:graphicFrame>
      <p:sp>
        <p:nvSpPr>
          <p:cNvPr id="4" name="Text Placeholder 3">
            <a:extLst>
              <a:ext uri="{FF2B5EF4-FFF2-40B4-BE49-F238E27FC236}">
                <a16:creationId xmlns:a16="http://schemas.microsoft.com/office/drawing/2014/main" id="{96214F7B-6F6D-4B39-8FC3-D315EEC8CF86}"/>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83149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6A83F-7625-460B-86F5-8479B51A0DFE}"/>
              </a:ext>
            </a:extLst>
          </p:cNvPr>
          <p:cNvSpPr>
            <a:spLocks noGrp="1"/>
          </p:cNvSpPr>
          <p:nvPr>
            <p:ph type="title"/>
          </p:nvPr>
        </p:nvSpPr>
        <p:spPr/>
        <p:txBody>
          <a:bodyPr/>
          <a:lstStyle/>
          <a:p>
            <a:r>
              <a:rPr lang="en-US"/>
              <a:t>Instagram Videos Table | dwdocumentary - 8 of 25</a:t>
            </a:r>
          </a:p>
        </p:txBody>
      </p:sp>
      <p:graphicFrame>
        <p:nvGraphicFramePr>
          <p:cNvPr id="5" name="Table Placeholder 4">
            <a:extLst>
              <a:ext uri="{FF2B5EF4-FFF2-40B4-BE49-F238E27FC236}">
                <a16:creationId xmlns:a16="http://schemas.microsoft.com/office/drawing/2014/main" id="{1777D19B-13F5-4D0D-AD7D-D8610D994F8A}"/>
              </a:ext>
            </a:extLst>
          </p:cNvPr>
          <p:cNvGraphicFramePr>
            <a:graphicFrameLocks noGrp="1"/>
          </p:cNvGraphicFramePr>
          <p:nvPr>
            <p:ph type="tbl" sz="quarter" idx="13"/>
            <p:extLst>
              <p:ext uri="{D42A27DB-BD31-4B8C-83A1-F6EECF244321}">
                <p14:modId xmlns:p14="http://schemas.microsoft.com/office/powerpoint/2010/main" val="310747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14424860"/>
                    </a:ext>
                  </a:extLst>
                </a:gridCol>
                <a:gridCol w="1152143">
                  <a:extLst>
                    <a:ext uri="{9D8B030D-6E8A-4147-A177-3AD203B41FA5}">
                      <a16:colId xmlns:a16="http://schemas.microsoft.com/office/drawing/2014/main" val="3524882700"/>
                    </a:ext>
                  </a:extLst>
                </a:gridCol>
                <a:gridCol w="493776">
                  <a:extLst>
                    <a:ext uri="{9D8B030D-6E8A-4147-A177-3AD203B41FA5}">
                      <a16:colId xmlns:a16="http://schemas.microsoft.com/office/drawing/2014/main" val="1403410455"/>
                    </a:ext>
                  </a:extLst>
                </a:gridCol>
                <a:gridCol w="493776">
                  <a:extLst>
                    <a:ext uri="{9D8B030D-6E8A-4147-A177-3AD203B41FA5}">
                      <a16:colId xmlns:a16="http://schemas.microsoft.com/office/drawing/2014/main" val="1275832"/>
                    </a:ext>
                  </a:extLst>
                </a:gridCol>
                <a:gridCol w="493776">
                  <a:extLst>
                    <a:ext uri="{9D8B030D-6E8A-4147-A177-3AD203B41FA5}">
                      <a16:colId xmlns:a16="http://schemas.microsoft.com/office/drawing/2014/main" val="2665357536"/>
                    </a:ext>
                  </a:extLst>
                </a:gridCol>
                <a:gridCol w="493776">
                  <a:extLst>
                    <a:ext uri="{9D8B030D-6E8A-4147-A177-3AD203B41FA5}">
                      <a16:colId xmlns:a16="http://schemas.microsoft.com/office/drawing/2014/main" val="2155383612"/>
                    </a:ext>
                  </a:extLst>
                </a:gridCol>
                <a:gridCol w="493776">
                  <a:extLst>
                    <a:ext uri="{9D8B030D-6E8A-4147-A177-3AD203B41FA5}">
                      <a16:colId xmlns:a16="http://schemas.microsoft.com/office/drawing/2014/main" val="4204668876"/>
                    </a:ext>
                  </a:extLst>
                </a:gridCol>
                <a:gridCol w="493776">
                  <a:extLst>
                    <a:ext uri="{9D8B030D-6E8A-4147-A177-3AD203B41FA5}">
                      <a16:colId xmlns:a16="http://schemas.microsoft.com/office/drawing/2014/main" val="1798941794"/>
                    </a:ext>
                  </a:extLst>
                </a:gridCol>
                <a:gridCol w="493776">
                  <a:extLst>
                    <a:ext uri="{9D8B030D-6E8A-4147-A177-3AD203B41FA5}">
                      <a16:colId xmlns:a16="http://schemas.microsoft.com/office/drawing/2014/main" val="2887550959"/>
                    </a:ext>
                  </a:extLst>
                </a:gridCol>
                <a:gridCol w="493776">
                  <a:extLst>
                    <a:ext uri="{9D8B030D-6E8A-4147-A177-3AD203B41FA5}">
                      <a16:colId xmlns:a16="http://schemas.microsoft.com/office/drawing/2014/main" val="3777406810"/>
                    </a:ext>
                  </a:extLst>
                </a:gridCol>
                <a:gridCol w="493776">
                  <a:extLst>
                    <a:ext uri="{9D8B030D-6E8A-4147-A177-3AD203B41FA5}">
                      <a16:colId xmlns:a16="http://schemas.microsoft.com/office/drawing/2014/main" val="311554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53206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- 2019-02-25 16:59:37 </a:t>
                      </a:r>
                      <a:r>
                        <a:rPr kumimoji="0" lang="en-US" sz="1000" b="0" i="0" u="none" strike="noStrike" kern="1200" cap="none" spc="0" normalizeH="0" baseline="0" noProof="0">
                          <a:ln>
                            <a:noFill/>
                          </a:ln>
                          <a:solidFill>
                            <a:prstClr val="black"/>
                          </a:solidFill>
                          <a:effectLst/>
                          <a:uLnTx/>
                          <a:uFillTx/>
                          <a:latin typeface="+mn-lt"/>
                          <a:ea typeface="+mn-ea"/>
                          <a:cs typeface="+mn-cs"/>
                        </a:rPr>
                        <a:t>
 Descendants of the Rajput dynasties still own vast estates in Rajasthan, India. One of the most beautiful palaces belongs to the Alsisar family. Cousins of the Maharajah of Jaipur, the Alsisars have ruled over these lands for nearly three centuries.⁣⠀
⁣⠀
32-year-old Abhimanyu is the titular prince and head of the family and manages the palace now turned hotel – some 50 rooms at an average rate of 150 euros a night. Abhimanyu studied hotel management and believes his guests should have the chance to experience complete luxury during their stay.
For more on the lives of India’s super rich, check out our #documentary ‘India’s new Maharajahs’ on #YouTube. 📽️ Link in bio. ⁣⠀
⁣⠀
#luxurylifestyle #millionairelifestyle #rich #wealth #palace #exploreindia #reportage #discoverindia #maharaja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https://www.instagram.com/p/BuT_FWPnS8_/media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23.94 %</a:t>
                      </a:r>
                    </a:p>
                  </a:txBody>
                  <a:tcPr/>
                </a:tc>
                <a:extLst>
                  <a:ext uri="{0D108BD9-81ED-4DB2-BD59-A6C34878D82A}">
                    <a16:rowId xmlns:a16="http://schemas.microsoft.com/office/drawing/2014/main" val="1395133399"/>
                  </a:ext>
                </a:extLst>
              </a:tr>
            </a:tbl>
          </a:graphicData>
        </a:graphic>
      </p:graphicFrame>
      <p:sp>
        <p:nvSpPr>
          <p:cNvPr id="4" name="Text Placeholder 3">
            <a:extLst>
              <a:ext uri="{FF2B5EF4-FFF2-40B4-BE49-F238E27FC236}">
                <a16:creationId xmlns:a16="http://schemas.microsoft.com/office/drawing/2014/main" id="{FBDDCBD8-926D-4977-ACFC-25157F466061}"/>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398700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9114-519E-439A-BBF8-F0D249ACE3EE}"/>
              </a:ext>
            </a:extLst>
          </p:cNvPr>
          <p:cNvSpPr>
            <a:spLocks noGrp="1"/>
          </p:cNvSpPr>
          <p:nvPr>
            <p:ph type="title"/>
          </p:nvPr>
        </p:nvSpPr>
        <p:spPr/>
        <p:txBody>
          <a:bodyPr/>
          <a:lstStyle/>
          <a:p>
            <a:r>
              <a:rPr lang="en-US"/>
              <a:t>Instagram Videos Table | dwdocumentary - 9 of 25</a:t>
            </a:r>
          </a:p>
        </p:txBody>
      </p:sp>
      <p:graphicFrame>
        <p:nvGraphicFramePr>
          <p:cNvPr id="5" name="Table Placeholder 4">
            <a:extLst>
              <a:ext uri="{FF2B5EF4-FFF2-40B4-BE49-F238E27FC236}">
                <a16:creationId xmlns:a16="http://schemas.microsoft.com/office/drawing/2014/main" id="{95C44D78-11E0-4049-93D2-4393F608C930}"/>
              </a:ext>
            </a:extLst>
          </p:cNvPr>
          <p:cNvGraphicFramePr>
            <a:graphicFrameLocks noGrp="1"/>
          </p:cNvGraphicFramePr>
          <p:nvPr>
            <p:ph type="tbl" sz="quarter" idx="13"/>
            <p:extLst>
              <p:ext uri="{D42A27DB-BD31-4B8C-83A1-F6EECF244321}">
                <p14:modId xmlns:p14="http://schemas.microsoft.com/office/powerpoint/2010/main" val="249026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54871595"/>
                    </a:ext>
                  </a:extLst>
                </a:gridCol>
                <a:gridCol w="1152143">
                  <a:extLst>
                    <a:ext uri="{9D8B030D-6E8A-4147-A177-3AD203B41FA5}">
                      <a16:colId xmlns:a16="http://schemas.microsoft.com/office/drawing/2014/main" val="137511901"/>
                    </a:ext>
                  </a:extLst>
                </a:gridCol>
                <a:gridCol w="493776">
                  <a:extLst>
                    <a:ext uri="{9D8B030D-6E8A-4147-A177-3AD203B41FA5}">
                      <a16:colId xmlns:a16="http://schemas.microsoft.com/office/drawing/2014/main" val="1908120460"/>
                    </a:ext>
                  </a:extLst>
                </a:gridCol>
                <a:gridCol w="493776">
                  <a:extLst>
                    <a:ext uri="{9D8B030D-6E8A-4147-A177-3AD203B41FA5}">
                      <a16:colId xmlns:a16="http://schemas.microsoft.com/office/drawing/2014/main" val="4022157994"/>
                    </a:ext>
                  </a:extLst>
                </a:gridCol>
                <a:gridCol w="493776">
                  <a:extLst>
                    <a:ext uri="{9D8B030D-6E8A-4147-A177-3AD203B41FA5}">
                      <a16:colId xmlns:a16="http://schemas.microsoft.com/office/drawing/2014/main" val="200893680"/>
                    </a:ext>
                  </a:extLst>
                </a:gridCol>
                <a:gridCol w="493776">
                  <a:extLst>
                    <a:ext uri="{9D8B030D-6E8A-4147-A177-3AD203B41FA5}">
                      <a16:colId xmlns:a16="http://schemas.microsoft.com/office/drawing/2014/main" val="115195707"/>
                    </a:ext>
                  </a:extLst>
                </a:gridCol>
                <a:gridCol w="493776">
                  <a:extLst>
                    <a:ext uri="{9D8B030D-6E8A-4147-A177-3AD203B41FA5}">
                      <a16:colId xmlns:a16="http://schemas.microsoft.com/office/drawing/2014/main" val="2596514985"/>
                    </a:ext>
                  </a:extLst>
                </a:gridCol>
                <a:gridCol w="493776">
                  <a:extLst>
                    <a:ext uri="{9D8B030D-6E8A-4147-A177-3AD203B41FA5}">
                      <a16:colId xmlns:a16="http://schemas.microsoft.com/office/drawing/2014/main" val="3751448338"/>
                    </a:ext>
                  </a:extLst>
                </a:gridCol>
                <a:gridCol w="493776">
                  <a:extLst>
                    <a:ext uri="{9D8B030D-6E8A-4147-A177-3AD203B41FA5}">
                      <a16:colId xmlns:a16="http://schemas.microsoft.com/office/drawing/2014/main" val="3051083203"/>
                    </a:ext>
                  </a:extLst>
                </a:gridCol>
                <a:gridCol w="493776">
                  <a:extLst>
                    <a:ext uri="{9D8B030D-6E8A-4147-A177-3AD203B41FA5}">
                      <a16:colId xmlns:a16="http://schemas.microsoft.com/office/drawing/2014/main" val="2115720880"/>
                    </a:ext>
                  </a:extLst>
                </a:gridCol>
                <a:gridCol w="493776">
                  <a:extLst>
                    <a:ext uri="{9D8B030D-6E8A-4147-A177-3AD203B41FA5}">
                      <a16:colId xmlns:a16="http://schemas.microsoft.com/office/drawing/2014/main" val="266117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6246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- 2019-02-22 17:30:14 </a:t>
                      </a:r>
                      <a:r>
                        <a:rPr kumimoji="0" lang="en-US" sz="1000" b="0" i="0" u="none" strike="noStrike" kern="1200" cap="none" spc="0" normalizeH="0" baseline="0" noProof="0">
                          <a:ln>
                            <a:noFill/>
                          </a:ln>
                          <a:solidFill>
                            <a:prstClr val="black"/>
                          </a:solidFill>
                          <a:effectLst/>
                          <a:uLnTx/>
                          <a:uFillTx/>
                          <a:latin typeface="+mn-lt"/>
                          <a:ea typeface="+mn-ea"/>
                          <a:cs typeface="+mn-cs"/>
                        </a:rPr>
                        <a:t>
 Young, successful and incredibly rich - 24-year-old @evanluthra is a self-made millionaire and spends two-thirds of the year traveling abroad. He loves luxury and parties with the young moneyed elite in fashionable destinations around the world.
His secret? Despite his young age, Evan has been an entrepreneur for a long time. He devised his first smartphone app at the age of 12.
Learn all about “The new super-rich of India” in our #dwdocumentary on YouTube. 📽️ Link in bio.
#india #richkidsofinstagram #luxury #millionaire #millionairemindset #moneymotivated #luxurylife #tgif #dwdocumentary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https://www.instagram.com/p/BuMUWHsnaJv/media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https://www.instagram.com/p/BuMUWHsnaJv/media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63275528"/>
                  </a:ext>
                </a:extLst>
              </a:tr>
            </a:tbl>
          </a:graphicData>
        </a:graphic>
      </p:graphicFrame>
      <p:sp>
        <p:nvSpPr>
          <p:cNvPr id="4" name="Text Placeholder 3">
            <a:extLst>
              <a:ext uri="{FF2B5EF4-FFF2-40B4-BE49-F238E27FC236}">
                <a16:creationId xmlns:a16="http://schemas.microsoft.com/office/drawing/2014/main" id="{ACFABE7B-D801-407A-B580-9D304BA069D1}"/>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2626043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654C-C04D-46DC-8539-447083D55236}"/>
              </a:ext>
            </a:extLst>
          </p:cNvPr>
          <p:cNvSpPr>
            <a:spLocks noGrp="1"/>
          </p:cNvSpPr>
          <p:nvPr>
            <p:ph type="title"/>
          </p:nvPr>
        </p:nvSpPr>
        <p:spPr/>
        <p:txBody>
          <a:bodyPr/>
          <a:lstStyle/>
          <a:p>
            <a:r>
              <a:rPr lang="en-US"/>
              <a:t>Instagram Videos Table | dwdocumentary - 10 of 25</a:t>
            </a:r>
          </a:p>
        </p:txBody>
      </p:sp>
      <p:graphicFrame>
        <p:nvGraphicFramePr>
          <p:cNvPr id="5" name="Table Placeholder 4">
            <a:extLst>
              <a:ext uri="{FF2B5EF4-FFF2-40B4-BE49-F238E27FC236}">
                <a16:creationId xmlns:a16="http://schemas.microsoft.com/office/drawing/2014/main" id="{4BD8C11E-2FA8-4B3A-8FD5-180083574D66}"/>
              </a:ext>
            </a:extLst>
          </p:cNvPr>
          <p:cNvGraphicFramePr>
            <a:graphicFrameLocks noGrp="1"/>
          </p:cNvGraphicFramePr>
          <p:nvPr>
            <p:ph type="tbl" sz="quarter" idx="13"/>
            <p:extLst>
              <p:ext uri="{D42A27DB-BD31-4B8C-83A1-F6EECF244321}">
                <p14:modId xmlns:p14="http://schemas.microsoft.com/office/powerpoint/2010/main" val="133919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96651613"/>
                    </a:ext>
                  </a:extLst>
                </a:gridCol>
                <a:gridCol w="1152143">
                  <a:extLst>
                    <a:ext uri="{9D8B030D-6E8A-4147-A177-3AD203B41FA5}">
                      <a16:colId xmlns:a16="http://schemas.microsoft.com/office/drawing/2014/main" val="811463177"/>
                    </a:ext>
                  </a:extLst>
                </a:gridCol>
                <a:gridCol w="493776">
                  <a:extLst>
                    <a:ext uri="{9D8B030D-6E8A-4147-A177-3AD203B41FA5}">
                      <a16:colId xmlns:a16="http://schemas.microsoft.com/office/drawing/2014/main" val="862233708"/>
                    </a:ext>
                  </a:extLst>
                </a:gridCol>
                <a:gridCol w="493776">
                  <a:extLst>
                    <a:ext uri="{9D8B030D-6E8A-4147-A177-3AD203B41FA5}">
                      <a16:colId xmlns:a16="http://schemas.microsoft.com/office/drawing/2014/main" val="2304616058"/>
                    </a:ext>
                  </a:extLst>
                </a:gridCol>
                <a:gridCol w="493776">
                  <a:extLst>
                    <a:ext uri="{9D8B030D-6E8A-4147-A177-3AD203B41FA5}">
                      <a16:colId xmlns:a16="http://schemas.microsoft.com/office/drawing/2014/main" val="3778524069"/>
                    </a:ext>
                  </a:extLst>
                </a:gridCol>
                <a:gridCol w="493776">
                  <a:extLst>
                    <a:ext uri="{9D8B030D-6E8A-4147-A177-3AD203B41FA5}">
                      <a16:colId xmlns:a16="http://schemas.microsoft.com/office/drawing/2014/main" val="1962824305"/>
                    </a:ext>
                  </a:extLst>
                </a:gridCol>
                <a:gridCol w="493776">
                  <a:extLst>
                    <a:ext uri="{9D8B030D-6E8A-4147-A177-3AD203B41FA5}">
                      <a16:colId xmlns:a16="http://schemas.microsoft.com/office/drawing/2014/main" val="1842068227"/>
                    </a:ext>
                  </a:extLst>
                </a:gridCol>
                <a:gridCol w="493776">
                  <a:extLst>
                    <a:ext uri="{9D8B030D-6E8A-4147-A177-3AD203B41FA5}">
                      <a16:colId xmlns:a16="http://schemas.microsoft.com/office/drawing/2014/main" val="306510369"/>
                    </a:ext>
                  </a:extLst>
                </a:gridCol>
                <a:gridCol w="493776">
                  <a:extLst>
                    <a:ext uri="{9D8B030D-6E8A-4147-A177-3AD203B41FA5}">
                      <a16:colId xmlns:a16="http://schemas.microsoft.com/office/drawing/2014/main" val="3382767846"/>
                    </a:ext>
                  </a:extLst>
                </a:gridCol>
                <a:gridCol w="493776">
                  <a:extLst>
                    <a:ext uri="{9D8B030D-6E8A-4147-A177-3AD203B41FA5}">
                      <a16:colId xmlns:a16="http://schemas.microsoft.com/office/drawing/2014/main" val="1138889156"/>
                    </a:ext>
                  </a:extLst>
                </a:gridCol>
                <a:gridCol w="493776">
                  <a:extLst>
                    <a:ext uri="{9D8B030D-6E8A-4147-A177-3AD203B41FA5}">
                      <a16:colId xmlns:a16="http://schemas.microsoft.com/office/drawing/2014/main" val="78459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1235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https://www.instagram.com/p/BuJsHX_nz8o/media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- 2019-02-21 17:01:05 </a:t>
                      </a:r>
                      <a:r>
                        <a:rPr kumimoji="0" lang="en-US" sz="1000" b="0" i="0" u="none" strike="noStrike" kern="1200" cap="none" spc="0" normalizeH="0" baseline="0" noProof="0">
                          <a:ln>
                            <a:noFill/>
                          </a:ln>
                          <a:solidFill>
                            <a:prstClr val="black"/>
                          </a:solidFill>
                          <a:effectLst/>
                          <a:uLnTx/>
                          <a:uFillTx/>
                          <a:latin typeface="+mn-lt"/>
                          <a:ea typeface="+mn-ea"/>
                          <a:cs typeface="+mn-cs"/>
                        </a:rPr>
                        <a:t>
 In 2015, Shahinaz managed to escape to beautiful Lausanne, Switzerland. But that doesn’t mean that she’s found peace. The war continues on her phone and in her heart as she stays in touch with the loved ones she had to leave behind in Idlib Province: her mother, sister and little niece.⁣⠀
⁣⠀
📽️Follow the link in our bio to watch our #dwdocumentary " The war on my phone"⁣⠀
#human #stories #refugees #humanrights #aid #humanitarian #refugeecrisis #freedom #film #videooftheday  #love #family  #documentaryfilm #documentary #war⁣⠀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https://www.instagram.com/p/BuJsHX_nz8o/media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37047342"/>
                  </a:ext>
                </a:extLst>
              </a:tr>
            </a:tbl>
          </a:graphicData>
        </a:graphic>
      </p:graphicFrame>
      <p:sp>
        <p:nvSpPr>
          <p:cNvPr id="4" name="Text Placeholder 3">
            <a:extLst>
              <a:ext uri="{FF2B5EF4-FFF2-40B4-BE49-F238E27FC236}">
                <a16:creationId xmlns:a16="http://schemas.microsoft.com/office/drawing/2014/main" id="{C6040007-B3A5-4007-8C6C-2721206BE7AA}"/>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62592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F71FA-B3B2-4657-BF43-4783595C58B0}"/>
              </a:ext>
            </a:extLst>
          </p:cNvPr>
          <p:cNvSpPr>
            <a:spLocks noGrp="1"/>
          </p:cNvSpPr>
          <p:nvPr>
            <p:ph type="title"/>
          </p:nvPr>
        </p:nvSpPr>
        <p:spPr/>
        <p:txBody>
          <a:bodyPr/>
          <a:lstStyle/>
          <a:p>
            <a:r>
              <a:rPr lang="en-US"/>
              <a:t>Instagram Videos Table | dwdocumentary - 11 of 25</a:t>
            </a:r>
          </a:p>
        </p:txBody>
      </p:sp>
      <p:graphicFrame>
        <p:nvGraphicFramePr>
          <p:cNvPr id="5" name="Table Placeholder 4">
            <a:extLst>
              <a:ext uri="{FF2B5EF4-FFF2-40B4-BE49-F238E27FC236}">
                <a16:creationId xmlns:a16="http://schemas.microsoft.com/office/drawing/2014/main" id="{3285A785-C931-4E8D-8E47-CD97D8A18C32}"/>
              </a:ext>
            </a:extLst>
          </p:cNvPr>
          <p:cNvGraphicFramePr>
            <a:graphicFrameLocks noGrp="1"/>
          </p:cNvGraphicFramePr>
          <p:nvPr>
            <p:ph type="tbl" sz="quarter" idx="13"/>
            <p:extLst>
              <p:ext uri="{D42A27DB-BD31-4B8C-83A1-F6EECF244321}">
                <p14:modId xmlns:p14="http://schemas.microsoft.com/office/powerpoint/2010/main" val="227209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07512357"/>
                    </a:ext>
                  </a:extLst>
                </a:gridCol>
                <a:gridCol w="1152143">
                  <a:extLst>
                    <a:ext uri="{9D8B030D-6E8A-4147-A177-3AD203B41FA5}">
                      <a16:colId xmlns:a16="http://schemas.microsoft.com/office/drawing/2014/main" val="2914808587"/>
                    </a:ext>
                  </a:extLst>
                </a:gridCol>
                <a:gridCol w="493776">
                  <a:extLst>
                    <a:ext uri="{9D8B030D-6E8A-4147-A177-3AD203B41FA5}">
                      <a16:colId xmlns:a16="http://schemas.microsoft.com/office/drawing/2014/main" val="3358364437"/>
                    </a:ext>
                  </a:extLst>
                </a:gridCol>
                <a:gridCol w="493776">
                  <a:extLst>
                    <a:ext uri="{9D8B030D-6E8A-4147-A177-3AD203B41FA5}">
                      <a16:colId xmlns:a16="http://schemas.microsoft.com/office/drawing/2014/main" val="2624689454"/>
                    </a:ext>
                  </a:extLst>
                </a:gridCol>
                <a:gridCol w="493776">
                  <a:extLst>
                    <a:ext uri="{9D8B030D-6E8A-4147-A177-3AD203B41FA5}">
                      <a16:colId xmlns:a16="http://schemas.microsoft.com/office/drawing/2014/main" val="3240758924"/>
                    </a:ext>
                  </a:extLst>
                </a:gridCol>
                <a:gridCol w="493776">
                  <a:extLst>
                    <a:ext uri="{9D8B030D-6E8A-4147-A177-3AD203B41FA5}">
                      <a16:colId xmlns:a16="http://schemas.microsoft.com/office/drawing/2014/main" val="1394820238"/>
                    </a:ext>
                  </a:extLst>
                </a:gridCol>
                <a:gridCol w="493776">
                  <a:extLst>
                    <a:ext uri="{9D8B030D-6E8A-4147-A177-3AD203B41FA5}">
                      <a16:colId xmlns:a16="http://schemas.microsoft.com/office/drawing/2014/main" val="827132982"/>
                    </a:ext>
                  </a:extLst>
                </a:gridCol>
                <a:gridCol w="493776">
                  <a:extLst>
                    <a:ext uri="{9D8B030D-6E8A-4147-A177-3AD203B41FA5}">
                      <a16:colId xmlns:a16="http://schemas.microsoft.com/office/drawing/2014/main" val="61495589"/>
                    </a:ext>
                  </a:extLst>
                </a:gridCol>
                <a:gridCol w="493776">
                  <a:extLst>
                    <a:ext uri="{9D8B030D-6E8A-4147-A177-3AD203B41FA5}">
                      <a16:colId xmlns:a16="http://schemas.microsoft.com/office/drawing/2014/main" val="1424486979"/>
                    </a:ext>
                  </a:extLst>
                </a:gridCol>
                <a:gridCol w="493776">
                  <a:extLst>
                    <a:ext uri="{9D8B030D-6E8A-4147-A177-3AD203B41FA5}">
                      <a16:colId xmlns:a16="http://schemas.microsoft.com/office/drawing/2014/main" val="4194712458"/>
                    </a:ext>
                  </a:extLst>
                </a:gridCol>
                <a:gridCol w="493776">
                  <a:extLst>
                    <a:ext uri="{9D8B030D-6E8A-4147-A177-3AD203B41FA5}">
                      <a16:colId xmlns:a16="http://schemas.microsoft.com/office/drawing/2014/main" val="366914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extLst>
                  <a:ext uri="{0D108BD9-81ED-4DB2-BD59-A6C34878D82A}">
                    <a16:rowId xmlns:a16="http://schemas.microsoft.com/office/drawing/2014/main" val="40900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1845771382"/>
                  </a:ext>
                </a:extLst>
              </a:tr>
            </a:tbl>
          </a:graphicData>
        </a:graphic>
      </p:graphicFrame>
      <p:sp>
        <p:nvSpPr>
          <p:cNvPr id="4" name="Text Placeholder 3">
            <a:extLst>
              <a:ext uri="{FF2B5EF4-FFF2-40B4-BE49-F238E27FC236}">
                <a16:creationId xmlns:a16="http://schemas.microsoft.com/office/drawing/2014/main" id="{554D59EF-6B37-4E6F-AFA2-B9D566C03192}"/>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3066448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BD40-F3A8-4B26-A1DB-AE0DEE362B56}"/>
              </a:ext>
            </a:extLst>
          </p:cNvPr>
          <p:cNvSpPr>
            <a:spLocks noGrp="1"/>
          </p:cNvSpPr>
          <p:nvPr>
            <p:ph type="title"/>
          </p:nvPr>
        </p:nvSpPr>
        <p:spPr/>
        <p:txBody>
          <a:bodyPr/>
          <a:lstStyle/>
          <a:p>
            <a:r>
              <a:rPr lang="en-US"/>
              <a:t>Instagram Videos Table | dwdocumentary - 12 of 25</a:t>
            </a:r>
          </a:p>
        </p:txBody>
      </p:sp>
      <p:graphicFrame>
        <p:nvGraphicFramePr>
          <p:cNvPr id="5" name="Table Placeholder 4">
            <a:extLst>
              <a:ext uri="{FF2B5EF4-FFF2-40B4-BE49-F238E27FC236}">
                <a16:creationId xmlns:a16="http://schemas.microsoft.com/office/drawing/2014/main" id="{F1E51B14-84EC-4600-BFF5-8B88E535801A}"/>
              </a:ext>
            </a:extLst>
          </p:cNvPr>
          <p:cNvGraphicFramePr>
            <a:graphicFrameLocks noGrp="1"/>
          </p:cNvGraphicFramePr>
          <p:nvPr>
            <p:ph type="tbl" sz="quarter" idx="13"/>
            <p:extLst>
              <p:ext uri="{D42A27DB-BD31-4B8C-83A1-F6EECF244321}">
                <p14:modId xmlns:p14="http://schemas.microsoft.com/office/powerpoint/2010/main" val="54003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88066342"/>
                    </a:ext>
                  </a:extLst>
                </a:gridCol>
                <a:gridCol w="1152143">
                  <a:extLst>
                    <a:ext uri="{9D8B030D-6E8A-4147-A177-3AD203B41FA5}">
                      <a16:colId xmlns:a16="http://schemas.microsoft.com/office/drawing/2014/main" val="2267138999"/>
                    </a:ext>
                  </a:extLst>
                </a:gridCol>
                <a:gridCol w="493776">
                  <a:extLst>
                    <a:ext uri="{9D8B030D-6E8A-4147-A177-3AD203B41FA5}">
                      <a16:colId xmlns:a16="http://schemas.microsoft.com/office/drawing/2014/main" val="1340736656"/>
                    </a:ext>
                  </a:extLst>
                </a:gridCol>
                <a:gridCol w="493776">
                  <a:extLst>
                    <a:ext uri="{9D8B030D-6E8A-4147-A177-3AD203B41FA5}">
                      <a16:colId xmlns:a16="http://schemas.microsoft.com/office/drawing/2014/main" val="2904101259"/>
                    </a:ext>
                  </a:extLst>
                </a:gridCol>
                <a:gridCol w="493776">
                  <a:extLst>
                    <a:ext uri="{9D8B030D-6E8A-4147-A177-3AD203B41FA5}">
                      <a16:colId xmlns:a16="http://schemas.microsoft.com/office/drawing/2014/main" val="2381449512"/>
                    </a:ext>
                  </a:extLst>
                </a:gridCol>
                <a:gridCol w="493776">
                  <a:extLst>
                    <a:ext uri="{9D8B030D-6E8A-4147-A177-3AD203B41FA5}">
                      <a16:colId xmlns:a16="http://schemas.microsoft.com/office/drawing/2014/main" val="243189638"/>
                    </a:ext>
                  </a:extLst>
                </a:gridCol>
                <a:gridCol w="493776">
                  <a:extLst>
                    <a:ext uri="{9D8B030D-6E8A-4147-A177-3AD203B41FA5}">
                      <a16:colId xmlns:a16="http://schemas.microsoft.com/office/drawing/2014/main" val="2886241357"/>
                    </a:ext>
                  </a:extLst>
                </a:gridCol>
                <a:gridCol w="493776">
                  <a:extLst>
                    <a:ext uri="{9D8B030D-6E8A-4147-A177-3AD203B41FA5}">
                      <a16:colId xmlns:a16="http://schemas.microsoft.com/office/drawing/2014/main" val="1549971733"/>
                    </a:ext>
                  </a:extLst>
                </a:gridCol>
                <a:gridCol w="493776">
                  <a:extLst>
                    <a:ext uri="{9D8B030D-6E8A-4147-A177-3AD203B41FA5}">
                      <a16:colId xmlns:a16="http://schemas.microsoft.com/office/drawing/2014/main" val="2348196988"/>
                    </a:ext>
                  </a:extLst>
                </a:gridCol>
                <a:gridCol w="493776">
                  <a:extLst>
                    <a:ext uri="{9D8B030D-6E8A-4147-A177-3AD203B41FA5}">
                      <a16:colId xmlns:a16="http://schemas.microsoft.com/office/drawing/2014/main" val="1062007814"/>
                    </a:ext>
                  </a:extLst>
                </a:gridCol>
                <a:gridCol w="493776">
                  <a:extLst>
                    <a:ext uri="{9D8B030D-6E8A-4147-A177-3AD203B41FA5}">
                      <a16:colId xmlns:a16="http://schemas.microsoft.com/office/drawing/2014/main" val="116505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86512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- 2019-02-13 16:12:43 </a:t>
                      </a:r>
                      <a:r>
                        <a:rPr kumimoji="0" lang="en-US" sz="1000" b="0" i="0" u="none" strike="noStrike" kern="1200" cap="none" spc="0" normalizeH="0" baseline="0" noProof="0">
                          <a:ln>
                            <a:noFill/>
                          </a:ln>
                          <a:solidFill>
                            <a:prstClr val="black"/>
                          </a:solidFill>
                          <a:effectLst/>
                          <a:uLnTx/>
                          <a:uFillTx/>
                          <a:latin typeface="+mn-lt"/>
                          <a:ea typeface="+mn-ea"/>
                          <a:cs typeface="+mn-cs"/>
                        </a:rPr>
                        <a:t>
 Ai Weiwei is a harsh critic of the Chinese regime. Expressing himself freely has come at a high cost for the artist. In 2011, he was arrested. For years he wasn't allowed to leave China. At the first opportunity, he left and settled in Berlin.
.
To learn more about the work of Ai Weiwei watch our #documentary ‘Drifting’. 🎥 Link in bio.
⠀
#aiweiwei #art #freedom #reportage #contemporaryart #politicalart #china #changetheworld #socialactivism #change #freespeech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https://www.instagram.com/p/Bt1ATsuiW2J/media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25.57 %</a:t>
                      </a:r>
                    </a:p>
                  </a:txBody>
                  <a:tcPr/>
                </a:tc>
                <a:extLst>
                  <a:ext uri="{0D108BD9-81ED-4DB2-BD59-A6C34878D82A}">
                    <a16:rowId xmlns:a16="http://schemas.microsoft.com/office/drawing/2014/main" val="2564414894"/>
                  </a:ext>
                </a:extLst>
              </a:tr>
            </a:tbl>
          </a:graphicData>
        </a:graphic>
      </p:graphicFrame>
      <p:sp>
        <p:nvSpPr>
          <p:cNvPr id="4" name="Text Placeholder 3">
            <a:extLst>
              <a:ext uri="{FF2B5EF4-FFF2-40B4-BE49-F238E27FC236}">
                <a16:creationId xmlns:a16="http://schemas.microsoft.com/office/drawing/2014/main" id="{3982DE52-A5BB-4F9D-A57B-7C23D312648F}"/>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788537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628A-30AE-4DF0-B14A-7C458425DA9D}"/>
              </a:ext>
            </a:extLst>
          </p:cNvPr>
          <p:cNvSpPr>
            <a:spLocks noGrp="1"/>
          </p:cNvSpPr>
          <p:nvPr>
            <p:ph type="title"/>
          </p:nvPr>
        </p:nvSpPr>
        <p:spPr/>
        <p:txBody>
          <a:bodyPr/>
          <a:lstStyle/>
          <a:p>
            <a:r>
              <a:rPr lang="en-US"/>
              <a:t>Instagram Videos Table | dwdocumentary - 13 of 25</a:t>
            </a:r>
          </a:p>
        </p:txBody>
      </p:sp>
      <p:graphicFrame>
        <p:nvGraphicFramePr>
          <p:cNvPr id="5" name="Table Placeholder 4">
            <a:extLst>
              <a:ext uri="{FF2B5EF4-FFF2-40B4-BE49-F238E27FC236}">
                <a16:creationId xmlns:a16="http://schemas.microsoft.com/office/drawing/2014/main" id="{FFFE1402-7224-40A9-8B60-74786846A484}"/>
              </a:ext>
            </a:extLst>
          </p:cNvPr>
          <p:cNvGraphicFramePr>
            <a:graphicFrameLocks noGrp="1"/>
          </p:cNvGraphicFramePr>
          <p:nvPr>
            <p:ph type="tbl" sz="quarter" idx="13"/>
            <p:extLst>
              <p:ext uri="{D42A27DB-BD31-4B8C-83A1-F6EECF244321}">
                <p14:modId xmlns:p14="http://schemas.microsoft.com/office/powerpoint/2010/main" val="284385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23393109"/>
                    </a:ext>
                  </a:extLst>
                </a:gridCol>
                <a:gridCol w="1152143">
                  <a:extLst>
                    <a:ext uri="{9D8B030D-6E8A-4147-A177-3AD203B41FA5}">
                      <a16:colId xmlns:a16="http://schemas.microsoft.com/office/drawing/2014/main" val="269234839"/>
                    </a:ext>
                  </a:extLst>
                </a:gridCol>
                <a:gridCol w="493776">
                  <a:extLst>
                    <a:ext uri="{9D8B030D-6E8A-4147-A177-3AD203B41FA5}">
                      <a16:colId xmlns:a16="http://schemas.microsoft.com/office/drawing/2014/main" val="2424766944"/>
                    </a:ext>
                  </a:extLst>
                </a:gridCol>
                <a:gridCol w="493776">
                  <a:extLst>
                    <a:ext uri="{9D8B030D-6E8A-4147-A177-3AD203B41FA5}">
                      <a16:colId xmlns:a16="http://schemas.microsoft.com/office/drawing/2014/main" val="3916281020"/>
                    </a:ext>
                  </a:extLst>
                </a:gridCol>
                <a:gridCol w="493776">
                  <a:extLst>
                    <a:ext uri="{9D8B030D-6E8A-4147-A177-3AD203B41FA5}">
                      <a16:colId xmlns:a16="http://schemas.microsoft.com/office/drawing/2014/main" val="3188885301"/>
                    </a:ext>
                  </a:extLst>
                </a:gridCol>
                <a:gridCol w="493776">
                  <a:extLst>
                    <a:ext uri="{9D8B030D-6E8A-4147-A177-3AD203B41FA5}">
                      <a16:colId xmlns:a16="http://schemas.microsoft.com/office/drawing/2014/main" val="4162847"/>
                    </a:ext>
                  </a:extLst>
                </a:gridCol>
                <a:gridCol w="493776">
                  <a:extLst>
                    <a:ext uri="{9D8B030D-6E8A-4147-A177-3AD203B41FA5}">
                      <a16:colId xmlns:a16="http://schemas.microsoft.com/office/drawing/2014/main" val="294508975"/>
                    </a:ext>
                  </a:extLst>
                </a:gridCol>
                <a:gridCol w="493776">
                  <a:extLst>
                    <a:ext uri="{9D8B030D-6E8A-4147-A177-3AD203B41FA5}">
                      <a16:colId xmlns:a16="http://schemas.microsoft.com/office/drawing/2014/main" val="2286111339"/>
                    </a:ext>
                  </a:extLst>
                </a:gridCol>
                <a:gridCol w="493776">
                  <a:extLst>
                    <a:ext uri="{9D8B030D-6E8A-4147-A177-3AD203B41FA5}">
                      <a16:colId xmlns:a16="http://schemas.microsoft.com/office/drawing/2014/main" val="1571020238"/>
                    </a:ext>
                  </a:extLst>
                </a:gridCol>
                <a:gridCol w="493776">
                  <a:extLst>
                    <a:ext uri="{9D8B030D-6E8A-4147-A177-3AD203B41FA5}">
                      <a16:colId xmlns:a16="http://schemas.microsoft.com/office/drawing/2014/main" val="2308756491"/>
                    </a:ext>
                  </a:extLst>
                </a:gridCol>
                <a:gridCol w="493776">
                  <a:extLst>
                    <a:ext uri="{9D8B030D-6E8A-4147-A177-3AD203B41FA5}">
                      <a16:colId xmlns:a16="http://schemas.microsoft.com/office/drawing/2014/main" val="196663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5500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- 2019-01-31 17:06:07 </a:t>
                      </a:r>
                      <a:r>
                        <a:rPr kumimoji="0" lang="en-US" sz="1000" b="0" i="0" u="none" strike="noStrike" kern="1200" cap="none" spc="0" normalizeH="0" baseline="0" noProof="0">
                          <a:ln>
                            <a:noFill/>
                          </a:ln>
                          <a:solidFill>
                            <a:prstClr val="black"/>
                          </a:solidFill>
                          <a:effectLst/>
                          <a:uLnTx/>
                          <a:uFillTx/>
                          <a:latin typeface="+mn-lt"/>
                          <a:ea typeface="+mn-ea"/>
                          <a:cs typeface="+mn-cs"/>
                        </a:rPr>
                        <a:t>
 The sky is the limit… but is it really? ⠀
⠀
100 years ago, the Bauhaus school radically changed the way we look at design and architecture. And 100 years from now? Where will humanity be?⠀
⠀
Star architect Norman Foster has already designed a settlement on planet Mars. So let’s not make the sky our limit, but reach for the stars instead!⠀
Learn all about it in our three Bauhaus documentaries on YouTube. 📽️ Link in bio.⠀
⠀
And don't forget: only a few hours left to enter our photo competition! More info in highlights on our account!⠀
⠀
#normanfoster #fosterandpartners #bauhausworld #bauhaus #architecture #bauhaus100 #100years  @officialnormanfoster @fosterandpartners #architecturephotography #architecturelover #archilovers #mars #planetmars #utopia #spacetravel #space #spacestation #documentaryfilm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https://www.instagram.com/p/BtTny_XHzam/media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- 2019-01-31 17:06:07 </a:t>
                      </a:r>
                      <a:r>
                        <a:rPr kumimoji="0" lang="en-US" sz="1000" b="0" i="0" u="none" strike="noStrike" kern="1200" cap="none" spc="0" normalizeH="0" baseline="0" noProof="0">
                          <a:ln>
                            <a:noFill/>
                          </a:ln>
                          <a:solidFill>
                            <a:prstClr val="black"/>
                          </a:solidFill>
                          <a:effectLst/>
                          <a:uLnTx/>
                          <a:uFillTx/>
                          <a:latin typeface="+mn-lt"/>
                          <a:ea typeface="+mn-ea"/>
                          <a:cs typeface="+mn-cs"/>
                        </a:rPr>
                        <a:t>
 The sky is the limit… but is it really? ⠀
⠀
100 years ago, the Bauhaus school radically changed the way we look at design and architecture. And 100 years from now? Where will humanity be?⠀
⠀
Star architect Norman Foster has already designed a settlement on planet Mars. So let’s not make the sky our limit, but reach for the stars instead!⠀
Learn all about it in our three Bauhaus documentaries on YouTube. 📽️ Link in bio.⠀
⠀
And don't forget: only a few hours left to enter our photo competition! More info in highlights on our account!⠀
⠀
#normanfoster #fosterandpartners #bauhausworld #bauhaus #architecture #bauhaus100 #100years  @officialnormanfoster @fosterandpartners #architecturephotography #architecturelover #archilovers #mars #planetmars #utopia #spacetravel #space #spacestation #documentaryfilm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https://www.instagram.com/p/BtTny_XHzam/media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08548444"/>
                  </a:ext>
                </a:extLst>
              </a:tr>
            </a:tbl>
          </a:graphicData>
        </a:graphic>
      </p:graphicFrame>
      <p:sp>
        <p:nvSpPr>
          <p:cNvPr id="4" name="Text Placeholder 3">
            <a:extLst>
              <a:ext uri="{FF2B5EF4-FFF2-40B4-BE49-F238E27FC236}">
                <a16:creationId xmlns:a16="http://schemas.microsoft.com/office/drawing/2014/main" id="{9146DCC3-CB62-4A4E-86A8-7D8F49B3A416}"/>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772290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A0AB6-90AA-40B2-B4A2-BA4A0CB789AA}"/>
              </a:ext>
            </a:extLst>
          </p:cNvPr>
          <p:cNvSpPr>
            <a:spLocks noGrp="1"/>
          </p:cNvSpPr>
          <p:nvPr>
            <p:ph type="title"/>
          </p:nvPr>
        </p:nvSpPr>
        <p:spPr/>
        <p:txBody>
          <a:bodyPr/>
          <a:lstStyle/>
          <a:p>
            <a:r>
              <a:rPr lang="en-US"/>
              <a:t>Instagram Videos Table | dwdocumentary - 14 of 25</a:t>
            </a:r>
          </a:p>
        </p:txBody>
      </p:sp>
      <p:graphicFrame>
        <p:nvGraphicFramePr>
          <p:cNvPr id="5" name="Table Placeholder 4">
            <a:extLst>
              <a:ext uri="{FF2B5EF4-FFF2-40B4-BE49-F238E27FC236}">
                <a16:creationId xmlns:a16="http://schemas.microsoft.com/office/drawing/2014/main" id="{D7C8BDF1-C33F-4980-9028-85BFBBB656FF}"/>
              </a:ext>
            </a:extLst>
          </p:cNvPr>
          <p:cNvGraphicFramePr>
            <a:graphicFrameLocks noGrp="1"/>
          </p:cNvGraphicFramePr>
          <p:nvPr>
            <p:ph type="tbl" sz="quarter" idx="13"/>
            <p:extLst>
              <p:ext uri="{D42A27DB-BD31-4B8C-83A1-F6EECF244321}">
                <p14:modId xmlns:p14="http://schemas.microsoft.com/office/powerpoint/2010/main" val="408491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93744148"/>
                    </a:ext>
                  </a:extLst>
                </a:gridCol>
                <a:gridCol w="1152143">
                  <a:extLst>
                    <a:ext uri="{9D8B030D-6E8A-4147-A177-3AD203B41FA5}">
                      <a16:colId xmlns:a16="http://schemas.microsoft.com/office/drawing/2014/main" val="3540721794"/>
                    </a:ext>
                  </a:extLst>
                </a:gridCol>
                <a:gridCol w="493776">
                  <a:extLst>
                    <a:ext uri="{9D8B030D-6E8A-4147-A177-3AD203B41FA5}">
                      <a16:colId xmlns:a16="http://schemas.microsoft.com/office/drawing/2014/main" val="2555613760"/>
                    </a:ext>
                  </a:extLst>
                </a:gridCol>
                <a:gridCol w="493776">
                  <a:extLst>
                    <a:ext uri="{9D8B030D-6E8A-4147-A177-3AD203B41FA5}">
                      <a16:colId xmlns:a16="http://schemas.microsoft.com/office/drawing/2014/main" val="1048234094"/>
                    </a:ext>
                  </a:extLst>
                </a:gridCol>
                <a:gridCol w="493776">
                  <a:extLst>
                    <a:ext uri="{9D8B030D-6E8A-4147-A177-3AD203B41FA5}">
                      <a16:colId xmlns:a16="http://schemas.microsoft.com/office/drawing/2014/main" val="1020295321"/>
                    </a:ext>
                  </a:extLst>
                </a:gridCol>
                <a:gridCol w="493776">
                  <a:extLst>
                    <a:ext uri="{9D8B030D-6E8A-4147-A177-3AD203B41FA5}">
                      <a16:colId xmlns:a16="http://schemas.microsoft.com/office/drawing/2014/main" val="3845801677"/>
                    </a:ext>
                  </a:extLst>
                </a:gridCol>
                <a:gridCol w="493776">
                  <a:extLst>
                    <a:ext uri="{9D8B030D-6E8A-4147-A177-3AD203B41FA5}">
                      <a16:colId xmlns:a16="http://schemas.microsoft.com/office/drawing/2014/main" val="3046054724"/>
                    </a:ext>
                  </a:extLst>
                </a:gridCol>
                <a:gridCol w="493776">
                  <a:extLst>
                    <a:ext uri="{9D8B030D-6E8A-4147-A177-3AD203B41FA5}">
                      <a16:colId xmlns:a16="http://schemas.microsoft.com/office/drawing/2014/main" val="3010718879"/>
                    </a:ext>
                  </a:extLst>
                </a:gridCol>
                <a:gridCol w="493776">
                  <a:extLst>
                    <a:ext uri="{9D8B030D-6E8A-4147-A177-3AD203B41FA5}">
                      <a16:colId xmlns:a16="http://schemas.microsoft.com/office/drawing/2014/main" val="175634182"/>
                    </a:ext>
                  </a:extLst>
                </a:gridCol>
                <a:gridCol w="493776">
                  <a:extLst>
                    <a:ext uri="{9D8B030D-6E8A-4147-A177-3AD203B41FA5}">
                      <a16:colId xmlns:a16="http://schemas.microsoft.com/office/drawing/2014/main" val="3652577125"/>
                    </a:ext>
                  </a:extLst>
                </a:gridCol>
                <a:gridCol w="493776">
                  <a:extLst>
                    <a:ext uri="{9D8B030D-6E8A-4147-A177-3AD203B41FA5}">
                      <a16:colId xmlns:a16="http://schemas.microsoft.com/office/drawing/2014/main" val="101388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59177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- 2019-01-30 17:32:37 </a:t>
                      </a:r>
                      <a:r>
                        <a:rPr kumimoji="0" lang="en-US" sz="1000" b="0" i="0" u="none" strike="noStrike" kern="1200" cap="none" spc="0" normalizeH="0" baseline="0" noProof="0">
                          <a:ln>
                            <a:noFill/>
                          </a:ln>
                          <a:solidFill>
                            <a:prstClr val="black"/>
                          </a:solidFill>
                          <a:effectLst/>
                          <a:uLnTx/>
                          <a:uFillTx/>
                          <a:latin typeface="+mn-lt"/>
                          <a:ea typeface="+mn-ea"/>
                          <a:cs typeface="+mn-cs"/>
                        </a:rPr>
                        <a:t>
 Can urban design help create a better life for all?⠀
⠀
Sometimes all it takes is some out-of the-box thinking: like installing six outdoor escalators that extend 384-meters up the hillside in Comuna 13, formerly Colombia’s most dangerous neighborhood. ⠀
⠀
Residents no longer have to climb the steep hill by foot. Small businesses thrive. And the escalators have created a sense of belonging, of happiness and pride in the neighborhood.⠀
⠀
Discover more innovative solutions to 21st century challenges in our documentary “bauhausWORLD – The Utopia”. 📽️Link in bio.⠀
⠀
#bauhausworld #happybirthday #bauhaus #architecture #bauhaus100 #design #100years #lifestyle #medellin #comuna13  #colombia #urbanart #escalators @casakolacho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https://www.instagram.com/p/BtRGca4HJL-/media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https://www.instagram.com/p/BtRGca4HJL-/media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extLst>
                  <a:ext uri="{0D108BD9-81ED-4DB2-BD59-A6C34878D82A}">
                    <a16:rowId xmlns:a16="http://schemas.microsoft.com/office/drawing/2014/main" val="3154032100"/>
                  </a:ext>
                </a:extLst>
              </a:tr>
            </a:tbl>
          </a:graphicData>
        </a:graphic>
      </p:graphicFrame>
      <p:sp>
        <p:nvSpPr>
          <p:cNvPr id="4" name="Text Placeholder 3">
            <a:extLst>
              <a:ext uri="{FF2B5EF4-FFF2-40B4-BE49-F238E27FC236}">
                <a16:creationId xmlns:a16="http://schemas.microsoft.com/office/drawing/2014/main" id="{91A9DF8B-46A0-4053-B570-6B2080C0B7D1}"/>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205099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435D-FD80-4A55-9232-B994DC8EE52C}"/>
              </a:ext>
            </a:extLst>
          </p:cNvPr>
          <p:cNvSpPr>
            <a:spLocks noGrp="1"/>
          </p:cNvSpPr>
          <p:nvPr>
            <p:ph type="title"/>
          </p:nvPr>
        </p:nvSpPr>
        <p:spPr/>
        <p:txBody>
          <a:bodyPr/>
          <a:lstStyle/>
          <a:p>
            <a:r>
              <a:rPr lang="en-US"/>
              <a:t>Instagram Videos Table | dwdocumentary - 15 of 25</a:t>
            </a:r>
          </a:p>
        </p:txBody>
      </p:sp>
      <p:graphicFrame>
        <p:nvGraphicFramePr>
          <p:cNvPr id="5" name="Table Placeholder 4">
            <a:extLst>
              <a:ext uri="{FF2B5EF4-FFF2-40B4-BE49-F238E27FC236}">
                <a16:creationId xmlns:a16="http://schemas.microsoft.com/office/drawing/2014/main" id="{9F118961-A2BF-4B22-AB18-DBCB8976601F}"/>
              </a:ext>
            </a:extLst>
          </p:cNvPr>
          <p:cNvGraphicFramePr>
            <a:graphicFrameLocks noGrp="1"/>
          </p:cNvGraphicFramePr>
          <p:nvPr>
            <p:ph type="tbl" sz="quarter" idx="13"/>
            <p:extLst>
              <p:ext uri="{D42A27DB-BD31-4B8C-83A1-F6EECF244321}">
                <p14:modId xmlns:p14="http://schemas.microsoft.com/office/powerpoint/2010/main" val="336517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66750352"/>
                    </a:ext>
                  </a:extLst>
                </a:gridCol>
                <a:gridCol w="1152143">
                  <a:extLst>
                    <a:ext uri="{9D8B030D-6E8A-4147-A177-3AD203B41FA5}">
                      <a16:colId xmlns:a16="http://schemas.microsoft.com/office/drawing/2014/main" val="1928033341"/>
                    </a:ext>
                  </a:extLst>
                </a:gridCol>
                <a:gridCol w="493776">
                  <a:extLst>
                    <a:ext uri="{9D8B030D-6E8A-4147-A177-3AD203B41FA5}">
                      <a16:colId xmlns:a16="http://schemas.microsoft.com/office/drawing/2014/main" val="2997389889"/>
                    </a:ext>
                  </a:extLst>
                </a:gridCol>
                <a:gridCol w="493776">
                  <a:extLst>
                    <a:ext uri="{9D8B030D-6E8A-4147-A177-3AD203B41FA5}">
                      <a16:colId xmlns:a16="http://schemas.microsoft.com/office/drawing/2014/main" val="3185270422"/>
                    </a:ext>
                  </a:extLst>
                </a:gridCol>
                <a:gridCol w="493776">
                  <a:extLst>
                    <a:ext uri="{9D8B030D-6E8A-4147-A177-3AD203B41FA5}">
                      <a16:colId xmlns:a16="http://schemas.microsoft.com/office/drawing/2014/main" val="1130445376"/>
                    </a:ext>
                  </a:extLst>
                </a:gridCol>
                <a:gridCol w="493776">
                  <a:extLst>
                    <a:ext uri="{9D8B030D-6E8A-4147-A177-3AD203B41FA5}">
                      <a16:colId xmlns:a16="http://schemas.microsoft.com/office/drawing/2014/main" val="2928042140"/>
                    </a:ext>
                  </a:extLst>
                </a:gridCol>
                <a:gridCol w="493776">
                  <a:extLst>
                    <a:ext uri="{9D8B030D-6E8A-4147-A177-3AD203B41FA5}">
                      <a16:colId xmlns:a16="http://schemas.microsoft.com/office/drawing/2014/main" val="3945524705"/>
                    </a:ext>
                  </a:extLst>
                </a:gridCol>
                <a:gridCol w="493776">
                  <a:extLst>
                    <a:ext uri="{9D8B030D-6E8A-4147-A177-3AD203B41FA5}">
                      <a16:colId xmlns:a16="http://schemas.microsoft.com/office/drawing/2014/main" val="4130065410"/>
                    </a:ext>
                  </a:extLst>
                </a:gridCol>
                <a:gridCol w="493776">
                  <a:extLst>
                    <a:ext uri="{9D8B030D-6E8A-4147-A177-3AD203B41FA5}">
                      <a16:colId xmlns:a16="http://schemas.microsoft.com/office/drawing/2014/main" val="566917375"/>
                    </a:ext>
                  </a:extLst>
                </a:gridCol>
                <a:gridCol w="493776">
                  <a:extLst>
                    <a:ext uri="{9D8B030D-6E8A-4147-A177-3AD203B41FA5}">
                      <a16:colId xmlns:a16="http://schemas.microsoft.com/office/drawing/2014/main" val="3565036618"/>
                    </a:ext>
                  </a:extLst>
                </a:gridCol>
                <a:gridCol w="493776">
                  <a:extLst>
                    <a:ext uri="{9D8B030D-6E8A-4147-A177-3AD203B41FA5}">
                      <a16:colId xmlns:a16="http://schemas.microsoft.com/office/drawing/2014/main" val="214901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7393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- 2019-01-30 15:03:49 </a:t>
                      </a:r>
                      <a:r>
                        <a:rPr kumimoji="0" lang="en-US" sz="1000" b="0" i="0" u="none" strike="noStrike" kern="1200" cap="none" spc="0" normalizeH="0" baseline="0" noProof="0">
                          <a:ln>
                            <a:noFill/>
                          </a:ln>
                          <a:solidFill>
                            <a:prstClr val="black"/>
                          </a:solidFill>
                          <a:effectLst/>
                          <a:uLnTx/>
                          <a:uFillTx/>
                          <a:latin typeface="+mn-lt"/>
                          <a:ea typeface="+mn-ea"/>
                          <a:cs typeface="+mn-cs"/>
                        </a:rPr>
                        <a:t>
 Tired of spending all your money on decent housing? ⠀
⠀
As it turns out, you might not have to plunder your savings to live in a nice house. You don’t even have to be tied down to one place…⠀
⠀
… but your house might be tiny. 😉Would you want to live in a #tinyhouse ? ⠀
⠀
More about Van Bo Le-Mentzel, the Tiny House movement and the legacy of the Bauhaus in the third part of our #documentary "bauhausWORLD - The Utopia". 📽️Link in bio.⠀
⠀
#bauhausworld #vanbolementzel #tinyhome #tinyhousemovement #bauhaus #architecture #bauhaus100 #design #100years #interiordesign #homedesign #home #lifestyle  #tinyhouseonwheels #travel #homeiswhereyouparkit  #tinyhouseliving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https://www.instagram.com/p/BtQ1EPUHEa6/media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33.74 %</a:t>
                      </a:r>
                    </a:p>
                  </a:txBody>
                  <a:tcPr/>
                </a:tc>
                <a:extLst>
                  <a:ext uri="{0D108BD9-81ED-4DB2-BD59-A6C34878D82A}">
                    <a16:rowId xmlns:a16="http://schemas.microsoft.com/office/drawing/2014/main" val="1836218289"/>
                  </a:ext>
                </a:extLst>
              </a:tr>
            </a:tbl>
          </a:graphicData>
        </a:graphic>
      </p:graphicFrame>
      <p:sp>
        <p:nvSpPr>
          <p:cNvPr id="4" name="Text Placeholder 3">
            <a:extLst>
              <a:ext uri="{FF2B5EF4-FFF2-40B4-BE49-F238E27FC236}">
                <a16:creationId xmlns:a16="http://schemas.microsoft.com/office/drawing/2014/main" id="{09240398-276C-49C5-9617-96716A9CCFC2}"/>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932959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EB45F-F0DC-40ED-BCCF-0C8069832525}"/>
              </a:ext>
            </a:extLst>
          </p:cNvPr>
          <p:cNvSpPr>
            <a:spLocks noGrp="1"/>
          </p:cNvSpPr>
          <p:nvPr>
            <p:ph type="title"/>
          </p:nvPr>
        </p:nvSpPr>
        <p:spPr/>
        <p:txBody>
          <a:bodyPr/>
          <a:lstStyle/>
          <a:p>
            <a:r>
              <a:rPr lang="en-US"/>
              <a:t>Instagram Videos Table | dwdocumentary - 16 of 25</a:t>
            </a:r>
          </a:p>
        </p:txBody>
      </p:sp>
      <p:graphicFrame>
        <p:nvGraphicFramePr>
          <p:cNvPr id="5" name="Table Placeholder 4">
            <a:extLst>
              <a:ext uri="{FF2B5EF4-FFF2-40B4-BE49-F238E27FC236}">
                <a16:creationId xmlns:a16="http://schemas.microsoft.com/office/drawing/2014/main" id="{32883F59-6340-4571-B9EB-0D9AFDEC0F76}"/>
              </a:ext>
            </a:extLst>
          </p:cNvPr>
          <p:cNvGraphicFramePr>
            <a:graphicFrameLocks noGrp="1"/>
          </p:cNvGraphicFramePr>
          <p:nvPr>
            <p:ph type="tbl" sz="quarter" idx="13"/>
            <p:extLst>
              <p:ext uri="{D42A27DB-BD31-4B8C-83A1-F6EECF244321}">
                <p14:modId xmlns:p14="http://schemas.microsoft.com/office/powerpoint/2010/main" val="94872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06234453"/>
                    </a:ext>
                  </a:extLst>
                </a:gridCol>
                <a:gridCol w="1152143">
                  <a:extLst>
                    <a:ext uri="{9D8B030D-6E8A-4147-A177-3AD203B41FA5}">
                      <a16:colId xmlns:a16="http://schemas.microsoft.com/office/drawing/2014/main" val="4159497020"/>
                    </a:ext>
                  </a:extLst>
                </a:gridCol>
                <a:gridCol w="493776">
                  <a:extLst>
                    <a:ext uri="{9D8B030D-6E8A-4147-A177-3AD203B41FA5}">
                      <a16:colId xmlns:a16="http://schemas.microsoft.com/office/drawing/2014/main" val="2416180026"/>
                    </a:ext>
                  </a:extLst>
                </a:gridCol>
                <a:gridCol w="493776">
                  <a:extLst>
                    <a:ext uri="{9D8B030D-6E8A-4147-A177-3AD203B41FA5}">
                      <a16:colId xmlns:a16="http://schemas.microsoft.com/office/drawing/2014/main" val="2279230686"/>
                    </a:ext>
                  </a:extLst>
                </a:gridCol>
                <a:gridCol w="493776">
                  <a:extLst>
                    <a:ext uri="{9D8B030D-6E8A-4147-A177-3AD203B41FA5}">
                      <a16:colId xmlns:a16="http://schemas.microsoft.com/office/drawing/2014/main" val="586779855"/>
                    </a:ext>
                  </a:extLst>
                </a:gridCol>
                <a:gridCol w="493776">
                  <a:extLst>
                    <a:ext uri="{9D8B030D-6E8A-4147-A177-3AD203B41FA5}">
                      <a16:colId xmlns:a16="http://schemas.microsoft.com/office/drawing/2014/main" val="1561745950"/>
                    </a:ext>
                  </a:extLst>
                </a:gridCol>
                <a:gridCol w="493776">
                  <a:extLst>
                    <a:ext uri="{9D8B030D-6E8A-4147-A177-3AD203B41FA5}">
                      <a16:colId xmlns:a16="http://schemas.microsoft.com/office/drawing/2014/main" val="4139132150"/>
                    </a:ext>
                  </a:extLst>
                </a:gridCol>
                <a:gridCol w="493776">
                  <a:extLst>
                    <a:ext uri="{9D8B030D-6E8A-4147-A177-3AD203B41FA5}">
                      <a16:colId xmlns:a16="http://schemas.microsoft.com/office/drawing/2014/main" val="3658462069"/>
                    </a:ext>
                  </a:extLst>
                </a:gridCol>
                <a:gridCol w="493776">
                  <a:extLst>
                    <a:ext uri="{9D8B030D-6E8A-4147-A177-3AD203B41FA5}">
                      <a16:colId xmlns:a16="http://schemas.microsoft.com/office/drawing/2014/main" val="2041077572"/>
                    </a:ext>
                  </a:extLst>
                </a:gridCol>
                <a:gridCol w="493776">
                  <a:extLst>
                    <a:ext uri="{9D8B030D-6E8A-4147-A177-3AD203B41FA5}">
                      <a16:colId xmlns:a16="http://schemas.microsoft.com/office/drawing/2014/main" val="200654888"/>
                    </a:ext>
                  </a:extLst>
                </a:gridCol>
                <a:gridCol w="493776">
                  <a:extLst>
                    <a:ext uri="{9D8B030D-6E8A-4147-A177-3AD203B41FA5}">
                      <a16:colId xmlns:a16="http://schemas.microsoft.com/office/drawing/2014/main" val="959128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8047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- 2019-01-29 17:55:10 </a:t>
                      </a:r>
                      <a:r>
                        <a:rPr kumimoji="0" lang="en-US" sz="1000" b="0" i="0" u="none" strike="noStrike" kern="1200" cap="none" spc="0" normalizeH="0" baseline="0" noProof="0">
                          <a:ln>
                            <a:noFill/>
                          </a:ln>
                          <a:solidFill>
                            <a:prstClr val="black"/>
                          </a:solidFill>
                          <a:effectLst/>
                          <a:uLnTx/>
                          <a:uFillTx/>
                          <a:latin typeface="+mn-lt"/>
                          <a:ea typeface="+mn-ea"/>
                          <a:cs typeface="+mn-cs"/>
                        </a:rPr>
                        <a:t>
 High-Fashion? High-Tech? Thanks to the help of artist Amor Muñoz, these Mayan seamstresses found new ways to use their skills – and preserve their traditions.⠀
⠀
Amor Muñoz cites Bauhaus teacher Anni Albers' textiles and prints as a major influence on her work. Who inspires you?
⠀
Follow the link in our bio to binge our three Bauhaus films and meet inspiring people.⠀
⠀
#bauhausworld #bauhaus @amormunozm #architecture #bauhaus100 #design #100years #interiordesign #style #art #interior #homedesign #graphicdesign #interiordecor #home #designer #lifestyle #waltergropius #documentary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https://www.instagram.com/p/BtOj5NPnoyd/media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21.72 %</a:t>
                      </a:r>
                    </a:p>
                  </a:txBody>
                  <a:tcPr/>
                </a:tc>
                <a:extLst>
                  <a:ext uri="{0D108BD9-81ED-4DB2-BD59-A6C34878D82A}">
                    <a16:rowId xmlns:a16="http://schemas.microsoft.com/office/drawing/2014/main" val="1171508001"/>
                  </a:ext>
                </a:extLst>
              </a:tr>
            </a:tbl>
          </a:graphicData>
        </a:graphic>
      </p:graphicFrame>
      <p:sp>
        <p:nvSpPr>
          <p:cNvPr id="4" name="Text Placeholder 3">
            <a:extLst>
              <a:ext uri="{FF2B5EF4-FFF2-40B4-BE49-F238E27FC236}">
                <a16:creationId xmlns:a16="http://schemas.microsoft.com/office/drawing/2014/main" id="{76261DDA-4D50-4FD8-9AA1-B4F0624C94F1}"/>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2276833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62C2-A6DE-493F-9C7F-91D447625030}"/>
              </a:ext>
            </a:extLst>
          </p:cNvPr>
          <p:cNvSpPr>
            <a:spLocks noGrp="1"/>
          </p:cNvSpPr>
          <p:nvPr>
            <p:ph type="title"/>
          </p:nvPr>
        </p:nvSpPr>
        <p:spPr/>
        <p:txBody>
          <a:bodyPr/>
          <a:lstStyle/>
          <a:p>
            <a:r>
              <a:rPr lang="en-US"/>
              <a:t>Instagram Videos Table | dwdocumentary - 17 of 25</a:t>
            </a:r>
          </a:p>
        </p:txBody>
      </p:sp>
      <p:graphicFrame>
        <p:nvGraphicFramePr>
          <p:cNvPr id="5" name="Table Placeholder 4">
            <a:extLst>
              <a:ext uri="{FF2B5EF4-FFF2-40B4-BE49-F238E27FC236}">
                <a16:creationId xmlns:a16="http://schemas.microsoft.com/office/drawing/2014/main" id="{A77B0681-A9AF-4606-9B65-0D5E8F915CF0}"/>
              </a:ext>
            </a:extLst>
          </p:cNvPr>
          <p:cNvGraphicFramePr>
            <a:graphicFrameLocks noGrp="1"/>
          </p:cNvGraphicFramePr>
          <p:nvPr>
            <p:ph type="tbl" sz="quarter" idx="13"/>
            <p:extLst>
              <p:ext uri="{D42A27DB-BD31-4B8C-83A1-F6EECF244321}">
                <p14:modId xmlns:p14="http://schemas.microsoft.com/office/powerpoint/2010/main" val="198032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30716866"/>
                    </a:ext>
                  </a:extLst>
                </a:gridCol>
                <a:gridCol w="1152143">
                  <a:extLst>
                    <a:ext uri="{9D8B030D-6E8A-4147-A177-3AD203B41FA5}">
                      <a16:colId xmlns:a16="http://schemas.microsoft.com/office/drawing/2014/main" val="3309647223"/>
                    </a:ext>
                  </a:extLst>
                </a:gridCol>
                <a:gridCol w="493776">
                  <a:extLst>
                    <a:ext uri="{9D8B030D-6E8A-4147-A177-3AD203B41FA5}">
                      <a16:colId xmlns:a16="http://schemas.microsoft.com/office/drawing/2014/main" val="955226675"/>
                    </a:ext>
                  </a:extLst>
                </a:gridCol>
                <a:gridCol w="493776">
                  <a:extLst>
                    <a:ext uri="{9D8B030D-6E8A-4147-A177-3AD203B41FA5}">
                      <a16:colId xmlns:a16="http://schemas.microsoft.com/office/drawing/2014/main" val="345189832"/>
                    </a:ext>
                  </a:extLst>
                </a:gridCol>
                <a:gridCol w="493776">
                  <a:extLst>
                    <a:ext uri="{9D8B030D-6E8A-4147-A177-3AD203B41FA5}">
                      <a16:colId xmlns:a16="http://schemas.microsoft.com/office/drawing/2014/main" val="814838400"/>
                    </a:ext>
                  </a:extLst>
                </a:gridCol>
                <a:gridCol w="493776">
                  <a:extLst>
                    <a:ext uri="{9D8B030D-6E8A-4147-A177-3AD203B41FA5}">
                      <a16:colId xmlns:a16="http://schemas.microsoft.com/office/drawing/2014/main" val="3062927447"/>
                    </a:ext>
                  </a:extLst>
                </a:gridCol>
                <a:gridCol w="493776">
                  <a:extLst>
                    <a:ext uri="{9D8B030D-6E8A-4147-A177-3AD203B41FA5}">
                      <a16:colId xmlns:a16="http://schemas.microsoft.com/office/drawing/2014/main" val="2370541822"/>
                    </a:ext>
                  </a:extLst>
                </a:gridCol>
                <a:gridCol w="493776">
                  <a:extLst>
                    <a:ext uri="{9D8B030D-6E8A-4147-A177-3AD203B41FA5}">
                      <a16:colId xmlns:a16="http://schemas.microsoft.com/office/drawing/2014/main" val="3914639308"/>
                    </a:ext>
                  </a:extLst>
                </a:gridCol>
                <a:gridCol w="493776">
                  <a:extLst>
                    <a:ext uri="{9D8B030D-6E8A-4147-A177-3AD203B41FA5}">
                      <a16:colId xmlns:a16="http://schemas.microsoft.com/office/drawing/2014/main" val="3613184167"/>
                    </a:ext>
                  </a:extLst>
                </a:gridCol>
                <a:gridCol w="493776">
                  <a:extLst>
                    <a:ext uri="{9D8B030D-6E8A-4147-A177-3AD203B41FA5}">
                      <a16:colId xmlns:a16="http://schemas.microsoft.com/office/drawing/2014/main" val="1470091564"/>
                    </a:ext>
                  </a:extLst>
                </a:gridCol>
                <a:gridCol w="493776">
                  <a:extLst>
                    <a:ext uri="{9D8B030D-6E8A-4147-A177-3AD203B41FA5}">
                      <a16:colId xmlns:a16="http://schemas.microsoft.com/office/drawing/2014/main" val="410566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848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- 2019-01-28 18:04:17 </a:t>
                      </a:r>
                      <a:r>
                        <a:rPr kumimoji="0" lang="en-US" sz="1000" b="0" i="0" u="none" strike="noStrike" kern="1200" cap="none" spc="0" normalizeH="0" baseline="0" noProof="0">
                          <a:ln>
                            <a:noFill/>
                          </a:ln>
                          <a:solidFill>
                            <a:prstClr val="black"/>
                          </a:solidFill>
                          <a:effectLst/>
                          <a:uLnTx/>
                          <a:uFillTx/>
                          <a:latin typeface="+mn-lt"/>
                          <a:ea typeface="+mn-ea"/>
                          <a:cs typeface="+mn-cs"/>
                        </a:rPr>
                        <a:t>
 Why should we care about Bauhaus? What’s all the fuss about?⠀
⠀
Architecture critic Mark Wigley isn’t exactly a Bauhaus fan. He speaks of the dangers of a perfectly designed and optimized world in part two of our documentary on Youtube:⠀ ⠀
“(…) you realize that Bauhaus design, good design, has brought us to the very end of the destruction of our own species, right? At that moment … before we kill ourselves, let’s kill the Bauhaus!”⠀
⠀
📽️Follow the link in our bio to binge our three Bauhaus films.⠀
#bauhausworld #bauhaus #architecture #bauhaus100 #design #interiordesign #style #art #graphicdesign #home #designer #technology #traveltheworld #archilovers #dwdocumentary #documentary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https://www.instagram.com/p/BtMAYszHKvX/media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19.87 %</a:t>
                      </a:r>
                    </a:p>
                  </a:txBody>
                  <a:tcPr/>
                </a:tc>
                <a:extLst>
                  <a:ext uri="{0D108BD9-81ED-4DB2-BD59-A6C34878D82A}">
                    <a16:rowId xmlns:a16="http://schemas.microsoft.com/office/drawing/2014/main" val="2555708555"/>
                  </a:ext>
                </a:extLst>
              </a:tr>
            </a:tbl>
          </a:graphicData>
        </a:graphic>
      </p:graphicFrame>
      <p:sp>
        <p:nvSpPr>
          <p:cNvPr id="4" name="Text Placeholder 3">
            <a:extLst>
              <a:ext uri="{FF2B5EF4-FFF2-40B4-BE49-F238E27FC236}">
                <a16:creationId xmlns:a16="http://schemas.microsoft.com/office/drawing/2014/main" id="{6A3E5155-6451-4734-ACF8-5DE1F3F451F5}"/>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108769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5AD7-2C3D-4AAE-A4EC-267545218F7F}"/>
              </a:ext>
            </a:extLst>
          </p:cNvPr>
          <p:cNvSpPr>
            <a:spLocks noGrp="1"/>
          </p:cNvSpPr>
          <p:nvPr>
            <p:ph type="title"/>
          </p:nvPr>
        </p:nvSpPr>
        <p:spPr/>
        <p:txBody>
          <a:bodyPr/>
          <a:lstStyle/>
          <a:p>
            <a:r>
              <a:rPr lang="en-US"/>
              <a:t>Instagram Videos Table | dwdocumentary - 18 of 25</a:t>
            </a:r>
          </a:p>
        </p:txBody>
      </p:sp>
      <p:graphicFrame>
        <p:nvGraphicFramePr>
          <p:cNvPr id="5" name="Table Placeholder 4">
            <a:extLst>
              <a:ext uri="{FF2B5EF4-FFF2-40B4-BE49-F238E27FC236}">
                <a16:creationId xmlns:a16="http://schemas.microsoft.com/office/drawing/2014/main" id="{B4AE4F7C-8A33-402D-9FD7-50C6534B13BD}"/>
              </a:ext>
            </a:extLst>
          </p:cNvPr>
          <p:cNvGraphicFramePr>
            <a:graphicFrameLocks noGrp="1"/>
          </p:cNvGraphicFramePr>
          <p:nvPr>
            <p:ph type="tbl" sz="quarter" idx="13"/>
            <p:extLst>
              <p:ext uri="{D42A27DB-BD31-4B8C-83A1-F6EECF244321}">
                <p14:modId xmlns:p14="http://schemas.microsoft.com/office/powerpoint/2010/main" val="233059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85514749"/>
                    </a:ext>
                  </a:extLst>
                </a:gridCol>
                <a:gridCol w="1152143">
                  <a:extLst>
                    <a:ext uri="{9D8B030D-6E8A-4147-A177-3AD203B41FA5}">
                      <a16:colId xmlns:a16="http://schemas.microsoft.com/office/drawing/2014/main" val="2481580900"/>
                    </a:ext>
                  </a:extLst>
                </a:gridCol>
                <a:gridCol w="493776">
                  <a:extLst>
                    <a:ext uri="{9D8B030D-6E8A-4147-A177-3AD203B41FA5}">
                      <a16:colId xmlns:a16="http://schemas.microsoft.com/office/drawing/2014/main" val="361604884"/>
                    </a:ext>
                  </a:extLst>
                </a:gridCol>
                <a:gridCol w="493776">
                  <a:extLst>
                    <a:ext uri="{9D8B030D-6E8A-4147-A177-3AD203B41FA5}">
                      <a16:colId xmlns:a16="http://schemas.microsoft.com/office/drawing/2014/main" val="464100938"/>
                    </a:ext>
                  </a:extLst>
                </a:gridCol>
                <a:gridCol w="493776">
                  <a:extLst>
                    <a:ext uri="{9D8B030D-6E8A-4147-A177-3AD203B41FA5}">
                      <a16:colId xmlns:a16="http://schemas.microsoft.com/office/drawing/2014/main" val="3452748652"/>
                    </a:ext>
                  </a:extLst>
                </a:gridCol>
                <a:gridCol w="493776">
                  <a:extLst>
                    <a:ext uri="{9D8B030D-6E8A-4147-A177-3AD203B41FA5}">
                      <a16:colId xmlns:a16="http://schemas.microsoft.com/office/drawing/2014/main" val="2712535032"/>
                    </a:ext>
                  </a:extLst>
                </a:gridCol>
                <a:gridCol w="493776">
                  <a:extLst>
                    <a:ext uri="{9D8B030D-6E8A-4147-A177-3AD203B41FA5}">
                      <a16:colId xmlns:a16="http://schemas.microsoft.com/office/drawing/2014/main" val="2531350495"/>
                    </a:ext>
                  </a:extLst>
                </a:gridCol>
                <a:gridCol w="493776">
                  <a:extLst>
                    <a:ext uri="{9D8B030D-6E8A-4147-A177-3AD203B41FA5}">
                      <a16:colId xmlns:a16="http://schemas.microsoft.com/office/drawing/2014/main" val="3881145557"/>
                    </a:ext>
                  </a:extLst>
                </a:gridCol>
                <a:gridCol w="493776">
                  <a:extLst>
                    <a:ext uri="{9D8B030D-6E8A-4147-A177-3AD203B41FA5}">
                      <a16:colId xmlns:a16="http://schemas.microsoft.com/office/drawing/2014/main" val="1153134052"/>
                    </a:ext>
                  </a:extLst>
                </a:gridCol>
                <a:gridCol w="493776">
                  <a:extLst>
                    <a:ext uri="{9D8B030D-6E8A-4147-A177-3AD203B41FA5}">
                      <a16:colId xmlns:a16="http://schemas.microsoft.com/office/drawing/2014/main" val="3387370155"/>
                    </a:ext>
                  </a:extLst>
                </a:gridCol>
                <a:gridCol w="493776">
                  <a:extLst>
                    <a:ext uri="{9D8B030D-6E8A-4147-A177-3AD203B41FA5}">
                      <a16:colId xmlns:a16="http://schemas.microsoft.com/office/drawing/2014/main" val="304793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1409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- 2019-01-28 14:36:40 </a:t>
                      </a:r>
                      <a:r>
                        <a:rPr kumimoji="0" lang="en-US" sz="1000" b="0" i="0" u="none" strike="noStrike" kern="1200" cap="none" spc="0" normalizeH="0" baseline="0" noProof="0">
                          <a:ln>
                            <a:noFill/>
                          </a:ln>
                          <a:solidFill>
                            <a:prstClr val="black"/>
                          </a:solidFill>
                          <a:effectLst/>
                          <a:uLnTx/>
                          <a:uFillTx/>
                          <a:latin typeface="+mn-lt"/>
                          <a:ea typeface="+mn-ea"/>
                          <a:cs typeface="+mn-cs"/>
                        </a:rPr>
                        <a:t>
 📷Only 3 days left to get snapping! If you would like to be the lucky winner of a Leica camera you still have the chance to join our Bauhaus photo competition! ⠀
⠀
Look around you – was anything inspired by Bauhaus? Perhaps the architecture in your city? Or maybe Bauhaus design has impacted your own work?⠀
⠀
Whatever it is, we’d love to see it! ⠀
⠀
SNAP it. (It's important that you took the photo yourself)⠀
UPLOAD it. ⠀⠀
TAG @dwdocumentary on your photo. ⠀⠀
Add your LOCATION to the photo.⠀⠀
Use the HASHTAG #bauhaus100.⠀⠀
⠀⠀
For full terms and conditions, check out our story highlight at the 🔝 of our page. The submission deadline is 31 January 2019. ⠀
⠀⠀
#tyf #competition #win #giveaway #contest #prize #photography #free #comp #leicacamera #leicam #leicaphoto #leicaimages #streetphotography #interiorlovers #architecture #bauhaus100 #bauhausworld #tellyourfriends⠀
⠀
1st prize #sponsoredby @leica_camera. The contest is not in any way affiliated with Instagram.⠀
⠀
Good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https://www.instagram.com/p/BtLoLFCHDMl/media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22.34 %</a:t>
                      </a:r>
                    </a:p>
                  </a:txBody>
                  <a:tcPr/>
                </a:tc>
                <a:extLst>
                  <a:ext uri="{0D108BD9-81ED-4DB2-BD59-A6C34878D82A}">
                    <a16:rowId xmlns:a16="http://schemas.microsoft.com/office/drawing/2014/main" val="2810065783"/>
                  </a:ext>
                </a:extLst>
              </a:tr>
            </a:tbl>
          </a:graphicData>
        </a:graphic>
      </p:graphicFrame>
      <p:sp>
        <p:nvSpPr>
          <p:cNvPr id="4" name="Text Placeholder 3">
            <a:extLst>
              <a:ext uri="{FF2B5EF4-FFF2-40B4-BE49-F238E27FC236}">
                <a16:creationId xmlns:a16="http://schemas.microsoft.com/office/drawing/2014/main" id="{99CAED51-F541-4B6C-8CBB-1C063AB66420}"/>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789425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4966-DDB4-4413-BB50-3EDF6408D5EC}"/>
              </a:ext>
            </a:extLst>
          </p:cNvPr>
          <p:cNvSpPr>
            <a:spLocks noGrp="1"/>
          </p:cNvSpPr>
          <p:nvPr>
            <p:ph type="title"/>
          </p:nvPr>
        </p:nvSpPr>
        <p:spPr/>
        <p:txBody>
          <a:bodyPr/>
          <a:lstStyle/>
          <a:p>
            <a:r>
              <a:rPr lang="en-US"/>
              <a:t>Instagram Videos Table | dwdocumentary - 19 of 25</a:t>
            </a:r>
          </a:p>
        </p:txBody>
      </p:sp>
      <p:graphicFrame>
        <p:nvGraphicFramePr>
          <p:cNvPr id="5" name="Table Placeholder 4">
            <a:extLst>
              <a:ext uri="{FF2B5EF4-FFF2-40B4-BE49-F238E27FC236}">
                <a16:creationId xmlns:a16="http://schemas.microsoft.com/office/drawing/2014/main" id="{935E49FC-0D8E-45D1-BF45-14993EE932DD}"/>
              </a:ext>
            </a:extLst>
          </p:cNvPr>
          <p:cNvGraphicFramePr>
            <a:graphicFrameLocks noGrp="1"/>
          </p:cNvGraphicFramePr>
          <p:nvPr>
            <p:ph type="tbl" sz="quarter" idx="13"/>
            <p:extLst>
              <p:ext uri="{D42A27DB-BD31-4B8C-83A1-F6EECF244321}">
                <p14:modId xmlns:p14="http://schemas.microsoft.com/office/powerpoint/2010/main" val="418242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05990553"/>
                    </a:ext>
                  </a:extLst>
                </a:gridCol>
                <a:gridCol w="1152143">
                  <a:extLst>
                    <a:ext uri="{9D8B030D-6E8A-4147-A177-3AD203B41FA5}">
                      <a16:colId xmlns:a16="http://schemas.microsoft.com/office/drawing/2014/main" val="1813888931"/>
                    </a:ext>
                  </a:extLst>
                </a:gridCol>
                <a:gridCol w="493776">
                  <a:extLst>
                    <a:ext uri="{9D8B030D-6E8A-4147-A177-3AD203B41FA5}">
                      <a16:colId xmlns:a16="http://schemas.microsoft.com/office/drawing/2014/main" val="3486966575"/>
                    </a:ext>
                  </a:extLst>
                </a:gridCol>
                <a:gridCol w="493776">
                  <a:extLst>
                    <a:ext uri="{9D8B030D-6E8A-4147-A177-3AD203B41FA5}">
                      <a16:colId xmlns:a16="http://schemas.microsoft.com/office/drawing/2014/main" val="44696933"/>
                    </a:ext>
                  </a:extLst>
                </a:gridCol>
                <a:gridCol w="493776">
                  <a:extLst>
                    <a:ext uri="{9D8B030D-6E8A-4147-A177-3AD203B41FA5}">
                      <a16:colId xmlns:a16="http://schemas.microsoft.com/office/drawing/2014/main" val="27685701"/>
                    </a:ext>
                  </a:extLst>
                </a:gridCol>
                <a:gridCol w="493776">
                  <a:extLst>
                    <a:ext uri="{9D8B030D-6E8A-4147-A177-3AD203B41FA5}">
                      <a16:colId xmlns:a16="http://schemas.microsoft.com/office/drawing/2014/main" val="857167274"/>
                    </a:ext>
                  </a:extLst>
                </a:gridCol>
                <a:gridCol w="493776">
                  <a:extLst>
                    <a:ext uri="{9D8B030D-6E8A-4147-A177-3AD203B41FA5}">
                      <a16:colId xmlns:a16="http://schemas.microsoft.com/office/drawing/2014/main" val="3137043824"/>
                    </a:ext>
                  </a:extLst>
                </a:gridCol>
                <a:gridCol w="493776">
                  <a:extLst>
                    <a:ext uri="{9D8B030D-6E8A-4147-A177-3AD203B41FA5}">
                      <a16:colId xmlns:a16="http://schemas.microsoft.com/office/drawing/2014/main" val="2253627291"/>
                    </a:ext>
                  </a:extLst>
                </a:gridCol>
                <a:gridCol w="493776">
                  <a:extLst>
                    <a:ext uri="{9D8B030D-6E8A-4147-A177-3AD203B41FA5}">
                      <a16:colId xmlns:a16="http://schemas.microsoft.com/office/drawing/2014/main" val="2609124164"/>
                    </a:ext>
                  </a:extLst>
                </a:gridCol>
                <a:gridCol w="493776">
                  <a:extLst>
                    <a:ext uri="{9D8B030D-6E8A-4147-A177-3AD203B41FA5}">
                      <a16:colId xmlns:a16="http://schemas.microsoft.com/office/drawing/2014/main" val="1461171510"/>
                    </a:ext>
                  </a:extLst>
                </a:gridCol>
                <a:gridCol w="493776">
                  <a:extLst>
                    <a:ext uri="{9D8B030D-6E8A-4147-A177-3AD203B41FA5}">
                      <a16:colId xmlns:a16="http://schemas.microsoft.com/office/drawing/2014/main" val="1377905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6864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- 2019-01-23 17:15:09 </a:t>
                      </a:r>
                      <a:r>
                        <a:rPr kumimoji="0" lang="en-US" sz="1000" b="0" i="0" u="none" strike="noStrike" kern="1200" cap="none" spc="0" normalizeH="0" baseline="0" noProof="0">
                          <a:ln>
                            <a:noFill/>
                          </a:ln>
                          <a:solidFill>
                            <a:prstClr val="black"/>
                          </a:solidFill>
                          <a:effectLst/>
                          <a:uLnTx/>
                          <a:uFillTx/>
                          <a:latin typeface="+mn-lt"/>
                          <a:ea typeface="+mn-ea"/>
                          <a:cs typeface="+mn-cs"/>
                        </a:rPr>
                        <a:t>
 When you think of modern, affordable and modular furniture – which brand comes to your mind? ⠀
⠀
🇸🇪Most probably IKEA, but the concept wasn’t born in Sweden, but rather inspired by the classic works of Bauhaus designers.⠀
⠀
More on how the Bauhaus movement changed the way we live today in our documentary ‘bauhausWORLD – The Effect’. 📽️ Link in bio.⠀
⠀
@ikeatoday #bauhausworld #ikea #bauhaus #bauhaus100 #design #100years #interiordesign #style #art #interior #homedesign #interiordecor #home #designer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https://www.instagram.com/p/Bs_C1-Mnd6c/media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22.72 %</a:t>
                      </a:r>
                    </a:p>
                  </a:txBody>
                  <a:tcPr/>
                </a:tc>
                <a:extLst>
                  <a:ext uri="{0D108BD9-81ED-4DB2-BD59-A6C34878D82A}">
                    <a16:rowId xmlns:a16="http://schemas.microsoft.com/office/drawing/2014/main" val="2850018674"/>
                  </a:ext>
                </a:extLst>
              </a:tr>
            </a:tbl>
          </a:graphicData>
        </a:graphic>
      </p:graphicFrame>
      <p:sp>
        <p:nvSpPr>
          <p:cNvPr id="4" name="Text Placeholder 3">
            <a:extLst>
              <a:ext uri="{FF2B5EF4-FFF2-40B4-BE49-F238E27FC236}">
                <a16:creationId xmlns:a16="http://schemas.microsoft.com/office/drawing/2014/main" id="{3E2A805A-BCD7-4F20-9754-CAF2AF7A2888}"/>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02953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EE4A1-04D1-4E8F-86F3-0CD105F98B33}"/>
              </a:ext>
            </a:extLst>
          </p:cNvPr>
          <p:cNvSpPr>
            <a:spLocks noGrp="1"/>
          </p:cNvSpPr>
          <p:nvPr>
            <p:ph type="title"/>
          </p:nvPr>
        </p:nvSpPr>
        <p:spPr/>
        <p:txBody>
          <a:bodyPr/>
          <a:lstStyle/>
          <a:p>
            <a:r>
              <a:rPr lang="en-US"/>
              <a:t>Instagram Videos Table | dwdocumentary - 20 of 25</a:t>
            </a:r>
          </a:p>
        </p:txBody>
      </p:sp>
      <p:graphicFrame>
        <p:nvGraphicFramePr>
          <p:cNvPr id="5" name="Table Placeholder 4">
            <a:extLst>
              <a:ext uri="{FF2B5EF4-FFF2-40B4-BE49-F238E27FC236}">
                <a16:creationId xmlns:a16="http://schemas.microsoft.com/office/drawing/2014/main" id="{021A475A-CD8D-4C89-8B63-0734C3C566BE}"/>
              </a:ext>
            </a:extLst>
          </p:cNvPr>
          <p:cNvGraphicFramePr>
            <a:graphicFrameLocks noGrp="1"/>
          </p:cNvGraphicFramePr>
          <p:nvPr>
            <p:ph type="tbl" sz="quarter" idx="13"/>
            <p:extLst>
              <p:ext uri="{D42A27DB-BD31-4B8C-83A1-F6EECF244321}">
                <p14:modId xmlns:p14="http://schemas.microsoft.com/office/powerpoint/2010/main" val="131533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06509010"/>
                    </a:ext>
                  </a:extLst>
                </a:gridCol>
                <a:gridCol w="1152143">
                  <a:extLst>
                    <a:ext uri="{9D8B030D-6E8A-4147-A177-3AD203B41FA5}">
                      <a16:colId xmlns:a16="http://schemas.microsoft.com/office/drawing/2014/main" val="1261407"/>
                    </a:ext>
                  </a:extLst>
                </a:gridCol>
                <a:gridCol w="493776">
                  <a:extLst>
                    <a:ext uri="{9D8B030D-6E8A-4147-A177-3AD203B41FA5}">
                      <a16:colId xmlns:a16="http://schemas.microsoft.com/office/drawing/2014/main" val="4184984230"/>
                    </a:ext>
                  </a:extLst>
                </a:gridCol>
                <a:gridCol w="493776">
                  <a:extLst>
                    <a:ext uri="{9D8B030D-6E8A-4147-A177-3AD203B41FA5}">
                      <a16:colId xmlns:a16="http://schemas.microsoft.com/office/drawing/2014/main" val="2686238395"/>
                    </a:ext>
                  </a:extLst>
                </a:gridCol>
                <a:gridCol w="493776">
                  <a:extLst>
                    <a:ext uri="{9D8B030D-6E8A-4147-A177-3AD203B41FA5}">
                      <a16:colId xmlns:a16="http://schemas.microsoft.com/office/drawing/2014/main" val="326619502"/>
                    </a:ext>
                  </a:extLst>
                </a:gridCol>
                <a:gridCol w="493776">
                  <a:extLst>
                    <a:ext uri="{9D8B030D-6E8A-4147-A177-3AD203B41FA5}">
                      <a16:colId xmlns:a16="http://schemas.microsoft.com/office/drawing/2014/main" val="1163524188"/>
                    </a:ext>
                  </a:extLst>
                </a:gridCol>
                <a:gridCol w="493776">
                  <a:extLst>
                    <a:ext uri="{9D8B030D-6E8A-4147-A177-3AD203B41FA5}">
                      <a16:colId xmlns:a16="http://schemas.microsoft.com/office/drawing/2014/main" val="1271942404"/>
                    </a:ext>
                  </a:extLst>
                </a:gridCol>
                <a:gridCol w="493776">
                  <a:extLst>
                    <a:ext uri="{9D8B030D-6E8A-4147-A177-3AD203B41FA5}">
                      <a16:colId xmlns:a16="http://schemas.microsoft.com/office/drawing/2014/main" val="2979861183"/>
                    </a:ext>
                  </a:extLst>
                </a:gridCol>
                <a:gridCol w="493776">
                  <a:extLst>
                    <a:ext uri="{9D8B030D-6E8A-4147-A177-3AD203B41FA5}">
                      <a16:colId xmlns:a16="http://schemas.microsoft.com/office/drawing/2014/main" val="3763360392"/>
                    </a:ext>
                  </a:extLst>
                </a:gridCol>
                <a:gridCol w="493776">
                  <a:extLst>
                    <a:ext uri="{9D8B030D-6E8A-4147-A177-3AD203B41FA5}">
                      <a16:colId xmlns:a16="http://schemas.microsoft.com/office/drawing/2014/main" val="3675529533"/>
                    </a:ext>
                  </a:extLst>
                </a:gridCol>
                <a:gridCol w="493776">
                  <a:extLst>
                    <a:ext uri="{9D8B030D-6E8A-4147-A177-3AD203B41FA5}">
                      <a16:colId xmlns:a16="http://schemas.microsoft.com/office/drawing/2014/main" val="328773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8536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- 2019-01-23 14:33:17 </a:t>
                      </a:r>
                      <a:r>
                        <a:rPr kumimoji="0" lang="en-US" sz="1000" b="0" i="0" u="none" strike="noStrike" kern="1200" cap="none" spc="0" normalizeH="0" baseline="0" noProof="0">
                          <a:ln>
                            <a:noFill/>
                          </a:ln>
                          <a:solidFill>
                            <a:prstClr val="black"/>
                          </a:solidFill>
                          <a:effectLst/>
                          <a:uLnTx/>
                          <a:uFillTx/>
                          <a:latin typeface="+mn-lt"/>
                          <a:ea typeface="+mn-ea"/>
                          <a:cs typeface="+mn-cs"/>
                        </a:rPr>
                        <a:t>
 👯Is it a puppet, or a human? 👯⠀
⠀
In the experimental performance “Triadic Ballet”, boundaries between human form and abstract shapes dissolve. It aims to breaks out of the classical ballet models of dualism and solo performance, and emphasizes a collective instead.⠀
⠀
Oscar Schlemmer was the defining force of the Bauhaus stage workshop. His masterpiece, “Triadic Ballet”, first staged in 1922. The ballet revolves around the principle of trinity: three dancers (two female, one male) performing 12 choreographies across three parts, with 18 costumes.⠀
⠀
More about the Bauhaus stage workshop in our documentary ‘bauhausWORLD – The Effect’. 📽️Link in bio.⠀
⠀
#bauhausworld #bauhaus #bauhaus100 #100years #style #art #triadicballet #balletdancer #costume #design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https://www.instagram.com/p/Bs-wVIinC9D/media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894474511"/>
                  </a:ext>
                </a:extLst>
              </a:tr>
            </a:tbl>
          </a:graphicData>
        </a:graphic>
      </p:graphicFrame>
      <p:sp>
        <p:nvSpPr>
          <p:cNvPr id="4" name="Text Placeholder 3">
            <a:extLst>
              <a:ext uri="{FF2B5EF4-FFF2-40B4-BE49-F238E27FC236}">
                <a16:creationId xmlns:a16="http://schemas.microsoft.com/office/drawing/2014/main" id="{7A1CB817-BEB3-4E57-862D-5AECB1A9DEC1}"/>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117905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68EF-715E-49C0-8F77-D83B4EE470E5}"/>
              </a:ext>
            </a:extLst>
          </p:cNvPr>
          <p:cNvSpPr>
            <a:spLocks noGrp="1"/>
          </p:cNvSpPr>
          <p:nvPr>
            <p:ph type="title"/>
          </p:nvPr>
        </p:nvSpPr>
        <p:spPr/>
        <p:txBody>
          <a:bodyPr/>
          <a:lstStyle/>
          <a:p>
            <a:r>
              <a:rPr lang="en-US"/>
              <a:t>Instagram Videos Table | dwdocumentary - 21 of 25</a:t>
            </a:r>
          </a:p>
        </p:txBody>
      </p:sp>
      <p:graphicFrame>
        <p:nvGraphicFramePr>
          <p:cNvPr id="5" name="Table Placeholder 4">
            <a:extLst>
              <a:ext uri="{FF2B5EF4-FFF2-40B4-BE49-F238E27FC236}">
                <a16:creationId xmlns:a16="http://schemas.microsoft.com/office/drawing/2014/main" id="{0258A794-92DC-41E5-B56E-2C25A0DAF398}"/>
              </a:ext>
            </a:extLst>
          </p:cNvPr>
          <p:cNvGraphicFramePr>
            <a:graphicFrameLocks noGrp="1"/>
          </p:cNvGraphicFramePr>
          <p:nvPr>
            <p:ph type="tbl" sz="quarter" idx="13"/>
            <p:extLst>
              <p:ext uri="{D42A27DB-BD31-4B8C-83A1-F6EECF244321}">
                <p14:modId xmlns:p14="http://schemas.microsoft.com/office/powerpoint/2010/main" val="117217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88538533"/>
                    </a:ext>
                  </a:extLst>
                </a:gridCol>
                <a:gridCol w="1152143">
                  <a:extLst>
                    <a:ext uri="{9D8B030D-6E8A-4147-A177-3AD203B41FA5}">
                      <a16:colId xmlns:a16="http://schemas.microsoft.com/office/drawing/2014/main" val="312857073"/>
                    </a:ext>
                  </a:extLst>
                </a:gridCol>
                <a:gridCol w="493776">
                  <a:extLst>
                    <a:ext uri="{9D8B030D-6E8A-4147-A177-3AD203B41FA5}">
                      <a16:colId xmlns:a16="http://schemas.microsoft.com/office/drawing/2014/main" val="3380972271"/>
                    </a:ext>
                  </a:extLst>
                </a:gridCol>
                <a:gridCol w="493776">
                  <a:extLst>
                    <a:ext uri="{9D8B030D-6E8A-4147-A177-3AD203B41FA5}">
                      <a16:colId xmlns:a16="http://schemas.microsoft.com/office/drawing/2014/main" val="4024411979"/>
                    </a:ext>
                  </a:extLst>
                </a:gridCol>
                <a:gridCol w="493776">
                  <a:extLst>
                    <a:ext uri="{9D8B030D-6E8A-4147-A177-3AD203B41FA5}">
                      <a16:colId xmlns:a16="http://schemas.microsoft.com/office/drawing/2014/main" val="2068571475"/>
                    </a:ext>
                  </a:extLst>
                </a:gridCol>
                <a:gridCol w="493776">
                  <a:extLst>
                    <a:ext uri="{9D8B030D-6E8A-4147-A177-3AD203B41FA5}">
                      <a16:colId xmlns:a16="http://schemas.microsoft.com/office/drawing/2014/main" val="991572472"/>
                    </a:ext>
                  </a:extLst>
                </a:gridCol>
                <a:gridCol w="493776">
                  <a:extLst>
                    <a:ext uri="{9D8B030D-6E8A-4147-A177-3AD203B41FA5}">
                      <a16:colId xmlns:a16="http://schemas.microsoft.com/office/drawing/2014/main" val="3089164694"/>
                    </a:ext>
                  </a:extLst>
                </a:gridCol>
                <a:gridCol w="493776">
                  <a:extLst>
                    <a:ext uri="{9D8B030D-6E8A-4147-A177-3AD203B41FA5}">
                      <a16:colId xmlns:a16="http://schemas.microsoft.com/office/drawing/2014/main" val="2339677458"/>
                    </a:ext>
                  </a:extLst>
                </a:gridCol>
                <a:gridCol w="493776">
                  <a:extLst>
                    <a:ext uri="{9D8B030D-6E8A-4147-A177-3AD203B41FA5}">
                      <a16:colId xmlns:a16="http://schemas.microsoft.com/office/drawing/2014/main" val="839444896"/>
                    </a:ext>
                  </a:extLst>
                </a:gridCol>
                <a:gridCol w="493776">
                  <a:extLst>
                    <a:ext uri="{9D8B030D-6E8A-4147-A177-3AD203B41FA5}">
                      <a16:colId xmlns:a16="http://schemas.microsoft.com/office/drawing/2014/main" val="349957182"/>
                    </a:ext>
                  </a:extLst>
                </a:gridCol>
                <a:gridCol w="493776">
                  <a:extLst>
                    <a:ext uri="{9D8B030D-6E8A-4147-A177-3AD203B41FA5}">
                      <a16:colId xmlns:a16="http://schemas.microsoft.com/office/drawing/2014/main" val="2955026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63376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- 2019-01-21 16:57:11 </a:t>
                      </a:r>
                      <a:r>
                        <a:rPr kumimoji="0" lang="en-US" sz="1000" b="0" i="0" u="none" strike="noStrike" kern="1200" cap="none" spc="0" normalizeH="0" baseline="0" noProof="0">
                          <a:ln>
                            <a:noFill/>
                          </a:ln>
                          <a:solidFill>
                            <a:prstClr val="black"/>
                          </a:solidFill>
                          <a:effectLst/>
                          <a:uLnTx/>
                          <a:uFillTx/>
                          <a:latin typeface="+mn-lt"/>
                          <a:ea typeface="+mn-ea"/>
                          <a:cs typeface="+mn-cs"/>
                        </a:rPr>
                        <a:t>
 It’s still giveaway time! And you could be one of the lucky winners. ⠀
⠀
Follow us and join our Bauhaus photo competition for a chance to win one of three Leica cameras! 📷 It’s super easy to take part: ⠀
⠀
The Bauhaus school of design left its mark on the world. Look around you – can you spot something that was inspired by Bauhaus? ⠀
⠀
SNAP it. ⠀
UPLOAD it. ⠀
TAG @dwdocumentary on your photo. ⠀
Add your LOCATION.⠀
Use the HASHTAG #bauhaus100. ⠀
⠀
For full terms and conditions, check out our story highlight at the 🔝 of our page. ⠀
⠀
#tyf #competition #win #giveaway #contest #prize #photography #free #comp #leicacamera #leicam #leicaphoto #leicaimages #streetphotography #interiorlovers #architecture #bauhaus100 #bauhausworld #tellyourfriends
1st prize #sponsoredby @leica_camera. The contest is not in any way affiliated with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https://www.instagram.com/p/Bs53J0DH8qo/media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25.08 %</a:t>
                      </a:r>
                    </a:p>
                  </a:txBody>
                  <a:tcPr/>
                </a:tc>
                <a:extLst>
                  <a:ext uri="{0D108BD9-81ED-4DB2-BD59-A6C34878D82A}">
                    <a16:rowId xmlns:a16="http://schemas.microsoft.com/office/drawing/2014/main" val="604063030"/>
                  </a:ext>
                </a:extLst>
              </a:tr>
            </a:tbl>
          </a:graphicData>
        </a:graphic>
      </p:graphicFrame>
      <p:sp>
        <p:nvSpPr>
          <p:cNvPr id="4" name="Text Placeholder 3">
            <a:extLst>
              <a:ext uri="{FF2B5EF4-FFF2-40B4-BE49-F238E27FC236}">
                <a16:creationId xmlns:a16="http://schemas.microsoft.com/office/drawing/2014/main" id="{FA4DA4EA-90E7-42D8-A632-3CDDEB771B6F}"/>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2382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C055-984C-42F4-BCD3-3CBC36BA1BA4}"/>
              </a:ext>
            </a:extLst>
          </p:cNvPr>
          <p:cNvSpPr>
            <a:spLocks noGrp="1"/>
          </p:cNvSpPr>
          <p:nvPr>
            <p:ph type="title"/>
          </p:nvPr>
        </p:nvSpPr>
        <p:spPr/>
        <p:txBody>
          <a:bodyPr/>
          <a:lstStyle/>
          <a:p>
            <a:r>
              <a:rPr lang="en-US"/>
              <a:t>Instagram Videos Table | dwdocumentary - 22 of 25</a:t>
            </a:r>
          </a:p>
        </p:txBody>
      </p:sp>
      <p:graphicFrame>
        <p:nvGraphicFramePr>
          <p:cNvPr id="5" name="Table Placeholder 4">
            <a:extLst>
              <a:ext uri="{FF2B5EF4-FFF2-40B4-BE49-F238E27FC236}">
                <a16:creationId xmlns:a16="http://schemas.microsoft.com/office/drawing/2014/main" id="{5A9EB3C6-41C8-4AE2-AD0D-D06B071CA203}"/>
              </a:ext>
            </a:extLst>
          </p:cNvPr>
          <p:cNvGraphicFramePr>
            <a:graphicFrameLocks noGrp="1"/>
          </p:cNvGraphicFramePr>
          <p:nvPr>
            <p:ph type="tbl" sz="quarter" idx="13"/>
            <p:extLst>
              <p:ext uri="{D42A27DB-BD31-4B8C-83A1-F6EECF244321}">
                <p14:modId xmlns:p14="http://schemas.microsoft.com/office/powerpoint/2010/main" val="58217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91452686"/>
                    </a:ext>
                  </a:extLst>
                </a:gridCol>
                <a:gridCol w="1152143">
                  <a:extLst>
                    <a:ext uri="{9D8B030D-6E8A-4147-A177-3AD203B41FA5}">
                      <a16:colId xmlns:a16="http://schemas.microsoft.com/office/drawing/2014/main" val="3784386819"/>
                    </a:ext>
                  </a:extLst>
                </a:gridCol>
                <a:gridCol w="493776">
                  <a:extLst>
                    <a:ext uri="{9D8B030D-6E8A-4147-A177-3AD203B41FA5}">
                      <a16:colId xmlns:a16="http://schemas.microsoft.com/office/drawing/2014/main" val="2550384828"/>
                    </a:ext>
                  </a:extLst>
                </a:gridCol>
                <a:gridCol w="493776">
                  <a:extLst>
                    <a:ext uri="{9D8B030D-6E8A-4147-A177-3AD203B41FA5}">
                      <a16:colId xmlns:a16="http://schemas.microsoft.com/office/drawing/2014/main" val="2304515763"/>
                    </a:ext>
                  </a:extLst>
                </a:gridCol>
                <a:gridCol w="493776">
                  <a:extLst>
                    <a:ext uri="{9D8B030D-6E8A-4147-A177-3AD203B41FA5}">
                      <a16:colId xmlns:a16="http://schemas.microsoft.com/office/drawing/2014/main" val="252285148"/>
                    </a:ext>
                  </a:extLst>
                </a:gridCol>
                <a:gridCol w="493776">
                  <a:extLst>
                    <a:ext uri="{9D8B030D-6E8A-4147-A177-3AD203B41FA5}">
                      <a16:colId xmlns:a16="http://schemas.microsoft.com/office/drawing/2014/main" val="845261470"/>
                    </a:ext>
                  </a:extLst>
                </a:gridCol>
                <a:gridCol w="493776">
                  <a:extLst>
                    <a:ext uri="{9D8B030D-6E8A-4147-A177-3AD203B41FA5}">
                      <a16:colId xmlns:a16="http://schemas.microsoft.com/office/drawing/2014/main" val="2476220827"/>
                    </a:ext>
                  </a:extLst>
                </a:gridCol>
                <a:gridCol w="493776">
                  <a:extLst>
                    <a:ext uri="{9D8B030D-6E8A-4147-A177-3AD203B41FA5}">
                      <a16:colId xmlns:a16="http://schemas.microsoft.com/office/drawing/2014/main" val="3789632945"/>
                    </a:ext>
                  </a:extLst>
                </a:gridCol>
                <a:gridCol w="493776">
                  <a:extLst>
                    <a:ext uri="{9D8B030D-6E8A-4147-A177-3AD203B41FA5}">
                      <a16:colId xmlns:a16="http://schemas.microsoft.com/office/drawing/2014/main" val="1289542180"/>
                    </a:ext>
                  </a:extLst>
                </a:gridCol>
                <a:gridCol w="493776">
                  <a:extLst>
                    <a:ext uri="{9D8B030D-6E8A-4147-A177-3AD203B41FA5}">
                      <a16:colId xmlns:a16="http://schemas.microsoft.com/office/drawing/2014/main" val="3174861364"/>
                    </a:ext>
                  </a:extLst>
                </a:gridCol>
                <a:gridCol w="493776">
                  <a:extLst>
                    <a:ext uri="{9D8B030D-6E8A-4147-A177-3AD203B41FA5}">
                      <a16:colId xmlns:a16="http://schemas.microsoft.com/office/drawing/2014/main" val="43310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65544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- 2019-01-21 14:08:59 </a:t>
                      </a:r>
                      <a:r>
                        <a:rPr kumimoji="0" lang="en-US" sz="1000" b="0" i="0" u="none" strike="noStrike" kern="1200" cap="none" spc="0" normalizeH="0" baseline="0" noProof="0">
                          <a:ln>
                            <a:noFill/>
                          </a:ln>
                          <a:solidFill>
                            <a:prstClr val="black"/>
                          </a:solidFill>
                          <a:effectLst/>
                          <a:uLnTx/>
                          <a:uFillTx/>
                          <a:latin typeface="+mn-lt"/>
                          <a:ea typeface="+mn-ea"/>
                          <a:cs typeface="+mn-cs"/>
                        </a:rPr>
                        <a:t>
 Would you have guessed that the legacy of the Bauhaus is all around you?⠀
⠀
The influence of the Bauhaus movement stretches all around the globe🌍. From London, Berlin and Tel Aviv, all the way to New York, Mexico City and Medellín, the Bauhaus design principles spread like wildfire. Is Bauhaus to blame for the world’s obsession with design?⠀
⠀
📽️Find out in our #documentary ‘bauhausWORLD – The Code’ on #YouTube.  Follow the link in bio.⠀
⠀
#bauhaus #bauhaus100 #bauhausworld #artschool #design #iconic #legacy #aroundtheworld #wanderlust #travelgram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https://www.instagram.com/p/Bs5j9EhnKs4/media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20.54 %</a:t>
                      </a:r>
                    </a:p>
                  </a:txBody>
                  <a:tcPr/>
                </a:tc>
                <a:extLst>
                  <a:ext uri="{0D108BD9-81ED-4DB2-BD59-A6C34878D82A}">
                    <a16:rowId xmlns:a16="http://schemas.microsoft.com/office/drawing/2014/main" val="1618722637"/>
                  </a:ext>
                </a:extLst>
              </a:tr>
            </a:tbl>
          </a:graphicData>
        </a:graphic>
      </p:graphicFrame>
      <p:sp>
        <p:nvSpPr>
          <p:cNvPr id="4" name="Text Placeholder 3">
            <a:extLst>
              <a:ext uri="{FF2B5EF4-FFF2-40B4-BE49-F238E27FC236}">
                <a16:creationId xmlns:a16="http://schemas.microsoft.com/office/drawing/2014/main" id="{9D398B34-422D-40A0-8315-6811F08C42AC}"/>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368340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97F31-3184-417E-A64A-95BA1AF6789C}"/>
              </a:ext>
            </a:extLst>
          </p:cNvPr>
          <p:cNvSpPr>
            <a:spLocks noGrp="1"/>
          </p:cNvSpPr>
          <p:nvPr>
            <p:ph type="title"/>
          </p:nvPr>
        </p:nvSpPr>
        <p:spPr/>
        <p:txBody>
          <a:bodyPr/>
          <a:lstStyle/>
          <a:p>
            <a:r>
              <a:rPr lang="en-US"/>
              <a:t>Instagram Videos Table | dwdocumentary - 23 of 25</a:t>
            </a:r>
          </a:p>
        </p:txBody>
      </p:sp>
      <p:graphicFrame>
        <p:nvGraphicFramePr>
          <p:cNvPr id="5" name="Table Placeholder 4">
            <a:extLst>
              <a:ext uri="{FF2B5EF4-FFF2-40B4-BE49-F238E27FC236}">
                <a16:creationId xmlns:a16="http://schemas.microsoft.com/office/drawing/2014/main" id="{27771C60-03CA-4C70-994D-D66E877916A0}"/>
              </a:ext>
            </a:extLst>
          </p:cNvPr>
          <p:cNvGraphicFramePr>
            <a:graphicFrameLocks noGrp="1"/>
          </p:cNvGraphicFramePr>
          <p:nvPr>
            <p:ph type="tbl" sz="quarter" idx="13"/>
            <p:extLst>
              <p:ext uri="{D42A27DB-BD31-4B8C-83A1-F6EECF244321}">
                <p14:modId xmlns:p14="http://schemas.microsoft.com/office/powerpoint/2010/main" val="4029579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6931931"/>
                    </a:ext>
                  </a:extLst>
                </a:gridCol>
                <a:gridCol w="1152143">
                  <a:extLst>
                    <a:ext uri="{9D8B030D-6E8A-4147-A177-3AD203B41FA5}">
                      <a16:colId xmlns:a16="http://schemas.microsoft.com/office/drawing/2014/main" val="3150610686"/>
                    </a:ext>
                  </a:extLst>
                </a:gridCol>
                <a:gridCol w="493776">
                  <a:extLst>
                    <a:ext uri="{9D8B030D-6E8A-4147-A177-3AD203B41FA5}">
                      <a16:colId xmlns:a16="http://schemas.microsoft.com/office/drawing/2014/main" val="3268173583"/>
                    </a:ext>
                  </a:extLst>
                </a:gridCol>
                <a:gridCol w="493776">
                  <a:extLst>
                    <a:ext uri="{9D8B030D-6E8A-4147-A177-3AD203B41FA5}">
                      <a16:colId xmlns:a16="http://schemas.microsoft.com/office/drawing/2014/main" val="807038436"/>
                    </a:ext>
                  </a:extLst>
                </a:gridCol>
                <a:gridCol w="493776">
                  <a:extLst>
                    <a:ext uri="{9D8B030D-6E8A-4147-A177-3AD203B41FA5}">
                      <a16:colId xmlns:a16="http://schemas.microsoft.com/office/drawing/2014/main" val="2060622602"/>
                    </a:ext>
                  </a:extLst>
                </a:gridCol>
                <a:gridCol w="493776">
                  <a:extLst>
                    <a:ext uri="{9D8B030D-6E8A-4147-A177-3AD203B41FA5}">
                      <a16:colId xmlns:a16="http://schemas.microsoft.com/office/drawing/2014/main" val="700938013"/>
                    </a:ext>
                  </a:extLst>
                </a:gridCol>
                <a:gridCol w="493776">
                  <a:extLst>
                    <a:ext uri="{9D8B030D-6E8A-4147-A177-3AD203B41FA5}">
                      <a16:colId xmlns:a16="http://schemas.microsoft.com/office/drawing/2014/main" val="4226829947"/>
                    </a:ext>
                  </a:extLst>
                </a:gridCol>
                <a:gridCol w="493776">
                  <a:extLst>
                    <a:ext uri="{9D8B030D-6E8A-4147-A177-3AD203B41FA5}">
                      <a16:colId xmlns:a16="http://schemas.microsoft.com/office/drawing/2014/main" val="3549303497"/>
                    </a:ext>
                  </a:extLst>
                </a:gridCol>
                <a:gridCol w="493776">
                  <a:extLst>
                    <a:ext uri="{9D8B030D-6E8A-4147-A177-3AD203B41FA5}">
                      <a16:colId xmlns:a16="http://schemas.microsoft.com/office/drawing/2014/main" val="558396286"/>
                    </a:ext>
                  </a:extLst>
                </a:gridCol>
                <a:gridCol w="493776">
                  <a:extLst>
                    <a:ext uri="{9D8B030D-6E8A-4147-A177-3AD203B41FA5}">
                      <a16:colId xmlns:a16="http://schemas.microsoft.com/office/drawing/2014/main" val="192493325"/>
                    </a:ext>
                  </a:extLst>
                </a:gridCol>
                <a:gridCol w="493776">
                  <a:extLst>
                    <a:ext uri="{9D8B030D-6E8A-4147-A177-3AD203B41FA5}">
                      <a16:colId xmlns:a16="http://schemas.microsoft.com/office/drawing/2014/main" val="3095994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8705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- 2019-01-19 14:17:35 </a:t>
                      </a:r>
                      <a:r>
                        <a:rPr kumimoji="0" lang="en-US" sz="1000" b="0" i="0" u="none" strike="noStrike" kern="1200" cap="none" spc="0" normalizeH="0" baseline="0" noProof="0">
                          <a:ln>
                            <a:noFill/>
                          </a:ln>
                          <a:solidFill>
                            <a:prstClr val="black"/>
                          </a:solidFill>
                          <a:effectLst/>
                          <a:uLnTx/>
                          <a:uFillTx/>
                          <a:latin typeface="+mn-lt"/>
                          <a:ea typeface="+mn-ea"/>
                          <a:cs typeface="+mn-cs"/>
                        </a:rPr>
                        <a:t>
 Who thought typography could bring people together?⠀
⠀
Bauhaus University Graduate, Jan Gerner, managed to create a font that the people of Amman can be proud to call their own. ⠀
⠀
📽️ Watch #bauhausworld on YouTube for more.⠀
⠀
#bauhaus #architecture #bauhaus100 #design #100years #graphicdesign #home #designer #lettering #art #typography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https://www.instagram.com/p/Bs0bS1snbGY/media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22.16 %</a:t>
                      </a:r>
                    </a:p>
                  </a:txBody>
                  <a:tcPr/>
                </a:tc>
                <a:extLst>
                  <a:ext uri="{0D108BD9-81ED-4DB2-BD59-A6C34878D82A}">
                    <a16:rowId xmlns:a16="http://schemas.microsoft.com/office/drawing/2014/main" val="1710253021"/>
                  </a:ext>
                </a:extLst>
              </a:tr>
            </a:tbl>
          </a:graphicData>
        </a:graphic>
      </p:graphicFrame>
      <p:sp>
        <p:nvSpPr>
          <p:cNvPr id="4" name="Text Placeholder 3">
            <a:extLst>
              <a:ext uri="{FF2B5EF4-FFF2-40B4-BE49-F238E27FC236}">
                <a16:creationId xmlns:a16="http://schemas.microsoft.com/office/drawing/2014/main" id="{70DBE8A4-8C00-4129-A09D-4482CB7742BD}"/>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053146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8F25-A7D7-4FA0-92BB-D8E52959C7CD}"/>
              </a:ext>
            </a:extLst>
          </p:cNvPr>
          <p:cNvSpPr>
            <a:spLocks noGrp="1"/>
          </p:cNvSpPr>
          <p:nvPr>
            <p:ph type="title"/>
          </p:nvPr>
        </p:nvSpPr>
        <p:spPr/>
        <p:txBody>
          <a:bodyPr/>
          <a:lstStyle/>
          <a:p>
            <a:r>
              <a:rPr lang="en-US"/>
              <a:t>Instagram Videos Table | dwdocumentary - 24 of 25</a:t>
            </a:r>
          </a:p>
        </p:txBody>
      </p:sp>
      <p:graphicFrame>
        <p:nvGraphicFramePr>
          <p:cNvPr id="5" name="Table Placeholder 4">
            <a:extLst>
              <a:ext uri="{FF2B5EF4-FFF2-40B4-BE49-F238E27FC236}">
                <a16:creationId xmlns:a16="http://schemas.microsoft.com/office/drawing/2014/main" id="{0D75D0CB-9CDA-4429-A58A-72A0CA6CD094}"/>
              </a:ext>
            </a:extLst>
          </p:cNvPr>
          <p:cNvGraphicFramePr>
            <a:graphicFrameLocks noGrp="1"/>
          </p:cNvGraphicFramePr>
          <p:nvPr>
            <p:ph type="tbl" sz="quarter" idx="13"/>
            <p:extLst>
              <p:ext uri="{D42A27DB-BD31-4B8C-83A1-F6EECF244321}">
                <p14:modId xmlns:p14="http://schemas.microsoft.com/office/powerpoint/2010/main" val="34081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62839245"/>
                    </a:ext>
                  </a:extLst>
                </a:gridCol>
                <a:gridCol w="1152143">
                  <a:extLst>
                    <a:ext uri="{9D8B030D-6E8A-4147-A177-3AD203B41FA5}">
                      <a16:colId xmlns:a16="http://schemas.microsoft.com/office/drawing/2014/main" val="1235135840"/>
                    </a:ext>
                  </a:extLst>
                </a:gridCol>
                <a:gridCol w="493776">
                  <a:extLst>
                    <a:ext uri="{9D8B030D-6E8A-4147-A177-3AD203B41FA5}">
                      <a16:colId xmlns:a16="http://schemas.microsoft.com/office/drawing/2014/main" val="1054694"/>
                    </a:ext>
                  </a:extLst>
                </a:gridCol>
                <a:gridCol w="493776">
                  <a:extLst>
                    <a:ext uri="{9D8B030D-6E8A-4147-A177-3AD203B41FA5}">
                      <a16:colId xmlns:a16="http://schemas.microsoft.com/office/drawing/2014/main" val="2844043788"/>
                    </a:ext>
                  </a:extLst>
                </a:gridCol>
                <a:gridCol w="493776">
                  <a:extLst>
                    <a:ext uri="{9D8B030D-6E8A-4147-A177-3AD203B41FA5}">
                      <a16:colId xmlns:a16="http://schemas.microsoft.com/office/drawing/2014/main" val="1347858371"/>
                    </a:ext>
                  </a:extLst>
                </a:gridCol>
                <a:gridCol w="493776">
                  <a:extLst>
                    <a:ext uri="{9D8B030D-6E8A-4147-A177-3AD203B41FA5}">
                      <a16:colId xmlns:a16="http://schemas.microsoft.com/office/drawing/2014/main" val="4046934026"/>
                    </a:ext>
                  </a:extLst>
                </a:gridCol>
                <a:gridCol w="493776">
                  <a:extLst>
                    <a:ext uri="{9D8B030D-6E8A-4147-A177-3AD203B41FA5}">
                      <a16:colId xmlns:a16="http://schemas.microsoft.com/office/drawing/2014/main" val="485293067"/>
                    </a:ext>
                  </a:extLst>
                </a:gridCol>
                <a:gridCol w="493776">
                  <a:extLst>
                    <a:ext uri="{9D8B030D-6E8A-4147-A177-3AD203B41FA5}">
                      <a16:colId xmlns:a16="http://schemas.microsoft.com/office/drawing/2014/main" val="2960429882"/>
                    </a:ext>
                  </a:extLst>
                </a:gridCol>
                <a:gridCol w="493776">
                  <a:extLst>
                    <a:ext uri="{9D8B030D-6E8A-4147-A177-3AD203B41FA5}">
                      <a16:colId xmlns:a16="http://schemas.microsoft.com/office/drawing/2014/main" val="3272720634"/>
                    </a:ext>
                  </a:extLst>
                </a:gridCol>
                <a:gridCol w="493776">
                  <a:extLst>
                    <a:ext uri="{9D8B030D-6E8A-4147-A177-3AD203B41FA5}">
                      <a16:colId xmlns:a16="http://schemas.microsoft.com/office/drawing/2014/main" val="4276018477"/>
                    </a:ext>
                  </a:extLst>
                </a:gridCol>
                <a:gridCol w="493776">
                  <a:extLst>
                    <a:ext uri="{9D8B030D-6E8A-4147-A177-3AD203B41FA5}">
                      <a16:colId xmlns:a16="http://schemas.microsoft.com/office/drawing/2014/main" val="68017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18980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- 2019-01-17 16:33:56 </a:t>
                      </a:r>
                      <a:r>
                        <a:rPr kumimoji="0" lang="en-US" sz="1000" b="0" i="0" u="none" strike="noStrike" kern="1200" cap="none" spc="0" normalizeH="0" baseline="0" noProof="0">
                          <a:ln>
                            <a:noFill/>
                          </a:ln>
                          <a:solidFill>
                            <a:prstClr val="black"/>
                          </a:solidFill>
                          <a:effectLst/>
                          <a:uLnTx/>
                          <a:uFillTx/>
                          <a:latin typeface="+mn-lt"/>
                          <a:ea typeface="+mn-ea"/>
                          <a:cs typeface="+mn-cs"/>
                        </a:rPr>
                        <a:t>
 🎉It’s giveaway time! And you could be one of the lucky winners. Follow us and join our Bauhaus photo competition for a chance to win a Leica camera! 📷
.
It’s super easy to take part:⠀
The Bauhaus school of design left its mark on the world. Look around you – can you spot something that was inspired by Bauhaus?
.
📸SNAP it. ⬆️UPLOAD it. TAG @dwdocumentary on your photo. Add your LOCATION and use the HASHTAG #bauhaus100.
.
Get creative. You could find the Bauhaus principles of design anywhere – in architecture, art, fashion ... #tellyourfriends
.
For full terms and conditions, check out our story highlight at the 🔝 of our page.
.
#tyf #competition #win #giveaway #contest #prize #photography #free #comp #leicacamera #leicam #leicaphoto #leicaimages #streetphotography #interiorlovers #architecture #bauhaus100 #bauhausworld
1st prize #sponsoredby @leica_camera
The contest is not in any way affiliated with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https://www.instagram.com/p/BsvgtXbnN_l/media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25.95 %</a:t>
                      </a:r>
                    </a:p>
                  </a:txBody>
                  <a:tcPr/>
                </a:tc>
                <a:extLst>
                  <a:ext uri="{0D108BD9-81ED-4DB2-BD59-A6C34878D82A}">
                    <a16:rowId xmlns:a16="http://schemas.microsoft.com/office/drawing/2014/main" val="1328650754"/>
                  </a:ext>
                </a:extLst>
              </a:tr>
            </a:tbl>
          </a:graphicData>
        </a:graphic>
      </p:graphicFrame>
      <p:sp>
        <p:nvSpPr>
          <p:cNvPr id="4" name="Text Placeholder 3">
            <a:extLst>
              <a:ext uri="{FF2B5EF4-FFF2-40B4-BE49-F238E27FC236}">
                <a16:creationId xmlns:a16="http://schemas.microsoft.com/office/drawing/2014/main" id="{47D78DBC-CEFE-4A7D-8649-6F6DCF0E450E}"/>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1863614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F8B5-B29D-4AE6-A06A-F826BC9460E7}"/>
              </a:ext>
            </a:extLst>
          </p:cNvPr>
          <p:cNvSpPr>
            <a:spLocks noGrp="1"/>
          </p:cNvSpPr>
          <p:nvPr>
            <p:ph type="title"/>
          </p:nvPr>
        </p:nvSpPr>
        <p:spPr/>
        <p:txBody>
          <a:bodyPr/>
          <a:lstStyle/>
          <a:p>
            <a:r>
              <a:rPr lang="en-US"/>
              <a:t>Instagram Videos Table | dwdocumentary - 25 of 25</a:t>
            </a:r>
          </a:p>
        </p:txBody>
      </p:sp>
      <p:graphicFrame>
        <p:nvGraphicFramePr>
          <p:cNvPr id="5" name="Table Placeholder 4">
            <a:extLst>
              <a:ext uri="{FF2B5EF4-FFF2-40B4-BE49-F238E27FC236}">
                <a16:creationId xmlns:a16="http://schemas.microsoft.com/office/drawing/2014/main" id="{7F16B9E1-83D9-47BE-8136-39B5E9475FDB}"/>
              </a:ext>
            </a:extLst>
          </p:cNvPr>
          <p:cNvGraphicFramePr>
            <a:graphicFrameLocks noGrp="1"/>
          </p:cNvGraphicFramePr>
          <p:nvPr>
            <p:ph type="tbl" sz="quarter" idx="13"/>
            <p:extLst>
              <p:ext uri="{D42A27DB-BD31-4B8C-83A1-F6EECF244321}">
                <p14:modId xmlns:p14="http://schemas.microsoft.com/office/powerpoint/2010/main" val="354261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76830016"/>
                    </a:ext>
                  </a:extLst>
                </a:gridCol>
                <a:gridCol w="1152143">
                  <a:extLst>
                    <a:ext uri="{9D8B030D-6E8A-4147-A177-3AD203B41FA5}">
                      <a16:colId xmlns:a16="http://schemas.microsoft.com/office/drawing/2014/main" val="1426203437"/>
                    </a:ext>
                  </a:extLst>
                </a:gridCol>
                <a:gridCol w="493776">
                  <a:extLst>
                    <a:ext uri="{9D8B030D-6E8A-4147-A177-3AD203B41FA5}">
                      <a16:colId xmlns:a16="http://schemas.microsoft.com/office/drawing/2014/main" val="434171556"/>
                    </a:ext>
                  </a:extLst>
                </a:gridCol>
                <a:gridCol w="493776">
                  <a:extLst>
                    <a:ext uri="{9D8B030D-6E8A-4147-A177-3AD203B41FA5}">
                      <a16:colId xmlns:a16="http://schemas.microsoft.com/office/drawing/2014/main" val="3584301334"/>
                    </a:ext>
                  </a:extLst>
                </a:gridCol>
                <a:gridCol w="493776">
                  <a:extLst>
                    <a:ext uri="{9D8B030D-6E8A-4147-A177-3AD203B41FA5}">
                      <a16:colId xmlns:a16="http://schemas.microsoft.com/office/drawing/2014/main" val="3709752454"/>
                    </a:ext>
                  </a:extLst>
                </a:gridCol>
                <a:gridCol w="493776">
                  <a:extLst>
                    <a:ext uri="{9D8B030D-6E8A-4147-A177-3AD203B41FA5}">
                      <a16:colId xmlns:a16="http://schemas.microsoft.com/office/drawing/2014/main" val="4178092683"/>
                    </a:ext>
                  </a:extLst>
                </a:gridCol>
                <a:gridCol w="493776">
                  <a:extLst>
                    <a:ext uri="{9D8B030D-6E8A-4147-A177-3AD203B41FA5}">
                      <a16:colId xmlns:a16="http://schemas.microsoft.com/office/drawing/2014/main" val="3670090843"/>
                    </a:ext>
                  </a:extLst>
                </a:gridCol>
                <a:gridCol w="493776">
                  <a:extLst>
                    <a:ext uri="{9D8B030D-6E8A-4147-A177-3AD203B41FA5}">
                      <a16:colId xmlns:a16="http://schemas.microsoft.com/office/drawing/2014/main" val="1992128903"/>
                    </a:ext>
                  </a:extLst>
                </a:gridCol>
                <a:gridCol w="493776">
                  <a:extLst>
                    <a:ext uri="{9D8B030D-6E8A-4147-A177-3AD203B41FA5}">
                      <a16:colId xmlns:a16="http://schemas.microsoft.com/office/drawing/2014/main" val="1217051118"/>
                    </a:ext>
                  </a:extLst>
                </a:gridCol>
                <a:gridCol w="493776">
                  <a:extLst>
                    <a:ext uri="{9D8B030D-6E8A-4147-A177-3AD203B41FA5}">
                      <a16:colId xmlns:a16="http://schemas.microsoft.com/office/drawing/2014/main" val="777624187"/>
                    </a:ext>
                  </a:extLst>
                </a:gridCol>
                <a:gridCol w="493776">
                  <a:extLst>
                    <a:ext uri="{9D8B030D-6E8A-4147-A177-3AD203B41FA5}">
                      <a16:colId xmlns:a16="http://schemas.microsoft.com/office/drawing/2014/main" val="415203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60720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dwdocumentary - 2019-01-16 18:48:11 </a:t>
                      </a:r>
                      <a:r>
                        <a:rPr kumimoji="0" lang="en-US" sz="1000" b="0" i="0" u="none" strike="noStrike" kern="1200" cap="none" spc="0" normalizeH="0" baseline="0" noProof="0">
                          <a:ln>
                            <a:noFill/>
                          </a:ln>
                          <a:solidFill>
                            <a:prstClr val="black"/>
                          </a:solidFill>
                          <a:effectLst/>
                          <a:uLnTx/>
                          <a:uFillTx/>
                          <a:latin typeface="+mn-lt"/>
                          <a:ea typeface="+mn-ea"/>
                          <a:cs typeface="+mn-cs"/>
                        </a:rPr>
                        <a:t>
 Inspiration can strike in the most unlikely of places - even on a London bus.
.
When it comes to design, @yinka_ilori follows his gut. And turns chairs into pieces of art.
.
📽️Meet more creative minds that keep the spirit of Bauhaus alive - just follow the link in our bio.
.
 #bauhaus100 #bauhaus #dwdocumentary #chairswithstories #interiorstylist #britishdesigner #rainbow #nigeriandesigner #acolorstory #colorhunter #interiorsinspiration #african #nigeria #documentary  #vintage #design #handmade #roots #yinkailori #bauhausworld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https://www.instagram.com/p/BstLUhqHt-Z/media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extLst>
                  <a:ext uri="{0D108BD9-81ED-4DB2-BD59-A6C34878D82A}">
                    <a16:rowId xmlns:a16="http://schemas.microsoft.com/office/drawing/2014/main" val="2400580215"/>
                  </a:ext>
                </a:extLst>
              </a:tr>
            </a:tbl>
          </a:graphicData>
        </a:graphic>
      </p:graphicFrame>
      <p:sp>
        <p:nvSpPr>
          <p:cNvPr id="4" name="Text Placeholder 3">
            <a:extLst>
              <a:ext uri="{FF2B5EF4-FFF2-40B4-BE49-F238E27FC236}">
                <a16:creationId xmlns:a16="http://schemas.microsoft.com/office/drawing/2014/main" id="{D98E6E22-8062-4860-9052-D1A2888F8ADD}"/>
              </a:ext>
            </a:extLst>
          </p:cNvPr>
          <p:cNvSpPr>
            <a:spLocks noGrp="1"/>
          </p:cNvSpPr>
          <p:nvPr>
            <p:ph type="body" sz="quarter" idx="14"/>
          </p:nvPr>
        </p:nvSpPr>
        <p:spPr/>
        <p:txBody>
          <a:bodyPr/>
          <a:lstStyle/>
          <a:p>
            <a:r>
              <a:rPr lang="en-US"/>
              <a:t>01/01/2018 - 03/31/2019</a:t>
            </a:r>
          </a:p>
        </p:txBody>
      </p:sp>
    </p:spTree>
    <p:extLst>
      <p:ext uri="{BB962C8B-B14F-4D97-AF65-F5344CB8AC3E}">
        <p14:creationId xmlns:p14="http://schemas.microsoft.com/office/powerpoint/2010/main" val="35459378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1365</Words>
  <Application>Microsoft Office PowerPoint</Application>
  <PresentationFormat>On-screen Show (4:3)</PresentationFormat>
  <Paragraphs>589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Videos Table | dwdocumentary - 1 of 25</vt:lpstr>
      <vt:lpstr>Instagram Videos Table | dwdocumentary - 2 of 25</vt:lpstr>
      <vt:lpstr>Instagram Videos Table | dwdocumentary - 3 of 25</vt:lpstr>
      <vt:lpstr>Instagram Videos Table | dwdocumentary - 4 of 25</vt:lpstr>
      <vt:lpstr>Instagram Videos Table | dwdocumentary - 5 of 25</vt:lpstr>
      <vt:lpstr>Instagram Videos Table | dwdocumentary - 6 of 25</vt:lpstr>
      <vt:lpstr>Instagram Videos Table | dwdocumentary - 7 of 25</vt:lpstr>
      <vt:lpstr>Instagram Videos Table | dwdocumentary - 8 of 25</vt:lpstr>
      <vt:lpstr>Instagram Videos Table | dwdocumentary - 9 of 25</vt:lpstr>
      <vt:lpstr>Instagram Videos Table | dwdocumentary - 10 of 25</vt:lpstr>
      <vt:lpstr>Instagram Videos Table | dwdocumentary - 11 of 25</vt:lpstr>
      <vt:lpstr>Instagram Videos Table | dwdocumentary - 12 of 25</vt:lpstr>
      <vt:lpstr>Instagram Videos Table | dwdocumentary - 13 of 25</vt:lpstr>
      <vt:lpstr>Instagram Videos Table | dwdocumentary - 14 of 25</vt:lpstr>
      <vt:lpstr>Instagram Videos Table | dwdocumentary - 15 of 25</vt:lpstr>
      <vt:lpstr>Instagram Videos Table | dwdocumentary - 16 of 25</vt:lpstr>
      <vt:lpstr>Instagram Videos Table | dwdocumentary - 17 of 25</vt:lpstr>
      <vt:lpstr>Instagram Videos Table | dwdocumentary - 18 of 25</vt:lpstr>
      <vt:lpstr>Instagram Videos Table | dwdocumentary - 19 of 25</vt:lpstr>
      <vt:lpstr>Instagram Videos Table | dwdocumentary - 20 of 25</vt:lpstr>
      <vt:lpstr>Instagram Videos Table | dwdocumentary - 21 of 25</vt:lpstr>
      <vt:lpstr>Instagram Videos Table | dwdocumentary - 22 of 25</vt:lpstr>
      <vt:lpstr>Instagram Videos Table | dwdocumentary - 23 of 25</vt:lpstr>
      <vt:lpstr>Instagram Videos Table | dwdocumentary - 24 of 25</vt:lpstr>
      <vt:lpstr>Instagram Videos Table | dwdocumentary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2019-04-02T09:09:08Z</dcterms:created>
  <dcterms:modified xsi:type="dcterms:W3CDTF">2019-04-02T09:23:55Z</dcterms:modified>
</cp:coreProperties>
</file>