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10FD6-3B32-4C44-B954-31BE094FB4A9}"/>
              </a:ext>
            </a:extLst>
          </p:cNvPr>
          <p:cNvSpPr>
            <a:spLocks noGrp="1"/>
          </p:cNvSpPr>
          <p:nvPr>
            <p:ph type="title"/>
          </p:nvPr>
        </p:nvSpPr>
        <p:spPr/>
        <p:txBody>
          <a:bodyPr/>
          <a:lstStyle/>
          <a:p>
            <a:r>
              <a:rPr lang="en-US"/>
              <a:t>Facebook Own Posts Table  | DW - Founders' Valley - 1 of 12</a:t>
            </a:r>
          </a:p>
        </p:txBody>
      </p:sp>
      <p:graphicFrame>
        <p:nvGraphicFramePr>
          <p:cNvPr id="5" name="Table Placeholder 4">
            <a:extLst>
              <a:ext uri="{FF2B5EF4-FFF2-40B4-BE49-F238E27FC236}">
                <a16:creationId xmlns:a16="http://schemas.microsoft.com/office/drawing/2014/main" id="{80F319EC-DF0E-448E-9866-A21DEF04CCFF}"/>
              </a:ext>
            </a:extLst>
          </p:cNvPr>
          <p:cNvGraphicFramePr>
            <a:graphicFrameLocks noGrp="1"/>
          </p:cNvGraphicFramePr>
          <p:nvPr>
            <p:ph type="tbl" sz="quarter" idx="13"/>
            <p:extLst>
              <p:ext uri="{D42A27DB-BD31-4B8C-83A1-F6EECF244321}">
                <p14:modId xmlns:p14="http://schemas.microsoft.com/office/powerpoint/2010/main" val="3686358486"/>
              </p:ext>
            </p:extLst>
          </p:nvPr>
        </p:nvGraphicFramePr>
        <p:xfrm>
          <a:off x="457200" y="1731963"/>
          <a:ext cx="8229600" cy="34747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53737147"/>
                    </a:ext>
                  </a:extLst>
                </a:gridCol>
                <a:gridCol w="370332">
                  <a:extLst>
                    <a:ext uri="{9D8B030D-6E8A-4147-A177-3AD203B41FA5}">
                      <a16:colId xmlns:a16="http://schemas.microsoft.com/office/drawing/2014/main" val="566381409"/>
                    </a:ext>
                  </a:extLst>
                </a:gridCol>
                <a:gridCol w="370332">
                  <a:extLst>
                    <a:ext uri="{9D8B030D-6E8A-4147-A177-3AD203B41FA5}">
                      <a16:colId xmlns:a16="http://schemas.microsoft.com/office/drawing/2014/main" val="2579156044"/>
                    </a:ext>
                  </a:extLst>
                </a:gridCol>
                <a:gridCol w="370332">
                  <a:extLst>
                    <a:ext uri="{9D8B030D-6E8A-4147-A177-3AD203B41FA5}">
                      <a16:colId xmlns:a16="http://schemas.microsoft.com/office/drawing/2014/main" val="2807263333"/>
                    </a:ext>
                  </a:extLst>
                </a:gridCol>
                <a:gridCol w="329184">
                  <a:extLst>
                    <a:ext uri="{9D8B030D-6E8A-4147-A177-3AD203B41FA5}">
                      <a16:colId xmlns:a16="http://schemas.microsoft.com/office/drawing/2014/main" val="1091768620"/>
                    </a:ext>
                  </a:extLst>
                </a:gridCol>
                <a:gridCol w="329184">
                  <a:extLst>
                    <a:ext uri="{9D8B030D-6E8A-4147-A177-3AD203B41FA5}">
                      <a16:colId xmlns:a16="http://schemas.microsoft.com/office/drawing/2014/main" val="1110489394"/>
                    </a:ext>
                  </a:extLst>
                </a:gridCol>
                <a:gridCol w="329184">
                  <a:extLst>
                    <a:ext uri="{9D8B030D-6E8A-4147-A177-3AD203B41FA5}">
                      <a16:colId xmlns:a16="http://schemas.microsoft.com/office/drawing/2014/main" val="198487234"/>
                    </a:ext>
                  </a:extLst>
                </a:gridCol>
                <a:gridCol w="329184">
                  <a:extLst>
                    <a:ext uri="{9D8B030D-6E8A-4147-A177-3AD203B41FA5}">
                      <a16:colId xmlns:a16="http://schemas.microsoft.com/office/drawing/2014/main" val="997911909"/>
                    </a:ext>
                  </a:extLst>
                </a:gridCol>
                <a:gridCol w="329184">
                  <a:extLst>
                    <a:ext uri="{9D8B030D-6E8A-4147-A177-3AD203B41FA5}">
                      <a16:colId xmlns:a16="http://schemas.microsoft.com/office/drawing/2014/main" val="2660564017"/>
                    </a:ext>
                  </a:extLst>
                </a:gridCol>
                <a:gridCol w="329184">
                  <a:extLst>
                    <a:ext uri="{9D8B030D-6E8A-4147-A177-3AD203B41FA5}">
                      <a16:colId xmlns:a16="http://schemas.microsoft.com/office/drawing/2014/main" val="308791752"/>
                    </a:ext>
                  </a:extLst>
                </a:gridCol>
                <a:gridCol w="329184">
                  <a:extLst>
                    <a:ext uri="{9D8B030D-6E8A-4147-A177-3AD203B41FA5}">
                      <a16:colId xmlns:a16="http://schemas.microsoft.com/office/drawing/2014/main" val="2687467493"/>
                    </a:ext>
                  </a:extLst>
                </a:gridCol>
                <a:gridCol w="329184">
                  <a:extLst>
                    <a:ext uri="{9D8B030D-6E8A-4147-A177-3AD203B41FA5}">
                      <a16:colId xmlns:a16="http://schemas.microsoft.com/office/drawing/2014/main" val="3829294963"/>
                    </a:ext>
                  </a:extLst>
                </a:gridCol>
                <a:gridCol w="329184">
                  <a:extLst>
                    <a:ext uri="{9D8B030D-6E8A-4147-A177-3AD203B41FA5}">
                      <a16:colId xmlns:a16="http://schemas.microsoft.com/office/drawing/2014/main" val="1853459006"/>
                    </a:ext>
                  </a:extLst>
                </a:gridCol>
                <a:gridCol w="370332">
                  <a:extLst>
                    <a:ext uri="{9D8B030D-6E8A-4147-A177-3AD203B41FA5}">
                      <a16:colId xmlns:a16="http://schemas.microsoft.com/office/drawing/2014/main" val="3447634679"/>
                    </a:ext>
                  </a:extLst>
                </a:gridCol>
                <a:gridCol w="370332">
                  <a:extLst>
                    <a:ext uri="{9D8B030D-6E8A-4147-A177-3AD203B41FA5}">
                      <a16:colId xmlns:a16="http://schemas.microsoft.com/office/drawing/2014/main" val="3563835322"/>
                    </a:ext>
                  </a:extLst>
                </a:gridCol>
                <a:gridCol w="329184">
                  <a:extLst>
                    <a:ext uri="{9D8B030D-6E8A-4147-A177-3AD203B41FA5}">
                      <a16:colId xmlns:a16="http://schemas.microsoft.com/office/drawing/2014/main" val="1356648392"/>
                    </a:ext>
                  </a:extLst>
                </a:gridCol>
                <a:gridCol w="329184">
                  <a:extLst>
                    <a:ext uri="{9D8B030D-6E8A-4147-A177-3AD203B41FA5}">
                      <a16:colId xmlns:a16="http://schemas.microsoft.com/office/drawing/2014/main" val="2556444892"/>
                    </a:ext>
                  </a:extLst>
                </a:gridCol>
                <a:gridCol w="370332">
                  <a:extLst>
                    <a:ext uri="{9D8B030D-6E8A-4147-A177-3AD203B41FA5}">
                      <a16:colId xmlns:a16="http://schemas.microsoft.com/office/drawing/2014/main" val="2422685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750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- 2017-12-31 12:38:00 </a:t>
                      </a:r>
                      <a:r>
                        <a:rPr kumimoji="0" lang="en-US" sz="1000" b="0" i="0" u="none" strike="noStrike" kern="1200" cap="none" spc="0" normalizeH="0" baseline="0" noProof="0">
                          <a:ln>
                            <a:noFill/>
                          </a:ln>
                          <a:solidFill>
                            <a:prstClr val="black"/>
                          </a:solidFill>
                          <a:effectLst/>
                          <a:uLnTx/>
                          <a:uFillTx/>
                          <a:latin typeface="+mn-lt"/>
                          <a:ea typeface="+mn-ea"/>
                          <a:cs typeface="+mn-cs"/>
                        </a:rPr>
                        <a:t> 
 This is where Founders' Valley began - relive the first episode! What where your favorite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434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- 2017-12-31 07:32:00 </a:t>
                      </a:r>
                      <a:r>
                        <a:rPr kumimoji="0" lang="en-US" sz="1000" b="0" i="0" u="none" strike="noStrike" kern="1200" cap="none" spc="0" normalizeH="0" baseline="0" noProof="0">
                          <a:ln>
                            <a:noFill/>
                          </a:ln>
                          <a:solidFill>
                            <a:prstClr val="black"/>
                          </a:solidFill>
                          <a:effectLst/>
                          <a:uLnTx/>
                          <a:uFillTx/>
                          <a:latin typeface="+mn-lt"/>
                          <a:ea typeface="+mn-ea"/>
                          <a:cs typeface="+mn-cs"/>
                        </a:rPr>
                        <a:t> 
 Here are more unforgettable moments from Mongolia - a country that is undergoing rapid change. Thanks to Khulan Davaadorj and all the founders who shared their stories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1042077"/>
                  </a:ext>
                </a:extLst>
              </a:tr>
            </a:tbl>
          </a:graphicData>
        </a:graphic>
      </p:graphicFrame>
      <p:sp>
        <p:nvSpPr>
          <p:cNvPr id="4" name="Text Placeholder 3">
            <a:extLst>
              <a:ext uri="{FF2B5EF4-FFF2-40B4-BE49-F238E27FC236}">
                <a16:creationId xmlns:a16="http://schemas.microsoft.com/office/drawing/2014/main" id="{4B5C5CFB-323C-4BF0-BDCA-FA9AC9871E2F}"/>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1603368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78433-65E7-411D-87C1-9A63FF7A0812}"/>
              </a:ext>
            </a:extLst>
          </p:cNvPr>
          <p:cNvSpPr>
            <a:spLocks noGrp="1"/>
          </p:cNvSpPr>
          <p:nvPr>
            <p:ph type="title"/>
          </p:nvPr>
        </p:nvSpPr>
        <p:spPr/>
        <p:txBody>
          <a:bodyPr/>
          <a:lstStyle/>
          <a:p>
            <a:r>
              <a:rPr lang="en-US"/>
              <a:t>Facebook Own Posts Table  | DW - Founders' Valley - 2 of 12</a:t>
            </a:r>
          </a:p>
        </p:txBody>
      </p:sp>
      <p:graphicFrame>
        <p:nvGraphicFramePr>
          <p:cNvPr id="5" name="Table Placeholder 4">
            <a:extLst>
              <a:ext uri="{FF2B5EF4-FFF2-40B4-BE49-F238E27FC236}">
                <a16:creationId xmlns:a16="http://schemas.microsoft.com/office/drawing/2014/main" id="{FE868081-8654-413B-8E48-C2CBD43239A6}"/>
              </a:ext>
            </a:extLst>
          </p:cNvPr>
          <p:cNvGraphicFramePr>
            <a:graphicFrameLocks noGrp="1"/>
          </p:cNvGraphicFramePr>
          <p:nvPr>
            <p:ph type="tbl" sz="quarter" idx="13"/>
            <p:extLst>
              <p:ext uri="{D42A27DB-BD31-4B8C-83A1-F6EECF244321}">
                <p14:modId xmlns:p14="http://schemas.microsoft.com/office/powerpoint/2010/main" val="3928277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7004162"/>
                    </a:ext>
                  </a:extLst>
                </a:gridCol>
                <a:gridCol w="370332">
                  <a:extLst>
                    <a:ext uri="{9D8B030D-6E8A-4147-A177-3AD203B41FA5}">
                      <a16:colId xmlns:a16="http://schemas.microsoft.com/office/drawing/2014/main" val="3847678777"/>
                    </a:ext>
                  </a:extLst>
                </a:gridCol>
                <a:gridCol w="370332">
                  <a:extLst>
                    <a:ext uri="{9D8B030D-6E8A-4147-A177-3AD203B41FA5}">
                      <a16:colId xmlns:a16="http://schemas.microsoft.com/office/drawing/2014/main" val="83313206"/>
                    </a:ext>
                  </a:extLst>
                </a:gridCol>
                <a:gridCol w="370332">
                  <a:extLst>
                    <a:ext uri="{9D8B030D-6E8A-4147-A177-3AD203B41FA5}">
                      <a16:colId xmlns:a16="http://schemas.microsoft.com/office/drawing/2014/main" val="2364872636"/>
                    </a:ext>
                  </a:extLst>
                </a:gridCol>
                <a:gridCol w="329184">
                  <a:extLst>
                    <a:ext uri="{9D8B030D-6E8A-4147-A177-3AD203B41FA5}">
                      <a16:colId xmlns:a16="http://schemas.microsoft.com/office/drawing/2014/main" val="2606381449"/>
                    </a:ext>
                  </a:extLst>
                </a:gridCol>
                <a:gridCol w="329184">
                  <a:extLst>
                    <a:ext uri="{9D8B030D-6E8A-4147-A177-3AD203B41FA5}">
                      <a16:colId xmlns:a16="http://schemas.microsoft.com/office/drawing/2014/main" val="1675667016"/>
                    </a:ext>
                  </a:extLst>
                </a:gridCol>
                <a:gridCol w="329184">
                  <a:extLst>
                    <a:ext uri="{9D8B030D-6E8A-4147-A177-3AD203B41FA5}">
                      <a16:colId xmlns:a16="http://schemas.microsoft.com/office/drawing/2014/main" val="1688753013"/>
                    </a:ext>
                  </a:extLst>
                </a:gridCol>
                <a:gridCol w="329184">
                  <a:extLst>
                    <a:ext uri="{9D8B030D-6E8A-4147-A177-3AD203B41FA5}">
                      <a16:colId xmlns:a16="http://schemas.microsoft.com/office/drawing/2014/main" val="2144041996"/>
                    </a:ext>
                  </a:extLst>
                </a:gridCol>
                <a:gridCol w="329184">
                  <a:extLst>
                    <a:ext uri="{9D8B030D-6E8A-4147-A177-3AD203B41FA5}">
                      <a16:colId xmlns:a16="http://schemas.microsoft.com/office/drawing/2014/main" val="3065746468"/>
                    </a:ext>
                  </a:extLst>
                </a:gridCol>
                <a:gridCol w="329184">
                  <a:extLst>
                    <a:ext uri="{9D8B030D-6E8A-4147-A177-3AD203B41FA5}">
                      <a16:colId xmlns:a16="http://schemas.microsoft.com/office/drawing/2014/main" val="3450080860"/>
                    </a:ext>
                  </a:extLst>
                </a:gridCol>
                <a:gridCol w="329184">
                  <a:extLst>
                    <a:ext uri="{9D8B030D-6E8A-4147-A177-3AD203B41FA5}">
                      <a16:colId xmlns:a16="http://schemas.microsoft.com/office/drawing/2014/main" val="3616310271"/>
                    </a:ext>
                  </a:extLst>
                </a:gridCol>
                <a:gridCol w="329184">
                  <a:extLst>
                    <a:ext uri="{9D8B030D-6E8A-4147-A177-3AD203B41FA5}">
                      <a16:colId xmlns:a16="http://schemas.microsoft.com/office/drawing/2014/main" val="963388729"/>
                    </a:ext>
                  </a:extLst>
                </a:gridCol>
                <a:gridCol w="329184">
                  <a:extLst>
                    <a:ext uri="{9D8B030D-6E8A-4147-A177-3AD203B41FA5}">
                      <a16:colId xmlns:a16="http://schemas.microsoft.com/office/drawing/2014/main" val="2784993095"/>
                    </a:ext>
                  </a:extLst>
                </a:gridCol>
                <a:gridCol w="370332">
                  <a:extLst>
                    <a:ext uri="{9D8B030D-6E8A-4147-A177-3AD203B41FA5}">
                      <a16:colId xmlns:a16="http://schemas.microsoft.com/office/drawing/2014/main" val="4189649812"/>
                    </a:ext>
                  </a:extLst>
                </a:gridCol>
                <a:gridCol w="370332">
                  <a:extLst>
                    <a:ext uri="{9D8B030D-6E8A-4147-A177-3AD203B41FA5}">
                      <a16:colId xmlns:a16="http://schemas.microsoft.com/office/drawing/2014/main" val="3389052640"/>
                    </a:ext>
                  </a:extLst>
                </a:gridCol>
                <a:gridCol w="329184">
                  <a:extLst>
                    <a:ext uri="{9D8B030D-6E8A-4147-A177-3AD203B41FA5}">
                      <a16:colId xmlns:a16="http://schemas.microsoft.com/office/drawing/2014/main" val="475183598"/>
                    </a:ext>
                  </a:extLst>
                </a:gridCol>
                <a:gridCol w="329184">
                  <a:extLst>
                    <a:ext uri="{9D8B030D-6E8A-4147-A177-3AD203B41FA5}">
                      <a16:colId xmlns:a16="http://schemas.microsoft.com/office/drawing/2014/main" val="2169168728"/>
                    </a:ext>
                  </a:extLst>
                </a:gridCol>
                <a:gridCol w="370332">
                  <a:extLst>
                    <a:ext uri="{9D8B030D-6E8A-4147-A177-3AD203B41FA5}">
                      <a16:colId xmlns:a16="http://schemas.microsoft.com/office/drawing/2014/main" val="1894116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305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- 2017-12-31 00:31:00 </a:t>
                      </a:r>
                      <a:r>
                        <a:rPr kumimoji="0" lang="en-US" sz="1000" b="0" i="0" u="none" strike="noStrike" kern="1200" cap="none" spc="0" normalizeH="0" baseline="0" noProof="0">
                          <a:ln>
                            <a:noFill/>
                          </a:ln>
                          <a:solidFill>
                            <a:prstClr val="black"/>
                          </a:solidFill>
                          <a:effectLst/>
                          <a:uLnTx/>
                          <a:uFillTx/>
                          <a:latin typeface="+mn-lt"/>
                          <a:ea typeface="+mn-ea"/>
                          <a:cs typeface="+mn-cs"/>
                        </a:rPr>
                        <a:t> 
 What were your favorite Founders’ Valley moments? We want to hear from you. We’ll be sharing our favorite ones over the coming coming days. Here’s the first one - from the Mongolia episode. Fridtjof Detzner meets Khulan Davaadorj, the founder of natural skincare brand Lhamour.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9918533"/>
                  </a:ext>
                </a:extLst>
              </a:tr>
            </a:tbl>
          </a:graphicData>
        </a:graphic>
      </p:graphicFrame>
      <p:sp>
        <p:nvSpPr>
          <p:cNvPr id="4" name="Text Placeholder 3">
            <a:extLst>
              <a:ext uri="{FF2B5EF4-FFF2-40B4-BE49-F238E27FC236}">
                <a16:creationId xmlns:a16="http://schemas.microsoft.com/office/drawing/2014/main" id="{ABF3D969-4653-4CF1-80A4-2D2DB43FF191}"/>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805331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3DCE3-A8E4-4BBD-BDBA-CFEBDFFEFD9F}"/>
              </a:ext>
            </a:extLst>
          </p:cNvPr>
          <p:cNvSpPr>
            <a:spLocks noGrp="1"/>
          </p:cNvSpPr>
          <p:nvPr>
            <p:ph type="title"/>
          </p:nvPr>
        </p:nvSpPr>
        <p:spPr/>
        <p:txBody>
          <a:bodyPr/>
          <a:lstStyle/>
          <a:p>
            <a:r>
              <a:rPr lang="en-US"/>
              <a:t>Facebook Own Posts Table  | DW - Founders' Valley - 3 of 12</a:t>
            </a:r>
          </a:p>
        </p:txBody>
      </p:sp>
      <p:graphicFrame>
        <p:nvGraphicFramePr>
          <p:cNvPr id="5" name="Table Placeholder 4">
            <a:extLst>
              <a:ext uri="{FF2B5EF4-FFF2-40B4-BE49-F238E27FC236}">
                <a16:creationId xmlns:a16="http://schemas.microsoft.com/office/drawing/2014/main" id="{4E795E15-96D4-4188-B2CA-D19DA95902E9}"/>
              </a:ext>
            </a:extLst>
          </p:cNvPr>
          <p:cNvGraphicFramePr>
            <a:graphicFrameLocks noGrp="1"/>
          </p:cNvGraphicFramePr>
          <p:nvPr>
            <p:ph type="tbl" sz="quarter" idx="13"/>
            <p:extLst>
              <p:ext uri="{D42A27DB-BD31-4B8C-83A1-F6EECF244321}">
                <p14:modId xmlns:p14="http://schemas.microsoft.com/office/powerpoint/2010/main" val="274651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5748148"/>
                    </a:ext>
                  </a:extLst>
                </a:gridCol>
                <a:gridCol w="370332">
                  <a:extLst>
                    <a:ext uri="{9D8B030D-6E8A-4147-A177-3AD203B41FA5}">
                      <a16:colId xmlns:a16="http://schemas.microsoft.com/office/drawing/2014/main" val="406060191"/>
                    </a:ext>
                  </a:extLst>
                </a:gridCol>
                <a:gridCol w="370332">
                  <a:extLst>
                    <a:ext uri="{9D8B030D-6E8A-4147-A177-3AD203B41FA5}">
                      <a16:colId xmlns:a16="http://schemas.microsoft.com/office/drawing/2014/main" val="2082419834"/>
                    </a:ext>
                  </a:extLst>
                </a:gridCol>
                <a:gridCol w="370332">
                  <a:extLst>
                    <a:ext uri="{9D8B030D-6E8A-4147-A177-3AD203B41FA5}">
                      <a16:colId xmlns:a16="http://schemas.microsoft.com/office/drawing/2014/main" val="4094451056"/>
                    </a:ext>
                  </a:extLst>
                </a:gridCol>
                <a:gridCol w="329184">
                  <a:extLst>
                    <a:ext uri="{9D8B030D-6E8A-4147-A177-3AD203B41FA5}">
                      <a16:colId xmlns:a16="http://schemas.microsoft.com/office/drawing/2014/main" val="2904958037"/>
                    </a:ext>
                  </a:extLst>
                </a:gridCol>
                <a:gridCol w="329184">
                  <a:extLst>
                    <a:ext uri="{9D8B030D-6E8A-4147-A177-3AD203B41FA5}">
                      <a16:colId xmlns:a16="http://schemas.microsoft.com/office/drawing/2014/main" val="1013944478"/>
                    </a:ext>
                  </a:extLst>
                </a:gridCol>
                <a:gridCol w="329184">
                  <a:extLst>
                    <a:ext uri="{9D8B030D-6E8A-4147-A177-3AD203B41FA5}">
                      <a16:colId xmlns:a16="http://schemas.microsoft.com/office/drawing/2014/main" val="184362527"/>
                    </a:ext>
                  </a:extLst>
                </a:gridCol>
                <a:gridCol w="329184">
                  <a:extLst>
                    <a:ext uri="{9D8B030D-6E8A-4147-A177-3AD203B41FA5}">
                      <a16:colId xmlns:a16="http://schemas.microsoft.com/office/drawing/2014/main" val="2872749428"/>
                    </a:ext>
                  </a:extLst>
                </a:gridCol>
                <a:gridCol w="329184">
                  <a:extLst>
                    <a:ext uri="{9D8B030D-6E8A-4147-A177-3AD203B41FA5}">
                      <a16:colId xmlns:a16="http://schemas.microsoft.com/office/drawing/2014/main" val="1077674886"/>
                    </a:ext>
                  </a:extLst>
                </a:gridCol>
                <a:gridCol w="329184">
                  <a:extLst>
                    <a:ext uri="{9D8B030D-6E8A-4147-A177-3AD203B41FA5}">
                      <a16:colId xmlns:a16="http://schemas.microsoft.com/office/drawing/2014/main" val="601554961"/>
                    </a:ext>
                  </a:extLst>
                </a:gridCol>
                <a:gridCol w="329184">
                  <a:extLst>
                    <a:ext uri="{9D8B030D-6E8A-4147-A177-3AD203B41FA5}">
                      <a16:colId xmlns:a16="http://schemas.microsoft.com/office/drawing/2014/main" val="4182926622"/>
                    </a:ext>
                  </a:extLst>
                </a:gridCol>
                <a:gridCol w="329184">
                  <a:extLst>
                    <a:ext uri="{9D8B030D-6E8A-4147-A177-3AD203B41FA5}">
                      <a16:colId xmlns:a16="http://schemas.microsoft.com/office/drawing/2014/main" val="3108889160"/>
                    </a:ext>
                  </a:extLst>
                </a:gridCol>
                <a:gridCol w="329184">
                  <a:extLst>
                    <a:ext uri="{9D8B030D-6E8A-4147-A177-3AD203B41FA5}">
                      <a16:colId xmlns:a16="http://schemas.microsoft.com/office/drawing/2014/main" val="3206130468"/>
                    </a:ext>
                  </a:extLst>
                </a:gridCol>
                <a:gridCol w="370332">
                  <a:extLst>
                    <a:ext uri="{9D8B030D-6E8A-4147-A177-3AD203B41FA5}">
                      <a16:colId xmlns:a16="http://schemas.microsoft.com/office/drawing/2014/main" val="266842090"/>
                    </a:ext>
                  </a:extLst>
                </a:gridCol>
                <a:gridCol w="370332">
                  <a:extLst>
                    <a:ext uri="{9D8B030D-6E8A-4147-A177-3AD203B41FA5}">
                      <a16:colId xmlns:a16="http://schemas.microsoft.com/office/drawing/2014/main" val="2667397749"/>
                    </a:ext>
                  </a:extLst>
                </a:gridCol>
                <a:gridCol w="329184">
                  <a:extLst>
                    <a:ext uri="{9D8B030D-6E8A-4147-A177-3AD203B41FA5}">
                      <a16:colId xmlns:a16="http://schemas.microsoft.com/office/drawing/2014/main" val="3204630301"/>
                    </a:ext>
                  </a:extLst>
                </a:gridCol>
                <a:gridCol w="329184">
                  <a:extLst>
                    <a:ext uri="{9D8B030D-6E8A-4147-A177-3AD203B41FA5}">
                      <a16:colId xmlns:a16="http://schemas.microsoft.com/office/drawing/2014/main" val="1398038184"/>
                    </a:ext>
                  </a:extLst>
                </a:gridCol>
                <a:gridCol w="370332">
                  <a:extLst>
                    <a:ext uri="{9D8B030D-6E8A-4147-A177-3AD203B41FA5}">
                      <a16:colId xmlns:a16="http://schemas.microsoft.com/office/drawing/2014/main" val="2126583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401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- 2017-12-30 00:31:00 </a:t>
                      </a:r>
                      <a:r>
                        <a:rPr kumimoji="0" lang="en-US" sz="1000" b="0" i="0" u="none" strike="noStrike" kern="1200" cap="none" spc="0" normalizeH="0" baseline="0" noProof="0">
                          <a:ln>
                            <a:noFill/>
                          </a:ln>
                          <a:solidFill>
                            <a:prstClr val="black"/>
                          </a:solidFill>
                          <a:effectLst/>
                          <a:uLnTx/>
                          <a:uFillTx/>
                          <a:latin typeface="+mn-lt"/>
                          <a:ea typeface="+mn-ea"/>
                          <a:cs typeface="+mn-cs"/>
                        </a:rPr>
                        <a:t> 
 The final episode of Founders’ Valley is here! Join Fridtjof Detzner in India where he meets with entrepreneurs who are fighting climate change. Here’s how the founders of  Orxa Energies, Kheyti, TeamIndus Moon Mission and activist Sunita Narain are dealing with one of the world’s biggest challenges.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631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- 2017-12-29 12:31:00 </a:t>
                      </a:r>
                      <a:r>
                        <a:rPr kumimoji="0" lang="en-US" sz="1000" b="0" i="0" u="none" strike="noStrike" kern="1200" cap="none" spc="0" normalizeH="0" baseline="0" noProof="0">
                          <a:ln>
                            <a:noFill/>
                          </a:ln>
                          <a:solidFill>
                            <a:prstClr val="black"/>
                          </a:solidFill>
                          <a:effectLst/>
                          <a:uLnTx/>
                          <a:uFillTx/>
                          <a:latin typeface="+mn-lt"/>
                          <a:ea typeface="+mn-ea"/>
                          <a:cs typeface="+mn-cs"/>
                        </a:rPr>
                        <a:t> 
 India is the third-largest contributor of greenhouse gas emissions in the world. In Episode 10, Fridtjof Detzner  is in the country to see how the founders of Orxa Energies, Kheyti and TeamIndus Moon Mission are all dealing with the problem in different 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0027979"/>
                  </a:ext>
                </a:extLst>
              </a:tr>
            </a:tbl>
          </a:graphicData>
        </a:graphic>
      </p:graphicFrame>
      <p:sp>
        <p:nvSpPr>
          <p:cNvPr id="4" name="Text Placeholder 3">
            <a:extLst>
              <a:ext uri="{FF2B5EF4-FFF2-40B4-BE49-F238E27FC236}">
                <a16:creationId xmlns:a16="http://schemas.microsoft.com/office/drawing/2014/main" id="{33841005-2AA2-4E17-AFF1-B64AD6C75C58}"/>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410074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135DF-67D0-4284-8D4E-4DF01DA5AD86}"/>
              </a:ext>
            </a:extLst>
          </p:cNvPr>
          <p:cNvSpPr>
            <a:spLocks noGrp="1"/>
          </p:cNvSpPr>
          <p:nvPr>
            <p:ph type="title"/>
          </p:nvPr>
        </p:nvSpPr>
        <p:spPr/>
        <p:txBody>
          <a:bodyPr/>
          <a:lstStyle/>
          <a:p>
            <a:r>
              <a:rPr lang="en-US"/>
              <a:t>Facebook Own Posts Table  | DW - Founders' Valley - 4 of 12</a:t>
            </a:r>
          </a:p>
        </p:txBody>
      </p:sp>
      <p:graphicFrame>
        <p:nvGraphicFramePr>
          <p:cNvPr id="5" name="Table Placeholder 4">
            <a:extLst>
              <a:ext uri="{FF2B5EF4-FFF2-40B4-BE49-F238E27FC236}">
                <a16:creationId xmlns:a16="http://schemas.microsoft.com/office/drawing/2014/main" id="{176C83D4-FD63-4FA8-852B-1F6A9CDB0058}"/>
              </a:ext>
            </a:extLst>
          </p:cNvPr>
          <p:cNvGraphicFramePr>
            <a:graphicFrameLocks noGrp="1"/>
          </p:cNvGraphicFramePr>
          <p:nvPr>
            <p:ph type="tbl" sz="quarter" idx="13"/>
            <p:extLst>
              <p:ext uri="{D42A27DB-BD31-4B8C-83A1-F6EECF244321}">
                <p14:modId xmlns:p14="http://schemas.microsoft.com/office/powerpoint/2010/main" val="118339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72694753"/>
                    </a:ext>
                  </a:extLst>
                </a:gridCol>
                <a:gridCol w="370332">
                  <a:extLst>
                    <a:ext uri="{9D8B030D-6E8A-4147-A177-3AD203B41FA5}">
                      <a16:colId xmlns:a16="http://schemas.microsoft.com/office/drawing/2014/main" val="4140801174"/>
                    </a:ext>
                  </a:extLst>
                </a:gridCol>
                <a:gridCol w="370332">
                  <a:extLst>
                    <a:ext uri="{9D8B030D-6E8A-4147-A177-3AD203B41FA5}">
                      <a16:colId xmlns:a16="http://schemas.microsoft.com/office/drawing/2014/main" val="3618975525"/>
                    </a:ext>
                  </a:extLst>
                </a:gridCol>
                <a:gridCol w="370332">
                  <a:extLst>
                    <a:ext uri="{9D8B030D-6E8A-4147-A177-3AD203B41FA5}">
                      <a16:colId xmlns:a16="http://schemas.microsoft.com/office/drawing/2014/main" val="1943569546"/>
                    </a:ext>
                  </a:extLst>
                </a:gridCol>
                <a:gridCol w="329184">
                  <a:extLst>
                    <a:ext uri="{9D8B030D-6E8A-4147-A177-3AD203B41FA5}">
                      <a16:colId xmlns:a16="http://schemas.microsoft.com/office/drawing/2014/main" val="528332747"/>
                    </a:ext>
                  </a:extLst>
                </a:gridCol>
                <a:gridCol w="329184">
                  <a:extLst>
                    <a:ext uri="{9D8B030D-6E8A-4147-A177-3AD203B41FA5}">
                      <a16:colId xmlns:a16="http://schemas.microsoft.com/office/drawing/2014/main" val="2305005241"/>
                    </a:ext>
                  </a:extLst>
                </a:gridCol>
                <a:gridCol w="329184">
                  <a:extLst>
                    <a:ext uri="{9D8B030D-6E8A-4147-A177-3AD203B41FA5}">
                      <a16:colId xmlns:a16="http://schemas.microsoft.com/office/drawing/2014/main" val="4137778812"/>
                    </a:ext>
                  </a:extLst>
                </a:gridCol>
                <a:gridCol w="329184">
                  <a:extLst>
                    <a:ext uri="{9D8B030D-6E8A-4147-A177-3AD203B41FA5}">
                      <a16:colId xmlns:a16="http://schemas.microsoft.com/office/drawing/2014/main" val="1948047346"/>
                    </a:ext>
                  </a:extLst>
                </a:gridCol>
                <a:gridCol w="329184">
                  <a:extLst>
                    <a:ext uri="{9D8B030D-6E8A-4147-A177-3AD203B41FA5}">
                      <a16:colId xmlns:a16="http://schemas.microsoft.com/office/drawing/2014/main" val="2169916819"/>
                    </a:ext>
                  </a:extLst>
                </a:gridCol>
                <a:gridCol w="329184">
                  <a:extLst>
                    <a:ext uri="{9D8B030D-6E8A-4147-A177-3AD203B41FA5}">
                      <a16:colId xmlns:a16="http://schemas.microsoft.com/office/drawing/2014/main" val="2246720545"/>
                    </a:ext>
                  </a:extLst>
                </a:gridCol>
                <a:gridCol w="329184">
                  <a:extLst>
                    <a:ext uri="{9D8B030D-6E8A-4147-A177-3AD203B41FA5}">
                      <a16:colId xmlns:a16="http://schemas.microsoft.com/office/drawing/2014/main" val="2738470613"/>
                    </a:ext>
                  </a:extLst>
                </a:gridCol>
                <a:gridCol w="329184">
                  <a:extLst>
                    <a:ext uri="{9D8B030D-6E8A-4147-A177-3AD203B41FA5}">
                      <a16:colId xmlns:a16="http://schemas.microsoft.com/office/drawing/2014/main" val="1245508852"/>
                    </a:ext>
                  </a:extLst>
                </a:gridCol>
                <a:gridCol w="329184">
                  <a:extLst>
                    <a:ext uri="{9D8B030D-6E8A-4147-A177-3AD203B41FA5}">
                      <a16:colId xmlns:a16="http://schemas.microsoft.com/office/drawing/2014/main" val="1879631676"/>
                    </a:ext>
                  </a:extLst>
                </a:gridCol>
                <a:gridCol w="370332">
                  <a:extLst>
                    <a:ext uri="{9D8B030D-6E8A-4147-A177-3AD203B41FA5}">
                      <a16:colId xmlns:a16="http://schemas.microsoft.com/office/drawing/2014/main" val="3167922472"/>
                    </a:ext>
                  </a:extLst>
                </a:gridCol>
                <a:gridCol w="370332">
                  <a:extLst>
                    <a:ext uri="{9D8B030D-6E8A-4147-A177-3AD203B41FA5}">
                      <a16:colId xmlns:a16="http://schemas.microsoft.com/office/drawing/2014/main" val="2844585443"/>
                    </a:ext>
                  </a:extLst>
                </a:gridCol>
                <a:gridCol w="329184">
                  <a:extLst>
                    <a:ext uri="{9D8B030D-6E8A-4147-A177-3AD203B41FA5}">
                      <a16:colId xmlns:a16="http://schemas.microsoft.com/office/drawing/2014/main" val="55774486"/>
                    </a:ext>
                  </a:extLst>
                </a:gridCol>
                <a:gridCol w="329184">
                  <a:extLst>
                    <a:ext uri="{9D8B030D-6E8A-4147-A177-3AD203B41FA5}">
                      <a16:colId xmlns:a16="http://schemas.microsoft.com/office/drawing/2014/main" val="1547493398"/>
                    </a:ext>
                  </a:extLst>
                </a:gridCol>
                <a:gridCol w="370332">
                  <a:extLst>
                    <a:ext uri="{9D8B030D-6E8A-4147-A177-3AD203B41FA5}">
                      <a16:colId xmlns:a16="http://schemas.microsoft.com/office/drawing/2014/main" val="4240302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436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- 2017-12-29 00:23:00 </a:t>
                      </a:r>
                      <a:r>
                        <a:rPr kumimoji="0" lang="en-US" sz="1000" b="0" i="0" u="none" strike="noStrike" kern="1200" cap="none" spc="0" normalizeH="0" baseline="0" noProof="0">
                          <a:ln>
                            <a:noFill/>
                          </a:ln>
                          <a:solidFill>
                            <a:prstClr val="black"/>
                          </a:solidFill>
                          <a:effectLst/>
                          <a:uLnTx/>
                          <a:uFillTx/>
                          <a:latin typeface="+mn-lt"/>
                          <a:ea typeface="+mn-ea"/>
                          <a:cs typeface="+mn-cs"/>
                        </a:rPr>
                        <a:t> 
 Here's a look at the devastating effects of climate change in 2017 - ahead of Founders' Valley Episode 10 which looks at how Indian entrepreneurs are dealing with the issue. (via DW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080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- 2017-12-27 13:45:00 </a:t>
                      </a:r>
                      <a:r>
                        <a:rPr kumimoji="0" lang="en-US" sz="1000" b="0" i="0" u="none" strike="noStrike" kern="1200" cap="none" spc="0" normalizeH="0" baseline="0" noProof="0">
                          <a:ln>
                            <a:noFill/>
                          </a:ln>
                          <a:solidFill>
                            <a:prstClr val="black"/>
                          </a:solidFill>
                          <a:effectLst/>
                          <a:uLnTx/>
                          <a:uFillTx/>
                          <a:latin typeface="+mn-lt"/>
                          <a:ea typeface="+mn-ea"/>
                          <a:cs typeface="+mn-cs"/>
                        </a:rPr>
                        <a:t> 
 Episode 10 is almost upon us! 
This time Fridtjof Detzner meets entrepreneurs in India who are hoping their visionary ideas can help fight climate change - before it gets too late...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1628432"/>
                  </a:ext>
                </a:extLst>
              </a:tr>
            </a:tbl>
          </a:graphicData>
        </a:graphic>
      </p:graphicFrame>
      <p:sp>
        <p:nvSpPr>
          <p:cNvPr id="4" name="Text Placeholder 3">
            <a:extLst>
              <a:ext uri="{FF2B5EF4-FFF2-40B4-BE49-F238E27FC236}">
                <a16:creationId xmlns:a16="http://schemas.microsoft.com/office/drawing/2014/main" id="{327B6965-D954-4AD2-BA84-3A04EB89B635}"/>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3868050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D95F2-8E7B-4A93-9728-D4A6CC1AC05D}"/>
              </a:ext>
            </a:extLst>
          </p:cNvPr>
          <p:cNvSpPr>
            <a:spLocks noGrp="1"/>
          </p:cNvSpPr>
          <p:nvPr>
            <p:ph type="title"/>
          </p:nvPr>
        </p:nvSpPr>
        <p:spPr/>
        <p:txBody>
          <a:bodyPr/>
          <a:lstStyle/>
          <a:p>
            <a:r>
              <a:rPr lang="en-US"/>
              <a:t>Facebook Own Posts Table  | DW - Founders' Valley - 5 of 12</a:t>
            </a:r>
          </a:p>
        </p:txBody>
      </p:sp>
      <p:graphicFrame>
        <p:nvGraphicFramePr>
          <p:cNvPr id="5" name="Table Placeholder 4">
            <a:extLst>
              <a:ext uri="{FF2B5EF4-FFF2-40B4-BE49-F238E27FC236}">
                <a16:creationId xmlns:a16="http://schemas.microsoft.com/office/drawing/2014/main" id="{4C9E13A3-A00C-498B-95CC-4A9025404DE6}"/>
              </a:ext>
            </a:extLst>
          </p:cNvPr>
          <p:cNvGraphicFramePr>
            <a:graphicFrameLocks noGrp="1"/>
          </p:cNvGraphicFramePr>
          <p:nvPr>
            <p:ph type="tbl" sz="quarter" idx="13"/>
            <p:extLst>
              <p:ext uri="{D42A27DB-BD31-4B8C-83A1-F6EECF244321}">
                <p14:modId xmlns:p14="http://schemas.microsoft.com/office/powerpoint/2010/main" val="252270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69642381"/>
                    </a:ext>
                  </a:extLst>
                </a:gridCol>
                <a:gridCol w="370332">
                  <a:extLst>
                    <a:ext uri="{9D8B030D-6E8A-4147-A177-3AD203B41FA5}">
                      <a16:colId xmlns:a16="http://schemas.microsoft.com/office/drawing/2014/main" val="2590081856"/>
                    </a:ext>
                  </a:extLst>
                </a:gridCol>
                <a:gridCol w="370332">
                  <a:extLst>
                    <a:ext uri="{9D8B030D-6E8A-4147-A177-3AD203B41FA5}">
                      <a16:colId xmlns:a16="http://schemas.microsoft.com/office/drawing/2014/main" val="469901051"/>
                    </a:ext>
                  </a:extLst>
                </a:gridCol>
                <a:gridCol w="370332">
                  <a:extLst>
                    <a:ext uri="{9D8B030D-6E8A-4147-A177-3AD203B41FA5}">
                      <a16:colId xmlns:a16="http://schemas.microsoft.com/office/drawing/2014/main" val="2490834589"/>
                    </a:ext>
                  </a:extLst>
                </a:gridCol>
                <a:gridCol w="329184">
                  <a:extLst>
                    <a:ext uri="{9D8B030D-6E8A-4147-A177-3AD203B41FA5}">
                      <a16:colId xmlns:a16="http://schemas.microsoft.com/office/drawing/2014/main" val="3120085319"/>
                    </a:ext>
                  </a:extLst>
                </a:gridCol>
                <a:gridCol w="329184">
                  <a:extLst>
                    <a:ext uri="{9D8B030D-6E8A-4147-A177-3AD203B41FA5}">
                      <a16:colId xmlns:a16="http://schemas.microsoft.com/office/drawing/2014/main" val="1753303722"/>
                    </a:ext>
                  </a:extLst>
                </a:gridCol>
                <a:gridCol w="329184">
                  <a:extLst>
                    <a:ext uri="{9D8B030D-6E8A-4147-A177-3AD203B41FA5}">
                      <a16:colId xmlns:a16="http://schemas.microsoft.com/office/drawing/2014/main" val="3103253215"/>
                    </a:ext>
                  </a:extLst>
                </a:gridCol>
                <a:gridCol w="329184">
                  <a:extLst>
                    <a:ext uri="{9D8B030D-6E8A-4147-A177-3AD203B41FA5}">
                      <a16:colId xmlns:a16="http://schemas.microsoft.com/office/drawing/2014/main" val="690633088"/>
                    </a:ext>
                  </a:extLst>
                </a:gridCol>
                <a:gridCol w="329184">
                  <a:extLst>
                    <a:ext uri="{9D8B030D-6E8A-4147-A177-3AD203B41FA5}">
                      <a16:colId xmlns:a16="http://schemas.microsoft.com/office/drawing/2014/main" val="2343050522"/>
                    </a:ext>
                  </a:extLst>
                </a:gridCol>
                <a:gridCol w="329184">
                  <a:extLst>
                    <a:ext uri="{9D8B030D-6E8A-4147-A177-3AD203B41FA5}">
                      <a16:colId xmlns:a16="http://schemas.microsoft.com/office/drawing/2014/main" val="1462967623"/>
                    </a:ext>
                  </a:extLst>
                </a:gridCol>
                <a:gridCol w="329184">
                  <a:extLst>
                    <a:ext uri="{9D8B030D-6E8A-4147-A177-3AD203B41FA5}">
                      <a16:colId xmlns:a16="http://schemas.microsoft.com/office/drawing/2014/main" val="3381103459"/>
                    </a:ext>
                  </a:extLst>
                </a:gridCol>
                <a:gridCol w="329184">
                  <a:extLst>
                    <a:ext uri="{9D8B030D-6E8A-4147-A177-3AD203B41FA5}">
                      <a16:colId xmlns:a16="http://schemas.microsoft.com/office/drawing/2014/main" val="3018819264"/>
                    </a:ext>
                  </a:extLst>
                </a:gridCol>
                <a:gridCol w="329184">
                  <a:extLst>
                    <a:ext uri="{9D8B030D-6E8A-4147-A177-3AD203B41FA5}">
                      <a16:colId xmlns:a16="http://schemas.microsoft.com/office/drawing/2014/main" val="146249800"/>
                    </a:ext>
                  </a:extLst>
                </a:gridCol>
                <a:gridCol w="370332">
                  <a:extLst>
                    <a:ext uri="{9D8B030D-6E8A-4147-A177-3AD203B41FA5}">
                      <a16:colId xmlns:a16="http://schemas.microsoft.com/office/drawing/2014/main" val="2543250184"/>
                    </a:ext>
                  </a:extLst>
                </a:gridCol>
                <a:gridCol w="370332">
                  <a:extLst>
                    <a:ext uri="{9D8B030D-6E8A-4147-A177-3AD203B41FA5}">
                      <a16:colId xmlns:a16="http://schemas.microsoft.com/office/drawing/2014/main" val="2716250995"/>
                    </a:ext>
                  </a:extLst>
                </a:gridCol>
                <a:gridCol w="329184">
                  <a:extLst>
                    <a:ext uri="{9D8B030D-6E8A-4147-A177-3AD203B41FA5}">
                      <a16:colId xmlns:a16="http://schemas.microsoft.com/office/drawing/2014/main" val="1213486790"/>
                    </a:ext>
                  </a:extLst>
                </a:gridCol>
                <a:gridCol w="329184">
                  <a:extLst>
                    <a:ext uri="{9D8B030D-6E8A-4147-A177-3AD203B41FA5}">
                      <a16:colId xmlns:a16="http://schemas.microsoft.com/office/drawing/2014/main" val="1502152919"/>
                    </a:ext>
                  </a:extLst>
                </a:gridCol>
                <a:gridCol w="370332">
                  <a:extLst>
                    <a:ext uri="{9D8B030D-6E8A-4147-A177-3AD203B41FA5}">
                      <a16:colId xmlns:a16="http://schemas.microsoft.com/office/drawing/2014/main" val="1101347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061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- 2017-12-27 09:00:00 </a:t>
                      </a:r>
                      <a:r>
                        <a:rPr kumimoji="0" lang="en-US" sz="1000" b="0" i="0" u="none" strike="noStrike" kern="1200" cap="none" spc="0" normalizeH="0" baseline="0" noProof="0">
                          <a:ln>
                            <a:noFill/>
                          </a:ln>
                          <a:solidFill>
                            <a:prstClr val="black"/>
                          </a:solidFill>
                          <a:effectLst/>
                          <a:uLnTx/>
                          <a:uFillTx/>
                          <a:latin typeface="+mn-lt"/>
                          <a:ea typeface="+mn-ea"/>
                          <a:cs typeface="+mn-cs"/>
                        </a:rPr>
                        <a:t> 
 E-cars, protectionism and of course, Bitcoin - we take a look at business in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511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- 2017-12-26 14:05:18 </a:t>
                      </a:r>
                      <a:r>
                        <a:rPr kumimoji="0" lang="en-US" sz="1000" b="0" i="0" u="none" strike="noStrike" kern="1200" cap="none" spc="0" normalizeH="0" baseline="0" noProof="0">
                          <a:ln>
                            <a:noFill/>
                          </a:ln>
                          <a:solidFill>
                            <a:prstClr val="black"/>
                          </a:solidFill>
                          <a:effectLst/>
                          <a:uLnTx/>
                          <a:uFillTx/>
                          <a:latin typeface="+mn-lt"/>
                          <a:ea typeface="+mn-ea"/>
                          <a:cs typeface="+mn-cs"/>
                        </a:rPr>
                        <a:t> 
 Building a product for billions of users? Here are seven questions you need to ask (via YourStory)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754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- 2017-12-24 11:15:00 </a:t>
                      </a:r>
                      <a:r>
                        <a:rPr kumimoji="0" lang="en-US" sz="1000" b="0" i="0" u="none" strike="noStrike" kern="1200" cap="none" spc="0" normalizeH="0" baseline="0" noProof="0">
                          <a:ln>
                            <a:noFill/>
                          </a:ln>
                          <a:solidFill>
                            <a:prstClr val="black"/>
                          </a:solidFill>
                          <a:effectLst/>
                          <a:uLnTx/>
                          <a:uFillTx/>
                          <a:latin typeface="+mn-lt"/>
                          <a:ea typeface="+mn-ea"/>
                          <a:cs typeface="+mn-cs"/>
                        </a:rPr>
                        <a:t> 
 2017: the year of the Bitcoin. Following a year of particularly tumultuous growth, DW takes a look at what's next for the cryptocurrency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2709116"/>
                  </a:ext>
                </a:extLst>
              </a:tr>
            </a:tbl>
          </a:graphicData>
        </a:graphic>
      </p:graphicFrame>
      <p:sp>
        <p:nvSpPr>
          <p:cNvPr id="4" name="Text Placeholder 3">
            <a:extLst>
              <a:ext uri="{FF2B5EF4-FFF2-40B4-BE49-F238E27FC236}">
                <a16:creationId xmlns:a16="http://schemas.microsoft.com/office/drawing/2014/main" id="{F3870FF1-C0C9-4D5D-B86A-A1B860590017}"/>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2820766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0BDD6-4F0D-4286-A3E4-46B1EDCB62D1}"/>
              </a:ext>
            </a:extLst>
          </p:cNvPr>
          <p:cNvSpPr>
            <a:spLocks noGrp="1"/>
          </p:cNvSpPr>
          <p:nvPr>
            <p:ph type="title"/>
          </p:nvPr>
        </p:nvSpPr>
        <p:spPr/>
        <p:txBody>
          <a:bodyPr/>
          <a:lstStyle/>
          <a:p>
            <a:r>
              <a:rPr lang="en-US"/>
              <a:t>Facebook Own Posts Table  | DW - Founders' Valley - 6 of 12</a:t>
            </a:r>
          </a:p>
        </p:txBody>
      </p:sp>
      <p:graphicFrame>
        <p:nvGraphicFramePr>
          <p:cNvPr id="5" name="Table Placeholder 4">
            <a:extLst>
              <a:ext uri="{FF2B5EF4-FFF2-40B4-BE49-F238E27FC236}">
                <a16:creationId xmlns:a16="http://schemas.microsoft.com/office/drawing/2014/main" id="{58B94480-797C-485D-90C9-224D945E11DE}"/>
              </a:ext>
            </a:extLst>
          </p:cNvPr>
          <p:cNvGraphicFramePr>
            <a:graphicFrameLocks noGrp="1"/>
          </p:cNvGraphicFramePr>
          <p:nvPr>
            <p:ph type="tbl" sz="quarter" idx="13"/>
            <p:extLst>
              <p:ext uri="{D42A27DB-BD31-4B8C-83A1-F6EECF244321}">
                <p14:modId xmlns:p14="http://schemas.microsoft.com/office/powerpoint/2010/main" val="3156439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7234421"/>
                    </a:ext>
                  </a:extLst>
                </a:gridCol>
                <a:gridCol w="370332">
                  <a:extLst>
                    <a:ext uri="{9D8B030D-6E8A-4147-A177-3AD203B41FA5}">
                      <a16:colId xmlns:a16="http://schemas.microsoft.com/office/drawing/2014/main" val="4241632645"/>
                    </a:ext>
                  </a:extLst>
                </a:gridCol>
                <a:gridCol w="370332">
                  <a:extLst>
                    <a:ext uri="{9D8B030D-6E8A-4147-A177-3AD203B41FA5}">
                      <a16:colId xmlns:a16="http://schemas.microsoft.com/office/drawing/2014/main" val="3021035117"/>
                    </a:ext>
                  </a:extLst>
                </a:gridCol>
                <a:gridCol w="370332">
                  <a:extLst>
                    <a:ext uri="{9D8B030D-6E8A-4147-A177-3AD203B41FA5}">
                      <a16:colId xmlns:a16="http://schemas.microsoft.com/office/drawing/2014/main" val="2372819398"/>
                    </a:ext>
                  </a:extLst>
                </a:gridCol>
                <a:gridCol w="329184">
                  <a:extLst>
                    <a:ext uri="{9D8B030D-6E8A-4147-A177-3AD203B41FA5}">
                      <a16:colId xmlns:a16="http://schemas.microsoft.com/office/drawing/2014/main" val="2708360622"/>
                    </a:ext>
                  </a:extLst>
                </a:gridCol>
                <a:gridCol w="329184">
                  <a:extLst>
                    <a:ext uri="{9D8B030D-6E8A-4147-A177-3AD203B41FA5}">
                      <a16:colId xmlns:a16="http://schemas.microsoft.com/office/drawing/2014/main" val="2739455516"/>
                    </a:ext>
                  </a:extLst>
                </a:gridCol>
                <a:gridCol w="329184">
                  <a:extLst>
                    <a:ext uri="{9D8B030D-6E8A-4147-A177-3AD203B41FA5}">
                      <a16:colId xmlns:a16="http://schemas.microsoft.com/office/drawing/2014/main" val="1924599317"/>
                    </a:ext>
                  </a:extLst>
                </a:gridCol>
                <a:gridCol w="329184">
                  <a:extLst>
                    <a:ext uri="{9D8B030D-6E8A-4147-A177-3AD203B41FA5}">
                      <a16:colId xmlns:a16="http://schemas.microsoft.com/office/drawing/2014/main" val="1990462200"/>
                    </a:ext>
                  </a:extLst>
                </a:gridCol>
                <a:gridCol w="329184">
                  <a:extLst>
                    <a:ext uri="{9D8B030D-6E8A-4147-A177-3AD203B41FA5}">
                      <a16:colId xmlns:a16="http://schemas.microsoft.com/office/drawing/2014/main" val="1480296787"/>
                    </a:ext>
                  </a:extLst>
                </a:gridCol>
                <a:gridCol w="329184">
                  <a:extLst>
                    <a:ext uri="{9D8B030D-6E8A-4147-A177-3AD203B41FA5}">
                      <a16:colId xmlns:a16="http://schemas.microsoft.com/office/drawing/2014/main" val="3620574048"/>
                    </a:ext>
                  </a:extLst>
                </a:gridCol>
                <a:gridCol w="329184">
                  <a:extLst>
                    <a:ext uri="{9D8B030D-6E8A-4147-A177-3AD203B41FA5}">
                      <a16:colId xmlns:a16="http://schemas.microsoft.com/office/drawing/2014/main" val="451626313"/>
                    </a:ext>
                  </a:extLst>
                </a:gridCol>
                <a:gridCol w="329184">
                  <a:extLst>
                    <a:ext uri="{9D8B030D-6E8A-4147-A177-3AD203B41FA5}">
                      <a16:colId xmlns:a16="http://schemas.microsoft.com/office/drawing/2014/main" val="471694689"/>
                    </a:ext>
                  </a:extLst>
                </a:gridCol>
                <a:gridCol w="329184">
                  <a:extLst>
                    <a:ext uri="{9D8B030D-6E8A-4147-A177-3AD203B41FA5}">
                      <a16:colId xmlns:a16="http://schemas.microsoft.com/office/drawing/2014/main" val="2807425985"/>
                    </a:ext>
                  </a:extLst>
                </a:gridCol>
                <a:gridCol w="370332">
                  <a:extLst>
                    <a:ext uri="{9D8B030D-6E8A-4147-A177-3AD203B41FA5}">
                      <a16:colId xmlns:a16="http://schemas.microsoft.com/office/drawing/2014/main" val="2038828715"/>
                    </a:ext>
                  </a:extLst>
                </a:gridCol>
                <a:gridCol w="370332">
                  <a:extLst>
                    <a:ext uri="{9D8B030D-6E8A-4147-A177-3AD203B41FA5}">
                      <a16:colId xmlns:a16="http://schemas.microsoft.com/office/drawing/2014/main" val="3140274045"/>
                    </a:ext>
                  </a:extLst>
                </a:gridCol>
                <a:gridCol w="329184">
                  <a:extLst>
                    <a:ext uri="{9D8B030D-6E8A-4147-A177-3AD203B41FA5}">
                      <a16:colId xmlns:a16="http://schemas.microsoft.com/office/drawing/2014/main" val="1343818369"/>
                    </a:ext>
                  </a:extLst>
                </a:gridCol>
                <a:gridCol w="329184">
                  <a:extLst>
                    <a:ext uri="{9D8B030D-6E8A-4147-A177-3AD203B41FA5}">
                      <a16:colId xmlns:a16="http://schemas.microsoft.com/office/drawing/2014/main" val="248091049"/>
                    </a:ext>
                  </a:extLst>
                </a:gridCol>
                <a:gridCol w="370332">
                  <a:extLst>
                    <a:ext uri="{9D8B030D-6E8A-4147-A177-3AD203B41FA5}">
                      <a16:colId xmlns:a16="http://schemas.microsoft.com/office/drawing/2014/main" val="2279852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818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- 2017-12-24 09:00:00 </a:t>
                      </a:r>
                      <a:r>
                        <a:rPr kumimoji="0" lang="en-US" sz="1000" b="0" i="0" u="none" strike="noStrike" kern="1200" cap="none" spc="0" normalizeH="0" baseline="0" noProof="0">
                          <a:ln>
                            <a:noFill/>
                          </a:ln>
                          <a:solidFill>
                            <a:prstClr val="black"/>
                          </a:solidFill>
                          <a:effectLst/>
                          <a:uLnTx/>
                          <a:uFillTx/>
                          <a:latin typeface="+mn-lt"/>
                          <a:ea typeface="+mn-ea"/>
                          <a:cs typeface="+mn-cs"/>
                        </a:rPr>
                        <a:t> 
 Is ‘printing light’ the next big thing? Entrepreneur Marcin Ratajczak of INURU certainly thinks 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343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- 2017-12-24 00:09:00 </a:t>
                      </a:r>
                      <a:r>
                        <a:rPr kumimoji="0" lang="en-US" sz="1000" b="0" i="0" u="none" strike="noStrike" kern="1200" cap="none" spc="0" normalizeH="0" baseline="0" noProof="0">
                          <a:ln>
                            <a:noFill/>
                          </a:ln>
                          <a:solidFill>
                            <a:prstClr val="black"/>
                          </a:solidFill>
                          <a:effectLst/>
                          <a:uLnTx/>
                          <a:uFillTx/>
                          <a:latin typeface="+mn-lt"/>
                          <a:ea typeface="+mn-ea"/>
                          <a:cs typeface="+mn-cs"/>
                        </a:rPr>
                        <a:t> 
 Taiwan startup Umbo Computer Vision, featured in Episode 3 of Founders' Valley, has received a  million investment.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6608358"/>
                  </a:ext>
                </a:extLst>
              </a:tr>
            </a:tbl>
          </a:graphicData>
        </a:graphic>
      </p:graphicFrame>
      <p:sp>
        <p:nvSpPr>
          <p:cNvPr id="4" name="Text Placeholder 3">
            <a:extLst>
              <a:ext uri="{FF2B5EF4-FFF2-40B4-BE49-F238E27FC236}">
                <a16:creationId xmlns:a16="http://schemas.microsoft.com/office/drawing/2014/main" id="{685837A4-933C-496F-8709-D9D3EEA77886}"/>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144263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275A7-AE5C-4830-BE5A-FAC5416350CC}"/>
              </a:ext>
            </a:extLst>
          </p:cNvPr>
          <p:cNvSpPr>
            <a:spLocks noGrp="1"/>
          </p:cNvSpPr>
          <p:nvPr>
            <p:ph type="title"/>
          </p:nvPr>
        </p:nvSpPr>
        <p:spPr/>
        <p:txBody>
          <a:bodyPr/>
          <a:lstStyle/>
          <a:p>
            <a:r>
              <a:rPr lang="en-US"/>
              <a:t>Facebook Own Posts Table  | DW - Founders' Valley - 7 of 12</a:t>
            </a:r>
          </a:p>
        </p:txBody>
      </p:sp>
      <p:graphicFrame>
        <p:nvGraphicFramePr>
          <p:cNvPr id="5" name="Table Placeholder 4">
            <a:extLst>
              <a:ext uri="{FF2B5EF4-FFF2-40B4-BE49-F238E27FC236}">
                <a16:creationId xmlns:a16="http://schemas.microsoft.com/office/drawing/2014/main" id="{B2AC2021-AC08-4437-A005-B89FD1F80236}"/>
              </a:ext>
            </a:extLst>
          </p:cNvPr>
          <p:cNvGraphicFramePr>
            <a:graphicFrameLocks noGrp="1"/>
          </p:cNvGraphicFramePr>
          <p:nvPr>
            <p:ph type="tbl" sz="quarter" idx="13"/>
            <p:extLst>
              <p:ext uri="{D42A27DB-BD31-4B8C-83A1-F6EECF244321}">
                <p14:modId xmlns:p14="http://schemas.microsoft.com/office/powerpoint/2010/main" val="761166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6386333"/>
                    </a:ext>
                  </a:extLst>
                </a:gridCol>
                <a:gridCol w="370332">
                  <a:extLst>
                    <a:ext uri="{9D8B030D-6E8A-4147-A177-3AD203B41FA5}">
                      <a16:colId xmlns:a16="http://schemas.microsoft.com/office/drawing/2014/main" val="4079225506"/>
                    </a:ext>
                  </a:extLst>
                </a:gridCol>
                <a:gridCol w="370332">
                  <a:extLst>
                    <a:ext uri="{9D8B030D-6E8A-4147-A177-3AD203B41FA5}">
                      <a16:colId xmlns:a16="http://schemas.microsoft.com/office/drawing/2014/main" val="2446548090"/>
                    </a:ext>
                  </a:extLst>
                </a:gridCol>
                <a:gridCol w="370332">
                  <a:extLst>
                    <a:ext uri="{9D8B030D-6E8A-4147-A177-3AD203B41FA5}">
                      <a16:colId xmlns:a16="http://schemas.microsoft.com/office/drawing/2014/main" val="28392134"/>
                    </a:ext>
                  </a:extLst>
                </a:gridCol>
                <a:gridCol w="329184">
                  <a:extLst>
                    <a:ext uri="{9D8B030D-6E8A-4147-A177-3AD203B41FA5}">
                      <a16:colId xmlns:a16="http://schemas.microsoft.com/office/drawing/2014/main" val="3947774451"/>
                    </a:ext>
                  </a:extLst>
                </a:gridCol>
                <a:gridCol w="329184">
                  <a:extLst>
                    <a:ext uri="{9D8B030D-6E8A-4147-A177-3AD203B41FA5}">
                      <a16:colId xmlns:a16="http://schemas.microsoft.com/office/drawing/2014/main" val="331469875"/>
                    </a:ext>
                  </a:extLst>
                </a:gridCol>
                <a:gridCol w="329184">
                  <a:extLst>
                    <a:ext uri="{9D8B030D-6E8A-4147-A177-3AD203B41FA5}">
                      <a16:colId xmlns:a16="http://schemas.microsoft.com/office/drawing/2014/main" val="298710498"/>
                    </a:ext>
                  </a:extLst>
                </a:gridCol>
                <a:gridCol w="329184">
                  <a:extLst>
                    <a:ext uri="{9D8B030D-6E8A-4147-A177-3AD203B41FA5}">
                      <a16:colId xmlns:a16="http://schemas.microsoft.com/office/drawing/2014/main" val="3607552319"/>
                    </a:ext>
                  </a:extLst>
                </a:gridCol>
                <a:gridCol w="329184">
                  <a:extLst>
                    <a:ext uri="{9D8B030D-6E8A-4147-A177-3AD203B41FA5}">
                      <a16:colId xmlns:a16="http://schemas.microsoft.com/office/drawing/2014/main" val="1429251102"/>
                    </a:ext>
                  </a:extLst>
                </a:gridCol>
                <a:gridCol w="329184">
                  <a:extLst>
                    <a:ext uri="{9D8B030D-6E8A-4147-A177-3AD203B41FA5}">
                      <a16:colId xmlns:a16="http://schemas.microsoft.com/office/drawing/2014/main" val="1986950396"/>
                    </a:ext>
                  </a:extLst>
                </a:gridCol>
                <a:gridCol w="329184">
                  <a:extLst>
                    <a:ext uri="{9D8B030D-6E8A-4147-A177-3AD203B41FA5}">
                      <a16:colId xmlns:a16="http://schemas.microsoft.com/office/drawing/2014/main" val="1031480044"/>
                    </a:ext>
                  </a:extLst>
                </a:gridCol>
                <a:gridCol w="329184">
                  <a:extLst>
                    <a:ext uri="{9D8B030D-6E8A-4147-A177-3AD203B41FA5}">
                      <a16:colId xmlns:a16="http://schemas.microsoft.com/office/drawing/2014/main" val="3248198693"/>
                    </a:ext>
                  </a:extLst>
                </a:gridCol>
                <a:gridCol w="329184">
                  <a:extLst>
                    <a:ext uri="{9D8B030D-6E8A-4147-A177-3AD203B41FA5}">
                      <a16:colId xmlns:a16="http://schemas.microsoft.com/office/drawing/2014/main" val="3009906716"/>
                    </a:ext>
                  </a:extLst>
                </a:gridCol>
                <a:gridCol w="370332">
                  <a:extLst>
                    <a:ext uri="{9D8B030D-6E8A-4147-A177-3AD203B41FA5}">
                      <a16:colId xmlns:a16="http://schemas.microsoft.com/office/drawing/2014/main" val="2273557301"/>
                    </a:ext>
                  </a:extLst>
                </a:gridCol>
                <a:gridCol w="370332">
                  <a:extLst>
                    <a:ext uri="{9D8B030D-6E8A-4147-A177-3AD203B41FA5}">
                      <a16:colId xmlns:a16="http://schemas.microsoft.com/office/drawing/2014/main" val="2046100846"/>
                    </a:ext>
                  </a:extLst>
                </a:gridCol>
                <a:gridCol w="329184">
                  <a:extLst>
                    <a:ext uri="{9D8B030D-6E8A-4147-A177-3AD203B41FA5}">
                      <a16:colId xmlns:a16="http://schemas.microsoft.com/office/drawing/2014/main" val="1628837662"/>
                    </a:ext>
                  </a:extLst>
                </a:gridCol>
                <a:gridCol w="329184">
                  <a:extLst>
                    <a:ext uri="{9D8B030D-6E8A-4147-A177-3AD203B41FA5}">
                      <a16:colId xmlns:a16="http://schemas.microsoft.com/office/drawing/2014/main" val="2122058821"/>
                    </a:ext>
                  </a:extLst>
                </a:gridCol>
                <a:gridCol w="370332">
                  <a:extLst>
                    <a:ext uri="{9D8B030D-6E8A-4147-A177-3AD203B41FA5}">
                      <a16:colId xmlns:a16="http://schemas.microsoft.com/office/drawing/2014/main" val="3547860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206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- 2017-12-23 12:45:00 </a:t>
                      </a:r>
                      <a:r>
                        <a:rPr kumimoji="0" lang="en-US" sz="1000" b="0" i="0" u="none" strike="noStrike" kern="1200" cap="none" spc="0" normalizeH="0" baseline="0" noProof="0">
                          <a:ln>
                            <a:noFill/>
                          </a:ln>
                          <a:solidFill>
                            <a:prstClr val="black"/>
                          </a:solidFill>
                          <a:effectLst/>
                          <a:uLnTx/>
                          <a:uFillTx/>
                          <a:latin typeface="+mn-lt"/>
                          <a:ea typeface="+mn-ea"/>
                          <a:cs typeface="+mn-cs"/>
                        </a:rPr>
                        <a:t> 
 The world is facing an aging crisis, but no country is aging faster than Japan - but for the majority of people there was no place to stay. 
Until social entrepreneur Masue Katayama founded her first old age 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43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- 2017-12-23 09:00:00 </a:t>
                      </a:r>
                      <a:r>
                        <a:rPr kumimoji="0" lang="en-US" sz="1000" b="0" i="0" u="none" strike="noStrike" kern="1200" cap="none" spc="0" normalizeH="0" baseline="0" noProof="0">
                          <a:ln>
                            <a:noFill/>
                          </a:ln>
                          <a:solidFill>
                            <a:prstClr val="black"/>
                          </a:solidFill>
                          <a:effectLst/>
                          <a:uLnTx/>
                          <a:uFillTx/>
                          <a:latin typeface="+mn-lt"/>
                          <a:ea typeface="+mn-ea"/>
                          <a:cs typeface="+mn-cs"/>
                        </a:rPr>
                        <a:t> 
 Starting a company is 1% strategy and 99% execution, says connexionsasia CEO and founder Rosaline Koo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225845"/>
                  </a:ext>
                </a:extLst>
              </a:tr>
            </a:tbl>
          </a:graphicData>
        </a:graphic>
      </p:graphicFrame>
      <p:sp>
        <p:nvSpPr>
          <p:cNvPr id="4" name="Text Placeholder 3">
            <a:extLst>
              <a:ext uri="{FF2B5EF4-FFF2-40B4-BE49-F238E27FC236}">
                <a16:creationId xmlns:a16="http://schemas.microsoft.com/office/drawing/2014/main" id="{3A4635AE-D7EB-4964-A692-0F485B18F4E1}"/>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3060700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A912-9C80-43D4-AEC5-F13F1C209C2F}"/>
              </a:ext>
            </a:extLst>
          </p:cNvPr>
          <p:cNvSpPr>
            <a:spLocks noGrp="1"/>
          </p:cNvSpPr>
          <p:nvPr>
            <p:ph type="title"/>
          </p:nvPr>
        </p:nvSpPr>
        <p:spPr/>
        <p:txBody>
          <a:bodyPr/>
          <a:lstStyle/>
          <a:p>
            <a:r>
              <a:rPr lang="en-US"/>
              <a:t>Facebook Own Posts Table  | DW - Founders' Valley - 8 of 12</a:t>
            </a:r>
          </a:p>
        </p:txBody>
      </p:sp>
      <p:graphicFrame>
        <p:nvGraphicFramePr>
          <p:cNvPr id="5" name="Table Placeholder 4">
            <a:extLst>
              <a:ext uri="{FF2B5EF4-FFF2-40B4-BE49-F238E27FC236}">
                <a16:creationId xmlns:a16="http://schemas.microsoft.com/office/drawing/2014/main" id="{ED005A13-02E0-437D-BB28-078C3806E1DB}"/>
              </a:ext>
            </a:extLst>
          </p:cNvPr>
          <p:cNvGraphicFramePr>
            <a:graphicFrameLocks noGrp="1"/>
          </p:cNvGraphicFramePr>
          <p:nvPr>
            <p:ph type="tbl" sz="quarter" idx="13"/>
            <p:extLst>
              <p:ext uri="{D42A27DB-BD31-4B8C-83A1-F6EECF244321}">
                <p14:modId xmlns:p14="http://schemas.microsoft.com/office/powerpoint/2010/main" val="330797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3820567"/>
                    </a:ext>
                  </a:extLst>
                </a:gridCol>
                <a:gridCol w="370332">
                  <a:extLst>
                    <a:ext uri="{9D8B030D-6E8A-4147-A177-3AD203B41FA5}">
                      <a16:colId xmlns:a16="http://schemas.microsoft.com/office/drawing/2014/main" val="2705510500"/>
                    </a:ext>
                  </a:extLst>
                </a:gridCol>
                <a:gridCol w="370332">
                  <a:extLst>
                    <a:ext uri="{9D8B030D-6E8A-4147-A177-3AD203B41FA5}">
                      <a16:colId xmlns:a16="http://schemas.microsoft.com/office/drawing/2014/main" val="1480606988"/>
                    </a:ext>
                  </a:extLst>
                </a:gridCol>
                <a:gridCol w="370332">
                  <a:extLst>
                    <a:ext uri="{9D8B030D-6E8A-4147-A177-3AD203B41FA5}">
                      <a16:colId xmlns:a16="http://schemas.microsoft.com/office/drawing/2014/main" val="1723204129"/>
                    </a:ext>
                  </a:extLst>
                </a:gridCol>
                <a:gridCol w="329184">
                  <a:extLst>
                    <a:ext uri="{9D8B030D-6E8A-4147-A177-3AD203B41FA5}">
                      <a16:colId xmlns:a16="http://schemas.microsoft.com/office/drawing/2014/main" val="892909249"/>
                    </a:ext>
                  </a:extLst>
                </a:gridCol>
                <a:gridCol w="329184">
                  <a:extLst>
                    <a:ext uri="{9D8B030D-6E8A-4147-A177-3AD203B41FA5}">
                      <a16:colId xmlns:a16="http://schemas.microsoft.com/office/drawing/2014/main" val="2888861561"/>
                    </a:ext>
                  </a:extLst>
                </a:gridCol>
                <a:gridCol w="329184">
                  <a:extLst>
                    <a:ext uri="{9D8B030D-6E8A-4147-A177-3AD203B41FA5}">
                      <a16:colId xmlns:a16="http://schemas.microsoft.com/office/drawing/2014/main" val="2370893951"/>
                    </a:ext>
                  </a:extLst>
                </a:gridCol>
                <a:gridCol w="329184">
                  <a:extLst>
                    <a:ext uri="{9D8B030D-6E8A-4147-A177-3AD203B41FA5}">
                      <a16:colId xmlns:a16="http://schemas.microsoft.com/office/drawing/2014/main" val="3610293088"/>
                    </a:ext>
                  </a:extLst>
                </a:gridCol>
                <a:gridCol w="329184">
                  <a:extLst>
                    <a:ext uri="{9D8B030D-6E8A-4147-A177-3AD203B41FA5}">
                      <a16:colId xmlns:a16="http://schemas.microsoft.com/office/drawing/2014/main" val="3323778712"/>
                    </a:ext>
                  </a:extLst>
                </a:gridCol>
                <a:gridCol w="329184">
                  <a:extLst>
                    <a:ext uri="{9D8B030D-6E8A-4147-A177-3AD203B41FA5}">
                      <a16:colId xmlns:a16="http://schemas.microsoft.com/office/drawing/2014/main" val="1538249030"/>
                    </a:ext>
                  </a:extLst>
                </a:gridCol>
                <a:gridCol w="329184">
                  <a:extLst>
                    <a:ext uri="{9D8B030D-6E8A-4147-A177-3AD203B41FA5}">
                      <a16:colId xmlns:a16="http://schemas.microsoft.com/office/drawing/2014/main" val="486590266"/>
                    </a:ext>
                  </a:extLst>
                </a:gridCol>
                <a:gridCol w="329184">
                  <a:extLst>
                    <a:ext uri="{9D8B030D-6E8A-4147-A177-3AD203B41FA5}">
                      <a16:colId xmlns:a16="http://schemas.microsoft.com/office/drawing/2014/main" val="3116510620"/>
                    </a:ext>
                  </a:extLst>
                </a:gridCol>
                <a:gridCol w="329184">
                  <a:extLst>
                    <a:ext uri="{9D8B030D-6E8A-4147-A177-3AD203B41FA5}">
                      <a16:colId xmlns:a16="http://schemas.microsoft.com/office/drawing/2014/main" val="2219397407"/>
                    </a:ext>
                  </a:extLst>
                </a:gridCol>
                <a:gridCol w="370332">
                  <a:extLst>
                    <a:ext uri="{9D8B030D-6E8A-4147-A177-3AD203B41FA5}">
                      <a16:colId xmlns:a16="http://schemas.microsoft.com/office/drawing/2014/main" val="1543550505"/>
                    </a:ext>
                  </a:extLst>
                </a:gridCol>
                <a:gridCol w="370332">
                  <a:extLst>
                    <a:ext uri="{9D8B030D-6E8A-4147-A177-3AD203B41FA5}">
                      <a16:colId xmlns:a16="http://schemas.microsoft.com/office/drawing/2014/main" val="2726713860"/>
                    </a:ext>
                  </a:extLst>
                </a:gridCol>
                <a:gridCol w="329184">
                  <a:extLst>
                    <a:ext uri="{9D8B030D-6E8A-4147-A177-3AD203B41FA5}">
                      <a16:colId xmlns:a16="http://schemas.microsoft.com/office/drawing/2014/main" val="939852650"/>
                    </a:ext>
                  </a:extLst>
                </a:gridCol>
                <a:gridCol w="329184">
                  <a:extLst>
                    <a:ext uri="{9D8B030D-6E8A-4147-A177-3AD203B41FA5}">
                      <a16:colId xmlns:a16="http://schemas.microsoft.com/office/drawing/2014/main" val="1041790626"/>
                    </a:ext>
                  </a:extLst>
                </a:gridCol>
                <a:gridCol w="370332">
                  <a:extLst>
                    <a:ext uri="{9D8B030D-6E8A-4147-A177-3AD203B41FA5}">
                      <a16:colId xmlns:a16="http://schemas.microsoft.com/office/drawing/2014/main" val="3067125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825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- 2017-12-22 12:00:00 </a:t>
                      </a:r>
                      <a:r>
                        <a:rPr kumimoji="0" lang="en-US" sz="1000" b="0" i="0" u="none" strike="noStrike" kern="1200" cap="none" spc="0" normalizeH="0" baseline="0" noProof="0">
                          <a:ln>
                            <a:noFill/>
                          </a:ln>
                          <a:solidFill>
                            <a:prstClr val="black"/>
                          </a:solidFill>
                          <a:effectLst/>
                          <a:uLnTx/>
                          <a:uFillTx/>
                          <a:latin typeface="+mn-lt"/>
                          <a:ea typeface="+mn-ea"/>
                          <a:cs typeface="+mn-cs"/>
                        </a:rPr>
                        <a:t> 
 On average, urban India produces more than 60 tonnes of garbage every year - but one woman is striving to create as little wastage as possible (via YourStory)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141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- 2017-12-22 07:00:00 </a:t>
                      </a:r>
                      <a:r>
                        <a:rPr kumimoji="0" lang="en-US" sz="1000" b="0" i="0" u="none" strike="noStrike" kern="1200" cap="none" spc="0" normalizeH="0" baseline="0" noProof="0">
                          <a:ln>
                            <a:noFill/>
                          </a:ln>
                          <a:solidFill>
                            <a:prstClr val="black"/>
                          </a:solidFill>
                          <a:effectLst/>
                          <a:uLnTx/>
                          <a:uFillTx/>
                          <a:latin typeface="+mn-lt"/>
                          <a:ea typeface="+mn-ea"/>
                          <a:cs typeface="+mn-cs"/>
                        </a:rPr>
                        <a:t> 
 This Indian restaurant is revolutionising customer service with robot waiters. One bot could cost less than paying a human server for three months. Is this the future of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9027811"/>
                  </a:ext>
                </a:extLst>
              </a:tr>
            </a:tbl>
          </a:graphicData>
        </a:graphic>
      </p:graphicFrame>
      <p:sp>
        <p:nvSpPr>
          <p:cNvPr id="4" name="Text Placeholder 3">
            <a:extLst>
              <a:ext uri="{FF2B5EF4-FFF2-40B4-BE49-F238E27FC236}">
                <a16:creationId xmlns:a16="http://schemas.microsoft.com/office/drawing/2014/main" id="{4AC534CA-0D6C-4B95-A8E1-A3003441B252}"/>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283893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B4ECC-B651-4451-A83B-A67B4A9442E1}"/>
              </a:ext>
            </a:extLst>
          </p:cNvPr>
          <p:cNvSpPr>
            <a:spLocks noGrp="1"/>
          </p:cNvSpPr>
          <p:nvPr>
            <p:ph type="title"/>
          </p:nvPr>
        </p:nvSpPr>
        <p:spPr/>
        <p:txBody>
          <a:bodyPr/>
          <a:lstStyle/>
          <a:p>
            <a:r>
              <a:rPr lang="en-US"/>
              <a:t>Facebook Own Posts Table  | DW - Founders' Valley - 9 of 12</a:t>
            </a:r>
          </a:p>
        </p:txBody>
      </p:sp>
      <p:graphicFrame>
        <p:nvGraphicFramePr>
          <p:cNvPr id="5" name="Table Placeholder 4">
            <a:extLst>
              <a:ext uri="{FF2B5EF4-FFF2-40B4-BE49-F238E27FC236}">
                <a16:creationId xmlns:a16="http://schemas.microsoft.com/office/drawing/2014/main" id="{891E438A-85D9-4D84-9AE7-2A1626D426AE}"/>
              </a:ext>
            </a:extLst>
          </p:cNvPr>
          <p:cNvGraphicFramePr>
            <a:graphicFrameLocks noGrp="1"/>
          </p:cNvGraphicFramePr>
          <p:nvPr>
            <p:ph type="tbl" sz="quarter" idx="13"/>
            <p:extLst>
              <p:ext uri="{D42A27DB-BD31-4B8C-83A1-F6EECF244321}">
                <p14:modId xmlns:p14="http://schemas.microsoft.com/office/powerpoint/2010/main" val="4083291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85063199"/>
                    </a:ext>
                  </a:extLst>
                </a:gridCol>
                <a:gridCol w="370332">
                  <a:extLst>
                    <a:ext uri="{9D8B030D-6E8A-4147-A177-3AD203B41FA5}">
                      <a16:colId xmlns:a16="http://schemas.microsoft.com/office/drawing/2014/main" val="643187767"/>
                    </a:ext>
                  </a:extLst>
                </a:gridCol>
                <a:gridCol w="370332">
                  <a:extLst>
                    <a:ext uri="{9D8B030D-6E8A-4147-A177-3AD203B41FA5}">
                      <a16:colId xmlns:a16="http://schemas.microsoft.com/office/drawing/2014/main" val="3677891745"/>
                    </a:ext>
                  </a:extLst>
                </a:gridCol>
                <a:gridCol w="370332">
                  <a:extLst>
                    <a:ext uri="{9D8B030D-6E8A-4147-A177-3AD203B41FA5}">
                      <a16:colId xmlns:a16="http://schemas.microsoft.com/office/drawing/2014/main" val="4261829476"/>
                    </a:ext>
                  </a:extLst>
                </a:gridCol>
                <a:gridCol w="329184">
                  <a:extLst>
                    <a:ext uri="{9D8B030D-6E8A-4147-A177-3AD203B41FA5}">
                      <a16:colId xmlns:a16="http://schemas.microsoft.com/office/drawing/2014/main" val="1172156907"/>
                    </a:ext>
                  </a:extLst>
                </a:gridCol>
                <a:gridCol w="329184">
                  <a:extLst>
                    <a:ext uri="{9D8B030D-6E8A-4147-A177-3AD203B41FA5}">
                      <a16:colId xmlns:a16="http://schemas.microsoft.com/office/drawing/2014/main" val="1789167890"/>
                    </a:ext>
                  </a:extLst>
                </a:gridCol>
                <a:gridCol w="329184">
                  <a:extLst>
                    <a:ext uri="{9D8B030D-6E8A-4147-A177-3AD203B41FA5}">
                      <a16:colId xmlns:a16="http://schemas.microsoft.com/office/drawing/2014/main" val="4165005654"/>
                    </a:ext>
                  </a:extLst>
                </a:gridCol>
                <a:gridCol w="329184">
                  <a:extLst>
                    <a:ext uri="{9D8B030D-6E8A-4147-A177-3AD203B41FA5}">
                      <a16:colId xmlns:a16="http://schemas.microsoft.com/office/drawing/2014/main" val="1583016606"/>
                    </a:ext>
                  </a:extLst>
                </a:gridCol>
                <a:gridCol w="329184">
                  <a:extLst>
                    <a:ext uri="{9D8B030D-6E8A-4147-A177-3AD203B41FA5}">
                      <a16:colId xmlns:a16="http://schemas.microsoft.com/office/drawing/2014/main" val="2837525817"/>
                    </a:ext>
                  </a:extLst>
                </a:gridCol>
                <a:gridCol w="329184">
                  <a:extLst>
                    <a:ext uri="{9D8B030D-6E8A-4147-A177-3AD203B41FA5}">
                      <a16:colId xmlns:a16="http://schemas.microsoft.com/office/drawing/2014/main" val="2225659503"/>
                    </a:ext>
                  </a:extLst>
                </a:gridCol>
                <a:gridCol w="329184">
                  <a:extLst>
                    <a:ext uri="{9D8B030D-6E8A-4147-A177-3AD203B41FA5}">
                      <a16:colId xmlns:a16="http://schemas.microsoft.com/office/drawing/2014/main" val="1084799235"/>
                    </a:ext>
                  </a:extLst>
                </a:gridCol>
                <a:gridCol w="329184">
                  <a:extLst>
                    <a:ext uri="{9D8B030D-6E8A-4147-A177-3AD203B41FA5}">
                      <a16:colId xmlns:a16="http://schemas.microsoft.com/office/drawing/2014/main" val="103477342"/>
                    </a:ext>
                  </a:extLst>
                </a:gridCol>
                <a:gridCol w="329184">
                  <a:extLst>
                    <a:ext uri="{9D8B030D-6E8A-4147-A177-3AD203B41FA5}">
                      <a16:colId xmlns:a16="http://schemas.microsoft.com/office/drawing/2014/main" val="730691737"/>
                    </a:ext>
                  </a:extLst>
                </a:gridCol>
                <a:gridCol w="370332">
                  <a:extLst>
                    <a:ext uri="{9D8B030D-6E8A-4147-A177-3AD203B41FA5}">
                      <a16:colId xmlns:a16="http://schemas.microsoft.com/office/drawing/2014/main" val="2542853632"/>
                    </a:ext>
                  </a:extLst>
                </a:gridCol>
                <a:gridCol w="370332">
                  <a:extLst>
                    <a:ext uri="{9D8B030D-6E8A-4147-A177-3AD203B41FA5}">
                      <a16:colId xmlns:a16="http://schemas.microsoft.com/office/drawing/2014/main" val="2883258497"/>
                    </a:ext>
                  </a:extLst>
                </a:gridCol>
                <a:gridCol w="329184">
                  <a:extLst>
                    <a:ext uri="{9D8B030D-6E8A-4147-A177-3AD203B41FA5}">
                      <a16:colId xmlns:a16="http://schemas.microsoft.com/office/drawing/2014/main" val="2295245292"/>
                    </a:ext>
                  </a:extLst>
                </a:gridCol>
                <a:gridCol w="329184">
                  <a:extLst>
                    <a:ext uri="{9D8B030D-6E8A-4147-A177-3AD203B41FA5}">
                      <a16:colId xmlns:a16="http://schemas.microsoft.com/office/drawing/2014/main" val="3847189313"/>
                    </a:ext>
                  </a:extLst>
                </a:gridCol>
                <a:gridCol w="370332">
                  <a:extLst>
                    <a:ext uri="{9D8B030D-6E8A-4147-A177-3AD203B41FA5}">
                      <a16:colId xmlns:a16="http://schemas.microsoft.com/office/drawing/2014/main" val="245367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880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- 2017-12-21 18:57:06 </a:t>
                      </a:r>
                      <a:r>
                        <a:rPr kumimoji="0" lang="en-US" sz="1000" b="0" i="0" u="none" strike="noStrike" kern="1200" cap="none" spc="0" normalizeH="0" baseline="0" noProof="0">
                          <a:ln>
                            <a:noFill/>
                          </a:ln>
                          <a:solidFill>
                            <a:prstClr val="black"/>
                          </a:solidFill>
                          <a:effectLst/>
                          <a:uLnTx/>
                          <a:uFillTx/>
                          <a:latin typeface="+mn-lt"/>
                          <a:ea typeface="+mn-ea"/>
                          <a:cs typeface="+mn-cs"/>
                        </a:rPr>
                        <a:t> 
 In Episode 8 of Founders' Valley, Fridtjof Detzner is in Bali where he meet the founders of Mantra who are working on ways to solve the island's water crisis💧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449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- 2017-12-21 13:30:00 </a:t>
                      </a:r>
                      <a:r>
                        <a:rPr kumimoji="0" lang="en-US" sz="1000" b="0" i="0" u="none" strike="noStrike" kern="1200" cap="none" spc="0" normalizeH="0" baseline="0" noProof="0">
                          <a:ln>
                            <a:noFill/>
                          </a:ln>
                          <a:solidFill>
                            <a:prstClr val="black"/>
                          </a:solidFill>
                          <a:effectLst/>
                          <a:uLnTx/>
                          <a:uFillTx/>
                          <a:latin typeface="+mn-lt"/>
                          <a:ea typeface="+mn-ea"/>
                          <a:cs typeface="+mn-cs"/>
                        </a:rPr>
                        <a:t> 
 Until recently, children requiring prostheses could only be fitted with model limbs. Now, with the help of 3D printing, startup Motorika is leading the way by specializing in active prosthetic hands - especially for youngsters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514111"/>
                  </a:ext>
                </a:extLst>
              </a:tr>
            </a:tbl>
          </a:graphicData>
        </a:graphic>
      </p:graphicFrame>
      <p:sp>
        <p:nvSpPr>
          <p:cNvPr id="4" name="Text Placeholder 3">
            <a:extLst>
              <a:ext uri="{FF2B5EF4-FFF2-40B4-BE49-F238E27FC236}">
                <a16:creationId xmlns:a16="http://schemas.microsoft.com/office/drawing/2014/main" id="{EE0F17DD-14B7-476C-BFEE-33D4C0C52A93}"/>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3833171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809A-1D6B-4CA3-94A5-3C09C7279E89}"/>
              </a:ext>
            </a:extLst>
          </p:cNvPr>
          <p:cNvSpPr>
            <a:spLocks noGrp="1"/>
          </p:cNvSpPr>
          <p:nvPr>
            <p:ph type="title"/>
          </p:nvPr>
        </p:nvSpPr>
        <p:spPr/>
        <p:txBody>
          <a:bodyPr/>
          <a:lstStyle/>
          <a:p>
            <a:r>
              <a:rPr lang="en-US"/>
              <a:t>Facebook Own Posts Table  | DW - Founders' Valley - 10 of 12</a:t>
            </a:r>
          </a:p>
        </p:txBody>
      </p:sp>
      <p:graphicFrame>
        <p:nvGraphicFramePr>
          <p:cNvPr id="5" name="Table Placeholder 4">
            <a:extLst>
              <a:ext uri="{FF2B5EF4-FFF2-40B4-BE49-F238E27FC236}">
                <a16:creationId xmlns:a16="http://schemas.microsoft.com/office/drawing/2014/main" id="{3CEF771E-285B-4BFE-8821-D11F6E0CE713}"/>
              </a:ext>
            </a:extLst>
          </p:cNvPr>
          <p:cNvGraphicFramePr>
            <a:graphicFrameLocks noGrp="1"/>
          </p:cNvGraphicFramePr>
          <p:nvPr>
            <p:ph type="tbl" sz="quarter" idx="13"/>
            <p:extLst>
              <p:ext uri="{D42A27DB-BD31-4B8C-83A1-F6EECF244321}">
                <p14:modId xmlns:p14="http://schemas.microsoft.com/office/powerpoint/2010/main" val="135148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06683553"/>
                    </a:ext>
                  </a:extLst>
                </a:gridCol>
                <a:gridCol w="370332">
                  <a:extLst>
                    <a:ext uri="{9D8B030D-6E8A-4147-A177-3AD203B41FA5}">
                      <a16:colId xmlns:a16="http://schemas.microsoft.com/office/drawing/2014/main" val="1693347957"/>
                    </a:ext>
                  </a:extLst>
                </a:gridCol>
                <a:gridCol w="370332">
                  <a:extLst>
                    <a:ext uri="{9D8B030D-6E8A-4147-A177-3AD203B41FA5}">
                      <a16:colId xmlns:a16="http://schemas.microsoft.com/office/drawing/2014/main" val="3541466968"/>
                    </a:ext>
                  </a:extLst>
                </a:gridCol>
                <a:gridCol w="370332">
                  <a:extLst>
                    <a:ext uri="{9D8B030D-6E8A-4147-A177-3AD203B41FA5}">
                      <a16:colId xmlns:a16="http://schemas.microsoft.com/office/drawing/2014/main" val="3469547927"/>
                    </a:ext>
                  </a:extLst>
                </a:gridCol>
                <a:gridCol w="329184">
                  <a:extLst>
                    <a:ext uri="{9D8B030D-6E8A-4147-A177-3AD203B41FA5}">
                      <a16:colId xmlns:a16="http://schemas.microsoft.com/office/drawing/2014/main" val="1357924509"/>
                    </a:ext>
                  </a:extLst>
                </a:gridCol>
                <a:gridCol w="329184">
                  <a:extLst>
                    <a:ext uri="{9D8B030D-6E8A-4147-A177-3AD203B41FA5}">
                      <a16:colId xmlns:a16="http://schemas.microsoft.com/office/drawing/2014/main" val="652064325"/>
                    </a:ext>
                  </a:extLst>
                </a:gridCol>
                <a:gridCol w="329184">
                  <a:extLst>
                    <a:ext uri="{9D8B030D-6E8A-4147-A177-3AD203B41FA5}">
                      <a16:colId xmlns:a16="http://schemas.microsoft.com/office/drawing/2014/main" val="293920886"/>
                    </a:ext>
                  </a:extLst>
                </a:gridCol>
                <a:gridCol w="329184">
                  <a:extLst>
                    <a:ext uri="{9D8B030D-6E8A-4147-A177-3AD203B41FA5}">
                      <a16:colId xmlns:a16="http://schemas.microsoft.com/office/drawing/2014/main" val="90883696"/>
                    </a:ext>
                  </a:extLst>
                </a:gridCol>
                <a:gridCol w="329184">
                  <a:extLst>
                    <a:ext uri="{9D8B030D-6E8A-4147-A177-3AD203B41FA5}">
                      <a16:colId xmlns:a16="http://schemas.microsoft.com/office/drawing/2014/main" val="3073296141"/>
                    </a:ext>
                  </a:extLst>
                </a:gridCol>
                <a:gridCol w="329184">
                  <a:extLst>
                    <a:ext uri="{9D8B030D-6E8A-4147-A177-3AD203B41FA5}">
                      <a16:colId xmlns:a16="http://schemas.microsoft.com/office/drawing/2014/main" val="113528602"/>
                    </a:ext>
                  </a:extLst>
                </a:gridCol>
                <a:gridCol w="329184">
                  <a:extLst>
                    <a:ext uri="{9D8B030D-6E8A-4147-A177-3AD203B41FA5}">
                      <a16:colId xmlns:a16="http://schemas.microsoft.com/office/drawing/2014/main" val="732796883"/>
                    </a:ext>
                  </a:extLst>
                </a:gridCol>
                <a:gridCol w="329184">
                  <a:extLst>
                    <a:ext uri="{9D8B030D-6E8A-4147-A177-3AD203B41FA5}">
                      <a16:colId xmlns:a16="http://schemas.microsoft.com/office/drawing/2014/main" val="2613069652"/>
                    </a:ext>
                  </a:extLst>
                </a:gridCol>
                <a:gridCol w="329184">
                  <a:extLst>
                    <a:ext uri="{9D8B030D-6E8A-4147-A177-3AD203B41FA5}">
                      <a16:colId xmlns:a16="http://schemas.microsoft.com/office/drawing/2014/main" val="248652891"/>
                    </a:ext>
                  </a:extLst>
                </a:gridCol>
                <a:gridCol w="370332">
                  <a:extLst>
                    <a:ext uri="{9D8B030D-6E8A-4147-A177-3AD203B41FA5}">
                      <a16:colId xmlns:a16="http://schemas.microsoft.com/office/drawing/2014/main" val="2254091056"/>
                    </a:ext>
                  </a:extLst>
                </a:gridCol>
                <a:gridCol w="370332">
                  <a:extLst>
                    <a:ext uri="{9D8B030D-6E8A-4147-A177-3AD203B41FA5}">
                      <a16:colId xmlns:a16="http://schemas.microsoft.com/office/drawing/2014/main" val="2030709036"/>
                    </a:ext>
                  </a:extLst>
                </a:gridCol>
                <a:gridCol w="329184">
                  <a:extLst>
                    <a:ext uri="{9D8B030D-6E8A-4147-A177-3AD203B41FA5}">
                      <a16:colId xmlns:a16="http://schemas.microsoft.com/office/drawing/2014/main" val="1252911292"/>
                    </a:ext>
                  </a:extLst>
                </a:gridCol>
                <a:gridCol w="329184">
                  <a:extLst>
                    <a:ext uri="{9D8B030D-6E8A-4147-A177-3AD203B41FA5}">
                      <a16:colId xmlns:a16="http://schemas.microsoft.com/office/drawing/2014/main" val="4292383467"/>
                    </a:ext>
                  </a:extLst>
                </a:gridCol>
                <a:gridCol w="370332">
                  <a:extLst>
                    <a:ext uri="{9D8B030D-6E8A-4147-A177-3AD203B41FA5}">
                      <a16:colId xmlns:a16="http://schemas.microsoft.com/office/drawing/2014/main" val="631509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3280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- 2017-12-21 10:33:44 </a:t>
                      </a:r>
                      <a:r>
                        <a:rPr kumimoji="0" lang="en-US" sz="1000" b="0" i="0" u="none" strike="noStrike" kern="1200" cap="none" spc="0" normalizeH="0" baseline="0" noProof="0">
                          <a:ln>
                            <a:noFill/>
                          </a:ln>
                          <a:solidFill>
                            <a:prstClr val="black"/>
                          </a:solidFill>
                          <a:effectLst/>
                          <a:uLnTx/>
                          <a:uFillTx/>
                          <a:latin typeface="+mn-lt"/>
                          <a:ea typeface="+mn-ea"/>
                          <a:cs typeface="+mn-cs"/>
                        </a:rPr>
                        <a:t> 
 Two thirds of all plastic ever made is now polluting the environment. Here are seven things you can do to make a difference (via World Economic Forum)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021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- 2017-12-21 07:35:00 </a:t>
                      </a:r>
                      <a:r>
                        <a:rPr kumimoji="0" lang="en-US" sz="1000" b="0" i="0" u="none" strike="noStrike" kern="1200" cap="none" spc="0" normalizeH="0" baseline="0" noProof="0">
                          <a:ln>
                            <a:noFill/>
                          </a:ln>
                          <a:solidFill>
                            <a:prstClr val="black"/>
                          </a:solidFill>
                          <a:effectLst/>
                          <a:uLnTx/>
                          <a:uFillTx/>
                          <a:latin typeface="+mn-lt"/>
                          <a:ea typeface="+mn-ea"/>
                          <a:cs typeface="+mn-cs"/>
                        </a:rPr>
                        <a:t> 
 Choga Lal Saini dreamt of an 'oasis of fruit trees in the desert' - and didn't give up until he achieved his goal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894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- 2017-12-20 11:30:00 </a:t>
                      </a:r>
                      <a:r>
                        <a:rPr kumimoji="0" lang="en-US" sz="1000" b="0" i="0" u="none" strike="noStrike" kern="1200" cap="none" spc="0" normalizeH="0" baseline="0" noProof="0">
                          <a:ln>
                            <a:noFill/>
                          </a:ln>
                          <a:solidFill>
                            <a:prstClr val="black"/>
                          </a:solidFill>
                          <a:effectLst/>
                          <a:uLnTx/>
                          <a:uFillTx/>
                          <a:latin typeface="+mn-lt"/>
                          <a:ea typeface="+mn-ea"/>
                          <a:cs typeface="+mn-cs"/>
                        </a:rPr>
                        <a:t> 
 Keeping focus and inspiring behavioral change: Srikrishna, co-founder of waste management platform I Got Garbage, gives his advice on making a vision become reality Mindtree.org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7207040"/>
                  </a:ext>
                </a:extLst>
              </a:tr>
            </a:tbl>
          </a:graphicData>
        </a:graphic>
      </p:graphicFrame>
      <p:sp>
        <p:nvSpPr>
          <p:cNvPr id="4" name="Text Placeholder 3">
            <a:extLst>
              <a:ext uri="{FF2B5EF4-FFF2-40B4-BE49-F238E27FC236}">
                <a16:creationId xmlns:a16="http://schemas.microsoft.com/office/drawing/2014/main" id="{067BBD7D-D8D5-40A5-93FD-432247D69E0E}"/>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369305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572F5-AA2F-47C0-8EE4-3418316A99AF}"/>
              </a:ext>
            </a:extLst>
          </p:cNvPr>
          <p:cNvSpPr>
            <a:spLocks noGrp="1"/>
          </p:cNvSpPr>
          <p:nvPr>
            <p:ph type="title"/>
          </p:nvPr>
        </p:nvSpPr>
        <p:spPr/>
        <p:txBody>
          <a:bodyPr/>
          <a:lstStyle/>
          <a:p>
            <a:r>
              <a:rPr lang="en-US"/>
              <a:t>Facebook Own Posts Table  | DW - Founders' Valley - 11 of 12</a:t>
            </a:r>
          </a:p>
        </p:txBody>
      </p:sp>
      <p:graphicFrame>
        <p:nvGraphicFramePr>
          <p:cNvPr id="5" name="Table Placeholder 4">
            <a:extLst>
              <a:ext uri="{FF2B5EF4-FFF2-40B4-BE49-F238E27FC236}">
                <a16:creationId xmlns:a16="http://schemas.microsoft.com/office/drawing/2014/main" id="{C34E1B4D-852C-4C41-9976-190C8220D415}"/>
              </a:ext>
            </a:extLst>
          </p:cNvPr>
          <p:cNvGraphicFramePr>
            <a:graphicFrameLocks noGrp="1"/>
          </p:cNvGraphicFramePr>
          <p:nvPr>
            <p:ph type="tbl" sz="quarter" idx="13"/>
            <p:extLst>
              <p:ext uri="{D42A27DB-BD31-4B8C-83A1-F6EECF244321}">
                <p14:modId xmlns:p14="http://schemas.microsoft.com/office/powerpoint/2010/main" val="200293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02336572"/>
                    </a:ext>
                  </a:extLst>
                </a:gridCol>
                <a:gridCol w="370332">
                  <a:extLst>
                    <a:ext uri="{9D8B030D-6E8A-4147-A177-3AD203B41FA5}">
                      <a16:colId xmlns:a16="http://schemas.microsoft.com/office/drawing/2014/main" val="1253380633"/>
                    </a:ext>
                  </a:extLst>
                </a:gridCol>
                <a:gridCol w="370332">
                  <a:extLst>
                    <a:ext uri="{9D8B030D-6E8A-4147-A177-3AD203B41FA5}">
                      <a16:colId xmlns:a16="http://schemas.microsoft.com/office/drawing/2014/main" val="1115646097"/>
                    </a:ext>
                  </a:extLst>
                </a:gridCol>
                <a:gridCol w="370332">
                  <a:extLst>
                    <a:ext uri="{9D8B030D-6E8A-4147-A177-3AD203B41FA5}">
                      <a16:colId xmlns:a16="http://schemas.microsoft.com/office/drawing/2014/main" val="3420922566"/>
                    </a:ext>
                  </a:extLst>
                </a:gridCol>
                <a:gridCol w="329184">
                  <a:extLst>
                    <a:ext uri="{9D8B030D-6E8A-4147-A177-3AD203B41FA5}">
                      <a16:colId xmlns:a16="http://schemas.microsoft.com/office/drawing/2014/main" val="3834685787"/>
                    </a:ext>
                  </a:extLst>
                </a:gridCol>
                <a:gridCol w="329184">
                  <a:extLst>
                    <a:ext uri="{9D8B030D-6E8A-4147-A177-3AD203B41FA5}">
                      <a16:colId xmlns:a16="http://schemas.microsoft.com/office/drawing/2014/main" val="531755622"/>
                    </a:ext>
                  </a:extLst>
                </a:gridCol>
                <a:gridCol w="329184">
                  <a:extLst>
                    <a:ext uri="{9D8B030D-6E8A-4147-A177-3AD203B41FA5}">
                      <a16:colId xmlns:a16="http://schemas.microsoft.com/office/drawing/2014/main" val="2956398544"/>
                    </a:ext>
                  </a:extLst>
                </a:gridCol>
                <a:gridCol w="329184">
                  <a:extLst>
                    <a:ext uri="{9D8B030D-6E8A-4147-A177-3AD203B41FA5}">
                      <a16:colId xmlns:a16="http://schemas.microsoft.com/office/drawing/2014/main" val="2863216363"/>
                    </a:ext>
                  </a:extLst>
                </a:gridCol>
                <a:gridCol w="329184">
                  <a:extLst>
                    <a:ext uri="{9D8B030D-6E8A-4147-A177-3AD203B41FA5}">
                      <a16:colId xmlns:a16="http://schemas.microsoft.com/office/drawing/2014/main" val="840422126"/>
                    </a:ext>
                  </a:extLst>
                </a:gridCol>
                <a:gridCol w="329184">
                  <a:extLst>
                    <a:ext uri="{9D8B030D-6E8A-4147-A177-3AD203B41FA5}">
                      <a16:colId xmlns:a16="http://schemas.microsoft.com/office/drawing/2014/main" val="1671582921"/>
                    </a:ext>
                  </a:extLst>
                </a:gridCol>
                <a:gridCol w="329184">
                  <a:extLst>
                    <a:ext uri="{9D8B030D-6E8A-4147-A177-3AD203B41FA5}">
                      <a16:colId xmlns:a16="http://schemas.microsoft.com/office/drawing/2014/main" val="3256970248"/>
                    </a:ext>
                  </a:extLst>
                </a:gridCol>
                <a:gridCol w="329184">
                  <a:extLst>
                    <a:ext uri="{9D8B030D-6E8A-4147-A177-3AD203B41FA5}">
                      <a16:colId xmlns:a16="http://schemas.microsoft.com/office/drawing/2014/main" val="2038330723"/>
                    </a:ext>
                  </a:extLst>
                </a:gridCol>
                <a:gridCol w="329184">
                  <a:extLst>
                    <a:ext uri="{9D8B030D-6E8A-4147-A177-3AD203B41FA5}">
                      <a16:colId xmlns:a16="http://schemas.microsoft.com/office/drawing/2014/main" val="1864804523"/>
                    </a:ext>
                  </a:extLst>
                </a:gridCol>
                <a:gridCol w="370332">
                  <a:extLst>
                    <a:ext uri="{9D8B030D-6E8A-4147-A177-3AD203B41FA5}">
                      <a16:colId xmlns:a16="http://schemas.microsoft.com/office/drawing/2014/main" val="3872789290"/>
                    </a:ext>
                  </a:extLst>
                </a:gridCol>
                <a:gridCol w="370332">
                  <a:extLst>
                    <a:ext uri="{9D8B030D-6E8A-4147-A177-3AD203B41FA5}">
                      <a16:colId xmlns:a16="http://schemas.microsoft.com/office/drawing/2014/main" val="4290847768"/>
                    </a:ext>
                  </a:extLst>
                </a:gridCol>
                <a:gridCol w="329184">
                  <a:extLst>
                    <a:ext uri="{9D8B030D-6E8A-4147-A177-3AD203B41FA5}">
                      <a16:colId xmlns:a16="http://schemas.microsoft.com/office/drawing/2014/main" val="3503414213"/>
                    </a:ext>
                  </a:extLst>
                </a:gridCol>
                <a:gridCol w="329184">
                  <a:extLst>
                    <a:ext uri="{9D8B030D-6E8A-4147-A177-3AD203B41FA5}">
                      <a16:colId xmlns:a16="http://schemas.microsoft.com/office/drawing/2014/main" val="2883251429"/>
                    </a:ext>
                  </a:extLst>
                </a:gridCol>
                <a:gridCol w="370332">
                  <a:extLst>
                    <a:ext uri="{9D8B030D-6E8A-4147-A177-3AD203B41FA5}">
                      <a16:colId xmlns:a16="http://schemas.microsoft.com/office/drawing/2014/main" val="1711914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5197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- 2017-12-20 07:48:00 </a:t>
                      </a:r>
                      <a:r>
                        <a:rPr kumimoji="0" lang="en-US" sz="1000" b="0" i="0" u="none" strike="noStrike" kern="1200" cap="none" spc="0" normalizeH="0" baseline="0" noProof="0">
                          <a:ln>
                            <a:noFill/>
                          </a:ln>
                          <a:solidFill>
                            <a:prstClr val="black"/>
                          </a:solidFill>
                          <a:effectLst/>
                          <a:uLnTx/>
                          <a:uFillTx/>
                          <a:latin typeface="+mn-lt"/>
                          <a:ea typeface="+mn-ea"/>
                          <a:cs typeface="+mn-cs"/>
                        </a:rPr>
                        <a:t> 
 Not just for school, but for life: Refugees in Germany can learn a coding language at ReDI School of Digital Integration in 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670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- 2017-12-19 14:00:00 </a:t>
                      </a:r>
                      <a:r>
                        <a:rPr kumimoji="0" lang="en-US" sz="1000" b="0" i="0" u="none" strike="noStrike" kern="1200" cap="none" spc="0" normalizeH="0" baseline="0" noProof="0">
                          <a:ln>
                            <a:noFill/>
                          </a:ln>
                          <a:solidFill>
                            <a:prstClr val="black"/>
                          </a:solidFill>
                          <a:effectLst/>
                          <a:uLnTx/>
                          <a:uFillTx/>
                          <a:latin typeface="+mn-lt"/>
                          <a:ea typeface="+mn-ea"/>
                          <a:cs typeface="+mn-cs"/>
                        </a:rPr>
                        <a:t> 
 China's ecommerce war is spawning a battle of automated warehouses.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136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- 2017-12-19 10:55:00 </a:t>
                      </a:r>
                      <a:r>
                        <a:rPr kumimoji="0" lang="en-US" sz="1000" b="0" i="0" u="none" strike="noStrike" kern="1200" cap="none" spc="0" normalizeH="0" baseline="0" noProof="0">
                          <a:ln>
                            <a:noFill/>
                          </a:ln>
                          <a:solidFill>
                            <a:prstClr val="black"/>
                          </a:solidFill>
                          <a:effectLst/>
                          <a:uLnTx/>
                          <a:uFillTx/>
                          <a:latin typeface="+mn-lt"/>
                          <a:ea typeface="+mn-ea"/>
                          <a:cs typeface="+mn-cs"/>
                        </a:rPr>
                        <a:t> 
 NIFT students Praween KR and Sindhuja K sold 25,000 units on Flipkart in just five days 
(via YourStory)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0630076"/>
                  </a:ext>
                </a:extLst>
              </a:tr>
            </a:tbl>
          </a:graphicData>
        </a:graphic>
      </p:graphicFrame>
      <p:sp>
        <p:nvSpPr>
          <p:cNvPr id="4" name="Text Placeholder 3">
            <a:extLst>
              <a:ext uri="{FF2B5EF4-FFF2-40B4-BE49-F238E27FC236}">
                <a16:creationId xmlns:a16="http://schemas.microsoft.com/office/drawing/2014/main" id="{C8ED211C-2895-4907-BA5A-D72E0A526BF6}"/>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2861217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41C77-39D2-4979-80EB-1F077F7C07DE}"/>
              </a:ext>
            </a:extLst>
          </p:cNvPr>
          <p:cNvSpPr>
            <a:spLocks noGrp="1"/>
          </p:cNvSpPr>
          <p:nvPr>
            <p:ph type="title"/>
          </p:nvPr>
        </p:nvSpPr>
        <p:spPr/>
        <p:txBody>
          <a:bodyPr/>
          <a:lstStyle/>
          <a:p>
            <a:r>
              <a:rPr lang="en-US"/>
              <a:t>Facebook Own Posts Table  | DW - Founders' Valley - 12 of 12</a:t>
            </a:r>
          </a:p>
        </p:txBody>
      </p:sp>
      <p:graphicFrame>
        <p:nvGraphicFramePr>
          <p:cNvPr id="5" name="Table Placeholder 4">
            <a:extLst>
              <a:ext uri="{FF2B5EF4-FFF2-40B4-BE49-F238E27FC236}">
                <a16:creationId xmlns:a16="http://schemas.microsoft.com/office/drawing/2014/main" id="{252764A9-F7D1-4FE2-A047-A1DD1AD917EF}"/>
              </a:ext>
            </a:extLst>
          </p:cNvPr>
          <p:cNvGraphicFramePr>
            <a:graphicFrameLocks noGrp="1"/>
          </p:cNvGraphicFramePr>
          <p:nvPr>
            <p:ph type="tbl" sz="quarter" idx="13"/>
            <p:extLst>
              <p:ext uri="{D42A27DB-BD31-4B8C-83A1-F6EECF244321}">
                <p14:modId xmlns:p14="http://schemas.microsoft.com/office/powerpoint/2010/main" val="1727660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94794814"/>
                    </a:ext>
                  </a:extLst>
                </a:gridCol>
                <a:gridCol w="370332">
                  <a:extLst>
                    <a:ext uri="{9D8B030D-6E8A-4147-A177-3AD203B41FA5}">
                      <a16:colId xmlns:a16="http://schemas.microsoft.com/office/drawing/2014/main" val="1743390004"/>
                    </a:ext>
                  </a:extLst>
                </a:gridCol>
                <a:gridCol w="370332">
                  <a:extLst>
                    <a:ext uri="{9D8B030D-6E8A-4147-A177-3AD203B41FA5}">
                      <a16:colId xmlns:a16="http://schemas.microsoft.com/office/drawing/2014/main" val="3442814423"/>
                    </a:ext>
                  </a:extLst>
                </a:gridCol>
                <a:gridCol w="370332">
                  <a:extLst>
                    <a:ext uri="{9D8B030D-6E8A-4147-A177-3AD203B41FA5}">
                      <a16:colId xmlns:a16="http://schemas.microsoft.com/office/drawing/2014/main" val="4118579228"/>
                    </a:ext>
                  </a:extLst>
                </a:gridCol>
                <a:gridCol w="329184">
                  <a:extLst>
                    <a:ext uri="{9D8B030D-6E8A-4147-A177-3AD203B41FA5}">
                      <a16:colId xmlns:a16="http://schemas.microsoft.com/office/drawing/2014/main" val="1177961062"/>
                    </a:ext>
                  </a:extLst>
                </a:gridCol>
                <a:gridCol w="329184">
                  <a:extLst>
                    <a:ext uri="{9D8B030D-6E8A-4147-A177-3AD203B41FA5}">
                      <a16:colId xmlns:a16="http://schemas.microsoft.com/office/drawing/2014/main" val="3408690051"/>
                    </a:ext>
                  </a:extLst>
                </a:gridCol>
                <a:gridCol w="329184">
                  <a:extLst>
                    <a:ext uri="{9D8B030D-6E8A-4147-A177-3AD203B41FA5}">
                      <a16:colId xmlns:a16="http://schemas.microsoft.com/office/drawing/2014/main" val="839489099"/>
                    </a:ext>
                  </a:extLst>
                </a:gridCol>
                <a:gridCol w="329184">
                  <a:extLst>
                    <a:ext uri="{9D8B030D-6E8A-4147-A177-3AD203B41FA5}">
                      <a16:colId xmlns:a16="http://schemas.microsoft.com/office/drawing/2014/main" val="576702745"/>
                    </a:ext>
                  </a:extLst>
                </a:gridCol>
                <a:gridCol w="329184">
                  <a:extLst>
                    <a:ext uri="{9D8B030D-6E8A-4147-A177-3AD203B41FA5}">
                      <a16:colId xmlns:a16="http://schemas.microsoft.com/office/drawing/2014/main" val="1248238564"/>
                    </a:ext>
                  </a:extLst>
                </a:gridCol>
                <a:gridCol w="329184">
                  <a:extLst>
                    <a:ext uri="{9D8B030D-6E8A-4147-A177-3AD203B41FA5}">
                      <a16:colId xmlns:a16="http://schemas.microsoft.com/office/drawing/2014/main" val="3556293194"/>
                    </a:ext>
                  </a:extLst>
                </a:gridCol>
                <a:gridCol w="329184">
                  <a:extLst>
                    <a:ext uri="{9D8B030D-6E8A-4147-A177-3AD203B41FA5}">
                      <a16:colId xmlns:a16="http://schemas.microsoft.com/office/drawing/2014/main" val="1968520419"/>
                    </a:ext>
                  </a:extLst>
                </a:gridCol>
                <a:gridCol w="329184">
                  <a:extLst>
                    <a:ext uri="{9D8B030D-6E8A-4147-A177-3AD203B41FA5}">
                      <a16:colId xmlns:a16="http://schemas.microsoft.com/office/drawing/2014/main" val="4280519008"/>
                    </a:ext>
                  </a:extLst>
                </a:gridCol>
                <a:gridCol w="329184">
                  <a:extLst>
                    <a:ext uri="{9D8B030D-6E8A-4147-A177-3AD203B41FA5}">
                      <a16:colId xmlns:a16="http://schemas.microsoft.com/office/drawing/2014/main" val="3324189842"/>
                    </a:ext>
                  </a:extLst>
                </a:gridCol>
                <a:gridCol w="370332">
                  <a:extLst>
                    <a:ext uri="{9D8B030D-6E8A-4147-A177-3AD203B41FA5}">
                      <a16:colId xmlns:a16="http://schemas.microsoft.com/office/drawing/2014/main" val="1422332710"/>
                    </a:ext>
                  </a:extLst>
                </a:gridCol>
                <a:gridCol w="370332">
                  <a:extLst>
                    <a:ext uri="{9D8B030D-6E8A-4147-A177-3AD203B41FA5}">
                      <a16:colId xmlns:a16="http://schemas.microsoft.com/office/drawing/2014/main" val="109361305"/>
                    </a:ext>
                  </a:extLst>
                </a:gridCol>
                <a:gridCol w="329184">
                  <a:extLst>
                    <a:ext uri="{9D8B030D-6E8A-4147-A177-3AD203B41FA5}">
                      <a16:colId xmlns:a16="http://schemas.microsoft.com/office/drawing/2014/main" val="1996260086"/>
                    </a:ext>
                  </a:extLst>
                </a:gridCol>
                <a:gridCol w="329184">
                  <a:extLst>
                    <a:ext uri="{9D8B030D-6E8A-4147-A177-3AD203B41FA5}">
                      <a16:colId xmlns:a16="http://schemas.microsoft.com/office/drawing/2014/main" val="483876775"/>
                    </a:ext>
                  </a:extLst>
                </a:gridCol>
                <a:gridCol w="370332">
                  <a:extLst>
                    <a:ext uri="{9D8B030D-6E8A-4147-A177-3AD203B41FA5}">
                      <a16:colId xmlns:a16="http://schemas.microsoft.com/office/drawing/2014/main" val="238100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6895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 Founders' Valley - 2017-12-19 07:30:00 </a:t>
                      </a:r>
                      <a:r>
                        <a:rPr kumimoji="0" lang="en-US" sz="1000" b="0" i="0" u="none" strike="noStrike" kern="1200" cap="none" spc="0" normalizeH="0" baseline="0" noProof="0">
                          <a:ln>
                            <a:noFill/>
                          </a:ln>
                          <a:solidFill>
                            <a:prstClr val="black"/>
                          </a:solidFill>
                          <a:effectLst/>
                          <a:uLnTx/>
                          <a:uFillTx/>
                          <a:latin typeface="+mn-lt"/>
                          <a:ea typeface="+mn-ea"/>
                          <a:cs typeface="+mn-cs"/>
                        </a:rPr>
                        <a:t> 
 Every day, thousands of people migrate to the Nigerian city of Lagos in hope of finding work and a better life. But the swelling population can become an urban planning nightmare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980393"/>
                  </a:ext>
                </a:extLst>
              </a:tr>
            </a:tbl>
          </a:graphicData>
        </a:graphic>
      </p:graphicFrame>
      <p:sp>
        <p:nvSpPr>
          <p:cNvPr id="4" name="Text Placeholder 3">
            <a:extLst>
              <a:ext uri="{FF2B5EF4-FFF2-40B4-BE49-F238E27FC236}">
                <a16:creationId xmlns:a16="http://schemas.microsoft.com/office/drawing/2014/main" id="{64D578E6-900B-486B-BF98-99FD9B770D03}"/>
              </a:ext>
            </a:extLst>
          </p:cNvPr>
          <p:cNvSpPr>
            <a:spLocks noGrp="1"/>
          </p:cNvSpPr>
          <p:nvPr>
            <p:ph type="body" sz="quarter" idx="14"/>
          </p:nvPr>
        </p:nvSpPr>
        <p:spPr/>
        <p:txBody>
          <a:bodyPr/>
          <a:lstStyle/>
          <a:p>
            <a:r>
              <a:rPr lang="en-US"/>
              <a:t>07/01/2017 - 12/31/2017</a:t>
            </a:r>
          </a:p>
        </p:txBody>
      </p:sp>
    </p:spTree>
    <p:extLst>
      <p:ext uri="{BB962C8B-B14F-4D97-AF65-F5344CB8AC3E}">
        <p14:creationId xmlns:p14="http://schemas.microsoft.com/office/powerpoint/2010/main" val="32507096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1205</Words>
  <Application>Microsoft Office PowerPoint</Application>
  <PresentationFormat>On-screen Show (4:3)</PresentationFormat>
  <Paragraphs>690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Facebook Own Posts Table  | DW - Founders' Valley - 1 of 12</vt:lpstr>
      <vt:lpstr>Facebook Own Posts Table  | DW - Founders' Valley - 2 of 12</vt:lpstr>
      <vt:lpstr>Facebook Own Posts Table  | DW - Founders' Valley - 3 of 12</vt:lpstr>
      <vt:lpstr>Facebook Own Posts Table  | DW - Founders' Valley - 4 of 12</vt:lpstr>
      <vt:lpstr>Facebook Own Posts Table  | DW - Founders' Valley - 5 of 12</vt:lpstr>
      <vt:lpstr>Facebook Own Posts Table  | DW - Founders' Valley - 6 of 12</vt:lpstr>
      <vt:lpstr>Facebook Own Posts Table  | DW - Founders' Valley - 7 of 12</vt:lpstr>
      <vt:lpstr>Facebook Own Posts Table  | DW - Founders' Valley - 8 of 12</vt:lpstr>
      <vt:lpstr>Facebook Own Posts Table  | DW - Founders' Valley - 9 of 12</vt:lpstr>
      <vt:lpstr>Facebook Own Posts Table  | DW - Founders' Valley - 10 of 12</vt:lpstr>
      <vt:lpstr>Facebook Own Posts Table  | DW - Founders' Valley - 11 of 12</vt:lpstr>
      <vt:lpstr>Facebook Own Posts Table  | DW - Founders' Valley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2018-09-18T11:46:04Z</dcterms:created>
  <dcterms:modified xsi:type="dcterms:W3CDTF">2018-09-18T11:56:04Z</dcterms:modified>
</cp:coreProperties>
</file>