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F31BF-1BC9-4893-8A8E-A5516128BF7D}"/>
              </a:ext>
            </a:extLst>
          </p:cNvPr>
          <p:cNvSpPr>
            <a:spLocks noGrp="1"/>
          </p:cNvSpPr>
          <p:nvPr>
            <p:ph type="title"/>
          </p:nvPr>
        </p:nvSpPr>
        <p:spPr/>
        <p:txBody>
          <a:bodyPr/>
          <a:lstStyle/>
          <a:p>
            <a:r>
              <a:rPr lang="en-US"/>
              <a:t>Facebook Native Video Posts Table - 1 of 25</a:t>
            </a:r>
          </a:p>
        </p:txBody>
      </p:sp>
      <p:graphicFrame>
        <p:nvGraphicFramePr>
          <p:cNvPr id="5" name="Table Placeholder 4">
            <a:extLst>
              <a:ext uri="{FF2B5EF4-FFF2-40B4-BE49-F238E27FC236}">
                <a16:creationId xmlns:a16="http://schemas.microsoft.com/office/drawing/2014/main" id="{DC6B3C22-8FCC-4E52-A627-4FD9B0D65157}"/>
              </a:ext>
            </a:extLst>
          </p:cNvPr>
          <p:cNvGraphicFramePr>
            <a:graphicFrameLocks noGrp="1"/>
          </p:cNvGraphicFramePr>
          <p:nvPr>
            <p:ph type="tbl" sz="quarter" idx="13"/>
            <p:extLst>
              <p:ext uri="{D42A27DB-BD31-4B8C-83A1-F6EECF244321}">
                <p14:modId xmlns:p14="http://schemas.microsoft.com/office/powerpoint/2010/main" val="2282482067"/>
              </p:ext>
            </p:extLst>
          </p:nvPr>
        </p:nvGraphicFramePr>
        <p:xfrm>
          <a:off x="457200" y="1731963"/>
          <a:ext cx="8229600" cy="3383280"/>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92241861"/>
                    </a:ext>
                  </a:extLst>
                </a:gridCol>
                <a:gridCol w="411480">
                  <a:extLst>
                    <a:ext uri="{9D8B030D-6E8A-4147-A177-3AD203B41FA5}">
                      <a16:colId xmlns:a16="http://schemas.microsoft.com/office/drawing/2014/main" val="2914226135"/>
                    </a:ext>
                  </a:extLst>
                </a:gridCol>
                <a:gridCol w="411480">
                  <a:extLst>
                    <a:ext uri="{9D8B030D-6E8A-4147-A177-3AD203B41FA5}">
                      <a16:colId xmlns:a16="http://schemas.microsoft.com/office/drawing/2014/main" val="2169878899"/>
                    </a:ext>
                  </a:extLst>
                </a:gridCol>
                <a:gridCol w="411480">
                  <a:extLst>
                    <a:ext uri="{9D8B030D-6E8A-4147-A177-3AD203B41FA5}">
                      <a16:colId xmlns:a16="http://schemas.microsoft.com/office/drawing/2014/main" val="2318941687"/>
                    </a:ext>
                  </a:extLst>
                </a:gridCol>
                <a:gridCol w="411480">
                  <a:extLst>
                    <a:ext uri="{9D8B030D-6E8A-4147-A177-3AD203B41FA5}">
                      <a16:colId xmlns:a16="http://schemas.microsoft.com/office/drawing/2014/main" val="1544177930"/>
                    </a:ext>
                  </a:extLst>
                </a:gridCol>
                <a:gridCol w="411480">
                  <a:extLst>
                    <a:ext uri="{9D8B030D-6E8A-4147-A177-3AD203B41FA5}">
                      <a16:colId xmlns:a16="http://schemas.microsoft.com/office/drawing/2014/main" val="3888229135"/>
                    </a:ext>
                  </a:extLst>
                </a:gridCol>
                <a:gridCol w="411480">
                  <a:extLst>
                    <a:ext uri="{9D8B030D-6E8A-4147-A177-3AD203B41FA5}">
                      <a16:colId xmlns:a16="http://schemas.microsoft.com/office/drawing/2014/main" val="1536591857"/>
                    </a:ext>
                  </a:extLst>
                </a:gridCol>
                <a:gridCol w="411480">
                  <a:extLst>
                    <a:ext uri="{9D8B030D-6E8A-4147-A177-3AD203B41FA5}">
                      <a16:colId xmlns:a16="http://schemas.microsoft.com/office/drawing/2014/main" val="23867224"/>
                    </a:ext>
                  </a:extLst>
                </a:gridCol>
                <a:gridCol w="411480">
                  <a:extLst>
                    <a:ext uri="{9D8B030D-6E8A-4147-A177-3AD203B41FA5}">
                      <a16:colId xmlns:a16="http://schemas.microsoft.com/office/drawing/2014/main" val="1147716673"/>
                    </a:ext>
                  </a:extLst>
                </a:gridCol>
                <a:gridCol w="411480">
                  <a:extLst>
                    <a:ext uri="{9D8B030D-6E8A-4147-A177-3AD203B41FA5}">
                      <a16:colId xmlns:a16="http://schemas.microsoft.com/office/drawing/2014/main" val="3036587869"/>
                    </a:ext>
                  </a:extLst>
                </a:gridCol>
                <a:gridCol w="411480">
                  <a:extLst>
                    <a:ext uri="{9D8B030D-6E8A-4147-A177-3AD203B41FA5}">
                      <a16:colId xmlns:a16="http://schemas.microsoft.com/office/drawing/2014/main" val="1927279198"/>
                    </a:ext>
                  </a:extLst>
                </a:gridCol>
                <a:gridCol w="411480">
                  <a:extLst>
                    <a:ext uri="{9D8B030D-6E8A-4147-A177-3AD203B41FA5}">
                      <a16:colId xmlns:a16="http://schemas.microsoft.com/office/drawing/2014/main" val="3357307300"/>
                    </a:ext>
                  </a:extLst>
                </a:gridCol>
                <a:gridCol w="411480">
                  <a:extLst>
                    <a:ext uri="{9D8B030D-6E8A-4147-A177-3AD203B41FA5}">
                      <a16:colId xmlns:a16="http://schemas.microsoft.com/office/drawing/2014/main" val="2482535833"/>
                    </a:ext>
                  </a:extLst>
                </a:gridCol>
                <a:gridCol w="411480">
                  <a:extLst>
                    <a:ext uri="{9D8B030D-6E8A-4147-A177-3AD203B41FA5}">
                      <a16:colId xmlns:a16="http://schemas.microsoft.com/office/drawing/2014/main" val="884046577"/>
                    </a:ext>
                  </a:extLst>
                </a:gridCol>
                <a:gridCol w="411480">
                  <a:extLst>
                    <a:ext uri="{9D8B030D-6E8A-4147-A177-3AD203B41FA5}">
                      <a16:colId xmlns:a16="http://schemas.microsoft.com/office/drawing/2014/main" val="4011351096"/>
                    </a:ext>
                  </a:extLst>
                </a:gridCol>
                <a:gridCol w="411480">
                  <a:extLst>
                    <a:ext uri="{9D8B030D-6E8A-4147-A177-3AD203B41FA5}">
                      <a16:colId xmlns:a16="http://schemas.microsoft.com/office/drawing/2014/main" val="603245022"/>
                    </a:ext>
                  </a:extLst>
                </a:gridCol>
                <a:gridCol w="411480">
                  <a:extLst>
                    <a:ext uri="{9D8B030D-6E8A-4147-A177-3AD203B41FA5}">
                      <a16:colId xmlns:a16="http://schemas.microsoft.com/office/drawing/2014/main" val="980846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368221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 Euromaxx - 2017-12-19 23:31:00</a:t>
                      </a:r>
                      <a:r>
                        <a:rPr kumimoji="0" lang="en-US" sz="1000" b="0" i="0" u="none" strike="noStrike" kern="1200" cap="none" spc="0" normalizeH="0" baseline="0" noProof="0">
                          <a:ln>
                            <a:noFill/>
                          </a:ln>
                          <a:solidFill>
                            <a:prstClr val="black"/>
                          </a:solidFill>
                          <a:effectLst/>
                          <a:uLnTx/>
                          <a:uFillTx/>
                          <a:latin typeface="+mn-lt"/>
                          <a:ea typeface="+mn-ea"/>
                          <a:cs typeface="+mn-cs"/>
                        </a:rPr>
                        <a:t>
KARL LAGERFELD has made a declaration of love to his home town, Hamburg. Fashionistas from around the world are celebrating Chanel’s new Métiers d`Art nautical collection at Elbphilharmonie Hamburg concert hall.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Chanel fashion at the Elbphilharmonie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1504.5060833333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extLst>
                  <a:ext uri="{0D108BD9-81ED-4DB2-BD59-A6C34878D82A}">
                    <a16:rowId xmlns:a16="http://schemas.microsoft.com/office/drawing/2014/main" val="2915902336"/>
                  </a:ext>
                </a:extLst>
              </a:tr>
            </a:tbl>
          </a:graphicData>
        </a:graphic>
      </p:graphicFrame>
      <p:sp>
        <p:nvSpPr>
          <p:cNvPr id="4" name="Text Placeholder 3">
            <a:extLst>
              <a:ext uri="{FF2B5EF4-FFF2-40B4-BE49-F238E27FC236}">
                <a16:creationId xmlns:a16="http://schemas.microsoft.com/office/drawing/2014/main" id="{241BD07A-4009-43D9-85CE-60E7ECDB10A7}"/>
              </a:ext>
            </a:extLst>
          </p:cNvPr>
          <p:cNvSpPr>
            <a:spLocks noGrp="1"/>
          </p:cNvSpPr>
          <p:nvPr>
            <p:ph type="body" sz="quarter" idx="14"/>
          </p:nvPr>
        </p:nvSpPr>
        <p:spPr/>
        <p:txBody>
          <a:bodyPr/>
          <a:lstStyle/>
          <a:p>
            <a:r>
              <a:rPr lang="en-US"/>
              <a:t>12/05/2017 - 12/19/2017</a:t>
            </a:r>
          </a:p>
        </p:txBody>
      </p:sp>
    </p:spTree>
    <p:extLst>
      <p:ext uri="{BB962C8B-B14F-4D97-AF65-F5344CB8AC3E}">
        <p14:creationId xmlns:p14="http://schemas.microsoft.com/office/powerpoint/2010/main" val="4021088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46665-2F8A-4076-A381-F57D1F77EA67}"/>
              </a:ext>
            </a:extLst>
          </p:cNvPr>
          <p:cNvSpPr>
            <a:spLocks noGrp="1"/>
          </p:cNvSpPr>
          <p:nvPr>
            <p:ph type="title"/>
          </p:nvPr>
        </p:nvSpPr>
        <p:spPr/>
        <p:txBody>
          <a:bodyPr/>
          <a:lstStyle/>
          <a:p>
            <a:r>
              <a:rPr lang="en-US"/>
              <a:t>Facebook Native Video Posts Table - 2 of 25</a:t>
            </a:r>
          </a:p>
        </p:txBody>
      </p:sp>
      <p:graphicFrame>
        <p:nvGraphicFramePr>
          <p:cNvPr id="5" name="Table Placeholder 4">
            <a:extLst>
              <a:ext uri="{FF2B5EF4-FFF2-40B4-BE49-F238E27FC236}">
                <a16:creationId xmlns:a16="http://schemas.microsoft.com/office/drawing/2014/main" id="{60992311-7C80-4DBF-A84D-F467B249F10A}"/>
              </a:ext>
            </a:extLst>
          </p:cNvPr>
          <p:cNvGraphicFramePr>
            <a:graphicFrameLocks noGrp="1"/>
          </p:cNvGraphicFramePr>
          <p:nvPr>
            <p:ph type="tbl" sz="quarter" idx="13"/>
            <p:extLst>
              <p:ext uri="{D42A27DB-BD31-4B8C-83A1-F6EECF244321}">
                <p14:modId xmlns:p14="http://schemas.microsoft.com/office/powerpoint/2010/main" val="739411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22507154"/>
                    </a:ext>
                  </a:extLst>
                </a:gridCol>
                <a:gridCol w="411480">
                  <a:extLst>
                    <a:ext uri="{9D8B030D-6E8A-4147-A177-3AD203B41FA5}">
                      <a16:colId xmlns:a16="http://schemas.microsoft.com/office/drawing/2014/main" val="1086271921"/>
                    </a:ext>
                  </a:extLst>
                </a:gridCol>
                <a:gridCol w="411480">
                  <a:extLst>
                    <a:ext uri="{9D8B030D-6E8A-4147-A177-3AD203B41FA5}">
                      <a16:colId xmlns:a16="http://schemas.microsoft.com/office/drawing/2014/main" val="1963585264"/>
                    </a:ext>
                  </a:extLst>
                </a:gridCol>
                <a:gridCol w="411480">
                  <a:extLst>
                    <a:ext uri="{9D8B030D-6E8A-4147-A177-3AD203B41FA5}">
                      <a16:colId xmlns:a16="http://schemas.microsoft.com/office/drawing/2014/main" val="3217743148"/>
                    </a:ext>
                  </a:extLst>
                </a:gridCol>
                <a:gridCol w="411480">
                  <a:extLst>
                    <a:ext uri="{9D8B030D-6E8A-4147-A177-3AD203B41FA5}">
                      <a16:colId xmlns:a16="http://schemas.microsoft.com/office/drawing/2014/main" val="4239327387"/>
                    </a:ext>
                  </a:extLst>
                </a:gridCol>
                <a:gridCol w="411480">
                  <a:extLst>
                    <a:ext uri="{9D8B030D-6E8A-4147-A177-3AD203B41FA5}">
                      <a16:colId xmlns:a16="http://schemas.microsoft.com/office/drawing/2014/main" val="2014335196"/>
                    </a:ext>
                  </a:extLst>
                </a:gridCol>
                <a:gridCol w="411480">
                  <a:extLst>
                    <a:ext uri="{9D8B030D-6E8A-4147-A177-3AD203B41FA5}">
                      <a16:colId xmlns:a16="http://schemas.microsoft.com/office/drawing/2014/main" val="2882228270"/>
                    </a:ext>
                  </a:extLst>
                </a:gridCol>
                <a:gridCol w="411480">
                  <a:extLst>
                    <a:ext uri="{9D8B030D-6E8A-4147-A177-3AD203B41FA5}">
                      <a16:colId xmlns:a16="http://schemas.microsoft.com/office/drawing/2014/main" val="112305331"/>
                    </a:ext>
                  </a:extLst>
                </a:gridCol>
                <a:gridCol w="411480">
                  <a:extLst>
                    <a:ext uri="{9D8B030D-6E8A-4147-A177-3AD203B41FA5}">
                      <a16:colId xmlns:a16="http://schemas.microsoft.com/office/drawing/2014/main" val="1579278844"/>
                    </a:ext>
                  </a:extLst>
                </a:gridCol>
                <a:gridCol w="411480">
                  <a:extLst>
                    <a:ext uri="{9D8B030D-6E8A-4147-A177-3AD203B41FA5}">
                      <a16:colId xmlns:a16="http://schemas.microsoft.com/office/drawing/2014/main" val="3303723329"/>
                    </a:ext>
                  </a:extLst>
                </a:gridCol>
                <a:gridCol w="411480">
                  <a:extLst>
                    <a:ext uri="{9D8B030D-6E8A-4147-A177-3AD203B41FA5}">
                      <a16:colId xmlns:a16="http://schemas.microsoft.com/office/drawing/2014/main" val="1557494515"/>
                    </a:ext>
                  </a:extLst>
                </a:gridCol>
                <a:gridCol w="411480">
                  <a:extLst>
                    <a:ext uri="{9D8B030D-6E8A-4147-A177-3AD203B41FA5}">
                      <a16:colId xmlns:a16="http://schemas.microsoft.com/office/drawing/2014/main" val="1989741671"/>
                    </a:ext>
                  </a:extLst>
                </a:gridCol>
                <a:gridCol w="411480">
                  <a:extLst>
                    <a:ext uri="{9D8B030D-6E8A-4147-A177-3AD203B41FA5}">
                      <a16:colId xmlns:a16="http://schemas.microsoft.com/office/drawing/2014/main" val="3393117544"/>
                    </a:ext>
                  </a:extLst>
                </a:gridCol>
                <a:gridCol w="411480">
                  <a:extLst>
                    <a:ext uri="{9D8B030D-6E8A-4147-A177-3AD203B41FA5}">
                      <a16:colId xmlns:a16="http://schemas.microsoft.com/office/drawing/2014/main" val="3425204111"/>
                    </a:ext>
                  </a:extLst>
                </a:gridCol>
                <a:gridCol w="411480">
                  <a:extLst>
                    <a:ext uri="{9D8B030D-6E8A-4147-A177-3AD203B41FA5}">
                      <a16:colId xmlns:a16="http://schemas.microsoft.com/office/drawing/2014/main" val="1954849147"/>
                    </a:ext>
                  </a:extLst>
                </a:gridCol>
                <a:gridCol w="411480">
                  <a:extLst>
                    <a:ext uri="{9D8B030D-6E8A-4147-A177-3AD203B41FA5}">
                      <a16:colId xmlns:a16="http://schemas.microsoft.com/office/drawing/2014/main" val="3883602735"/>
                    </a:ext>
                  </a:extLst>
                </a:gridCol>
                <a:gridCol w="411480">
                  <a:extLst>
                    <a:ext uri="{9D8B030D-6E8A-4147-A177-3AD203B41FA5}">
                      <a16:colId xmlns:a16="http://schemas.microsoft.com/office/drawing/2014/main" val="1560318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631558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r-AE" sz="1000" b="1" i="0" u="none" strike="noStrike" kern="1200" cap="none" spc="0" normalizeH="0" baseline="0" noProof="0">
                          <a:ln>
                            <a:noFill/>
                          </a:ln>
                          <a:solidFill>
                            <a:prstClr val="black"/>
                          </a:solidFill>
                          <a:effectLst/>
                          <a:uLnTx/>
                          <a:uFillTx/>
                          <a:latin typeface="+mn-lt"/>
                          <a:ea typeface="+mn-ea"/>
                          <a:cs typeface="+mn-cs"/>
                        </a:rPr>
                        <a:t>عربية) - 2017-12-19 23:20:00</a:t>
                      </a:r>
                      <a:r>
                        <a:rPr kumimoji="0" lang="ar-AE" sz="1000" b="0" i="0" u="none" strike="noStrike" kern="1200" cap="none" spc="0" normalizeH="0" baseline="0" noProof="0">
                          <a:ln>
                            <a:noFill/>
                          </a:ln>
                          <a:solidFill>
                            <a:prstClr val="black"/>
                          </a:solidFill>
                          <a:effectLst/>
                          <a:uLnTx/>
                          <a:uFillTx/>
                          <a:latin typeface="+mn-lt"/>
                          <a:ea typeface="+mn-ea"/>
                          <a:cs typeface="+mn-cs"/>
                        </a:rPr>
                        <a:t>
بعد الفيتو الأمريكي، يريد الرئيس الفلسطيني أن يوقع على طلبات انضمام لأكثر من 22 منظمة دولية، لا وبل طلب العضوية الكاملة لفلسطين في الأمم المتحدة. فإلى أين يتجه الفلسطينيون داخل المنظمة الأممية؟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إلى أين يتجه الفلسطينيون داخل المنظمة الأممية؟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4910.6718833333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extLst>
                  <a:ext uri="{0D108BD9-81ED-4DB2-BD59-A6C34878D82A}">
                    <a16:rowId xmlns:a16="http://schemas.microsoft.com/office/drawing/2014/main" val="202070218"/>
                  </a:ext>
                </a:extLst>
              </a:tr>
            </a:tbl>
          </a:graphicData>
        </a:graphic>
      </p:graphicFrame>
      <p:sp>
        <p:nvSpPr>
          <p:cNvPr id="4" name="Text Placeholder 3">
            <a:extLst>
              <a:ext uri="{FF2B5EF4-FFF2-40B4-BE49-F238E27FC236}">
                <a16:creationId xmlns:a16="http://schemas.microsoft.com/office/drawing/2014/main" id="{22F05E71-0149-407A-81F5-95A1EF09CD79}"/>
              </a:ext>
            </a:extLst>
          </p:cNvPr>
          <p:cNvSpPr>
            <a:spLocks noGrp="1"/>
          </p:cNvSpPr>
          <p:nvPr>
            <p:ph type="body" sz="quarter" idx="14"/>
          </p:nvPr>
        </p:nvSpPr>
        <p:spPr/>
        <p:txBody>
          <a:bodyPr/>
          <a:lstStyle/>
          <a:p>
            <a:r>
              <a:rPr lang="en-US"/>
              <a:t>12/05/2017 - 12/19/2017</a:t>
            </a:r>
          </a:p>
        </p:txBody>
      </p:sp>
    </p:spTree>
    <p:extLst>
      <p:ext uri="{BB962C8B-B14F-4D97-AF65-F5344CB8AC3E}">
        <p14:creationId xmlns:p14="http://schemas.microsoft.com/office/powerpoint/2010/main" val="31767577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E39DC-E3EA-4966-8024-CB7F71F229C1}"/>
              </a:ext>
            </a:extLst>
          </p:cNvPr>
          <p:cNvSpPr>
            <a:spLocks noGrp="1"/>
          </p:cNvSpPr>
          <p:nvPr>
            <p:ph type="title"/>
          </p:nvPr>
        </p:nvSpPr>
        <p:spPr/>
        <p:txBody>
          <a:bodyPr/>
          <a:lstStyle/>
          <a:p>
            <a:r>
              <a:rPr lang="en-US"/>
              <a:t>Facebook Native Video Posts Table - 3 of 25</a:t>
            </a:r>
          </a:p>
        </p:txBody>
      </p:sp>
      <p:graphicFrame>
        <p:nvGraphicFramePr>
          <p:cNvPr id="5" name="Table Placeholder 4">
            <a:extLst>
              <a:ext uri="{FF2B5EF4-FFF2-40B4-BE49-F238E27FC236}">
                <a16:creationId xmlns:a16="http://schemas.microsoft.com/office/drawing/2014/main" id="{38316904-EED4-4D33-989A-E13DF44171B9}"/>
              </a:ext>
            </a:extLst>
          </p:cNvPr>
          <p:cNvGraphicFramePr>
            <a:graphicFrameLocks noGrp="1"/>
          </p:cNvGraphicFramePr>
          <p:nvPr>
            <p:ph type="tbl" sz="quarter" idx="13"/>
            <p:extLst>
              <p:ext uri="{D42A27DB-BD31-4B8C-83A1-F6EECF244321}">
                <p14:modId xmlns:p14="http://schemas.microsoft.com/office/powerpoint/2010/main" val="1772166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56018821"/>
                    </a:ext>
                  </a:extLst>
                </a:gridCol>
                <a:gridCol w="411480">
                  <a:extLst>
                    <a:ext uri="{9D8B030D-6E8A-4147-A177-3AD203B41FA5}">
                      <a16:colId xmlns:a16="http://schemas.microsoft.com/office/drawing/2014/main" val="3081855629"/>
                    </a:ext>
                  </a:extLst>
                </a:gridCol>
                <a:gridCol w="411480">
                  <a:extLst>
                    <a:ext uri="{9D8B030D-6E8A-4147-A177-3AD203B41FA5}">
                      <a16:colId xmlns:a16="http://schemas.microsoft.com/office/drawing/2014/main" val="704459454"/>
                    </a:ext>
                  </a:extLst>
                </a:gridCol>
                <a:gridCol w="411480">
                  <a:extLst>
                    <a:ext uri="{9D8B030D-6E8A-4147-A177-3AD203B41FA5}">
                      <a16:colId xmlns:a16="http://schemas.microsoft.com/office/drawing/2014/main" val="1655535359"/>
                    </a:ext>
                  </a:extLst>
                </a:gridCol>
                <a:gridCol w="411480">
                  <a:extLst>
                    <a:ext uri="{9D8B030D-6E8A-4147-A177-3AD203B41FA5}">
                      <a16:colId xmlns:a16="http://schemas.microsoft.com/office/drawing/2014/main" val="2107492215"/>
                    </a:ext>
                  </a:extLst>
                </a:gridCol>
                <a:gridCol w="411480">
                  <a:extLst>
                    <a:ext uri="{9D8B030D-6E8A-4147-A177-3AD203B41FA5}">
                      <a16:colId xmlns:a16="http://schemas.microsoft.com/office/drawing/2014/main" val="583015387"/>
                    </a:ext>
                  </a:extLst>
                </a:gridCol>
                <a:gridCol w="411480">
                  <a:extLst>
                    <a:ext uri="{9D8B030D-6E8A-4147-A177-3AD203B41FA5}">
                      <a16:colId xmlns:a16="http://schemas.microsoft.com/office/drawing/2014/main" val="3076851137"/>
                    </a:ext>
                  </a:extLst>
                </a:gridCol>
                <a:gridCol w="411480">
                  <a:extLst>
                    <a:ext uri="{9D8B030D-6E8A-4147-A177-3AD203B41FA5}">
                      <a16:colId xmlns:a16="http://schemas.microsoft.com/office/drawing/2014/main" val="1193791452"/>
                    </a:ext>
                  </a:extLst>
                </a:gridCol>
                <a:gridCol w="411480">
                  <a:extLst>
                    <a:ext uri="{9D8B030D-6E8A-4147-A177-3AD203B41FA5}">
                      <a16:colId xmlns:a16="http://schemas.microsoft.com/office/drawing/2014/main" val="4034971788"/>
                    </a:ext>
                  </a:extLst>
                </a:gridCol>
                <a:gridCol w="411480">
                  <a:extLst>
                    <a:ext uri="{9D8B030D-6E8A-4147-A177-3AD203B41FA5}">
                      <a16:colId xmlns:a16="http://schemas.microsoft.com/office/drawing/2014/main" val="1624630337"/>
                    </a:ext>
                  </a:extLst>
                </a:gridCol>
                <a:gridCol w="411480">
                  <a:extLst>
                    <a:ext uri="{9D8B030D-6E8A-4147-A177-3AD203B41FA5}">
                      <a16:colId xmlns:a16="http://schemas.microsoft.com/office/drawing/2014/main" val="2938318055"/>
                    </a:ext>
                  </a:extLst>
                </a:gridCol>
                <a:gridCol w="411480">
                  <a:extLst>
                    <a:ext uri="{9D8B030D-6E8A-4147-A177-3AD203B41FA5}">
                      <a16:colId xmlns:a16="http://schemas.microsoft.com/office/drawing/2014/main" val="724082220"/>
                    </a:ext>
                  </a:extLst>
                </a:gridCol>
                <a:gridCol w="411480">
                  <a:extLst>
                    <a:ext uri="{9D8B030D-6E8A-4147-A177-3AD203B41FA5}">
                      <a16:colId xmlns:a16="http://schemas.microsoft.com/office/drawing/2014/main" val="3584649654"/>
                    </a:ext>
                  </a:extLst>
                </a:gridCol>
                <a:gridCol w="411480">
                  <a:extLst>
                    <a:ext uri="{9D8B030D-6E8A-4147-A177-3AD203B41FA5}">
                      <a16:colId xmlns:a16="http://schemas.microsoft.com/office/drawing/2014/main" val="988773857"/>
                    </a:ext>
                  </a:extLst>
                </a:gridCol>
                <a:gridCol w="411480">
                  <a:extLst>
                    <a:ext uri="{9D8B030D-6E8A-4147-A177-3AD203B41FA5}">
                      <a16:colId xmlns:a16="http://schemas.microsoft.com/office/drawing/2014/main" val="2383038189"/>
                    </a:ext>
                  </a:extLst>
                </a:gridCol>
                <a:gridCol w="411480">
                  <a:extLst>
                    <a:ext uri="{9D8B030D-6E8A-4147-A177-3AD203B41FA5}">
                      <a16:colId xmlns:a16="http://schemas.microsoft.com/office/drawing/2014/main" val="3162194943"/>
                    </a:ext>
                  </a:extLst>
                </a:gridCol>
                <a:gridCol w="411480">
                  <a:extLst>
                    <a:ext uri="{9D8B030D-6E8A-4147-A177-3AD203B41FA5}">
                      <a16:colId xmlns:a16="http://schemas.microsoft.com/office/drawing/2014/main" val="3293901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116359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r-AE" sz="1000" b="1" i="0" u="none" strike="noStrike" kern="1200" cap="none" spc="0" normalizeH="0" baseline="0" noProof="0">
                          <a:ln>
                            <a:noFill/>
                          </a:ln>
                          <a:solidFill>
                            <a:prstClr val="black"/>
                          </a:solidFill>
                          <a:effectLst/>
                          <a:uLnTx/>
                          <a:uFillTx/>
                          <a:latin typeface="+mn-lt"/>
                          <a:ea typeface="+mn-ea"/>
                          <a:cs typeface="+mn-cs"/>
                        </a:rPr>
                        <a:t>عربية) - 2017-12-19 23:00:00</a:t>
                      </a:r>
                      <a:r>
                        <a:rPr kumimoji="0" lang="ar-AE" sz="1000" b="0" i="0" u="none" strike="noStrike" kern="1200" cap="none" spc="0" normalizeH="0" baseline="0" noProof="0">
                          <a:ln>
                            <a:noFill/>
                          </a:ln>
                          <a:solidFill>
                            <a:prstClr val="black"/>
                          </a:solidFill>
                          <a:effectLst/>
                          <a:uLnTx/>
                          <a:uFillTx/>
                          <a:latin typeface="+mn-lt"/>
                          <a:ea typeface="+mn-ea"/>
                          <a:cs typeface="+mn-cs"/>
                        </a:rPr>
                        <a:t>
الخبير في شؤون الاستخبارات، جاسم محمد، يتحدث عن تقديراته لعدد مقاتلي "داعش" الذين عادوا من القتال في سوريا والعراق</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الخبير في شؤون الاستخبارات، جاسم محمد، يتحدث عن تقديراته لعدد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2570.97165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a:t>
                      </a:r>
                    </a:p>
                  </a:txBody>
                  <a:tcPr/>
                </a:tc>
                <a:extLst>
                  <a:ext uri="{0D108BD9-81ED-4DB2-BD59-A6C34878D82A}">
                    <a16:rowId xmlns:a16="http://schemas.microsoft.com/office/drawing/2014/main" val="3299390734"/>
                  </a:ext>
                </a:extLst>
              </a:tr>
            </a:tbl>
          </a:graphicData>
        </a:graphic>
      </p:graphicFrame>
      <p:sp>
        <p:nvSpPr>
          <p:cNvPr id="4" name="Text Placeholder 3">
            <a:extLst>
              <a:ext uri="{FF2B5EF4-FFF2-40B4-BE49-F238E27FC236}">
                <a16:creationId xmlns:a16="http://schemas.microsoft.com/office/drawing/2014/main" id="{00D4B6BE-5C04-43E2-A3DD-413B249C1932}"/>
              </a:ext>
            </a:extLst>
          </p:cNvPr>
          <p:cNvSpPr>
            <a:spLocks noGrp="1"/>
          </p:cNvSpPr>
          <p:nvPr>
            <p:ph type="body" sz="quarter" idx="14"/>
          </p:nvPr>
        </p:nvSpPr>
        <p:spPr/>
        <p:txBody>
          <a:bodyPr/>
          <a:lstStyle/>
          <a:p>
            <a:r>
              <a:rPr lang="en-US"/>
              <a:t>12/05/2017 - 12/19/2017</a:t>
            </a:r>
          </a:p>
        </p:txBody>
      </p:sp>
    </p:spTree>
    <p:extLst>
      <p:ext uri="{BB962C8B-B14F-4D97-AF65-F5344CB8AC3E}">
        <p14:creationId xmlns:p14="http://schemas.microsoft.com/office/powerpoint/2010/main" val="17028113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42476-F39B-4784-8F41-99667CBF69EE}"/>
              </a:ext>
            </a:extLst>
          </p:cNvPr>
          <p:cNvSpPr>
            <a:spLocks noGrp="1"/>
          </p:cNvSpPr>
          <p:nvPr>
            <p:ph type="title"/>
          </p:nvPr>
        </p:nvSpPr>
        <p:spPr/>
        <p:txBody>
          <a:bodyPr/>
          <a:lstStyle/>
          <a:p>
            <a:r>
              <a:rPr lang="en-US"/>
              <a:t>Facebook Native Video Posts Table - 4 of 25</a:t>
            </a:r>
          </a:p>
        </p:txBody>
      </p:sp>
      <p:graphicFrame>
        <p:nvGraphicFramePr>
          <p:cNvPr id="5" name="Table Placeholder 4">
            <a:extLst>
              <a:ext uri="{FF2B5EF4-FFF2-40B4-BE49-F238E27FC236}">
                <a16:creationId xmlns:a16="http://schemas.microsoft.com/office/drawing/2014/main" id="{E83E2130-8A31-4A76-BFBB-432C15346996}"/>
              </a:ext>
            </a:extLst>
          </p:cNvPr>
          <p:cNvGraphicFramePr>
            <a:graphicFrameLocks noGrp="1"/>
          </p:cNvGraphicFramePr>
          <p:nvPr>
            <p:ph type="tbl" sz="quarter" idx="13"/>
            <p:extLst>
              <p:ext uri="{D42A27DB-BD31-4B8C-83A1-F6EECF244321}">
                <p14:modId xmlns:p14="http://schemas.microsoft.com/office/powerpoint/2010/main" val="4103032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58854977"/>
                    </a:ext>
                  </a:extLst>
                </a:gridCol>
                <a:gridCol w="411480">
                  <a:extLst>
                    <a:ext uri="{9D8B030D-6E8A-4147-A177-3AD203B41FA5}">
                      <a16:colId xmlns:a16="http://schemas.microsoft.com/office/drawing/2014/main" val="8516458"/>
                    </a:ext>
                  </a:extLst>
                </a:gridCol>
                <a:gridCol w="411480">
                  <a:extLst>
                    <a:ext uri="{9D8B030D-6E8A-4147-A177-3AD203B41FA5}">
                      <a16:colId xmlns:a16="http://schemas.microsoft.com/office/drawing/2014/main" val="3799804390"/>
                    </a:ext>
                  </a:extLst>
                </a:gridCol>
                <a:gridCol w="411480">
                  <a:extLst>
                    <a:ext uri="{9D8B030D-6E8A-4147-A177-3AD203B41FA5}">
                      <a16:colId xmlns:a16="http://schemas.microsoft.com/office/drawing/2014/main" val="4017661499"/>
                    </a:ext>
                  </a:extLst>
                </a:gridCol>
                <a:gridCol w="411480">
                  <a:extLst>
                    <a:ext uri="{9D8B030D-6E8A-4147-A177-3AD203B41FA5}">
                      <a16:colId xmlns:a16="http://schemas.microsoft.com/office/drawing/2014/main" val="1787668473"/>
                    </a:ext>
                  </a:extLst>
                </a:gridCol>
                <a:gridCol w="411480">
                  <a:extLst>
                    <a:ext uri="{9D8B030D-6E8A-4147-A177-3AD203B41FA5}">
                      <a16:colId xmlns:a16="http://schemas.microsoft.com/office/drawing/2014/main" val="3174647326"/>
                    </a:ext>
                  </a:extLst>
                </a:gridCol>
                <a:gridCol w="411480">
                  <a:extLst>
                    <a:ext uri="{9D8B030D-6E8A-4147-A177-3AD203B41FA5}">
                      <a16:colId xmlns:a16="http://schemas.microsoft.com/office/drawing/2014/main" val="221337313"/>
                    </a:ext>
                  </a:extLst>
                </a:gridCol>
                <a:gridCol w="411480">
                  <a:extLst>
                    <a:ext uri="{9D8B030D-6E8A-4147-A177-3AD203B41FA5}">
                      <a16:colId xmlns:a16="http://schemas.microsoft.com/office/drawing/2014/main" val="3640590918"/>
                    </a:ext>
                  </a:extLst>
                </a:gridCol>
                <a:gridCol w="411480">
                  <a:extLst>
                    <a:ext uri="{9D8B030D-6E8A-4147-A177-3AD203B41FA5}">
                      <a16:colId xmlns:a16="http://schemas.microsoft.com/office/drawing/2014/main" val="2631999417"/>
                    </a:ext>
                  </a:extLst>
                </a:gridCol>
                <a:gridCol w="411480">
                  <a:extLst>
                    <a:ext uri="{9D8B030D-6E8A-4147-A177-3AD203B41FA5}">
                      <a16:colId xmlns:a16="http://schemas.microsoft.com/office/drawing/2014/main" val="1568842850"/>
                    </a:ext>
                  </a:extLst>
                </a:gridCol>
                <a:gridCol w="411480">
                  <a:extLst>
                    <a:ext uri="{9D8B030D-6E8A-4147-A177-3AD203B41FA5}">
                      <a16:colId xmlns:a16="http://schemas.microsoft.com/office/drawing/2014/main" val="2852572321"/>
                    </a:ext>
                  </a:extLst>
                </a:gridCol>
                <a:gridCol w="411480">
                  <a:extLst>
                    <a:ext uri="{9D8B030D-6E8A-4147-A177-3AD203B41FA5}">
                      <a16:colId xmlns:a16="http://schemas.microsoft.com/office/drawing/2014/main" val="4144218472"/>
                    </a:ext>
                  </a:extLst>
                </a:gridCol>
                <a:gridCol w="411480">
                  <a:extLst>
                    <a:ext uri="{9D8B030D-6E8A-4147-A177-3AD203B41FA5}">
                      <a16:colId xmlns:a16="http://schemas.microsoft.com/office/drawing/2014/main" val="889279580"/>
                    </a:ext>
                  </a:extLst>
                </a:gridCol>
                <a:gridCol w="411480">
                  <a:extLst>
                    <a:ext uri="{9D8B030D-6E8A-4147-A177-3AD203B41FA5}">
                      <a16:colId xmlns:a16="http://schemas.microsoft.com/office/drawing/2014/main" val="2768330877"/>
                    </a:ext>
                  </a:extLst>
                </a:gridCol>
                <a:gridCol w="411480">
                  <a:extLst>
                    <a:ext uri="{9D8B030D-6E8A-4147-A177-3AD203B41FA5}">
                      <a16:colId xmlns:a16="http://schemas.microsoft.com/office/drawing/2014/main" val="2446929106"/>
                    </a:ext>
                  </a:extLst>
                </a:gridCol>
                <a:gridCol w="411480">
                  <a:extLst>
                    <a:ext uri="{9D8B030D-6E8A-4147-A177-3AD203B41FA5}">
                      <a16:colId xmlns:a16="http://schemas.microsoft.com/office/drawing/2014/main" val="2947136762"/>
                    </a:ext>
                  </a:extLst>
                </a:gridCol>
                <a:gridCol w="411480">
                  <a:extLst>
                    <a:ext uri="{9D8B030D-6E8A-4147-A177-3AD203B41FA5}">
                      <a16:colId xmlns:a16="http://schemas.microsoft.com/office/drawing/2014/main" val="413807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778718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Kultur - 2017-12-19 22:45:00</a:t>
                      </a:r>
                      <a:r>
                        <a:rPr kumimoji="0" lang="de-DE" sz="1000" b="0" i="0" u="none" strike="noStrike" kern="1200" cap="none" spc="0" normalizeH="0" baseline="0" noProof="0">
                          <a:ln>
                            <a:noFill/>
                          </a:ln>
                          <a:solidFill>
                            <a:prstClr val="black"/>
                          </a:solidFill>
                          <a:effectLst/>
                          <a:uLnTx/>
                          <a:uFillTx/>
                          <a:latin typeface="+mn-lt"/>
                          <a:ea typeface="+mn-ea"/>
                          <a:cs typeface="+mn-cs"/>
                        </a:rPr>
                        <a:t>
Der Superstar der 80er Jahre Midge Ure war zusammen mit der deutschen Soulpop-Sängerin Leslie Clio Gast beim Privatkonzert. Und es hat ihm offensichtlich gefallen im Haus Schminke im sächsischen Löbau! Nicht nur, weil er mit einem Geschenk nach Hause fährt! Die ganze Sendung ab sofort unter dw.com/musik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Midge Ure über sein Privatkonzert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10.928416666667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27.27%</a:t>
                      </a:r>
                    </a:p>
                  </a:txBody>
                  <a:tcPr/>
                </a:tc>
                <a:extLst>
                  <a:ext uri="{0D108BD9-81ED-4DB2-BD59-A6C34878D82A}">
                    <a16:rowId xmlns:a16="http://schemas.microsoft.com/office/drawing/2014/main" val="1687282115"/>
                  </a:ext>
                </a:extLst>
              </a:tr>
            </a:tbl>
          </a:graphicData>
        </a:graphic>
      </p:graphicFrame>
      <p:sp>
        <p:nvSpPr>
          <p:cNvPr id="4" name="Text Placeholder 3">
            <a:extLst>
              <a:ext uri="{FF2B5EF4-FFF2-40B4-BE49-F238E27FC236}">
                <a16:creationId xmlns:a16="http://schemas.microsoft.com/office/drawing/2014/main" id="{DB833574-79FE-42DC-9747-E6993B23286F}"/>
              </a:ext>
            </a:extLst>
          </p:cNvPr>
          <p:cNvSpPr>
            <a:spLocks noGrp="1"/>
          </p:cNvSpPr>
          <p:nvPr>
            <p:ph type="body" sz="quarter" idx="14"/>
          </p:nvPr>
        </p:nvSpPr>
        <p:spPr/>
        <p:txBody>
          <a:bodyPr/>
          <a:lstStyle/>
          <a:p>
            <a:r>
              <a:rPr lang="en-US"/>
              <a:t>12/05/2017 - 12/19/2017</a:t>
            </a:r>
          </a:p>
        </p:txBody>
      </p:sp>
    </p:spTree>
    <p:extLst>
      <p:ext uri="{BB962C8B-B14F-4D97-AF65-F5344CB8AC3E}">
        <p14:creationId xmlns:p14="http://schemas.microsoft.com/office/powerpoint/2010/main" val="4186338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0AF2B-5D6A-463D-ACFA-FC95A0E80383}"/>
              </a:ext>
            </a:extLst>
          </p:cNvPr>
          <p:cNvSpPr>
            <a:spLocks noGrp="1"/>
          </p:cNvSpPr>
          <p:nvPr>
            <p:ph type="title"/>
          </p:nvPr>
        </p:nvSpPr>
        <p:spPr/>
        <p:txBody>
          <a:bodyPr/>
          <a:lstStyle/>
          <a:p>
            <a:r>
              <a:rPr lang="en-US"/>
              <a:t>Facebook Native Video Posts Table - 5 of 25</a:t>
            </a:r>
          </a:p>
        </p:txBody>
      </p:sp>
      <p:graphicFrame>
        <p:nvGraphicFramePr>
          <p:cNvPr id="5" name="Table Placeholder 4">
            <a:extLst>
              <a:ext uri="{FF2B5EF4-FFF2-40B4-BE49-F238E27FC236}">
                <a16:creationId xmlns:a16="http://schemas.microsoft.com/office/drawing/2014/main" id="{D65FB2E9-99BE-4BD1-9A5A-9CEF0AD0AE65}"/>
              </a:ext>
            </a:extLst>
          </p:cNvPr>
          <p:cNvGraphicFramePr>
            <a:graphicFrameLocks noGrp="1"/>
          </p:cNvGraphicFramePr>
          <p:nvPr>
            <p:ph type="tbl" sz="quarter" idx="13"/>
            <p:extLst>
              <p:ext uri="{D42A27DB-BD31-4B8C-83A1-F6EECF244321}">
                <p14:modId xmlns:p14="http://schemas.microsoft.com/office/powerpoint/2010/main" val="4258919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58314996"/>
                    </a:ext>
                  </a:extLst>
                </a:gridCol>
                <a:gridCol w="411480">
                  <a:extLst>
                    <a:ext uri="{9D8B030D-6E8A-4147-A177-3AD203B41FA5}">
                      <a16:colId xmlns:a16="http://schemas.microsoft.com/office/drawing/2014/main" val="2869061349"/>
                    </a:ext>
                  </a:extLst>
                </a:gridCol>
                <a:gridCol w="411480">
                  <a:extLst>
                    <a:ext uri="{9D8B030D-6E8A-4147-A177-3AD203B41FA5}">
                      <a16:colId xmlns:a16="http://schemas.microsoft.com/office/drawing/2014/main" val="2956382287"/>
                    </a:ext>
                  </a:extLst>
                </a:gridCol>
                <a:gridCol w="411480">
                  <a:extLst>
                    <a:ext uri="{9D8B030D-6E8A-4147-A177-3AD203B41FA5}">
                      <a16:colId xmlns:a16="http://schemas.microsoft.com/office/drawing/2014/main" val="1587039933"/>
                    </a:ext>
                  </a:extLst>
                </a:gridCol>
                <a:gridCol w="411480">
                  <a:extLst>
                    <a:ext uri="{9D8B030D-6E8A-4147-A177-3AD203B41FA5}">
                      <a16:colId xmlns:a16="http://schemas.microsoft.com/office/drawing/2014/main" val="202687820"/>
                    </a:ext>
                  </a:extLst>
                </a:gridCol>
                <a:gridCol w="411480">
                  <a:extLst>
                    <a:ext uri="{9D8B030D-6E8A-4147-A177-3AD203B41FA5}">
                      <a16:colId xmlns:a16="http://schemas.microsoft.com/office/drawing/2014/main" val="1964644468"/>
                    </a:ext>
                  </a:extLst>
                </a:gridCol>
                <a:gridCol w="411480">
                  <a:extLst>
                    <a:ext uri="{9D8B030D-6E8A-4147-A177-3AD203B41FA5}">
                      <a16:colId xmlns:a16="http://schemas.microsoft.com/office/drawing/2014/main" val="4239232876"/>
                    </a:ext>
                  </a:extLst>
                </a:gridCol>
                <a:gridCol w="411480">
                  <a:extLst>
                    <a:ext uri="{9D8B030D-6E8A-4147-A177-3AD203B41FA5}">
                      <a16:colId xmlns:a16="http://schemas.microsoft.com/office/drawing/2014/main" val="1304022438"/>
                    </a:ext>
                  </a:extLst>
                </a:gridCol>
                <a:gridCol w="411480">
                  <a:extLst>
                    <a:ext uri="{9D8B030D-6E8A-4147-A177-3AD203B41FA5}">
                      <a16:colId xmlns:a16="http://schemas.microsoft.com/office/drawing/2014/main" val="3686832674"/>
                    </a:ext>
                  </a:extLst>
                </a:gridCol>
                <a:gridCol w="411480">
                  <a:extLst>
                    <a:ext uri="{9D8B030D-6E8A-4147-A177-3AD203B41FA5}">
                      <a16:colId xmlns:a16="http://schemas.microsoft.com/office/drawing/2014/main" val="4135855733"/>
                    </a:ext>
                  </a:extLst>
                </a:gridCol>
                <a:gridCol w="411480">
                  <a:extLst>
                    <a:ext uri="{9D8B030D-6E8A-4147-A177-3AD203B41FA5}">
                      <a16:colId xmlns:a16="http://schemas.microsoft.com/office/drawing/2014/main" val="779213496"/>
                    </a:ext>
                  </a:extLst>
                </a:gridCol>
                <a:gridCol w="411480">
                  <a:extLst>
                    <a:ext uri="{9D8B030D-6E8A-4147-A177-3AD203B41FA5}">
                      <a16:colId xmlns:a16="http://schemas.microsoft.com/office/drawing/2014/main" val="2908932236"/>
                    </a:ext>
                  </a:extLst>
                </a:gridCol>
                <a:gridCol w="411480">
                  <a:extLst>
                    <a:ext uri="{9D8B030D-6E8A-4147-A177-3AD203B41FA5}">
                      <a16:colId xmlns:a16="http://schemas.microsoft.com/office/drawing/2014/main" val="3321301200"/>
                    </a:ext>
                  </a:extLst>
                </a:gridCol>
                <a:gridCol w="411480">
                  <a:extLst>
                    <a:ext uri="{9D8B030D-6E8A-4147-A177-3AD203B41FA5}">
                      <a16:colId xmlns:a16="http://schemas.microsoft.com/office/drawing/2014/main" val="811030257"/>
                    </a:ext>
                  </a:extLst>
                </a:gridCol>
                <a:gridCol w="411480">
                  <a:extLst>
                    <a:ext uri="{9D8B030D-6E8A-4147-A177-3AD203B41FA5}">
                      <a16:colId xmlns:a16="http://schemas.microsoft.com/office/drawing/2014/main" val="496397316"/>
                    </a:ext>
                  </a:extLst>
                </a:gridCol>
                <a:gridCol w="411480">
                  <a:extLst>
                    <a:ext uri="{9D8B030D-6E8A-4147-A177-3AD203B41FA5}">
                      <a16:colId xmlns:a16="http://schemas.microsoft.com/office/drawing/2014/main" val="501920719"/>
                    </a:ext>
                  </a:extLst>
                </a:gridCol>
                <a:gridCol w="411480">
                  <a:extLst>
                    <a:ext uri="{9D8B030D-6E8A-4147-A177-3AD203B41FA5}">
                      <a16:colId xmlns:a16="http://schemas.microsoft.com/office/drawing/2014/main" val="2542330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506146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- 2017-12-19 22:43:00</a:t>
                      </a:r>
                      <a:r>
                        <a:rPr kumimoji="0" lang="es-ES" sz="1000" b="0" i="0" u="none" strike="noStrike" kern="1200" cap="none" spc="0" normalizeH="0" baseline="0" noProof="0">
                          <a:ln>
                            <a:noFill/>
                          </a:ln>
                          <a:solidFill>
                            <a:prstClr val="black"/>
                          </a:solidFill>
                          <a:effectLst/>
                          <a:uLnTx/>
                          <a:uFillTx/>
                          <a:latin typeface="+mn-lt"/>
                          <a:ea typeface="+mn-ea"/>
                          <a:cs typeface="+mn-cs"/>
                        </a:rPr>
                        <a:t>
Padre Melo: “Hay condiciones para que se dé una guerra civil en #Honduras”.
#DW conversó con Ismael Moreno, Director de Radio Progreso | Página Oficial , sobre la situación política del país y la estrategia utilizada por el candidato opositor Salvador Nasralla, quien viajó a #EEUU para pedirle al gobierno norteamericano que no reconozca los resultados electorales y se alinee con la #OEA en el pedido de nuevos comicios.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Elecciones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47853.65275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a:t>
                      </a:r>
                    </a:p>
                  </a:txBody>
                  <a:tcPr/>
                </a:tc>
                <a:extLst>
                  <a:ext uri="{0D108BD9-81ED-4DB2-BD59-A6C34878D82A}">
                    <a16:rowId xmlns:a16="http://schemas.microsoft.com/office/drawing/2014/main" val="2913263642"/>
                  </a:ext>
                </a:extLst>
              </a:tr>
            </a:tbl>
          </a:graphicData>
        </a:graphic>
      </p:graphicFrame>
      <p:sp>
        <p:nvSpPr>
          <p:cNvPr id="4" name="Text Placeholder 3">
            <a:extLst>
              <a:ext uri="{FF2B5EF4-FFF2-40B4-BE49-F238E27FC236}">
                <a16:creationId xmlns:a16="http://schemas.microsoft.com/office/drawing/2014/main" id="{F2FEDAFF-F5EA-4C18-A4AC-2AD746E36580}"/>
              </a:ext>
            </a:extLst>
          </p:cNvPr>
          <p:cNvSpPr>
            <a:spLocks noGrp="1"/>
          </p:cNvSpPr>
          <p:nvPr>
            <p:ph type="body" sz="quarter" idx="14"/>
          </p:nvPr>
        </p:nvSpPr>
        <p:spPr/>
        <p:txBody>
          <a:bodyPr/>
          <a:lstStyle/>
          <a:p>
            <a:r>
              <a:rPr lang="en-US"/>
              <a:t>12/05/2017 - 12/19/2017</a:t>
            </a:r>
          </a:p>
        </p:txBody>
      </p:sp>
    </p:spTree>
    <p:extLst>
      <p:ext uri="{BB962C8B-B14F-4D97-AF65-F5344CB8AC3E}">
        <p14:creationId xmlns:p14="http://schemas.microsoft.com/office/powerpoint/2010/main" val="36464403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0E7CC-6D9F-4D7E-9452-E1852E327508}"/>
              </a:ext>
            </a:extLst>
          </p:cNvPr>
          <p:cNvSpPr>
            <a:spLocks noGrp="1"/>
          </p:cNvSpPr>
          <p:nvPr>
            <p:ph type="title"/>
          </p:nvPr>
        </p:nvSpPr>
        <p:spPr/>
        <p:txBody>
          <a:bodyPr/>
          <a:lstStyle/>
          <a:p>
            <a:r>
              <a:rPr lang="en-US"/>
              <a:t>Facebook Native Video Posts Table - 6 of 25</a:t>
            </a:r>
          </a:p>
        </p:txBody>
      </p:sp>
      <p:graphicFrame>
        <p:nvGraphicFramePr>
          <p:cNvPr id="5" name="Table Placeholder 4">
            <a:extLst>
              <a:ext uri="{FF2B5EF4-FFF2-40B4-BE49-F238E27FC236}">
                <a16:creationId xmlns:a16="http://schemas.microsoft.com/office/drawing/2014/main" id="{CAE534B3-80F6-42B6-A212-5FE23F5ADDD4}"/>
              </a:ext>
            </a:extLst>
          </p:cNvPr>
          <p:cNvGraphicFramePr>
            <a:graphicFrameLocks noGrp="1"/>
          </p:cNvGraphicFramePr>
          <p:nvPr>
            <p:ph type="tbl" sz="quarter" idx="13"/>
            <p:extLst>
              <p:ext uri="{D42A27DB-BD31-4B8C-83A1-F6EECF244321}">
                <p14:modId xmlns:p14="http://schemas.microsoft.com/office/powerpoint/2010/main" val="816763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1747392"/>
                    </a:ext>
                  </a:extLst>
                </a:gridCol>
                <a:gridCol w="411480">
                  <a:extLst>
                    <a:ext uri="{9D8B030D-6E8A-4147-A177-3AD203B41FA5}">
                      <a16:colId xmlns:a16="http://schemas.microsoft.com/office/drawing/2014/main" val="2033594152"/>
                    </a:ext>
                  </a:extLst>
                </a:gridCol>
                <a:gridCol w="411480">
                  <a:extLst>
                    <a:ext uri="{9D8B030D-6E8A-4147-A177-3AD203B41FA5}">
                      <a16:colId xmlns:a16="http://schemas.microsoft.com/office/drawing/2014/main" val="1501226816"/>
                    </a:ext>
                  </a:extLst>
                </a:gridCol>
                <a:gridCol w="411480">
                  <a:extLst>
                    <a:ext uri="{9D8B030D-6E8A-4147-A177-3AD203B41FA5}">
                      <a16:colId xmlns:a16="http://schemas.microsoft.com/office/drawing/2014/main" val="3661338231"/>
                    </a:ext>
                  </a:extLst>
                </a:gridCol>
                <a:gridCol w="411480">
                  <a:extLst>
                    <a:ext uri="{9D8B030D-6E8A-4147-A177-3AD203B41FA5}">
                      <a16:colId xmlns:a16="http://schemas.microsoft.com/office/drawing/2014/main" val="1538198892"/>
                    </a:ext>
                  </a:extLst>
                </a:gridCol>
                <a:gridCol w="411480">
                  <a:extLst>
                    <a:ext uri="{9D8B030D-6E8A-4147-A177-3AD203B41FA5}">
                      <a16:colId xmlns:a16="http://schemas.microsoft.com/office/drawing/2014/main" val="2709531304"/>
                    </a:ext>
                  </a:extLst>
                </a:gridCol>
                <a:gridCol w="411480">
                  <a:extLst>
                    <a:ext uri="{9D8B030D-6E8A-4147-A177-3AD203B41FA5}">
                      <a16:colId xmlns:a16="http://schemas.microsoft.com/office/drawing/2014/main" val="424154344"/>
                    </a:ext>
                  </a:extLst>
                </a:gridCol>
                <a:gridCol w="411480">
                  <a:extLst>
                    <a:ext uri="{9D8B030D-6E8A-4147-A177-3AD203B41FA5}">
                      <a16:colId xmlns:a16="http://schemas.microsoft.com/office/drawing/2014/main" val="4046407121"/>
                    </a:ext>
                  </a:extLst>
                </a:gridCol>
                <a:gridCol w="411480">
                  <a:extLst>
                    <a:ext uri="{9D8B030D-6E8A-4147-A177-3AD203B41FA5}">
                      <a16:colId xmlns:a16="http://schemas.microsoft.com/office/drawing/2014/main" val="754745553"/>
                    </a:ext>
                  </a:extLst>
                </a:gridCol>
                <a:gridCol w="411480">
                  <a:extLst>
                    <a:ext uri="{9D8B030D-6E8A-4147-A177-3AD203B41FA5}">
                      <a16:colId xmlns:a16="http://schemas.microsoft.com/office/drawing/2014/main" val="1513910490"/>
                    </a:ext>
                  </a:extLst>
                </a:gridCol>
                <a:gridCol w="411480">
                  <a:extLst>
                    <a:ext uri="{9D8B030D-6E8A-4147-A177-3AD203B41FA5}">
                      <a16:colId xmlns:a16="http://schemas.microsoft.com/office/drawing/2014/main" val="3499571768"/>
                    </a:ext>
                  </a:extLst>
                </a:gridCol>
                <a:gridCol w="411480">
                  <a:extLst>
                    <a:ext uri="{9D8B030D-6E8A-4147-A177-3AD203B41FA5}">
                      <a16:colId xmlns:a16="http://schemas.microsoft.com/office/drawing/2014/main" val="860195638"/>
                    </a:ext>
                  </a:extLst>
                </a:gridCol>
                <a:gridCol w="411480">
                  <a:extLst>
                    <a:ext uri="{9D8B030D-6E8A-4147-A177-3AD203B41FA5}">
                      <a16:colId xmlns:a16="http://schemas.microsoft.com/office/drawing/2014/main" val="2380427739"/>
                    </a:ext>
                  </a:extLst>
                </a:gridCol>
                <a:gridCol w="411480">
                  <a:extLst>
                    <a:ext uri="{9D8B030D-6E8A-4147-A177-3AD203B41FA5}">
                      <a16:colId xmlns:a16="http://schemas.microsoft.com/office/drawing/2014/main" val="845474388"/>
                    </a:ext>
                  </a:extLst>
                </a:gridCol>
                <a:gridCol w="411480">
                  <a:extLst>
                    <a:ext uri="{9D8B030D-6E8A-4147-A177-3AD203B41FA5}">
                      <a16:colId xmlns:a16="http://schemas.microsoft.com/office/drawing/2014/main" val="1185570016"/>
                    </a:ext>
                  </a:extLst>
                </a:gridCol>
                <a:gridCol w="411480">
                  <a:extLst>
                    <a:ext uri="{9D8B030D-6E8A-4147-A177-3AD203B41FA5}">
                      <a16:colId xmlns:a16="http://schemas.microsoft.com/office/drawing/2014/main" val="1047168576"/>
                    </a:ext>
                  </a:extLst>
                </a:gridCol>
                <a:gridCol w="411480">
                  <a:extLst>
                    <a:ext uri="{9D8B030D-6E8A-4147-A177-3AD203B41FA5}">
                      <a16:colId xmlns:a16="http://schemas.microsoft.com/office/drawing/2014/main" val="3630020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2879701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r-AE" sz="1000" b="1" i="0" u="none" strike="noStrike" kern="1200" cap="none" spc="0" normalizeH="0" baseline="0" noProof="0">
                          <a:ln>
                            <a:noFill/>
                          </a:ln>
                          <a:solidFill>
                            <a:prstClr val="black"/>
                          </a:solidFill>
                          <a:effectLst/>
                          <a:uLnTx/>
                          <a:uFillTx/>
                          <a:latin typeface="+mn-lt"/>
                          <a:ea typeface="+mn-ea"/>
                          <a:cs typeface="+mn-cs"/>
                        </a:rPr>
                        <a:t>عربية) - 2017-12-19 22:40:00</a:t>
                      </a:r>
                      <a:r>
                        <a:rPr kumimoji="0" lang="ar-AE" sz="1000" b="0" i="0" u="none" strike="noStrike" kern="1200" cap="none" spc="0" normalizeH="0" baseline="0" noProof="0">
                          <a:ln>
                            <a:noFill/>
                          </a:ln>
                          <a:solidFill>
                            <a:prstClr val="black"/>
                          </a:solidFill>
                          <a:effectLst/>
                          <a:uLnTx/>
                          <a:uFillTx/>
                          <a:latin typeface="+mn-lt"/>
                          <a:ea typeface="+mn-ea"/>
                          <a:cs typeface="+mn-cs"/>
                        </a:rPr>
                        <a:t>
هناك مشاكل في ألمانيا في تعامل السياسة مع مقاتلي "داعش" وغيرهم من العائدين من القتال في سوريا والعراق. الصحفي أكثم سليمان يصفها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هناك مشاكل في ألمانيا في تعامل السياسة مع مقاتلي "داعش" وغيرهم...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9684.25355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a:t>
                      </a:r>
                    </a:p>
                  </a:txBody>
                  <a:tcPr/>
                </a:tc>
                <a:extLst>
                  <a:ext uri="{0D108BD9-81ED-4DB2-BD59-A6C34878D82A}">
                    <a16:rowId xmlns:a16="http://schemas.microsoft.com/office/drawing/2014/main" val="819362820"/>
                  </a:ext>
                </a:extLst>
              </a:tr>
            </a:tbl>
          </a:graphicData>
        </a:graphic>
      </p:graphicFrame>
      <p:sp>
        <p:nvSpPr>
          <p:cNvPr id="4" name="Text Placeholder 3">
            <a:extLst>
              <a:ext uri="{FF2B5EF4-FFF2-40B4-BE49-F238E27FC236}">
                <a16:creationId xmlns:a16="http://schemas.microsoft.com/office/drawing/2014/main" id="{F86DF032-4031-4C83-9EE3-A3EF4B8355B4}"/>
              </a:ext>
            </a:extLst>
          </p:cNvPr>
          <p:cNvSpPr>
            <a:spLocks noGrp="1"/>
          </p:cNvSpPr>
          <p:nvPr>
            <p:ph type="body" sz="quarter" idx="14"/>
          </p:nvPr>
        </p:nvSpPr>
        <p:spPr/>
        <p:txBody>
          <a:bodyPr/>
          <a:lstStyle/>
          <a:p>
            <a:r>
              <a:rPr lang="en-US"/>
              <a:t>12/05/2017 - 12/19/2017</a:t>
            </a:r>
          </a:p>
        </p:txBody>
      </p:sp>
    </p:spTree>
    <p:extLst>
      <p:ext uri="{BB962C8B-B14F-4D97-AF65-F5344CB8AC3E}">
        <p14:creationId xmlns:p14="http://schemas.microsoft.com/office/powerpoint/2010/main" val="707416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C3410-F692-47BA-AA0B-85709195E77D}"/>
              </a:ext>
            </a:extLst>
          </p:cNvPr>
          <p:cNvSpPr>
            <a:spLocks noGrp="1"/>
          </p:cNvSpPr>
          <p:nvPr>
            <p:ph type="title"/>
          </p:nvPr>
        </p:nvSpPr>
        <p:spPr/>
        <p:txBody>
          <a:bodyPr/>
          <a:lstStyle/>
          <a:p>
            <a:r>
              <a:rPr lang="en-US"/>
              <a:t>Facebook Native Video Posts Table - 7 of 25</a:t>
            </a:r>
          </a:p>
        </p:txBody>
      </p:sp>
      <p:graphicFrame>
        <p:nvGraphicFramePr>
          <p:cNvPr id="5" name="Table Placeholder 4">
            <a:extLst>
              <a:ext uri="{FF2B5EF4-FFF2-40B4-BE49-F238E27FC236}">
                <a16:creationId xmlns:a16="http://schemas.microsoft.com/office/drawing/2014/main" id="{8F63CBB4-F0B5-486B-A724-25F3A6CA022B}"/>
              </a:ext>
            </a:extLst>
          </p:cNvPr>
          <p:cNvGraphicFramePr>
            <a:graphicFrameLocks noGrp="1"/>
          </p:cNvGraphicFramePr>
          <p:nvPr>
            <p:ph type="tbl" sz="quarter" idx="13"/>
            <p:extLst>
              <p:ext uri="{D42A27DB-BD31-4B8C-83A1-F6EECF244321}">
                <p14:modId xmlns:p14="http://schemas.microsoft.com/office/powerpoint/2010/main" val="3903779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36636680"/>
                    </a:ext>
                  </a:extLst>
                </a:gridCol>
                <a:gridCol w="411480">
                  <a:extLst>
                    <a:ext uri="{9D8B030D-6E8A-4147-A177-3AD203B41FA5}">
                      <a16:colId xmlns:a16="http://schemas.microsoft.com/office/drawing/2014/main" val="3966966073"/>
                    </a:ext>
                  </a:extLst>
                </a:gridCol>
                <a:gridCol w="411480">
                  <a:extLst>
                    <a:ext uri="{9D8B030D-6E8A-4147-A177-3AD203B41FA5}">
                      <a16:colId xmlns:a16="http://schemas.microsoft.com/office/drawing/2014/main" val="3993735870"/>
                    </a:ext>
                  </a:extLst>
                </a:gridCol>
                <a:gridCol w="411480">
                  <a:extLst>
                    <a:ext uri="{9D8B030D-6E8A-4147-A177-3AD203B41FA5}">
                      <a16:colId xmlns:a16="http://schemas.microsoft.com/office/drawing/2014/main" val="3662491282"/>
                    </a:ext>
                  </a:extLst>
                </a:gridCol>
                <a:gridCol w="411480">
                  <a:extLst>
                    <a:ext uri="{9D8B030D-6E8A-4147-A177-3AD203B41FA5}">
                      <a16:colId xmlns:a16="http://schemas.microsoft.com/office/drawing/2014/main" val="396014125"/>
                    </a:ext>
                  </a:extLst>
                </a:gridCol>
                <a:gridCol w="411480">
                  <a:extLst>
                    <a:ext uri="{9D8B030D-6E8A-4147-A177-3AD203B41FA5}">
                      <a16:colId xmlns:a16="http://schemas.microsoft.com/office/drawing/2014/main" val="3952019060"/>
                    </a:ext>
                  </a:extLst>
                </a:gridCol>
                <a:gridCol w="411480">
                  <a:extLst>
                    <a:ext uri="{9D8B030D-6E8A-4147-A177-3AD203B41FA5}">
                      <a16:colId xmlns:a16="http://schemas.microsoft.com/office/drawing/2014/main" val="3845498788"/>
                    </a:ext>
                  </a:extLst>
                </a:gridCol>
                <a:gridCol w="411480">
                  <a:extLst>
                    <a:ext uri="{9D8B030D-6E8A-4147-A177-3AD203B41FA5}">
                      <a16:colId xmlns:a16="http://schemas.microsoft.com/office/drawing/2014/main" val="2360600121"/>
                    </a:ext>
                  </a:extLst>
                </a:gridCol>
                <a:gridCol w="411480">
                  <a:extLst>
                    <a:ext uri="{9D8B030D-6E8A-4147-A177-3AD203B41FA5}">
                      <a16:colId xmlns:a16="http://schemas.microsoft.com/office/drawing/2014/main" val="2635348760"/>
                    </a:ext>
                  </a:extLst>
                </a:gridCol>
                <a:gridCol w="411480">
                  <a:extLst>
                    <a:ext uri="{9D8B030D-6E8A-4147-A177-3AD203B41FA5}">
                      <a16:colId xmlns:a16="http://schemas.microsoft.com/office/drawing/2014/main" val="1860046977"/>
                    </a:ext>
                  </a:extLst>
                </a:gridCol>
                <a:gridCol w="411480">
                  <a:extLst>
                    <a:ext uri="{9D8B030D-6E8A-4147-A177-3AD203B41FA5}">
                      <a16:colId xmlns:a16="http://schemas.microsoft.com/office/drawing/2014/main" val="1739128404"/>
                    </a:ext>
                  </a:extLst>
                </a:gridCol>
                <a:gridCol w="411480">
                  <a:extLst>
                    <a:ext uri="{9D8B030D-6E8A-4147-A177-3AD203B41FA5}">
                      <a16:colId xmlns:a16="http://schemas.microsoft.com/office/drawing/2014/main" val="2817948645"/>
                    </a:ext>
                  </a:extLst>
                </a:gridCol>
                <a:gridCol w="411480">
                  <a:extLst>
                    <a:ext uri="{9D8B030D-6E8A-4147-A177-3AD203B41FA5}">
                      <a16:colId xmlns:a16="http://schemas.microsoft.com/office/drawing/2014/main" val="3288682311"/>
                    </a:ext>
                  </a:extLst>
                </a:gridCol>
                <a:gridCol w="411480">
                  <a:extLst>
                    <a:ext uri="{9D8B030D-6E8A-4147-A177-3AD203B41FA5}">
                      <a16:colId xmlns:a16="http://schemas.microsoft.com/office/drawing/2014/main" val="4280311850"/>
                    </a:ext>
                  </a:extLst>
                </a:gridCol>
                <a:gridCol w="411480">
                  <a:extLst>
                    <a:ext uri="{9D8B030D-6E8A-4147-A177-3AD203B41FA5}">
                      <a16:colId xmlns:a16="http://schemas.microsoft.com/office/drawing/2014/main" val="1744748137"/>
                    </a:ext>
                  </a:extLst>
                </a:gridCol>
                <a:gridCol w="411480">
                  <a:extLst>
                    <a:ext uri="{9D8B030D-6E8A-4147-A177-3AD203B41FA5}">
                      <a16:colId xmlns:a16="http://schemas.microsoft.com/office/drawing/2014/main" val="3918677917"/>
                    </a:ext>
                  </a:extLst>
                </a:gridCol>
                <a:gridCol w="411480">
                  <a:extLst>
                    <a:ext uri="{9D8B030D-6E8A-4147-A177-3AD203B41FA5}">
                      <a16:colId xmlns:a16="http://schemas.microsoft.com/office/drawing/2014/main" val="2175953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722277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r-AE" sz="1000" b="1" i="0" u="none" strike="noStrike" kern="1200" cap="none" spc="0" normalizeH="0" baseline="0" noProof="0">
                          <a:ln>
                            <a:noFill/>
                          </a:ln>
                          <a:solidFill>
                            <a:prstClr val="black"/>
                          </a:solidFill>
                          <a:effectLst/>
                          <a:uLnTx/>
                          <a:uFillTx/>
                          <a:latin typeface="+mn-lt"/>
                          <a:ea typeface="+mn-ea"/>
                          <a:cs typeface="+mn-cs"/>
                        </a:rPr>
                        <a:t>عربية) - 2017-12-19 22:20:00</a:t>
                      </a:r>
                      <a:r>
                        <a:rPr kumimoji="0" lang="ar-AE" sz="1000" b="0" i="0" u="none" strike="noStrike" kern="1200" cap="none" spc="0" normalizeH="0" baseline="0" noProof="0">
                          <a:ln>
                            <a:noFill/>
                          </a:ln>
                          <a:solidFill>
                            <a:prstClr val="black"/>
                          </a:solidFill>
                          <a:effectLst/>
                          <a:uLnTx/>
                          <a:uFillTx/>
                          <a:latin typeface="+mn-lt"/>
                          <a:ea typeface="+mn-ea"/>
                          <a:cs typeface="+mn-cs"/>
                        </a:rPr>
                        <a:t>
ملف أنيس العامري كان درساً قاسياً للسلطات الألمانية. فرغم تصنيفه كشخص خطير، إلا أنه تمكن من القيام بعمليته الإرهابية. فهل تعلمت ألمانيا من الدرس؟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ملف أنيس العامري كان درساً قاسياً للسلطات الألمانية. فرغم تصني...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19543.04845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a:t>
                      </a:r>
                    </a:p>
                  </a:txBody>
                  <a:tcPr/>
                </a:tc>
                <a:extLst>
                  <a:ext uri="{0D108BD9-81ED-4DB2-BD59-A6C34878D82A}">
                    <a16:rowId xmlns:a16="http://schemas.microsoft.com/office/drawing/2014/main" val="2635600288"/>
                  </a:ext>
                </a:extLst>
              </a:tr>
            </a:tbl>
          </a:graphicData>
        </a:graphic>
      </p:graphicFrame>
      <p:sp>
        <p:nvSpPr>
          <p:cNvPr id="4" name="Text Placeholder 3">
            <a:extLst>
              <a:ext uri="{FF2B5EF4-FFF2-40B4-BE49-F238E27FC236}">
                <a16:creationId xmlns:a16="http://schemas.microsoft.com/office/drawing/2014/main" id="{FFA6A763-7B88-4DD7-B743-FE1D6462D336}"/>
              </a:ext>
            </a:extLst>
          </p:cNvPr>
          <p:cNvSpPr>
            <a:spLocks noGrp="1"/>
          </p:cNvSpPr>
          <p:nvPr>
            <p:ph type="body" sz="quarter" idx="14"/>
          </p:nvPr>
        </p:nvSpPr>
        <p:spPr/>
        <p:txBody>
          <a:bodyPr/>
          <a:lstStyle/>
          <a:p>
            <a:r>
              <a:rPr lang="en-US"/>
              <a:t>12/05/2017 - 12/19/2017</a:t>
            </a:r>
          </a:p>
        </p:txBody>
      </p:sp>
    </p:spTree>
    <p:extLst>
      <p:ext uri="{BB962C8B-B14F-4D97-AF65-F5344CB8AC3E}">
        <p14:creationId xmlns:p14="http://schemas.microsoft.com/office/powerpoint/2010/main" val="1272902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1FAF1-6697-4035-BE13-902E418E82FB}"/>
              </a:ext>
            </a:extLst>
          </p:cNvPr>
          <p:cNvSpPr>
            <a:spLocks noGrp="1"/>
          </p:cNvSpPr>
          <p:nvPr>
            <p:ph type="title"/>
          </p:nvPr>
        </p:nvSpPr>
        <p:spPr/>
        <p:txBody>
          <a:bodyPr/>
          <a:lstStyle/>
          <a:p>
            <a:r>
              <a:rPr lang="en-US"/>
              <a:t>Facebook Native Video Posts Table - 8 of 25</a:t>
            </a:r>
          </a:p>
        </p:txBody>
      </p:sp>
      <p:graphicFrame>
        <p:nvGraphicFramePr>
          <p:cNvPr id="5" name="Table Placeholder 4">
            <a:extLst>
              <a:ext uri="{FF2B5EF4-FFF2-40B4-BE49-F238E27FC236}">
                <a16:creationId xmlns:a16="http://schemas.microsoft.com/office/drawing/2014/main" id="{22DF4CA3-AA42-44E3-80CA-E175B58304D9}"/>
              </a:ext>
            </a:extLst>
          </p:cNvPr>
          <p:cNvGraphicFramePr>
            <a:graphicFrameLocks noGrp="1"/>
          </p:cNvGraphicFramePr>
          <p:nvPr>
            <p:ph type="tbl" sz="quarter" idx="13"/>
            <p:extLst>
              <p:ext uri="{D42A27DB-BD31-4B8C-83A1-F6EECF244321}">
                <p14:modId xmlns:p14="http://schemas.microsoft.com/office/powerpoint/2010/main" val="2351748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38483264"/>
                    </a:ext>
                  </a:extLst>
                </a:gridCol>
                <a:gridCol w="411480">
                  <a:extLst>
                    <a:ext uri="{9D8B030D-6E8A-4147-A177-3AD203B41FA5}">
                      <a16:colId xmlns:a16="http://schemas.microsoft.com/office/drawing/2014/main" val="933042288"/>
                    </a:ext>
                  </a:extLst>
                </a:gridCol>
                <a:gridCol w="411480">
                  <a:extLst>
                    <a:ext uri="{9D8B030D-6E8A-4147-A177-3AD203B41FA5}">
                      <a16:colId xmlns:a16="http://schemas.microsoft.com/office/drawing/2014/main" val="219355658"/>
                    </a:ext>
                  </a:extLst>
                </a:gridCol>
                <a:gridCol w="411480">
                  <a:extLst>
                    <a:ext uri="{9D8B030D-6E8A-4147-A177-3AD203B41FA5}">
                      <a16:colId xmlns:a16="http://schemas.microsoft.com/office/drawing/2014/main" val="2493189365"/>
                    </a:ext>
                  </a:extLst>
                </a:gridCol>
                <a:gridCol w="411480">
                  <a:extLst>
                    <a:ext uri="{9D8B030D-6E8A-4147-A177-3AD203B41FA5}">
                      <a16:colId xmlns:a16="http://schemas.microsoft.com/office/drawing/2014/main" val="4157062123"/>
                    </a:ext>
                  </a:extLst>
                </a:gridCol>
                <a:gridCol w="411480">
                  <a:extLst>
                    <a:ext uri="{9D8B030D-6E8A-4147-A177-3AD203B41FA5}">
                      <a16:colId xmlns:a16="http://schemas.microsoft.com/office/drawing/2014/main" val="1684011141"/>
                    </a:ext>
                  </a:extLst>
                </a:gridCol>
                <a:gridCol w="411480">
                  <a:extLst>
                    <a:ext uri="{9D8B030D-6E8A-4147-A177-3AD203B41FA5}">
                      <a16:colId xmlns:a16="http://schemas.microsoft.com/office/drawing/2014/main" val="1862275640"/>
                    </a:ext>
                  </a:extLst>
                </a:gridCol>
                <a:gridCol w="411480">
                  <a:extLst>
                    <a:ext uri="{9D8B030D-6E8A-4147-A177-3AD203B41FA5}">
                      <a16:colId xmlns:a16="http://schemas.microsoft.com/office/drawing/2014/main" val="3684715342"/>
                    </a:ext>
                  </a:extLst>
                </a:gridCol>
                <a:gridCol w="411480">
                  <a:extLst>
                    <a:ext uri="{9D8B030D-6E8A-4147-A177-3AD203B41FA5}">
                      <a16:colId xmlns:a16="http://schemas.microsoft.com/office/drawing/2014/main" val="1578811484"/>
                    </a:ext>
                  </a:extLst>
                </a:gridCol>
                <a:gridCol w="411480">
                  <a:extLst>
                    <a:ext uri="{9D8B030D-6E8A-4147-A177-3AD203B41FA5}">
                      <a16:colId xmlns:a16="http://schemas.microsoft.com/office/drawing/2014/main" val="4279289755"/>
                    </a:ext>
                  </a:extLst>
                </a:gridCol>
                <a:gridCol w="411480">
                  <a:extLst>
                    <a:ext uri="{9D8B030D-6E8A-4147-A177-3AD203B41FA5}">
                      <a16:colId xmlns:a16="http://schemas.microsoft.com/office/drawing/2014/main" val="2416902330"/>
                    </a:ext>
                  </a:extLst>
                </a:gridCol>
                <a:gridCol w="411480">
                  <a:extLst>
                    <a:ext uri="{9D8B030D-6E8A-4147-A177-3AD203B41FA5}">
                      <a16:colId xmlns:a16="http://schemas.microsoft.com/office/drawing/2014/main" val="2428584315"/>
                    </a:ext>
                  </a:extLst>
                </a:gridCol>
                <a:gridCol w="411480">
                  <a:extLst>
                    <a:ext uri="{9D8B030D-6E8A-4147-A177-3AD203B41FA5}">
                      <a16:colId xmlns:a16="http://schemas.microsoft.com/office/drawing/2014/main" val="2997036801"/>
                    </a:ext>
                  </a:extLst>
                </a:gridCol>
                <a:gridCol w="411480">
                  <a:extLst>
                    <a:ext uri="{9D8B030D-6E8A-4147-A177-3AD203B41FA5}">
                      <a16:colId xmlns:a16="http://schemas.microsoft.com/office/drawing/2014/main" val="2838988447"/>
                    </a:ext>
                  </a:extLst>
                </a:gridCol>
                <a:gridCol w="411480">
                  <a:extLst>
                    <a:ext uri="{9D8B030D-6E8A-4147-A177-3AD203B41FA5}">
                      <a16:colId xmlns:a16="http://schemas.microsoft.com/office/drawing/2014/main" val="3651842651"/>
                    </a:ext>
                  </a:extLst>
                </a:gridCol>
                <a:gridCol w="411480">
                  <a:extLst>
                    <a:ext uri="{9D8B030D-6E8A-4147-A177-3AD203B41FA5}">
                      <a16:colId xmlns:a16="http://schemas.microsoft.com/office/drawing/2014/main" val="982813260"/>
                    </a:ext>
                  </a:extLst>
                </a:gridCol>
                <a:gridCol w="411480">
                  <a:extLst>
                    <a:ext uri="{9D8B030D-6E8A-4147-A177-3AD203B41FA5}">
                      <a16:colId xmlns:a16="http://schemas.microsoft.com/office/drawing/2014/main" val="930340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520127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r-AE" sz="1000" b="1" i="0" u="none" strike="noStrike" kern="1200" cap="none" spc="0" normalizeH="0" baseline="0" noProof="0">
                          <a:ln>
                            <a:noFill/>
                          </a:ln>
                          <a:solidFill>
                            <a:prstClr val="black"/>
                          </a:solidFill>
                          <a:effectLst/>
                          <a:uLnTx/>
                          <a:uFillTx/>
                          <a:latin typeface="+mn-lt"/>
                          <a:ea typeface="+mn-ea"/>
                          <a:cs typeface="+mn-cs"/>
                        </a:rPr>
                        <a:t>عربية) - 2017-12-19 22:10:00</a:t>
                      </a:r>
                      <a:r>
                        <a:rPr kumimoji="0" lang="ar-AE" sz="1000" b="0" i="0" u="none" strike="noStrike" kern="1200" cap="none" spc="0" normalizeH="0" baseline="0" noProof="0">
                          <a:ln>
                            <a:noFill/>
                          </a:ln>
                          <a:solidFill>
                            <a:prstClr val="black"/>
                          </a:solidFill>
                          <a:effectLst/>
                          <a:uLnTx/>
                          <a:uFillTx/>
                          <a:latin typeface="+mn-lt"/>
                          <a:ea typeface="+mn-ea"/>
                          <a:cs typeface="+mn-cs"/>
                        </a:rPr>
                        <a:t>
كيف ينظر لاجئون في برلين إلى معاملة الألمان لهم بعد عام على الاعتداء الدموي في أحد أسواق عيد الميلاد هناك؟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كيف ينظر لاجئون في برلين إلى معاملة الألمان لهم بعد عام على ال...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81214.131033333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a:t>
                      </a:r>
                    </a:p>
                  </a:txBody>
                  <a:tcPr/>
                </a:tc>
                <a:extLst>
                  <a:ext uri="{0D108BD9-81ED-4DB2-BD59-A6C34878D82A}">
                    <a16:rowId xmlns:a16="http://schemas.microsoft.com/office/drawing/2014/main" val="63257839"/>
                  </a:ext>
                </a:extLst>
              </a:tr>
            </a:tbl>
          </a:graphicData>
        </a:graphic>
      </p:graphicFrame>
      <p:sp>
        <p:nvSpPr>
          <p:cNvPr id="4" name="Text Placeholder 3">
            <a:extLst>
              <a:ext uri="{FF2B5EF4-FFF2-40B4-BE49-F238E27FC236}">
                <a16:creationId xmlns:a16="http://schemas.microsoft.com/office/drawing/2014/main" id="{40F48467-057F-4247-B5A4-8D0A34812C78}"/>
              </a:ext>
            </a:extLst>
          </p:cNvPr>
          <p:cNvSpPr>
            <a:spLocks noGrp="1"/>
          </p:cNvSpPr>
          <p:nvPr>
            <p:ph type="body" sz="quarter" idx="14"/>
          </p:nvPr>
        </p:nvSpPr>
        <p:spPr/>
        <p:txBody>
          <a:bodyPr/>
          <a:lstStyle/>
          <a:p>
            <a:r>
              <a:rPr lang="en-US"/>
              <a:t>12/05/2017 - 12/19/2017</a:t>
            </a:r>
          </a:p>
        </p:txBody>
      </p:sp>
    </p:spTree>
    <p:extLst>
      <p:ext uri="{BB962C8B-B14F-4D97-AF65-F5344CB8AC3E}">
        <p14:creationId xmlns:p14="http://schemas.microsoft.com/office/powerpoint/2010/main" val="35246340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725F3-F8E0-4175-BB38-E69D39F9997F}"/>
              </a:ext>
            </a:extLst>
          </p:cNvPr>
          <p:cNvSpPr>
            <a:spLocks noGrp="1"/>
          </p:cNvSpPr>
          <p:nvPr>
            <p:ph type="title"/>
          </p:nvPr>
        </p:nvSpPr>
        <p:spPr/>
        <p:txBody>
          <a:bodyPr/>
          <a:lstStyle/>
          <a:p>
            <a:r>
              <a:rPr lang="en-US"/>
              <a:t>Facebook Native Video Posts Table - 9 of 25</a:t>
            </a:r>
          </a:p>
        </p:txBody>
      </p:sp>
      <p:graphicFrame>
        <p:nvGraphicFramePr>
          <p:cNvPr id="5" name="Table Placeholder 4">
            <a:extLst>
              <a:ext uri="{FF2B5EF4-FFF2-40B4-BE49-F238E27FC236}">
                <a16:creationId xmlns:a16="http://schemas.microsoft.com/office/drawing/2014/main" id="{DA1CCA16-83E9-4332-AAC0-856871EA14E8}"/>
              </a:ext>
            </a:extLst>
          </p:cNvPr>
          <p:cNvGraphicFramePr>
            <a:graphicFrameLocks noGrp="1"/>
          </p:cNvGraphicFramePr>
          <p:nvPr>
            <p:ph type="tbl" sz="quarter" idx="13"/>
            <p:extLst>
              <p:ext uri="{D42A27DB-BD31-4B8C-83A1-F6EECF244321}">
                <p14:modId xmlns:p14="http://schemas.microsoft.com/office/powerpoint/2010/main" val="617099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13114119"/>
                    </a:ext>
                  </a:extLst>
                </a:gridCol>
                <a:gridCol w="411480">
                  <a:extLst>
                    <a:ext uri="{9D8B030D-6E8A-4147-A177-3AD203B41FA5}">
                      <a16:colId xmlns:a16="http://schemas.microsoft.com/office/drawing/2014/main" val="1838115469"/>
                    </a:ext>
                  </a:extLst>
                </a:gridCol>
                <a:gridCol w="411480">
                  <a:extLst>
                    <a:ext uri="{9D8B030D-6E8A-4147-A177-3AD203B41FA5}">
                      <a16:colId xmlns:a16="http://schemas.microsoft.com/office/drawing/2014/main" val="2041063531"/>
                    </a:ext>
                  </a:extLst>
                </a:gridCol>
                <a:gridCol w="411480">
                  <a:extLst>
                    <a:ext uri="{9D8B030D-6E8A-4147-A177-3AD203B41FA5}">
                      <a16:colId xmlns:a16="http://schemas.microsoft.com/office/drawing/2014/main" val="2150723836"/>
                    </a:ext>
                  </a:extLst>
                </a:gridCol>
                <a:gridCol w="411480">
                  <a:extLst>
                    <a:ext uri="{9D8B030D-6E8A-4147-A177-3AD203B41FA5}">
                      <a16:colId xmlns:a16="http://schemas.microsoft.com/office/drawing/2014/main" val="3530660973"/>
                    </a:ext>
                  </a:extLst>
                </a:gridCol>
                <a:gridCol w="411480">
                  <a:extLst>
                    <a:ext uri="{9D8B030D-6E8A-4147-A177-3AD203B41FA5}">
                      <a16:colId xmlns:a16="http://schemas.microsoft.com/office/drawing/2014/main" val="2137102365"/>
                    </a:ext>
                  </a:extLst>
                </a:gridCol>
                <a:gridCol w="411480">
                  <a:extLst>
                    <a:ext uri="{9D8B030D-6E8A-4147-A177-3AD203B41FA5}">
                      <a16:colId xmlns:a16="http://schemas.microsoft.com/office/drawing/2014/main" val="3289699403"/>
                    </a:ext>
                  </a:extLst>
                </a:gridCol>
                <a:gridCol w="411480">
                  <a:extLst>
                    <a:ext uri="{9D8B030D-6E8A-4147-A177-3AD203B41FA5}">
                      <a16:colId xmlns:a16="http://schemas.microsoft.com/office/drawing/2014/main" val="2529268627"/>
                    </a:ext>
                  </a:extLst>
                </a:gridCol>
                <a:gridCol w="411480">
                  <a:extLst>
                    <a:ext uri="{9D8B030D-6E8A-4147-A177-3AD203B41FA5}">
                      <a16:colId xmlns:a16="http://schemas.microsoft.com/office/drawing/2014/main" val="2064682785"/>
                    </a:ext>
                  </a:extLst>
                </a:gridCol>
                <a:gridCol w="411480">
                  <a:extLst>
                    <a:ext uri="{9D8B030D-6E8A-4147-A177-3AD203B41FA5}">
                      <a16:colId xmlns:a16="http://schemas.microsoft.com/office/drawing/2014/main" val="4163486337"/>
                    </a:ext>
                  </a:extLst>
                </a:gridCol>
                <a:gridCol w="411480">
                  <a:extLst>
                    <a:ext uri="{9D8B030D-6E8A-4147-A177-3AD203B41FA5}">
                      <a16:colId xmlns:a16="http://schemas.microsoft.com/office/drawing/2014/main" val="2021500708"/>
                    </a:ext>
                  </a:extLst>
                </a:gridCol>
                <a:gridCol w="411480">
                  <a:extLst>
                    <a:ext uri="{9D8B030D-6E8A-4147-A177-3AD203B41FA5}">
                      <a16:colId xmlns:a16="http://schemas.microsoft.com/office/drawing/2014/main" val="2218950923"/>
                    </a:ext>
                  </a:extLst>
                </a:gridCol>
                <a:gridCol w="411480">
                  <a:extLst>
                    <a:ext uri="{9D8B030D-6E8A-4147-A177-3AD203B41FA5}">
                      <a16:colId xmlns:a16="http://schemas.microsoft.com/office/drawing/2014/main" val="1056927936"/>
                    </a:ext>
                  </a:extLst>
                </a:gridCol>
                <a:gridCol w="411480">
                  <a:extLst>
                    <a:ext uri="{9D8B030D-6E8A-4147-A177-3AD203B41FA5}">
                      <a16:colId xmlns:a16="http://schemas.microsoft.com/office/drawing/2014/main" val="2044816514"/>
                    </a:ext>
                  </a:extLst>
                </a:gridCol>
                <a:gridCol w="411480">
                  <a:extLst>
                    <a:ext uri="{9D8B030D-6E8A-4147-A177-3AD203B41FA5}">
                      <a16:colId xmlns:a16="http://schemas.microsoft.com/office/drawing/2014/main" val="606957616"/>
                    </a:ext>
                  </a:extLst>
                </a:gridCol>
                <a:gridCol w="411480">
                  <a:extLst>
                    <a:ext uri="{9D8B030D-6E8A-4147-A177-3AD203B41FA5}">
                      <a16:colId xmlns:a16="http://schemas.microsoft.com/office/drawing/2014/main" val="3164403699"/>
                    </a:ext>
                  </a:extLst>
                </a:gridCol>
                <a:gridCol w="411480">
                  <a:extLst>
                    <a:ext uri="{9D8B030D-6E8A-4147-A177-3AD203B41FA5}">
                      <a16:colId xmlns:a16="http://schemas.microsoft.com/office/drawing/2014/main" val="4255831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2376379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Musik - 2017-12-19 22:09:00</a:t>
                      </a:r>
                      <a:r>
                        <a:rPr kumimoji="0" lang="de-DE" sz="1000" b="0" i="0" u="none" strike="noStrike" kern="1200" cap="none" spc="0" normalizeH="0" baseline="0" noProof="0">
                          <a:ln>
                            <a:noFill/>
                          </a:ln>
                          <a:solidFill>
                            <a:prstClr val="black"/>
                          </a:solidFill>
                          <a:effectLst/>
                          <a:uLnTx/>
                          <a:uFillTx/>
                          <a:latin typeface="+mn-lt"/>
                          <a:ea typeface="+mn-ea"/>
                          <a:cs typeface="+mn-cs"/>
                        </a:rPr>
                        <a:t>
Leute, das PopXport-Quiz in dieser Woche ist der Hammer! Die Band The KlingDing aus Mannheim spielt eine ganz besondere Version von "The Power" - mit elektrischen Störgeräuschen von Instrumentenkabeln und einem Sektglas. Ansehen! Sagt uns dann, von wem das Original ist und sahnt feine CDs ab!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PopXport-Quiz von The KlingDing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31.349266666667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a:t>
                      </a:r>
                    </a:p>
                  </a:txBody>
                  <a:tcPr/>
                </a:tc>
                <a:extLst>
                  <a:ext uri="{0D108BD9-81ED-4DB2-BD59-A6C34878D82A}">
                    <a16:rowId xmlns:a16="http://schemas.microsoft.com/office/drawing/2014/main" val="3294125051"/>
                  </a:ext>
                </a:extLst>
              </a:tr>
            </a:tbl>
          </a:graphicData>
        </a:graphic>
      </p:graphicFrame>
      <p:sp>
        <p:nvSpPr>
          <p:cNvPr id="4" name="Text Placeholder 3">
            <a:extLst>
              <a:ext uri="{FF2B5EF4-FFF2-40B4-BE49-F238E27FC236}">
                <a16:creationId xmlns:a16="http://schemas.microsoft.com/office/drawing/2014/main" id="{49AFB800-9C58-42B2-A692-9A0CB5945B06}"/>
              </a:ext>
            </a:extLst>
          </p:cNvPr>
          <p:cNvSpPr>
            <a:spLocks noGrp="1"/>
          </p:cNvSpPr>
          <p:nvPr>
            <p:ph type="body" sz="quarter" idx="14"/>
          </p:nvPr>
        </p:nvSpPr>
        <p:spPr/>
        <p:txBody>
          <a:bodyPr/>
          <a:lstStyle/>
          <a:p>
            <a:r>
              <a:rPr lang="en-US"/>
              <a:t>12/05/2017 - 12/19/2017</a:t>
            </a:r>
          </a:p>
        </p:txBody>
      </p:sp>
    </p:spTree>
    <p:extLst>
      <p:ext uri="{BB962C8B-B14F-4D97-AF65-F5344CB8AC3E}">
        <p14:creationId xmlns:p14="http://schemas.microsoft.com/office/powerpoint/2010/main" val="784134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1B283-D3E1-4950-824B-15F264FF4605}"/>
              </a:ext>
            </a:extLst>
          </p:cNvPr>
          <p:cNvSpPr>
            <a:spLocks noGrp="1"/>
          </p:cNvSpPr>
          <p:nvPr>
            <p:ph type="title"/>
          </p:nvPr>
        </p:nvSpPr>
        <p:spPr/>
        <p:txBody>
          <a:bodyPr/>
          <a:lstStyle/>
          <a:p>
            <a:r>
              <a:rPr lang="en-US"/>
              <a:t>Facebook Native Video Posts Table - 10 of 25</a:t>
            </a:r>
          </a:p>
        </p:txBody>
      </p:sp>
      <p:graphicFrame>
        <p:nvGraphicFramePr>
          <p:cNvPr id="5" name="Table Placeholder 4">
            <a:extLst>
              <a:ext uri="{FF2B5EF4-FFF2-40B4-BE49-F238E27FC236}">
                <a16:creationId xmlns:a16="http://schemas.microsoft.com/office/drawing/2014/main" id="{EF261D96-8804-47C0-A289-2C9B3AD6410E}"/>
              </a:ext>
            </a:extLst>
          </p:cNvPr>
          <p:cNvGraphicFramePr>
            <a:graphicFrameLocks noGrp="1"/>
          </p:cNvGraphicFramePr>
          <p:nvPr>
            <p:ph type="tbl" sz="quarter" idx="13"/>
            <p:extLst>
              <p:ext uri="{D42A27DB-BD31-4B8C-83A1-F6EECF244321}">
                <p14:modId xmlns:p14="http://schemas.microsoft.com/office/powerpoint/2010/main" val="85316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44473060"/>
                    </a:ext>
                  </a:extLst>
                </a:gridCol>
                <a:gridCol w="411480">
                  <a:extLst>
                    <a:ext uri="{9D8B030D-6E8A-4147-A177-3AD203B41FA5}">
                      <a16:colId xmlns:a16="http://schemas.microsoft.com/office/drawing/2014/main" val="3158022451"/>
                    </a:ext>
                  </a:extLst>
                </a:gridCol>
                <a:gridCol w="411480">
                  <a:extLst>
                    <a:ext uri="{9D8B030D-6E8A-4147-A177-3AD203B41FA5}">
                      <a16:colId xmlns:a16="http://schemas.microsoft.com/office/drawing/2014/main" val="2071331206"/>
                    </a:ext>
                  </a:extLst>
                </a:gridCol>
                <a:gridCol w="411480">
                  <a:extLst>
                    <a:ext uri="{9D8B030D-6E8A-4147-A177-3AD203B41FA5}">
                      <a16:colId xmlns:a16="http://schemas.microsoft.com/office/drawing/2014/main" val="3807839915"/>
                    </a:ext>
                  </a:extLst>
                </a:gridCol>
                <a:gridCol w="411480">
                  <a:extLst>
                    <a:ext uri="{9D8B030D-6E8A-4147-A177-3AD203B41FA5}">
                      <a16:colId xmlns:a16="http://schemas.microsoft.com/office/drawing/2014/main" val="1627471516"/>
                    </a:ext>
                  </a:extLst>
                </a:gridCol>
                <a:gridCol w="411480">
                  <a:extLst>
                    <a:ext uri="{9D8B030D-6E8A-4147-A177-3AD203B41FA5}">
                      <a16:colId xmlns:a16="http://schemas.microsoft.com/office/drawing/2014/main" val="3335727474"/>
                    </a:ext>
                  </a:extLst>
                </a:gridCol>
                <a:gridCol w="411480">
                  <a:extLst>
                    <a:ext uri="{9D8B030D-6E8A-4147-A177-3AD203B41FA5}">
                      <a16:colId xmlns:a16="http://schemas.microsoft.com/office/drawing/2014/main" val="3330767676"/>
                    </a:ext>
                  </a:extLst>
                </a:gridCol>
                <a:gridCol w="411480">
                  <a:extLst>
                    <a:ext uri="{9D8B030D-6E8A-4147-A177-3AD203B41FA5}">
                      <a16:colId xmlns:a16="http://schemas.microsoft.com/office/drawing/2014/main" val="2133300050"/>
                    </a:ext>
                  </a:extLst>
                </a:gridCol>
                <a:gridCol w="411480">
                  <a:extLst>
                    <a:ext uri="{9D8B030D-6E8A-4147-A177-3AD203B41FA5}">
                      <a16:colId xmlns:a16="http://schemas.microsoft.com/office/drawing/2014/main" val="3017350659"/>
                    </a:ext>
                  </a:extLst>
                </a:gridCol>
                <a:gridCol w="411480">
                  <a:extLst>
                    <a:ext uri="{9D8B030D-6E8A-4147-A177-3AD203B41FA5}">
                      <a16:colId xmlns:a16="http://schemas.microsoft.com/office/drawing/2014/main" val="2522587031"/>
                    </a:ext>
                  </a:extLst>
                </a:gridCol>
                <a:gridCol w="411480">
                  <a:extLst>
                    <a:ext uri="{9D8B030D-6E8A-4147-A177-3AD203B41FA5}">
                      <a16:colId xmlns:a16="http://schemas.microsoft.com/office/drawing/2014/main" val="353203649"/>
                    </a:ext>
                  </a:extLst>
                </a:gridCol>
                <a:gridCol w="411480">
                  <a:extLst>
                    <a:ext uri="{9D8B030D-6E8A-4147-A177-3AD203B41FA5}">
                      <a16:colId xmlns:a16="http://schemas.microsoft.com/office/drawing/2014/main" val="113174995"/>
                    </a:ext>
                  </a:extLst>
                </a:gridCol>
                <a:gridCol w="411480">
                  <a:extLst>
                    <a:ext uri="{9D8B030D-6E8A-4147-A177-3AD203B41FA5}">
                      <a16:colId xmlns:a16="http://schemas.microsoft.com/office/drawing/2014/main" val="2346310311"/>
                    </a:ext>
                  </a:extLst>
                </a:gridCol>
                <a:gridCol w="411480">
                  <a:extLst>
                    <a:ext uri="{9D8B030D-6E8A-4147-A177-3AD203B41FA5}">
                      <a16:colId xmlns:a16="http://schemas.microsoft.com/office/drawing/2014/main" val="4037066953"/>
                    </a:ext>
                  </a:extLst>
                </a:gridCol>
                <a:gridCol w="411480">
                  <a:extLst>
                    <a:ext uri="{9D8B030D-6E8A-4147-A177-3AD203B41FA5}">
                      <a16:colId xmlns:a16="http://schemas.microsoft.com/office/drawing/2014/main" val="3765366439"/>
                    </a:ext>
                  </a:extLst>
                </a:gridCol>
                <a:gridCol w="411480">
                  <a:extLst>
                    <a:ext uri="{9D8B030D-6E8A-4147-A177-3AD203B41FA5}">
                      <a16:colId xmlns:a16="http://schemas.microsoft.com/office/drawing/2014/main" val="289917606"/>
                    </a:ext>
                  </a:extLst>
                </a:gridCol>
                <a:gridCol w="411480">
                  <a:extLst>
                    <a:ext uri="{9D8B030D-6E8A-4147-A177-3AD203B41FA5}">
                      <a16:colId xmlns:a16="http://schemas.microsoft.com/office/drawing/2014/main" val="3906057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358300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 Euromaxx (Deutsch) - 2017-12-19 22:02:00</a:t>
                      </a:r>
                      <a:r>
                        <a:rPr kumimoji="0" lang="en-US" sz="1000" b="0" i="0" u="none" strike="noStrike" kern="1200" cap="none" spc="0" normalizeH="0" baseline="0" noProof="0">
                          <a:ln>
                            <a:noFill/>
                          </a:ln>
                          <a:solidFill>
                            <a:prstClr val="black"/>
                          </a:solidFill>
                          <a:effectLst/>
                          <a:uLnTx/>
                          <a:uFillTx/>
                          <a:latin typeface="+mn-lt"/>
                          <a:ea typeface="+mn-ea"/>
                          <a:cs typeface="+mn-cs"/>
                        </a:rPr>
                        <a:t>
KARL LAGERFELD hat seiner Heimatstadt Hamburg eine Liebeserklärung gemacht. Der internationale Mode-Jetset feiert die maritimen Looks des Chanel-Designers: die Métiers d'Art-Kollektion 2017 in der Elbphilharmonie Hamburg.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Chanel-Modenschau in der Elbphilharmonie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333.64608333333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extLst>
                  <a:ext uri="{0D108BD9-81ED-4DB2-BD59-A6C34878D82A}">
                    <a16:rowId xmlns:a16="http://schemas.microsoft.com/office/drawing/2014/main" val="4045295672"/>
                  </a:ext>
                </a:extLst>
              </a:tr>
            </a:tbl>
          </a:graphicData>
        </a:graphic>
      </p:graphicFrame>
      <p:sp>
        <p:nvSpPr>
          <p:cNvPr id="4" name="Text Placeholder 3">
            <a:extLst>
              <a:ext uri="{FF2B5EF4-FFF2-40B4-BE49-F238E27FC236}">
                <a16:creationId xmlns:a16="http://schemas.microsoft.com/office/drawing/2014/main" id="{EDE6A67D-4E1F-4341-9C92-0A4CE36DF90A}"/>
              </a:ext>
            </a:extLst>
          </p:cNvPr>
          <p:cNvSpPr>
            <a:spLocks noGrp="1"/>
          </p:cNvSpPr>
          <p:nvPr>
            <p:ph type="body" sz="quarter" idx="14"/>
          </p:nvPr>
        </p:nvSpPr>
        <p:spPr/>
        <p:txBody>
          <a:bodyPr/>
          <a:lstStyle/>
          <a:p>
            <a:r>
              <a:rPr lang="en-US"/>
              <a:t>12/05/2017 - 12/19/2017</a:t>
            </a:r>
          </a:p>
        </p:txBody>
      </p:sp>
    </p:spTree>
    <p:extLst>
      <p:ext uri="{BB962C8B-B14F-4D97-AF65-F5344CB8AC3E}">
        <p14:creationId xmlns:p14="http://schemas.microsoft.com/office/powerpoint/2010/main" val="31148342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9DF6E-4369-4E84-9C50-6BE54F2A2D1B}"/>
              </a:ext>
            </a:extLst>
          </p:cNvPr>
          <p:cNvSpPr>
            <a:spLocks noGrp="1"/>
          </p:cNvSpPr>
          <p:nvPr>
            <p:ph type="title"/>
          </p:nvPr>
        </p:nvSpPr>
        <p:spPr/>
        <p:txBody>
          <a:bodyPr/>
          <a:lstStyle/>
          <a:p>
            <a:r>
              <a:rPr lang="en-US"/>
              <a:t>Facebook Native Video Posts Table - 11 of 25</a:t>
            </a:r>
          </a:p>
        </p:txBody>
      </p:sp>
      <p:graphicFrame>
        <p:nvGraphicFramePr>
          <p:cNvPr id="5" name="Table Placeholder 4">
            <a:extLst>
              <a:ext uri="{FF2B5EF4-FFF2-40B4-BE49-F238E27FC236}">
                <a16:creationId xmlns:a16="http://schemas.microsoft.com/office/drawing/2014/main" id="{8E63221E-B378-4761-93C1-2014839A087E}"/>
              </a:ext>
            </a:extLst>
          </p:cNvPr>
          <p:cNvGraphicFramePr>
            <a:graphicFrameLocks noGrp="1"/>
          </p:cNvGraphicFramePr>
          <p:nvPr>
            <p:ph type="tbl" sz="quarter" idx="13"/>
            <p:extLst>
              <p:ext uri="{D42A27DB-BD31-4B8C-83A1-F6EECF244321}">
                <p14:modId xmlns:p14="http://schemas.microsoft.com/office/powerpoint/2010/main" val="2272467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48724700"/>
                    </a:ext>
                  </a:extLst>
                </a:gridCol>
                <a:gridCol w="411480">
                  <a:extLst>
                    <a:ext uri="{9D8B030D-6E8A-4147-A177-3AD203B41FA5}">
                      <a16:colId xmlns:a16="http://schemas.microsoft.com/office/drawing/2014/main" val="272760003"/>
                    </a:ext>
                  </a:extLst>
                </a:gridCol>
                <a:gridCol w="411480">
                  <a:extLst>
                    <a:ext uri="{9D8B030D-6E8A-4147-A177-3AD203B41FA5}">
                      <a16:colId xmlns:a16="http://schemas.microsoft.com/office/drawing/2014/main" val="4213456327"/>
                    </a:ext>
                  </a:extLst>
                </a:gridCol>
                <a:gridCol w="411480">
                  <a:extLst>
                    <a:ext uri="{9D8B030D-6E8A-4147-A177-3AD203B41FA5}">
                      <a16:colId xmlns:a16="http://schemas.microsoft.com/office/drawing/2014/main" val="1774048611"/>
                    </a:ext>
                  </a:extLst>
                </a:gridCol>
                <a:gridCol w="411480">
                  <a:extLst>
                    <a:ext uri="{9D8B030D-6E8A-4147-A177-3AD203B41FA5}">
                      <a16:colId xmlns:a16="http://schemas.microsoft.com/office/drawing/2014/main" val="4209918032"/>
                    </a:ext>
                  </a:extLst>
                </a:gridCol>
                <a:gridCol w="411480">
                  <a:extLst>
                    <a:ext uri="{9D8B030D-6E8A-4147-A177-3AD203B41FA5}">
                      <a16:colId xmlns:a16="http://schemas.microsoft.com/office/drawing/2014/main" val="1684958743"/>
                    </a:ext>
                  </a:extLst>
                </a:gridCol>
                <a:gridCol w="411480">
                  <a:extLst>
                    <a:ext uri="{9D8B030D-6E8A-4147-A177-3AD203B41FA5}">
                      <a16:colId xmlns:a16="http://schemas.microsoft.com/office/drawing/2014/main" val="3652249750"/>
                    </a:ext>
                  </a:extLst>
                </a:gridCol>
                <a:gridCol w="411480">
                  <a:extLst>
                    <a:ext uri="{9D8B030D-6E8A-4147-A177-3AD203B41FA5}">
                      <a16:colId xmlns:a16="http://schemas.microsoft.com/office/drawing/2014/main" val="400831940"/>
                    </a:ext>
                  </a:extLst>
                </a:gridCol>
                <a:gridCol w="411480">
                  <a:extLst>
                    <a:ext uri="{9D8B030D-6E8A-4147-A177-3AD203B41FA5}">
                      <a16:colId xmlns:a16="http://schemas.microsoft.com/office/drawing/2014/main" val="1780197031"/>
                    </a:ext>
                  </a:extLst>
                </a:gridCol>
                <a:gridCol w="411480">
                  <a:extLst>
                    <a:ext uri="{9D8B030D-6E8A-4147-A177-3AD203B41FA5}">
                      <a16:colId xmlns:a16="http://schemas.microsoft.com/office/drawing/2014/main" val="2980564656"/>
                    </a:ext>
                  </a:extLst>
                </a:gridCol>
                <a:gridCol w="411480">
                  <a:extLst>
                    <a:ext uri="{9D8B030D-6E8A-4147-A177-3AD203B41FA5}">
                      <a16:colId xmlns:a16="http://schemas.microsoft.com/office/drawing/2014/main" val="2361626356"/>
                    </a:ext>
                  </a:extLst>
                </a:gridCol>
                <a:gridCol w="411480">
                  <a:extLst>
                    <a:ext uri="{9D8B030D-6E8A-4147-A177-3AD203B41FA5}">
                      <a16:colId xmlns:a16="http://schemas.microsoft.com/office/drawing/2014/main" val="3631218225"/>
                    </a:ext>
                  </a:extLst>
                </a:gridCol>
                <a:gridCol w="411480">
                  <a:extLst>
                    <a:ext uri="{9D8B030D-6E8A-4147-A177-3AD203B41FA5}">
                      <a16:colId xmlns:a16="http://schemas.microsoft.com/office/drawing/2014/main" val="2403631823"/>
                    </a:ext>
                  </a:extLst>
                </a:gridCol>
                <a:gridCol w="411480">
                  <a:extLst>
                    <a:ext uri="{9D8B030D-6E8A-4147-A177-3AD203B41FA5}">
                      <a16:colId xmlns:a16="http://schemas.microsoft.com/office/drawing/2014/main" val="2537579600"/>
                    </a:ext>
                  </a:extLst>
                </a:gridCol>
                <a:gridCol w="411480">
                  <a:extLst>
                    <a:ext uri="{9D8B030D-6E8A-4147-A177-3AD203B41FA5}">
                      <a16:colId xmlns:a16="http://schemas.microsoft.com/office/drawing/2014/main" val="346363848"/>
                    </a:ext>
                  </a:extLst>
                </a:gridCol>
                <a:gridCol w="411480">
                  <a:extLst>
                    <a:ext uri="{9D8B030D-6E8A-4147-A177-3AD203B41FA5}">
                      <a16:colId xmlns:a16="http://schemas.microsoft.com/office/drawing/2014/main" val="1765837017"/>
                    </a:ext>
                  </a:extLst>
                </a:gridCol>
                <a:gridCol w="411480">
                  <a:extLst>
                    <a:ext uri="{9D8B030D-6E8A-4147-A177-3AD203B41FA5}">
                      <a16:colId xmlns:a16="http://schemas.microsoft.com/office/drawing/2014/main" val="2524080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2153560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r-AE" sz="1000" b="1" i="0" u="none" strike="noStrike" kern="1200" cap="none" spc="0" normalizeH="0" baseline="0" noProof="0">
                          <a:ln>
                            <a:noFill/>
                          </a:ln>
                          <a:solidFill>
                            <a:prstClr val="black"/>
                          </a:solidFill>
                          <a:effectLst/>
                          <a:uLnTx/>
                          <a:uFillTx/>
                          <a:latin typeface="+mn-lt"/>
                          <a:ea typeface="+mn-ea"/>
                          <a:cs typeface="+mn-cs"/>
                        </a:rPr>
                        <a:t>عربية) - 2017-12-19 22:00:00</a:t>
                      </a:r>
                      <a:r>
                        <a:rPr kumimoji="0" lang="ar-AE" sz="1000" b="0" i="0" u="none" strike="noStrike" kern="1200" cap="none" spc="0" normalizeH="0" baseline="0" noProof="0">
                          <a:ln>
                            <a:noFill/>
                          </a:ln>
                          <a:solidFill>
                            <a:prstClr val="black"/>
                          </a:solidFill>
                          <a:effectLst/>
                          <a:uLnTx/>
                          <a:uFillTx/>
                          <a:latin typeface="+mn-lt"/>
                          <a:ea typeface="+mn-ea"/>
                          <a:cs typeface="+mn-cs"/>
                        </a:rPr>
                        <a:t>
عمر عوض الله، رئيس إدارة الأمم المتحدة في وزارة الخارجية الفلسطينية، يوضح استراتيحية التحركات الفلسطينية في مواجهة الإدارة الأمريكية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عمر عوض الله، رئيس إدارة الأمم المتحدة في وزارة الخارجية الفلس...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1164.7263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extLst>
                  <a:ext uri="{0D108BD9-81ED-4DB2-BD59-A6C34878D82A}">
                    <a16:rowId xmlns:a16="http://schemas.microsoft.com/office/drawing/2014/main" val="2920949993"/>
                  </a:ext>
                </a:extLst>
              </a:tr>
            </a:tbl>
          </a:graphicData>
        </a:graphic>
      </p:graphicFrame>
      <p:sp>
        <p:nvSpPr>
          <p:cNvPr id="4" name="Text Placeholder 3">
            <a:extLst>
              <a:ext uri="{FF2B5EF4-FFF2-40B4-BE49-F238E27FC236}">
                <a16:creationId xmlns:a16="http://schemas.microsoft.com/office/drawing/2014/main" id="{F9494979-1B70-4B8A-8B34-F05493406E37}"/>
              </a:ext>
            </a:extLst>
          </p:cNvPr>
          <p:cNvSpPr>
            <a:spLocks noGrp="1"/>
          </p:cNvSpPr>
          <p:nvPr>
            <p:ph type="body" sz="quarter" idx="14"/>
          </p:nvPr>
        </p:nvSpPr>
        <p:spPr/>
        <p:txBody>
          <a:bodyPr/>
          <a:lstStyle/>
          <a:p>
            <a:r>
              <a:rPr lang="en-US"/>
              <a:t>12/05/2017 - 12/19/2017</a:t>
            </a:r>
          </a:p>
        </p:txBody>
      </p:sp>
    </p:spTree>
    <p:extLst>
      <p:ext uri="{BB962C8B-B14F-4D97-AF65-F5344CB8AC3E}">
        <p14:creationId xmlns:p14="http://schemas.microsoft.com/office/powerpoint/2010/main" val="34540661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F6B95-9C31-4297-9B0E-C40A9DAD8D6F}"/>
              </a:ext>
            </a:extLst>
          </p:cNvPr>
          <p:cNvSpPr>
            <a:spLocks noGrp="1"/>
          </p:cNvSpPr>
          <p:nvPr>
            <p:ph type="title"/>
          </p:nvPr>
        </p:nvSpPr>
        <p:spPr/>
        <p:txBody>
          <a:bodyPr/>
          <a:lstStyle/>
          <a:p>
            <a:r>
              <a:rPr lang="en-US"/>
              <a:t>Facebook Native Video Posts Table - 12 of 25</a:t>
            </a:r>
          </a:p>
        </p:txBody>
      </p:sp>
      <p:graphicFrame>
        <p:nvGraphicFramePr>
          <p:cNvPr id="5" name="Table Placeholder 4">
            <a:extLst>
              <a:ext uri="{FF2B5EF4-FFF2-40B4-BE49-F238E27FC236}">
                <a16:creationId xmlns:a16="http://schemas.microsoft.com/office/drawing/2014/main" id="{0C8E36DB-D02E-4854-8DAA-58E74651E08A}"/>
              </a:ext>
            </a:extLst>
          </p:cNvPr>
          <p:cNvGraphicFramePr>
            <a:graphicFrameLocks noGrp="1"/>
          </p:cNvGraphicFramePr>
          <p:nvPr>
            <p:ph type="tbl" sz="quarter" idx="13"/>
            <p:extLst>
              <p:ext uri="{D42A27DB-BD31-4B8C-83A1-F6EECF244321}">
                <p14:modId xmlns:p14="http://schemas.microsoft.com/office/powerpoint/2010/main" val="29891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5329786"/>
                    </a:ext>
                  </a:extLst>
                </a:gridCol>
                <a:gridCol w="411480">
                  <a:extLst>
                    <a:ext uri="{9D8B030D-6E8A-4147-A177-3AD203B41FA5}">
                      <a16:colId xmlns:a16="http://schemas.microsoft.com/office/drawing/2014/main" val="4038301832"/>
                    </a:ext>
                  </a:extLst>
                </a:gridCol>
                <a:gridCol w="411480">
                  <a:extLst>
                    <a:ext uri="{9D8B030D-6E8A-4147-A177-3AD203B41FA5}">
                      <a16:colId xmlns:a16="http://schemas.microsoft.com/office/drawing/2014/main" val="3871810526"/>
                    </a:ext>
                  </a:extLst>
                </a:gridCol>
                <a:gridCol w="411480">
                  <a:extLst>
                    <a:ext uri="{9D8B030D-6E8A-4147-A177-3AD203B41FA5}">
                      <a16:colId xmlns:a16="http://schemas.microsoft.com/office/drawing/2014/main" val="992871485"/>
                    </a:ext>
                  </a:extLst>
                </a:gridCol>
                <a:gridCol w="411480">
                  <a:extLst>
                    <a:ext uri="{9D8B030D-6E8A-4147-A177-3AD203B41FA5}">
                      <a16:colId xmlns:a16="http://schemas.microsoft.com/office/drawing/2014/main" val="1961740797"/>
                    </a:ext>
                  </a:extLst>
                </a:gridCol>
                <a:gridCol w="411480">
                  <a:extLst>
                    <a:ext uri="{9D8B030D-6E8A-4147-A177-3AD203B41FA5}">
                      <a16:colId xmlns:a16="http://schemas.microsoft.com/office/drawing/2014/main" val="1475688813"/>
                    </a:ext>
                  </a:extLst>
                </a:gridCol>
                <a:gridCol w="411480">
                  <a:extLst>
                    <a:ext uri="{9D8B030D-6E8A-4147-A177-3AD203B41FA5}">
                      <a16:colId xmlns:a16="http://schemas.microsoft.com/office/drawing/2014/main" val="3132917522"/>
                    </a:ext>
                  </a:extLst>
                </a:gridCol>
                <a:gridCol w="411480">
                  <a:extLst>
                    <a:ext uri="{9D8B030D-6E8A-4147-A177-3AD203B41FA5}">
                      <a16:colId xmlns:a16="http://schemas.microsoft.com/office/drawing/2014/main" val="3972559840"/>
                    </a:ext>
                  </a:extLst>
                </a:gridCol>
                <a:gridCol w="411480">
                  <a:extLst>
                    <a:ext uri="{9D8B030D-6E8A-4147-A177-3AD203B41FA5}">
                      <a16:colId xmlns:a16="http://schemas.microsoft.com/office/drawing/2014/main" val="1649903074"/>
                    </a:ext>
                  </a:extLst>
                </a:gridCol>
                <a:gridCol w="411480">
                  <a:extLst>
                    <a:ext uri="{9D8B030D-6E8A-4147-A177-3AD203B41FA5}">
                      <a16:colId xmlns:a16="http://schemas.microsoft.com/office/drawing/2014/main" val="3505688406"/>
                    </a:ext>
                  </a:extLst>
                </a:gridCol>
                <a:gridCol w="411480">
                  <a:extLst>
                    <a:ext uri="{9D8B030D-6E8A-4147-A177-3AD203B41FA5}">
                      <a16:colId xmlns:a16="http://schemas.microsoft.com/office/drawing/2014/main" val="2766064996"/>
                    </a:ext>
                  </a:extLst>
                </a:gridCol>
                <a:gridCol w="411480">
                  <a:extLst>
                    <a:ext uri="{9D8B030D-6E8A-4147-A177-3AD203B41FA5}">
                      <a16:colId xmlns:a16="http://schemas.microsoft.com/office/drawing/2014/main" val="3357819726"/>
                    </a:ext>
                  </a:extLst>
                </a:gridCol>
                <a:gridCol w="411480">
                  <a:extLst>
                    <a:ext uri="{9D8B030D-6E8A-4147-A177-3AD203B41FA5}">
                      <a16:colId xmlns:a16="http://schemas.microsoft.com/office/drawing/2014/main" val="2336719932"/>
                    </a:ext>
                  </a:extLst>
                </a:gridCol>
                <a:gridCol w="411480">
                  <a:extLst>
                    <a:ext uri="{9D8B030D-6E8A-4147-A177-3AD203B41FA5}">
                      <a16:colId xmlns:a16="http://schemas.microsoft.com/office/drawing/2014/main" val="3849483899"/>
                    </a:ext>
                  </a:extLst>
                </a:gridCol>
                <a:gridCol w="411480">
                  <a:extLst>
                    <a:ext uri="{9D8B030D-6E8A-4147-A177-3AD203B41FA5}">
                      <a16:colId xmlns:a16="http://schemas.microsoft.com/office/drawing/2014/main" val="2833654799"/>
                    </a:ext>
                  </a:extLst>
                </a:gridCol>
                <a:gridCol w="411480">
                  <a:extLst>
                    <a:ext uri="{9D8B030D-6E8A-4147-A177-3AD203B41FA5}">
                      <a16:colId xmlns:a16="http://schemas.microsoft.com/office/drawing/2014/main" val="434989110"/>
                    </a:ext>
                  </a:extLst>
                </a:gridCol>
                <a:gridCol w="411480">
                  <a:extLst>
                    <a:ext uri="{9D8B030D-6E8A-4147-A177-3AD203B41FA5}">
                      <a16:colId xmlns:a16="http://schemas.microsoft.com/office/drawing/2014/main" val="1517591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709864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(Türkçe) - 2017-12-19 21:54:47</a:t>
                      </a:r>
                      <a:r>
                        <a:rPr kumimoji="0" lang="en-US" sz="1000" b="0" i="0" u="none" strike="noStrike" kern="1200" cap="none" spc="0" normalizeH="0" baseline="0" noProof="0">
                          <a:ln>
                            <a:noFill/>
                          </a:ln>
                          <a:solidFill>
                            <a:prstClr val="black"/>
                          </a:solidFill>
                          <a:effectLst/>
                          <a:uLnTx/>
                          <a:uFillTx/>
                          <a:latin typeface="+mn-lt"/>
                          <a:ea typeface="+mn-ea"/>
                          <a:cs typeface="+mn-cs"/>
                        </a:rPr>
                        <a:t>
Faruk Loğoğlu: Trump'ın Kudüs kararı en fazla İsrail'e zarar verecek. Nevşin Mengü sordu, eski Washington Büyükelçisi Faruk Loğoğlu yanıtladı. Nevşin Mengü ile Bire Bir programının tamamını YouTube kanalımızdan izleyebilirsiniz youtu.be/_tswMeanSv0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Nevşin Mengü ile Bire Bir "Faruk Loğoğlu"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441.39596666667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a:t>
                      </a:r>
                    </a:p>
                  </a:txBody>
                  <a:tcPr/>
                </a:tc>
                <a:extLst>
                  <a:ext uri="{0D108BD9-81ED-4DB2-BD59-A6C34878D82A}">
                    <a16:rowId xmlns:a16="http://schemas.microsoft.com/office/drawing/2014/main" val="836126736"/>
                  </a:ext>
                </a:extLst>
              </a:tr>
            </a:tbl>
          </a:graphicData>
        </a:graphic>
      </p:graphicFrame>
      <p:sp>
        <p:nvSpPr>
          <p:cNvPr id="4" name="Text Placeholder 3">
            <a:extLst>
              <a:ext uri="{FF2B5EF4-FFF2-40B4-BE49-F238E27FC236}">
                <a16:creationId xmlns:a16="http://schemas.microsoft.com/office/drawing/2014/main" id="{893E04C9-9788-4F85-ADF9-D4C95474E6CC}"/>
              </a:ext>
            </a:extLst>
          </p:cNvPr>
          <p:cNvSpPr>
            <a:spLocks noGrp="1"/>
          </p:cNvSpPr>
          <p:nvPr>
            <p:ph type="body" sz="quarter" idx="14"/>
          </p:nvPr>
        </p:nvSpPr>
        <p:spPr/>
        <p:txBody>
          <a:bodyPr/>
          <a:lstStyle/>
          <a:p>
            <a:r>
              <a:rPr lang="en-US"/>
              <a:t>12/05/2017 - 12/19/2017</a:t>
            </a:r>
          </a:p>
        </p:txBody>
      </p:sp>
    </p:spTree>
    <p:extLst>
      <p:ext uri="{BB962C8B-B14F-4D97-AF65-F5344CB8AC3E}">
        <p14:creationId xmlns:p14="http://schemas.microsoft.com/office/powerpoint/2010/main" val="21073900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37CBF-3F75-4B4F-AF7D-4D527ADAFF71}"/>
              </a:ext>
            </a:extLst>
          </p:cNvPr>
          <p:cNvSpPr>
            <a:spLocks noGrp="1"/>
          </p:cNvSpPr>
          <p:nvPr>
            <p:ph type="title"/>
          </p:nvPr>
        </p:nvSpPr>
        <p:spPr/>
        <p:txBody>
          <a:bodyPr/>
          <a:lstStyle/>
          <a:p>
            <a:r>
              <a:rPr lang="en-US"/>
              <a:t>Facebook Native Video Posts Table - 13 of 25</a:t>
            </a:r>
          </a:p>
        </p:txBody>
      </p:sp>
      <p:graphicFrame>
        <p:nvGraphicFramePr>
          <p:cNvPr id="5" name="Table Placeholder 4">
            <a:extLst>
              <a:ext uri="{FF2B5EF4-FFF2-40B4-BE49-F238E27FC236}">
                <a16:creationId xmlns:a16="http://schemas.microsoft.com/office/drawing/2014/main" id="{9AC93B5E-04F4-41D8-BB3E-5C436F26BFAB}"/>
              </a:ext>
            </a:extLst>
          </p:cNvPr>
          <p:cNvGraphicFramePr>
            <a:graphicFrameLocks noGrp="1"/>
          </p:cNvGraphicFramePr>
          <p:nvPr>
            <p:ph type="tbl" sz="quarter" idx="13"/>
            <p:extLst>
              <p:ext uri="{D42A27DB-BD31-4B8C-83A1-F6EECF244321}">
                <p14:modId xmlns:p14="http://schemas.microsoft.com/office/powerpoint/2010/main" val="3744572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22239090"/>
                    </a:ext>
                  </a:extLst>
                </a:gridCol>
                <a:gridCol w="411480">
                  <a:extLst>
                    <a:ext uri="{9D8B030D-6E8A-4147-A177-3AD203B41FA5}">
                      <a16:colId xmlns:a16="http://schemas.microsoft.com/office/drawing/2014/main" val="34848914"/>
                    </a:ext>
                  </a:extLst>
                </a:gridCol>
                <a:gridCol w="411480">
                  <a:extLst>
                    <a:ext uri="{9D8B030D-6E8A-4147-A177-3AD203B41FA5}">
                      <a16:colId xmlns:a16="http://schemas.microsoft.com/office/drawing/2014/main" val="3871935518"/>
                    </a:ext>
                  </a:extLst>
                </a:gridCol>
                <a:gridCol w="411480">
                  <a:extLst>
                    <a:ext uri="{9D8B030D-6E8A-4147-A177-3AD203B41FA5}">
                      <a16:colId xmlns:a16="http://schemas.microsoft.com/office/drawing/2014/main" val="3109588249"/>
                    </a:ext>
                  </a:extLst>
                </a:gridCol>
                <a:gridCol w="411480">
                  <a:extLst>
                    <a:ext uri="{9D8B030D-6E8A-4147-A177-3AD203B41FA5}">
                      <a16:colId xmlns:a16="http://schemas.microsoft.com/office/drawing/2014/main" val="3749521272"/>
                    </a:ext>
                  </a:extLst>
                </a:gridCol>
                <a:gridCol w="411480">
                  <a:extLst>
                    <a:ext uri="{9D8B030D-6E8A-4147-A177-3AD203B41FA5}">
                      <a16:colId xmlns:a16="http://schemas.microsoft.com/office/drawing/2014/main" val="315178756"/>
                    </a:ext>
                  </a:extLst>
                </a:gridCol>
                <a:gridCol w="411480">
                  <a:extLst>
                    <a:ext uri="{9D8B030D-6E8A-4147-A177-3AD203B41FA5}">
                      <a16:colId xmlns:a16="http://schemas.microsoft.com/office/drawing/2014/main" val="3677536568"/>
                    </a:ext>
                  </a:extLst>
                </a:gridCol>
                <a:gridCol w="411480">
                  <a:extLst>
                    <a:ext uri="{9D8B030D-6E8A-4147-A177-3AD203B41FA5}">
                      <a16:colId xmlns:a16="http://schemas.microsoft.com/office/drawing/2014/main" val="3644426492"/>
                    </a:ext>
                  </a:extLst>
                </a:gridCol>
                <a:gridCol w="411480">
                  <a:extLst>
                    <a:ext uri="{9D8B030D-6E8A-4147-A177-3AD203B41FA5}">
                      <a16:colId xmlns:a16="http://schemas.microsoft.com/office/drawing/2014/main" val="1410523192"/>
                    </a:ext>
                  </a:extLst>
                </a:gridCol>
                <a:gridCol w="411480">
                  <a:extLst>
                    <a:ext uri="{9D8B030D-6E8A-4147-A177-3AD203B41FA5}">
                      <a16:colId xmlns:a16="http://schemas.microsoft.com/office/drawing/2014/main" val="269054433"/>
                    </a:ext>
                  </a:extLst>
                </a:gridCol>
                <a:gridCol w="411480">
                  <a:extLst>
                    <a:ext uri="{9D8B030D-6E8A-4147-A177-3AD203B41FA5}">
                      <a16:colId xmlns:a16="http://schemas.microsoft.com/office/drawing/2014/main" val="1952711016"/>
                    </a:ext>
                  </a:extLst>
                </a:gridCol>
                <a:gridCol w="411480">
                  <a:extLst>
                    <a:ext uri="{9D8B030D-6E8A-4147-A177-3AD203B41FA5}">
                      <a16:colId xmlns:a16="http://schemas.microsoft.com/office/drawing/2014/main" val="2766829709"/>
                    </a:ext>
                  </a:extLst>
                </a:gridCol>
                <a:gridCol w="411480">
                  <a:extLst>
                    <a:ext uri="{9D8B030D-6E8A-4147-A177-3AD203B41FA5}">
                      <a16:colId xmlns:a16="http://schemas.microsoft.com/office/drawing/2014/main" val="2651656676"/>
                    </a:ext>
                  </a:extLst>
                </a:gridCol>
                <a:gridCol w="411480">
                  <a:extLst>
                    <a:ext uri="{9D8B030D-6E8A-4147-A177-3AD203B41FA5}">
                      <a16:colId xmlns:a16="http://schemas.microsoft.com/office/drawing/2014/main" val="3987106448"/>
                    </a:ext>
                  </a:extLst>
                </a:gridCol>
                <a:gridCol w="411480">
                  <a:extLst>
                    <a:ext uri="{9D8B030D-6E8A-4147-A177-3AD203B41FA5}">
                      <a16:colId xmlns:a16="http://schemas.microsoft.com/office/drawing/2014/main" val="1206775215"/>
                    </a:ext>
                  </a:extLst>
                </a:gridCol>
                <a:gridCol w="411480">
                  <a:extLst>
                    <a:ext uri="{9D8B030D-6E8A-4147-A177-3AD203B41FA5}">
                      <a16:colId xmlns:a16="http://schemas.microsoft.com/office/drawing/2014/main" val="1447077196"/>
                    </a:ext>
                  </a:extLst>
                </a:gridCol>
                <a:gridCol w="411480">
                  <a:extLst>
                    <a:ext uri="{9D8B030D-6E8A-4147-A177-3AD203B41FA5}">
                      <a16:colId xmlns:a16="http://schemas.microsoft.com/office/drawing/2014/main" val="2726352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205603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r-AE" sz="1000" b="1" i="0" u="none" strike="noStrike" kern="1200" cap="none" spc="0" normalizeH="0" baseline="0" noProof="0">
                          <a:ln>
                            <a:noFill/>
                          </a:ln>
                          <a:solidFill>
                            <a:prstClr val="black"/>
                          </a:solidFill>
                          <a:effectLst/>
                          <a:uLnTx/>
                          <a:uFillTx/>
                          <a:latin typeface="+mn-lt"/>
                          <a:ea typeface="+mn-ea"/>
                          <a:cs typeface="+mn-cs"/>
                        </a:rPr>
                        <a:t>عربية) - 2017-12-19 21:40:00</a:t>
                      </a:r>
                      <a:r>
                        <a:rPr kumimoji="0" lang="ar-AE" sz="1000" b="0" i="0" u="none" strike="noStrike" kern="1200" cap="none" spc="0" normalizeH="0" baseline="0" noProof="0">
                          <a:ln>
                            <a:noFill/>
                          </a:ln>
                          <a:solidFill>
                            <a:prstClr val="black"/>
                          </a:solidFill>
                          <a:effectLst/>
                          <a:uLnTx/>
                          <a:uFillTx/>
                          <a:latin typeface="+mn-lt"/>
                          <a:ea typeface="+mn-ea"/>
                          <a:cs typeface="+mn-cs"/>
                        </a:rPr>
                        <a:t>
الدكتور محمد الشرقاوي، الأستاذ في جامعة جورج ميسون في فرجينيا، يقول إن الدور الأمريكي بدأ يتراجع في ملف الشرق الأوسط. فمن سيلعب الدور الأكبر؟ وماذا عن حلفاء أمريكا التقليديين؟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الدكتور محمد الشرقاوي، الأستاذ في جامعة جورج ميسون في فرجينيا،...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2281.7810833333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extLst>
                  <a:ext uri="{0D108BD9-81ED-4DB2-BD59-A6C34878D82A}">
                    <a16:rowId xmlns:a16="http://schemas.microsoft.com/office/drawing/2014/main" val="1028254480"/>
                  </a:ext>
                </a:extLst>
              </a:tr>
            </a:tbl>
          </a:graphicData>
        </a:graphic>
      </p:graphicFrame>
      <p:sp>
        <p:nvSpPr>
          <p:cNvPr id="4" name="Text Placeholder 3">
            <a:extLst>
              <a:ext uri="{FF2B5EF4-FFF2-40B4-BE49-F238E27FC236}">
                <a16:creationId xmlns:a16="http://schemas.microsoft.com/office/drawing/2014/main" id="{C32B7661-D725-4AA6-8E59-5880F26B6807}"/>
              </a:ext>
            </a:extLst>
          </p:cNvPr>
          <p:cNvSpPr>
            <a:spLocks noGrp="1"/>
          </p:cNvSpPr>
          <p:nvPr>
            <p:ph type="body" sz="quarter" idx="14"/>
          </p:nvPr>
        </p:nvSpPr>
        <p:spPr/>
        <p:txBody>
          <a:bodyPr/>
          <a:lstStyle/>
          <a:p>
            <a:r>
              <a:rPr lang="en-US"/>
              <a:t>12/05/2017 - 12/19/2017</a:t>
            </a:r>
          </a:p>
        </p:txBody>
      </p:sp>
    </p:spTree>
    <p:extLst>
      <p:ext uri="{BB962C8B-B14F-4D97-AF65-F5344CB8AC3E}">
        <p14:creationId xmlns:p14="http://schemas.microsoft.com/office/powerpoint/2010/main" val="39198813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E26A8-ACB1-4154-93E9-E9F9973E4869}"/>
              </a:ext>
            </a:extLst>
          </p:cNvPr>
          <p:cNvSpPr>
            <a:spLocks noGrp="1"/>
          </p:cNvSpPr>
          <p:nvPr>
            <p:ph type="title"/>
          </p:nvPr>
        </p:nvSpPr>
        <p:spPr/>
        <p:txBody>
          <a:bodyPr/>
          <a:lstStyle/>
          <a:p>
            <a:r>
              <a:rPr lang="en-US"/>
              <a:t>Facebook Native Video Posts Table - 14 of 25</a:t>
            </a:r>
          </a:p>
        </p:txBody>
      </p:sp>
      <p:graphicFrame>
        <p:nvGraphicFramePr>
          <p:cNvPr id="5" name="Table Placeholder 4">
            <a:extLst>
              <a:ext uri="{FF2B5EF4-FFF2-40B4-BE49-F238E27FC236}">
                <a16:creationId xmlns:a16="http://schemas.microsoft.com/office/drawing/2014/main" id="{4CE8F97B-9C44-422E-9582-EA11B79E2385}"/>
              </a:ext>
            </a:extLst>
          </p:cNvPr>
          <p:cNvGraphicFramePr>
            <a:graphicFrameLocks noGrp="1"/>
          </p:cNvGraphicFramePr>
          <p:nvPr>
            <p:ph type="tbl" sz="quarter" idx="13"/>
            <p:extLst>
              <p:ext uri="{D42A27DB-BD31-4B8C-83A1-F6EECF244321}">
                <p14:modId xmlns:p14="http://schemas.microsoft.com/office/powerpoint/2010/main" val="2210378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00604226"/>
                    </a:ext>
                  </a:extLst>
                </a:gridCol>
                <a:gridCol w="411480">
                  <a:extLst>
                    <a:ext uri="{9D8B030D-6E8A-4147-A177-3AD203B41FA5}">
                      <a16:colId xmlns:a16="http://schemas.microsoft.com/office/drawing/2014/main" val="879853234"/>
                    </a:ext>
                  </a:extLst>
                </a:gridCol>
                <a:gridCol w="411480">
                  <a:extLst>
                    <a:ext uri="{9D8B030D-6E8A-4147-A177-3AD203B41FA5}">
                      <a16:colId xmlns:a16="http://schemas.microsoft.com/office/drawing/2014/main" val="3885017484"/>
                    </a:ext>
                  </a:extLst>
                </a:gridCol>
                <a:gridCol w="411480">
                  <a:extLst>
                    <a:ext uri="{9D8B030D-6E8A-4147-A177-3AD203B41FA5}">
                      <a16:colId xmlns:a16="http://schemas.microsoft.com/office/drawing/2014/main" val="4005731839"/>
                    </a:ext>
                  </a:extLst>
                </a:gridCol>
                <a:gridCol w="411480">
                  <a:extLst>
                    <a:ext uri="{9D8B030D-6E8A-4147-A177-3AD203B41FA5}">
                      <a16:colId xmlns:a16="http://schemas.microsoft.com/office/drawing/2014/main" val="2421486642"/>
                    </a:ext>
                  </a:extLst>
                </a:gridCol>
                <a:gridCol w="411480">
                  <a:extLst>
                    <a:ext uri="{9D8B030D-6E8A-4147-A177-3AD203B41FA5}">
                      <a16:colId xmlns:a16="http://schemas.microsoft.com/office/drawing/2014/main" val="3297329314"/>
                    </a:ext>
                  </a:extLst>
                </a:gridCol>
                <a:gridCol w="411480">
                  <a:extLst>
                    <a:ext uri="{9D8B030D-6E8A-4147-A177-3AD203B41FA5}">
                      <a16:colId xmlns:a16="http://schemas.microsoft.com/office/drawing/2014/main" val="2152035106"/>
                    </a:ext>
                  </a:extLst>
                </a:gridCol>
                <a:gridCol w="411480">
                  <a:extLst>
                    <a:ext uri="{9D8B030D-6E8A-4147-A177-3AD203B41FA5}">
                      <a16:colId xmlns:a16="http://schemas.microsoft.com/office/drawing/2014/main" val="3321936988"/>
                    </a:ext>
                  </a:extLst>
                </a:gridCol>
                <a:gridCol w="411480">
                  <a:extLst>
                    <a:ext uri="{9D8B030D-6E8A-4147-A177-3AD203B41FA5}">
                      <a16:colId xmlns:a16="http://schemas.microsoft.com/office/drawing/2014/main" val="2285304015"/>
                    </a:ext>
                  </a:extLst>
                </a:gridCol>
                <a:gridCol w="411480">
                  <a:extLst>
                    <a:ext uri="{9D8B030D-6E8A-4147-A177-3AD203B41FA5}">
                      <a16:colId xmlns:a16="http://schemas.microsoft.com/office/drawing/2014/main" val="744375976"/>
                    </a:ext>
                  </a:extLst>
                </a:gridCol>
                <a:gridCol w="411480">
                  <a:extLst>
                    <a:ext uri="{9D8B030D-6E8A-4147-A177-3AD203B41FA5}">
                      <a16:colId xmlns:a16="http://schemas.microsoft.com/office/drawing/2014/main" val="406052409"/>
                    </a:ext>
                  </a:extLst>
                </a:gridCol>
                <a:gridCol w="411480">
                  <a:extLst>
                    <a:ext uri="{9D8B030D-6E8A-4147-A177-3AD203B41FA5}">
                      <a16:colId xmlns:a16="http://schemas.microsoft.com/office/drawing/2014/main" val="1378408914"/>
                    </a:ext>
                  </a:extLst>
                </a:gridCol>
                <a:gridCol w="411480">
                  <a:extLst>
                    <a:ext uri="{9D8B030D-6E8A-4147-A177-3AD203B41FA5}">
                      <a16:colId xmlns:a16="http://schemas.microsoft.com/office/drawing/2014/main" val="801048186"/>
                    </a:ext>
                  </a:extLst>
                </a:gridCol>
                <a:gridCol w="411480">
                  <a:extLst>
                    <a:ext uri="{9D8B030D-6E8A-4147-A177-3AD203B41FA5}">
                      <a16:colId xmlns:a16="http://schemas.microsoft.com/office/drawing/2014/main" val="3175458236"/>
                    </a:ext>
                  </a:extLst>
                </a:gridCol>
                <a:gridCol w="411480">
                  <a:extLst>
                    <a:ext uri="{9D8B030D-6E8A-4147-A177-3AD203B41FA5}">
                      <a16:colId xmlns:a16="http://schemas.microsoft.com/office/drawing/2014/main" val="1937647336"/>
                    </a:ext>
                  </a:extLst>
                </a:gridCol>
                <a:gridCol w="411480">
                  <a:extLst>
                    <a:ext uri="{9D8B030D-6E8A-4147-A177-3AD203B41FA5}">
                      <a16:colId xmlns:a16="http://schemas.microsoft.com/office/drawing/2014/main" val="2457404319"/>
                    </a:ext>
                  </a:extLst>
                </a:gridCol>
                <a:gridCol w="411480">
                  <a:extLst>
                    <a:ext uri="{9D8B030D-6E8A-4147-A177-3AD203B41FA5}">
                      <a16:colId xmlns:a16="http://schemas.microsoft.com/office/drawing/2014/main" val="3655942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751777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Pía Castro - 2017-12-19 21:30:00</a:t>
                      </a:r>
                      <a:r>
                        <a:rPr kumimoji="0" lang="es-ES" sz="1000" b="0" i="0" u="none" strike="noStrike" kern="1200" cap="none" spc="0" normalizeH="0" baseline="0" noProof="0">
                          <a:ln>
                            <a:noFill/>
                          </a:ln>
                          <a:solidFill>
                            <a:prstClr val="black"/>
                          </a:solidFill>
                          <a:effectLst/>
                          <a:uLnTx/>
                          <a:uFillTx/>
                          <a:latin typeface="+mn-lt"/>
                          <a:ea typeface="+mn-ea"/>
                          <a:cs typeface="+mn-cs"/>
                        </a:rPr>
                        <a:t>
En tiempos de mensaje de texto y Whatsapp.. ¿Quién manda todavía tarjetas de Navidad? Pocos mantienen esta tradición pero cuando las recibimos..sabemos que alguien pensó realmente en nosotros.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Postales creativas de Navidad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21.95%</a:t>
                      </a:r>
                    </a:p>
                  </a:txBody>
                  <a:tcPr/>
                </a:tc>
                <a:extLst>
                  <a:ext uri="{0D108BD9-81ED-4DB2-BD59-A6C34878D82A}">
                    <a16:rowId xmlns:a16="http://schemas.microsoft.com/office/drawing/2014/main" val="2207802095"/>
                  </a:ext>
                </a:extLst>
              </a:tr>
            </a:tbl>
          </a:graphicData>
        </a:graphic>
      </p:graphicFrame>
      <p:sp>
        <p:nvSpPr>
          <p:cNvPr id="4" name="Text Placeholder 3">
            <a:extLst>
              <a:ext uri="{FF2B5EF4-FFF2-40B4-BE49-F238E27FC236}">
                <a16:creationId xmlns:a16="http://schemas.microsoft.com/office/drawing/2014/main" id="{7F3B0238-9110-440E-A3E6-3C226AD17AEB}"/>
              </a:ext>
            </a:extLst>
          </p:cNvPr>
          <p:cNvSpPr>
            <a:spLocks noGrp="1"/>
          </p:cNvSpPr>
          <p:nvPr>
            <p:ph type="body" sz="quarter" idx="14"/>
          </p:nvPr>
        </p:nvSpPr>
        <p:spPr/>
        <p:txBody>
          <a:bodyPr/>
          <a:lstStyle/>
          <a:p>
            <a:r>
              <a:rPr lang="en-US"/>
              <a:t>12/05/2017 - 12/19/2017</a:t>
            </a:r>
          </a:p>
        </p:txBody>
      </p:sp>
    </p:spTree>
    <p:extLst>
      <p:ext uri="{BB962C8B-B14F-4D97-AF65-F5344CB8AC3E}">
        <p14:creationId xmlns:p14="http://schemas.microsoft.com/office/powerpoint/2010/main" val="6337674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D7A8A-C587-40EC-B342-E00C92906975}"/>
              </a:ext>
            </a:extLst>
          </p:cNvPr>
          <p:cNvSpPr>
            <a:spLocks noGrp="1"/>
          </p:cNvSpPr>
          <p:nvPr>
            <p:ph type="title"/>
          </p:nvPr>
        </p:nvSpPr>
        <p:spPr/>
        <p:txBody>
          <a:bodyPr/>
          <a:lstStyle/>
          <a:p>
            <a:r>
              <a:rPr lang="en-US"/>
              <a:t>Facebook Native Video Posts Table - 15 of 25</a:t>
            </a:r>
          </a:p>
        </p:txBody>
      </p:sp>
      <p:graphicFrame>
        <p:nvGraphicFramePr>
          <p:cNvPr id="5" name="Table Placeholder 4">
            <a:extLst>
              <a:ext uri="{FF2B5EF4-FFF2-40B4-BE49-F238E27FC236}">
                <a16:creationId xmlns:a16="http://schemas.microsoft.com/office/drawing/2014/main" id="{CF223CF7-8D61-4799-B8A8-DC23CAF233AB}"/>
              </a:ext>
            </a:extLst>
          </p:cNvPr>
          <p:cNvGraphicFramePr>
            <a:graphicFrameLocks noGrp="1"/>
          </p:cNvGraphicFramePr>
          <p:nvPr>
            <p:ph type="tbl" sz="quarter" idx="13"/>
            <p:extLst>
              <p:ext uri="{D42A27DB-BD31-4B8C-83A1-F6EECF244321}">
                <p14:modId xmlns:p14="http://schemas.microsoft.com/office/powerpoint/2010/main" val="1603808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88990469"/>
                    </a:ext>
                  </a:extLst>
                </a:gridCol>
                <a:gridCol w="411480">
                  <a:extLst>
                    <a:ext uri="{9D8B030D-6E8A-4147-A177-3AD203B41FA5}">
                      <a16:colId xmlns:a16="http://schemas.microsoft.com/office/drawing/2014/main" val="3465880304"/>
                    </a:ext>
                  </a:extLst>
                </a:gridCol>
                <a:gridCol w="411480">
                  <a:extLst>
                    <a:ext uri="{9D8B030D-6E8A-4147-A177-3AD203B41FA5}">
                      <a16:colId xmlns:a16="http://schemas.microsoft.com/office/drawing/2014/main" val="274817783"/>
                    </a:ext>
                  </a:extLst>
                </a:gridCol>
                <a:gridCol w="411480">
                  <a:extLst>
                    <a:ext uri="{9D8B030D-6E8A-4147-A177-3AD203B41FA5}">
                      <a16:colId xmlns:a16="http://schemas.microsoft.com/office/drawing/2014/main" val="185479433"/>
                    </a:ext>
                  </a:extLst>
                </a:gridCol>
                <a:gridCol w="411480">
                  <a:extLst>
                    <a:ext uri="{9D8B030D-6E8A-4147-A177-3AD203B41FA5}">
                      <a16:colId xmlns:a16="http://schemas.microsoft.com/office/drawing/2014/main" val="2680438494"/>
                    </a:ext>
                  </a:extLst>
                </a:gridCol>
                <a:gridCol w="411480">
                  <a:extLst>
                    <a:ext uri="{9D8B030D-6E8A-4147-A177-3AD203B41FA5}">
                      <a16:colId xmlns:a16="http://schemas.microsoft.com/office/drawing/2014/main" val="1869582580"/>
                    </a:ext>
                  </a:extLst>
                </a:gridCol>
                <a:gridCol w="411480">
                  <a:extLst>
                    <a:ext uri="{9D8B030D-6E8A-4147-A177-3AD203B41FA5}">
                      <a16:colId xmlns:a16="http://schemas.microsoft.com/office/drawing/2014/main" val="3513154672"/>
                    </a:ext>
                  </a:extLst>
                </a:gridCol>
                <a:gridCol w="411480">
                  <a:extLst>
                    <a:ext uri="{9D8B030D-6E8A-4147-A177-3AD203B41FA5}">
                      <a16:colId xmlns:a16="http://schemas.microsoft.com/office/drawing/2014/main" val="514446177"/>
                    </a:ext>
                  </a:extLst>
                </a:gridCol>
                <a:gridCol w="411480">
                  <a:extLst>
                    <a:ext uri="{9D8B030D-6E8A-4147-A177-3AD203B41FA5}">
                      <a16:colId xmlns:a16="http://schemas.microsoft.com/office/drawing/2014/main" val="1818224550"/>
                    </a:ext>
                  </a:extLst>
                </a:gridCol>
                <a:gridCol w="411480">
                  <a:extLst>
                    <a:ext uri="{9D8B030D-6E8A-4147-A177-3AD203B41FA5}">
                      <a16:colId xmlns:a16="http://schemas.microsoft.com/office/drawing/2014/main" val="3572402772"/>
                    </a:ext>
                  </a:extLst>
                </a:gridCol>
                <a:gridCol w="411480">
                  <a:extLst>
                    <a:ext uri="{9D8B030D-6E8A-4147-A177-3AD203B41FA5}">
                      <a16:colId xmlns:a16="http://schemas.microsoft.com/office/drawing/2014/main" val="4017973478"/>
                    </a:ext>
                  </a:extLst>
                </a:gridCol>
                <a:gridCol w="411480">
                  <a:extLst>
                    <a:ext uri="{9D8B030D-6E8A-4147-A177-3AD203B41FA5}">
                      <a16:colId xmlns:a16="http://schemas.microsoft.com/office/drawing/2014/main" val="584152807"/>
                    </a:ext>
                  </a:extLst>
                </a:gridCol>
                <a:gridCol w="411480">
                  <a:extLst>
                    <a:ext uri="{9D8B030D-6E8A-4147-A177-3AD203B41FA5}">
                      <a16:colId xmlns:a16="http://schemas.microsoft.com/office/drawing/2014/main" val="3937263300"/>
                    </a:ext>
                  </a:extLst>
                </a:gridCol>
                <a:gridCol w="411480">
                  <a:extLst>
                    <a:ext uri="{9D8B030D-6E8A-4147-A177-3AD203B41FA5}">
                      <a16:colId xmlns:a16="http://schemas.microsoft.com/office/drawing/2014/main" val="3302180823"/>
                    </a:ext>
                  </a:extLst>
                </a:gridCol>
                <a:gridCol w="411480">
                  <a:extLst>
                    <a:ext uri="{9D8B030D-6E8A-4147-A177-3AD203B41FA5}">
                      <a16:colId xmlns:a16="http://schemas.microsoft.com/office/drawing/2014/main" val="2154778054"/>
                    </a:ext>
                  </a:extLst>
                </a:gridCol>
                <a:gridCol w="411480">
                  <a:extLst>
                    <a:ext uri="{9D8B030D-6E8A-4147-A177-3AD203B41FA5}">
                      <a16:colId xmlns:a16="http://schemas.microsoft.com/office/drawing/2014/main" val="660307557"/>
                    </a:ext>
                  </a:extLst>
                </a:gridCol>
                <a:gridCol w="411480">
                  <a:extLst>
                    <a:ext uri="{9D8B030D-6E8A-4147-A177-3AD203B41FA5}">
                      <a16:colId xmlns:a16="http://schemas.microsoft.com/office/drawing/2014/main" val="1384176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331584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(Türkçe) - 2017-12-19 21:25:39</a:t>
                      </a:r>
                      <a:r>
                        <a:rPr kumimoji="0" lang="en-US" sz="1000" b="0" i="0" u="none" strike="noStrike" kern="1200" cap="none" spc="0" normalizeH="0" baseline="0" noProof="0">
                          <a:ln>
                            <a:noFill/>
                          </a:ln>
                          <a:solidFill>
                            <a:prstClr val="black"/>
                          </a:solidFill>
                          <a:effectLst/>
                          <a:uLnTx/>
                          <a:uFillTx/>
                          <a:latin typeface="+mn-lt"/>
                          <a:ea typeface="+mn-ea"/>
                          <a:cs typeface="+mn-cs"/>
                        </a:rPr>
                        <a:t>
Şam rejimi ile birlik olup PYD'yi ortadan kaldırmak Türkiye açısından doğru mu? Nevşin Mengü sordu, eski Washington Büyükelçisi Faruk Loğoğlu yanıtladı. Programın tamamı için: https://youtu.be/_tswMeanSv0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Nevşin Mengü ile Bire Bir "Faruk Loğoğlu"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1271.03015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22.50%</a:t>
                      </a:r>
                    </a:p>
                  </a:txBody>
                  <a:tcPr/>
                </a:tc>
                <a:extLst>
                  <a:ext uri="{0D108BD9-81ED-4DB2-BD59-A6C34878D82A}">
                    <a16:rowId xmlns:a16="http://schemas.microsoft.com/office/drawing/2014/main" val="2487593819"/>
                  </a:ext>
                </a:extLst>
              </a:tr>
            </a:tbl>
          </a:graphicData>
        </a:graphic>
      </p:graphicFrame>
      <p:sp>
        <p:nvSpPr>
          <p:cNvPr id="4" name="Text Placeholder 3">
            <a:extLst>
              <a:ext uri="{FF2B5EF4-FFF2-40B4-BE49-F238E27FC236}">
                <a16:creationId xmlns:a16="http://schemas.microsoft.com/office/drawing/2014/main" id="{EF230A14-8B4F-4CBA-9D87-697BCA2D8B5B}"/>
              </a:ext>
            </a:extLst>
          </p:cNvPr>
          <p:cNvSpPr>
            <a:spLocks noGrp="1"/>
          </p:cNvSpPr>
          <p:nvPr>
            <p:ph type="body" sz="quarter" idx="14"/>
          </p:nvPr>
        </p:nvSpPr>
        <p:spPr/>
        <p:txBody>
          <a:bodyPr/>
          <a:lstStyle/>
          <a:p>
            <a:r>
              <a:rPr lang="en-US"/>
              <a:t>12/05/2017 - 12/19/2017</a:t>
            </a:r>
          </a:p>
        </p:txBody>
      </p:sp>
    </p:spTree>
    <p:extLst>
      <p:ext uri="{BB962C8B-B14F-4D97-AF65-F5344CB8AC3E}">
        <p14:creationId xmlns:p14="http://schemas.microsoft.com/office/powerpoint/2010/main" val="35425394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53419-4F08-4793-B390-6B5475D50748}"/>
              </a:ext>
            </a:extLst>
          </p:cNvPr>
          <p:cNvSpPr>
            <a:spLocks noGrp="1"/>
          </p:cNvSpPr>
          <p:nvPr>
            <p:ph type="title"/>
          </p:nvPr>
        </p:nvSpPr>
        <p:spPr/>
        <p:txBody>
          <a:bodyPr/>
          <a:lstStyle/>
          <a:p>
            <a:r>
              <a:rPr lang="en-US"/>
              <a:t>Facebook Native Video Posts Table - 16 of 25</a:t>
            </a:r>
          </a:p>
        </p:txBody>
      </p:sp>
      <p:graphicFrame>
        <p:nvGraphicFramePr>
          <p:cNvPr id="5" name="Table Placeholder 4">
            <a:extLst>
              <a:ext uri="{FF2B5EF4-FFF2-40B4-BE49-F238E27FC236}">
                <a16:creationId xmlns:a16="http://schemas.microsoft.com/office/drawing/2014/main" id="{7E5E8BA2-5DFD-4612-ABA7-515F1ACF74D3}"/>
              </a:ext>
            </a:extLst>
          </p:cNvPr>
          <p:cNvGraphicFramePr>
            <a:graphicFrameLocks noGrp="1"/>
          </p:cNvGraphicFramePr>
          <p:nvPr>
            <p:ph type="tbl" sz="quarter" idx="13"/>
            <p:extLst>
              <p:ext uri="{D42A27DB-BD31-4B8C-83A1-F6EECF244321}">
                <p14:modId xmlns:p14="http://schemas.microsoft.com/office/powerpoint/2010/main" val="3769623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75192943"/>
                    </a:ext>
                  </a:extLst>
                </a:gridCol>
                <a:gridCol w="411480">
                  <a:extLst>
                    <a:ext uri="{9D8B030D-6E8A-4147-A177-3AD203B41FA5}">
                      <a16:colId xmlns:a16="http://schemas.microsoft.com/office/drawing/2014/main" val="2453037762"/>
                    </a:ext>
                  </a:extLst>
                </a:gridCol>
                <a:gridCol w="411480">
                  <a:extLst>
                    <a:ext uri="{9D8B030D-6E8A-4147-A177-3AD203B41FA5}">
                      <a16:colId xmlns:a16="http://schemas.microsoft.com/office/drawing/2014/main" val="3137325650"/>
                    </a:ext>
                  </a:extLst>
                </a:gridCol>
                <a:gridCol w="411480">
                  <a:extLst>
                    <a:ext uri="{9D8B030D-6E8A-4147-A177-3AD203B41FA5}">
                      <a16:colId xmlns:a16="http://schemas.microsoft.com/office/drawing/2014/main" val="1918011950"/>
                    </a:ext>
                  </a:extLst>
                </a:gridCol>
                <a:gridCol w="411480">
                  <a:extLst>
                    <a:ext uri="{9D8B030D-6E8A-4147-A177-3AD203B41FA5}">
                      <a16:colId xmlns:a16="http://schemas.microsoft.com/office/drawing/2014/main" val="1616482959"/>
                    </a:ext>
                  </a:extLst>
                </a:gridCol>
                <a:gridCol w="411480">
                  <a:extLst>
                    <a:ext uri="{9D8B030D-6E8A-4147-A177-3AD203B41FA5}">
                      <a16:colId xmlns:a16="http://schemas.microsoft.com/office/drawing/2014/main" val="400800376"/>
                    </a:ext>
                  </a:extLst>
                </a:gridCol>
                <a:gridCol w="411480">
                  <a:extLst>
                    <a:ext uri="{9D8B030D-6E8A-4147-A177-3AD203B41FA5}">
                      <a16:colId xmlns:a16="http://schemas.microsoft.com/office/drawing/2014/main" val="689593806"/>
                    </a:ext>
                  </a:extLst>
                </a:gridCol>
                <a:gridCol w="411480">
                  <a:extLst>
                    <a:ext uri="{9D8B030D-6E8A-4147-A177-3AD203B41FA5}">
                      <a16:colId xmlns:a16="http://schemas.microsoft.com/office/drawing/2014/main" val="923669384"/>
                    </a:ext>
                  </a:extLst>
                </a:gridCol>
                <a:gridCol w="411480">
                  <a:extLst>
                    <a:ext uri="{9D8B030D-6E8A-4147-A177-3AD203B41FA5}">
                      <a16:colId xmlns:a16="http://schemas.microsoft.com/office/drawing/2014/main" val="130279657"/>
                    </a:ext>
                  </a:extLst>
                </a:gridCol>
                <a:gridCol w="411480">
                  <a:extLst>
                    <a:ext uri="{9D8B030D-6E8A-4147-A177-3AD203B41FA5}">
                      <a16:colId xmlns:a16="http://schemas.microsoft.com/office/drawing/2014/main" val="2345145713"/>
                    </a:ext>
                  </a:extLst>
                </a:gridCol>
                <a:gridCol w="411480">
                  <a:extLst>
                    <a:ext uri="{9D8B030D-6E8A-4147-A177-3AD203B41FA5}">
                      <a16:colId xmlns:a16="http://schemas.microsoft.com/office/drawing/2014/main" val="596655894"/>
                    </a:ext>
                  </a:extLst>
                </a:gridCol>
                <a:gridCol w="411480">
                  <a:extLst>
                    <a:ext uri="{9D8B030D-6E8A-4147-A177-3AD203B41FA5}">
                      <a16:colId xmlns:a16="http://schemas.microsoft.com/office/drawing/2014/main" val="3883189523"/>
                    </a:ext>
                  </a:extLst>
                </a:gridCol>
                <a:gridCol w="411480">
                  <a:extLst>
                    <a:ext uri="{9D8B030D-6E8A-4147-A177-3AD203B41FA5}">
                      <a16:colId xmlns:a16="http://schemas.microsoft.com/office/drawing/2014/main" val="4289891117"/>
                    </a:ext>
                  </a:extLst>
                </a:gridCol>
                <a:gridCol w="411480">
                  <a:extLst>
                    <a:ext uri="{9D8B030D-6E8A-4147-A177-3AD203B41FA5}">
                      <a16:colId xmlns:a16="http://schemas.microsoft.com/office/drawing/2014/main" val="1103918907"/>
                    </a:ext>
                  </a:extLst>
                </a:gridCol>
                <a:gridCol w="411480">
                  <a:extLst>
                    <a:ext uri="{9D8B030D-6E8A-4147-A177-3AD203B41FA5}">
                      <a16:colId xmlns:a16="http://schemas.microsoft.com/office/drawing/2014/main" val="3768262042"/>
                    </a:ext>
                  </a:extLst>
                </a:gridCol>
                <a:gridCol w="411480">
                  <a:extLst>
                    <a:ext uri="{9D8B030D-6E8A-4147-A177-3AD203B41FA5}">
                      <a16:colId xmlns:a16="http://schemas.microsoft.com/office/drawing/2014/main" val="858029989"/>
                    </a:ext>
                  </a:extLst>
                </a:gridCol>
                <a:gridCol w="411480">
                  <a:extLst>
                    <a:ext uri="{9D8B030D-6E8A-4147-A177-3AD203B41FA5}">
                      <a16:colId xmlns:a16="http://schemas.microsoft.com/office/drawing/2014/main" val="3759231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46549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r-AE" sz="1000" b="1" i="0" u="none" strike="noStrike" kern="1200" cap="none" spc="0" normalizeH="0" baseline="0" noProof="0">
                          <a:ln>
                            <a:noFill/>
                          </a:ln>
                          <a:solidFill>
                            <a:prstClr val="black"/>
                          </a:solidFill>
                          <a:effectLst/>
                          <a:uLnTx/>
                          <a:uFillTx/>
                          <a:latin typeface="+mn-lt"/>
                          <a:ea typeface="+mn-ea"/>
                          <a:cs typeface="+mn-cs"/>
                        </a:rPr>
                        <a:t>عربية) - 2017-12-19 21:22:17</a:t>
                      </a:r>
                      <a:r>
                        <a:rPr kumimoji="0" lang="ar-AE" sz="1000" b="0" i="0" u="none" strike="noStrike" kern="1200" cap="none" spc="0" normalizeH="0" baseline="0" noProof="0">
                          <a:ln>
                            <a:noFill/>
                          </a:ln>
                          <a:solidFill>
                            <a:prstClr val="black"/>
                          </a:solidFill>
                          <a:effectLst/>
                          <a:uLnTx/>
                          <a:uFillTx/>
                          <a:latin typeface="+mn-lt"/>
                          <a:ea typeface="+mn-ea"/>
                          <a:cs typeface="+mn-cs"/>
                        </a:rPr>
                        <a:t>
تدشين نسخة "آلية" من الرئيس الأمريكي ترامب. ولكن أين؟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تدشين نسخة "آلية" من الرئيس الأمريكي ترامب. ولكن أين؟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5393.2174833333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a:t>
                      </a:r>
                    </a:p>
                  </a:txBody>
                  <a:tcPr/>
                </a:tc>
                <a:extLst>
                  <a:ext uri="{0D108BD9-81ED-4DB2-BD59-A6C34878D82A}">
                    <a16:rowId xmlns:a16="http://schemas.microsoft.com/office/drawing/2014/main" val="845904837"/>
                  </a:ext>
                </a:extLst>
              </a:tr>
            </a:tbl>
          </a:graphicData>
        </a:graphic>
      </p:graphicFrame>
      <p:sp>
        <p:nvSpPr>
          <p:cNvPr id="4" name="Text Placeholder 3">
            <a:extLst>
              <a:ext uri="{FF2B5EF4-FFF2-40B4-BE49-F238E27FC236}">
                <a16:creationId xmlns:a16="http://schemas.microsoft.com/office/drawing/2014/main" id="{68EBAFFD-DBA8-4076-9AC9-32D8A78EFDE2}"/>
              </a:ext>
            </a:extLst>
          </p:cNvPr>
          <p:cNvSpPr>
            <a:spLocks noGrp="1"/>
          </p:cNvSpPr>
          <p:nvPr>
            <p:ph type="body" sz="quarter" idx="14"/>
          </p:nvPr>
        </p:nvSpPr>
        <p:spPr/>
        <p:txBody>
          <a:bodyPr/>
          <a:lstStyle/>
          <a:p>
            <a:r>
              <a:rPr lang="en-US"/>
              <a:t>12/05/2017 - 12/19/2017</a:t>
            </a:r>
          </a:p>
        </p:txBody>
      </p:sp>
    </p:spTree>
    <p:extLst>
      <p:ext uri="{BB962C8B-B14F-4D97-AF65-F5344CB8AC3E}">
        <p14:creationId xmlns:p14="http://schemas.microsoft.com/office/powerpoint/2010/main" val="33760783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FE523-74C9-4980-9E6E-18680B2ECB44}"/>
              </a:ext>
            </a:extLst>
          </p:cNvPr>
          <p:cNvSpPr>
            <a:spLocks noGrp="1"/>
          </p:cNvSpPr>
          <p:nvPr>
            <p:ph type="title"/>
          </p:nvPr>
        </p:nvSpPr>
        <p:spPr/>
        <p:txBody>
          <a:bodyPr/>
          <a:lstStyle/>
          <a:p>
            <a:r>
              <a:rPr lang="en-US"/>
              <a:t>Facebook Native Video Posts Table - 17 of 25</a:t>
            </a:r>
          </a:p>
        </p:txBody>
      </p:sp>
      <p:graphicFrame>
        <p:nvGraphicFramePr>
          <p:cNvPr id="5" name="Table Placeholder 4">
            <a:extLst>
              <a:ext uri="{FF2B5EF4-FFF2-40B4-BE49-F238E27FC236}">
                <a16:creationId xmlns:a16="http://schemas.microsoft.com/office/drawing/2014/main" id="{8B5E8C24-9C51-41F5-A06F-8ABF401FAE6F}"/>
              </a:ext>
            </a:extLst>
          </p:cNvPr>
          <p:cNvGraphicFramePr>
            <a:graphicFrameLocks noGrp="1"/>
          </p:cNvGraphicFramePr>
          <p:nvPr>
            <p:ph type="tbl" sz="quarter" idx="13"/>
            <p:extLst>
              <p:ext uri="{D42A27DB-BD31-4B8C-83A1-F6EECF244321}">
                <p14:modId xmlns:p14="http://schemas.microsoft.com/office/powerpoint/2010/main" val="4152632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19648008"/>
                    </a:ext>
                  </a:extLst>
                </a:gridCol>
                <a:gridCol w="411480">
                  <a:extLst>
                    <a:ext uri="{9D8B030D-6E8A-4147-A177-3AD203B41FA5}">
                      <a16:colId xmlns:a16="http://schemas.microsoft.com/office/drawing/2014/main" val="3141024268"/>
                    </a:ext>
                  </a:extLst>
                </a:gridCol>
                <a:gridCol w="411480">
                  <a:extLst>
                    <a:ext uri="{9D8B030D-6E8A-4147-A177-3AD203B41FA5}">
                      <a16:colId xmlns:a16="http://schemas.microsoft.com/office/drawing/2014/main" val="809606227"/>
                    </a:ext>
                  </a:extLst>
                </a:gridCol>
                <a:gridCol w="411480">
                  <a:extLst>
                    <a:ext uri="{9D8B030D-6E8A-4147-A177-3AD203B41FA5}">
                      <a16:colId xmlns:a16="http://schemas.microsoft.com/office/drawing/2014/main" val="3470545526"/>
                    </a:ext>
                  </a:extLst>
                </a:gridCol>
                <a:gridCol w="411480">
                  <a:extLst>
                    <a:ext uri="{9D8B030D-6E8A-4147-A177-3AD203B41FA5}">
                      <a16:colId xmlns:a16="http://schemas.microsoft.com/office/drawing/2014/main" val="161765451"/>
                    </a:ext>
                  </a:extLst>
                </a:gridCol>
                <a:gridCol w="411480">
                  <a:extLst>
                    <a:ext uri="{9D8B030D-6E8A-4147-A177-3AD203B41FA5}">
                      <a16:colId xmlns:a16="http://schemas.microsoft.com/office/drawing/2014/main" val="2755722288"/>
                    </a:ext>
                  </a:extLst>
                </a:gridCol>
                <a:gridCol w="411480">
                  <a:extLst>
                    <a:ext uri="{9D8B030D-6E8A-4147-A177-3AD203B41FA5}">
                      <a16:colId xmlns:a16="http://schemas.microsoft.com/office/drawing/2014/main" val="2383744456"/>
                    </a:ext>
                  </a:extLst>
                </a:gridCol>
                <a:gridCol w="411480">
                  <a:extLst>
                    <a:ext uri="{9D8B030D-6E8A-4147-A177-3AD203B41FA5}">
                      <a16:colId xmlns:a16="http://schemas.microsoft.com/office/drawing/2014/main" val="2596445069"/>
                    </a:ext>
                  </a:extLst>
                </a:gridCol>
                <a:gridCol w="411480">
                  <a:extLst>
                    <a:ext uri="{9D8B030D-6E8A-4147-A177-3AD203B41FA5}">
                      <a16:colId xmlns:a16="http://schemas.microsoft.com/office/drawing/2014/main" val="1218272408"/>
                    </a:ext>
                  </a:extLst>
                </a:gridCol>
                <a:gridCol w="411480">
                  <a:extLst>
                    <a:ext uri="{9D8B030D-6E8A-4147-A177-3AD203B41FA5}">
                      <a16:colId xmlns:a16="http://schemas.microsoft.com/office/drawing/2014/main" val="1771245863"/>
                    </a:ext>
                  </a:extLst>
                </a:gridCol>
                <a:gridCol w="411480">
                  <a:extLst>
                    <a:ext uri="{9D8B030D-6E8A-4147-A177-3AD203B41FA5}">
                      <a16:colId xmlns:a16="http://schemas.microsoft.com/office/drawing/2014/main" val="714793592"/>
                    </a:ext>
                  </a:extLst>
                </a:gridCol>
                <a:gridCol w="411480">
                  <a:extLst>
                    <a:ext uri="{9D8B030D-6E8A-4147-A177-3AD203B41FA5}">
                      <a16:colId xmlns:a16="http://schemas.microsoft.com/office/drawing/2014/main" val="3764524623"/>
                    </a:ext>
                  </a:extLst>
                </a:gridCol>
                <a:gridCol w="411480">
                  <a:extLst>
                    <a:ext uri="{9D8B030D-6E8A-4147-A177-3AD203B41FA5}">
                      <a16:colId xmlns:a16="http://schemas.microsoft.com/office/drawing/2014/main" val="2683672361"/>
                    </a:ext>
                  </a:extLst>
                </a:gridCol>
                <a:gridCol w="411480">
                  <a:extLst>
                    <a:ext uri="{9D8B030D-6E8A-4147-A177-3AD203B41FA5}">
                      <a16:colId xmlns:a16="http://schemas.microsoft.com/office/drawing/2014/main" val="3904470538"/>
                    </a:ext>
                  </a:extLst>
                </a:gridCol>
                <a:gridCol w="411480">
                  <a:extLst>
                    <a:ext uri="{9D8B030D-6E8A-4147-A177-3AD203B41FA5}">
                      <a16:colId xmlns:a16="http://schemas.microsoft.com/office/drawing/2014/main" val="876297265"/>
                    </a:ext>
                  </a:extLst>
                </a:gridCol>
                <a:gridCol w="411480">
                  <a:extLst>
                    <a:ext uri="{9D8B030D-6E8A-4147-A177-3AD203B41FA5}">
                      <a16:colId xmlns:a16="http://schemas.microsoft.com/office/drawing/2014/main" val="1176845414"/>
                    </a:ext>
                  </a:extLst>
                </a:gridCol>
                <a:gridCol w="411480">
                  <a:extLst>
                    <a:ext uri="{9D8B030D-6E8A-4147-A177-3AD203B41FA5}">
                      <a16:colId xmlns:a16="http://schemas.microsoft.com/office/drawing/2014/main" val="2674419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930027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Kultur - 2017-12-19 21:02:00</a:t>
                      </a:r>
                      <a:r>
                        <a:rPr kumimoji="0" lang="de-DE" sz="1000" b="0" i="0" u="none" strike="noStrike" kern="1200" cap="none" spc="0" normalizeH="0" baseline="0" noProof="0">
                          <a:ln>
                            <a:noFill/>
                          </a:ln>
                          <a:solidFill>
                            <a:prstClr val="black"/>
                          </a:solidFill>
                          <a:effectLst/>
                          <a:uLnTx/>
                          <a:uFillTx/>
                          <a:latin typeface="+mn-lt"/>
                          <a:ea typeface="+mn-ea"/>
                          <a:cs typeface="+mn-cs"/>
                        </a:rPr>
                        <a:t>
Einst spielte er Klavier in den Trümmern von Damaskus. Heute lebt Aeham ahmad als Flüchtling in Deutschland. Mit seiner Musik ermutigt Aeham die Menschen in Syrien, nicht die Hoffnung zu verlieren. #NachderFlucht – das Multimedia-Special auf dw.com/kultur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Nach der Flucht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83.055516666667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extLst>
                  <a:ext uri="{0D108BD9-81ED-4DB2-BD59-A6C34878D82A}">
                    <a16:rowId xmlns:a16="http://schemas.microsoft.com/office/drawing/2014/main" val="2229573275"/>
                  </a:ext>
                </a:extLst>
              </a:tr>
            </a:tbl>
          </a:graphicData>
        </a:graphic>
      </p:graphicFrame>
      <p:sp>
        <p:nvSpPr>
          <p:cNvPr id="4" name="Text Placeholder 3">
            <a:extLst>
              <a:ext uri="{FF2B5EF4-FFF2-40B4-BE49-F238E27FC236}">
                <a16:creationId xmlns:a16="http://schemas.microsoft.com/office/drawing/2014/main" id="{FEE190D7-EA1D-46D6-ADED-EEE90E6A5B4E}"/>
              </a:ext>
            </a:extLst>
          </p:cNvPr>
          <p:cNvSpPr>
            <a:spLocks noGrp="1"/>
          </p:cNvSpPr>
          <p:nvPr>
            <p:ph type="body" sz="quarter" idx="14"/>
          </p:nvPr>
        </p:nvSpPr>
        <p:spPr/>
        <p:txBody>
          <a:bodyPr/>
          <a:lstStyle/>
          <a:p>
            <a:r>
              <a:rPr lang="en-US"/>
              <a:t>12/05/2017 - 12/19/2017</a:t>
            </a:r>
          </a:p>
        </p:txBody>
      </p:sp>
    </p:spTree>
    <p:extLst>
      <p:ext uri="{BB962C8B-B14F-4D97-AF65-F5344CB8AC3E}">
        <p14:creationId xmlns:p14="http://schemas.microsoft.com/office/powerpoint/2010/main" val="18610943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B76AB-2FBF-4A9E-9BEC-C366B46BCF7A}"/>
              </a:ext>
            </a:extLst>
          </p:cNvPr>
          <p:cNvSpPr>
            <a:spLocks noGrp="1"/>
          </p:cNvSpPr>
          <p:nvPr>
            <p:ph type="title"/>
          </p:nvPr>
        </p:nvSpPr>
        <p:spPr/>
        <p:txBody>
          <a:bodyPr/>
          <a:lstStyle/>
          <a:p>
            <a:r>
              <a:rPr lang="en-US"/>
              <a:t>Facebook Native Video Posts Table - 18 of 25</a:t>
            </a:r>
          </a:p>
        </p:txBody>
      </p:sp>
      <p:graphicFrame>
        <p:nvGraphicFramePr>
          <p:cNvPr id="5" name="Table Placeholder 4">
            <a:extLst>
              <a:ext uri="{FF2B5EF4-FFF2-40B4-BE49-F238E27FC236}">
                <a16:creationId xmlns:a16="http://schemas.microsoft.com/office/drawing/2014/main" id="{836C604D-6F57-49EE-A691-09E822985D9D}"/>
              </a:ext>
            </a:extLst>
          </p:cNvPr>
          <p:cNvGraphicFramePr>
            <a:graphicFrameLocks noGrp="1"/>
          </p:cNvGraphicFramePr>
          <p:nvPr>
            <p:ph type="tbl" sz="quarter" idx="13"/>
            <p:extLst>
              <p:ext uri="{D42A27DB-BD31-4B8C-83A1-F6EECF244321}">
                <p14:modId xmlns:p14="http://schemas.microsoft.com/office/powerpoint/2010/main" val="3800280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37433197"/>
                    </a:ext>
                  </a:extLst>
                </a:gridCol>
                <a:gridCol w="411480">
                  <a:extLst>
                    <a:ext uri="{9D8B030D-6E8A-4147-A177-3AD203B41FA5}">
                      <a16:colId xmlns:a16="http://schemas.microsoft.com/office/drawing/2014/main" val="314755866"/>
                    </a:ext>
                  </a:extLst>
                </a:gridCol>
                <a:gridCol w="411480">
                  <a:extLst>
                    <a:ext uri="{9D8B030D-6E8A-4147-A177-3AD203B41FA5}">
                      <a16:colId xmlns:a16="http://schemas.microsoft.com/office/drawing/2014/main" val="1957741595"/>
                    </a:ext>
                  </a:extLst>
                </a:gridCol>
                <a:gridCol w="411480">
                  <a:extLst>
                    <a:ext uri="{9D8B030D-6E8A-4147-A177-3AD203B41FA5}">
                      <a16:colId xmlns:a16="http://schemas.microsoft.com/office/drawing/2014/main" val="3872027643"/>
                    </a:ext>
                  </a:extLst>
                </a:gridCol>
                <a:gridCol w="411480">
                  <a:extLst>
                    <a:ext uri="{9D8B030D-6E8A-4147-A177-3AD203B41FA5}">
                      <a16:colId xmlns:a16="http://schemas.microsoft.com/office/drawing/2014/main" val="135937733"/>
                    </a:ext>
                  </a:extLst>
                </a:gridCol>
                <a:gridCol w="411480">
                  <a:extLst>
                    <a:ext uri="{9D8B030D-6E8A-4147-A177-3AD203B41FA5}">
                      <a16:colId xmlns:a16="http://schemas.microsoft.com/office/drawing/2014/main" val="763291524"/>
                    </a:ext>
                  </a:extLst>
                </a:gridCol>
                <a:gridCol w="411480">
                  <a:extLst>
                    <a:ext uri="{9D8B030D-6E8A-4147-A177-3AD203B41FA5}">
                      <a16:colId xmlns:a16="http://schemas.microsoft.com/office/drawing/2014/main" val="2073380956"/>
                    </a:ext>
                  </a:extLst>
                </a:gridCol>
                <a:gridCol w="411480">
                  <a:extLst>
                    <a:ext uri="{9D8B030D-6E8A-4147-A177-3AD203B41FA5}">
                      <a16:colId xmlns:a16="http://schemas.microsoft.com/office/drawing/2014/main" val="3091379918"/>
                    </a:ext>
                  </a:extLst>
                </a:gridCol>
                <a:gridCol w="411480">
                  <a:extLst>
                    <a:ext uri="{9D8B030D-6E8A-4147-A177-3AD203B41FA5}">
                      <a16:colId xmlns:a16="http://schemas.microsoft.com/office/drawing/2014/main" val="3907530774"/>
                    </a:ext>
                  </a:extLst>
                </a:gridCol>
                <a:gridCol w="411480">
                  <a:extLst>
                    <a:ext uri="{9D8B030D-6E8A-4147-A177-3AD203B41FA5}">
                      <a16:colId xmlns:a16="http://schemas.microsoft.com/office/drawing/2014/main" val="1854127436"/>
                    </a:ext>
                  </a:extLst>
                </a:gridCol>
                <a:gridCol w="411480">
                  <a:extLst>
                    <a:ext uri="{9D8B030D-6E8A-4147-A177-3AD203B41FA5}">
                      <a16:colId xmlns:a16="http://schemas.microsoft.com/office/drawing/2014/main" val="841319571"/>
                    </a:ext>
                  </a:extLst>
                </a:gridCol>
                <a:gridCol w="411480">
                  <a:extLst>
                    <a:ext uri="{9D8B030D-6E8A-4147-A177-3AD203B41FA5}">
                      <a16:colId xmlns:a16="http://schemas.microsoft.com/office/drawing/2014/main" val="393621014"/>
                    </a:ext>
                  </a:extLst>
                </a:gridCol>
                <a:gridCol w="411480">
                  <a:extLst>
                    <a:ext uri="{9D8B030D-6E8A-4147-A177-3AD203B41FA5}">
                      <a16:colId xmlns:a16="http://schemas.microsoft.com/office/drawing/2014/main" val="625133370"/>
                    </a:ext>
                  </a:extLst>
                </a:gridCol>
                <a:gridCol w="411480">
                  <a:extLst>
                    <a:ext uri="{9D8B030D-6E8A-4147-A177-3AD203B41FA5}">
                      <a16:colId xmlns:a16="http://schemas.microsoft.com/office/drawing/2014/main" val="1738963377"/>
                    </a:ext>
                  </a:extLst>
                </a:gridCol>
                <a:gridCol w="411480">
                  <a:extLst>
                    <a:ext uri="{9D8B030D-6E8A-4147-A177-3AD203B41FA5}">
                      <a16:colId xmlns:a16="http://schemas.microsoft.com/office/drawing/2014/main" val="861646117"/>
                    </a:ext>
                  </a:extLst>
                </a:gridCol>
                <a:gridCol w="411480">
                  <a:extLst>
                    <a:ext uri="{9D8B030D-6E8A-4147-A177-3AD203B41FA5}">
                      <a16:colId xmlns:a16="http://schemas.microsoft.com/office/drawing/2014/main" val="3967614450"/>
                    </a:ext>
                  </a:extLst>
                </a:gridCol>
                <a:gridCol w="411480">
                  <a:extLst>
                    <a:ext uri="{9D8B030D-6E8A-4147-A177-3AD203B41FA5}">
                      <a16:colId xmlns:a16="http://schemas.microsoft.com/office/drawing/2014/main" val="4072342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512537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Culture - 2017-12-19 21:02:00</a:t>
                      </a:r>
                      <a:r>
                        <a:rPr kumimoji="0" lang="en-US" sz="1000" b="0" i="0" u="none" strike="noStrike" kern="1200" cap="none" spc="0" normalizeH="0" baseline="0" noProof="0">
                          <a:ln>
                            <a:noFill/>
                          </a:ln>
                          <a:solidFill>
                            <a:prstClr val="black"/>
                          </a:solidFill>
                          <a:effectLst/>
                          <a:uLnTx/>
                          <a:uFillTx/>
                          <a:latin typeface="+mn-lt"/>
                          <a:ea typeface="+mn-ea"/>
                          <a:cs typeface="+mn-cs"/>
                        </a:rPr>
                        <a:t>
German soulpop singer Leslie Clio on her time at Night Grooves. Our present to all of you just before christmas: her very own version of "Survivor" by Destiny's Child - now on http://p.dw.com/p/2pMxO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Leslie Clio on Night Grooves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51.039183333333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a:t>
                      </a:r>
                    </a:p>
                  </a:txBody>
                  <a:tcPr/>
                </a:tc>
                <a:extLst>
                  <a:ext uri="{0D108BD9-81ED-4DB2-BD59-A6C34878D82A}">
                    <a16:rowId xmlns:a16="http://schemas.microsoft.com/office/drawing/2014/main" val="3365676983"/>
                  </a:ext>
                </a:extLst>
              </a:tr>
            </a:tbl>
          </a:graphicData>
        </a:graphic>
      </p:graphicFrame>
      <p:sp>
        <p:nvSpPr>
          <p:cNvPr id="4" name="Text Placeholder 3">
            <a:extLst>
              <a:ext uri="{FF2B5EF4-FFF2-40B4-BE49-F238E27FC236}">
                <a16:creationId xmlns:a16="http://schemas.microsoft.com/office/drawing/2014/main" id="{B41A4FFB-220C-455A-A7C8-B10C9A23A0DE}"/>
              </a:ext>
            </a:extLst>
          </p:cNvPr>
          <p:cNvSpPr>
            <a:spLocks noGrp="1"/>
          </p:cNvSpPr>
          <p:nvPr>
            <p:ph type="body" sz="quarter" idx="14"/>
          </p:nvPr>
        </p:nvSpPr>
        <p:spPr/>
        <p:txBody>
          <a:bodyPr/>
          <a:lstStyle/>
          <a:p>
            <a:r>
              <a:rPr lang="en-US"/>
              <a:t>12/05/2017 - 12/19/2017</a:t>
            </a:r>
          </a:p>
        </p:txBody>
      </p:sp>
    </p:spTree>
    <p:extLst>
      <p:ext uri="{BB962C8B-B14F-4D97-AF65-F5344CB8AC3E}">
        <p14:creationId xmlns:p14="http://schemas.microsoft.com/office/powerpoint/2010/main" val="34199152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C18B-AB2D-4381-B544-F83C58A6CB35}"/>
              </a:ext>
            </a:extLst>
          </p:cNvPr>
          <p:cNvSpPr>
            <a:spLocks noGrp="1"/>
          </p:cNvSpPr>
          <p:nvPr>
            <p:ph type="title"/>
          </p:nvPr>
        </p:nvSpPr>
        <p:spPr/>
        <p:txBody>
          <a:bodyPr/>
          <a:lstStyle/>
          <a:p>
            <a:r>
              <a:rPr lang="en-US"/>
              <a:t>Facebook Native Video Posts Table - 19 of 25</a:t>
            </a:r>
          </a:p>
        </p:txBody>
      </p:sp>
      <p:graphicFrame>
        <p:nvGraphicFramePr>
          <p:cNvPr id="5" name="Table Placeholder 4">
            <a:extLst>
              <a:ext uri="{FF2B5EF4-FFF2-40B4-BE49-F238E27FC236}">
                <a16:creationId xmlns:a16="http://schemas.microsoft.com/office/drawing/2014/main" id="{D5B41EA6-43B2-4317-81F7-DD2DE725CA57}"/>
              </a:ext>
            </a:extLst>
          </p:cNvPr>
          <p:cNvGraphicFramePr>
            <a:graphicFrameLocks noGrp="1"/>
          </p:cNvGraphicFramePr>
          <p:nvPr>
            <p:ph type="tbl" sz="quarter" idx="13"/>
            <p:extLst>
              <p:ext uri="{D42A27DB-BD31-4B8C-83A1-F6EECF244321}">
                <p14:modId xmlns:p14="http://schemas.microsoft.com/office/powerpoint/2010/main" val="2745346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91415344"/>
                    </a:ext>
                  </a:extLst>
                </a:gridCol>
                <a:gridCol w="411480">
                  <a:extLst>
                    <a:ext uri="{9D8B030D-6E8A-4147-A177-3AD203B41FA5}">
                      <a16:colId xmlns:a16="http://schemas.microsoft.com/office/drawing/2014/main" val="3301968446"/>
                    </a:ext>
                  </a:extLst>
                </a:gridCol>
                <a:gridCol w="411480">
                  <a:extLst>
                    <a:ext uri="{9D8B030D-6E8A-4147-A177-3AD203B41FA5}">
                      <a16:colId xmlns:a16="http://schemas.microsoft.com/office/drawing/2014/main" val="1626121647"/>
                    </a:ext>
                  </a:extLst>
                </a:gridCol>
                <a:gridCol w="411480">
                  <a:extLst>
                    <a:ext uri="{9D8B030D-6E8A-4147-A177-3AD203B41FA5}">
                      <a16:colId xmlns:a16="http://schemas.microsoft.com/office/drawing/2014/main" val="863300386"/>
                    </a:ext>
                  </a:extLst>
                </a:gridCol>
                <a:gridCol w="411480">
                  <a:extLst>
                    <a:ext uri="{9D8B030D-6E8A-4147-A177-3AD203B41FA5}">
                      <a16:colId xmlns:a16="http://schemas.microsoft.com/office/drawing/2014/main" val="1042043285"/>
                    </a:ext>
                  </a:extLst>
                </a:gridCol>
                <a:gridCol w="411480">
                  <a:extLst>
                    <a:ext uri="{9D8B030D-6E8A-4147-A177-3AD203B41FA5}">
                      <a16:colId xmlns:a16="http://schemas.microsoft.com/office/drawing/2014/main" val="1719546738"/>
                    </a:ext>
                  </a:extLst>
                </a:gridCol>
                <a:gridCol w="411480">
                  <a:extLst>
                    <a:ext uri="{9D8B030D-6E8A-4147-A177-3AD203B41FA5}">
                      <a16:colId xmlns:a16="http://schemas.microsoft.com/office/drawing/2014/main" val="2478446402"/>
                    </a:ext>
                  </a:extLst>
                </a:gridCol>
                <a:gridCol w="411480">
                  <a:extLst>
                    <a:ext uri="{9D8B030D-6E8A-4147-A177-3AD203B41FA5}">
                      <a16:colId xmlns:a16="http://schemas.microsoft.com/office/drawing/2014/main" val="1387945113"/>
                    </a:ext>
                  </a:extLst>
                </a:gridCol>
                <a:gridCol w="411480">
                  <a:extLst>
                    <a:ext uri="{9D8B030D-6E8A-4147-A177-3AD203B41FA5}">
                      <a16:colId xmlns:a16="http://schemas.microsoft.com/office/drawing/2014/main" val="3719744698"/>
                    </a:ext>
                  </a:extLst>
                </a:gridCol>
                <a:gridCol w="411480">
                  <a:extLst>
                    <a:ext uri="{9D8B030D-6E8A-4147-A177-3AD203B41FA5}">
                      <a16:colId xmlns:a16="http://schemas.microsoft.com/office/drawing/2014/main" val="3546627806"/>
                    </a:ext>
                  </a:extLst>
                </a:gridCol>
                <a:gridCol w="411480">
                  <a:extLst>
                    <a:ext uri="{9D8B030D-6E8A-4147-A177-3AD203B41FA5}">
                      <a16:colId xmlns:a16="http://schemas.microsoft.com/office/drawing/2014/main" val="1483173517"/>
                    </a:ext>
                  </a:extLst>
                </a:gridCol>
                <a:gridCol w="411480">
                  <a:extLst>
                    <a:ext uri="{9D8B030D-6E8A-4147-A177-3AD203B41FA5}">
                      <a16:colId xmlns:a16="http://schemas.microsoft.com/office/drawing/2014/main" val="953435742"/>
                    </a:ext>
                  </a:extLst>
                </a:gridCol>
                <a:gridCol w="411480">
                  <a:extLst>
                    <a:ext uri="{9D8B030D-6E8A-4147-A177-3AD203B41FA5}">
                      <a16:colId xmlns:a16="http://schemas.microsoft.com/office/drawing/2014/main" val="513193316"/>
                    </a:ext>
                  </a:extLst>
                </a:gridCol>
                <a:gridCol w="411480">
                  <a:extLst>
                    <a:ext uri="{9D8B030D-6E8A-4147-A177-3AD203B41FA5}">
                      <a16:colId xmlns:a16="http://schemas.microsoft.com/office/drawing/2014/main" val="152315659"/>
                    </a:ext>
                  </a:extLst>
                </a:gridCol>
                <a:gridCol w="411480">
                  <a:extLst>
                    <a:ext uri="{9D8B030D-6E8A-4147-A177-3AD203B41FA5}">
                      <a16:colId xmlns:a16="http://schemas.microsoft.com/office/drawing/2014/main" val="869158235"/>
                    </a:ext>
                  </a:extLst>
                </a:gridCol>
                <a:gridCol w="411480">
                  <a:extLst>
                    <a:ext uri="{9D8B030D-6E8A-4147-A177-3AD203B41FA5}">
                      <a16:colId xmlns:a16="http://schemas.microsoft.com/office/drawing/2014/main" val="2956260599"/>
                    </a:ext>
                  </a:extLst>
                </a:gridCol>
                <a:gridCol w="411480">
                  <a:extLst>
                    <a:ext uri="{9D8B030D-6E8A-4147-A177-3AD203B41FA5}">
                      <a16:colId xmlns:a16="http://schemas.microsoft.com/office/drawing/2014/main" val="1012643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93056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 Euromaxx - 2017-12-19 21:01:00</a:t>
                      </a:r>
                      <a:r>
                        <a:rPr kumimoji="0" lang="en-US" sz="1000" b="0" i="0" u="none" strike="noStrike" kern="1200" cap="none" spc="0" normalizeH="0" baseline="0" noProof="0">
                          <a:ln>
                            <a:noFill/>
                          </a:ln>
                          <a:solidFill>
                            <a:prstClr val="black"/>
                          </a:solidFill>
                          <a:effectLst/>
                          <a:uLnTx/>
                          <a:uFillTx/>
                          <a:latin typeface="+mn-lt"/>
                          <a:ea typeface="+mn-ea"/>
                          <a:cs typeface="+mn-cs"/>
                        </a:rPr>
                        <a:t>
Christmassy Berlin: DW presenter Nicole Frölich shows you three Christmas markets in 360°! 🎅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Berlin's Christmas markets in 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2184.193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extLst>
                  <a:ext uri="{0D108BD9-81ED-4DB2-BD59-A6C34878D82A}">
                    <a16:rowId xmlns:a16="http://schemas.microsoft.com/office/drawing/2014/main" val="920890683"/>
                  </a:ext>
                </a:extLst>
              </a:tr>
            </a:tbl>
          </a:graphicData>
        </a:graphic>
      </p:graphicFrame>
      <p:sp>
        <p:nvSpPr>
          <p:cNvPr id="4" name="Text Placeholder 3">
            <a:extLst>
              <a:ext uri="{FF2B5EF4-FFF2-40B4-BE49-F238E27FC236}">
                <a16:creationId xmlns:a16="http://schemas.microsoft.com/office/drawing/2014/main" id="{8F973242-C5A6-49F1-99B9-0D44CE805132}"/>
              </a:ext>
            </a:extLst>
          </p:cNvPr>
          <p:cNvSpPr>
            <a:spLocks noGrp="1"/>
          </p:cNvSpPr>
          <p:nvPr>
            <p:ph type="body" sz="quarter" idx="14"/>
          </p:nvPr>
        </p:nvSpPr>
        <p:spPr/>
        <p:txBody>
          <a:bodyPr/>
          <a:lstStyle/>
          <a:p>
            <a:r>
              <a:rPr lang="en-US"/>
              <a:t>12/05/2017 - 12/19/2017</a:t>
            </a:r>
          </a:p>
        </p:txBody>
      </p:sp>
    </p:spTree>
    <p:extLst>
      <p:ext uri="{BB962C8B-B14F-4D97-AF65-F5344CB8AC3E}">
        <p14:creationId xmlns:p14="http://schemas.microsoft.com/office/powerpoint/2010/main" val="13383829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50CDC-6D27-453B-8888-948B2890656C}"/>
              </a:ext>
            </a:extLst>
          </p:cNvPr>
          <p:cNvSpPr>
            <a:spLocks noGrp="1"/>
          </p:cNvSpPr>
          <p:nvPr>
            <p:ph type="title"/>
          </p:nvPr>
        </p:nvSpPr>
        <p:spPr/>
        <p:txBody>
          <a:bodyPr/>
          <a:lstStyle/>
          <a:p>
            <a:r>
              <a:rPr lang="en-US"/>
              <a:t>Facebook Native Video Posts Table - 20 of 25</a:t>
            </a:r>
          </a:p>
        </p:txBody>
      </p:sp>
      <p:graphicFrame>
        <p:nvGraphicFramePr>
          <p:cNvPr id="5" name="Table Placeholder 4">
            <a:extLst>
              <a:ext uri="{FF2B5EF4-FFF2-40B4-BE49-F238E27FC236}">
                <a16:creationId xmlns:a16="http://schemas.microsoft.com/office/drawing/2014/main" id="{6C77397A-CD64-42D7-A324-25BB12669417}"/>
              </a:ext>
            </a:extLst>
          </p:cNvPr>
          <p:cNvGraphicFramePr>
            <a:graphicFrameLocks noGrp="1"/>
          </p:cNvGraphicFramePr>
          <p:nvPr>
            <p:ph type="tbl" sz="quarter" idx="13"/>
            <p:extLst>
              <p:ext uri="{D42A27DB-BD31-4B8C-83A1-F6EECF244321}">
                <p14:modId xmlns:p14="http://schemas.microsoft.com/office/powerpoint/2010/main" val="149468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55383651"/>
                    </a:ext>
                  </a:extLst>
                </a:gridCol>
                <a:gridCol w="411480">
                  <a:extLst>
                    <a:ext uri="{9D8B030D-6E8A-4147-A177-3AD203B41FA5}">
                      <a16:colId xmlns:a16="http://schemas.microsoft.com/office/drawing/2014/main" val="3727424713"/>
                    </a:ext>
                  </a:extLst>
                </a:gridCol>
                <a:gridCol w="411480">
                  <a:extLst>
                    <a:ext uri="{9D8B030D-6E8A-4147-A177-3AD203B41FA5}">
                      <a16:colId xmlns:a16="http://schemas.microsoft.com/office/drawing/2014/main" val="3320349771"/>
                    </a:ext>
                  </a:extLst>
                </a:gridCol>
                <a:gridCol w="411480">
                  <a:extLst>
                    <a:ext uri="{9D8B030D-6E8A-4147-A177-3AD203B41FA5}">
                      <a16:colId xmlns:a16="http://schemas.microsoft.com/office/drawing/2014/main" val="4121464231"/>
                    </a:ext>
                  </a:extLst>
                </a:gridCol>
                <a:gridCol w="411480">
                  <a:extLst>
                    <a:ext uri="{9D8B030D-6E8A-4147-A177-3AD203B41FA5}">
                      <a16:colId xmlns:a16="http://schemas.microsoft.com/office/drawing/2014/main" val="1533444225"/>
                    </a:ext>
                  </a:extLst>
                </a:gridCol>
                <a:gridCol w="411480">
                  <a:extLst>
                    <a:ext uri="{9D8B030D-6E8A-4147-A177-3AD203B41FA5}">
                      <a16:colId xmlns:a16="http://schemas.microsoft.com/office/drawing/2014/main" val="2770617601"/>
                    </a:ext>
                  </a:extLst>
                </a:gridCol>
                <a:gridCol w="411480">
                  <a:extLst>
                    <a:ext uri="{9D8B030D-6E8A-4147-A177-3AD203B41FA5}">
                      <a16:colId xmlns:a16="http://schemas.microsoft.com/office/drawing/2014/main" val="2632470273"/>
                    </a:ext>
                  </a:extLst>
                </a:gridCol>
                <a:gridCol w="411480">
                  <a:extLst>
                    <a:ext uri="{9D8B030D-6E8A-4147-A177-3AD203B41FA5}">
                      <a16:colId xmlns:a16="http://schemas.microsoft.com/office/drawing/2014/main" val="2635515628"/>
                    </a:ext>
                  </a:extLst>
                </a:gridCol>
                <a:gridCol w="411480">
                  <a:extLst>
                    <a:ext uri="{9D8B030D-6E8A-4147-A177-3AD203B41FA5}">
                      <a16:colId xmlns:a16="http://schemas.microsoft.com/office/drawing/2014/main" val="2114445280"/>
                    </a:ext>
                  </a:extLst>
                </a:gridCol>
                <a:gridCol w="411480">
                  <a:extLst>
                    <a:ext uri="{9D8B030D-6E8A-4147-A177-3AD203B41FA5}">
                      <a16:colId xmlns:a16="http://schemas.microsoft.com/office/drawing/2014/main" val="3351743258"/>
                    </a:ext>
                  </a:extLst>
                </a:gridCol>
                <a:gridCol w="411480">
                  <a:extLst>
                    <a:ext uri="{9D8B030D-6E8A-4147-A177-3AD203B41FA5}">
                      <a16:colId xmlns:a16="http://schemas.microsoft.com/office/drawing/2014/main" val="1773501110"/>
                    </a:ext>
                  </a:extLst>
                </a:gridCol>
                <a:gridCol w="411480">
                  <a:extLst>
                    <a:ext uri="{9D8B030D-6E8A-4147-A177-3AD203B41FA5}">
                      <a16:colId xmlns:a16="http://schemas.microsoft.com/office/drawing/2014/main" val="4130507139"/>
                    </a:ext>
                  </a:extLst>
                </a:gridCol>
                <a:gridCol w="411480">
                  <a:extLst>
                    <a:ext uri="{9D8B030D-6E8A-4147-A177-3AD203B41FA5}">
                      <a16:colId xmlns:a16="http://schemas.microsoft.com/office/drawing/2014/main" val="2475857584"/>
                    </a:ext>
                  </a:extLst>
                </a:gridCol>
                <a:gridCol w="411480">
                  <a:extLst>
                    <a:ext uri="{9D8B030D-6E8A-4147-A177-3AD203B41FA5}">
                      <a16:colId xmlns:a16="http://schemas.microsoft.com/office/drawing/2014/main" val="3802935188"/>
                    </a:ext>
                  </a:extLst>
                </a:gridCol>
                <a:gridCol w="411480">
                  <a:extLst>
                    <a:ext uri="{9D8B030D-6E8A-4147-A177-3AD203B41FA5}">
                      <a16:colId xmlns:a16="http://schemas.microsoft.com/office/drawing/2014/main" val="2118009748"/>
                    </a:ext>
                  </a:extLst>
                </a:gridCol>
                <a:gridCol w="411480">
                  <a:extLst>
                    <a:ext uri="{9D8B030D-6E8A-4147-A177-3AD203B41FA5}">
                      <a16:colId xmlns:a16="http://schemas.microsoft.com/office/drawing/2014/main" val="3623561141"/>
                    </a:ext>
                  </a:extLst>
                </a:gridCol>
                <a:gridCol w="411480">
                  <a:extLst>
                    <a:ext uri="{9D8B030D-6E8A-4147-A177-3AD203B41FA5}">
                      <a16:colId xmlns:a16="http://schemas.microsoft.com/office/drawing/2014/main" val="321761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581417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 Euromaxx (Deutsch) - 2017-12-19 21:01:00</a:t>
                      </a:r>
                      <a:r>
                        <a:rPr kumimoji="0" lang="de-DE" sz="1000" b="0" i="0" u="none" strike="noStrike" kern="1200" cap="none" spc="0" normalizeH="0" baseline="0" noProof="0">
                          <a:ln>
                            <a:noFill/>
                          </a:ln>
                          <a:solidFill>
                            <a:prstClr val="black"/>
                          </a:solidFill>
                          <a:effectLst/>
                          <a:uLnTx/>
                          <a:uFillTx/>
                          <a:latin typeface="+mn-lt"/>
                          <a:ea typeface="+mn-ea"/>
                          <a:cs typeface="+mn-cs"/>
                        </a:rPr>
                        <a:t>
Weihnachtliches Berlin: DW-Moderatorin Nicole Frölich zeigt Euch drei Weihnachtsmärkte in 360°!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Berliner Weihnachtsmärkte in 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325.04226666667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extLst>
                  <a:ext uri="{0D108BD9-81ED-4DB2-BD59-A6C34878D82A}">
                    <a16:rowId xmlns:a16="http://schemas.microsoft.com/office/drawing/2014/main" val="2188533238"/>
                  </a:ext>
                </a:extLst>
              </a:tr>
            </a:tbl>
          </a:graphicData>
        </a:graphic>
      </p:graphicFrame>
      <p:sp>
        <p:nvSpPr>
          <p:cNvPr id="4" name="Text Placeholder 3">
            <a:extLst>
              <a:ext uri="{FF2B5EF4-FFF2-40B4-BE49-F238E27FC236}">
                <a16:creationId xmlns:a16="http://schemas.microsoft.com/office/drawing/2014/main" id="{094B76F5-3F30-4F9F-BFBE-B16786CD828E}"/>
              </a:ext>
            </a:extLst>
          </p:cNvPr>
          <p:cNvSpPr>
            <a:spLocks noGrp="1"/>
          </p:cNvSpPr>
          <p:nvPr>
            <p:ph type="body" sz="quarter" idx="14"/>
          </p:nvPr>
        </p:nvSpPr>
        <p:spPr/>
        <p:txBody>
          <a:bodyPr/>
          <a:lstStyle/>
          <a:p>
            <a:r>
              <a:rPr lang="en-US"/>
              <a:t>12/05/2017 - 12/19/2017</a:t>
            </a:r>
          </a:p>
        </p:txBody>
      </p:sp>
    </p:spTree>
    <p:extLst>
      <p:ext uri="{BB962C8B-B14F-4D97-AF65-F5344CB8AC3E}">
        <p14:creationId xmlns:p14="http://schemas.microsoft.com/office/powerpoint/2010/main" val="2380297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F2488-8739-468E-8CBB-F7DBA83D633D}"/>
              </a:ext>
            </a:extLst>
          </p:cNvPr>
          <p:cNvSpPr>
            <a:spLocks noGrp="1"/>
          </p:cNvSpPr>
          <p:nvPr>
            <p:ph type="title"/>
          </p:nvPr>
        </p:nvSpPr>
        <p:spPr/>
        <p:txBody>
          <a:bodyPr/>
          <a:lstStyle/>
          <a:p>
            <a:r>
              <a:rPr lang="en-US"/>
              <a:t>Facebook Native Video Posts Table - 21 of 25</a:t>
            </a:r>
          </a:p>
        </p:txBody>
      </p:sp>
      <p:graphicFrame>
        <p:nvGraphicFramePr>
          <p:cNvPr id="5" name="Table Placeholder 4">
            <a:extLst>
              <a:ext uri="{FF2B5EF4-FFF2-40B4-BE49-F238E27FC236}">
                <a16:creationId xmlns:a16="http://schemas.microsoft.com/office/drawing/2014/main" id="{2528ED2F-2EEF-4305-BC56-5F68BAD72124}"/>
              </a:ext>
            </a:extLst>
          </p:cNvPr>
          <p:cNvGraphicFramePr>
            <a:graphicFrameLocks noGrp="1"/>
          </p:cNvGraphicFramePr>
          <p:nvPr>
            <p:ph type="tbl" sz="quarter" idx="13"/>
            <p:extLst>
              <p:ext uri="{D42A27DB-BD31-4B8C-83A1-F6EECF244321}">
                <p14:modId xmlns:p14="http://schemas.microsoft.com/office/powerpoint/2010/main" val="3485088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44551375"/>
                    </a:ext>
                  </a:extLst>
                </a:gridCol>
                <a:gridCol w="411480">
                  <a:extLst>
                    <a:ext uri="{9D8B030D-6E8A-4147-A177-3AD203B41FA5}">
                      <a16:colId xmlns:a16="http://schemas.microsoft.com/office/drawing/2014/main" val="1866471084"/>
                    </a:ext>
                  </a:extLst>
                </a:gridCol>
                <a:gridCol w="411480">
                  <a:extLst>
                    <a:ext uri="{9D8B030D-6E8A-4147-A177-3AD203B41FA5}">
                      <a16:colId xmlns:a16="http://schemas.microsoft.com/office/drawing/2014/main" val="331660357"/>
                    </a:ext>
                  </a:extLst>
                </a:gridCol>
                <a:gridCol w="411480">
                  <a:extLst>
                    <a:ext uri="{9D8B030D-6E8A-4147-A177-3AD203B41FA5}">
                      <a16:colId xmlns:a16="http://schemas.microsoft.com/office/drawing/2014/main" val="877093488"/>
                    </a:ext>
                  </a:extLst>
                </a:gridCol>
                <a:gridCol w="411480">
                  <a:extLst>
                    <a:ext uri="{9D8B030D-6E8A-4147-A177-3AD203B41FA5}">
                      <a16:colId xmlns:a16="http://schemas.microsoft.com/office/drawing/2014/main" val="2707037698"/>
                    </a:ext>
                  </a:extLst>
                </a:gridCol>
                <a:gridCol w="411480">
                  <a:extLst>
                    <a:ext uri="{9D8B030D-6E8A-4147-A177-3AD203B41FA5}">
                      <a16:colId xmlns:a16="http://schemas.microsoft.com/office/drawing/2014/main" val="2433039281"/>
                    </a:ext>
                  </a:extLst>
                </a:gridCol>
                <a:gridCol w="411480">
                  <a:extLst>
                    <a:ext uri="{9D8B030D-6E8A-4147-A177-3AD203B41FA5}">
                      <a16:colId xmlns:a16="http://schemas.microsoft.com/office/drawing/2014/main" val="1912829904"/>
                    </a:ext>
                  </a:extLst>
                </a:gridCol>
                <a:gridCol w="411480">
                  <a:extLst>
                    <a:ext uri="{9D8B030D-6E8A-4147-A177-3AD203B41FA5}">
                      <a16:colId xmlns:a16="http://schemas.microsoft.com/office/drawing/2014/main" val="1065531271"/>
                    </a:ext>
                  </a:extLst>
                </a:gridCol>
                <a:gridCol w="411480">
                  <a:extLst>
                    <a:ext uri="{9D8B030D-6E8A-4147-A177-3AD203B41FA5}">
                      <a16:colId xmlns:a16="http://schemas.microsoft.com/office/drawing/2014/main" val="2128905321"/>
                    </a:ext>
                  </a:extLst>
                </a:gridCol>
                <a:gridCol w="411480">
                  <a:extLst>
                    <a:ext uri="{9D8B030D-6E8A-4147-A177-3AD203B41FA5}">
                      <a16:colId xmlns:a16="http://schemas.microsoft.com/office/drawing/2014/main" val="2584589960"/>
                    </a:ext>
                  </a:extLst>
                </a:gridCol>
                <a:gridCol w="411480">
                  <a:extLst>
                    <a:ext uri="{9D8B030D-6E8A-4147-A177-3AD203B41FA5}">
                      <a16:colId xmlns:a16="http://schemas.microsoft.com/office/drawing/2014/main" val="2273320901"/>
                    </a:ext>
                  </a:extLst>
                </a:gridCol>
                <a:gridCol w="411480">
                  <a:extLst>
                    <a:ext uri="{9D8B030D-6E8A-4147-A177-3AD203B41FA5}">
                      <a16:colId xmlns:a16="http://schemas.microsoft.com/office/drawing/2014/main" val="1721021617"/>
                    </a:ext>
                  </a:extLst>
                </a:gridCol>
                <a:gridCol w="411480">
                  <a:extLst>
                    <a:ext uri="{9D8B030D-6E8A-4147-A177-3AD203B41FA5}">
                      <a16:colId xmlns:a16="http://schemas.microsoft.com/office/drawing/2014/main" val="4004608819"/>
                    </a:ext>
                  </a:extLst>
                </a:gridCol>
                <a:gridCol w="411480">
                  <a:extLst>
                    <a:ext uri="{9D8B030D-6E8A-4147-A177-3AD203B41FA5}">
                      <a16:colId xmlns:a16="http://schemas.microsoft.com/office/drawing/2014/main" val="943685313"/>
                    </a:ext>
                  </a:extLst>
                </a:gridCol>
                <a:gridCol w="411480">
                  <a:extLst>
                    <a:ext uri="{9D8B030D-6E8A-4147-A177-3AD203B41FA5}">
                      <a16:colId xmlns:a16="http://schemas.microsoft.com/office/drawing/2014/main" val="2937053958"/>
                    </a:ext>
                  </a:extLst>
                </a:gridCol>
                <a:gridCol w="411480">
                  <a:extLst>
                    <a:ext uri="{9D8B030D-6E8A-4147-A177-3AD203B41FA5}">
                      <a16:colId xmlns:a16="http://schemas.microsoft.com/office/drawing/2014/main" val="2185145725"/>
                    </a:ext>
                  </a:extLst>
                </a:gridCol>
                <a:gridCol w="411480">
                  <a:extLst>
                    <a:ext uri="{9D8B030D-6E8A-4147-A177-3AD203B41FA5}">
                      <a16:colId xmlns:a16="http://schemas.microsoft.com/office/drawing/2014/main" val="1878923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082290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 Global Ideas - 2017-12-19 21:00:00</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solar clock that charges your phone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196.12868333333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a:t>
                      </a:r>
                    </a:p>
                  </a:txBody>
                  <a:tcPr/>
                </a:tc>
                <a:extLst>
                  <a:ext uri="{0D108BD9-81ED-4DB2-BD59-A6C34878D82A}">
                    <a16:rowId xmlns:a16="http://schemas.microsoft.com/office/drawing/2014/main" val="2050438100"/>
                  </a:ext>
                </a:extLst>
              </a:tr>
            </a:tbl>
          </a:graphicData>
        </a:graphic>
      </p:graphicFrame>
      <p:sp>
        <p:nvSpPr>
          <p:cNvPr id="4" name="Text Placeholder 3">
            <a:extLst>
              <a:ext uri="{FF2B5EF4-FFF2-40B4-BE49-F238E27FC236}">
                <a16:creationId xmlns:a16="http://schemas.microsoft.com/office/drawing/2014/main" id="{0066D584-0638-4E82-A0FB-5A8A1C0660B3}"/>
              </a:ext>
            </a:extLst>
          </p:cNvPr>
          <p:cNvSpPr>
            <a:spLocks noGrp="1"/>
          </p:cNvSpPr>
          <p:nvPr>
            <p:ph type="body" sz="quarter" idx="14"/>
          </p:nvPr>
        </p:nvSpPr>
        <p:spPr/>
        <p:txBody>
          <a:bodyPr/>
          <a:lstStyle/>
          <a:p>
            <a:r>
              <a:rPr lang="en-US"/>
              <a:t>12/05/2017 - 12/19/2017</a:t>
            </a:r>
          </a:p>
        </p:txBody>
      </p:sp>
    </p:spTree>
    <p:extLst>
      <p:ext uri="{BB962C8B-B14F-4D97-AF65-F5344CB8AC3E}">
        <p14:creationId xmlns:p14="http://schemas.microsoft.com/office/powerpoint/2010/main" val="11949237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613DB-D6FD-412A-821A-D1FAB679642E}"/>
              </a:ext>
            </a:extLst>
          </p:cNvPr>
          <p:cNvSpPr>
            <a:spLocks noGrp="1"/>
          </p:cNvSpPr>
          <p:nvPr>
            <p:ph type="title"/>
          </p:nvPr>
        </p:nvSpPr>
        <p:spPr/>
        <p:txBody>
          <a:bodyPr/>
          <a:lstStyle/>
          <a:p>
            <a:r>
              <a:rPr lang="en-US"/>
              <a:t>Facebook Native Video Posts Table - 22 of 25</a:t>
            </a:r>
          </a:p>
        </p:txBody>
      </p:sp>
      <p:graphicFrame>
        <p:nvGraphicFramePr>
          <p:cNvPr id="5" name="Table Placeholder 4">
            <a:extLst>
              <a:ext uri="{FF2B5EF4-FFF2-40B4-BE49-F238E27FC236}">
                <a16:creationId xmlns:a16="http://schemas.microsoft.com/office/drawing/2014/main" id="{32BE144A-A287-4C83-9104-36EB428AB5C3}"/>
              </a:ext>
            </a:extLst>
          </p:cNvPr>
          <p:cNvGraphicFramePr>
            <a:graphicFrameLocks noGrp="1"/>
          </p:cNvGraphicFramePr>
          <p:nvPr>
            <p:ph type="tbl" sz="quarter" idx="13"/>
            <p:extLst>
              <p:ext uri="{D42A27DB-BD31-4B8C-83A1-F6EECF244321}">
                <p14:modId xmlns:p14="http://schemas.microsoft.com/office/powerpoint/2010/main" val="2897589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289927"/>
                    </a:ext>
                  </a:extLst>
                </a:gridCol>
                <a:gridCol w="411480">
                  <a:extLst>
                    <a:ext uri="{9D8B030D-6E8A-4147-A177-3AD203B41FA5}">
                      <a16:colId xmlns:a16="http://schemas.microsoft.com/office/drawing/2014/main" val="3936383011"/>
                    </a:ext>
                  </a:extLst>
                </a:gridCol>
                <a:gridCol w="411480">
                  <a:extLst>
                    <a:ext uri="{9D8B030D-6E8A-4147-A177-3AD203B41FA5}">
                      <a16:colId xmlns:a16="http://schemas.microsoft.com/office/drawing/2014/main" val="749756914"/>
                    </a:ext>
                  </a:extLst>
                </a:gridCol>
                <a:gridCol w="411480">
                  <a:extLst>
                    <a:ext uri="{9D8B030D-6E8A-4147-A177-3AD203B41FA5}">
                      <a16:colId xmlns:a16="http://schemas.microsoft.com/office/drawing/2014/main" val="3631044290"/>
                    </a:ext>
                  </a:extLst>
                </a:gridCol>
                <a:gridCol w="411480">
                  <a:extLst>
                    <a:ext uri="{9D8B030D-6E8A-4147-A177-3AD203B41FA5}">
                      <a16:colId xmlns:a16="http://schemas.microsoft.com/office/drawing/2014/main" val="3989191837"/>
                    </a:ext>
                  </a:extLst>
                </a:gridCol>
                <a:gridCol w="411480">
                  <a:extLst>
                    <a:ext uri="{9D8B030D-6E8A-4147-A177-3AD203B41FA5}">
                      <a16:colId xmlns:a16="http://schemas.microsoft.com/office/drawing/2014/main" val="3005007562"/>
                    </a:ext>
                  </a:extLst>
                </a:gridCol>
                <a:gridCol w="411480">
                  <a:extLst>
                    <a:ext uri="{9D8B030D-6E8A-4147-A177-3AD203B41FA5}">
                      <a16:colId xmlns:a16="http://schemas.microsoft.com/office/drawing/2014/main" val="1356431319"/>
                    </a:ext>
                  </a:extLst>
                </a:gridCol>
                <a:gridCol w="411480">
                  <a:extLst>
                    <a:ext uri="{9D8B030D-6E8A-4147-A177-3AD203B41FA5}">
                      <a16:colId xmlns:a16="http://schemas.microsoft.com/office/drawing/2014/main" val="1022666911"/>
                    </a:ext>
                  </a:extLst>
                </a:gridCol>
                <a:gridCol w="411480">
                  <a:extLst>
                    <a:ext uri="{9D8B030D-6E8A-4147-A177-3AD203B41FA5}">
                      <a16:colId xmlns:a16="http://schemas.microsoft.com/office/drawing/2014/main" val="889291833"/>
                    </a:ext>
                  </a:extLst>
                </a:gridCol>
                <a:gridCol w="411480">
                  <a:extLst>
                    <a:ext uri="{9D8B030D-6E8A-4147-A177-3AD203B41FA5}">
                      <a16:colId xmlns:a16="http://schemas.microsoft.com/office/drawing/2014/main" val="3377134995"/>
                    </a:ext>
                  </a:extLst>
                </a:gridCol>
                <a:gridCol w="411480">
                  <a:extLst>
                    <a:ext uri="{9D8B030D-6E8A-4147-A177-3AD203B41FA5}">
                      <a16:colId xmlns:a16="http://schemas.microsoft.com/office/drawing/2014/main" val="4100074868"/>
                    </a:ext>
                  </a:extLst>
                </a:gridCol>
                <a:gridCol w="411480">
                  <a:extLst>
                    <a:ext uri="{9D8B030D-6E8A-4147-A177-3AD203B41FA5}">
                      <a16:colId xmlns:a16="http://schemas.microsoft.com/office/drawing/2014/main" val="4274870750"/>
                    </a:ext>
                  </a:extLst>
                </a:gridCol>
                <a:gridCol w="411480">
                  <a:extLst>
                    <a:ext uri="{9D8B030D-6E8A-4147-A177-3AD203B41FA5}">
                      <a16:colId xmlns:a16="http://schemas.microsoft.com/office/drawing/2014/main" val="1537105203"/>
                    </a:ext>
                  </a:extLst>
                </a:gridCol>
                <a:gridCol w="411480">
                  <a:extLst>
                    <a:ext uri="{9D8B030D-6E8A-4147-A177-3AD203B41FA5}">
                      <a16:colId xmlns:a16="http://schemas.microsoft.com/office/drawing/2014/main" val="720718580"/>
                    </a:ext>
                  </a:extLst>
                </a:gridCol>
                <a:gridCol w="411480">
                  <a:extLst>
                    <a:ext uri="{9D8B030D-6E8A-4147-A177-3AD203B41FA5}">
                      <a16:colId xmlns:a16="http://schemas.microsoft.com/office/drawing/2014/main" val="3770361390"/>
                    </a:ext>
                  </a:extLst>
                </a:gridCol>
                <a:gridCol w="411480">
                  <a:extLst>
                    <a:ext uri="{9D8B030D-6E8A-4147-A177-3AD203B41FA5}">
                      <a16:colId xmlns:a16="http://schemas.microsoft.com/office/drawing/2014/main" val="380246236"/>
                    </a:ext>
                  </a:extLst>
                </a:gridCol>
                <a:gridCol w="411480">
                  <a:extLst>
                    <a:ext uri="{9D8B030D-6E8A-4147-A177-3AD203B41FA5}">
                      <a16:colId xmlns:a16="http://schemas.microsoft.com/office/drawing/2014/main" val="2943422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447861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Environment - 2017-12-19 21:00:00</a:t>
                      </a:r>
                      <a:r>
                        <a:rPr kumimoji="0" lang="en-US" sz="1000" b="0" i="0" u="none" strike="noStrike" kern="1200" cap="none" spc="0" normalizeH="0" baseline="0" noProof="0">
                          <a:ln>
                            <a:noFill/>
                          </a:ln>
                          <a:solidFill>
                            <a:prstClr val="black"/>
                          </a:solidFill>
                          <a:effectLst/>
                          <a:uLnTx/>
                          <a:uFillTx/>
                          <a:latin typeface="+mn-lt"/>
                          <a:ea typeface="+mn-ea"/>
                          <a:cs typeface="+mn-cs"/>
                        </a:rPr>
                        <a:t>
Pollution and overfishing in Lake Malawi threatened to put an end its national park's UNESCO world natural heritage status. Now locals are trying to undo the environmental damage .www.dw.com/ecoafrica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Turning the tide on overfishing at Lake Malawi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908551734"/>
                  </a:ext>
                </a:extLst>
              </a:tr>
            </a:tbl>
          </a:graphicData>
        </a:graphic>
      </p:graphicFrame>
      <p:sp>
        <p:nvSpPr>
          <p:cNvPr id="4" name="Text Placeholder 3">
            <a:extLst>
              <a:ext uri="{FF2B5EF4-FFF2-40B4-BE49-F238E27FC236}">
                <a16:creationId xmlns:a16="http://schemas.microsoft.com/office/drawing/2014/main" id="{C95C4974-1635-43F6-8D51-17C8AD23AFBC}"/>
              </a:ext>
            </a:extLst>
          </p:cNvPr>
          <p:cNvSpPr>
            <a:spLocks noGrp="1"/>
          </p:cNvSpPr>
          <p:nvPr>
            <p:ph type="body" sz="quarter" idx="14"/>
          </p:nvPr>
        </p:nvSpPr>
        <p:spPr/>
        <p:txBody>
          <a:bodyPr/>
          <a:lstStyle/>
          <a:p>
            <a:r>
              <a:rPr lang="en-US"/>
              <a:t>12/05/2017 - 12/19/2017</a:t>
            </a:r>
          </a:p>
        </p:txBody>
      </p:sp>
    </p:spTree>
    <p:extLst>
      <p:ext uri="{BB962C8B-B14F-4D97-AF65-F5344CB8AC3E}">
        <p14:creationId xmlns:p14="http://schemas.microsoft.com/office/powerpoint/2010/main" val="7183205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27515-D0D5-472B-9450-639FD7B0E1CE}"/>
              </a:ext>
            </a:extLst>
          </p:cNvPr>
          <p:cNvSpPr>
            <a:spLocks noGrp="1"/>
          </p:cNvSpPr>
          <p:nvPr>
            <p:ph type="title"/>
          </p:nvPr>
        </p:nvSpPr>
        <p:spPr/>
        <p:txBody>
          <a:bodyPr/>
          <a:lstStyle/>
          <a:p>
            <a:r>
              <a:rPr lang="en-US"/>
              <a:t>Facebook Native Video Posts Table - 23 of 25</a:t>
            </a:r>
          </a:p>
        </p:txBody>
      </p:sp>
      <p:graphicFrame>
        <p:nvGraphicFramePr>
          <p:cNvPr id="5" name="Table Placeholder 4">
            <a:extLst>
              <a:ext uri="{FF2B5EF4-FFF2-40B4-BE49-F238E27FC236}">
                <a16:creationId xmlns:a16="http://schemas.microsoft.com/office/drawing/2014/main" id="{7D1A3D8D-BCD5-4022-B7D6-8771CB45CDED}"/>
              </a:ext>
            </a:extLst>
          </p:cNvPr>
          <p:cNvGraphicFramePr>
            <a:graphicFrameLocks noGrp="1"/>
          </p:cNvGraphicFramePr>
          <p:nvPr>
            <p:ph type="tbl" sz="quarter" idx="13"/>
            <p:extLst>
              <p:ext uri="{D42A27DB-BD31-4B8C-83A1-F6EECF244321}">
                <p14:modId xmlns:p14="http://schemas.microsoft.com/office/powerpoint/2010/main" val="119435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80206838"/>
                    </a:ext>
                  </a:extLst>
                </a:gridCol>
                <a:gridCol w="411480">
                  <a:extLst>
                    <a:ext uri="{9D8B030D-6E8A-4147-A177-3AD203B41FA5}">
                      <a16:colId xmlns:a16="http://schemas.microsoft.com/office/drawing/2014/main" val="971023062"/>
                    </a:ext>
                  </a:extLst>
                </a:gridCol>
                <a:gridCol w="411480">
                  <a:extLst>
                    <a:ext uri="{9D8B030D-6E8A-4147-A177-3AD203B41FA5}">
                      <a16:colId xmlns:a16="http://schemas.microsoft.com/office/drawing/2014/main" val="3536762152"/>
                    </a:ext>
                  </a:extLst>
                </a:gridCol>
                <a:gridCol w="411480">
                  <a:extLst>
                    <a:ext uri="{9D8B030D-6E8A-4147-A177-3AD203B41FA5}">
                      <a16:colId xmlns:a16="http://schemas.microsoft.com/office/drawing/2014/main" val="1696568300"/>
                    </a:ext>
                  </a:extLst>
                </a:gridCol>
                <a:gridCol w="411480">
                  <a:extLst>
                    <a:ext uri="{9D8B030D-6E8A-4147-A177-3AD203B41FA5}">
                      <a16:colId xmlns:a16="http://schemas.microsoft.com/office/drawing/2014/main" val="2574849471"/>
                    </a:ext>
                  </a:extLst>
                </a:gridCol>
                <a:gridCol w="411480">
                  <a:extLst>
                    <a:ext uri="{9D8B030D-6E8A-4147-A177-3AD203B41FA5}">
                      <a16:colId xmlns:a16="http://schemas.microsoft.com/office/drawing/2014/main" val="1512517758"/>
                    </a:ext>
                  </a:extLst>
                </a:gridCol>
                <a:gridCol w="411480">
                  <a:extLst>
                    <a:ext uri="{9D8B030D-6E8A-4147-A177-3AD203B41FA5}">
                      <a16:colId xmlns:a16="http://schemas.microsoft.com/office/drawing/2014/main" val="777941103"/>
                    </a:ext>
                  </a:extLst>
                </a:gridCol>
                <a:gridCol w="411480">
                  <a:extLst>
                    <a:ext uri="{9D8B030D-6E8A-4147-A177-3AD203B41FA5}">
                      <a16:colId xmlns:a16="http://schemas.microsoft.com/office/drawing/2014/main" val="4037871086"/>
                    </a:ext>
                  </a:extLst>
                </a:gridCol>
                <a:gridCol w="411480">
                  <a:extLst>
                    <a:ext uri="{9D8B030D-6E8A-4147-A177-3AD203B41FA5}">
                      <a16:colId xmlns:a16="http://schemas.microsoft.com/office/drawing/2014/main" val="1953740419"/>
                    </a:ext>
                  </a:extLst>
                </a:gridCol>
                <a:gridCol w="411480">
                  <a:extLst>
                    <a:ext uri="{9D8B030D-6E8A-4147-A177-3AD203B41FA5}">
                      <a16:colId xmlns:a16="http://schemas.microsoft.com/office/drawing/2014/main" val="443721804"/>
                    </a:ext>
                  </a:extLst>
                </a:gridCol>
                <a:gridCol w="411480">
                  <a:extLst>
                    <a:ext uri="{9D8B030D-6E8A-4147-A177-3AD203B41FA5}">
                      <a16:colId xmlns:a16="http://schemas.microsoft.com/office/drawing/2014/main" val="1561170531"/>
                    </a:ext>
                  </a:extLst>
                </a:gridCol>
                <a:gridCol w="411480">
                  <a:extLst>
                    <a:ext uri="{9D8B030D-6E8A-4147-A177-3AD203B41FA5}">
                      <a16:colId xmlns:a16="http://schemas.microsoft.com/office/drawing/2014/main" val="3795288815"/>
                    </a:ext>
                  </a:extLst>
                </a:gridCol>
                <a:gridCol w="411480">
                  <a:extLst>
                    <a:ext uri="{9D8B030D-6E8A-4147-A177-3AD203B41FA5}">
                      <a16:colId xmlns:a16="http://schemas.microsoft.com/office/drawing/2014/main" val="1622625711"/>
                    </a:ext>
                  </a:extLst>
                </a:gridCol>
                <a:gridCol w="411480">
                  <a:extLst>
                    <a:ext uri="{9D8B030D-6E8A-4147-A177-3AD203B41FA5}">
                      <a16:colId xmlns:a16="http://schemas.microsoft.com/office/drawing/2014/main" val="524392758"/>
                    </a:ext>
                  </a:extLst>
                </a:gridCol>
                <a:gridCol w="411480">
                  <a:extLst>
                    <a:ext uri="{9D8B030D-6E8A-4147-A177-3AD203B41FA5}">
                      <a16:colId xmlns:a16="http://schemas.microsoft.com/office/drawing/2014/main" val="3028797352"/>
                    </a:ext>
                  </a:extLst>
                </a:gridCol>
                <a:gridCol w="411480">
                  <a:extLst>
                    <a:ext uri="{9D8B030D-6E8A-4147-A177-3AD203B41FA5}">
                      <a16:colId xmlns:a16="http://schemas.microsoft.com/office/drawing/2014/main" val="2300927753"/>
                    </a:ext>
                  </a:extLst>
                </a:gridCol>
                <a:gridCol w="411480">
                  <a:extLst>
                    <a:ext uri="{9D8B030D-6E8A-4147-A177-3AD203B41FA5}">
                      <a16:colId xmlns:a16="http://schemas.microsoft.com/office/drawing/2014/main" val="3306251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2014607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- 2017-12-19 20:35:43</a:t>
                      </a:r>
                      <a:r>
                        <a:rPr kumimoji="0" lang="es-ES" sz="1000" b="0" i="0" u="none" strike="noStrike" kern="1200" cap="none" spc="0" normalizeH="0" baseline="0" noProof="0">
                          <a:ln>
                            <a:noFill/>
                          </a:ln>
                          <a:solidFill>
                            <a:prstClr val="black"/>
                          </a:solidFill>
                          <a:effectLst/>
                          <a:uLnTx/>
                          <a:uFillTx/>
                          <a:latin typeface="+mn-lt"/>
                          <a:ea typeface="+mn-ea"/>
                          <a:cs typeface="+mn-cs"/>
                        </a:rPr>
                        <a:t>
#Siria y #Mexico, los países más mortíferos para la #prensa en 2017
"Hay programas de protección a periodistas que no funcionan en México", señala Christian Mihr, Director de Reporteros Sin Fronteras en Alemania.
Este año fueron asesinados un total de 65 periodistas, un número alarmante, sin embargo, la cifra se redujo en un 20% con respecto a 2016. #libertaddeprensa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Periodistas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947.57776666667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extLst>
                  <a:ext uri="{0D108BD9-81ED-4DB2-BD59-A6C34878D82A}">
                    <a16:rowId xmlns:a16="http://schemas.microsoft.com/office/drawing/2014/main" val="3810121164"/>
                  </a:ext>
                </a:extLst>
              </a:tr>
            </a:tbl>
          </a:graphicData>
        </a:graphic>
      </p:graphicFrame>
      <p:sp>
        <p:nvSpPr>
          <p:cNvPr id="4" name="Text Placeholder 3">
            <a:extLst>
              <a:ext uri="{FF2B5EF4-FFF2-40B4-BE49-F238E27FC236}">
                <a16:creationId xmlns:a16="http://schemas.microsoft.com/office/drawing/2014/main" id="{8A46DC49-91A3-471C-9236-1D57A1E65260}"/>
              </a:ext>
            </a:extLst>
          </p:cNvPr>
          <p:cNvSpPr>
            <a:spLocks noGrp="1"/>
          </p:cNvSpPr>
          <p:nvPr>
            <p:ph type="body" sz="quarter" idx="14"/>
          </p:nvPr>
        </p:nvSpPr>
        <p:spPr/>
        <p:txBody>
          <a:bodyPr/>
          <a:lstStyle/>
          <a:p>
            <a:r>
              <a:rPr lang="en-US"/>
              <a:t>12/05/2017 - 12/19/2017</a:t>
            </a:r>
          </a:p>
        </p:txBody>
      </p:sp>
    </p:spTree>
    <p:extLst>
      <p:ext uri="{BB962C8B-B14F-4D97-AF65-F5344CB8AC3E}">
        <p14:creationId xmlns:p14="http://schemas.microsoft.com/office/powerpoint/2010/main" val="4813489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CA66B-2873-43F8-9233-C387662BA687}"/>
              </a:ext>
            </a:extLst>
          </p:cNvPr>
          <p:cNvSpPr>
            <a:spLocks noGrp="1"/>
          </p:cNvSpPr>
          <p:nvPr>
            <p:ph type="title"/>
          </p:nvPr>
        </p:nvSpPr>
        <p:spPr/>
        <p:txBody>
          <a:bodyPr/>
          <a:lstStyle/>
          <a:p>
            <a:r>
              <a:rPr lang="en-US"/>
              <a:t>Facebook Native Video Posts Table - 24 of 25</a:t>
            </a:r>
          </a:p>
        </p:txBody>
      </p:sp>
      <p:graphicFrame>
        <p:nvGraphicFramePr>
          <p:cNvPr id="5" name="Table Placeholder 4">
            <a:extLst>
              <a:ext uri="{FF2B5EF4-FFF2-40B4-BE49-F238E27FC236}">
                <a16:creationId xmlns:a16="http://schemas.microsoft.com/office/drawing/2014/main" id="{B58F7D4E-EA61-4D8E-A534-617EBE239858}"/>
              </a:ext>
            </a:extLst>
          </p:cNvPr>
          <p:cNvGraphicFramePr>
            <a:graphicFrameLocks noGrp="1"/>
          </p:cNvGraphicFramePr>
          <p:nvPr>
            <p:ph type="tbl" sz="quarter" idx="13"/>
            <p:extLst>
              <p:ext uri="{D42A27DB-BD31-4B8C-83A1-F6EECF244321}">
                <p14:modId xmlns:p14="http://schemas.microsoft.com/office/powerpoint/2010/main" val="2776782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63904630"/>
                    </a:ext>
                  </a:extLst>
                </a:gridCol>
                <a:gridCol w="411480">
                  <a:extLst>
                    <a:ext uri="{9D8B030D-6E8A-4147-A177-3AD203B41FA5}">
                      <a16:colId xmlns:a16="http://schemas.microsoft.com/office/drawing/2014/main" val="4104530318"/>
                    </a:ext>
                  </a:extLst>
                </a:gridCol>
                <a:gridCol w="411480">
                  <a:extLst>
                    <a:ext uri="{9D8B030D-6E8A-4147-A177-3AD203B41FA5}">
                      <a16:colId xmlns:a16="http://schemas.microsoft.com/office/drawing/2014/main" val="1190871249"/>
                    </a:ext>
                  </a:extLst>
                </a:gridCol>
                <a:gridCol w="411480">
                  <a:extLst>
                    <a:ext uri="{9D8B030D-6E8A-4147-A177-3AD203B41FA5}">
                      <a16:colId xmlns:a16="http://schemas.microsoft.com/office/drawing/2014/main" val="2293928364"/>
                    </a:ext>
                  </a:extLst>
                </a:gridCol>
                <a:gridCol w="411480">
                  <a:extLst>
                    <a:ext uri="{9D8B030D-6E8A-4147-A177-3AD203B41FA5}">
                      <a16:colId xmlns:a16="http://schemas.microsoft.com/office/drawing/2014/main" val="3978940243"/>
                    </a:ext>
                  </a:extLst>
                </a:gridCol>
                <a:gridCol w="411480">
                  <a:extLst>
                    <a:ext uri="{9D8B030D-6E8A-4147-A177-3AD203B41FA5}">
                      <a16:colId xmlns:a16="http://schemas.microsoft.com/office/drawing/2014/main" val="3968013210"/>
                    </a:ext>
                  </a:extLst>
                </a:gridCol>
                <a:gridCol w="411480">
                  <a:extLst>
                    <a:ext uri="{9D8B030D-6E8A-4147-A177-3AD203B41FA5}">
                      <a16:colId xmlns:a16="http://schemas.microsoft.com/office/drawing/2014/main" val="1091823051"/>
                    </a:ext>
                  </a:extLst>
                </a:gridCol>
                <a:gridCol w="411480">
                  <a:extLst>
                    <a:ext uri="{9D8B030D-6E8A-4147-A177-3AD203B41FA5}">
                      <a16:colId xmlns:a16="http://schemas.microsoft.com/office/drawing/2014/main" val="1662653281"/>
                    </a:ext>
                  </a:extLst>
                </a:gridCol>
                <a:gridCol w="411480">
                  <a:extLst>
                    <a:ext uri="{9D8B030D-6E8A-4147-A177-3AD203B41FA5}">
                      <a16:colId xmlns:a16="http://schemas.microsoft.com/office/drawing/2014/main" val="3400676894"/>
                    </a:ext>
                  </a:extLst>
                </a:gridCol>
                <a:gridCol w="411480">
                  <a:extLst>
                    <a:ext uri="{9D8B030D-6E8A-4147-A177-3AD203B41FA5}">
                      <a16:colId xmlns:a16="http://schemas.microsoft.com/office/drawing/2014/main" val="1917507570"/>
                    </a:ext>
                  </a:extLst>
                </a:gridCol>
                <a:gridCol w="411480">
                  <a:extLst>
                    <a:ext uri="{9D8B030D-6E8A-4147-A177-3AD203B41FA5}">
                      <a16:colId xmlns:a16="http://schemas.microsoft.com/office/drawing/2014/main" val="752965773"/>
                    </a:ext>
                  </a:extLst>
                </a:gridCol>
                <a:gridCol w="411480">
                  <a:extLst>
                    <a:ext uri="{9D8B030D-6E8A-4147-A177-3AD203B41FA5}">
                      <a16:colId xmlns:a16="http://schemas.microsoft.com/office/drawing/2014/main" val="2830447384"/>
                    </a:ext>
                  </a:extLst>
                </a:gridCol>
                <a:gridCol w="411480">
                  <a:extLst>
                    <a:ext uri="{9D8B030D-6E8A-4147-A177-3AD203B41FA5}">
                      <a16:colId xmlns:a16="http://schemas.microsoft.com/office/drawing/2014/main" val="594162087"/>
                    </a:ext>
                  </a:extLst>
                </a:gridCol>
                <a:gridCol w="411480">
                  <a:extLst>
                    <a:ext uri="{9D8B030D-6E8A-4147-A177-3AD203B41FA5}">
                      <a16:colId xmlns:a16="http://schemas.microsoft.com/office/drawing/2014/main" val="3442765090"/>
                    </a:ext>
                  </a:extLst>
                </a:gridCol>
                <a:gridCol w="411480">
                  <a:extLst>
                    <a:ext uri="{9D8B030D-6E8A-4147-A177-3AD203B41FA5}">
                      <a16:colId xmlns:a16="http://schemas.microsoft.com/office/drawing/2014/main" val="2001799471"/>
                    </a:ext>
                  </a:extLst>
                </a:gridCol>
                <a:gridCol w="411480">
                  <a:extLst>
                    <a:ext uri="{9D8B030D-6E8A-4147-A177-3AD203B41FA5}">
                      <a16:colId xmlns:a16="http://schemas.microsoft.com/office/drawing/2014/main" val="1485274482"/>
                    </a:ext>
                  </a:extLst>
                </a:gridCol>
                <a:gridCol w="411480">
                  <a:extLst>
                    <a:ext uri="{9D8B030D-6E8A-4147-A177-3AD203B41FA5}">
                      <a16:colId xmlns:a16="http://schemas.microsoft.com/office/drawing/2014/main" val="2742924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2276553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 Euromaxx - 2017-12-19 20:31:00</a:t>
                      </a:r>
                      <a:r>
                        <a:rPr kumimoji="0" lang="en-US" sz="1000" b="0" i="0" u="none" strike="noStrike" kern="1200" cap="none" spc="0" normalizeH="0" baseline="0" noProof="0">
                          <a:ln>
                            <a:noFill/>
                          </a:ln>
                          <a:solidFill>
                            <a:prstClr val="black"/>
                          </a:solidFill>
                          <a:effectLst/>
                          <a:uLnTx/>
                          <a:uFillTx/>
                          <a:latin typeface="+mn-lt"/>
                          <a:ea typeface="+mn-ea"/>
                          <a:cs typeface="+mn-cs"/>
                        </a:rPr>
                        <a:t>
Christmas is coming - and you are not ready with all your gifts? Well, we have some good advice: follow our third DIY Christmas craft - and get this original clock! DIY &amp; Crafts DIY Home Decorating DIY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DIY Christmas crafts - Clock from Dominos by Sari Hansen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4192885371"/>
                  </a:ext>
                </a:extLst>
              </a:tr>
            </a:tbl>
          </a:graphicData>
        </a:graphic>
      </p:graphicFrame>
      <p:sp>
        <p:nvSpPr>
          <p:cNvPr id="4" name="Text Placeholder 3">
            <a:extLst>
              <a:ext uri="{FF2B5EF4-FFF2-40B4-BE49-F238E27FC236}">
                <a16:creationId xmlns:a16="http://schemas.microsoft.com/office/drawing/2014/main" id="{300BADBD-6A90-4B24-B940-266E02B20538}"/>
              </a:ext>
            </a:extLst>
          </p:cNvPr>
          <p:cNvSpPr>
            <a:spLocks noGrp="1"/>
          </p:cNvSpPr>
          <p:nvPr>
            <p:ph type="body" sz="quarter" idx="14"/>
          </p:nvPr>
        </p:nvSpPr>
        <p:spPr/>
        <p:txBody>
          <a:bodyPr/>
          <a:lstStyle/>
          <a:p>
            <a:r>
              <a:rPr lang="en-US"/>
              <a:t>12/05/2017 - 12/19/2017</a:t>
            </a:r>
          </a:p>
        </p:txBody>
      </p:sp>
    </p:spTree>
    <p:extLst>
      <p:ext uri="{BB962C8B-B14F-4D97-AF65-F5344CB8AC3E}">
        <p14:creationId xmlns:p14="http://schemas.microsoft.com/office/powerpoint/2010/main" val="29954097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AA811-E33C-4412-A272-AD1837F35953}"/>
              </a:ext>
            </a:extLst>
          </p:cNvPr>
          <p:cNvSpPr>
            <a:spLocks noGrp="1"/>
          </p:cNvSpPr>
          <p:nvPr>
            <p:ph type="title"/>
          </p:nvPr>
        </p:nvSpPr>
        <p:spPr/>
        <p:txBody>
          <a:bodyPr/>
          <a:lstStyle/>
          <a:p>
            <a:r>
              <a:rPr lang="en-US"/>
              <a:t>Facebook Native Video Posts Table - 25 of 25</a:t>
            </a:r>
          </a:p>
        </p:txBody>
      </p:sp>
      <p:graphicFrame>
        <p:nvGraphicFramePr>
          <p:cNvPr id="5" name="Table Placeholder 4">
            <a:extLst>
              <a:ext uri="{FF2B5EF4-FFF2-40B4-BE49-F238E27FC236}">
                <a16:creationId xmlns:a16="http://schemas.microsoft.com/office/drawing/2014/main" id="{CF4BF96F-6EBB-421E-9143-E86850F7056E}"/>
              </a:ext>
            </a:extLst>
          </p:cNvPr>
          <p:cNvGraphicFramePr>
            <a:graphicFrameLocks noGrp="1"/>
          </p:cNvGraphicFramePr>
          <p:nvPr>
            <p:ph type="tbl" sz="quarter" idx="13"/>
            <p:extLst>
              <p:ext uri="{D42A27DB-BD31-4B8C-83A1-F6EECF244321}">
                <p14:modId xmlns:p14="http://schemas.microsoft.com/office/powerpoint/2010/main" val="3095642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92938959"/>
                    </a:ext>
                  </a:extLst>
                </a:gridCol>
                <a:gridCol w="411480">
                  <a:extLst>
                    <a:ext uri="{9D8B030D-6E8A-4147-A177-3AD203B41FA5}">
                      <a16:colId xmlns:a16="http://schemas.microsoft.com/office/drawing/2014/main" val="1446344223"/>
                    </a:ext>
                  </a:extLst>
                </a:gridCol>
                <a:gridCol w="411480">
                  <a:extLst>
                    <a:ext uri="{9D8B030D-6E8A-4147-A177-3AD203B41FA5}">
                      <a16:colId xmlns:a16="http://schemas.microsoft.com/office/drawing/2014/main" val="457978225"/>
                    </a:ext>
                  </a:extLst>
                </a:gridCol>
                <a:gridCol w="411480">
                  <a:extLst>
                    <a:ext uri="{9D8B030D-6E8A-4147-A177-3AD203B41FA5}">
                      <a16:colId xmlns:a16="http://schemas.microsoft.com/office/drawing/2014/main" val="2081349672"/>
                    </a:ext>
                  </a:extLst>
                </a:gridCol>
                <a:gridCol w="411480">
                  <a:extLst>
                    <a:ext uri="{9D8B030D-6E8A-4147-A177-3AD203B41FA5}">
                      <a16:colId xmlns:a16="http://schemas.microsoft.com/office/drawing/2014/main" val="151591491"/>
                    </a:ext>
                  </a:extLst>
                </a:gridCol>
                <a:gridCol w="411480">
                  <a:extLst>
                    <a:ext uri="{9D8B030D-6E8A-4147-A177-3AD203B41FA5}">
                      <a16:colId xmlns:a16="http://schemas.microsoft.com/office/drawing/2014/main" val="2843082135"/>
                    </a:ext>
                  </a:extLst>
                </a:gridCol>
                <a:gridCol w="411480">
                  <a:extLst>
                    <a:ext uri="{9D8B030D-6E8A-4147-A177-3AD203B41FA5}">
                      <a16:colId xmlns:a16="http://schemas.microsoft.com/office/drawing/2014/main" val="3513349573"/>
                    </a:ext>
                  </a:extLst>
                </a:gridCol>
                <a:gridCol w="411480">
                  <a:extLst>
                    <a:ext uri="{9D8B030D-6E8A-4147-A177-3AD203B41FA5}">
                      <a16:colId xmlns:a16="http://schemas.microsoft.com/office/drawing/2014/main" val="3443732398"/>
                    </a:ext>
                  </a:extLst>
                </a:gridCol>
                <a:gridCol w="411480">
                  <a:extLst>
                    <a:ext uri="{9D8B030D-6E8A-4147-A177-3AD203B41FA5}">
                      <a16:colId xmlns:a16="http://schemas.microsoft.com/office/drawing/2014/main" val="3590042415"/>
                    </a:ext>
                  </a:extLst>
                </a:gridCol>
                <a:gridCol w="411480">
                  <a:extLst>
                    <a:ext uri="{9D8B030D-6E8A-4147-A177-3AD203B41FA5}">
                      <a16:colId xmlns:a16="http://schemas.microsoft.com/office/drawing/2014/main" val="603152019"/>
                    </a:ext>
                  </a:extLst>
                </a:gridCol>
                <a:gridCol w="411480">
                  <a:extLst>
                    <a:ext uri="{9D8B030D-6E8A-4147-A177-3AD203B41FA5}">
                      <a16:colId xmlns:a16="http://schemas.microsoft.com/office/drawing/2014/main" val="1685896872"/>
                    </a:ext>
                  </a:extLst>
                </a:gridCol>
                <a:gridCol w="411480">
                  <a:extLst>
                    <a:ext uri="{9D8B030D-6E8A-4147-A177-3AD203B41FA5}">
                      <a16:colId xmlns:a16="http://schemas.microsoft.com/office/drawing/2014/main" val="3273792192"/>
                    </a:ext>
                  </a:extLst>
                </a:gridCol>
                <a:gridCol w="411480">
                  <a:extLst>
                    <a:ext uri="{9D8B030D-6E8A-4147-A177-3AD203B41FA5}">
                      <a16:colId xmlns:a16="http://schemas.microsoft.com/office/drawing/2014/main" val="3839022443"/>
                    </a:ext>
                  </a:extLst>
                </a:gridCol>
                <a:gridCol w="411480">
                  <a:extLst>
                    <a:ext uri="{9D8B030D-6E8A-4147-A177-3AD203B41FA5}">
                      <a16:colId xmlns:a16="http://schemas.microsoft.com/office/drawing/2014/main" val="2346802682"/>
                    </a:ext>
                  </a:extLst>
                </a:gridCol>
                <a:gridCol w="411480">
                  <a:extLst>
                    <a:ext uri="{9D8B030D-6E8A-4147-A177-3AD203B41FA5}">
                      <a16:colId xmlns:a16="http://schemas.microsoft.com/office/drawing/2014/main" val="1540396303"/>
                    </a:ext>
                  </a:extLst>
                </a:gridCol>
                <a:gridCol w="411480">
                  <a:extLst>
                    <a:ext uri="{9D8B030D-6E8A-4147-A177-3AD203B41FA5}">
                      <a16:colId xmlns:a16="http://schemas.microsoft.com/office/drawing/2014/main" val="2152501655"/>
                    </a:ext>
                  </a:extLst>
                </a:gridCol>
                <a:gridCol w="411480">
                  <a:extLst>
                    <a:ext uri="{9D8B030D-6E8A-4147-A177-3AD203B41FA5}">
                      <a16:colId xmlns:a16="http://schemas.microsoft.com/office/drawing/2014/main" val="840393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098872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DW (українською) - 2017-12-19 20:27:35</a:t>
                      </a:r>
                      <a:r>
                        <a:rPr kumimoji="0" lang="ru-RU" sz="1000" b="0" i="0" u="none" strike="noStrike" kern="1200" cap="none" spc="0" normalizeH="0" baseline="0" noProof="0">
                          <a:ln>
                            <a:noFill/>
                          </a:ln>
                          <a:solidFill>
                            <a:prstClr val="black"/>
                          </a:solidFill>
                          <a:effectLst/>
                          <a:uLnTx/>
                          <a:uFillTx/>
                          <a:latin typeface="+mn-lt"/>
                          <a:ea typeface="+mn-ea"/>
                          <a:cs typeface="+mn-cs"/>
                        </a:rPr>
                        <a:t>
Генасамблея ООН ухвалила сильну резолюцію щодо порушення Росією прав людей у Криму ➡️ https://goo.gl/vFmf1Y Москва тим часом випробовує на кримських татарах нові методи тиску: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a:ln>
                            <a:noFill/>
                          </a:ln>
                          <a:solidFill>
                            <a:prstClr val="black"/>
                          </a:solidFill>
                          <a:effectLst/>
                          <a:uLnTx/>
                          <a:uFillTx/>
                          <a:latin typeface="+mn-lt"/>
                          <a:ea typeface="+mn-ea"/>
                          <a:cs typeface="+mn-cs"/>
                        </a:rPr>
                        <a:t>Нові методи переслідування кримських татар в Криму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1313.3349666667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a:t>
                      </a:r>
                    </a:p>
                  </a:txBody>
                  <a:tcPr/>
                </a:tc>
                <a:extLst>
                  <a:ext uri="{0D108BD9-81ED-4DB2-BD59-A6C34878D82A}">
                    <a16:rowId xmlns:a16="http://schemas.microsoft.com/office/drawing/2014/main" val="128829990"/>
                  </a:ext>
                </a:extLst>
              </a:tr>
            </a:tbl>
          </a:graphicData>
        </a:graphic>
      </p:graphicFrame>
      <p:sp>
        <p:nvSpPr>
          <p:cNvPr id="4" name="Text Placeholder 3">
            <a:extLst>
              <a:ext uri="{FF2B5EF4-FFF2-40B4-BE49-F238E27FC236}">
                <a16:creationId xmlns:a16="http://schemas.microsoft.com/office/drawing/2014/main" id="{C467B17E-02B2-4218-9AA4-FCF5131FB7E3}"/>
              </a:ext>
            </a:extLst>
          </p:cNvPr>
          <p:cNvSpPr>
            <a:spLocks noGrp="1"/>
          </p:cNvSpPr>
          <p:nvPr>
            <p:ph type="body" sz="quarter" idx="14"/>
          </p:nvPr>
        </p:nvSpPr>
        <p:spPr/>
        <p:txBody>
          <a:bodyPr/>
          <a:lstStyle/>
          <a:p>
            <a:r>
              <a:rPr lang="en-US"/>
              <a:t>12/05/2017 - 12/19/2017</a:t>
            </a:r>
          </a:p>
        </p:txBody>
      </p:sp>
    </p:spTree>
    <p:extLst>
      <p:ext uri="{BB962C8B-B14F-4D97-AF65-F5344CB8AC3E}">
        <p14:creationId xmlns:p14="http://schemas.microsoft.com/office/powerpoint/2010/main" val="16478888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14</TotalTime>
  <Words>2056</Words>
  <Application>Microsoft Office PowerPoint</Application>
  <PresentationFormat>On-screen Show (4:3)</PresentationFormat>
  <Paragraphs>900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Facebook Native Video Posts Table - 1 of 25</vt:lpstr>
      <vt:lpstr>Facebook Native Video Posts Table - 2 of 25</vt:lpstr>
      <vt:lpstr>Facebook Native Video Posts Table - 3 of 25</vt:lpstr>
      <vt:lpstr>Facebook Native Video Posts Table - 4 of 25</vt:lpstr>
      <vt:lpstr>Facebook Native Video Posts Table - 5 of 25</vt:lpstr>
      <vt:lpstr>Facebook Native Video Posts Table - 6 of 25</vt:lpstr>
      <vt:lpstr>Facebook Native Video Posts Table - 7 of 25</vt:lpstr>
      <vt:lpstr>Facebook Native Video Posts Table - 8 of 25</vt:lpstr>
      <vt:lpstr>Facebook Native Video Posts Table - 9 of 25</vt:lpstr>
      <vt:lpstr>Facebook Native Video Posts Table - 10 of 25</vt:lpstr>
      <vt:lpstr>Facebook Native Video Posts Table - 11 of 25</vt:lpstr>
      <vt:lpstr>Facebook Native Video Posts Table - 12 of 25</vt:lpstr>
      <vt:lpstr>Facebook Native Video Posts Table - 13 of 25</vt:lpstr>
      <vt:lpstr>Facebook Native Video Posts Table - 14 of 25</vt:lpstr>
      <vt:lpstr>Facebook Native Video Posts Table - 15 of 25</vt:lpstr>
      <vt:lpstr>Facebook Native Video Posts Table - 16 of 25</vt:lpstr>
      <vt:lpstr>Facebook Native Video Posts Table - 17 of 25</vt:lpstr>
      <vt:lpstr>Facebook Native Video Posts Table - 18 of 25</vt:lpstr>
      <vt:lpstr>Facebook Native Video Posts Table - 19 of 25</vt:lpstr>
      <vt:lpstr>Facebook Native Video Posts Table - 20 of 25</vt:lpstr>
      <vt:lpstr>Facebook Native Video Posts Table - 21 of 25</vt:lpstr>
      <vt:lpstr>Facebook Native Video Posts Table - 22 of 25</vt:lpstr>
      <vt:lpstr>Facebook Native Video Posts Table - 23 of 25</vt:lpstr>
      <vt:lpstr>Facebook Native Video Posts Table - 24 of 25</vt:lpstr>
      <vt:lpstr>Facebook Native Video Posts Table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2017-12-20T14:04:04Z</dcterms:created>
  <dcterms:modified xsi:type="dcterms:W3CDTF">2017-12-20T14:18:39Z</dcterms:modified>
</cp:coreProperties>
</file>