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E74BB-C450-4F80-BE74-ABAFB0694E4E}"/>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29306E6F-B94B-40F5-AFAE-35436C387677}"/>
              </a:ext>
            </a:extLst>
          </p:cNvPr>
          <p:cNvGraphicFramePr>
            <a:graphicFrameLocks noGrp="1"/>
          </p:cNvGraphicFramePr>
          <p:nvPr>
            <p:ph type="tbl" sz="quarter" idx="13"/>
            <p:extLst>
              <p:ext uri="{D42A27DB-BD31-4B8C-83A1-F6EECF244321}">
                <p14:modId xmlns:p14="http://schemas.microsoft.com/office/powerpoint/2010/main" val="3482285619"/>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9485624"/>
                    </a:ext>
                  </a:extLst>
                </a:gridCol>
                <a:gridCol w="617220">
                  <a:extLst>
                    <a:ext uri="{9D8B030D-6E8A-4147-A177-3AD203B41FA5}">
                      <a16:colId xmlns:a16="http://schemas.microsoft.com/office/drawing/2014/main" val="2012405413"/>
                    </a:ext>
                  </a:extLst>
                </a:gridCol>
                <a:gridCol w="534924">
                  <a:extLst>
                    <a:ext uri="{9D8B030D-6E8A-4147-A177-3AD203B41FA5}">
                      <a16:colId xmlns:a16="http://schemas.microsoft.com/office/drawing/2014/main" val="2415221162"/>
                    </a:ext>
                  </a:extLst>
                </a:gridCol>
                <a:gridCol w="534924">
                  <a:extLst>
                    <a:ext uri="{9D8B030D-6E8A-4147-A177-3AD203B41FA5}">
                      <a16:colId xmlns:a16="http://schemas.microsoft.com/office/drawing/2014/main" val="3272750386"/>
                    </a:ext>
                  </a:extLst>
                </a:gridCol>
                <a:gridCol w="411480">
                  <a:extLst>
                    <a:ext uri="{9D8B030D-6E8A-4147-A177-3AD203B41FA5}">
                      <a16:colId xmlns:a16="http://schemas.microsoft.com/office/drawing/2014/main" val="2670823634"/>
                    </a:ext>
                  </a:extLst>
                </a:gridCol>
                <a:gridCol w="534924">
                  <a:extLst>
                    <a:ext uri="{9D8B030D-6E8A-4147-A177-3AD203B41FA5}">
                      <a16:colId xmlns:a16="http://schemas.microsoft.com/office/drawing/2014/main" val="788241249"/>
                    </a:ext>
                  </a:extLst>
                </a:gridCol>
                <a:gridCol w="534924">
                  <a:extLst>
                    <a:ext uri="{9D8B030D-6E8A-4147-A177-3AD203B41FA5}">
                      <a16:colId xmlns:a16="http://schemas.microsoft.com/office/drawing/2014/main" val="693053049"/>
                    </a:ext>
                  </a:extLst>
                </a:gridCol>
                <a:gridCol w="534924">
                  <a:extLst>
                    <a:ext uri="{9D8B030D-6E8A-4147-A177-3AD203B41FA5}">
                      <a16:colId xmlns:a16="http://schemas.microsoft.com/office/drawing/2014/main" val="1124912511"/>
                    </a:ext>
                  </a:extLst>
                </a:gridCol>
                <a:gridCol w="534924">
                  <a:extLst>
                    <a:ext uri="{9D8B030D-6E8A-4147-A177-3AD203B41FA5}">
                      <a16:colId xmlns:a16="http://schemas.microsoft.com/office/drawing/2014/main" val="1186395067"/>
                    </a:ext>
                  </a:extLst>
                </a:gridCol>
                <a:gridCol w="534924">
                  <a:extLst>
                    <a:ext uri="{9D8B030D-6E8A-4147-A177-3AD203B41FA5}">
                      <a16:colId xmlns:a16="http://schemas.microsoft.com/office/drawing/2014/main" val="2224056"/>
                    </a:ext>
                  </a:extLst>
                </a:gridCol>
                <a:gridCol w="617220">
                  <a:extLst>
                    <a:ext uri="{9D8B030D-6E8A-4147-A177-3AD203B41FA5}">
                      <a16:colId xmlns:a16="http://schemas.microsoft.com/office/drawing/2014/main" val="938264025"/>
                    </a:ext>
                  </a:extLst>
                </a:gridCol>
                <a:gridCol w="370332">
                  <a:extLst>
                    <a:ext uri="{9D8B030D-6E8A-4147-A177-3AD203B41FA5}">
                      <a16:colId xmlns:a16="http://schemas.microsoft.com/office/drawing/2014/main" val="4144621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967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23:33:14</a:t>
                      </a:r>
                      <a:r>
                        <a:rPr kumimoji="0" lang="es-ES" sz="1000" b="0" i="0" u="none" strike="noStrike" kern="1200" cap="none" spc="0" normalizeH="0" baseline="0" noProof="0">
                          <a:ln>
                            <a:noFill/>
                          </a:ln>
                          <a:solidFill>
                            <a:prstClr val="black"/>
                          </a:solidFill>
                          <a:effectLst/>
                          <a:uLnTx/>
                          <a:uFillTx/>
                          <a:latin typeface="+mn-lt"/>
                          <a:ea typeface="+mn-ea"/>
                          <a:cs typeface="+mn-cs"/>
                        </a:rPr>
                        <a:t>
La extracción de algunos minerales es una tarea que provoca enormes daños al medio ambiente. La alternativa podría encontrarse en una variedad de plantas que absorben dichos materiales.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6834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23:15:00</a:t>
                      </a:r>
                      <a:r>
                        <a:rPr kumimoji="0" lang="es-ES" sz="1000" b="0" i="0" u="none" strike="noStrike" kern="1200" cap="none" spc="0" normalizeH="0" baseline="0" noProof="0">
                          <a:ln>
                            <a:noFill/>
                          </a:ln>
                          <a:solidFill>
                            <a:prstClr val="black"/>
                          </a:solidFill>
                          <a:effectLst/>
                          <a:uLnTx/>
                          <a:uFillTx/>
                          <a:latin typeface="+mn-lt"/>
                          <a:ea typeface="+mn-ea"/>
                          <a:cs typeface="+mn-cs"/>
                        </a:rPr>
                        <a:t>
Su padre tenía un supermercado en un pueblito de #Uruguay. Hoy, María José Siri es una de las sopranos más aclamadas en el mundo. Su historia es de película. ¡Aquí Estoy! la entrevistó en su paso por Berlín. No se pierdan el programa esta semana donde también sorteamos una mochila de la Ópera Alemana: www.dw.com/aquiestoy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557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22:05:01</a:t>
                      </a:r>
                      <a:r>
                        <a:rPr kumimoji="0" lang="es-ES" sz="1000" b="0" i="0" u="none" strike="noStrike" kern="1200" cap="none" spc="0" normalizeH="0" baseline="0" noProof="0">
                          <a:ln>
                            <a:noFill/>
                          </a:ln>
                          <a:solidFill>
                            <a:prstClr val="black"/>
                          </a:solidFill>
                          <a:effectLst/>
                          <a:uLnTx/>
                          <a:uFillTx/>
                          <a:latin typeface="+mn-lt"/>
                          <a:ea typeface="+mn-ea"/>
                          <a:cs typeface="+mn-cs"/>
                        </a:rPr>
                        <a:t>
Carlo Ancelotti tuvo que dejar su puesto como entrenador del Bayern, y no tanto por los resultados deportivos, dice el periodista Joscha Weber. El problema fue otro: no pudo convencer a sus jugadores ni a la directiva. http://p.dw.com/p/2l1ux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49454614"/>
                  </a:ext>
                </a:extLst>
              </a:tr>
            </a:tbl>
          </a:graphicData>
        </a:graphic>
      </p:graphicFrame>
      <p:sp>
        <p:nvSpPr>
          <p:cNvPr id="4" name="Text Placeholder 3">
            <a:extLst>
              <a:ext uri="{FF2B5EF4-FFF2-40B4-BE49-F238E27FC236}">
                <a16:creationId xmlns:a16="http://schemas.microsoft.com/office/drawing/2014/main" id="{1FB7DA92-1CFF-413A-8F81-6E92DD2C267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83138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F00D-583A-4BF9-AC33-5F3B33BB4A19}"/>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6D0A78AD-1396-405D-8BDF-34F66B4A644E}"/>
              </a:ext>
            </a:extLst>
          </p:cNvPr>
          <p:cNvGraphicFramePr>
            <a:graphicFrameLocks noGrp="1"/>
          </p:cNvGraphicFramePr>
          <p:nvPr>
            <p:ph type="tbl" sz="quarter" idx="13"/>
            <p:extLst>
              <p:ext uri="{D42A27DB-BD31-4B8C-83A1-F6EECF244321}">
                <p14:modId xmlns:p14="http://schemas.microsoft.com/office/powerpoint/2010/main" val="47368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8176765"/>
                    </a:ext>
                  </a:extLst>
                </a:gridCol>
                <a:gridCol w="617220">
                  <a:extLst>
                    <a:ext uri="{9D8B030D-6E8A-4147-A177-3AD203B41FA5}">
                      <a16:colId xmlns:a16="http://schemas.microsoft.com/office/drawing/2014/main" val="1405371416"/>
                    </a:ext>
                  </a:extLst>
                </a:gridCol>
                <a:gridCol w="534924">
                  <a:extLst>
                    <a:ext uri="{9D8B030D-6E8A-4147-A177-3AD203B41FA5}">
                      <a16:colId xmlns:a16="http://schemas.microsoft.com/office/drawing/2014/main" val="1722980237"/>
                    </a:ext>
                  </a:extLst>
                </a:gridCol>
                <a:gridCol w="534924">
                  <a:extLst>
                    <a:ext uri="{9D8B030D-6E8A-4147-A177-3AD203B41FA5}">
                      <a16:colId xmlns:a16="http://schemas.microsoft.com/office/drawing/2014/main" val="3578669460"/>
                    </a:ext>
                  </a:extLst>
                </a:gridCol>
                <a:gridCol w="411480">
                  <a:extLst>
                    <a:ext uri="{9D8B030D-6E8A-4147-A177-3AD203B41FA5}">
                      <a16:colId xmlns:a16="http://schemas.microsoft.com/office/drawing/2014/main" val="2735141375"/>
                    </a:ext>
                  </a:extLst>
                </a:gridCol>
                <a:gridCol w="534924">
                  <a:extLst>
                    <a:ext uri="{9D8B030D-6E8A-4147-A177-3AD203B41FA5}">
                      <a16:colId xmlns:a16="http://schemas.microsoft.com/office/drawing/2014/main" val="3672934054"/>
                    </a:ext>
                  </a:extLst>
                </a:gridCol>
                <a:gridCol w="534924">
                  <a:extLst>
                    <a:ext uri="{9D8B030D-6E8A-4147-A177-3AD203B41FA5}">
                      <a16:colId xmlns:a16="http://schemas.microsoft.com/office/drawing/2014/main" val="3663620619"/>
                    </a:ext>
                  </a:extLst>
                </a:gridCol>
                <a:gridCol w="534924">
                  <a:extLst>
                    <a:ext uri="{9D8B030D-6E8A-4147-A177-3AD203B41FA5}">
                      <a16:colId xmlns:a16="http://schemas.microsoft.com/office/drawing/2014/main" val="4107115353"/>
                    </a:ext>
                  </a:extLst>
                </a:gridCol>
                <a:gridCol w="534924">
                  <a:extLst>
                    <a:ext uri="{9D8B030D-6E8A-4147-A177-3AD203B41FA5}">
                      <a16:colId xmlns:a16="http://schemas.microsoft.com/office/drawing/2014/main" val="2694392740"/>
                    </a:ext>
                  </a:extLst>
                </a:gridCol>
                <a:gridCol w="534924">
                  <a:extLst>
                    <a:ext uri="{9D8B030D-6E8A-4147-A177-3AD203B41FA5}">
                      <a16:colId xmlns:a16="http://schemas.microsoft.com/office/drawing/2014/main" val="2016850885"/>
                    </a:ext>
                  </a:extLst>
                </a:gridCol>
                <a:gridCol w="617220">
                  <a:extLst>
                    <a:ext uri="{9D8B030D-6E8A-4147-A177-3AD203B41FA5}">
                      <a16:colId xmlns:a16="http://schemas.microsoft.com/office/drawing/2014/main" val="118798941"/>
                    </a:ext>
                  </a:extLst>
                </a:gridCol>
                <a:gridCol w="370332">
                  <a:extLst>
                    <a:ext uri="{9D8B030D-6E8A-4147-A177-3AD203B41FA5}">
                      <a16:colId xmlns:a16="http://schemas.microsoft.com/office/drawing/2014/main" val="840843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906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21:47:59</a:t>
                      </a:r>
                      <a:r>
                        <a:rPr kumimoji="0" lang="es-ES" sz="1000" b="0" i="0" u="none" strike="noStrike" kern="1200" cap="none" spc="0" normalizeH="0" baseline="0" noProof="0">
                          <a:ln>
                            <a:noFill/>
                          </a:ln>
                          <a:solidFill>
                            <a:prstClr val="black"/>
                          </a:solidFill>
                          <a:effectLst/>
                          <a:uLnTx/>
                          <a:uFillTx/>
                          <a:latin typeface="+mn-lt"/>
                          <a:ea typeface="+mn-ea"/>
                          <a:cs typeface="+mn-cs"/>
                        </a:rPr>
                        <a:t>
Durante el partido entre Amiens y Lille la reja que separa al público de la cancha cedió. Al menos cinco de los lesionados se encuentran graves. http://p.dw.com/p/2l26T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8805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21:03:31</a:t>
                      </a:r>
                      <a:r>
                        <a:rPr kumimoji="0" lang="es-ES" sz="1000" b="0" i="0" u="none" strike="noStrike" kern="1200" cap="none" spc="0" normalizeH="0" baseline="0" noProof="0">
                          <a:ln>
                            <a:noFill/>
                          </a:ln>
                          <a:solidFill>
                            <a:prstClr val="black"/>
                          </a:solidFill>
                          <a:effectLst/>
                          <a:uLnTx/>
                          <a:uFillTx/>
                          <a:latin typeface="+mn-lt"/>
                          <a:ea typeface="+mn-ea"/>
                          <a:cs typeface="+mn-cs"/>
                        </a:rPr>
                        <a:t>
Unidades de las Fuerzas Armadas de ambos países realizarán las maniobras conjuntas, que están directamente relacionadas con el referéndum kurdo. http://p.dw.com/p/2l25h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488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19:37:55</a:t>
                      </a:r>
                      <a:r>
                        <a:rPr kumimoji="0" lang="es-ES" sz="1000" b="0" i="0" u="none" strike="noStrike" kern="1200" cap="none" spc="0" normalizeH="0" baseline="0" noProof="0">
                          <a:ln>
                            <a:noFill/>
                          </a:ln>
                          <a:solidFill>
                            <a:prstClr val="black"/>
                          </a:solidFill>
                          <a:effectLst/>
                          <a:uLnTx/>
                          <a:uFillTx/>
                          <a:latin typeface="+mn-lt"/>
                          <a:ea typeface="+mn-ea"/>
                          <a:cs typeface="+mn-cs"/>
                        </a:rPr>
                        <a:t>
La Guardia Civil intervino el sistema informático que se usaría en la consulta. Interior verificó que los locales que podrían ser usados en las votaciones estaban cerrados.
http://p.dw.com/p/2l21z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89786985"/>
                  </a:ext>
                </a:extLst>
              </a:tr>
            </a:tbl>
          </a:graphicData>
        </a:graphic>
      </p:graphicFrame>
      <p:sp>
        <p:nvSpPr>
          <p:cNvPr id="4" name="Text Placeholder 3">
            <a:extLst>
              <a:ext uri="{FF2B5EF4-FFF2-40B4-BE49-F238E27FC236}">
                <a16:creationId xmlns:a16="http://schemas.microsoft.com/office/drawing/2014/main" id="{6FE6366F-EC1E-4BD9-A28C-0CAC19B34D8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503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B117-E804-45EF-B9A0-221CDB1D007B}"/>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565B7058-A24D-4187-B787-989922443D75}"/>
              </a:ext>
            </a:extLst>
          </p:cNvPr>
          <p:cNvGraphicFramePr>
            <a:graphicFrameLocks noGrp="1"/>
          </p:cNvGraphicFramePr>
          <p:nvPr>
            <p:ph type="tbl" sz="quarter" idx="13"/>
            <p:extLst>
              <p:ext uri="{D42A27DB-BD31-4B8C-83A1-F6EECF244321}">
                <p14:modId xmlns:p14="http://schemas.microsoft.com/office/powerpoint/2010/main" val="202724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7673993"/>
                    </a:ext>
                  </a:extLst>
                </a:gridCol>
                <a:gridCol w="617220">
                  <a:extLst>
                    <a:ext uri="{9D8B030D-6E8A-4147-A177-3AD203B41FA5}">
                      <a16:colId xmlns:a16="http://schemas.microsoft.com/office/drawing/2014/main" val="3459045691"/>
                    </a:ext>
                  </a:extLst>
                </a:gridCol>
                <a:gridCol w="534924">
                  <a:extLst>
                    <a:ext uri="{9D8B030D-6E8A-4147-A177-3AD203B41FA5}">
                      <a16:colId xmlns:a16="http://schemas.microsoft.com/office/drawing/2014/main" val="4081719643"/>
                    </a:ext>
                  </a:extLst>
                </a:gridCol>
                <a:gridCol w="534924">
                  <a:extLst>
                    <a:ext uri="{9D8B030D-6E8A-4147-A177-3AD203B41FA5}">
                      <a16:colId xmlns:a16="http://schemas.microsoft.com/office/drawing/2014/main" val="2129075835"/>
                    </a:ext>
                  </a:extLst>
                </a:gridCol>
                <a:gridCol w="411480">
                  <a:extLst>
                    <a:ext uri="{9D8B030D-6E8A-4147-A177-3AD203B41FA5}">
                      <a16:colId xmlns:a16="http://schemas.microsoft.com/office/drawing/2014/main" val="591095243"/>
                    </a:ext>
                  </a:extLst>
                </a:gridCol>
                <a:gridCol w="534924">
                  <a:extLst>
                    <a:ext uri="{9D8B030D-6E8A-4147-A177-3AD203B41FA5}">
                      <a16:colId xmlns:a16="http://schemas.microsoft.com/office/drawing/2014/main" val="2074059392"/>
                    </a:ext>
                  </a:extLst>
                </a:gridCol>
                <a:gridCol w="534924">
                  <a:extLst>
                    <a:ext uri="{9D8B030D-6E8A-4147-A177-3AD203B41FA5}">
                      <a16:colId xmlns:a16="http://schemas.microsoft.com/office/drawing/2014/main" val="1748336549"/>
                    </a:ext>
                  </a:extLst>
                </a:gridCol>
                <a:gridCol w="534924">
                  <a:extLst>
                    <a:ext uri="{9D8B030D-6E8A-4147-A177-3AD203B41FA5}">
                      <a16:colId xmlns:a16="http://schemas.microsoft.com/office/drawing/2014/main" val="128606765"/>
                    </a:ext>
                  </a:extLst>
                </a:gridCol>
                <a:gridCol w="534924">
                  <a:extLst>
                    <a:ext uri="{9D8B030D-6E8A-4147-A177-3AD203B41FA5}">
                      <a16:colId xmlns:a16="http://schemas.microsoft.com/office/drawing/2014/main" val="1512881926"/>
                    </a:ext>
                  </a:extLst>
                </a:gridCol>
                <a:gridCol w="534924">
                  <a:extLst>
                    <a:ext uri="{9D8B030D-6E8A-4147-A177-3AD203B41FA5}">
                      <a16:colId xmlns:a16="http://schemas.microsoft.com/office/drawing/2014/main" val="4016140719"/>
                    </a:ext>
                  </a:extLst>
                </a:gridCol>
                <a:gridCol w="617220">
                  <a:extLst>
                    <a:ext uri="{9D8B030D-6E8A-4147-A177-3AD203B41FA5}">
                      <a16:colId xmlns:a16="http://schemas.microsoft.com/office/drawing/2014/main" val="1714325139"/>
                    </a:ext>
                  </a:extLst>
                </a:gridCol>
                <a:gridCol w="370332">
                  <a:extLst>
                    <a:ext uri="{9D8B030D-6E8A-4147-A177-3AD203B41FA5}">
                      <a16:colId xmlns:a16="http://schemas.microsoft.com/office/drawing/2014/main" val="2563041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261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19:00:00</a:t>
                      </a:r>
                      <a:r>
                        <a:rPr kumimoji="0" lang="es-ES" sz="1000" b="0" i="0" u="none" strike="noStrike" kern="1200" cap="none" spc="0" normalizeH="0" baseline="0" noProof="0">
                          <a:ln>
                            <a:noFill/>
                          </a:ln>
                          <a:solidFill>
                            <a:prstClr val="black"/>
                          </a:solidFill>
                          <a:effectLst/>
                          <a:uLnTx/>
                          <a:uFillTx/>
                          <a:latin typeface="+mn-lt"/>
                          <a:ea typeface="+mn-ea"/>
                          <a:cs typeface="+mn-cs"/>
                        </a:rPr>
                        <a:t>
Lo más destacado de la fecha en esta galería. Borussia Dortmund mantiene el paso firme y sigue puntero del torneo. http://p.dw.com/p/2l1tu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932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18:45:01</a:t>
                      </a:r>
                      <a:r>
                        <a:rPr kumimoji="0" lang="es-ES" sz="1000" b="0" i="0" u="none" strike="noStrike" kern="1200" cap="none" spc="0" normalizeH="0" baseline="0" noProof="0">
                          <a:ln>
                            <a:noFill/>
                          </a:ln>
                          <a:solidFill>
                            <a:prstClr val="black"/>
                          </a:solidFill>
                          <a:effectLst/>
                          <a:uLnTx/>
                          <a:uFillTx/>
                          <a:latin typeface="+mn-lt"/>
                          <a:ea typeface="+mn-ea"/>
                          <a:cs typeface="+mn-cs"/>
                        </a:rPr>
                        <a:t>
Alegres y hospitalarios, así son los habitantes de Dublín. Nuestra guía, Tanya Jordan, nos lleva por los mejores sitios de la capital de Irlanda.
http://p.dw.com/p/2kRSf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143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18:20:00</a:t>
                      </a:r>
                      <a:r>
                        <a:rPr kumimoji="0" lang="es-ES" sz="1000" b="0" i="0" u="none" strike="noStrike" kern="1200" cap="none" spc="0" normalizeH="0" baseline="0" noProof="0">
                          <a:ln>
                            <a:noFill/>
                          </a:ln>
                          <a:solidFill>
                            <a:prstClr val="black"/>
                          </a:solidFill>
                          <a:effectLst/>
                          <a:uLnTx/>
                          <a:uFillTx/>
                          <a:latin typeface="+mn-lt"/>
                          <a:ea typeface="+mn-ea"/>
                          <a:cs typeface="+mn-cs"/>
                        </a:rPr>
                        <a:t>
En un pequeño congreso realizado en Berlín, el partido ecopacifista decidió aceptar la invitación enviada por los conservadores. ¿Llegarán a acuerdo? http://p.dw.com/p/2l1vf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8577841"/>
                  </a:ext>
                </a:extLst>
              </a:tr>
            </a:tbl>
          </a:graphicData>
        </a:graphic>
      </p:graphicFrame>
      <p:sp>
        <p:nvSpPr>
          <p:cNvPr id="4" name="Text Placeholder 3">
            <a:extLst>
              <a:ext uri="{FF2B5EF4-FFF2-40B4-BE49-F238E27FC236}">
                <a16:creationId xmlns:a16="http://schemas.microsoft.com/office/drawing/2014/main" id="{6F251B0C-5437-4469-87D5-9E3E31F54A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00405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00C4-F802-456D-9842-A7918CC76349}"/>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07F1B995-F9CB-41C7-BE82-73B7FD423335}"/>
              </a:ext>
            </a:extLst>
          </p:cNvPr>
          <p:cNvGraphicFramePr>
            <a:graphicFrameLocks noGrp="1"/>
          </p:cNvGraphicFramePr>
          <p:nvPr>
            <p:ph type="tbl" sz="quarter" idx="13"/>
            <p:extLst>
              <p:ext uri="{D42A27DB-BD31-4B8C-83A1-F6EECF244321}">
                <p14:modId xmlns:p14="http://schemas.microsoft.com/office/powerpoint/2010/main" val="1270145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8561892"/>
                    </a:ext>
                  </a:extLst>
                </a:gridCol>
                <a:gridCol w="617220">
                  <a:extLst>
                    <a:ext uri="{9D8B030D-6E8A-4147-A177-3AD203B41FA5}">
                      <a16:colId xmlns:a16="http://schemas.microsoft.com/office/drawing/2014/main" val="3071474398"/>
                    </a:ext>
                  </a:extLst>
                </a:gridCol>
                <a:gridCol w="534924">
                  <a:extLst>
                    <a:ext uri="{9D8B030D-6E8A-4147-A177-3AD203B41FA5}">
                      <a16:colId xmlns:a16="http://schemas.microsoft.com/office/drawing/2014/main" val="3343205722"/>
                    </a:ext>
                  </a:extLst>
                </a:gridCol>
                <a:gridCol w="534924">
                  <a:extLst>
                    <a:ext uri="{9D8B030D-6E8A-4147-A177-3AD203B41FA5}">
                      <a16:colId xmlns:a16="http://schemas.microsoft.com/office/drawing/2014/main" val="3899956954"/>
                    </a:ext>
                  </a:extLst>
                </a:gridCol>
                <a:gridCol w="411480">
                  <a:extLst>
                    <a:ext uri="{9D8B030D-6E8A-4147-A177-3AD203B41FA5}">
                      <a16:colId xmlns:a16="http://schemas.microsoft.com/office/drawing/2014/main" val="3882374120"/>
                    </a:ext>
                  </a:extLst>
                </a:gridCol>
                <a:gridCol w="534924">
                  <a:extLst>
                    <a:ext uri="{9D8B030D-6E8A-4147-A177-3AD203B41FA5}">
                      <a16:colId xmlns:a16="http://schemas.microsoft.com/office/drawing/2014/main" val="321523962"/>
                    </a:ext>
                  </a:extLst>
                </a:gridCol>
                <a:gridCol w="534924">
                  <a:extLst>
                    <a:ext uri="{9D8B030D-6E8A-4147-A177-3AD203B41FA5}">
                      <a16:colId xmlns:a16="http://schemas.microsoft.com/office/drawing/2014/main" val="1528707366"/>
                    </a:ext>
                  </a:extLst>
                </a:gridCol>
                <a:gridCol w="534924">
                  <a:extLst>
                    <a:ext uri="{9D8B030D-6E8A-4147-A177-3AD203B41FA5}">
                      <a16:colId xmlns:a16="http://schemas.microsoft.com/office/drawing/2014/main" val="783215752"/>
                    </a:ext>
                  </a:extLst>
                </a:gridCol>
                <a:gridCol w="534924">
                  <a:extLst>
                    <a:ext uri="{9D8B030D-6E8A-4147-A177-3AD203B41FA5}">
                      <a16:colId xmlns:a16="http://schemas.microsoft.com/office/drawing/2014/main" val="1910255818"/>
                    </a:ext>
                  </a:extLst>
                </a:gridCol>
                <a:gridCol w="534924">
                  <a:extLst>
                    <a:ext uri="{9D8B030D-6E8A-4147-A177-3AD203B41FA5}">
                      <a16:colId xmlns:a16="http://schemas.microsoft.com/office/drawing/2014/main" val="1245857738"/>
                    </a:ext>
                  </a:extLst>
                </a:gridCol>
                <a:gridCol w="617220">
                  <a:extLst>
                    <a:ext uri="{9D8B030D-6E8A-4147-A177-3AD203B41FA5}">
                      <a16:colId xmlns:a16="http://schemas.microsoft.com/office/drawing/2014/main" val="1360628420"/>
                    </a:ext>
                  </a:extLst>
                </a:gridCol>
                <a:gridCol w="370332">
                  <a:extLst>
                    <a:ext uri="{9D8B030D-6E8A-4147-A177-3AD203B41FA5}">
                      <a16:colId xmlns:a16="http://schemas.microsoft.com/office/drawing/2014/main" val="2238990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186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17:38:37</a:t>
                      </a:r>
                      <a:r>
                        <a:rPr kumimoji="0" lang="es-ES" sz="1000" b="0" i="0" u="none" strike="noStrike" kern="1200" cap="none" spc="0" normalizeH="0" baseline="0" noProof="0">
                          <a:ln>
                            <a:noFill/>
                          </a:ln>
                          <a:solidFill>
                            <a:prstClr val="black"/>
                          </a:solidFill>
                          <a:effectLst/>
                          <a:uLnTx/>
                          <a:uFillTx/>
                          <a:latin typeface="+mn-lt"/>
                          <a:ea typeface="+mn-ea"/>
                          <a:cs typeface="+mn-cs"/>
                        </a:rPr>
                        <a:t>
Se ha roto tanta porcelana en España que ya da igual si este 1 de octubre gana el “sí” o el “no” en el referendo independentista catalán, comenta Martin Muno, sin eximir de culpa a ninguna de las partes en discordia. http://p.dw.com/p/2l1TR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4319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16:05:26</a:t>
                      </a:r>
                      <a:r>
                        <a:rPr kumimoji="0" lang="es-ES" sz="1000" b="0" i="0" u="none" strike="noStrike" kern="1200" cap="none" spc="0" normalizeH="0" baseline="0" noProof="0">
                          <a:ln>
                            <a:noFill/>
                          </a:ln>
                          <a:solidFill>
                            <a:prstClr val="black"/>
                          </a:solidFill>
                          <a:effectLst/>
                          <a:uLnTx/>
                          <a:uFillTx/>
                          <a:latin typeface="+mn-lt"/>
                          <a:ea typeface="+mn-ea"/>
                          <a:cs typeface="+mn-cs"/>
                        </a:rPr>
                        <a:t>
El secretario de Estado estadounidense dijo en China que se “sondea” la voluntad de Pyongyang de entablar una línea de diálogo. “No estamos a oscuras”, aseguró. http://p.dw.com/p/2l1oA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7064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16:00:02</a:t>
                      </a:r>
                      <a:r>
                        <a:rPr kumimoji="0" lang="es-ES" sz="1000" b="0" i="0" u="none" strike="noStrike" kern="1200" cap="none" spc="0" normalizeH="0" baseline="0" noProof="0">
                          <a:ln>
                            <a:noFill/>
                          </a:ln>
                          <a:solidFill>
                            <a:prstClr val="black"/>
                          </a:solidFill>
                          <a:effectLst/>
                          <a:uLnTx/>
                          <a:uFillTx/>
                          <a:latin typeface="+mn-lt"/>
                          <a:ea typeface="+mn-ea"/>
                          <a:cs typeface="+mn-cs"/>
                        </a:rPr>
                        <a:t>
#Musicamaestra toma una lección de marimba. Los percusionistas Johan Bridger y Patrick Raab enseñan  a Alondra de la Parra a tocar, antes de su concierto con la Orquesta Sinfónica de la Radio Sueca en Estocolmo.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9968671"/>
                  </a:ext>
                </a:extLst>
              </a:tr>
            </a:tbl>
          </a:graphicData>
        </a:graphic>
      </p:graphicFrame>
      <p:sp>
        <p:nvSpPr>
          <p:cNvPr id="4" name="Text Placeholder 3">
            <a:extLst>
              <a:ext uri="{FF2B5EF4-FFF2-40B4-BE49-F238E27FC236}">
                <a16:creationId xmlns:a16="http://schemas.microsoft.com/office/drawing/2014/main" id="{D1A0CD7C-3C45-41D7-9EB1-43C9AB2417C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05518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A9B2-6536-4B55-A3A5-EAF1F9E50EF3}"/>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BB2646D1-199A-4472-8208-3C0416147AE9}"/>
              </a:ext>
            </a:extLst>
          </p:cNvPr>
          <p:cNvGraphicFramePr>
            <a:graphicFrameLocks noGrp="1"/>
          </p:cNvGraphicFramePr>
          <p:nvPr>
            <p:ph type="tbl" sz="quarter" idx="13"/>
            <p:extLst>
              <p:ext uri="{D42A27DB-BD31-4B8C-83A1-F6EECF244321}">
                <p14:modId xmlns:p14="http://schemas.microsoft.com/office/powerpoint/2010/main" val="18051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28242239"/>
                    </a:ext>
                  </a:extLst>
                </a:gridCol>
                <a:gridCol w="617220">
                  <a:extLst>
                    <a:ext uri="{9D8B030D-6E8A-4147-A177-3AD203B41FA5}">
                      <a16:colId xmlns:a16="http://schemas.microsoft.com/office/drawing/2014/main" val="4161858121"/>
                    </a:ext>
                  </a:extLst>
                </a:gridCol>
                <a:gridCol w="534924">
                  <a:extLst>
                    <a:ext uri="{9D8B030D-6E8A-4147-A177-3AD203B41FA5}">
                      <a16:colId xmlns:a16="http://schemas.microsoft.com/office/drawing/2014/main" val="777666836"/>
                    </a:ext>
                  </a:extLst>
                </a:gridCol>
                <a:gridCol w="534924">
                  <a:extLst>
                    <a:ext uri="{9D8B030D-6E8A-4147-A177-3AD203B41FA5}">
                      <a16:colId xmlns:a16="http://schemas.microsoft.com/office/drawing/2014/main" val="1250675640"/>
                    </a:ext>
                  </a:extLst>
                </a:gridCol>
                <a:gridCol w="411480">
                  <a:extLst>
                    <a:ext uri="{9D8B030D-6E8A-4147-A177-3AD203B41FA5}">
                      <a16:colId xmlns:a16="http://schemas.microsoft.com/office/drawing/2014/main" val="2149913051"/>
                    </a:ext>
                  </a:extLst>
                </a:gridCol>
                <a:gridCol w="534924">
                  <a:extLst>
                    <a:ext uri="{9D8B030D-6E8A-4147-A177-3AD203B41FA5}">
                      <a16:colId xmlns:a16="http://schemas.microsoft.com/office/drawing/2014/main" val="4039623122"/>
                    </a:ext>
                  </a:extLst>
                </a:gridCol>
                <a:gridCol w="534924">
                  <a:extLst>
                    <a:ext uri="{9D8B030D-6E8A-4147-A177-3AD203B41FA5}">
                      <a16:colId xmlns:a16="http://schemas.microsoft.com/office/drawing/2014/main" val="1152315106"/>
                    </a:ext>
                  </a:extLst>
                </a:gridCol>
                <a:gridCol w="534924">
                  <a:extLst>
                    <a:ext uri="{9D8B030D-6E8A-4147-A177-3AD203B41FA5}">
                      <a16:colId xmlns:a16="http://schemas.microsoft.com/office/drawing/2014/main" val="2617261553"/>
                    </a:ext>
                  </a:extLst>
                </a:gridCol>
                <a:gridCol w="534924">
                  <a:extLst>
                    <a:ext uri="{9D8B030D-6E8A-4147-A177-3AD203B41FA5}">
                      <a16:colId xmlns:a16="http://schemas.microsoft.com/office/drawing/2014/main" val="1958186437"/>
                    </a:ext>
                  </a:extLst>
                </a:gridCol>
                <a:gridCol w="534924">
                  <a:extLst>
                    <a:ext uri="{9D8B030D-6E8A-4147-A177-3AD203B41FA5}">
                      <a16:colId xmlns:a16="http://schemas.microsoft.com/office/drawing/2014/main" val="834477633"/>
                    </a:ext>
                  </a:extLst>
                </a:gridCol>
                <a:gridCol w="617220">
                  <a:extLst>
                    <a:ext uri="{9D8B030D-6E8A-4147-A177-3AD203B41FA5}">
                      <a16:colId xmlns:a16="http://schemas.microsoft.com/office/drawing/2014/main" val="808931491"/>
                    </a:ext>
                  </a:extLst>
                </a:gridCol>
                <a:gridCol w="370332">
                  <a:extLst>
                    <a:ext uri="{9D8B030D-6E8A-4147-A177-3AD203B41FA5}">
                      <a16:colId xmlns:a16="http://schemas.microsoft.com/office/drawing/2014/main" val="1714902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046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12:52:56</a:t>
                      </a:r>
                      <a:r>
                        <a:rPr kumimoji="0" lang="es-ES" sz="1000" b="0" i="0" u="none" strike="noStrike" kern="1200" cap="none" spc="0" normalizeH="0" baseline="0" noProof="0">
                          <a:ln>
                            <a:noFill/>
                          </a:ln>
                          <a:solidFill>
                            <a:prstClr val="black"/>
                          </a:solidFill>
                          <a:effectLst/>
                          <a:uLnTx/>
                          <a:uFillTx/>
                          <a:latin typeface="+mn-lt"/>
                          <a:ea typeface="+mn-ea"/>
                          <a:cs typeface="+mn-cs"/>
                        </a:rPr>
                        <a:t>
El presidente francés, Emmanuel Macron (foto), invitó al mandatario iraquí, Haidar al Abadi, a que volara a París el próximo jueves (5.10.2017) y le ofreció su ayuda para evitar tensiones tras el polémico referéndum de independencia celebrado por los kurdos en el norte de Irak, en el que una abrumadora mayoría manifestó su deseo de separarse de Bagdad.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5769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12:50:46</a:t>
                      </a:r>
                      <a:r>
                        <a:rPr kumimoji="0" lang="es-ES" sz="1000" b="0" i="0" u="none" strike="noStrike" kern="1200" cap="none" spc="0" normalizeH="0" baseline="0" noProof="0">
                          <a:ln>
                            <a:noFill/>
                          </a:ln>
                          <a:solidFill>
                            <a:prstClr val="black"/>
                          </a:solidFill>
                          <a:effectLst/>
                          <a:uLnTx/>
                          <a:uFillTx/>
                          <a:latin typeface="+mn-lt"/>
                          <a:ea typeface="+mn-ea"/>
                          <a:cs typeface="+mn-cs"/>
                        </a:rPr>
                        <a:t>
El primer ministro de Estonia, Jüri Ratas (foto), le propuso a la UE crear una defensa conjunta frente a ciberataques, tras la cumbre digital europea, celebrada el viernes (29.9.2017) en Tallin. Ningún socio del bloque comunitario puede garantizar su seguridad informática por sí solo, argumentó.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47445326"/>
                  </a:ext>
                </a:extLst>
              </a:tr>
            </a:tbl>
          </a:graphicData>
        </a:graphic>
      </p:graphicFrame>
      <p:sp>
        <p:nvSpPr>
          <p:cNvPr id="4" name="Text Placeholder 3">
            <a:extLst>
              <a:ext uri="{FF2B5EF4-FFF2-40B4-BE49-F238E27FC236}">
                <a16:creationId xmlns:a16="http://schemas.microsoft.com/office/drawing/2014/main" id="{3384867F-CA15-4895-9AEE-1E961BAAB85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78217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9D65-7045-4254-AE45-2E6157370378}"/>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DE7B2BAB-A202-4E70-9862-F23C27363DA0}"/>
              </a:ext>
            </a:extLst>
          </p:cNvPr>
          <p:cNvGraphicFramePr>
            <a:graphicFrameLocks noGrp="1"/>
          </p:cNvGraphicFramePr>
          <p:nvPr>
            <p:ph type="tbl" sz="quarter" idx="13"/>
            <p:extLst>
              <p:ext uri="{D42A27DB-BD31-4B8C-83A1-F6EECF244321}">
                <p14:modId xmlns:p14="http://schemas.microsoft.com/office/powerpoint/2010/main" val="353384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5510306"/>
                    </a:ext>
                  </a:extLst>
                </a:gridCol>
                <a:gridCol w="617220">
                  <a:extLst>
                    <a:ext uri="{9D8B030D-6E8A-4147-A177-3AD203B41FA5}">
                      <a16:colId xmlns:a16="http://schemas.microsoft.com/office/drawing/2014/main" val="125784780"/>
                    </a:ext>
                  </a:extLst>
                </a:gridCol>
                <a:gridCol w="534924">
                  <a:extLst>
                    <a:ext uri="{9D8B030D-6E8A-4147-A177-3AD203B41FA5}">
                      <a16:colId xmlns:a16="http://schemas.microsoft.com/office/drawing/2014/main" val="1268471611"/>
                    </a:ext>
                  </a:extLst>
                </a:gridCol>
                <a:gridCol w="534924">
                  <a:extLst>
                    <a:ext uri="{9D8B030D-6E8A-4147-A177-3AD203B41FA5}">
                      <a16:colId xmlns:a16="http://schemas.microsoft.com/office/drawing/2014/main" val="3878741444"/>
                    </a:ext>
                  </a:extLst>
                </a:gridCol>
                <a:gridCol w="411480">
                  <a:extLst>
                    <a:ext uri="{9D8B030D-6E8A-4147-A177-3AD203B41FA5}">
                      <a16:colId xmlns:a16="http://schemas.microsoft.com/office/drawing/2014/main" val="141559224"/>
                    </a:ext>
                  </a:extLst>
                </a:gridCol>
                <a:gridCol w="534924">
                  <a:extLst>
                    <a:ext uri="{9D8B030D-6E8A-4147-A177-3AD203B41FA5}">
                      <a16:colId xmlns:a16="http://schemas.microsoft.com/office/drawing/2014/main" val="2253519430"/>
                    </a:ext>
                  </a:extLst>
                </a:gridCol>
                <a:gridCol w="534924">
                  <a:extLst>
                    <a:ext uri="{9D8B030D-6E8A-4147-A177-3AD203B41FA5}">
                      <a16:colId xmlns:a16="http://schemas.microsoft.com/office/drawing/2014/main" val="2753731777"/>
                    </a:ext>
                  </a:extLst>
                </a:gridCol>
                <a:gridCol w="534924">
                  <a:extLst>
                    <a:ext uri="{9D8B030D-6E8A-4147-A177-3AD203B41FA5}">
                      <a16:colId xmlns:a16="http://schemas.microsoft.com/office/drawing/2014/main" val="1607071421"/>
                    </a:ext>
                  </a:extLst>
                </a:gridCol>
                <a:gridCol w="534924">
                  <a:extLst>
                    <a:ext uri="{9D8B030D-6E8A-4147-A177-3AD203B41FA5}">
                      <a16:colId xmlns:a16="http://schemas.microsoft.com/office/drawing/2014/main" val="2852185702"/>
                    </a:ext>
                  </a:extLst>
                </a:gridCol>
                <a:gridCol w="534924">
                  <a:extLst>
                    <a:ext uri="{9D8B030D-6E8A-4147-A177-3AD203B41FA5}">
                      <a16:colId xmlns:a16="http://schemas.microsoft.com/office/drawing/2014/main" val="2197684692"/>
                    </a:ext>
                  </a:extLst>
                </a:gridCol>
                <a:gridCol w="617220">
                  <a:extLst>
                    <a:ext uri="{9D8B030D-6E8A-4147-A177-3AD203B41FA5}">
                      <a16:colId xmlns:a16="http://schemas.microsoft.com/office/drawing/2014/main" val="2822626142"/>
                    </a:ext>
                  </a:extLst>
                </a:gridCol>
                <a:gridCol w="370332">
                  <a:extLst>
                    <a:ext uri="{9D8B030D-6E8A-4147-A177-3AD203B41FA5}">
                      <a16:colId xmlns:a16="http://schemas.microsoft.com/office/drawing/2014/main" val="378089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442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12:47:48</a:t>
                      </a:r>
                      <a:r>
                        <a:rPr kumimoji="0" lang="es-ES" sz="1000" b="0" i="0" u="none" strike="noStrike" kern="1200" cap="none" spc="0" normalizeH="0" baseline="0" noProof="0">
                          <a:ln>
                            <a:noFill/>
                          </a:ln>
                          <a:solidFill>
                            <a:prstClr val="black"/>
                          </a:solidFill>
                          <a:effectLst/>
                          <a:uLnTx/>
                          <a:uFillTx/>
                          <a:latin typeface="+mn-lt"/>
                          <a:ea typeface="+mn-ea"/>
                          <a:cs typeface="+mn-cs"/>
                        </a:rPr>
                        <a:t>
El cohete Ariane 5 envió al espacio dos satélites de telecomunicaciones, más de tres semanas después de un lanzamiento fallido. El cohete portador despegó el viernes (29.9.2017) de la estación espacial de Kourou, en la Guayana Francesa, informó el gestor espacial europeo Arianespace.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5243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12:46:32</a:t>
                      </a:r>
                      <a:r>
                        <a:rPr kumimoji="0" lang="es-ES" sz="1000" b="0" i="0" u="none" strike="noStrike" kern="1200" cap="none" spc="0" normalizeH="0" baseline="0" noProof="0">
                          <a:ln>
                            <a:noFill/>
                          </a:ln>
                          <a:solidFill>
                            <a:prstClr val="black"/>
                          </a:solidFill>
                          <a:effectLst/>
                          <a:uLnTx/>
                          <a:uFillTx/>
                          <a:latin typeface="+mn-lt"/>
                          <a:ea typeface="+mn-ea"/>
                          <a:cs typeface="+mn-cs"/>
                        </a:rPr>
                        <a:t>
El uso del burka –el velo que cubre los ojos– o el nicab –el que los deja al descubierto– en el espacio público quedará prohibido en Austria a partir de este 1 de octubre, mediante una ley que ha sido tachada de populista, innecesaria y difícil de aplicar.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0295294"/>
                  </a:ext>
                </a:extLst>
              </a:tr>
            </a:tbl>
          </a:graphicData>
        </a:graphic>
      </p:graphicFrame>
      <p:sp>
        <p:nvSpPr>
          <p:cNvPr id="4" name="Text Placeholder 3">
            <a:extLst>
              <a:ext uri="{FF2B5EF4-FFF2-40B4-BE49-F238E27FC236}">
                <a16:creationId xmlns:a16="http://schemas.microsoft.com/office/drawing/2014/main" id="{923219BE-BC4A-47EB-9D6E-4D926FB1CD6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15132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4096-929B-4115-BF40-2A765867DFD0}"/>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EF683A72-5BF7-4342-B2D6-7491155CFF19}"/>
              </a:ext>
            </a:extLst>
          </p:cNvPr>
          <p:cNvGraphicFramePr>
            <a:graphicFrameLocks noGrp="1"/>
          </p:cNvGraphicFramePr>
          <p:nvPr>
            <p:ph type="tbl" sz="quarter" idx="13"/>
            <p:extLst>
              <p:ext uri="{D42A27DB-BD31-4B8C-83A1-F6EECF244321}">
                <p14:modId xmlns:p14="http://schemas.microsoft.com/office/powerpoint/2010/main" val="208441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071506"/>
                    </a:ext>
                  </a:extLst>
                </a:gridCol>
                <a:gridCol w="617220">
                  <a:extLst>
                    <a:ext uri="{9D8B030D-6E8A-4147-A177-3AD203B41FA5}">
                      <a16:colId xmlns:a16="http://schemas.microsoft.com/office/drawing/2014/main" val="157964186"/>
                    </a:ext>
                  </a:extLst>
                </a:gridCol>
                <a:gridCol w="534924">
                  <a:extLst>
                    <a:ext uri="{9D8B030D-6E8A-4147-A177-3AD203B41FA5}">
                      <a16:colId xmlns:a16="http://schemas.microsoft.com/office/drawing/2014/main" val="1128087270"/>
                    </a:ext>
                  </a:extLst>
                </a:gridCol>
                <a:gridCol w="534924">
                  <a:extLst>
                    <a:ext uri="{9D8B030D-6E8A-4147-A177-3AD203B41FA5}">
                      <a16:colId xmlns:a16="http://schemas.microsoft.com/office/drawing/2014/main" val="2266796646"/>
                    </a:ext>
                  </a:extLst>
                </a:gridCol>
                <a:gridCol w="411480">
                  <a:extLst>
                    <a:ext uri="{9D8B030D-6E8A-4147-A177-3AD203B41FA5}">
                      <a16:colId xmlns:a16="http://schemas.microsoft.com/office/drawing/2014/main" val="2222410044"/>
                    </a:ext>
                  </a:extLst>
                </a:gridCol>
                <a:gridCol w="534924">
                  <a:extLst>
                    <a:ext uri="{9D8B030D-6E8A-4147-A177-3AD203B41FA5}">
                      <a16:colId xmlns:a16="http://schemas.microsoft.com/office/drawing/2014/main" val="3579938655"/>
                    </a:ext>
                  </a:extLst>
                </a:gridCol>
                <a:gridCol w="534924">
                  <a:extLst>
                    <a:ext uri="{9D8B030D-6E8A-4147-A177-3AD203B41FA5}">
                      <a16:colId xmlns:a16="http://schemas.microsoft.com/office/drawing/2014/main" val="733355359"/>
                    </a:ext>
                  </a:extLst>
                </a:gridCol>
                <a:gridCol w="534924">
                  <a:extLst>
                    <a:ext uri="{9D8B030D-6E8A-4147-A177-3AD203B41FA5}">
                      <a16:colId xmlns:a16="http://schemas.microsoft.com/office/drawing/2014/main" val="1359642094"/>
                    </a:ext>
                  </a:extLst>
                </a:gridCol>
                <a:gridCol w="534924">
                  <a:extLst>
                    <a:ext uri="{9D8B030D-6E8A-4147-A177-3AD203B41FA5}">
                      <a16:colId xmlns:a16="http://schemas.microsoft.com/office/drawing/2014/main" val="2555210183"/>
                    </a:ext>
                  </a:extLst>
                </a:gridCol>
                <a:gridCol w="534924">
                  <a:extLst>
                    <a:ext uri="{9D8B030D-6E8A-4147-A177-3AD203B41FA5}">
                      <a16:colId xmlns:a16="http://schemas.microsoft.com/office/drawing/2014/main" val="1327409057"/>
                    </a:ext>
                  </a:extLst>
                </a:gridCol>
                <a:gridCol w="617220">
                  <a:extLst>
                    <a:ext uri="{9D8B030D-6E8A-4147-A177-3AD203B41FA5}">
                      <a16:colId xmlns:a16="http://schemas.microsoft.com/office/drawing/2014/main" val="2346178346"/>
                    </a:ext>
                  </a:extLst>
                </a:gridCol>
                <a:gridCol w="370332">
                  <a:extLst>
                    <a:ext uri="{9D8B030D-6E8A-4147-A177-3AD203B41FA5}">
                      <a16:colId xmlns:a16="http://schemas.microsoft.com/office/drawing/2014/main" val="23240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72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12:45:30</a:t>
                      </a:r>
                      <a:r>
                        <a:rPr kumimoji="0" lang="es-ES" sz="1000" b="0" i="0" u="none" strike="noStrike" kern="1200" cap="none" spc="0" normalizeH="0" baseline="0" noProof="0">
                          <a:ln>
                            <a:noFill/>
                          </a:ln>
                          <a:solidFill>
                            <a:prstClr val="black"/>
                          </a:solidFill>
                          <a:effectLst/>
                          <a:uLnTx/>
                          <a:uFillTx/>
                          <a:latin typeface="+mn-lt"/>
                          <a:ea typeface="+mn-ea"/>
                          <a:cs typeface="+mn-cs"/>
                        </a:rPr>
                        <a:t>
El líder opositor ruso Alexéi Navalni llegó a la ciudad siberiana de Orenburg para reunirse con sus simpatizantes después de haber pasado todo el viernes (29.9.2017) detenido en una comisaría de Moscú bajo el cargo de incitar a la población a incurrir en actos públicos ilegales.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7394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12:45:00</a:t>
                      </a:r>
                      <a:r>
                        <a:rPr kumimoji="0" lang="es-ES" sz="1000" b="0" i="0" u="none" strike="noStrike" kern="1200" cap="none" spc="0" normalizeH="0" baseline="0" noProof="0">
                          <a:ln>
                            <a:noFill/>
                          </a:ln>
                          <a:solidFill>
                            <a:prstClr val="black"/>
                          </a:solidFill>
                          <a:effectLst/>
                          <a:uLnTx/>
                          <a:uFillTx/>
                          <a:latin typeface="+mn-lt"/>
                          <a:ea typeface="+mn-ea"/>
                          <a:cs typeface="+mn-cs"/>
                        </a:rPr>
                        <a:t>
¿Sabían que el maracuyá, también llamado fruta de la pasión, es una importante fuente de fósforo y magnesio? Les mostramos una rica receta de torta de maracuyá… ¡que aproveche!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8279192"/>
                  </a:ext>
                </a:extLst>
              </a:tr>
            </a:tbl>
          </a:graphicData>
        </a:graphic>
      </p:graphicFrame>
      <p:sp>
        <p:nvSpPr>
          <p:cNvPr id="4" name="Text Placeholder 3">
            <a:extLst>
              <a:ext uri="{FF2B5EF4-FFF2-40B4-BE49-F238E27FC236}">
                <a16:creationId xmlns:a16="http://schemas.microsoft.com/office/drawing/2014/main" id="{CDDBB79C-6C1F-44FE-9B58-07B7C2D0DE5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74656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800AA-710F-4F5C-8A29-E19263CE6A38}"/>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B3E1C111-A46F-4536-B045-4A1F3506EAA0}"/>
              </a:ext>
            </a:extLst>
          </p:cNvPr>
          <p:cNvGraphicFramePr>
            <a:graphicFrameLocks noGrp="1"/>
          </p:cNvGraphicFramePr>
          <p:nvPr>
            <p:ph type="tbl" sz="quarter" idx="13"/>
            <p:extLst>
              <p:ext uri="{D42A27DB-BD31-4B8C-83A1-F6EECF244321}">
                <p14:modId xmlns:p14="http://schemas.microsoft.com/office/powerpoint/2010/main" val="163202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8440779"/>
                    </a:ext>
                  </a:extLst>
                </a:gridCol>
                <a:gridCol w="617220">
                  <a:extLst>
                    <a:ext uri="{9D8B030D-6E8A-4147-A177-3AD203B41FA5}">
                      <a16:colId xmlns:a16="http://schemas.microsoft.com/office/drawing/2014/main" val="38948030"/>
                    </a:ext>
                  </a:extLst>
                </a:gridCol>
                <a:gridCol w="534924">
                  <a:extLst>
                    <a:ext uri="{9D8B030D-6E8A-4147-A177-3AD203B41FA5}">
                      <a16:colId xmlns:a16="http://schemas.microsoft.com/office/drawing/2014/main" val="2320672705"/>
                    </a:ext>
                  </a:extLst>
                </a:gridCol>
                <a:gridCol w="534924">
                  <a:extLst>
                    <a:ext uri="{9D8B030D-6E8A-4147-A177-3AD203B41FA5}">
                      <a16:colId xmlns:a16="http://schemas.microsoft.com/office/drawing/2014/main" val="3458888826"/>
                    </a:ext>
                  </a:extLst>
                </a:gridCol>
                <a:gridCol w="411480">
                  <a:extLst>
                    <a:ext uri="{9D8B030D-6E8A-4147-A177-3AD203B41FA5}">
                      <a16:colId xmlns:a16="http://schemas.microsoft.com/office/drawing/2014/main" val="3993746517"/>
                    </a:ext>
                  </a:extLst>
                </a:gridCol>
                <a:gridCol w="534924">
                  <a:extLst>
                    <a:ext uri="{9D8B030D-6E8A-4147-A177-3AD203B41FA5}">
                      <a16:colId xmlns:a16="http://schemas.microsoft.com/office/drawing/2014/main" val="623322869"/>
                    </a:ext>
                  </a:extLst>
                </a:gridCol>
                <a:gridCol w="534924">
                  <a:extLst>
                    <a:ext uri="{9D8B030D-6E8A-4147-A177-3AD203B41FA5}">
                      <a16:colId xmlns:a16="http://schemas.microsoft.com/office/drawing/2014/main" val="14858157"/>
                    </a:ext>
                  </a:extLst>
                </a:gridCol>
                <a:gridCol w="534924">
                  <a:extLst>
                    <a:ext uri="{9D8B030D-6E8A-4147-A177-3AD203B41FA5}">
                      <a16:colId xmlns:a16="http://schemas.microsoft.com/office/drawing/2014/main" val="2164370320"/>
                    </a:ext>
                  </a:extLst>
                </a:gridCol>
                <a:gridCol w="534924">
                  <a:extLst>
                    <a:ext uri="{9D8B030D-6E8A-4147-A177-3AD203B41FA5}">
                      <a16:colId xmlns:a16="http://schemas.microsoft.com/office/drawing/2014/main" val="3362993890"/>
                    </a:ext>
                  </a:extLst>
                </a:gridCol>
                <a:gridCol w="534924">
                  <a:extLst>
                    <a:ext uri="{9D8B030D-6E8A-4147-A177-3AD203B41FA5}">
                      <a16:colId xmlns:a16="http://schemas.microsoft.com/office/drawing/2014/main" val="2640695280"/>
                    </a:ext>
                  </a:extLst>
                </a:gridCol>
                <a:gridCol w="617220">
                  <a:extLst>
                    <a:ext uri="{9D8B030D-6E8A-4147-A177-3AD203B41FA5}">
                      <a16:colId xmlns:a16="http://schemas.microsoft.com/office/drawing/2014/main" val="1232206345"/>
                    </a:ext>
                  </a:extLst>
                </a:gridCol>
                <a:gridCol w="370332">
                  <a:extLst>
                    <a:ext uri="{9D8B030D-6E8A-4147-A177-3AD203B41FA5}">
                      <a16:colId xmlns:a16="http://schemas.microsoft.com/office/drawing/2014/main" val="160136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23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11:23:15</a:t>
                      </a:r>
                      <a:r>
                        <a:rPr kumimoji="0" lang="es-ES" sz="1000" b="0" i="0" u="none" strike="noStrike" kern="1200" cap="none" spc="0" normalizeH="0" baseline="0" noProof="0">
                          <a:ln>
                            <a:noFill/>
                          </a:ln>
                          <a:solidFill>
                            <a:prstClr val="black"/>
                          </a:solidFill>
                          <a:effectLst/>
                          <a:uLnTx/>
                          <a:uFillTx/>
                          <a:latin typeface="+mn-lt"/>
                          <a:ea typeface="+mn-ea"/>
                          <a:cs typeface="+mn-cs"/>
                        </a:rPr>
                        <a:t>
Decenas de colegios han sido ocupados por independentistas catalanes con miras a que sirvan como centros de votación para el referendo secesionista de este 1 de octubre. Tres personas fueron heridas levemente cuando se hallaban en el exterior de un colegio ocupado y fueron alcanzadas por disparos de balines efectuados por desconocidos con un arma de aire comprimido.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653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10:11:36</a:t>
                      </a:r>
                      <a:r>
                        <a:rPr kumimoji="0" lang="es-ES" sz="1000" b="0" i="0" u="none" strike="noStrike" kern="1200" cap="none" spc="0" normalizeH="0" baseline="0" noProof="0">
                          <a:ln>
                            <a:noFill/>
                          </a:ln>
                          <a:solidFill>
                            <a:prstClr val="black"/>
                          </a:solidFill>
                          <a:effectLst/>
                          <a:uLnTx/>
                          <a:uFillTx/>
                          <a:latin typeface="+mn-lt"/>
                          <a:ea typeface="+mn-ea"/>
                          <a:cs typeface="+mn-cs"/>
                        </a:rPr>
                        <a:t>
La Policía de Alemania detuvo a un hombre bajo sospecha de haber envenenado tarros de comida para bebés y de haber amenazado con contaminar otros productos alimenticios en supermercados de grandes cadenas comerciales.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251598"/>
                  </a:ext>
                </a:extLst>
              </a:tr>
            </a:tbl>
          </a:graphicData>
        </a:graphic>
      </p:graphicFrame>
      <p:sp>
        <p:nvSpPr>
          <p:cNvPr id="4" name="Text Placeholder 3">
            <a:extLst>
              <a:ext uri="{FF2B5EF4-FFF2-40B4-BE49-F238E27FC236}">
                <a16:creationId xmlns:a16="http://schemas.microsoft.com/office/drawing/2014/main" id="{F4D30F14-51E5-4B7D-B015-05A9DD944EB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23792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D34D-82FC-4D95-8062-4360E18AD928}"/>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29DF71E9-19D7-45DA-8E36-6EA4608BFA90}"/>
              </a:ext>
            </a:extLst>
          </p:cNvPr>
          <p:cNvGraphicFramePr>
            <a:graphicFrameLocks noGrp="1"/>
          </p:cNvGraphicFramePr>
          <p:nvPr>
            <p:ph type="tbl" sz="quarter" idx="13"/>
            <p:extLst>
              <p:ext uri="{D42A27DB-BD31-4B8C-83A1-F6EECF244321}">
                <p14:modId xmlns:p14="http://schemas.microsoft.com/office/powerpoint/2010/main" val="154322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3839945"/>
                    </a:ext>
                  </a:extLst>
                </a:gridCol>
                <a:gridCol w="617220">
                  <a:extLst>
                    <a:ext uri="{9D8B030D-6E8A-4147-A177-3AD203B41FA5}">
                      <a16:colId xmlns:a16="http://schemas.microsoft.com/office/drawing/2014/main" val="4164190960"/>
                    </a:ext>
                  </a:extLst>
                </a:gridCol>
                <a:gridCol w="534924">
                  <a:extLst>
                    <a:ext uri="{9D8B030D-6E8A-4147-A177-3AD203B41FA5}">
                      <a16:colId xmlns:a16="http://schemas.microsoft.com/office/drawing/2014/main" val="2747680173"/>
                    </a:ext>
                  </a:extLst>
                </a:gridCol>
                <a:gridCol w="534924">
                  <a:extLst>
                    <a:ext uri="{9D8B030D-6E8A-4147-A177-3AD203B41FA5}">
                      <a16:colId xmlns:a16="http://schemas.microsoft.com/office/drawing/2014/main" val="2268032651"/>
                    </a:ext>
                  </a:extLst>
                </a:gridCol>
                <a:gridCol w="411480">
                  <a:extLst>
                    <a:ext uri="{9D8B030D-6E8A-4147-A177-3AD203B41FA5}">
                      <a16:colId xmlns:a16="http://schemas.microsoft.com/office/drawing/2014/main" val="2399809720"/>
                    </a:ext>
                  </a:extLst>
                </a:gridCol>
                <a:gridCol w="534924">
                  <a:extLst>
                    <a:ext uri="{9D8B030D-6E8A-4147-A177-3AD203B41FA5}">
                      <a16:colId xmlns:a16="http://schemas.microsoft.com/office/drawing/2014/main" val="1140200053"/>
                    </a:ext>
                  </a:extLst>
                </a:gridCol>
                <a:gridCol w="534924">
                  <a:extLst>
                    <a:ext uri="{9D8B030D-6E8A-4147-A177-3AD203B41FA5}">
                      <a16:colId xmlns:a16="http://schemas.microsoft.com/office/drawing/2014/main" val="1805985497"/>
                    </a:ext>
                  </a:extLst>
                </a:gridCol>
                <a:gridCol w="534924">
                  <a:extLst>
                    <a:ext uri="{9D8B030D-6E8A-4147-A177-3AD203B41FA5}">
                      <a16:colId xmlns:a16="http://schemas.microsoft.com/office/drawing/2014/main" val="1905770559"/>
                    </a:ext>
                  </a:extLst>
                </a:gridCol>
                <a:gridCol w="534924">
                  <a:extLst>
                    <a:ext uri="{9D8B030D-6E8A-4147-A177-3AD203B41FA5}">
                      <a16:colId xmlns:a16="http://schemas.microsoft.com/office/drawing/2014/main" val="3714895775"/>
                    </a:ext>
                  </a:extLst>
                </a:gridCol>
                <a:gridCol w="534924">
                  <a:extLst>
                    <a:ext uri="{9D8B030D-6E8A-4147-A177-3AD203B41FA5}">
                      <a16:colId xmlns:a16="http://schemas.microsoft.com/office/drawing/2014/main" val="1338360387"/>
                    </a:ext>
                  </a:extLst>
                </a:gridCol>
                <a:gridCol w="617220">
                  <a:extLst>
                    <a:ext uri="{9D8B030D-6E8A-4147-A177-3AD203B41FA5}">
                      <a16:colId xmlns:a16="http://schemas.microsoft.com/office/drawing/2014/main" val="3530743815"/>
                    </a:ext>
                  </a:extLst>
                </a:gridCol>
                <a:gridCol w="370332">
                  <a:extLst>
                    <a:ext uri="{9D8B030D-6E8A-4147-A177-3AD203B41FA5}">
                      <a16:colId xmlns:a16="http://schemas.microsoft.com/office/drawing/2014/main" val="208947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291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09:14:55</a:t>
                      </a:r>
                      <a:r>
                        <a:rPr kumimoji="0" lang="es-ES" sz="1000" b="0" i="0" u="none" strike="noStrike" kern="1200" cap="none" spc="0" normalizeH="0" baseline="0" noProof="0">
                          <a:ln>
                            <a:noFill/>
                          </a:ln>
                          <a:solidFill>
                            <a:prstClr val="black"/>
                          </a:solidFill>
                          <a:effectLst/>
                          <a:uLnTx/>
                          <a:uFillTx/>
                          <a:latin typeface="+mn-lt"/>
                          <a:ea typeface="+mn-ea"/>
                          <a:cs typeface="+mn-cs"/>
                        </a:rPr>
                        <a:t>
Una controvertida ley alusiva al financiamiento de las organizaciones no gubernamentales (ONG) en Polonia aguarda por la firma del presidente Andrzej Duda. Muchos esperan que la normativa propuesta por el partido de la primera ministra, Beata Szydlo (foto), sea vetada.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96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09:06:05</a:t>
                      </a:r>
                      <a:r>
                        <a:rPr kumimoji="0" lang="es-ES" sz="1000" b="0" i="0" u="none" strike="noStrike" kern="1200" cap="none" spc="0" normalizeH="0" baseline="0" noProof="0">
                          <a:ln>
                            <a:noFill/>
                          </a:ln>
                          <a:solidFill>
                            <a:prstClr val="black"/>
                          </a:solidFill>
                          <a:effectLst/>
                          <a:uLnTx/>
                          <a:uFillTx/>
                          <a:latin typeface="+mn-lt"/>
                          <a:ea typeface="+mn-ea"/>
                          <a:cs typeface="+mn-cs"/>
                        </a:rPr>
                        <a:t>
El encargado de los asuntos exteriores de Estados Unidos, Rex Tillerson (izq.) voló a Pekín y se reunió con su homólogo chino, Wang Yi, para discutir sobre el programa nuclear norcoreano y el primer viaje del presidente Donald Trump al Lejano Oriente, pautado para noviembre.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01153690"/>
                  </a:ext>
                </a:extLst>
              </a:tr>
            </a:tbl>
          </a:graphicData>
        </a:graphic>
      </p:graphicFrame>
      <p:sp>
        <p:nvSpPr>
          <p:cNvPr id="4" name="Text Placeholder 3">
            <a:extLst>
              <a:ext uri="{FF2B5EF4-FFF2-40B4-BE49-F238E27FC236}">
                <a16:creationId xmlns:a16="http://schemas.microsoft.com/office/drawing/2014/main" id="{B174B638-9D39-4957-804E-F0B822E0AFA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04830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78AC-0F23-49CC-B90F-B38244BE32B6}"/>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807EFFB7-2681-4A63-8B90-8B215342D971}"/>
              </a:ext>
            </a:extLst>
          </p:cNvPr>
          <p:cNvGraphicFramePr>
            <a:graphicFrameLocks noGrp="1"/>
          </p:cNvGraphicFramePr>
          <p:nvPr>
            <p:ph type="tbl" sz="quarter" idx="13"/>
            <p:extLst>
              <p:ext uri="{D42A27DB-BD31-4B8C-83A1-F6EECF244321}">
                <p14:modId xmlns:p14="http://schemas.microsoft.com/office/powerpoint/2010/main" val="144467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1770927"/>
                    </a:ext>
                  </a:extLst>
                </a:gridCol>
                <a:gridCol w="617220">
                  <a:extLst>
                    <a:ext uri="{9D8B030D-6E8A-4147-A177-3AD203B41FA5}">
                      <a16:colId xmlns:a16="http://schemas.microsoft.com/office/drawing/2014/main" val="1847516663"/>
                    </a:ext>
                  </a:extLst>
                </a:gridCol>
                <a:gridCol w="534924">
                  <a:extLst>
                    <a:ext uri="{9D8B030D-6E8A-4147-A177-3AD203B41FA5}">
                      <a16:colId xmlns:a16="http://schemas.microsoft.com/office/drawing/2014/main" val="1791223057"/>
                    </a:ext>
                  </a:extLst>
                </a:gridCol>
                <a:gridCol w="534924">
                  <a:extLst>
                    <a:ext uri="{9D8B030D-6E8A-4147-A177-3AD203B41FA5}">
                      <a16:colId xmlns:a16="http://schemas.microsoft.com/office/drawing/2014/main" val="3375352062"/>
                    </a:ext>
                  </a:extLst>
                </a:gridCol>
                <a:gridCol w="411480">
                  <a:extLst>
                    <a:ext uri="{9D8B030D-6E8A-4147-A177-3AD203B41FA5}">
                      <a16:colId xmlns:a16="http://schemas.microsoft.com/office/drawing/2014/main" val="2122487192"/>
                    </a:ext>
                  </a:extLst>
                </a:gridCol>
                <a:gridCol w="534924">
                  <a:extLst>
                    <a:ext uri="{9D8B030D-6E8A-4147-A177-3AD203B41FA5}">
                      <a16:colId xmlns:a16="http://schemas.microsoft.com/office/drawing/2014/main" val="2733705935"/>
                    </a:ext>
                  </a:extLst>
                </a:gridCol>
                <a:gridCol w="534924">
                  <a:extLst>
                    <a:ext uri="{9D8B030D-6E8A-4147-A177-3AD203B41FA5}">
                      <a16:colId xmlns:a16="http://schemas.microsoft.com/office/drawing/2014/main" val="2320812631"/>
                    </a:ext>
                  </a:extLst>
                </a:gridCol>
                <a:gridCol w="534924">
                  <a:extLst>
                    <a:ext uri="{9D8B030D-6E8A-4147-A177-3AD203B41FA5}">
                      <a16:colId xmlns:a16="http://schemas.microsoft.com/office/drawing/2014/main" val="3798200600"/>
                    </a:ext>
                  </a:extLst>
                </a:gridCol>
                <a:gridCol w="534924">
                  <a:extLst>
                    <a:ext uri="{9D8B030D-6E8A-4147-A177-3AD203B41FA5}">
                      <a16:colId xmlns:a16="http://schemas.microsoft.com/office/drawing/2014/main" val="2113028763"/>
                    </a:ext>
                  </a:extLst>
                </a:gridCol>
                <a:gridCol w="534924">
                  <a:extLst>
                    <a:ext uri="{9D8B030D-6E8A-4147-A177-3AD203B41FA5}">
                      <a16:colId xmlns:a16="http://schemas.microsoft.com/office/drawing/2014/main" val="1164020157"/>
                    </a:ext>
                  </a:extLst>
                </a:gridCol>
                <a:gridCol w="617220">
                  <a:extLst>
                    <a:ext uri="{9D8B030D-6E8A-4147-A177-3AD203B41FA5}">
                      <a16:colId xmlns:a16="http://schemas.microsoft.com/office/drawing/2014/main" val="4113471769"/>
                    </a:ext>
                  </a:extLst>
                </a:gridCol>
                <a:gridCol w="370332">
                  <a:extLst>
                    <a:ext uri="{9D8B030D-6E8A-4147-A177-3AD203B41FA5}">
                      <a16:colId xmlns:a16="http://schemas.microsoft.com/office/drawing/2014/main" val="267910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181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03:36:43</a:t>
                      </a:r>
                      <a:r>
                        <a:rPr kumimoji="0" lang="es-ES" sz="1000" b="0" i="0" u="none" strike="noStrike" kern="1200" cap="none" spc="0" normalizeH="0" baseline="0" noProof="0">
                          <a:ln>
                            <a:noFill/>
                          </a:ln>
                          <a:solidFill>
                            <a:prstClr val="black"/>
                          </a:solidFill>
                          <a:effectLst/>
                          <a:uLnTx/>
                          <a:uFillTx/>
                          <a:latin typeface="+mn-lt"/>
                          <a:ea typeface="+mn-ea"/>
                          <a:cs typeface="+mn-cs"/>
                        </a:rPr>
                        <a:t>
Es una reacción ante la posibilidad de que el presidente Pedro Pablo Kuczynski indulte a Fujimori a mediados de octubre con el argumento de que su estado de salud es muy delicado.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3110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03:20:40</a:t>
                      </a:r>
                      <a:r>
                        <a:rPr kumimoji="0" lang="es-ES" sz="1000" b="0" i="0" u="none" strike="noStrike" kern="1200" cap="none" spc="0" normalizeH="0" baseline="0" noProof="0">
                          <a:ln>
                            <a:noFill/>
                          </a:ln>
                          <a:solidFill>
                            <a:prstClr val="black"/>
                          </a:solidFill>
                          <a:effectLst/>
                          <a:uLnTx/>
                          <a:uFillTx/>
                          <a:latin typeface="+mn-lt"/>
                          <a:ea typeface="+mn-ea"/>
                          <a:cs typeface="+mn-cs"/>
                        </a:rPr>
                        <a:t>
Sala responsabilizó al gobernador de la norteña provincia de Jujuy por el fallo de Cámara que revocó su prisión domiciliaria.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946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00:45:00</a:t>
                      </a:r>
                      <a:r>
                        <a:rPr kumimoji="0" lang="es-ES" sz="1000" b="0" i="0" u="none" strike="noStrike" kern="1200" cap="none" spc="0" normalizeH="0" baseline="0" noProof="0">
                          <a:ln>
                            <a:noFill/>
                          </a:ln>
                          <a:solidFill>
                            <a:prstClr val="black"/>
                          </a:solidFill>
                          <a:effectLst/>
                          <a:uLnTx/>
                          <a:uFillTx/>
                          <a:latin typeface="+mn-lt"/>
                          <a:ea typeface="+mn-ea"/>
                          <a:cs typeface="+mn-cs"/>
                        </a:rPr>
                        <a:t>
Es normal sentir miedo ante una intervención quirúrgica. En el hospital infantil Rady de San Diego ofrecen una divertida solución para que los niños no entren con miedo a la sala de operaciones.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5799797"/>
                  </a:ext>
                </a:extLst>
              </a:tr>
            </a:tbl>
          </a:graphicData>
        </a:graphic>
      </p:graphicFrame>
      <p:sp>
        <p:nvSpPr>
          <p:cNvPr id="4" name="Text Placeholder 3">
            <a:extLst>
              <a:ext uri="{FF2B5EF4-FFF2-40B4-BE49-F238E27FC236}">
                <a16:creationId xmlns:a16="http://schemas.microsoft.com/office/drawing/2014/main" id="{D08BD99C-F704-420C-A0A1-1E54DAC7A86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500645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770</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10</dc:title>
  <dc:creator>Administrator</dc:creator>
  <cp:lastModifiedBy>Administrator</cp:lastModifiedBy>
  <cp:revision>1</cp:revision>
  <dcterms:created xsi:type="dcterms:W3CDTF">2017-10-13T07:13:47Z</dcterms:created>
  <dcterms:modified xsi:type="dcterms:W3CDTF">2017-10-13T07:18:34Z</dcterms:modified>
</cp:coreProperties>
</file>