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2F000-1269-4B02-8E52-F57FEDC38180}"/>
              </a:ext>
            </a:extLst>
          </p:cNvPr>
          <p:cNvSpPr>
            <a:spLocks noGrp="1"/>
          </p:cNvSpPr>
          <p:nvPr>
            <p:ph type="title"/>
          </p:nvPr>
        </p:nvSpPr>
        <p:spPr/>
        <p:txBody>
          <a:bodyPr/>
          <a:lstStyle/>
          <a:p>
            <a:r>
              <a:rPr lang="en-US"/>
              <a:t>Facebook Native Video Posts Table - 1 of 21</a:t>
            </a:r>
          </a:p>
        </p:txBody>
      </p:sp>
      <p:graphicFrame>
        <p:nvGraphicFramePr>
          <p:cNvPr id="5" name="Table Placeholder 4">
            <a:extLst>
              <a:ext uri="{FF2B5EF4-FFF2-40B4-BE49-F238E27FC236}">
                <a16:creationId xmlns:a16="http://schemas.microsoft.com/office/drawing/2014/main" id="{7D1FE24E-3E04-4D6C-8209-D6D36A55493B}"/>
              </a:ext>
            </a:extLst>
          </p:cNvPr>
          <p:cNvGraphicFramePr>
            <a:graphicFrameLocks noGrp="1"/>
          </p:cNvGraphicFramePr>
          <p:nvPr>
            <p:ph type="tbl" sz="quarter" idx="13"/>
            <p:extLst>
              <p:ext uri="{D42A27DB-BD31-4B8C-83A1-F6EECF244321}">
                <p14:modId xmlns:p14="http://schemas.microsoft.com/office/powerpoint/2010/main" val="3958298037"/>
              </p:ext>
            </p:extLst>
          </p:nvPr>
        </p:nvGraphicFramePr>
        <p:xfrm>
          <a:off x="457200" y="1731963"/>
          <a:ext cx="8229600" cy="277368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08217291"/>
                    </a:ext>
                  </a:extLst>
                </a:gridCol>
                <a:gridCol w="411480">
                  <a:extLst>
                    <a:ext uri="{9D8B030D-6E8A-4147-A177-3AD203B41FA5}">
                      <a16:colId xmlns:a16="http://schemas.microsoft.com/office/drawing/2014/main" val="2858130140"/>
                    </a:ext>
                  </a:extLst>
                </a:gridCol>
                <a:gridCol w="411480">
                  <a:extLst>
                    <a:ext uri="{9D8B030D-6E8A-4147-A177-3AD203B41FA5}">
                      <a16:colId xmlns:a16="http://schemas.microsoft.com/office/drawing/2014/main" val="2042495966"/>
                    </a:ext>
                  </a:extLst>
                </a:gridCol>
                <a:gridCol w="411480">
                  <a:extLst>
                    <a:ext uri="{9D8B030D-6E8A-4147-A177-3AD203B41FA5}">
                      <a16:colId xmlns:a16="http://schemas.microsoft.com/office/drawing/2014/main" val="286156891"/>
                    </a:ext>
                  </a:extLst>
                </a:gridCol>
                <a:gridCol w="411480">
                  <a:extLst>
                    <a:ext uri="{9D8B030D-6E8A-4147-A177-3AD203B41FA5}">
                      <a16:colId xmlns:a16="http://schemas.microsoft.com/office/drawing/2014/main" val="3776669424"/>
                    </a:ext>
                  </a:extLst>
                </a:gridCol>
                <a:gridCol w="411480">
                  <a:extLst>
                    <a:ext uri="{9D8B030D-6E8A-4147-A177-3AD203B41FA5}">
                      <a16:colId xmlns:a16="http://schemas.microsoft.com/office/drawing/2014/main" val="203830998"/>
                    </a:ext>
                  </a:extLst>
                </a:gridCol>
                <a:gridCol w="411480">
                  <a:extLst>
                    <a:ext uri="{9D8B030D-6E8A-4147-A177-3AD203B41FA5}">
                      <a16:colId xmlns:a16="http://schemas.microsoft.com/office/drawing/2014/main" val="4268673738"/>
                    </a:ext>
                  </a:extLst>
                </a:gridCol>
                <a:gridCol w="411480">
                  <a:extLst>
                    <a:ext uri="{9D8B030D-6E8A-4147-A177-3AD203B41FA5}">
                      <a16:colId xmlns:a16="http://schemas.microsoft.com/office/drawing/2014/main" val="78721717"/>
                    </a:ext>
                  </a:extLst>
                </a:gridCol>
                <a:gridCol w="411480">
                  <a:extLst>
                    <a:ext uri="{9D8B030D-6E8A-4147-A177-3AD203B41FA5}">
                      <a16:colId xmlns:a16="http://schemas.microsoft.com/office/drawing/2014/main" val="2154585665"/>
                    </a:ext>
                  </a:extLst>
                </a:gridCol>
                <a:gridCol w="411480">
                  <a:extLst>
                    <a:ext uri="{9D8B030D-6E8A-4147-A177-3AD203B41FA5}">
                      <a16:colId xmlns:a16="http://schemas.microsoft.com/office/drawing/2014/main" val="4045066284"/>
                    </a:ext>
                  </a:extLst>
                </a:gridCol>
                <a:gridCol w="411480">
                  <a:extLst>
                    <a:ext uri="{9D8B030D-6E8A-4147-A177-3AD203B41FA5}">
                      <a16:colId xmlns:a16="http://schemas.microsoft.com/office/drawing/2014/main" val="4058431015"/>
                    </a:ext>
                  </a:extLst>
                </a:gridCol>
                <a:gridCol w="411480">
                  <a:extLst>
                    <a:ext uri="{9D8B030D-6E8A-4147-A177-3AD203B41FA5}">
                      <a16:colId xmlns:a16="http://schemas.microsoft.com/office/drawing/2014/main" val="1491156027"/>
                    </a:ext>
                  </a:extLst>
                </a:gridCol>
                <a:gridCol w="411480">
                  <a:extLst>
                    <a:ext uri="{9D8B030D-6E8A-4147-A177-3AD203B41FA5}">
                      <a16:colId xmlns:a16="http://schemas.microsoft.com/office/drawing/2014/main" val="1792107041"/>
                    </a:ext>
                  </a:extLst>
                </a:gridCol>
                <a:gridCol w="411480">
                  <a:extLst>
                    <a:ext uri="{9D8B030D-6E8A-4147-A177-3AD203B41FA5}">
                      <a16:colId xmlns:a16="http://schemas.microsoft.com/office/drawing/2014/main" val="566342811"/>
                    </a:ext>
                  </a:extLst>
                </a:gridCol>
                <a:gridCol w="411480">
                  <a:extLst>
                    <a:ext uri="{9D8B030D-6E8A-4147-A177-3AD203B41FA5}">
                      <a16:colId xmlns:a16="http://schemas.microsoft.com/office/drawing/2014/main" val="2782929424"/>
                    </a:ext>
                  </a:extLst>
                </a:gridCol>
                <a:gridCol w="411480">
                  <a:extLst>
                    <a:ext uri="{9D8B030D-6E8A-4147-A177-3AD203B41FA5}">
                      <a16:colId xmlns:a16="http://schemas.microsoft.com/office/drawing/2014/main" val="556248387"/>
                    </a:ext>
                  </a:extLst>
                </a:gridCol>
                <a:gridCol w="411480">
                  <a:extLst>
                    <a:ext uri="{9D8B030D-6E8A-4147-A177-3AD203B41FA5}">
                      <a16:colId xmlns:a16="http://schemas.microsoft.com/office/drawing/2014/main" val="2587170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3891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- 2017-09-19 05:31:26</a:t>
                      </a:r>
                      <a:r>
                        <a:rPr kumimoji="0" lang="en-US" sz="1000" b="0" i="0" u="none" strike="noStrike" kern="1200" cap="none" spc="0" normalizeH="0" baseline="0" noProof="0">
                          <a:ln>
                            <a:noFill/>
                          </a:ln>
                          <a:solidFill>
                            <a:prstClr val="black"/>
                          </a:solidFill>
                          <a:effectLst/>
                          <a:uLnTx/>
                          <a:uFillTx/>
                          <a:latin typeface="+mn-lt"/>
                          <a:ea typeface="+mn-ea"/>
                          <a:cs typeface="+mn-cs"/>
                        </a:rPr>
                        <a:t>
He's Merkel's chief contender. Can you guess Schulz's role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Schulz's Role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a:t>
                      </a:r>
                    </a:p>
                  </a:txBody>
                  <a:tcPr/>
                </a:tc>
                <a:extLst>
                  <a:ext uri="{0D108BD9-81ED-4DB2-BD59-A6C34878D82A}">
                    <a16:rowId xmlns:a16="http://schemas.microsoft.com/office/drawing/2014/main" val="3499496171"/>
                  </a:ext>
                </a:extLst>
              </a:tr>
            </a:tbl>
          </a:graphicData>
        </a:graphic>
      </p:graphicFrame>
      <p:sp>
        <p:nvSpPr>
          <p:cNvPr id="4" name="Text Placeholder 3">
            <a:extLst>
              <a:ext uri="{FF2B5EF4-FFF2-40B4-BE49-F238E27FC236}">
                <a16:creationId xmlns:a16="http://schemas.microsoft.com/office/drawing/2014/main" id="{C042E0FC-753A-481E-8356-63945491B5D1}"/>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3286036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1BE16-0ECC-4212-BEA2-C0F22BEB5006}"/>
              </a:ext>
            </a:extLst>
          </p:cNvPr>
          <p:cNvSpPr>
            <a:spLocks noGrp="1"/>
          </p:cNvSpPr>
          <p:nvPr>
            <p:ph type="title"/>
          </p:nvPr>
        </p:nvSpPr>
        <p:spPr/>
        <p:txBody>
          <a:bodyPr/>
          <a:lstStyle/>
          <a:p>
            <a:r>
              <a:rPr lang="en-US"/>
              <a:t>Facebook Native Video Posts Table - 2 of 21</a:t>
            </a:r>
          </a:p>
        </p:txBody>
      </p:sp>
      <p:graphicFrame>
        <p:nvGraphicFramePr>
          <p:cNvPr id="5" name="Table Placeholder 4">
            <a:extLst>
              <a:ext uri="{FF2B5EF4-FFF2-40B4-BE49-F238E27FC236}">
                <a16:creationId xmlns:a16="http://schemas.microsoft.com/office/drawing/2014/main" id="{E6A8D722-646E-4C8C-89B7-FC63E8D531CF}"/>
              </a:ext>
            </a:extLst>
          </p:cNvPr>
          <p:cNvGraphicFramePr>
            <a:graphicFrameLocks noGrp="1"/>
          </p:cNvGraphicFramePr>
          <p:nvPr>
            <p:ph type="tbl" sz="quarter" idx="13"/>
            <p:extLst>
              <p:ext uri="{D42A27DB-BD31-4B8C-83A1-F6EECF244321}">
                <p14:modId xmlns:p14="http://schemas.microsoft.com/office/powerpoint/2010/main" val="1780868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99045475"/>
                    </a:ext>
                  </a:extLst>
                </a:gridCol>
                <a:gridCol w="411480">
                  <a:extLst>
                    <a:ext uri="{9D8B030D-6E8A-4147-A177-3AD203B41FA5}">
                      <a16:colId xmlns:a16="http://schemas.microsoft.com/office/drawing/2014/main" val="1577545025"/>
                    </a:ext>
                  </a:extLst>
                </a:gridCol>
                <a:gridCol w="411480">
                  <a:extLst>
                    <a:ext uri="{9D8B030D-6E8A-4147-A177-3AD203B41FA5}">
                      <a16:colId xmlns:a16="http://schemas.microsoft.com/office/drawing/2014/main" val="785857173"/>
                    </a:ext>
                  </a:extLst>
                </a:gridCol>
                <a:gridCol w="411480">
                  <a:extLst>
                    <a:ext uri="{9D8B030D-6E8A-4147-A177-3AD203B41FA5}">
                      <a16:colId xmlns:a16="http://schemas.microsoft.com/office/drawing/2014/main" val="974795141"/>
                    </a:ext>
                  </a:extLst>
                </a:gridCol>
                <a:gridCol w="411480">
                  <a:extLst>
                    <a:ext uri="{9D8B030D-6E8A-4147-A177-3AD203B41FA5}">
                      <a16:colId xmlns:a16="http://schemas.microsoft.com/office/drawing/2014/main" val="3665391155"/>
                    </a:ext>
                  </a:extLst>
                </a:gridCol>
                <a:gridCol w="411480">
                  <a:extLst>
                    <a:ext uri="{9D8B030D-6E8A-4147-A177-3AD203B41FA5}">
                      <a16:colId xmlns:a16="http://schemas.microsoft.com/office/drawing/2014/main" val="1881165123"/>
                    </a:ext>
                  </a:extLst>
                </a:gridCol>
                <a:gridCol w="411480">
                  <a:extLst>
                    <a:ext uri="{9D8B030D-6E8A-4147-A177-3AD203B41FA5}">
                      <a16:colId xmlns:a16="http://schemas.microsoft.com/office/drawing/2014/main" val="2796218859"/>
                    </a:ext>
                  </a:extLst>
                </a:gridCol>
                <a:gridCol w="411480">
                  <a:extLst>
                    <a:ext uri="{9D8B030D-6E8A-4147-A177-3AD203B41FA5}">
                      <a16:colId xmlns:a16="http://schemas.microsoft.com/office/drawing/2014/main" val="2759957453"/>
                    </a:ext>
                  </a:extLst>
                </a:gridCol>
                <a:gridCol w="411480">
                  <a:extLst>
                    <a:ext uri="{9D8B030D-6E8A-4147-A177-3AD203B41FA5}">
                      <a16:colId xmlns:a16="http://schemas.microsoft.com/office/drawing/2014/main" val="3795433299"/>
                    </a:ext>
                  </a:extLst>
                </a:gridCol>
                <a:gridCol w="411480">
                  <a:extLst>
                    <a:ext uri="{9D8B030D-6E8A-4147-A177-3AD203B41FA5}">
                      <a16:colId xmlns:a16="http://schemas.microsoft.com/office/drawing/2014/main" val="638774881"/>
                    </a:ext>
                  </a:extLst>
                </a:gridCol>
                <a:gridCol w="411480">
                  <a:extLst>
                    <a:ext uri="{9D8B030D-6E8A-4147-A177-3AD203B41FA5}">
                      <a16:colId xmlns:a16="http://schemas.microsoft.com/office/drawing/2014/main" val="3545403344"/>
                    </a:ext>
                  </a:extLst>
                </a:gridCol>
                <a:gridCol w="411480">
                  <a:extLst>
                    <a:ext uri="{9D8B030D-6E8A-4147-A177-3AD203B41FA5}">
                      <a16:colId xmlns:a16="http://schemas.microsoft.com/office/drawing/2014/main" val="2104476063"/>
                    </a:ext>
                  </a:extLst>
                </a:gridCol>
                <a:gridCol w="411480">
                  <a:extLst>
                    <a:ext uri="{9D8B030D-6E8A-4147-A177-3AD203B41FA5}">
                      <a16:colId xmlns:a16="http://schemas.microsoft.com/office/drawing/2014/main" val="3601643208"/>
                    </a:ext>
                  </a:extLst>
                </a:gridCol>
                <a:gridCol w="411480">
                  <a:extLst>
                    <a:ext uri="{9D8B030D-6E8A-4147-A177-3AD203B41FA5}">
                      <a16:colId xmlns:a16="http://schemas.microsoft.com/office/drawing/2014/main" val="409241398"/>
                    </a:ext>
                  </a:extLst>
                </a:gridCol>
                <a:gridCol w="411480">
                  <a:extLst>
                    <a:ext uri="{9D8B030D-6E8A-4147-A177-3AD203B41FA5}">
                      <a16:colId xmlns:a16="http://schemas.microsoft.com/office/drawing/2014/main" val="2926153570"/>
                    </a:ext>
                  </a:extLst>
                </a:gridCol>
                <a:gridCol w="411480">
                  <a:extLst>
                    <a:ext uri="{9D8B030D-6E8A-4147-A177-3AD203B41FA5}">
                      <a16:colId xmlns:a16="http://schemas.microsoft.com/office/drawing/2014/main" val="4101388984"/>
                    </a:ext>
                  </a:extLst>
                </a:gridCol>
                <a:gridCol w="411480">
                  <a:extLst>
                    <a:ext uri="{9D8B030D-6E8A-4147-A177-3AD203B41FA5}">
                      <a16:colId xmlns:a16="http://schemas.microsoft.com/office/drawing/2014/main" val="2700695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168239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- 2017-09-18 18:59:05</a:t>
                      </a:r>
                      <a:r>
                        <a:rPr kumimoji="0" lang="en-US" sz="1000" b="0" i="0" u="none" strike="noStrike" kern="1200" cap="none" spc="0" normalizeH="0" baseline="0" noProof="0">
                          <a:ln>
                            <a:noFill/>
                          </a:ln>
                          <a:solidFill>
                            <a:prstClr val="black"/>
                          </a:solidFill>
                          <a:effectLst/>
                          <a:uLnTx/>
                          <a:uFillTx/>
                          <a:latin typeface="+mn-lt"/>
                          <a:ea typeface="+mn-ea"/>
                          <a:cs typeface="+mn-cs"/>
                        </a:rPr>
                        <a:t>
Nothing to see here.
Just Angela Merkel answering some questions from 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Merkel answering kids'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1471.9990033333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a:t>
                      </a:r>
                    </a:p>
                  </a:txBody>
                  <a:tcPr/>
                </a:tc>
                <a:extLst>
                  <a:ext uri="{0D108BD9-81ED-4DB2-BD59-A6C34878D82A}">
                    <a16:rowId xmlns:a16="http://schemas.microsoft.com/office/drawing/2014/main" val="1101998007"/>
                  </a:ext>
                </a:extLst>
              </a:tr>
            </a:tbl>
          </a:graphicData>
        </a:graphic>
      </p:graphicFrame>
      <p:sp>
        <p:nvSpPr>
          <p:cNvPr id="4" name="Text Placeholder 3">
            <a:extLst>
              <a:ext uri="{FF2B5EF4-FFF2-40B4-BE49-F238E27FC236}">
                <a16:creationId xmlns:a16="http://schemas.microsoft.com/office/drawing/2014/main" id="{63BAACC2-4A18-4D9E-8699-36681A30AF31}"/>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969210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AF8F0-D941-47BA-BA57-A583892E96CD}"/>
              </a:ext>
            </a:extLst>
          </p:cNvPr>
          <p:cNvSpPr>
            <a:spLocks noGrp="1"/>
          </p:cNvSpPr>
          <p:nvPr>
            <p:ph type="title"/>
          </p:nvPr>
        </p:nvSpPr>
        <p:spPr/>
        <p:txBody>
          <a:bodyPr/>
          <a:lstStyle/>
          <a:p>
            <a:r>
              <a:rPr lang="en-US"/>
              <a:t>Facebook Native Video Posts Table - 3 of 21</a:t>
            </a:r>
          </a:p>
        </p:txBody>
      </p:sp>
      <p:graphicFrame>
        <p:nvGraphicFramePr>
          <p:cNvPr id="5" name="Table Placeholder 4">
            <a:extLst>
              <a:ext uri="{FF2B5EF4-FFF2-40B4-BE49-F238E27FC236}">
                <a16:creationId xmlns:a16="http://schemas.microsoft.com/office/drawing/2014/main" id="{CB2A7E27-6024-461F-93AC-92C05DC9D24F}"/>
              </a:ext>
            </a:extLst>
          </p:cNvPr>
          <p:cNvGraphicFramePr>
            <a:graphicFrameLocks noGrp="1"/>
          </p:cNvGraphicFramePr>
          <p:nvPr>
            <p:ph type="tbl" sz="quarter" idx="13"/>
            <p:extLst>
              <p:ext uri="{D42A27DB-BD31-4B8C-83A1-F6EECF244321}">
                <p14:modId xmlns:p14="http://schemas.microsoft.com/office/powerpoint/2010/main" val="2879684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06114935"/>
                    </a:ext>
                  </a:extLst>
                </a:gridCol>
                <a:gridCol w="411480">
                  <a:extLst>
                    <a:ext uri="{9D8B030D-6E8A-4147-A177-3AD203B41FA5}">
                      <a16:colId xmlns:a16="http://schemas.microsoft.com/office/drawing/2014/main" val="3124186349"/>
                    </a:ext>
                  </a:extLst>
                </a:gridCol>
                <a:gridCol w="411480">
                  <a:extLst>
                    <a:ext uri="{9D8B030D-6E8A-4147-A177-3AD203B41FA5}">
                      <a16:colId xmlns:a16="http://schemas.microsoft.com/office/drawing/2014/main" val="1167961468"/>
                    </a:ext>
                  </a:extLst>
                </a:gridCol>
                <a:gridCol w="411480">
                  <a:extLst>
                    <a:ext uri="{9D8B030D-6E8A-4147-A177-3AD203B41FA5}">
                      <a16:colId xmlns:a16="http://schemas.microsoft.com/office/drawing/2014/main" val="3199099755"/>
                    </a:ext>
                  </a:extLst>
                </a:gridCol>
                <a:gridCol w="411480">
                  <a:extLst>
                    <a:ext uri="{9D8B030D-6E8A-4147-A177-3AD203B41FA5}">
                      <a16:colId xmlns:a16="http://schemas.microsoft.com/office/drawing/2014/main" val="681505449"/>
                    </a:ext>
                  </a:extLst>
                </a:gridCol>
                <a:gridCol w="411480">
                  <a:extLst>
                    <a:ext uri="{9D8B030D-6E8A-4147-A177-3AD203B41FA5}">
                      <a16:colId xmlns:a16="http://schemas.microsoft.com/office/drawing/2014/main" val="2304702673"/>
                    </a:ext>
                  </a:extLst>
                </a:gridCol>
                <a:gridCol w="411480">
                  <a:extLst>
                    <a:ext uri="{9D8B030D-6E8A-4147-A177-3AD203B41FA5}">
                      <a16:colId xmlns:a16="http://schemas.microsoft.com/office/drawing/2014/main" val="3771362654"/>
                    </a:ext>
                  </a:extLst>
                </a:gridCol>
                <a:gridCol w="411480">
                  <a:extLst>
                    <a:ext uri="{9D8B030D-6E8A-4147-A177-3AD203B41FA5}">
                      <a16:colId xmlns:a16="http://schemas.microsoft.com/office/drawing/2014/main" val="1245988522"/>
                    </a:ext>
                  </a:extLst>
                </a:gridCol>
                <a:gridCol w="411480">
                  <a:extLst>
                    <a:ext uri="{9D8B030D-6E8A-4147-A177-3AD203B41FA5}">
                      <a16:colId xmlns:a16="http://schemas.microsoft.com/office/drawing/2014/main" val="3705441712"/>
                    </a:ext>
                  </a:extLst>
                </a:gridCol>
                <a:gridCol w="411480">
                  <a:extLst>
                    <a:ext uri="{9D8B030D-6E8A-4147-A177-3AD203B41FA5}">
                      <a16:colId xmlns:a16="http://schemas.microsoft.com/office/drawing/2014/main" val="2428462054"/>
                    </a:ext>
                  </a:extLst>
                </a:gridCol>
                <a:gridCol w="411480">
                  <a:extLst>
                    <a:ext uri="{9D8B030D-6E8A-4147-A177-3AD203B41FA5}">
                      <a16:colId xmlns:a16="http://schemas.microsoft.com/office/drawing/2014/main" val="1104562576"/>
                    </a:ext>
                  </a:extLst>
                </a:gridCol>
                <a:gridCol w="411480">
                  <a:extLst>
                    <a:ext uri="{9D8B030D-6E8A-4147-A177-3AD203B41FA5}">
                      <a16:colId xmlns:a16="http://schemas.microsoft.com/office/drawing/2014/main" val="1211213243"/>
                    </a:ext>
                  </a:extLst>
                </a:gridCol>
                <a:gridCol w="411480">
                  <a:extLst>
                    <a:ext uri="{9D8B030D-6E8A-4147-A177-3AD203B41FA5}">
                      <a16:colId xmlns:a16="http://schemas.microsoft.com/office/drawing/2014/main" val="1596510414"/>
                    </a:ext>
                  </a:extLst>
                </a:gridCol>
                <a:gridCol w="411480">
                  <a:extLst>
                    <a:ext uri="{9D8B030D-6E8A-4147-A177-3AD203B41FA5}">
                      <a16:colId xmlns:a16="http://schemas.microsoft.com/office/drawing/2014/main" val="3932704698"/>
                    </a:ext>
                  </a:extLst>
                </a:gridCol>
                <a:gridCol w="411480">
                  <a:extLst>
                    <a:ext uri="{9D8B030D-6E8A-4147-A177-3AD203B41FA5}">
                      <a16:colId xmlns:a16="http://schemas.microsoft.com/office/drawing/2014/main" val="951167310"/>
                    </a:ext>
                  </a:extLst>
                </a:gridCol>
                <a:gridCol w="411480">
                  <a:extLst>
                    <a:ext uri="{9D8B030D-6E8A-4147-A177-3AD203B41FA5}">
                      <a16:colId xmlns:a16="http://schemas.microsoft.com/office/drawing/2014/main" val="1052331199"/>
                    </a:ext>
                  </a:extLst>
                </a:gridCol>
                <a:gridCol w="411480">
                  <a:extLst>
                    <a:ext uri="{9D8B030D-6E8A-4147-A177-3AD203B41FA5}">
                      <a16:colId xmlns:a16="http://schemas.microsoft.com/office/drawing/2014/main" val="290059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686997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- 2017-09-18 16:26:04</a:t>
                      </a:r>
                      <a:r>
                        <a:rPr kumimoji="0" lang="en-US" sz="1000" b="0" i="0" u="none" strike="noStrike" kern="1200" cap="none" spc="0" normalizeH="0" baseline="0" noProof="0">
                          <a:ln>
                            <a:noFill/>
                          </a:ln>
                          <a:solidFill>
                            <a:prstClr val="black"/>
                          </a:solidFill>
                          <a:effectLst/>
                          <a:uLnTx/>
                          <a:uFillTx/>
                          <a:latin typeface="+mn-lt"/>
                          <a:ea typeface="+mn-ea"/>
                          <a:cs typeface="+mn-cs"/>
                        </a:rPr>
                        <a:t>
"Today is not like yesterday, and tomorrow will not be like today."
Chancellor candidate Martin Schulz blames Angela Merkel for not planning for Germany's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Schulz: Merkel keeps status quo, not planning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extLst>
                  <a:ext uri="{0D108BD9-81ED-4DB2-BD59-A6C34878D82A}">
                    <a16:rowId xmlns:a16="http://schemas.microsoft.com/office/drawing/2014/main" val="725281090"/>
                  </a:ext>
                </a:extLst>
              </a:tr>
            </a:tbl>
          </a:graphicData>
        </a:graphic>
      </p:graphicFrame>
      <p:sp>
        <p:nvSpPr>
          <p:cNvPr id="4" name="Text Placeholder 3">
            <a:extLst>
              <a:ext uri="{FF2B5EF4-FFF2-40B4-BE49-F238E27FC236}">
                <a16:creationId xmlns:a16="http://schemas.microsoft.com/office/drawing/2014/main" id="{00E285D8-2849-40F7-BA1C-D213CBDF1481}"/>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561374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EC63C-C794-4FE0-A3D3-EB71A1DF5B5C}"/>
              </a:ext>
            </a:extLst>
          </p:cNvPr>
          <p:cNvSpPr>
            <a:spLocks noGrp="1"/>
          </p:cNvSpPr>
          <p:nvPr>
            <p:ph type="title"/>
          </p:nvPr>
        </p:nvSpPr>
        <p:spPr/>
        <p:txBody>
          <a:bodyPr/>
          <a:lstStyle/>
          <a:p>
            <a:r>
              <a:rPr lang="en-US"/>
              <a:t>Facebook Native Video Posts Table - 4 of 21</a:t>
            </a:r>
          </a:p>
        </p:txBody>
      </p:sp>
      <p:graphicFrame>
        <p:nvGraphicFramePr>
          <p:cNvPr id="5" name="Table Placeholder 4">
            <a:extLst>
              <a:ext uri="{FF2B5EF4-FFF2-40B4-BE49-F238E27FC236}">
                <a16:creationId xmlns:a16="http://schemas.microsoft.com/office/drawing/2014/main" id="{6006A448-6C08-41B3-A715-65E0E89B802B}"/>
              </a:ext>
            </a:extLst>
          </p:cNvPr>
          <p:cNvGraphicFramePr>
            <a:graphicFrameLocks noGrp="1"/>
          </p:cNvGraphicFramePr>
          <p:nvPr>
            <p:ph type="tbl" sz="quarter" idx="13"/>
            <p:extLst>
              <p:ext uri="{D42A27DB-BD31-4B8C-83A1-F6EECF244321}">
                <p14:modId xmlns:p14="http://schemas.microsoft.com/office/powerpoint/2010/main" val="4128585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23337386"/>
                    </a:ext>
                  </a:extLst>
                </a:gridCol>
                <a:gridCol w="411480">
                  <a:extLst>
                    <a:ext uri="{9D8B030D-6E8A-4147-A177-3AD203B41FA5}">
                      <a16:colId xmlns:a16="http://schemas.microsoft.com/office/drawing/2014/main" val="2603949699"/>
                    </a:ext>
                  </a:extLst>
                </a:gridCol>
                <a:gridCol w="411480">
                  <a:extLst>
                    <a:ext uri="{9D8B030D-6E8A-4147-A177-3AD203B41FA5}">
                      <a16:colId xmlns:a16="http://schemas.microsoft.com/office/drawing/2014/main" val="2110886847"/>
                    </a:ext>
                  </a:extLst>
                </a:gridCol>
                <a:gridCol w="411480">
                  <a:extLst>
                    <a:ext uri="{9D8B030D-6E8A-4147-A177-3AD203B41FA5}">
                      <a16:colId xmlns:a16="http://schemas.microsoft.com/office/drawing/2014/main" val="4060029677"/>
                    </a:ext>
                  </a:extLst>
                </a:gridCol>
                <a:gridCol w="411480">
                  <a:extLst>
                    <a:ext uri="{9D8B030D-6E8A-4147-A177-3AD203B41FA5}">
                      <a16:colId xmlns:a16="http://schemas.microsoft.com/office/drawing/2014/main" val="3587849948"/>
                    </a:ext>
                  </a:extLst>
                </a:gridCol>
                <a:gridCol w="411480">
                  <a:extLst>
                    <a:ext uri="{9D8B030D-6E8A-4147-A177-3AD203B41FA5}">
                      <a16:colId xmlns:a16="http://schemas.microsoft.com/office/drawing/2014/main" val="3185953128"/>
                    </a:ext>
                  </a:extLst>
                </a:gridCol>
                <a:gridCol w="411480">
                  <a:extLst>
                    <a:ext uri="{9D8B030D-6E8A-4147-A177-3AD203B41FA5}">
                      <a16:colId xmlns:a16="http://schemas.microsoft.com/office/drawing/2014/main" val="280817345"/>
                    </a:ext>
                  </a:extLst>
                </a:gridCol>
                <a:gridCol w="411480">
                  <a:extLst>
                    <a:ext uri="{9D8B030D-6E8A-4147-A177-3AD203B41FA5}">
                      <a16:colId xmlns:a16="http://schemas.microsoft.com/office/drawing/2014/main" val="1011105666"/>
                    </a:ext>
                  </a:extLst>
                </a:gridCol>
                <a:gridCol w="411480">
                  <a:extLst>
                    <a:ext uri="{9D8B030D-6E8A-4147-A177-3AD203B41FA5}">
                      <a16:colId xmlns:a16="http://schemas.microsoft.com/office/drawing/2014/main" val="780949398"/>
                    </a:ext>
                  </a:extLst>
                </a:gridCol>
                <a:gridCol w="411480">
                  <a:extLst>
                    <a:ext uri="{9D8B030D-6E8A-4147-A177-3AD203B41FA5}">
                      <a16:colId xmlns:a16="http://schemas.microsoft.com/office/drawing/2014/main" val="2988210839"/>
                    </a:ext>
                  </a:extLst>
                </a:gridCol>
                <a:gridCol w="411480">
                  <a:extLst>
                    <a:ext uri="{9D8B030D-6E8A-4147-A177-3AD203B41FA5}">
                      <a16:colId xmlns:a16="http://schemas.microsoft.com/office/drawing/2014/main" val="2503505086"/>
                    </a:ext>
                  </a:extLst>
                </a:gridCol>
                <a:gridCol w="411480">
                  <a:extLst>
                    <a:ext uri="{9D8B030D-6E8A-4147-A177-3AD203B41FA5}">
                      <a16:colId xmlns:a16="http://schemas.microsoft.com/office/drawing/2014/main" val="2292644288"/>
                    </a:ext>
                  </a:extLst>
                </a:gridCol>
                <a:gridCol w="411480">
                  <a:extLst>
                    <a:ext uri="{9D8B030D-6E8A-4147-A177-3AD203B41FA5}">
                      <a16:colId xmlns:a16="http://schemas.microsoft.com/office/drawing/2014/main" val="919060201"/>
                    </a:ext>
                  </a:extLst>
                </a:gridCol>
                <a:gridCol w="411480">
                  <a:extLst>
                    <a:ext uri="{9D8B030D-6E8A-4147-A177-3AD203B41FA5}">
                      <a16:colId xmlns:a16="http://schemas.microsoft.com/office/drawing/2014/main" val="1791237554"/>
                    </a:ext>
                  </a:extLst>
                </a:gridCol>
                <a:gridCol w="411480">
                  <a:extLst>
                    <a:ext uri="{9D8B030D-6E8A-4147-A177-3AD203B41FA5}">
                      <a16:colId xmlns:a16="http://schemas.microsoft.com/office/drawing/2014/main" val="2357621688"/>
                    </a:ext>
                  </a:extLst>
                </a:gridCol>
                <a:gridCol w="411480">
                  <a:extLst>
                    <a:ext uri="{9D8B030D-6E8A-4147-A177-3AD203B41FA5}">
                      <a16:colId xmlns:a16="http://schemas.microsoft.com/office/drawing/2014/main" val="3495170571"/>
                    </a:ext>
                  </a:extLst>
                </a:gridCol>
                <a:gridCol w="411480">
                  <a:extLst>
                    <a:ext uri="{9D8B030D-6E8A-4147-A177-3AD203B41FA5}">
                      <a16:colId xmlns:a16="http://schemas.microsoft.com/office/drawing/2014/main" val="3244146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40701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- 2017-09-18 14:41:22</a:t>
                      </a:r>
                      <a:r>
                        <a:rPr kumimoji="0" lang="en-US" sz="1000" b="0" i="0" u="none" strike="noStrike" kern="1200" cap="none" spc="0" normalizeH="0" baseline="0" noProof="0">
                          <a:ln>
                            <a:noFill/>
                          </a:ln>
                          <a:solidFill>
                            <a:prstClr val="black"/>
                          </a:solidFill>
                          <a:effectLst/>
                          <a:uLnTx/>
                          <a:uFillTx/>
                          <a:latin typeface="+mn-lt"/>
                          <a:ea typeface="+mn-ea"/>
                          <a:cs typeface="+mn-cs"/>
                        </a:rPr>
                        <a:t>
Immigration and the German election: We are live from an asylum shelter in Falkensee to find out what the situation is for asylum seekers and refugee helpers six days before Germans go to the polls.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What's it like for asylum seekers in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1246.8571233333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300846795"/>
                  </a:ext>
                </a:extLst>
              </a:tr>
            </a:tbl>
          </a:graphicData>
        </a:graphic>
      </p:graphicFrame>
      <p:sp>
        <p:nvSpPr>
          <p:cNvPr id="4" name="Text Placeholder 3">
            <a:extLst>
              <a:ext uri="{FF2B5EF4-FFF2-40B4-BE49-F238E27FC236}">
                <a16:creationId xmlns:a16="http://schemas.microsoft.com/office/drawing/2014/main" id="{D6503547-1D53-493A-8A6D-34A497E4098E}"/>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2580247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9419E-C4A6-4A09-BBC9-0377369BB6AB}"/>
              </a:ext>
            </a:extLst>
          </p:cNvPr>
          <p:cNvSpPr>
            <a:spLocks noGrp="1"/>
          </p:cNvSpPr>
          <p:nvPr>
            <p:ph type="title"/>
          </p:nvPr>
        </p:nvSpPr>
        <p:spPr/>
        <p:txBody>
          <a:bodyPr/>
          <a:lstStyle/>
          <a:p>
            <a:r>
              <a:rPr lang="en-US"/>
              <a:t>Facebook Native Video Posts Table - 5 of 21</a:t>
            </a:r>
          </a:p>
        </p:txBody>
      </p:sp>
      <p:graphicFrame>
        <p:nvGraphicFramePr>
          <p:cNvPr id="5" name="Table Placeholder 4">
            <a:extLst>
              <a:ext uri="{FF2B5EF4-FFF2-40B4-BE49-F238E27FC236}">
                <a16:creationId xmlns:a16="http://schemas.microsoft.com/office/drawing/2014/main" id="{212E2E71-CC45-4173-B17A-8F0425716233}"/>
              </a:ext>
            </a:extLst>
          </p:cNvPr>
          <p:cNvGraphicFramePr>
            <a:graphicFrameLocks noGrp="1"/>
          </p:cNvGraphicFramePr>
          <p:nvPr>
            <p:ph type="tbl" sz="quarter" idx="13"/>
            <p:extLst>
              <p:ext uri="{D42A27DB-BD31-4B8C-83A1-F6EECF244321}">
                <p14:modId xmlns:p14="http://schemas.microsoft.com/office/powerpoint/2010/main" val="3333909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10595711"/>
                    </a:ext>
                  </a:extLst>
                </a:gridCol>
                <a:gridCol w="411480">
                  <a:extLst>
                    <a:ext uri="{9D8B030D-6E8A-4147-A177-3AD203B41FA5}">
                      <a16:colId xmlns:a16="http://schemas.microsoft.com/office/drawing/2014/main" val="2795599102"/>
                    </a:ext>
                  </a:extLst>
                </a:gridCol>
                <a:gridCol w="411480">
                  <a:extLst>
                    <a:ext uri="{9D8B030D-6E8A-4147-A177-3AD203B41FA5}">
                      <a16:colId xmlns:a16="http://schemas.microsoft.com/office/drawing/2014/main" val="1098980687"/>
                    </a:ext>
                  </a:extLst>
                </a:gridCol>
                <a:gridCol w="411480">
                  <a:extLst>
                    <a:ext uri="{9D8B030D-6E8A-4147-A177-3AD203B41FA5}">
                      <a16:colId xmlns:a16="http://schemas.microsoft.com/office/drawing/2014/main" val="3070435281"/>
                    </a:ext>
                  </a:extLst>
                </a:gridCol>
                <a:gridCol w="411480">
                  <a:extLst>
                    <a:ext uri="{9D8B030D-6E8A-4147-A177-3AD203B41FA5}">
                      <a16:colId xmlns:a16="http://schemas.microsoft.com/office/drawing/2014/main" val="3049188424"/>
                    </a:ext>
                  </a:extLst>
                </a:gridCol>
                <a:gridCol w="411480">
                  <a:extLst>
                    <a:ext uri="{9D8B030D-6E8A-4147-A177-3AD203B41FA5}">
                      <a16:colId xmlns:a16="http://schemas.microsoft.com/office/drawing/2014/main" val="870856698"/>
                    </a:ext>
                  </a:extLst>
                </a:gridCol>
                <a:gridCol w="411480">
                  <a:extLst>
                    <a:ext uri="{9D8B030D-6E8A-4147-A177-3AD203B41FA5}">
                      <a16:colId xmlns:a16="http://schemas.microsoft.com/office/drawing/2014/main" val="957608492"/>
                    </a:ext>
                  </a:extLst>
                </a:gridCol>
                <a:gridCol w="411480">
                  <a:extLst>
                    <a:ext uri="{9D8B030D-6E8A-4147-A177-3AD203B41FA5}">
                      <a16:colId xmlns:a16="http://schemas.microsoft.com/office/drawing/2014/main" val="2274615795"/>
                    </a:ext>
                  </a:extLst>
                </a:gridCol>
                <a:gridCol w="411480">
                  <a:extLst>
                    <a:ext uri="{9D8B030D-6E8A-4147-A177-3AD203B41FA5}">
                      <a16:colId xmlns:a16="http://schemas.microsoft.com/office/drawing/2014/main" val="2175487219"/>
                    </a:ext>
                  </a:extLst>
                </a:gridCol>
                <a:gridCol w="411480">
                  <a:extLst>
                    <a:ext uri="{9D8B030D-6E8A-4147-A177-3AD203B41FA5}">
                      <a16:colId xmlns:a16="http://schemas.microsoft.com/office/drawing/2014/main" val="1064970488"/>
                    </a:ext>
                  </a:extLst>
                </a:gridCol>
                <a:gridCol w="411480">
                  <a:extLst>
                    <a:ext uri="{9D8B030D-6E8A-4147-A177-3AD203B41FA5}">
                      <a16:colId xmlns:a16="http://schemas.microsoft.com/office/drawing/2014/main" val="2145309424"/>
                    </a:ext>
                  </a:extLst>
                </a:gridCol>
                <a:gridCol w="411480">
                  <a:extLst>
                    <a:ext uri="{9D8B030D-6E8A-4147-A177-3AD203B41FA5}">
                      <a16:colId xmlns:a16="http://schemas.microsoft.com/office/drawing/2014/main" val="3543502465"/>
                    </a:ext>
                  </a:extLst>
                </a:gridCol>
                <a:gridCol w="411480">
                  <a:extLst>
                    <a:ext uri="{9D8B030D-6E8A-4147-A177-3AD203B41FA5}">
                      <a16:colId xmlns:a16="http://schemas.microsoft.com/office/drawing/2014/main" val="3604420637"/>
                    </a:ext>
                  </a:extLst>
                </a:gridCol>
                <a:gridCol w="411480">
                  <a:extLst>
                    <a:ext uri="{9D8B030D-6E8A-4147-A177-3AD203B41FA5}">
                      <a16:colId xmlns:a16="http://schemas.microsoft.com/office/drawing/2014/main" val="992214286"/>
                    </a:ext>
                  </a:extLst>
                </a:gridCol>
                <a:gridCol w="411480">
                  <a:extLst>
                    <a:ext uri="{9D8B030D-6E8A-4147-A177-3AD203B41FA5}">
                      <a16:colId xmlns:a16="http://schemas.microsoft.com/office/drawing/2014/main" val="1512264262"/>
                    </a:ext>
                  </a:extLst>
                </a:gridCol>
                <a:gridCol w="411480">
                  <a:extLst>
                    <a:ext uri="{9D8B030D-6E8A-4147-A177-3AD203B41FA5}">
                      <a16:colId xmlns:a16="http://schemas.microsoft.com/office/drawing/2014/main" val="3002932751"/>
                    </a:ext>
                  </a:extLst>
                </a:gridCol>
                <a:gridCol w="411480">
                  <a:extLst>
                    <a:ext uri="{9D8B030D-6E8A-4147-A177-3AD203B41FA5}">
                      <a16:colId xmlns:a16="http://schemas.microsoft.com/office/drawing/2014/main" val="509676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93015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- 2017-09-18 12:19:48</a:t>
                      </a:r>
                      <a:r>
                        <a:rPr kumimoji="0" lang="en-US" sz="1000" b="0" i="0" u="none" strike="noStrike" kern="1200" cap="none" spc="0" normalizeH="0" baseline="0" noProof="0">
                          <a:ln>
                            <a:noFill/>
                          </a:ln>
                          <a:solidFill>
                            <a:prstClr val="black"/>
                          </a:solidFill>
                          <a:effectLst/>
                          <a:uLnTx/>
                          <a:uFillTx/>
                          <a:latin typeface="+mn-lt"/>
                          <a:ea typeface="+mn-ea"/>
                          <a:cs typeface="+mn-cs"/>
                        </a:rPr>
                        <a:t>
How Germans vote.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 is how Germans vote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1485.64985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extLst>
                  <a:ext uri="{0D108BD9-81ED-4DB2-BD59-A6C34878D82A}">
                    <a16:rowId xmlns:a16="http://schemas.microsoft.com/office/drawing/2014/main" val="95437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- 2017-09-18 10:07:44</a:t>
                      </a:r>
                      <a:r>
                        <a:rPr kumimoji="0" lang="en-US" sz="1000" b="0" i="0" u="none" strike="noStrike" kern="1200" cap="none" spc="0" normalizeH="0" baseline="0" noProof="0">
                          <a:ln>
                            <a:noFill/>
                          </a:ln>
                          <a:solidFill>
                            <a:prstClr val="black"/>
                          </a:solidFill>
                          <a:effectLst/>
                          <a:uLnTx/>
                          <a:uFillTx/>
                          <a:latin typeface="+mn-lt"/>
                          <a:ea typeface="+mn-ea"/>
                          <a:cs typeface="+mn-cs"/>
                        </a:rPr>
                        <a:t>
Who is the AfD leader's role model? Via DW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Alexander Gauland's role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65.209786666667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a:t>
                      </a:r>
                    </a:p>
                  </a:txBody>
                  <a:tcPr/>
                </a:tc>
                <a:extLst>
                  <a:ext uri="{0D108BD9-81ED-4DB2-BD59-A6C34878D82A}">
                    <a16:rowId xmlns:a16="http://schemas.microsoft.com/office/drawing/2014/main" val="3431882698"/>
                  </a:ext>
                </a:extLst>
              </a:tr>
            </a:tbl>
          </a:graphicData>
        </a:graphic>
      </p:graphicFrame>
      <p:sp>
        <p:nvSpPr>
          <p:cNvPr id="4" name="Text Placeholder 3">
            <a:extLst>
              <a:ext uri="{FF2B5EF4-FFF2-40B4-BE49-F238E27FC236}">
                <a16:creationId xmlns:a16="http://schemas.microsoft.com/office/drawing/2014/main" id="{876CC662-CD22-461A-9F49-DF15B6712289}"/>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1437692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DC6A-BA27-4BBB-A010-54F2EFA81FDB}"/>
              </a:ext>
            </a:extLst>
          </p:cNvPr>
          <p:cNvSpPr>
            <a:spLocks noGrp="1"/>
          </p:cNvSpPr>
          <p:nvPr>
            <p:ph type="title"/>
          </p:nvPr>
        </p:nvSpPr>
        <p:spPr/>
        <p:txBody>
          <a:bodyPr/>
          <a:lstStyle/>
          <a:p>
            <a:r>
              <a:rPr lang="en-US"/>
              <a:t>Facebook Native Video Posts Table - 6 of 21</a:t>
            </a:r>
          </a:p>
        </p:txBody>
      </p:sp>
      <p:graphicFrame>
        <p:nvGraphicFramePr>
          <p:cNvPr id="5" name="Table Placeholder 4">
            <a:extLst>
              <a:ext uri="{FF2B5EF4-FFF2-40B4-BE49-F238E27FC236}">
                <a16:creationId xmlns:a16="http://schemas.microsoft.com/office/drawing/2014/main" id="{747DCBAD-CABA-446F-8AAC-17DABBFA58A2}"/>
              </a:ext>
            </a:extLst>
          </p:cNvPr>
          <p:cNvGraphicFramePr>
            <a:graphicFrameLocks noGrp="1"/>
          </p:cNvGraphicFramePr>
          <p:nvPr>
            <p:ph type="tbl" sz="quarter" idx="13"/>
            <p:extLst>
              <p:ext uri="{D42A27DB-BD31-4B8C-83A1-F6EECF244321}">
                <p14:modId xmlns:p14="http://schemas.microsoft.com/office/powerpoint/2010/main" val="265067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49798105"/>
                    </a:ext>
                  </a:extLst>
                </a:gridCol>
                <a:gridCol w="411480">
                  <a:extLst>
                    <a:ext uri="{9D8B030D-6E8A-4147-A177-3AD203B41FA5}">
                      <a16:colId xmlns:a16="http://schemas.microsoft.com/office/drawing/2014/main" val="2479303239"/>
                    </a:ext>
                  </a:extLst>
                </a:gridCol>
                <a:gridCol w="411480">
                  <a:extLst>
                    <a:ext uri="{9D8B030D-6E8A-4147-A177-3AD203B41FA5}">
                      <a16:colId xmlns:a16="http://schemas.microsoft.com/office/drawing/2014/main" val="851536029"/>
                    </a:ext>
                  </a:extLst>
                </a:gridCol>
                <a:gridCol w="411480">
                  <a:extLst>
                    <a:ext uri="{9D8B030D-6E8A-4147-A177-3AD203B41FA5}">
                      <a16:colId xmlns:a16="http://schemas.microsoft.com/office/drawing/2014/main" val="971664439"/>
                    </a:ext>
                  </a:extLst>
                </a:gridCol>
                <a:gridCol w="411480">
                  <a:extLst>
                    <a:ext uri="{9D8B030D-6E8A-4147-A177-3AD203B41FA5}">
                      <a16:colId xmlns:a16="http://schemas.microsoft.com/office/drawing/2014/main" val="4169123274"/>
                    </a:ext>
                  </a:extLst>
                </a:gridCol>
                <a:gridCol w="411480">
                  <a:extLst>
                    <a:ext uri="{9D8B030D-6E8A-4147-A177-3AD203B41FA5}">
                      <a16:colId xmlns:a16="http://schemas.microsoft.com/office/drawing/2014/main" val="2356083393"/>
                    </a:ext>
                  </a:extLst>
                </a:gridCol>
                <a:gridCol w="411480">
                  <a:extLst>
                    <a:ext uri="{9D8B030D-6E8A-4147-A177-3AD203B41FA5}">
                      <a16:colId xmlns:a16="http://schemas.microsoft.com/office/drawing/2014/main" val="73908113"/>
                    </a:ext>
                  </a:extLst>
                </a:gridCol>
                <a:gridCol w="411480">
                  <a:extLst>
                    <a:ext uri="{9D8B030D-6E8A-4147-A177-3AD203B41FA5}">
                      <a16:colId xmlns:a16="http://schemas.microsoft.com/office/drawing/2014/main" val="2607003258"/>
                    </a:ext>
                  </a:extLst>
                </a:gridCol>
                <a:gridCol w="411480">
                  <a:extLst>
                    <a:ext uri="{9D8B030D-6E8A-4147-A177-3AD203B41FA5}">
                      <a16:colId xmlns:a16="http://schemas.microsoft.com/office/drawing/2014/main" val="1386656484"/>
                    </a:ext>
                  </a:extLst>
                </a:gridCol>
                <a:gridCol w="411480">
                  <a:extLst>
                    <a:ext uri="{9D8B030D-6E8A-4147-A177-3AD203B41FA5}">
                      <a16:colId xmlns:a16="http://schemas.microsoft.com/office/drawing/2014/main" val="2434728015"/>
                    </a:ext>
                  </a:extLst>
                </a:gridCol>
                <a:gridCol w="411480">
                  <a:extLst>
                    <a:ext uri="{9D8B030D-6E8A-4147-A177-3AD203B41FA5}">
                      <a16:colId xmlns:a16="http://schemas.microsoft.com/office/drawing/2014/main" val="889115431"/>
                    </a:ext>
                  </a:extLst>
                </a:gridCol>
                <a:gridCol w="411480">
                  <a:extLst>
                    <a:ext uri="{9D8B030D-6E8A-4147-A177-3AD203B41FA5}">
                      <a16:colId xmlns:a16="http://schemas.microsoft.com/office/drawing/2014/main" val="408583105"/>
                    </a:ext>
                  </a:extLst>
                </a:gridCol>
                <a:gridCol w="411480">
                  <a:extLst>
                    <a:ext uri="{9D8B030D-6E8A-4147-A177-3AD203B41FA5}">
                      <a16:colId xmlns:a16="http://schemas.microsoft.com/office/drawing/2014/main" val="533922941"/>
                    </a:ext>
                  </a:extLst>
                </a:gridCol>
                <a:gridCol w="411480">
                  <a:extLst>
                    <a:ext uri="{9D8B030D-6E8A-4147-A177-3AD203B41FA5}">
                      <a16:colId xmlns:a16="http://schemas.microsoft.com/office/drawing/2014/main" val="2723412095"/>
                    </a:ext>
                  </a:extLst>
                </a:gridCol>
                <a:gridCol w="411480">
                  <a:extLst>
                    <a:ext uri="{9D8B030D-6E8A-4147-A177-3AD203B41FA5}">
                      <a16:colId xmlns:a16="http://schemas.microsoft.com/office/drawing/2014/main" val="2148114656"/>
                    </a:ext>
                  </a:extLst>
                </a:gridCol>
                <a:gridCol w="411480">
                  <a:extLst>
                    <a:ext uri="{9D8B030D-6E8A-4147-A177-3AD203B41FA5}">
                      <a16:colId xmlns:a16="http://schemas.microsoft.com/office/drawing/2014/main" val="1798983930"/>
                    </a:ext>
                  </a:extLst>
                </a:gridCol>
                <a:gridCol w="411480">
                  <a:extLst>
                    <a:ext uri="{9D8B030D-6E8A-4147-A177-3AD203B41FA5}">
                      <a16:colId xmlns:a16="http://schemas.microsoft.com/office/drawing/2014/main" val="4023393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41570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- 2017-09-18 04:44:04</a:t>
                      </a:r>
                      <a:r>
                        <a:rPr kumimoji="0" lang="en-US" sz="1000" b="0" i="0" u="none" strike="noStrike" kern="1200" cap="none" spc="0" normalizeH="0" baseline="0" noProof="0">
                          <a:ln>
                            <a:noFill/>
                          </a:ln>
                          <a:solidFill>
                            <a:prstClr val="black"/>
                          </a:solidFill>
                          <a:effectLst/>
                          <a:uLnTx/>
                          <a:uFillTx/>
                          <a:latin typeface="+mn-lt"/>
                          <a:ea typeface="+mn-ea"/>
                          <a:cs typeface="+mn-cs"/>
                        </a:rPr>
                        <a:t>
"We are not the AfD, not the CDU, and not Putin's fifth column! We are individuals like all other citizens of our 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#GermanyDecides: Ethnic Russian Germans are not the AfD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extLst>
                  <a:ext uri="{0D108BD9-81ED-4DB2-BD59-A6C34878D82A}">
                    <a16:rowId xmlns:a16="http://schemas.microsoft.com/office/drawing/2014/main" val="355585661"/>
                  </a:ext>
                </a:extLst>
              </a:tr>
            </a:tbl>
          </a:graphicData>
        </a:graphic>
      </p:graphicFrame>
      <p:sp>
        <p:nvSpPr>
          <p:cNvPr id="4" name="Text Placeholder 3">
            <a:extLst>
              <a:ext uri="{FF2B5EF4-FFF2-40B4-BE49-F238E27FC236}">
                <a16:creationId xmlns:a16="http://schemas.microsoft.com/office/drawing/2014/main" id="{26616BFE-C66B-4BF2-985B-90E52AAFE076}"/>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1114088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4699D-C8BC-46D8-B173-01B1B8FAC888}"/>
              </a:ext>
            </a:extLst>
          </p:cNvPr>
          <p:cNvSpPr>
            <a:spLocks noGrp="1"/>
          </p:cNvSpPr>
          <p:nvPr>
            <p:ph type="title"/>
          </p:nvPr>
        </p:nvSpPr>
        <p:spPr/>
        <p:txBody>
          <a:bodyPr/>
          <a:lstStyle/>
          <a:p>
            <a:r>
              <a:rPr lang="en-US"/>
              <a:t>Facebook Native Video Posts Table - 7 of 21</a:t>
            </a:r>
          </a:p>
        </p:txBody>
      </p:sp>
      <p:graphicFrame>
        <p:nvGraphicFramePr>
          <p:cNvPr id="5" name="Table Placeholder 4">
            <a:extLst>
              <a:ext uri="{FF2B5EF4-FFF2-40B4-BE49-F238E27FC236}">
                <a16:creationId xmlns:a16="http://schemas.microsoft.com/office/drawing/2014/main" id="{26339688-E9B2-4977-B218-5A88A465B681}"/>
              </a:ext>
            </a:extLst>
          </p:cNvPr>
          <p:cNvGraphicFramePr>
            <a:graphicFrameLocks noGrp="1"/>
          </p:cNvGraphicFramePr>
          <p:nvPr>
            <p:ph type="tbl" sz="quarter" idx="13"/>
            <p:extLst>
              <p:ext uri="{D42A27DB-BD31-4B8C-83A1-F6EECF244321}">
                <p14:modId xmlns:p14="http://schemas.microsoft.com/office/powerpoint/2010/main" val="404479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17053718"/>
                    </a:ext>
                  </a:extLst>
                </a:gridCol>
                <a:gridCol w="411480">
                  <a:extLst>
                    <a:ext uri="{9D8B030D-6E8A-4147-A177-3AD203B41FA5}">
                      <a16:colId xmlns:a16="http://schemas.microsoft.com/office/drawing/2014/main" val="397591822"/>
                    </a:ext>
                  </a:extLst>
                </a:gridCol>
                <a:gridCol w="411480">
                  <a:extLst>
                    <a:ext uri="{9D8B030D-6E8A-4147-A177-3AD203B41FA5}">
                      <a16:colId xmlns:a16="http://schemas.microsoft.com/office/drawing/2014/main" val="245756980"/>
                    </a:ext>
                  </a:extLst>
                </a:gridCol>
                <a:gridCol w="411480">
                  <a:extLst>
                    <a:ext uri="{9D8B030D-6E8A-4147-A177-3AD203B41FA5}">
                      <a16:colId xmlns:a16="http://schemas.microsoft.com/office/drawing/2014/main" val="3138746203"/>
                    </a:ext>
                  </a:extLst>
                </a:gridCol>
                <a:gridCol w="411480">
                  <a:extLst>
                    <a:ext uri="{9D8B030D-6E8A-4147-A177-3AD203B41FA5}">
                      <a16:colId xmlns:a16="http://schemas.microsoft.com/office/drawing/2014/main" val="1091939331"/>
                    </a:ext>
                  </a:extLst>
                </a:gridCol>
                <a:gridCol w="411480">
                  <a:extLst>
                    <a:ext uri="{9D8B030D-6E8A-4147-A177-3AD203B41FA5}">
                      <a16:colId xmlns:a16="http://schemas.microsoft.com/office/drawing/2014/main" val="3558288560"/>
                    </a:ext>
                  </a:extLst>
                </a:gridCol>
                <a:gridCol w="411480">
                  <a:extLst>
                    <a:ext uri="{9D8B030D-6E8A-4147-A177-3AD203B41FA5}">
                      <a16:colId xmlns:a16="http://schemas.microsoft.com/office/drawing/2014/main" val="3669517252"/>
                    </a:ext>
                  </a:extLst>
                </a:gridCol>
                <a:gridCol w="411480">
                  <a:extLst>
                    <a:ext uri="{9D8B030D-6E8A-4147-A177-3AD203B41FA5}">
                      <a16:colId xmlns:a16="http://schemas.microsoft.com/office/drawing/2014/main" val="1981281037"/>
                    </a:ext>
                  </a:extLst>
                </a:gridCol>
                <a:gridCol w="411480">
                  <a:extLst>
                    <a:ext uri="{9D8B030D-6E8A-4147-A177-3AD203B41FA5}">
                      <a16:colId xmlns:a16="http://schemas.microsoft.com/office/drawing/2014/main" val="1793730788"/>
                    </a:ext>
                  </a:extLst>
                </a:gridCol>
                <a:gridCol w="411480">
                  <a:extLst>
                    <a:ext uri="{9D8B030D-6E8A-4147-A177-3AD203B41FA5}">
                      <a16:colId xmlns:a16="http://schemas.microsoft.com/office/drawing/2014/main" val="2504579701"/>
                    </a:ext>
                  </a:extLst>
                </a:gridCol>
                <a:gridCol w="411480">
                  <a:extLst>
                    <a:ext uri="{9D8B030D-6E8A-4147-A177-3AD203B41FA5}">
                      <a16:colId xmlns:a16="http://schemas.microsoft.com/office/drawing/2014/main" val="2852230605"/>
                    </a:ext>
                  </a:extLst>
                </a:gridCol>
                <a:gridCol w="411480">
                  <a:extLst>
                    <a:ext uri="{9D8B030D-6E8A-4147-A177-3AD203B41FA5}">
                      <a16:colId xmlns:a16="http://schemas.microsoft.com/office/drawing/2014/main" val="3042544931"/>
                    </a:ext>
                  </a:extLst>
                </a:gridCol>
                <a:gridCol w="411480">
                  <a:extLst>
                    <a:ext uri="{9D8B030D-6E8A-4147-A177-3AD203B41FA5}">
                      <a16:colId xmlns:a16="http://schemas.microsoft.com/office/drawing/2014/main" val="4188352562"/>
                    </a:ext>
                  </a:extLst>
                </a:gridCol>
                <a:gridCol w="411480">
                  <a:extLst>
                    <a:ext uri="{9D8B030D-6E8A-4147-A177-3AD203B41FA5}">
                      <a16:colId xmlns:a16="http://schemas.microsoft.com/office/drawing/2014/main" val="1379338056"/>
                    </a:ext>
                  </a:extLst>
                </a:gridCol>
                <a:gridCol w="411480">
                  <a:extLst>
                    <a:ext uri="{9D8B030D-6E8A-4147-A177-3AD203B41FA5}">
                      <a16:colId xmlns:a16="http://schemas.microsoft.com/office/drawing/2014/main" val="374455070"/>
                    </a:ext>
                  </a:extLst>
                </a:gridCol>
                <a:gridCol w="411480">
                  <a:extLst>
                    <a:ext uri="{9D8B030D-6E8A-4147-A177-3AD203B41FA5}">
                      <a16:colId xmlns:a16="http://schemas.microsoft.com/office/drawing/2014/main" val="3875741727"/>
                    </a:ext>
                  </a:extLst>
                </a:gridCol>
                <a:gridCol w="411480">
                  <a:extLst>
                    <a:ext uri="{9D8B030D-6E8A-4147-A177-3AD203B41FA5}">
                      <a16:colId xmlns:a16="http://schemas.microsoft.com/office/drawing/2014/main" val="1424448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92027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- 2017-09-18 02:03:41</a:t>
                      </a:r>
                      <a:r>
                        <a:rPr kumimoji="0" lang="en-US" sz="1000" b="0" i="0" u="none" strike="noStrike" kern="1200" cap="none" spc="0" normalizeH="0" baseline="0" noProof="0">
                          <a:ln>
                            <a:noFill/>
                          </a:ln>
                          <a:solidFill>
                            <a:prstClr val="black"/>
                          </a:solidFill>
                          <a:effectLst/>
                          <a:uLnTx/>
                          <a:uFillTx/>
                          <a:latin typeface="+mn-lt"/>
                          <a:ea typeface="+mn-ea"/>
                          <a:cs typeface="+mn-cs"/>
                        </a:rPr>
                        <a:t>
Zannat and Sanu and their family fled the army in Myanmar to Bangladesh - like more than 400,000 Rohingya in the last couple of weeks 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Fleeing from Myanmar to 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1676.9733066667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extLst>
                  <a:ext uri="{0D108BD9-81ED-4DB2-BD59-A6C34878D82A}">
                    <a16:rowId xmlns:a16="http://schemas.microsoft.com/office/drawing/2014/main" val="261581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- 2017-09-17 23:03:00</a:t>
                      </a:r>
                      <a:r>
                        <a:rPr kumimoji="0" lang="en-US" sz="1000" b="0" i="0" u="none" strike="noStrike" kern="1200" cap="none" spc="0" normalizeH="0" baseline="0" noProof="0">
                          <a:ln>
                            <a:noFill/>
                          </a:ln>
                          <a:solidFill>
                            <a:prstClr val="black"/>
                          </a:solidFill>
                          <a:effectLst/>
                          <a:uLnTx/>
                          <a:uFillTx/>
                          <a:latin typeface="+mn-lt"/>
                          <a:ea typeface="+mn-ea"/>
                          <a:cs typeface="+mn-cs"/>
                        </a:rPr>
                        <a:t>
"I had no idea what you can do with a wheelchair."   via DW 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Skating in a Wheelchair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extLst>
                  <a:ext uri="{0D108BD9-81ED-4DB2-BD59-A6C34878D82A}">
                    <a16:rowId xmlns:a16="http://schemas.microsoft.com/office/drawing/2014/main" val="1079787445"/>
                  </a:ext>
                </a:extLst>
              </a:tr>
            </a:tbl>
          </a:graphicData>
        </a:graphic>
      </p:graphicFrame>
      <p:sp>
        <p:nvSpPr>
          <p:cNvPr id="4" name="Text Placeholder 3">
            <a:extLst>
              <a:ext uri="{FF2B5EF4-FFF2-40B4-BE49-F238E27FC236}">
                <a16:creationId xmlns:a16="http://schemas.microsoft.com/office/drawing/2014/main" id="{600A4A04-92EE-4C14-8E49-797B27EA9103}"/>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2764203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E1417-CEF5-47FC-A9D1-ABD1AB426CD6}"/>
              </a:ext>
            </a:extLst>
          </p:cNvPr>
          <p:cNvSpPr>
            <a:spLocks noGrp="1"/>
          </p:cNvSpPr>
          <p:nvPr>
            <p:ph type="title"/>
          </p:nvPr>
        </p:nvSpPr>
        <p:spPr/>
        <p:txBody>
          <a:bodyPr/>
          <a:lstStyle/>
          <a:p>
            <a:r>
              <a:rPr lang="en-US"/>
              <a:t>Facebook Native Video Posts Table - 8 of 21</a:t>
            </a:r>
          </a:p>
        </p:txBody>
      </p:sp>
      <p:graphicFrame>
        <p:nvGraphicFramePr>
          <p:cNvPr id="5" name="Table Placeholder 4">
            <a:extLst>
              <a:ext uri="{FF2B5EF4-FFF2-40B4-BE49-F238E27FC236}">
                <a16:creationId xmlns:a16="http://schemas.microsoft.com/office/drawing/2014/main" id="{E572E147-A151-4BB5-813D-6FD192FCF9B8}"/>
              </a:ext>
            </a:extLst>
          </p:cNvPr>
          <p:cNvGraphicFramePr>
            <a:graphicFrameLocks noGrp="1"/>
          </p:cNvGraphicFramePr>
          <p:nvPr>
            <p:ph type="tbl" sz="quarter" idx="13"/>
            <p:extLst>
              <p:ext uri="{D42A27DB-BD31-4B8C-83A1-F6EECF244321}">
                <p14:modId xmlns:p14="http://schemas.microsoft.com/office/powerpoint/2010/main" val="639323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82769632"/>
                    </a:ext>
                  </a:extLst>
                </a:gridCol>
                <a:gridCol w="411480">
                  <a:extLst>
                    <a:ext uri="{9D8B030D-6E8A-4147-A177-3AD203B41FA5}">
                      <a16:colId xmlns:a16="http://schemas.microsoft.com/office/drawing/2014/main" val="3417653668"/>
                    </a:ext>
                  </a:extLst>
                </a:gridCol>
                <a:gridCol w="411480">
                  <a:extLst>
                    <a:ext uri="{9D8B030D-6E8A-4147-A177-3AD203B41FA5}">
                      <a16:colId xmlns:a16="http://schemas.microsoft.com/office/drawing/2014/main" val="4286650434"/>
                    </a:ext>
                  </a:extLst>
                </a:gridCol>
                <a:gridCol w="411480">
                  <a:extLst>
                    <a:ext uri="{9D8B030D-6E8A-4147-A177-3AD203B41FA5}">
                      <a16:colId xmlns:a16="http://schemas.microsoft.com/office/drawing/2014/main" val="1380058361"/>
                    </a:ext>
                  </a:extLst>
                </a:gridCol>
                <a:gridCol w="411480">
                  <a:extLst>
                    <a:ext uri="{9D8B030D-6E8A-4147-A177-3AD203B41FA5}">
                      <a16:colId xmlns:a16="http://schemas.microsoft.com/office/drawing/2014/main" val="2130084680"/>
                    </a:ext>
                  </a:extLst>
                </a:gridCol>
                <a:gridCol w="411480">
                  <a:extLst>
                    <a:ext uri="{9D8B030D-6E8A-4147-A177-3AD203B41FA5}">
                      <a16:colId xmlns:a16="http://schemas.microsoft.com/office/drawing/2014/main" val="329261537"/>
                    </a:ext>
                  </a:extLst>
                </a:gridCol>
                <a:gridCol w="411480">
                  <a:extLst>
                    <a:ext uri="{9D8B030D-6E8A-4147-A177-3AD203B41FA5}">
                      <a16:colId xmlns:a16="http://schemas.microsoft.com/office/drawing/2014/main" val="1943936092"/>
                    </a:ext>
                  </a:extLst>
                </a:gridCol>
                <a:gridCol w="411480">
                  <a:extLst>
                    <a:ext uri="{9D8B030D-6E8A-4147-A177-3AD203B41FA5}">
                      <a16:colId xmlns:a16="http://schemas.microsoft.com/office/drawing/2014/main" val="921648388"/>
                    </a:ext>
                  </a:extLst>
                </a:gridCol>
                <a:gridCol w="411480">
                  <a:extLst>
                    <a:ext uri="{9D8B030D-6E8A-4147-A177-3AD203B41FA5}">
                      <a16:colId xmlns:a16="http://schemas.microsoft.com/office/drawing/2014/main" val="3005221804"/>
                    </a:ext>
                  </a:extLst>
                </a:gridCol>
                <a:gridCol w="411480">
                  <a:extLst>
                    <a:ext uri="{9D8B030D-6E8A-4147-A177-3AD203B41FA5}">
                      <a16:colId xmlns:a16="http://schemas.microsoft.com/office/drawing/2014/main" val="1290253847"/>
                    </a:ext>
                  </a:extLst>
                </a:gridCol>
                <a:gridCol w="411480">
                  <a:extLst>
                    <a:ext uri="{9D8B030D-6E8A-4147-A177-3AD203B41FA5}">
                      <a16:colId xmlns:a16="http://schemas.microsoft.com/office/drawing/2014/main" val="4077802177"/>
                    </a:ext>
                  </a:extLst>
                </a:gridCol>
                <a:gridCol w="411480">
                  <a:extLst>
                    <a:ext uri="{9D8B030D-6E8A-4147-A177-3AD203B41FA5}">
                      <a16:colId xmlns:a16="http://schemas.microsoft.com/office/drawing/2014/main" val="137480546"/>
                    </a:ext>
                  </a:extLst>
                </a:gridCol>
                <a:gridCol w="411480">
                  <a:extLst>
                    <a:ext uri="{9D8B030D-6E8A-4147-A177-3AD203B41FA5}">
                      <a16:colId xmlns:a16="http://schemas.microsoft.com/office/drawing/2014/main" val="3919720474"/>
                    </a:ext>
                  </a:extLst>
                </a:gridCol>
                <a:gridCol w="411480">
                  <a:extLst>
                    <a:ext uri="{9D8B030D-6E8A-4147-A177-3AD203B41FA5}">
                      <a16:colId xmlns:a16="http://schemas.microsoft.com/office/drawing/2014/main" val="3576238838"/>
                    </a:ext>
                  </a:extLst>
                </a:gridCol>
                <a:gridCol w="411480">
                  <a:extLst>
                    <a:ext uri="{9D8B030D-6E8A-4147-A177-3AD203B41FA5}">
                      <a16:colId xmlns:a16="http://schemas.microsoft.com/office/drawing/2014/main" val="4229662637"/>
                    </a:ext>
                  </a:extLst>
                </a:gridCol>
                <a:gridCol w="411480">
                  <a:extLst>
                    <a:ext uri="{9D8B030D-6E8A-4147-A177-3AD203B41FA5}">
                      <a16:colId xmlns:a16="http://schemas.microsoft.com/office/drawing/2014/main" val="3397439854"/>
                    </a:ext>
                  </a:extLst>
                </a:gridCol>
                <a:gridCol w="411480">
                  <a:extLst>
                    <a:ext uri="{9D8B030D-6E8A-4147-A177-3AD203B41FA5}">
                      <a16:colId xmlns:a16="http://schemas.microsoft.com/office/drawing/2014/main" val="2377873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96958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- 2017-09-17 19:31:31</a:t>
                      </a:r>
                      <a:r>
                        <a:rPr kumimoji="0" lang="en-US" sz="1000" b="0" i="0" u="none" strike="noStrike" kern="1200" cap="none" spc="0" normalizeH="0" baseline="0" noProof="0">
                          <a:ln>
                            <a:noFill/>
                          </a:ln>
                          <a:solidFill>
                            <a:prstClr val="black"/>
                          </a:solidFill>
                          <a:effectLst/>
                          <a:uLnTx/>
                          <a:uFillTx/>
                          <a:latin typeface="+mn-lt"/>
                          <a:ea typeface="+mn-ea"/>
                          <a:cs typeface="+mn-cs"/>
                        </a:rPr>
                        <a:t>
Martin Schulz thinks Angela Merkel has no vision for the future of Germany. Our exclusive interview, tonight at 4:00 UTC.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Schulz: We need to tell the people which course we are taking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65.895615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extLst>
                  <a:ext uri="{0D108BD9-81ED-4DB2-BD59-A6C34878D82A}">
                    <a16:rowId xmlns:a16="http://schemas.microsoft.com/office/drawing/2014/main" val="27127855"/>
                  </a:ext>
                </a:extLst>
              </a:tr>
            </a:tbl>
          </a:graphicData>
        </a:graphic>
      </p:graphicFrame>
      <p:sp>
        <p:nvSpPr>
          <p:cNvPr id="4" name="Text Placeholder 3">
            <a:extLst>
              <a:ext uri="{FF2B5EF4-FFF2-40B4-BE49-F238E27FC236}">
                <a16:creationId xmlns:a16="http://schemas.microsoft.com/office/drawing/2014/main" id="{65786B41-1A19-4239-AE37-58F13B493B4C}"/>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1078650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49FCF-6FDE-463B-8FF3-13D124E6E802}"/>
              </a:ext>
            </a:extLst>
          </p:cNvPr>
          <p:cNvSpPr>
            <a:spLocks noGrp="1"/>
          </p:cNvSpPr>
          <p:nvPr>
            <p:ph type="title"/>
          </p:nvPr>
        </p:nvSpPr>
        <p:spPr/>
        <p:txBody>
          <a:bodyPr/>
          <a:lstStyle/>
          <a:p>
            <a:r>
              <a:rPr lang="en-US"/>
              <a:t>Facebook Native Video Posts Table - 9 of 21</a:t>
            </a:r>
          </a:p>
        </p:txBody>
      </p:sp>
      <p:graphicFrame>
        <p:nvGraphicFramePr>
          <p:cNvPr id="5" name="Table Placeholder 4">
            <a:extLst>
              <a:ext uri="{FF2B5EF4-FFF2-40B4-BE49-F238E27FC236}">
                <a16:creationId xmlns:a16="http://schemas.microsoft.com/office/drawing/2014/main" id="{ED4EF39D-D1F2-414C-BE7A-BBAEAEB8BE0F}"/>
              </a:ext>
            </a:extLst>
          </p:cNvPr>
          <p:cNvGraphicFramePr>
            <a:graphicFrameLocks noGrp="1"/>
          </p:cNvGraphicFramePr>
          <p:nvPr>
            <p:ph type="tbl" sz="quarter" idx="13"/>
            <p:extLst>
              <p:ext uri="{D42A27DB-BD31-4B8C-83A1-F6EECF244321}">
                <p14:modId xmlns:p14="http://schemas.microsoft.com/office/powerpoint/2010/main" val="2715993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85424387"/>
                    </a:ext>
                  </a:extLst>
                </a:gridCol>
                <a:gridCol w="411480">
                  <a:extLst>
                    <a:ext uri="{9D8B030D-6E8A-4147-A177-3AD203B41FA5}">
                      <a16:colId xmlns:a16="http://schemas.microsoft.com/office/drawing/2014/main" val="3419444358"/>
                    </a:ext>
                  </a:extLst>
                </a:gridCol>
                <a:gridCol w="411480">
                  <a:extLst>
                    <a:ext uri="{9D8B030D-6E8A-4147-A177-3AD203B41FA5}">
                      <a16:colId xmlns:a16="http://schemas.microsoft.com/office/drawing/2014/main" val="2522079201"/>
                    </a:ext>
                  </a:extLst>
                </a:gridCol>
                <a:gridCol w="411480">
                  <a:extLst>
                    <a:ext uri="{9D8B030D-6E8A-4147-A177-3AD203B41FA5}">
                      <a16:colId xmlns:a16="http://schemas.microsoft.com/office/drawing/2014/main" val="3339750668"/>
                    </a:ext>
                  </a:extLst>
                </a:gridCol>
                <a:gridCol w="411480">
                  <a:extLst>
                    <a:ext uri="{9D8B030D-6E8A-4147-A177-3AD203B41FA5}">
                      <a16:colId xmlns:a16="http://schemas.microsoft.com/office/drawing/2014/main" val="68293932"/>
                    </a:ext>
                  </a:extLst>
                </a:gridCol>
                <a:gridCol w="411480">
                  <a:extLst>
                    <a:ext uri="{9D8B030D-6E8A-4147-A177-3AD203B41FA5}">
                      <a16:colId xmlns:a16="http://schemas.microsoft.com/office/drawing/2014/main" val="2942444656"/>
                    </a:ext>
                  </a:extLst>
                </a:gridCol>
                <a:gridCol w="411480">
                  <a:extLst>
                    <a:ext uri="{9D8B030D-6E8A-4147-A177-3AD203B41FA5}">
                      <a16:colId xmlns:a16="http://schemas.microsoft.com/office/drawing/2014/main" val="3486070210"/>
                    </a:ext>
                  </a:extLst>
                </a:gridCol>
                <a:gridCol w="411480">
                  <a:extLst>
                    <a:ext uri="{9D8B030D-6E8A-4147-A177-3AD203B41FA5}">
                      <a16:colId xmlns:a16="http://schemas.microsoft.com/office/drawing/2014/main" val="2693501258"/>
                    </a:ext>
                  </a:extLst>
                </a:gridCol>
                <a:gridCol w="411480">
                  <a:extLst>
                    <a:ext uri="{9D8B030D-6E8A-4147-A177-3AD203B41FA5}">
                      <a16:colId xmlns:a16="http://schemas.microsoft.com/office/drawing/2014/main" val="3546528150"/>
                    </a:ext>
                  </a:extLst>
                </a:gridCol>
                <a:gridCol w="411480">
                  <a:extLst>
                    <a:ext uri="{9D8B030D-6E8A-4147-A177-3AD203B41FA5}">
                      <a16:colId xmlns:a16="http://schemas.microsoft.com/office/drawing/2014/main" val="2266176711"/>
                    </a:ext>
                  </a:extLst>
                </a:gridCol>
                <a:gridCol w="411480">
                  <a:extLst>
                    <a:ext uri="{9D8B030D-6E8A-4147-A177-3AD203B41FA5}">
                      <a16:colId xmlns:a16="http://schemas.microsoft.com/office/drawing/2014/main" val="1196276246"/>
                    </a:ext>
                  </a:extLst>
                </a:gridCol>
                <a:gridCol w="411480">
                  <a:extLst>
                    <a:ext uri="{9D8B030D-6E8A-4147-A177-3AD203B41FA5}">
                      <a16:colId xmlns:a16="http://schemas.microsoft.com/office/drawing/2014/main" val="3444355341"/>
                    </a:ext>
                  </a:extLst>
                </a:gridCol>
                <a:gridCol w="411480">
                  <a:extLst>
                    <a:ext uri="{9D8B030D-6E8A-4147-A177-3AD203B41FA5}">
                      <a16:colId xmlns:a16="http://schemas.microsoft.com/office/drawing/2014/main" val="1019689835"/>
                    </a:ext>
                  </a:extLst>
                </a:gridCol>
                <a:gridCol w="411480">
                  <a:extLst>
                    <a:ext uri="{9D8B030D-6E8A-4147-A177-3AD203B41FA5}">
                      <a16:colId xmlns:a16="http://schemas.microsoft.com/office/drawing/2014/main" val="2028118493"/>
                    </a:ext>
                  </a:extLst>
                </a:gridCol>
                <a:gridCol w="411480">
                  <a:extLst>
                    <a:ext uri="{9D8B030D-6E8A-4147-A177-3AD203B41FA5}">
                      <a16:colId xmlns:a16="http://schemas.microsoft.com/office/drawing/2014/main" val="2430215448"/>
                    </a:ext>
                  </a:extLst>
                </a:gridCol>
                <a:gridCol w="411480">
                  <a:extLst>
                    <a:ext uri="{9D8B030D-6E8A-4147-A177-3AD203B41FA5}">
                      <a16:colId xmlns:a16="http://schemas.microsoft.com/office/drawing/2014/main" val="628072760"/>
                    </a:ext>
                  </a:extLst>
                </a:gridCol>
                <a:gridCol w="411480">
                  <a:extLst>
                    <a:ext uri="{9D8B030D-6E8A-4147-A177-3AD203B41FA5}">
                      <a16:colId xmlns:a16="http://schemas.microsoft.com/office/drawing/2014/main" val="244350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42529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- 2017-09-17 17:31:36</a:t>
                      </a:r>
                      <a:r>
                        <a:rPr kumimoji="0" lang="en-US" sz="1000" b="0" i="0" u="none" strike="noStrike" kern="1200" cap="none" spc="0" normalizeH="0" baseline="0" noProof="0">
                          <a:ln>
                            <a:noFill/>
                          </a:ln>
                          <a:solidFill>
                            <a:prstClr val="black"/>
                          </a:solidFill>
                          <a:effectLst/>
                          <a:uLnTx/>
                          <a:uFillTx/>
                          <a:latin typeface="+mn-lt"/>
                          <a:ea typeface="+mn-ea"/>
                          <a:cs typeface="+mn-cs"/>
                        </a:rPr>
                        <a:t>
It's that time of year again... The Oktoberfest is ON and there are 7 million litres of beer to get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Oktoberfest kicks off in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4383.7390633333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a:t>
                      </a:r>
                    </a:p>
                  </a:txBody>
                  <a:tcPr/>
                </a:tc>
                <a:extLst>
                  <a:ext uri="{0D108BD9-81ED-4DB2-BD59-A6C34878D82A}">
                    <a16:rowId xmlns:a16="http://schemas.microsoft.com/office/drawing/2014/main" val="1729475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- 2017-09-17 12:12:51</a:t>
                      </a:r>
                      <a:r>
                        <a:rPr kumimoji="0" lang="en-US" sz="1000" b="0" i="0" u="none" strike="noStrike" kern="1200" cap="none" spc="0" normalizeH="0" baseline="0" noProof="0">
                          <a:ln>
                            <a:noFill/>
                          </a:ln>
                          <a:solidFill>
                            <a:prstClr val="black"/>
                          </a:solidFill>
                          <a:effectLst/>
                          <a:uLnTx/>
                          <a:uFillTx/>
                          <a:latin typeface="+mn-lt"/>
                          <a:ea typeface="+mn-ea"/>
                          <a:cs typeface="+mn-cs"/>
                        </a:rPr>
                        <a:t>
Who decides which party gets to be on the ballot and which doesn't? And what defines a party in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#GermanyDecides: The ballot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extLst>
                  <a:ext uri="{0D108BD9-81ED-4DB2-BD59-A6C34878D82A}">
                    <a16:rowId xmlns:a16="http://schemas.microsoft.com/office/drawing/2014/main" val="2457856299"/>
                  </a:ext>
                </a:extLst>
              </a:tr>
            </a:tbl>
          </a:graphicData>
        </a:graphic>
      </p:graphicFrame>
      <p:sp>
        <p:nvSpPr>
          <p:cNvPr id="4" name="Text Placeholder 3">
            <a:extLst>
              <a:ext uri="{FF2B5EF4-FFF2-40B4-BE49-F238E27FC236}">
                <a16:creationId xmlns:a16="http://schemas.microsoft.com/office/drawing/2014/main" id="{B0104B7A-0683-4C78-944D-5D981551AF79}"/>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4131751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5EADB-E03E-41C0-B294-94FF0249AE9B}"/>
              </a:ext>
            </a:extLst>
          </p:cNvPr>
          <p:cNvSpPr>
            <a:spLocks noGrp="1"/>
          </p:cNvSpPr>
          <p:nvPr>
            <p:ph type="title"/>
          </p:nvPr>
        </p:nvSpPr>
        <p:spPr/>
        <p:txBody>
          <a:bodyPr/>
          <a:lstStyle/>
          <a:p>
            <a:r>
              <a:rPr lang="en-US"/>
              <a:t>Facebook Native Video Posts Table - 10 of 21</a:t>
            </a:r>
          </a:p>
        </p:txBody>
      </p:sp>
      <p:graphicFrame>
        <p:nvGraphicFramePr>
          <p:cNvPr id="5" name="Table Placeholder 4">
            <a:extLst>
              <a:ext uri="{FF2B5EF4-FFF2-40B4-BE49-F238E27FC236}">
                <a16:creationId xmlns:a16="http://schemas.microsoft.com/office/drawing/2014/main" id="{5A2D03F8-04C6-4D02-974C-66EEB21E16FE}"/>
              </a:ext>
            </a:extLst>
          </p:cNvPr>
          <p:cNvGraphicFramePr>
            <a:graphicFrameLocks noGrp="1"/>
          </p:cNvGraphicFramePr>
          <p:nvPr>
            <p:ph type="tbl" sz="quarter" idx="13"/>
            <p:extLst>
              <p:ext uri="{D42A27DB-BD31-4B8C-83A1-F6EECF244321}">
                <p14:modId xmlns:p14="http://schemas.microsoft.com/office/powerpoint/2010/main" val="3124961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64108437"/>
                    </a:ext>
                  </a:extLst>
                </a:gridCol>
                <a:gridCol w="411480">
                  <a:extLst>
                    <a:ext uri="{9D8B030D-6E8A-4147-A177-3AD203B41FA5}">
                      <a16:colId xmlns:a16="http://schemas.microsoft.com/office/drawing/2014/main" val="2740547986"/>
                    </a:ext>
                  </a:extLst>
                </a:gridCol>
                <a:gridCol w="411480">
                  <a:extLst>
                    <a:ext uri="{9D8B030D-6E8A-4147-A177-3AD203B41FA5}">
                      <a16:colId xmlns:a16="http://schemas.microsoft.com/office/drawing/2014/main" val="3377695445"/>
                    </a:ext>
                  </a:extLst>
                </a:gridCol>
                <a:gridCol w="411480">
                  <a:extLst>
                    <a:ext uri="{9D8B030D-6E8A-4147-A177-3AD203B41FA5}">
                      <a16:colId xmlns:a16="http://schemas.microsoft.com/office/drawing/2014/main" val="3840147044"/>
                    </a:ext>
                  </a:extLst>
                </a:gridCol>
                <a:gridCol w="411480">
                  <a:extLst>
                    <a:ext uri="{9D8B030D-6E8A-4147-A177-3AD203B41FA5}">
                      <a16:colId xmlns:a16="http://schemas.microsoft.com/office/drawing/2014/main" val="2332040430"/>
                    </a:ext>
                  </a:extLst>
                </a:gridCol>
                <a:gridCol w="411480">
                  <a:extLst>
                    <a:ext uri="{9D8B030D-6E8A-4147-A177-3AD203B41FA5}">
                      <a16:colId xmlns:a16="http://schemas.microsoft.com/office/drawing/2014/main" val="3446536494"/>
                    </a:ext>
                  </a:extLst>
                </a:gridCol>
                <a:gridCol w="411480">
                  <a:extLst>
                    <a:ext uri="{9D8B030D-6E8A-4147-A177-3AD203B41FA5}">
                      <a16:colId xmlns:a16="http://schemas.microsoft.com/office/drawing/2014/main" val="1644417749"/>
                    </a:ext>
                  </a:extLst>
                </a:gridCol>
                <a:gridCol w="411480">
                  <a:extLst>
                    <a:ext uri="{9D8B030D-6E8A-4147-A177-3AD203B41FA5}">
                      <a16:colId xmlns:a16="http://schemas.microsoft.com/office/drawing/2014/main" val="180267181"/>
                    </a:ext>
                  </a:extLst>
                </a:gridCol>
                <a:gridCol w="411480">
                  <a:extLst>
                    <a:ext uri="{9D8B030D-6E8A-4147-A177-3AD203B41FA5}">
                      <a16:colId xmlns:a16="http://schemas.microsoft.com/office/drawing/2014/main" val="896189556"/>
                    </a:ext>
                  </a:extLst>
                </a:gridCol>
                <a:gridCol w="411480">
                  <a:extLst>
                    <a:ext uri="{9D8B030D-6E8A-4147-A177-3AD203B41FA5}">
                      <a16:colId xmlns:a16="http://schemas.microsoft.com/office/drawing/2014/main" val="1956291686"/>
                    </a:ext>
                  </a:extLst>
                </a:gridCol>
                <a:gridCol w="411480">
                  <a:extLst>
                    <a:ext uri="{9D8B030D-6E8A-4147-A177-3AD203B41FA5}">
                      <a16:colId xmlns:a16="http://schemas.microsoft.com/office/drawing/2014/main" val="108446958"/>
                    </a:ext>
                  </a:extLst>
                </a:gridCol>
                <a:gridCol w="411480">
                  <a:extLst>
                    <a:ext uri="{9D8B030D-6E8A-4147-A177-3AD203B41FA5}">
                      <a16:colId xmlns:a16="http://schemas.microsoft.com/office/drawing/2014/main" val="695281551"/>
                    </a:ext>
                  </a:extLst>
                </a:gridCol>
                <a:gridCol w="411480">
                  <a:extLst>
                    <a:ext uri="{9D8B030D-6E8A-4147-A177-3AD203B41FA5}">
                      <a16:colId xmlns:a16="http://schemas.microsoft.com/office/drawing/2014/main" val="274064896"/>
                    </a:ext>
                  </a:extLst>
                </a:gridCol>
                <a:gridCol w="411480">
                  <a:extLst>
                    <a:ext uri="{9D8B030D-6E8A-4147-A177-3AD203B41FA5}">
                      <a16:colId xmlns:a16="http://schemas.microsoft.com/office/drawing/2014/main" val="1827404456"/>
                    </a:ext>
                  </a:extLst>
                </a:gridCol>
                <a:gridCol w="411480">
                  <a:extLst>
                    <a:ext uri="{9D8B030D-6E8A-4147-A177-3AD203B41FA5}">
                      <a16:colId xmlns:a16="http://schemas.microsoft.com/office/drawing/2014/main" val="917316508"/>
                    </a:ext>
                  </a:extLst>
                </a:gridCol>
                <a:gridCol w="411480">
                  <a:extLst>
                    <a:ext uri="{9D8B030D-6E8A-4147-A177-3AD203B41FA5}">
                      <a16:colId xmlns:a16="http://schemas.microsoft.com/office/drawing/2014/main" val="3595345353"/>
                    </a:ext>
                  </a:extLst>
                </a:gridCol>
                <a:gridCol w="411480">
                  <a:extLst>
                    <a:ext uri="{9D8B030D-6E8A-4147-A177-3AD203B41FA5}">
                      <a16:colId xmlns:a16="http://schemas.microsoft.com/office/drawing/2014/main" val="2393340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90274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- 2017-09-17 10:01:48</a:t>
                      </a:r>
                      <a:r>
                        <a:rPr kumimoji="0" lang="en-US" sz="1000" b="0" i="0" u="none" strike="noStrike" kern="1200" cap="none" spc="0" normalizeH="0" baseline="0" noProof="0">
                          <a:ln>
                            <a:noFill/>
                          </a:ln>
                          <a:solidFill>
                            <a:prstClr val="black"/>
                          </a:solidFill>
                          <a:effectLst/>
                          <a:uLnTx/>
                          <a:uFillTx/>
                          <a:latin typeface="+mn-lt"/>
                          <a:ea typeface="+mn-ea"/>
                          <a:cs typeface="+mn-cs"/>
                        </a:rPr>
                        <a:t>
The FBI says they're a gang but they claim they're just music lovers - and they're taking their fight to court.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Juggalo March: Protesting the Gang Label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6930.8010166667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extLst>
                  <a:ext uri="{0D108BD9-81ED-4DB2-BD59-A6C34878D82A}">
                    <a16:rowId xmlns:a16="http://schemas.microsoft.com/office/drawing/2014/main" val="1640239997"/>
                  </a:ext>
                </a:extLst>
              </a:tr>
            </a:tbl>
          </a:graphicData>
        </a:graphic>
      </p:graphicFrame>
      <p:sp>
        <p:nvSpPr>
          <p:cNvPr id="4" name="Text Placeholder 3">
            <a:extLst>
              <a:ext uri="{FF2B5EF4-FFF2-40B4-BE49-F238E27FC236}">
                <a16:creationId xmlns:a16="http://schemas.microsoft.com/office/drawing/2014/main" id="{F988DC1C-1F94-46A2-91DD-004290EC9DFF}"/>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2679933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66CAA-016C-44A8-ABAD-37C971222F1A}"/>
              </a:ext>
            </a:extLst>
          </p:cNvPr>
          <p:cNvSpPr>
            <a:spLocks noGrp="1"/>
          </p:cNvSpPr>
          <p:nvPr>
            <p:ph type="title"/>
          </p:nvPr>
        </p:nvSpPr>
        <p:spPr/>
        <p:txBody>
          <a:bodyPr/>
          <a:lstStyle/>
          <a:p>
            <a:r>
              <a:rPr lang="en-US"/>
              <a:t>Facebook Native Video Posts Table - 11 of 21</a:t>
            </a:r>
          </a:p>
        </p:txBody>
      </p:sp>
      <p:graphicFrame>
        <p:nvGraphicFramePr>
          <p:cNvPr id="5" name="Table Placeholder 4">
            <a:extLst>
              <a:ext uri="{FF2B5EF4-FFF2-40B4-BE49-F238E27FC236}">
                <a16:creationId xmlns:a16="http://schemas.microsoft.com/office/drawing/2014/main" id="{C6B6F96B-DDEE-4D16-8750-9B60B9BED951}"/>
              </a:ext>
            </a:extLst>
          </p:cNvPr>
          <p:cNvGraphicFramePr>
            <a:graphicFrameLocks noGrp="1"/>
          </p:cNvGraphicFramePr>
          <p:nvPr>
            <p:ph type="tbl" sz="quarter" idx="13"/>
            <p:extLst>
              <p:ext uri="{D42A27DB-BD31-4B8C-83A1-F6EECF244321}">
                <p14:modId xmlns:p14="http://schemas.microsoft.com/office/powerpoint/2010/main" val="2098691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7270247"/>
                    </a:ext>
                  </a:extLst>
                </a:gridCol>
                <a:gridCol w="411480">
                  <a:extLst>
                    <a:ext uri="{9D8B030D-6E8A-4147-A177-3AD203B41FA5}">
                      <a16:colId xmlns:a16="http://schemas.microsoft.com/office/drawing/2014/main" val="1876995447"/>
                    </a:ext>
                  </a:extLst>
                </a:gridCol>
                <a:gridCol w="411480">
                  <a:extLst>
                    <a:ext uri="{9D8B030D-6E8A-4147-A177-3AD203B41FA5}">
                      <a16:colId xmlns:a16="http://schemas.microsoft.com/office/drawing/2014/main" val="2358875524"/>
                    </a:ext>
                  </a:extLst>
                </a:gridCol>
                <a:gridCol w="411480">
                  <a:extLst>
                    <a:ext uri="{9D8B030D-6E8A-4147-A177-3AD203B41FA5}">
                      <a16:colId xmlns:a16="http://schemas.microsoft.com/office/drawing/2014/main" val="1011125589"/>
                    </a:ext>
                  </a:extLst>
                </a:gridCol>
                <a:gridCol w="411480">
                  <a:extLst>
                    <a:ext uri="{9D8B030D-6E8A-4147-A177-3AD203B41FA5}">
                      <a16:colId xmlns:a16="http://schemas.microsoft.com/office/drawing/2014/main" val="2675086999"/>
                    </a:ext>
                  </a:extLst>
                </a:gridCol>
                <a:gridCol w="411480">
                  <a:extLst>
                    <a:ext uri="{9D8B030D-6E8A-4147-A177-3AD203B41FA5}">
                      <a16:colId xmlns:a16="http://schemas.microsoft.com/office/drawing/2014/main" val="4001750521"/>
                    </a:ext>
                  </a:extLst>
                </a:gridCol>
                <a:gridCol w="411480">
                  <a:extLst>
                    <a:ext uri="{9D8B030D-6E8A-4147-A177-3AD203B41FA5}">
                      <a16:colId xmlns:a16="http://schemas.microsoft.com/office/drawing/2014/main" val="1377451964"/>
                    </a:ext>
                  </a:extLst>
                </a:gridCol>
                <a:gridCol w="411480">
                  <a:extLst>
                    <a:ext uri="{9D8B030D-6E8A-4147-A177-3AD203B41FA5}">
                      <a16:colId xmlns:a16="http://schemas.microsoft.com/office/drawing/2014/main" val="584683395"/>
                    </a:ext>
                  </a:extLst>
                </a:gridCol>
                <a:gridCol w="411480">
                  <a:extLst>
                    <a:ext uri="{9D8B030D-6E8A-4147-A177-3AD203B41FA5}">
                      <a16:colId xmlns:a16="http://schemas.microsoft.com/office/drawing/2014/main" val="2491615520"/>
                    </a:ext>
                  </a:extLst>
                </a:gridCol>
                <a:gridCol w="411480">
                  <a:extLst>
                    <a:ext uri="{9D8B030D-6E8A-4147-A177-3AD203B41FA5}">
                      <a16:colId xmlns:a16="http://schemas.microsoft.com/office/drawing/2014/main" val="2001985547"/>
                    </a:ext>
                  </a:extLst>
                </a:gridCol>
                <a:gridCol w="411480">
                  <a:extLst>
                    <a:ext uri="{9D8B030D-6E8A-4147-A177-3AD203B41FA5}">
                      <a16:colId xmlns:a16="http://schemas.microsoft.com/office/drawing/2014/main" val="164845634"/>
                    </a:ext>
                  </a:extLst>
                </a:gridCol>
                <a:gridCol w="411480">
                  <a:extLst>
                    <a:ext uri="{9D8B030D-6E8A-4147-A177-3AD203B41FA5}">
                      <a16:colId xmlns:a16="http://schemas.microsoft.com/office/drawing/2014/main" val="3875340027"/>
                    </a:ext>
                  </a:extLst>
                </a:gridCol>
                <a:gridCol w="411480">
                  <a:extLst>
                    <a:ext uri="{9D8B030D-6E8A-4147-A177-3AD203B41FA5}">
                      <a16:colId xmlns:a16="http://schemas.microsoft.com/office/drawing/2014/main" val="10541852"/>
                    </a:ext>
                  </a:extLst>
                </a:gridCol>
                <a:gridCol w="411480">
                  <a:extLst>
                    <a:ext uri="{9D8B030D-6E8A-4147-A177-3AD203B41FA5}">
                      <a16:colId xmlns:a16="http://schemas.microsoft.com/office/drawing/2014/main" val="1617090568"/>
                    </a:ext>
                  </a:extLst>
                </a:gridCol>
                <a:gridCol w="411480">
                  <a:extLst>
                    <a:ext uri="{9D8B030D-6E8A-4147-A177-3AD203B41FA5}">
                      <a16:colId xmlns:a16="http://schemas.microsoft.com/office/drawing/2014/main" val="4126506473"/>
                    </a:ext>
                  </a:extLst>
                </a:gridCol>
                <a:gridCol w="411480">
                  <a:extLst>
                    <a:ext uri="{9D8B030D-6E8A-4147-A177-3AD203B41FA5}">
                      <a16:colId xmlns:a16="http://schemas.microsoft.com/office/drawing/2014/main" val="152103899"/>
                    </a:ext>
                  </a:extLst>
                </a:gridCol>
                <a:gridCol w="411480">
                  <a:extLst>
                    <a:ext uri="{9D8B030D-6E8A-4147-A177-3AD203B41FA5}">
                      <a16:colId xmlns:a16="http://schemas.microsoft.com/office/drawing/2014/main" val="3404277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57952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- 2017-09-17 03:01:42</a:t>
                      </a:r>
                      <a:r>
                        <a:rPr kumimoji="0" lang="en-US" sz="1000" b="0" i="0" u="none" strike="noStrike" kern="1200" cap="none" spc="0" normalizeH="0" baseline="0" noProof="0">
                          <a:ln>
                            <a:noFill/>
                          </a:ln>
                          <a:solidFill>
                            <a:prstClr val="black"/>
                          </a:solidFill>
                          <a:effectLst/>
                          <a:uLnTx/>
                          <a:uFillTx/>
                          <a:latin typeface="+mn-lt"/>
                          <a:ea typeface="+mn-ea"/>
                          <a:cs typeface="+mn-cs"/>
                        </a:rPr>
                        <a:t>
44 people are running in by-elections in Lahore, Pakistan to fill ousted PM Nawaz Sharif's seat. One of them is linked to a terrorist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Candidate with terror links contests ousted PM Sharif's seat 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344.41390166667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extLst>
                  <a:ext uri="{0D108BD9-81ED-4DB2-BD59-A6C34878D82A}">
                    <a16:rowId xmlns:a16="http://schemas.microsoft.com/office/drawing/2014/main" val="3727044407"/>
                  </a:ext>
                </a:extLst>
              </a:tr>
            </a:tbl>
          </a:graphicData>
        </a:graphic>
      </p:graphicFrame>
      <p:sp>
        <p:nvSpPr>
          <p:cNvPr id="4" name="Text Placeholder 3">
            <a:extLst>
              <a:ext uri="{FF2B5EF4-FFF2-40B4-BE49-F238E27FC236}">
                <a16:creationId xmlns:a16="http://schemas.microsoft.com/office/drawing/2014/main" id="{11CBA052-5455-44F2-BB49-9669CD2119CF}"/>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1572710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A00FB-94CD-41CE-9E6F-593BB75A249D}"/>
              </a:ext>
            </a:extLst>
          </p:cNvPr>
          <p:cNvSpPr>
            <a:spLocks noGrp="1"/>
          </p:cNvSpPr>
          <p:nvPr>
            <p:ph type="title"/>
          </p:nvPr>
        </p:nvSpPr>
        <p:spPr/>
        <p:txBody>
          <a:bodyPr/>
          <a:lstStyle/>
          <a:p>
            <a:r>
              <a:rPr lang="en-US"/>
              <a:t>Facebook Native Video Posts Table - 12 of 21</a:t>
            </a:r>
          </a:p>
        </p:txBody>
      </p:sp>
      <p:graphicFrame>
        <p:nvGraphicFramePr>
          <p:cNvPr id="5" name="Table Placeholder 4">
            <a:extLst>
              <a:ext uri="{FF2B5EF4-FFF2-40B4-BE49-F238E27FC236}">
                <a16:creationId xmlns:a16="http://schemas.microsoft.com/office/drawing/2014/main" id="{A45DCF56-8601-4167-9F46-DB3FCE97F6BA}"/>
              </a:ext>
            </a:extLst>
          </p:cNvPr>
          <p:cNvGraphicFramePr>
            <a:graphicFrameLocks noGrp="1"/>
          </p:cNvGraphicFramePr>
          <p:nvPr>
            <p:ph type="tbl" sz="quarter" idx="13"/>
            <p:extLst>
              <p:ext uri="{D42A27DB-BD31-4B8C-83A1-F6EECF244321}">
                <p14:modId xmlns:p14="http://schemas.microsoft.com/office/powerpoint/2010/main" val="2583240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70536755"/>
                    </a:ext>
                  </a:extLst>
                </a:gridCol>
                <a:gridCol w="411480">
                  <a:extLst>
                    <a:ext uri="{9D8B030D-6E8A-4147-A177-3AD203B41FA5}">
                      <a16:colId xmlns:a16="http://schemas.microsoft.com/office/drawing/2014/main" val="1829237644"/>
                    </a:ext>
                  </a:extLst>
                </a:gridCol>
                <a:gridCol w="411480">
                  <a:extLst>
                    <a:ext uri="{9D8B030D-6E8A-4147-A177-3AD203B41FA5}">
                      <a16:colId xmlns:a16="http://schemas.microsoft.com/office/drawing/2014/main" val="842895911"/>
                    </a:ext>
                  </a:extLst>
                </a:gridCol>
                <a:gridCol w="411480">
                  <a:extLst>
                    <a:ext uri="{9D8B030D-6E8A-4147-A177-3AD203B41FA5}">
                      <a16:colId xmlns:a16="http://schemas.microsoft.com/office/drawing/2014/main" val="448116772"/>
                    </a:ext>
                  </a:extLst>
                </a:gridCol>
                <a:gridCol w="411480">
                  <a:extLst>
                    <a:ext uri="{9D8B030D-6E8A-4147-A177-3AD203B41FA5}">
                      <a16:colId xmlns:a16="http://schemas.microsoft.com/office/drawing/2014/main" val="3692197601"/>
                    </a:ext>
                  </a:extLst>
                </a:gridCol>
                <a:gridCol w="411480">
                  <a:extLst>
                    <a:ext uri="{9D8B030D-6E8A-4147-A177-3AD203B41FA5}">
                      <a16:colId xmlns:a16="http://schemas.microsoft.com/office/drawing/2014/main" val="3046637241"/>
                    </a:ext>
                  </a:extLst>
                </a:gridCol>
                <a:gridCol w="411480">
                  <a:extLst>
                    <a:ext uri="{9D8B030D-6E8A-4147-A177-3AD203B41FA5}">
                      <a16:colId xmlns:a16="http://schemas.microsoft.com/office/drawing/2014/main" val="3631162954"/>
                    </a:ext>
                  </a:extLst>
                </a:gridCol>
                <a:gridCol w="411480">
                  <a:extLst>
                    <a:ext uri="{9D8B030D-6E8A-4147-A177-3AD203B41FA5}">
                      <a16:colId xmlns:a16="http://schemas.microsoft.com/office/drawing/2014/main" val="3910117447"/>
                    </a:ext>
                  </a:extLst>
                </a:gridCol>
                <a:gridCol w="411480">
                  <a:extLst>
                    <a:ext uri="{9D8B030D-6E8A-4147-A177-3AD203B41FA5}">
                      <a16:colId xmlns:a16="http://schemas.microsoft.com/office/drawing/2014/main" val="2608260062"/>
                    </a:ext>
                  </a:extLst>
                </a:gridCol>
                <a:gridCol w="411480">
                  <a:extLst>
                    <a:ext uri="{9D8B030D-6E8A-4147-A177-3AD203B41FA5}">
                      <a16:colId xmlns:a16="http://schemas.microsoft.com/office/drawing/2014/main" val="3743189451"/>
                    </a:ext>
                  </a:extLst>
                </a:gridCol>
                <a:gridCol w="411480">
                  <a:extLst>
                    <a:ext uri="{9D8B030D-6E8A-4147-A177-3AD203B41FA5}">
                      <a16:colId xmlns:a16="http://schemas.microsoft.com/office/drawing/2014/main" val="3582747424"/>
                    </a:ext>
                  </a:extLst>
                </a:gridCol>
                <a:gridCol w="411480">
                  <a:extLst>
                    <a:ext uri="{9D8B030D-6E8A-4147-A177-3AD203B41FA5}">
                      <a16:colId xmlns:a16="http://schemas.microsoft.com/office/drawing/2014/main" val="231945627"/>
                    </a:ext>
                  </a:extLst>
                </a:gridCol>
                <a:gridCol w="411480">
                  <a:extLst>
                    <a:ext uri="{9D8B030D-6E8A-4147-A177-3AD203B41FA5}">
                      <a16:colId xmlns:a16="http://schemas.microsoft.com/office/drawing/2014/main" val="1324266540"/>
                    </a:ext>
                  </a:extLst>
                </a:gridCol>
                <a:gridCol w="411480">
                  <a:extLst>
                    <a:ext uri="{9D8B030D-6E8A-4147-A177-3AD203B41FA5}">
                      <a16:colId xmlns:a16="http://schemas.microsoft.com/office/drawing/2014/main" val="523537250"/>
                    </a:ext>
                  </a:extLst>
                </a:gridCol>
                <a:gridCol w="411480">
                  <a:extLst>
                    <a:ext uri="{9D8B030D-6E8A-4147-A177-3AD203B41FA5}">
                      <a16:colId xmlns:a16="http://schemas.microsoft.com/office/drawing/2014/main" val="1712112816"/>
                    </a:ext>
                  </a:extLst>
                </a:gridCol>
                <a:gridCol w="411480">
                  <a:extLst>
                    <a:ext uri="{9D8B030D-6E8A-4147-A177-3AD203B41FA5}">
                      <a16:colId xmlns:a16="http://schemas.microsoft.com/office/drawing/2014/main" val="1516200760"/>
                    </a:ext>
                  </a:extLst>
                </a:gridCol>
                <a:gridCol w="411480">
                  <a:extLst>
                    <a:ext uri="{9D8B030D-6E8A-4147-A177-3AD203B41FA5}">
                      <a16:colId xmlns:a16="http://schemas.microsoft.com/office/drawing/2014/main" val="606291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89263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- 2017-09-17 01:41:00</a:t>
                      </a:r>
                      <a:r>
                        <a:rPr kumimoji="0" lang="en-US" sz="1000" b="0" i="0" u="none" strike="noStrike" kern="1200" cap="none" spc="0" normalizeH="0" baseline="0" noProof="0">
                          <a:ln>
                            <a:noFill/>
                          </a:ln>
                          <a:solidFill>
                            <a:prstClr val="black"/>
                          </a:solidFill>
                          <a:effectLst/>
                          <a:uLnTx/>
                          <a:uFillTx/>
                          <a:latin typeface="+mn-lt"/>
                          <a:ea typeface="+mn-ea"/>
                          <a:cs typeface="+mn-cs"/>
                        </a:rPr>
                        <a:t>
In an interview with Alondra de la Parra, Chinese pianist Zhang Zuo - Zee Zee talks about what it takes to impress a #musicamaestra!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Musica Maestra - Backstage Talk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204.88266166667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312628223"/>
                  </a:ext>
                </a:extLst>
              </a:tr>
            </a:tbl>
          </a:graphicData>
        </a:graphic>
      </p:graphicFrame>
      <p:sp>
        <p:nvSpPr>
          <p:cNvPr id="4" name="Text Placeholder 3">
            <a:extLst>
              <a:ext uri="{FF2B5EF4-FFF2-40B4-BE49-F238E27FC236}">
                <a16:creationId xmlns:a16="http://schemas.microsoft.com/office/drawing/2014/main" id="{BA9EFA48-8176-4325-A0F6-4278F488E7FF}"/>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2789375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7829E-9E3D-4470-BFAB-D76903C1ED01}"/>
              </a:ext>
            </a:extLst>
          </p:cNvPr>
          <p:cNvSpPr>
            <a:spLocks noGrp="1"/>
          </p:cNvSpPr>
          <p:nvPr>
            <p:ph type="title"/>
          </p:nvPr>
        </p:nvSpPr>
        <p:spPr/>
        <p:txBody>
          <a:bodyPr/>
          <a:lstStyle/>
          <a:p>
            <a:r>
              <a:rPr lang="en-US"/>
              <a:t>Facebook Native Video Posts Table - 13 of 21</a:t>
            </a:r>
          </a:p>
        </p:txBody>
      </p:sp>
      <p:graphicFrame>
        <p:nvGraphicFramePr>
          <p:cNvPr id="5" name="Table Placeholder 4">
            <a:extLst>
              <a:ext uri="{FF2B5EF4-FFF2-40B4-BE49-F238E27FC236}">
                <a16:creationId xmlns:a16="http://schemas.microsoft.com/office/drawing/2014/main" id="{AD2E5820-1704-455C-A9FB-1E75C08D0456}"/>
              </a:ext>
            </a:extLst>
          </p:cNvPr>
          <p:cNvGraphicFramePr>
            <a:graphicFrameLocks noGrp="1"/>
          </p:cNvGraphicFramePr>
          <p:nvPr>
            <p:ph type="tbl" sz="quarter" idx="13"/>
            <p:extLst>
              <p:ext uri="{D42A27DB-BD31-4B8C-83A1-F6EECF244321}">
                <p14:modId xmlns:p14="http://schemas.microsoft.com/office/powerpoint/2010/main" val="3144902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94388809"/>
                    </a:ext>
                  </a:extLst>
                </a:gridCol>
                <a:gridCol w="411480">
                  <a:extLst>
                    <a:ext uri="{9D8B030D-6E8A-4147-A177-3AD203B41FA5}">
                      <a16:colId xmlns:a16="http://schemas.microsoft.com/office/drawing/2014/main" val="3358315895"/>
                    </a:ext>
                  </a:extLst>
                </a:gridCol>
                <a:gridCol w="411480">
                  <a:extLst>
                    <a:ext uri="{9D8B030D-6E8A-4147-A177-3AD203B41FA5}">
                      <a16:colId xmlns:a16="http://schemas.microsoft.com/office/drawing/2014/main" val="2553241058"/>
                    </a:ext>
                  </a:extLst>
                </a:gridCol>
                <a:gridCol w="411480">
                  <a:extLst>
                    <a:ext uri="{9D8B030D-6E8A-4147-A177-3AD203B41FA5}">
                      <a16:colId xmlns:a16="http://schemas.microsoft.com/office/drawing/2014/main" val="3206094491"/>
                    </a:ext>
                  </a:extLst>
                </a:gridCol>
                <a:gridCol w="411480">
                  <a:extLst>
                    <a:ext uri="{9D8B030D-6E8A-4147-A177-3AD203B41FA5}">
                      <a16:colId xmlns:a16="http://schemas.microsoft.com/office/drawing/2014/main" val="2613352653"/>
                    </a:ext>
                  </a:extLst>
                </a:gridCol>
                <a:gridCol w="411480">
                  <a:extLst>
                    <a:ext uri="{9D8B030D-6E8A-4147-A177-3AD203B41FA5}">
                      <a16:colId xmlns:a16="http://schemas.microsoft.com/office/drawing/2014/main" val="96214091"/>
                    </a:ext>
                  </a:extLst>
                </a:gridCol>
                <a:gridCol w="411480">
                  <a:extLst>
                    <a:ext uri="{9D8B030D-6E8A-4147-A177-3AD203B41FA5}">
                      <a16:colId xmlns:a16="http://schemas.microsoft.com/office/drawing/2014/main" val="2743244803"/>
                    </a:ext>
                  </a:extLst>
                </a:gridCol>
                <a:gridCol w="411480">
                  <a:extLst>
                    <a:ext uri="{9D8B030D-6E8A-4147-A177-3AD203B41FA5}">
                      <a16:colId xmlns:a16="http://schemas.microsoft.com/office/drawing/2014/main" val="3732444085"/>
                    </a:ext>
                  </a:extLst>
                </a:gridCol>
                <a:gridCol w="411480">
                  <a:extLst>
                    <a:ext uri="{9D8B030D-6E8A-4147-A177-3AD203B41FA5}">
                      <a16:colId xmlns:a16="http://schemas.microsoft.com/office/drawing/2014/main" val="1432732451"/>
                    </a:ext>
                  </a:extLst>
                </a:gridCol>
                <a:gridCol w="411480">
                  <a:extLst>
                    <a:ext uri="{9D8B030D-6E8A-4147-A177-3AD203B41FA5}">
                      <a16:colId xmlns:a16="http://schemas.microsoft.com/office/drawing/2014/main" val="3080806466"/>
                    </a:ext>
                  </a:extLst>
                </a:gridCol>
                <a:gridCol w="411480">
                  <a:extLst>
                    <a:ext uri="{9D8B030D-6E8A-4147-A177-3AD203B41FA5}">
                      <a16:colId xmlns:a16="http://schemas.microsoft.com/office/drawing/2014/main" val="882026847"/>
                    </a:ext>
                  </a:extLst>
                </a:gridCol>
                <a:gridCol w="411480">
                  <a:extLst>
                    <a:ext uri="{9D8B030D-6E8A-4147-A177-3AD203B41FA5}">
                      <a16:colId xmlns:a16="http://schemas.microsoft.com/office/drawing/2014/main" val="144135168"/>
                    </a:ext>
                  </a:extLst>
                </a:gridCol>
                <a:gridCol w="411480">
                  <a:extLst>
                    <a:ext uri="{9D8B030D-6E8A-4147-A177-3AD203B41FA5}">
                      <a16:colId xmlns:a16="http://schemas.microsoft.com/office/drawing/2014/main" val="1818390569"/>
                    </a:ext>
                  </a:extLst>
                </a:gridCol>
                <a:gridCol w="411480">
                  <a:extLst>
                    <a:ext uri="{9D8B030D-6E8A-4147-A177-3AD203B41FA5}">
                      <a16:colId xmlns:a16="http://schemas.microsoft.com/office/drawing/2014/main" val="1557831134"/>
                    </a:ext>
                  </a:extLst>
                </a:gridCol>
                <a:gridCol w="411480">
                  <a:extLst>
                    <a:ext uri="{9D8B030D-6E8A-4147-A177-3AD203B41FA5}">
                      <a16:colId xmlns:a16="http://schemas.microsoft.com/office/drawing/2014/main" val="1502314400"/>
                    </a:ext>
                  </a:extLst>
                </a:gridCol>
                <a:gridCol w="411480">
                  <a:extLst>
                    <a:ext uri="{9D8B030D-6E8A-4147-A177-3AD203B41FA5}">
                      <a16:colId xmlns:a16="http://schemas.microsoft.com/office/drawing/2014/main" val="2329779352"/>
                    </a:ext>
                  </a:extLst>
                </a:gridCol>
                <a:gridCol w="411480">
                  <a:extLst>
                    <a:ext uri="{9D8B030D-6E8A-4147-A177-3AD203B41FA5}">
                      <a16:colId xmlns:a16="http://schemas.microsoft.com/office/drawing/2014/main" val="945799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66466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- 2017-09-16 18:38:36</a:t>
                      </a:r>
                      <a:r>
                        <a:rPr kumimoji="0" lang="en-US" sz="1000" b="0" i="0" u="none" strike="noStrike" kern="1200" cap="none" spc="0" normalizeH="0" baseline="0" noProof="0">
                          <a:ln>
                            <a:noFill/>
                          </a:ln>
                          <a:solidFill>
                            <a:prstClr val="black"/>
                          </a:solidFill>
                          <a:effectLst/>
                          <a:uLnTx/>
                          <a:uFillTx/>
                          <a:latin typeface="+mn-lt"/>
                          <a:ea typeface="+mn-ea"/>
                          <a:cs typeface="+mn-cs"/>
                        </a:rPr>
                        <a:t>
How do Germans vote for the next Chancellor? Where do parties stand on the economy? All your questions about the election, answered live, next week. Just leave them in the comments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#AskDW: All you could want to know about the German election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534.31899666667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extLst>
                  <a:ext uri="{0D108BD9-81ED-4DB2-BD59-A6C34878D82A}">
                    <a16:rowId xmlns:a16="http://schemas.microsoft.com/office/drawing/2014/main" val="3477578946"/>
                  </a:ext>
                </a:extLst>
              </a:tr>
            </a:tbl>
          </a:graphicData>
        </a:graphic>
      </p:graphicFrame>
      <p:sp>
        <p:nvSpPr>
          <p:cNvPr id="4" name="Text Placeholder 3">
            <a:extLst>
              <a:ext uri="{FF2B5EF4-FFF2-40B4-BE49-F238E27FC236}">
                <a16:creationId xmlns:a16="http://schemas.microsoft.com/office/drawing/2014/main" id="{0A098BA4-5356-4259-8EAB-0C038FF4B009}"/>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93259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E33E3-91D6-4C9F-953C-FA52C92C798B}"/>
              </a:ext>
            </a:extLst>
          </p:cNvPr>
          <p:cNvSpPr>
            <a:spLocks noGrp="1"/>
          </p:cNvSpPr>
          <p:nvPr>
            <p:ph type="title"/>
          </p:nvPr>
        </p:nvSpPr>
        <p:spPr/>
        <p:txBody>
          <a:bodyPr/>
          <a:lstStyle/>
          <a:p>
            <a:r>
              <a:rPr lang="en-US"/>
              <a:t>Facebook Native Video Posts Table - 14 of 21</a:t>
            </a:r>
          </a:p>
        </p:txBody>
      </p:sp>
      <p:graphicFrame>
        <p:nvGraphicFramePr>
          <p:cNvPr id="5" name="Table Placeholder 4">
            <a:extLst>
              <a:ext uri="{FF2B5EF4-FFF2-40B4-BE49-F238E27FC236}">
                <a16:creationId xmlns:a16="http://schemas.microsoft.com/office/drawing/2014/main" id="{0152ACDE-6975-45A0-8227-AD35345D36B2}"/>
              </a:ext>
            </a:extLst>
          </p:cNvPr>
          <p:cNvGraphicFramePr>
            <a:graphicFrameLocks noGrp="1"/>
          </p:cNvGraphicFramePr>
          <p:nvPr>
            <p:ph type="tbl" sz="quarter" idx="13"/>
            <p:extLst>
              <p:ext uri="{D42A27DB-BD31-4B8C-83A1-F6EECF244321}">
                <p14:modId xmlns:p14="http://schemas.microsoft.com/office/powerpoint/2010/main" val="3799631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99828750"/>
                    </a:ext>
                  </a:extLst>
                </a:gridCol>
                <a:gridCol w="411480">
                  <a:extLst>
                    <a:ext uri="{9D8B030D-6E8A-4147-A177-3AD203B41FA5}">
                      <a16:colId xmlns:a16="http://schemas.microsoft.com/office/drawing/2014/main" val="2595788453"/>
                    </a:ext>
                  </a:extLst>
                </a:gridCol>
                <a:gridCol w="411480">
                  <a:extLst>
                    <a:ext uri="{9D8B030D-6E8A-4147-A177-3AD203B41FA5}">
                      <a16:colId xmlns:a16="http://schemas.microsoft.com/office/drawing/2014/main" val="3164649289"/>
                    </a:ext>
                  </a:extLst>
                </a:gridCol>
                <a:gridCol w="411480">
                  <a:extLst>
                    <a:ext uri="{9D8B030D-6E8A-4147-A177-3AD203B41FA5}">
                      <a16:colId xmlns:a16="http://schemas.microsoft.com/office/drawing/2014/main" val="2179328549"/>
                    </a:ext>
                  </a:extLst>
                </a:gridCol>
                <a:gridCol w="411480">
                  <a:extLst>
                    <a:ext uri="{9D8B030D-6E8A-4147-A177-3AD203B41FA5}">
                      <a16:colId xmlns:a16="http://schemas.microsoft.com/office/drawing/2014/main" val="662400165"/>
                    </a:ext>
                  </a:extLst>
                </a:gridCol>
                <a:gridCol w="411480">
                  <a:extLst>
                    <a:ext uri="{9D8B030D-6E8A-4147-A177-3AD203B41FA5}">
                      <a16:colId xmlns:a16="http://schemas.microsoft.com/office/drawing/2014/main" val="591106957"/>
                    </a:ext>
                  </a:extLst>
                </a:gridCol>
                <a:gridCol w="411480">
                  <a:extLst>
                    <a:ext uri="{9D8B030D-6E8A-4147-A177-3AD203B41FA5}">
                      <a16:colId xmlns:a16="http://schemas.microsoft.com/office/drawing/2014/main" val="2106717750"/>
                    </a:ext>
                  </a:extLst>
                </a:gridCol>
                <a:gridCol w="411480">
                  <a:extLst>
                    <a:ext uri="{9D8B030D-6E8A-4147-A177-3AD203B41FA5}">
                      <a16:colId xmlns:a16="http://schemas.microsoft.com/office/drawing/2014/main" val="1765756720"/>
                    </a:ext>
                  </a:extLst>
                </a:gridCol>
                <a:gridCol w="411480">
                  <a:extLst>
                    <a:ext uri="{9D8B030D-6E8A-4147-A177-3AD203B41FA5}">
                      <a16:colId xmlns:a16="http://schemas.microsoft.com/office/drawing/2014/main" val="2935784054"/>
                    </a:ext>
                  </a:extLst>
                </a:gridCol>
                <a:gridCol w="411480">
                  <a:extLst>
                    <a:ext uri="{9D8B030D-6E8A-4147-A177-3AD203B41FA5}">
                      <a16:colId xmlns:a16="http://schemas.microsoft.com/office/drawing/2014/main" val="863802856"/>
                    </a:ext>
                  </a:extLst>
                </a:gridCol>
                <a:gridCol w="411480">
                  <a:extLst>
                    <a:ext uri="{9D8B030D-6E8A-4147-A177-3AD203B41FA5}">
                      <a16:colId xmlns:a16="http://schemas.microsoft.com/office/drawing/2014/main" val="4151947917"/>
                    </a:ext>
                  </a:extLst>
                </a:gridCol>
                <a:gridCol w="411480">
                  <a:extLst>
                    <a:ext uri="{9D8B030D-6E8A-4147-A177-3AD203B41FA5}">
                      <a16:colId xmlns:a16="http://schemas.microsoft.com/office/drawing/2014/main" val="2820836858"/>
                    </a:ext>
                  </a:extLst>
                </a:gridCol>
                <a:gridCol w="411480">
                  <a:extLst>
                    <a:ext uri="{9D8B030D-6E8A-4147-A177-3AD203B41FA5}">
                      <a16:colId xmlns:a16="http://schemas.microsoft.com/office/drawing/2014/main" val="3636872909"/>
                    </a:ext>
                  </a:extLst>
                </a:gridCol>
                <a:gridCol w="411480">
                  <a:extLst>
                    <a:ext uri="{9D8B030D-6E8A-4147-A177-3AD203B41FA5}">
                      <a16:colId xmlns:a16="http://schemas.microsoft.com/office/drawing/2014/main" val="3638856700"/>
                    </a:ext>
                  </a:extLst>
                </a:gridCol>
                <a:gridCol w="411480">
                  <a:extLst>
                    <a:ext uri="{9D8B030D-6E8A-4147-A177-3AD203B41FA5}">
                      <a16:colId xmlns:a16="http://schemas.microsoft.com/office/drawing/2014/main" val="598755269"/>
                    </a:ext>
                  </a:extLst>
                </a:gridCol>
                <a:gridCol w="411480">
                  <a:extLst>
                    <a:ext uri="{9D8B030D-6E8A-4147-A177-3AD203B41FA5}">
                      <a16:colId xmlns:a16="http://schemas.microsoft.com/office/drawing/2014/main" val="2600961436"/>
                    </a:ext>
                  </a:extLst>
                </a:gridCol>
                <a:gridCol w="411480">
                  <a:extLst>
                    <a:ext uri="{9D8B030D-6E8A-4147-A177-3AD203B41FA5}">
                      <a16:colId xmlns:a16="http://schemas.microsoft.com/office/drawing/2014/main" val="163837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01080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- 2017-09-16 16:35:57</a:t>
                      </a:r>
                      <a:r>
                        <a:rPr kumimoji="0" lang="en-US" sz="1000" b="0" i="0" u="none" strike="noStrike" kern="1200" cap="none" spc="0" normalizeH="0" baseline="0" noProof="0">
                          <a:ln>
                            <a:noFill/>
                          </a:ln>
                          <a:solidFill>
                            <a:prstClr val="black"/>
                          </a:solidFill>
                          <a:effectLst/>
                          <a:uLnTx/>
                          <a:uFillTx/>
                          <a:latin typeface="+mn-lt"/>
                          <a:ea typeface="+mn-ea"/>
                          <a:cs typeface="+mn-cs"/>
                        </a:rPr>
                        <a:t>
"The EU is not a supermarket where everyone can help themselves." Martin Schulz on Hungary and the EU. Our exclusive interview, tonight at 4:00 UTC.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Schulz: The EU must be built on solidarity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138.67737666667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extLst>
                  <a:ext uri="{0D108BD9-81ED-4DB2-BD59-A6C34878D82A}">
                    <a16:rowId xmlns:a16="http://schemas.microsoft.com/office/drawing/2014/main" val="1545858385"/>
                  </a:ext>
                </a:extLst>
              </a:tr>
            </a:tbl>
          </a:graphicData>
        </a:graphic>
      </p:graphicFrame>
      <p:sp>
        <p:nvSpPr>
          <p:cNvPr id="4" name="Text Placeholder 3">
            <a:extLst>
              <a:ext uri="{FF2B5EF4-FFF2-40B4-BE49-F238E27FC236}">
                <a16:creationId xmlns:a16="http://schemas.microsoft.com/office/drawing/2014/main" id="{4DFC8F43-2A11-4ADC-BD73-A2F50BE3E77A}"/>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3549929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9E336-64F4-42AE-A97A-857E2779047D}"/>
              </a:ext>
            </a:extLst>
          </p:cNvPr>
          <p:cNvSpPr>
            <a:spLocks noGrp="1"/>
          </p:cNvSpPr>
          <p:nvPr>
            <p:ph type="title"/>
          </p:nvPr>
        </p:nvSpPr>
        <p:spPr/>
        <p:txBody>
          <a:bodyPr/>
          <a:lstStyle/>
          <a:p>
            <a:r>
              <a:rPr lang="en-US"/>
              <a:t>Facebook Native Video Posts Table - 15 of 21</a:t>
            </a:r>
          </a:p>
        </p:txBody>
      </p:sp>
      <p:graphicFrame>
        <p:nvGraphicFramePr>
          <p:cNvPr id="5" name="Table Placeholder 4">
            <a:extLst>
              <a:ext uri="{FF2B5EF4-FFF2-40B4-BE49-F238E27FC236}">
                <a16:creationId xmlns:a16="http://schemas.microsoft.com/office/drawing/2014/main" id="{1EEAC9E3-0A1D-431E-9FF4-9F4AD9C74047}"/>
              </a:ext>
            </a:extLst>
          </p:cNvPr>
          <p:cNvGraphicFramePr>
            <a:graphicFrameLocks noGrp="1"/>
          </p:cNvGraphicFramePr>
          <p:nvPr>
            <p:ph type="tbl" sz="quarter" idx="13"/>
            <p:extLst>
              <p:ext uri="{D42A27DB-BD31-4B8C-83A1-F6EECF244321}">
                <p14:modId xmlns:p14="http://schemas.microsoft.com/office/powerpoint/2010/main" val="1847127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58173646"/>
                    </a:ext>
                  </a:extLst>
                </a:gridCol>
                <a:gridCol w="411480">
                  <a:extLst>
                    <a:ext uri="{9D8B030D-6E8A-4147-A177-3AD203B41FA5}">
                      <a16:colId xmlns:a16="http://schemas.microsoft.com/office/drawing/2014/main" val="3171374612"/>
                    </a:ext>
                  </a:extLst>
                </a:gridCol>
                <a:gridCol w="411480">
                  <a:extLst>
                    <a:ext uri="{9D8B030D-6E8A-4147-A177-3AD203B41FA5}">
                      <a16:colId xmlns:a16="http://schemas.microsoft.com/office/drawing/2014/main" val="517838652"/>
                    </a:ext>
                  </a:extLst>
                </a:gridCol>
                <a:gridCol w="411480">
                  <a:extLst>
                    <a:ext uri="{9D8B030D-6E8A-4147-A177-3AD203B41FA5}">
                      <a16:colId xmlns:a16="http://schemas.microsoft.com/office/drawing/2014/main" val="80650179"/>
                    </a:ext>
                  </a:extLst>
                </a:gridCol>
                <a:gridCol w="411480">
                  <a:extLst>
                    <a:ext uri="{9D8B030D-6E8A-4147-A177-3AD203B41FA5}">
                      <a16:colId xmlns:a16="http://schemas.microsoft.com/office/drawing/2014/main" val="3943388110"/>
                    </a:ext>
                  </a:extLst>
                </a:gridCol>
                <a:gridCol w="411480">
                  <a:extLst>
                    <a:ext uri="{9D8B030D-6E8A-4147-A177-3AD203B41FA5}">
                      <a16:colId xmlns:a16="http://schemas.microsoft.com/office/drawing/2014/main" val="3454844226"/>
                    </a:ext>
                  </a:extLst>
                </a:gridCol>
                <a:gridCol w="411480">
                  <a:extLst>
                    <a:ext uri="{9D8B030D-6E8A-4147-A177-3AD203B41FA5}">
                      <a16:colId xmlns:a16="http://schemas.microsoft.com/office/drawing/2014/main" val="1090773515"/>
                    </a:ext>
                  </a:extLst>
                </a:gridCol>
                <a:gridCol w="411480">
                  <a:extLst>
                    <a:ext uri="{9D8B030D-6E8A-4147-A177-3AD203B41FA5}">
                      <a16:colId xmlns:a16="http://schemas.microsoft.com/office/drawing/2014/main" val="625386232"/>
                    </a:ext>
                  </a:extLst>
                </a:gridCol>
                <a:gridCol w="411480">
                  <a:extLst>
                    <a:ext uri="{9D8B030D-6E8A-4147-A177-3AD203B41FA5}">
                      <a16:colId xmlns:a16="http://schemas.microsoft.com/office/drawing/2014/main" val="597724508"/>
                    </a:ext>
                  </a:extLst>
                </a:gridCol>
                <a:gridCol w="411480">
                  <a:extLst>
                    <a:ext uri="{9D8B030D-6E8A-4147-A177-3AD203B41FA5}">
                      <a16:colId xmlns:a16="http://schemas.microsoft.com/office/drawing/2014/main" val="980588849"/>
                    </a:ext>
                  </a:extLst>
                </a:gridCol>
                <a:gridCol w="411480">
                  <a:extLst>
                    <a:ext uri="{9D8B030D-6E8A-4147-A177-3AD203B41FA5}">
                      <a16:colId xmlns:a16="http://schemas.microsoft.com/office/drawing/2014/main" val="3885865523"/>
                    </a:ext>
                  </a:extLst>
                </a:gridCol>
                <a:gridCol w="411480">
                  <a:extLst>
                    <a:ext uri="{9D8B030D-6E8A-4147-A177-3AD203B41FA5}">
                      <a16:colId xmlns:a16="http://schemas.microsoft.com/office/drawing/2014/main" val="617075865"/>
                    </a:ext>
                  </a:extLst>
                </a:gridCol>
                <a:gridCol w="411480">
                  <a:extLst>
                    <a:ext uri="{9D8B030D-6E8A-4147-A177-3AD203B41FA5}">
                      <a16:colId xmlns:a16="http://schemas.microsoft.com/office/drawing/2014/main" val="2650909251"/>
                    </a:ext>
                  </a:extLst>
                </a:gridCol>
                <a:gridCol w="411480">
                  <a:extLst>
                    <a:ext uri="{9D8B030D-6E8A-4147-A177-3AD203B41FA5}">
                      <a16:colId xmlns:a16="http://schemas.microsoft.com/office/drawing/2014/main" val="3986387746"/>
                    </a:ext>
                  </a:extLst>
                </a:gridCol>
                <a:gridCol w="411480">
                  <a:extLst>
                    <a:ext uri="{9D8B030D-6E8A-4147-A177-3AD203B41FA5}">
                      <a16:colId xmlns:a16="http://schemas.microsoft.com/office/drawing/2014/main" val="232011499"/>
                    </a:ext>
                  </a:extLst>
                </a:gridCol>
                <a:gridCol w="411480">
                  <a:extLst>
                    <a:ext uri="{9D8B030D-6E8A-4147-A177-3AD203B41FA5}">
                      <a16:colId xmlns:a16="http://schemas.microsoft.com/office/drawing/2014/main" val="3939772734"/>
                    </a:ext>
                  </a:extLst>
                </a:gridCol>
                <a:gridCol w="411480">
                  <a:extLst>
                    <a:ext uri="{9D8B030D-6E8A-4147-A177-3AD203B41FA5}">
                      <a16:colId xmlns:a16="http://schemas.microsoft.com/office/drawing/2014/main" val="1907497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69909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- 2017-09-16 13:43:31</a:t>
                      </a:r>
                      <a:r>
                        <a:rPr kumimoji="0" lang="en-US" sz="1000" b="0" i="0" u="none" strike="noStrike" kern="1200" cap="none" spc="0" normalizeH="0" baseline="0" noProof="0">
                          <a:ln>
                            <a:noFill/>
                          </a:ln>
                          <a:solidFill>
                            <a:prstClr val="black"/>
                          </a:solidFill>
                          <a:effectLst/>
                          <a:uLnTx/>
                          <a:uFillTx/>
                          <a:latin typeface="+mn-lt"/>
                          <a:ea typeface="+mn-ea"/>
                          <a:cs typeface="+mn-cs"/>
                        </a:rPr>
                        <a:t>
"I am not prepared to get down on my knees in front of Erdogan." Martin Schulz on Turkey, the AfD, the refugee crisis and more in an exclusive DW interview, tonight at 16:00 UTC.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Schulz: "We cannot allow ourselves to be blackmailed"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extLst>
                  <a:ext uri="{0D108BD9-81ED-4DB2-BD59-A6C34878D82A}">
                    <a16:rowId xmlns:a16="http://schemas.microsoft.com/office/drawing/2014/main" val="1431604869"/>
                  </a:ext>
                </a:extLst>
              </a:tr>
            </a:tbl>
          </a:graphicData>
        </a:graphic>
      </p:graphicFrame>
      <p:sp>
        <p:nvSpPr>
          <p:cNvPr id="4" name="Text Placeholder 3">
            <a:extLst>
              <a:ext uri="{FF2B5EF4-FFF2-40B4-BE49-F238E27FC236}">
                <a16:creationId xmlns:a16="http://schemas.microsoft.com/office/drawing/2014/main" id="{B57A80A3-0528-4C70-9C72-64ABCBFE2BA7}"/>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411565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960E3-4ECA-4AF2-BCCE-EAFE40A561BB}"/>
              </a:ext>
            </a:extLst>
          </p:cNvPr>
          <p:cNvSpPr>
            <a:spLocks noGrp="1"/>
          </p:cNvSpPr>
          <p:nvPr>
            <p:ph type="title"/>
          </p:nvPr>
        </p:nvSpPr>
        <p:spPr/>
        <p:txBody>
          <a:bodyPr/>
          <a:lstStyle/>
          <a:p>
            <a:r>
              <a:rPr lang="en-US"/>
              <a:t>Facebook Native Video Posts Table - 16 of 21</a:t>
            </a:r>
          </a:p>
        </p:txBody>
      </p:sp>
      <p:graphicFrame>
        <p:nvGraphicFramePr>
          <p:cNvPr id="5" name="Table Placeholder 4">
            <a:extLst>
              <a:ext uri="{FF2B5EF4-FFF2-40B4-BE49-F238E27FC236}">
                <a16:creationId xmlns:a16="http://schemas.microsoft.com/office/drawing/2014/main" id="{F13D5A88-BEF7-4740-BAF9-DC631D84C0AA}"/>
              </a:ext>
            </a:extLst>
          </p:cNvPr>
          <p:cNvGraphicFramePr>
            <a:graphicFrameLocks noGrp="1"/>
          </p:cNvGraphicFramePr>
          <p:nvPr>
            <p:ph type="tbl" sz="quarter" idx="13"/>
            <p:extLst>
              <p:ext uri="{D42A27DB-BD31-4B8C-83A1-F6EECF244321}">
                <p14:modId xmlns:p14="http://schemas.microsoft.com/office/powerpoint/2010/main" val="1387674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62061770"/>
                    </a:ext>
                  </a:extLst>
                </a:gridCol>
                <a:gridCol w="411480">
                  <a:extLst>
                    <a:ext uri="{9D8B030D-6E8A-4147-A177-3AD203B41FA5}">
                      <a16:colId xmlns:a16="http://schemas.microsoft.com/office/drawing/2014/main" val="2271699701"/>
                    </a:ext>
                  </a:extLst>
                </a:gridCol>
                <a:gridCol w="411480">
                  <a:extLst>
                    <a:ext uri="{9D8B030D-6E8A-4147-A177-3AD203B41FA5}">
                      <a16:colId xmlns:a16="http://schemas.microsoft.com/office/drawing/2014/main" val="1921260632"/>
                    </a:ext>
                  </a:extLst>
                </a:gridCol>
                <a:gridCol w="411480">
                  <a:extLst>
                    <a:ext uri="{9D8B030D-6E8A-4147-A177-3AD203B41FA5}">
                      <a16:colId xmlns:a16="http://schemas.microsoft.com/office/drawing/2014/main" val="2719715933"/>
                    </a:ext>
                  </a:extLst>
                </a:gridCol>
                <a:gridCol w="411480">
                  <a:extLst>
                    <a:ext uri="{9D8B030D-6E8A-4147-A177-3AD203B41FA5}">
                      <a16:colId xmlns:a16="http://schemas.microsoft.com/office/drawing/2014/main" val="1578716721"/>
                    </a:ext>
                  </a:extLst>
                </a:gridCol>
                <a:gridCol w="411480">
                  <a:extLst>
                    <a:ext uri="{9D8B030D-6E8A-4147-A177-3AD203B41FA5}">
                      <a16:colId xmlns:a16="http://schemas.microsoft.com/office/drawing/2014/main" val="2025739235"/>
                    </a:ext>
                  </a:extLst>
                </a:gridCol>
                <a:gridCol w="411480">
                  <a:extLst>
                    <a:ext uri="{9D8B030D-6E8A-4147-A177-3AD203B41FA5}">
                      <a16:colId xmlns:a16="http://schemas.microsoft.com/office/drawing/2014/main" val="2664054153"/>
                    </a:ext>
                  </a:extLst>
                </a:gridCol>
                <a:gridCol w="411480">
                  <a:extLst>
                    <a:ext uri="{9D8B030D-6E8A-4147-A177-3AD203B41FA5}">
                      <a16:colId xmlns:a16="http://schemas.microsoft.com/office/drawing/2014/main" val="3119311119"/>
                    </a:ext>
                  </a:extLst>
                </a:gridCol>
                <a:gridCol w="411480">
                  <a:extLst>
                    <a:ext uri="{9D8B030D-6E8A-4147-A177-3AD203B41FA5}">
                      <a16:colId xmlns:a16="http://schemas.microsoft.com/office/drawing/2014/main" val="281366708"/>
                    </a:ext>
                  </a:extLst>
                </a:gridCol>
                <a:gridCol w="411480">
                  <a:extLst>
                    <a:ext uri="{9D8B030D-6E8A-4147-A177-3AD203B41FA5}">
                      <a16:colId xmlns:a16="http://schemas.microsoft.com/office/drawing/2014/main" val="2340692836"/>
                    </a:ext>
                  </a:extLst>
                </a:gridCol>
                <a:gridCol w="411480">
                  <a:extLst>
                    <a:ext uri="{9D8B030D-6E8A-4147-A177-3AD203B41FA5}">
                      <a16:colId xmlns:a16="http://schemas.microsoft.com/office/drawing/2014/main" val="738371540"/>
                    </a:ext>
                  </a:extLst>
                </a:gridCol>
                <a:gridCol w="411480">
                  <a:extLst>
                    <a:ext uri="{9D8B030D-6E8A-4147-A177-3AD203B41FA5}">
                      <a16:colId xmlns:a16="http://schemas.microsoft.com/office/drawing/2014/main" val="2039255917"/>
                    </a:ext>
                  </a:extLst>
                </a:gridCol>
                <a:gridCol w="411480">
                  <a:extLst>
                    <a:ext uri="{9D8B030D-6E8A-4147-A177-3AD203B41FA5}">
                      <a16:colId xmlns:a16="http://schemas.microsoft.com/office/drawing/2014/main" val="400876378"/>
                    </a:ext>
                  </a:extLst>
                </a:gridCol>
                <a:gridCol w="411480">
                  <a:extLst>
                    <a:ext uri="{9D8B030D-6E8A-4147-A177-3AD203B41FA5}">
                      <a16:colId xmlns:a16="http://schemas.microsoft.com/office/drawing/2014/main" val="920474259"/>
                    </a:ext>
                  </a:extLst>
                </a:gridCol>
                <a:gridCol w="411480">
                  <a:extLst>
                    <a:ext uri="{9D8B030D-6E8A-4147-A177-3AD203B41FA5}">
                      <a16:colId xmlns:a16="http://schemas.microsoft.com/office/drawing/2014/main" val="2091867868"/>
                    </a:ext>
                  </a:extLst>
                </a:gridCol>
                <a:gridCol w="411480">
                  <a:extLst>
                    <a:ext uri="{9D8B030D-6E8A-4147-A177-3AD203B41FA5}">
                      <a16:colId xmlns:a16="http://schemas.microsoft.com/office/drawing/2014/main" val="3974545214"/>
                    </a:ext>
                  </a:extLst>
                </a:gridCol>
                <a:gridCol w="411480">
                  <a:extLst>
                    <a:ext uri="{9D8B030D-6E8A-4147-A177-3AD203B41FA5}">
                      <a16:colId xmlns:a16="http://schemas.microsoft.com/office/drawing/2014/main" val="4254499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195194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- 2017-09-15 22:02:48</a:t>
                      </a:r>
                      <a:r>
                        <a:rPr kumimoji="0" lang="en-US" sz="1000" b="0" i="0" u="none" strike="noStrike" kern="1200" cap="none" spc="0" normalizeH="0" baseline="0" noProof="0">
                          <a:ln>
                            <a:noFill/>
                          </a:ln>
                          <a:solidFill>
                            <a:prstClr val="black"/>
                          </a:solidFill>
                          <a:effectLst/>
                          <a:uLnTx/>
                          <a:uFillTx/>
                          <a:latin typeface="+mn-lt"/>
                          <a:ea typeface="+mn-ea"/>
                          <a:cs typeface="+mn-cs"/>
                        </a:rPr>
                        <a:t>
What would you do to protect your work? When armed attackers tried to snatch this South African student's handbag — which contained the only copy of her master's thesis — she fought them off tooth and 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South Africa student fights to keep thesis during robbery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13155.923221667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a:t>
                      </a:r>
                    </a:p>
                  </a:txBody>
                  <a:tcPr/>
                </a:tc>
                <a:extLst>
                  <a:ext uri="{0D108BD9-81ED-4DB2-BD59-A6C34878D82A}">
                    <a16:rowId xmlns:a16="http://schemas.microsoft.com/office/drawing/2014/main" val="1946973264"/>
                  </a:ext>
                </a:extLst>
              </a:tr>
            </a:tbl>
          </a:graphicData>
        </a:graphic>
      </p:graphicFrame>
      <p:sp>
        <p:nvSpPr>
          <p:cNvPr id="4" name="Text Placeholder 3">
            <a:extLst>
              <a:ext uri="{FF2B5EF4-FFF2-40B4-BE49-F238E27FC236}">
                <a16:creationId xmlns:a16="http://schemas.microsoft.com/office/drawing/2014/main" id="{B2690AAB-9DC0-41E5-9269-673C1EA9C2C0}"/>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319373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DDD4E-71C0-4EBC-9694-E7088280DA47}"/>
              </a:ext>
            </a:extLst>
          </p:cNvPr>
          <p:cNvSpPr>
            <a:spLocks noGrp="1"/>
          </p:cNvSpPr>
          <p:nvPr>
            <p:ph type="title"/>
          </p:nvPr>
        </p:nvSpPr>
        <p:spPr/>
        <p:txBody>
          <a:bodyPr/>
          <a:lstStyle/>
          <a:p>
            <a:r>
              <a:rPr lang="en-US"/>
              <a:t>Facebook Native Video Posts Table - 17 of 21</a:t>
            </a:r>
          </a:p>
        </p:txBody>
      </p:sp>
      <p:graphicFrame>
        <p:nvGraphicFramePr>
          <p:cNvPr id="5" name="Table Placeholder 4">
            <a:extLst>
              <a:ext uri="{FF2B5EF4-FFF2-40B4-BE49-F238E27FC236}">
                <a16:creationId xmlns:a16="http://schemas.microsoft.com/office/drawing/2014/main" id="{8A69190A-B347-4825-BE3D-70B38F63B294}"/>
              </a:ext>
            </a:extLst>
          </p:cNvPr>
          <p:cNvGraphicFramePr>
            <a:graphicFrameLocks noGrp="1"/>
          </p:cNvGraphicFramePr>
          <p:nvPr>
            <p:ph type="tbl" sz="quarter" idx="13"/>
            <p:extLst>
              <p:ext uri="{D42A27DB-BD31-4B8C-83A1-F6EECF244321}">
                <p14:modId xmlns:p14="http://schemas.microsoft.com/office/powerpoint/2010/main" val="16135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10753549"/>
                    </a:ext>
                  </a:extLst>
                </a:gridCol>
                <a:gridCol w="411480">
                  <a:extLst>
                    <a:ext uri="{9D8B030D-6E8A-4147-A177-3AD203B41FA5}">
                      <a16:colId xmlns:a16="http://schemas.microsoft.com/office/drawing/2014/main" val="3634238152"/>
                    </a:ext>
                  </a:extLst>
                </a:gridCol>
                <a:gridCol w="411480">
                  <a:extLst>
                    <a:ext uri="{9D8B030D-6E8A-4147-A177-3AD203B41FA5}">
                      <a16:colId xmlns:a16="http://schemas.microsoft.com/office/drawing/2014/main" val="2462483116"/>
                    </a:ext>
                  </a:extLst>
                </a:gridCol>
                <a:gridCol w="411480">
                  <a:extLst>
                    <a:ext uri="{9D8B030D-6E8A-4147-A177-3AD203B41FA5}">
                      <a16:colId xmlns:a16="http://schemas.microsoft.com/office/drawing/2014/main" val="1051540819"/>
                    </a:ext>
                  </a:extLst>
                </a:gridCol>
                <a:gridCol w="411480">
                  <a:extLst>
                    <a:ext uri="{9D8B030D-6E8A-4147-A177-3AD203B41FA5}">
                      <a16:colId xmlns:a16="http://schemas.microsoft.com/office/drawing/2014/main" val="1387788361"/>
                    </a:ext>
                  </a:extLst>
                </a:gridCol>
                <a:gridCol w="411480">
                  <a:extLst>
                    <a:ext uri="{9D8B030D-6E8A-4147-A177-3AD203B41FA5}">
                      <a16:colId xmlns:a16="http://schemas.microsoft.com/office/drawing/2014/main" val="1635669585"/>
                    </a:ext>
                  </a:extLst>
                </a:gridCol>
                <a:gridCol w="411480">
                  <a:extLst>
                    <a:ext uri="{9D8B030D-6E8A-4147-A177-3AD203B41FA5}">
                      <a16:colId xmlns:a16="http://schemas.microsoft.com/office/drawing/2014/main" val="3620099072"/>
                    </a:ext>
                  </a:extLst>
                </a:gridCol>
                <a:gridCol w="411480">
                  <a:extLst>
                    <a:ext uri="{9D8B030D-6E8A-4147-A177-3AD203B41FA5}">
                      <a16:colId xmlns:a16="http://schemas.microsoft.com/office/drawing/2014/main" val="653306271"/>
                    </a:ext>
                  </a:extLst>
                </a:gridCol>
                <a:gridCol w="411480">
                  <a:extLst>
                    <a:ext uri="{9D8B030D-6E8A-4147-A177-3AD203B41FA5}">
                      <a16:colId xmlns:a16="http://schemas.microsoft.com/office/drawing/2014/main" val="1304125492"/>
                    </a:ext>
                  </a:extLst>
                </a:gridCol>
                <a:gridCol w="411480">
                  <a:extLst>
                    <a:ext uri="{9D8B030D-6E8A-4147-A177-3AD203B41FA5}">
                      <a16:colId xmlns:a16="http://schemas.microsoft.com/office/drawing/2014/main" val="530698311"/>
                    </a:ext>
                  </a:extLst>
                </a:gridCol>
                <a:gridCol w="411480">
                  <a:extLst>
                    <a:ext uri="{9D8B030D-6E8A-4147-A177-3AD203B41FA5}">
                      <a16:colId xmlns:a16="http://schemas.microsoft.com/office/drawing/2014/main" val="3219934462"/>
                    </a:ext>
                  </a:extLst>
                </a:gridCol>
                <a:gridCol w="411480">
                  <a:extLst>
                    <a:ext uri="{9D8B030D-6E8A-4147-A177-3AD203B41FA5}">
                      <a16:colId xmlns:a16="http://schemas.microsoft.com/office/drawing/2014/main" val="1303819179"/>
                    </a:ext>
                  </a:extLst>
                </a:gridCol>
                <a:gridCol w="411480">
                  <a:extLst>
                    <a:ext uri="{9D8B030D-6E8A-4147-A177-3AD203B41FA5}">
                      <a16:colId xmlns:a16="http://schemas.microsoft.com/office/drawing/2014/main" val="2917169020"/>
                    </a:ext>
                  </a:extLst>
                </a:gridCol>
                <a:gridCol w="411480">
                  <a:extLst>
                    <a:ext uri="{9D8B030D-6E8A-4147-A177-3AD203B41FA5}">
                      <a16:colId xmlns:a16="http://schemas.microsoft.com/office/drawing/2014/main" val="2602601362"/>
                    </a:ext>
                  </a:extLst>
                </a:gridCol>
                <a:gridCol w="411480">
                  <a:extLst>
                    <a:ext uri="{9D8B030D-6E8A-4147-A177-3AD203B41FA5}">
                      <a16:colId xmlns:a16="http://schemas.microsoft.com/office/drawing/2014/main" val="81282970"/>
                    </a:ext>
                  </a:extLst>
                </a:gridCol>
                <a:gridCol w="411480">
                  <a:extLst>
                    <a:ext uri="{9D8B030D-6E8A-4147-A177-3AD203B41FA5}">
                      <a16:colId xmlns:a16="http://schemas.microsoft.com/office/drawing/2014/main" val="2964063270"/>
                    </a:ext>
                  </a:extLst>
                </a:gridCol>
                <a:gridCol w="411480">
                  <a:extLst>
                    <a:ext uri="{9D8B030D-6E8A-4147-A177-3AD203B41FA5}">
                      <a16:colId xmlns:a16="http://schemas.microsoft.com/office/drawing/2014/main" val="1326056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386088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- 2017-09-15 18:56:18</a:t>
                      </a:r>
                      <a:r>
                        <a:rPr kumimoji="0" lang="en-US" sz="1000" b="0" i="0" u="none" strike="noStrike" kern="1200" cap="none" spc="0" normalizeH="0" baseline="0" noProof="0">
                          <a:ln>
                            <a:noFill/>
                          </a:ln>
                          <a:solidFill>
                            <a:prstClr val="black"/>
                          </a:solidFill>
                          <a:effectLst/>
                          <a:uLnTx/>
                          <a:uFillTx/>
                          <a:latin typeface="+mn-lt"/>
                          <a:ea typeface="+mn-ea"/>
                          <a:cs typeface="+mn-cs"/>
                        </a:rPr>
                        <a:t>
Did Apple forget about traditional head veils?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Did Apple forget about Niqab?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1142.3407833333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extLst>
                  <a:ext uri="{0D108BD9-81ED-4DB2-BD59-A6C34878D82A}">
                    <a16:rowId xmlns:a16="http://schemas.microsoft.com/office/drawing/2014/main" val="226863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- 2017-09-15 15:39:33</a:t>
                      </a:r>
                      <a:r>
                        <a:rPr kumimoji="0" lang="en-US" sz="1000" b="0" i="0" u="none" strike="noStrike" kern="1200" cap="none" spc="0" normalizeH="0" baseline="0" noProof="0">
                          <a:ln>
                            <a:noFill/>
                          </a:ln>
                          <a:solidFill>
                            <a:prstClr val="black"/>
                          </a:solidFill>
                          <a:effectLst/>
                          <a:uLnTx/>
                          <a:uFillTx/>
                          <a:latin typeface="+mn-lt"/>
                          <a:ea typeface="+mn-ea"/>
                          <a:cs typeface="+mn-cs"/>
                        </a:rPr>
                        <a:t>
An unusual sight.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288.72263333333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extLst>
                  <a:ext uri="{0D108BD9-81ED-4DB2-BD59-A6C34878D82A}">
                    <a16:rowId xmlns:a16="http://schemas.microsoft.com/office/drawing/2014/main" val="3863119766"/>
                  </a:ext>
                </a:extLst>
              </a:tr>
            </a:tbl>
          </a:graphicData>
        </a:graphic>
      </p:graphicFrame>
      <p:sp>
        <p:nvSpPr>
          <p:cNvPr id="4" name="Text Placeholder 3">
            <a:extLst>
              <a:ext uri="{FF2B5EF4-FFF2-40B4-BE49-F238E27FC236}">
                <a16:creationId xmlns:a16="http://schemas.microsoft.com/office/drawing/2014/main" id="{3E2A5378-4CD9-41BF-A5E3-A960FC976176}"/>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1965587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D6A8F-D6A4-451B-9F2D-741EC8007BB3}"/>
              </a:ext>
            </a:extLst>
          </p:cNvPr>
          <p:cNvSpPr>
            <a:spLocks noGrp="1"/>
          </p:cNvSpPr>
          <p:nvPr>
            <p:ph type="title"/>
          </p:nvPr>
        </p:nvSpPr>
        <p:spPr/>
        <p:txBody>
          <a:bodyPr/>
          <a:lstStyle/>
          <a:p>
            <a:r>
              <a:rPr lang="en-US"/>
              <a:t>Facebook Native Video Posts Table - 18 of 21</a:t>
            </a:r>
          </a:p>
        </p:txBody>
      </p:sp>
      <p:graphicFrame>
        <p:nvGraphicFramePr>
          <p:cNvPr id="5" name="Table Placeholder 4">
            <a:extLst>
              <a:ext uri="{FF2B5EF4-FFF2-40B4-BE49-F238E27FC236}">
                <a16:creationId xmlns:a16="http://schemas.microsoft.com/office/drawing/2014/main" id="{118B71CF-AE5E-4B46-BE2D-AF346F341FA1}"/>
              </a:ext>
            </a:extLst>
          </p:cNvPr>
          <p:cNvGraphicFramePr>
            <a:graphicFrameLocks noGrp="1"/>
          </p:cNvGraphicFramePr>
          <p:nvPr>
            <p:ph type="tbl" sz="quarter" idx="13"/>
            <p:extLst>
              <p:ext uri="{D42A27DB-BD31-4B8C-83A1-F6EECF244321}">
                <p14:modId xmlns:p14="http://schemas.microsoft.com/office/powerpoint/2010/main" val="368601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417154"/>
                    </a:ext>
                  </a:extLst>
                </a:gridCol>
                <a:gridCol w="411480">
                  <a:extLst>
                    <a:ext uri="{9D8B030D-6E8A-4147-A177-3AD203B41FA5}">
                      <a16:colId xmlns:a16="http://schemas.microsoft.com/office/drawing/2014/main" val="1669062585"/>
                    </a:ext>
                  </a:extLst>
                </a:gridCol>
                <a:gridCol w="411480">
                  <a:extLst>
                    <a:ext uri="{9D8B030D-6E8A-4147-A177-3AD203B41FA5}">
                      <a16:colId xmlns:a16="http://schemas.microsoft.com/office/drawing/2014/main" val="1490910697"/>
                    </a:ext>
                  </a:extLst>
                </a:gridCol>
                <a:gridCol w="411480">
                  <a:extLst>
                    <a:ext uri="{9D8B030D-6E8A-4147-A177-3AD203B41FA5}">
                      <a16:colId xmlns:a16="http://schemas.microsoft.com/office/drawing/2014/main" val="3960286592"/>
                    </a:ext>
                  </a:extLst>
                </a:gridCol>
                <a:gridCol w="411480">
                  <a:extLst>
                    <a:ext uri="{9D8B030D-6E8A-4147-A177-3AD203B41FA5}">
                      <a16:colId xmlns:a16="http://schemas.microsoft.com/office/drawing/2014/main" val="3110774104"/>
                    </a:ext>
                  </a:extLst>
                </a:gridCol>
                <a:gridCol w="411480">
                  <a:extLst>
                    <a:ext uri="{9D8B030D-6E8A-4147-A177-3AD203B41FA5}">
                      <a16:colId xmlns:a16="http://schemas.microsoft.com/office/drawing/2014/main" val="3840850037"/>
                    </a:ext>
                  </a:extLst>
                </a:gridCol>
                <a:gridCol w="411480">
                  <a:extLst>
                    <a:ext uri="{9D8B030D-6E8A-4147-A177-3AD203B41FA5}">
                      <a16:colId xmlns:a16="http://schemas.microsoft.com/office/drawing/2014/main" val="1529202244"/>
                    </a:ext>
                  </a:extLst>
                </a:gridCol>
                <a:gridCol w="411480">
                  <a:extLst>
                    <a:ext uri="{9D8B030D-6E8A-4147-A177-3AD203B41FA5}">
                      <a16:colId xmlns:a16="http://schemas.microsoft.com/office/drawing/2014/main" val="911911134"/>
                    </a:ext>
                  </a:extLst>
                </a:gridCol>
                <a:gridCol w="411480">
                  <a:extLst>
                    <a:ext uri="{9D8B030D-6E8A-4147-A177-3AD203B41FA5}">
                      <a16:colId xmlns:a16="http://schemas.microsoft.com/office/drawing/2014/main" val="3286440951"/>
                    </a:ext>
                  </a:extLst>
                </a:gridCol>
                <a:gridCol w="411480">
                  <a:extLst>
                    <a:ext uri="{9D8B030D-6E8A-4147-A177-3AD203B41FA5}">
                      <a16:colId xmlns:a16="http://schemas.microsoft.com/office/drawing/2014/main" val="2488242253"/>
                    </a:ext>
                  </a:extLst>
                </a:gridCol>
                <a:gridCol w="411480">
                  <a:extLst>
                    <a:ext uri="{9D8B030D-6E8A-4147-A177-3AD203B41FA5}">
                      <a16:colId xmlns:a16="http://schemas.microsoft.com/office/drawing/2014/main" val="2321731269"/>
                    </a:ext>
                  </a:extLst>
                </a:gridCol>
                <a:gridCol w="411480">
                  <a:extLst>
                    <a:ext uri="{9D8B030D-6E8A-4147-A177-3AD203B41FA5}">
                      <a16:colId xmlns:a16="http://schemas.microsoft.com/office/drawing/2014/main" val="3398223888"/>
                    </a:ext>
                  </a:extLst>
                </a:gridCol>
                <a:gridCol w="411480">
                  <a:extLst>
                    <a:ext uri="{9D8B030D-6E8A-4147-A177-3AD203B41FA5}">
                      <a16:colId xmlns:a16="http://schemas.microsoft.com/office/drawing/2014/main" val="859692570"/>
                    </a:ext>
                  </a:extLst>
                </a:gridCol>
                <a:gridCol w="411480">
                  <a:extLst>
                    <a:ext uri="{9D8B030D-6E8A-4147-A177-3AD203B41FA5}">
                      <a16:colId xmlns:a16="http://schemas.microsoft.com/office/drawing/2014/main" val="3120910396"/>
                    </a:ext>
                  </a:extLst>
                </a:gridCol>
                <a:gridCol w="411480">
                  <a:extLst>
                    <a:ext uri="{9D8B030D-6E8A-4147-A177-3AD203B41FA5}">
                      <a16:colId xmlns:a16="http://schemas.microsoft.com/office/drawing/2014/main" val="1157988629"/>
                    </a:ext>
                  </a:extLst>
                </a:gridCol>
                <a:gridCol w="411480">
                  <a:extLst>
                    <a:ext uri="{9D8B030D-6E8A-4147-A177-3AD203B41FA5}">
                      <a16:colId xmlns:a16="http://schemas.microsoft.com/office/drawing/2014/main" val="12381148"/>
                    </a:ext>
                  </a:extLst>
                </a:gridCol>
                <a:gridCol w="411480">
                  <a:extLst>
                    <a:ext uri="{9D8B030D-6E8A-4147-A177-3AD203B41FA5}">
                      <a16:colId xmlns:a16="http://schemas.microsoft.com/office/drawing/2014/main" val="1504934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87081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- 2017-09-15 13:00:35</a:t>
                      </a:r>
                      <a:r>
                        <a:rPr kumimoji="0" lang="en-US" sz="1000" b="0" i="0" u="none" strike="noStrike" kern="1200" cap="none" spc="0" normalizeH="0" baseline="0" noProof="0">
                          <a:ln>
                            <a:noFill/>
                          </a:ln>
                          <a:solidFill>
                            <a:prstClr val="black"/>
                          </a:solidFill>
                          <a:effectLst/>
                          <a:uLnTx/>
                          <a:uFillTx/>
                          <a:latin typeface="+mn-lt"/>
                          <a:ea typeface="+mn-ea"/>
                          <a:cs typeface="+mn-cs"/>
                        </a:rPr>
                        <a:t>
Watch DW News live with the latest updates from London and reports on North Korea's rocket launch.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626.269935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a:t>
                      </a:r>
                    </a:p>
                  </a:txBody>
                  <a:tcPr/>
                </a:tc>
                <a:extLst>
                  <a:ext uri="{0D108BD9-81ED-4DB2-BD59-A6C34878D82A}">
                    <a16:rowId xmlns:a16="http://schemas.microsoft.com/office/drawing/2014/main" val="1435782507"/>
                  </a:ext>
                </a:extLst>
              </a:tr>
            </a:tbl>
          </a:graphicData>
        </a:graphic>
      </p:graphicFrame>
      <p:sp>
        <p:nvSpPr>
          <p:cNvPr id="4" name="Text Placeholder 3">
            <a:extLst>
              <a:ext uri="{FF2B5EF4-FFF2-40B4-BE49-F238E27FC236}">
                <a16:creationId xmlns:a16="http://schemas.microsoft.com/office/drawing/2014/main" id="{AF4A4065-DD70-4FD1-B999-628839B2816F}"/>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2112736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16DA2-CDD3-4914-B518-A32836581BDD}"/>
              </a:ext>
            </a:extLst>
          </p:cNvPr>
          <p:cNvSpPr>
            <a:spLocks noGrp="1"/>
          </p:cNvSpPr>
          <p:nvPr>
            <p:ph type="title"/>
          </p:nvPr>
        </p:nvSpPr>
        <p:spPr/>
        <p:txBody>
          <a:bodyPr/>
          <a:lstStyle/>
          <a:p>
            <a:r>
              <a:rPr lang="en-US"/>
              <a:t>Facebook Native Video Posts Table - 19 of 21</a:t>
            </a:r>
          </a:p>
        </p:txBody>
      </p:sp>
      <p:graphicFrame>
        <p:nvGraphicFramePr>
          <p:cNvPr id="5" name="Table Placeholder 4">
            <a:extLst>
              <a:ext uri="{FF2B5EF4-FFF2-40B4-BE49-F238E27FC236}">
                <a16:creationId xmlns:a16="http://schemas.microsoft.com/office/drawing/2014/main" id="{0728B996-C0C5-4495-9F70-85E0E481E976}"/>
              </a:ext>
            </a:extLst>
          </p:cNvPr>
          <p:cNvGraphicFramePr>
            <a:graphicFrameLocks noGrp="1"/>
          </p:cNvGraphicFramePr>
          <p:nvPr>
            <p:ph type="tbl" sz="quarter" idx="13"/>
            <p:extLst>
              <p:ext uri="{D42A27DB-BD31-4B8C-83A1-F6EECF244321}">
                <p14:modId xmlns:p14="http://schemas.microsoft.com/office/powerpoint/2010/main" val="974584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99346244"/>
                    </a:ext>
                  </a:extLst>
                </a:gridCol>
                <a:gridCol w="411480">
                  <a:extLst>
                    <a:ext uri="{9D8B030D-6E8A-4147-A177-3AD203B41FA5}">
                      <a16:colId xmlns:a16="http://schemas.microsoft.com/office/drawing/2014/main" val="3763117185"/>
                    </a:ext>
                  </a:extLst>
                </a:gridCol>
                <a:gridCol w="411480">
                  <a:extLst>
                    <a:ext uri="{9D8B030D-6E8A-4147-A177-3AD203B41FA5}">
                      <a16:colId xmlns:a16="http://schemas.microsoft.com/office/drawing/2014/main" val="985240153"/>
                    </a:ext>
                  </a:extLst>
                </a:gridCol>
                <a:gridCol w="411480">
                  <a:extLst>
                    <a:ext uri="{9D8B030D-6E8A-4147-A177-3AD203B41FA5}">
                      <a16:colId xmlns:a16="http://schemas.microsoft.com/office/drawing/2014/main" val="1570201880"/>
                    </a:ext>
                  </a:extLst>
                </a:gridCol>
                <a:gridCol w="411480">
                  <a:extLst>
                    <a:ext uri="{9D8B030D-6E8A-4147-A177-3AD203B41FA5}">
                      <a16:colId xmlns:a16="http://schemas.microsoft.com/office/drawing/2014/main" val="184433636"/>
                    </a:ext>
                  </a:extLst>
                </a:gridCol>
                <a:gridCol w="411480">
                  <a:extLst>
                    <a:ext uri="{9D8B030D-6E8A-4147-A177-3AD203B41FA5}">
                      <a16:colId xmlns:a16="http://schemas.microsoft.com/office/drawing/2014/main" val="2909353101"/>
                    </a:ext>
                  </a:extLst>
                </a:gridCol>
                <a:gridCol w="411480">
                  <a:extLst>
                    <a:ext uri="{9D8B030D-6E8A-4147-A177-3AD203B41FA5}">
                      <a16:colId xmlns:a16="http://schemas.microsoft.com/office/drawing/2014/main" val="973152889"/>
                    </a:ext>
                  </a:extLst>
                </a:gridCol>
                <a:gridCol w="411480">
                  <a:extLst>
                    <a:ext uri="{9D8B030D-6E8A-4147-A177-3AD203B41FA5}">
                      <a16:colId xmlns:a16="http://schemas.microsoft.com/office/drawing/2014/main" val="3066927589"/>
                    </a:ext>
                  </a:extLst>
                </a:gridCol>
                <a:gridCol w="411480">
                  <a:extLst>
                    <a:ext uri="{9D8B030D-6E8A-4147-A177-3AD203B41FA5}">
                      <a16:colId xmlns:a16="http://schemas.microsoft.com/office/drawing/2014/main" val="21212143"/>
                    </a:ext>
                  </a:extLst>
                </a:gridCol>
                <a:gridCol w="411480">
                  <a:extLst>
                    <a:ext uri="{9D8B030D-6E8A-4147-A177-3AD203B41FA5}">
                      <a16:colId xmlns:a16="http://schemas.microsoft.com/office/drawing/2014/main" val="1387194310"/>
                    </a:ext>
                  </a:extLst>
                </a:gridCol>
                <a:gridCol w="411480">
                  <a:extLst>
                    <a:ext uri="{9D8B030D-6E8A-4147-A177-3AD203B41FA5}">
                      <a16:colId xmlns:a16="http://schemas.microsoft.com/office/drawing/2014/main" val="1933674751"/>
                    </a:ext>
                  </a:extLst>
                </a:gridCol>
                <a:gridCol w="411480">
                  <a:extLst>
                    <a:ext uri="{9D8B030D-6E8A-4147-A177-3AD203B41FA5}">
                      <a16:colId xmlns:a16="http://schemas.microsoft.com/office/drawing/2014/main" val="340854858"/>
                    </a:ext>
                  </a:extLst>
                </a:gridCol>
                <a:gridCol w="411480">
                  <a:extLst>
                    <a:ext uri="{9D8B030D-6E8A-4147-A177-3AD203B41FA5}">
                      <a16:colId xmlns:a16="http://schemas.microsoft.com/office/drawing/2014/main" val="4078721125"/>
                    </a:ext>
                  </a:extLst>
                </a:gridCol>
                <a:gridCol w="411480">
                  <a:extLst>
                    <a:ext uri="{9D8B030D-6E8A-4147-A177-3AD203B41FA5}">
                      <a16:colId xmlns:a16="http://schemas.microsoft.com/office/drawing/2014/main" val="1036761539"/>
                    </a:ext>
                  </a:extLst>
                </a:gridCol>
                <a:gridCol w="411480">
                  <a:extLst>
                    <a:ext uri="{9D8B030D-6E8A-4147-A177-3AD203B41FA5}">
                      <a16:colId xmlns:a16="http://schemas.microsoft.com/office/drawing/2014/main" val="2298762126"/>
                    </a:ext>
                  </a:extLst>
                </a:gridCol>
                <a:gridCol w="411480">
                  <a:extLst>
                    <a:ext uri="{9D8B030D-6E8A-4147-A177-3AD203B41FA5}">
                      <a16:colId xmlns:a16="http://schemas.microsoft.com/office/drawing/2014/main" val="870377154"/>
                    </a:ext>
                  </a:extLst>
                </a:gridCol>
                <a:gridCol w="411480">
                  <a:extLst>
                    <a:ext uri="{9D8B030D-6E8A-4147-A177-3AD203B41FA5}">
                      <a16:colId xmlns:a16="http://schemas.microsoft.com/office/drawing/2014/main" val="4162046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99473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- 2017-09-15 10:39:56</a:t>
                      </a:r>
                      <a:r>
                        <a:rPr kumimoji="0" lang="en-US" sz="1000" b="0" i="0" u="none" strike="noStrike" kern="1200" cap="none" spc="0" normalizeH="0" baseline="0" noProof="0">
                          <a:ln>
                            <a:noFill/>
                          </a:ln>
                          <a:solidFill>
                            <a:prstClr val="black"/>
                          </a:solidFill>
                          <a:effectLst/>
                          <a:uLnTx/>
                          <a:uFillTx/>
                          <a:latin typeface="+mn-lt"/>
                          <a:ea typeface="+mn-ea"/>
                          <a:cs typeface="+mn-cs"/>
                        </a:rPr>
                        <a:t>
This drone could revolutionize warehouse logistics.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new way to find one item among millions.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262.284775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extLst>
                  <a:ext uri="{0D108BD9-81ED-4DB2-BD59-A6C34878D82A}">
                    <a16:rowId xmlns:a16="http://schemas.microsoft.com/office/drawing/2014/main" val="902445389"/>
                  </a:ext>
                </a:extLst>
              </a:tr>
            </a:tbl>
          </a:graphicData>
        </a:graphic>
      </p:graphicFrame>
      <p:sp>
        <p:nvSpPr>
          <p:cNvPr id="4" name="Text Placeholder 3">
            <a:extLst>
              <a:ext uri="{FF2B5EF4-FFF2-40B4-BE49-F238E27FC236}">
                <a16:creationId xmlns:a16="http://schemas.microsoft.com/office/drawing/2014/main" id="{6557B682-E608-4E65-A043-E71C6F56B78E}"/>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3595420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F8581-2106-472B-BA34-4CD2B0278244}"/>
              </a:ext>
            </a:extLst>
          </p:cNvPr>
          <p:cNvSpPr>
            <a:spLocks noGrp="1"/>
          </p:cNvSpPr>
          <p:nvPr>
            <p:ph type="title"/>
          </p:nvPr>
        </p:nvSpPr>
        <p:spPr/>
        <p:txBody>
          <a:bodyPr/>
          <a:lstStyle/>
          <a:p>
            <a:r>
              <a:rPr lang="en-US"/>
              <a:t>Facebook Native Video Posts Table - 20 of 21</a:t>
            </a:r>
          </a:p>
        </p:txBody>
      </p:sp>
      <p:graphicFrame>
        <p:nvGraphicFramePr>
          <p:cNvPr id="5" name="Table Placeholder 4">
            <a:extLst>
              <a:ext uri="{FF2B5EF4-FFF2-40B4-BE49-F238E27FC236}">
                <a16:creationId xmlns:a16="http://schemas.microsoft.com/office/drawing/2014/main" id="{DFD07839-C4C8-4C8B-AFD4-8F9AE84A3279}"/>
              </a:ext>
            </a:extLst>
          </p:cNvPr>
          <p:cNvGraphicFramePr>
            <a:graphicFrameLocks noGrp="1"/>
          </p:cNvGraphicFramePr>
          <p:nvPr>
            <p:ph type="tbl" sz="quarter" idx="13"/>
            <p:extLst>
              <p:ext uri="{D42A27DB-BD31-4B8C-83A1-F6EECF244321}">
                <p14:modId xmlns:p14="http://schemas.microsoft.com/office/powerpoint/2010/main" val="1253803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67210160"/>
                    </a:ext>
                  </a:extLst>
                </a:gridCol>
                <a:gridCol w="411480">
                  <a:extLst>
                    <a:ext uri="{9D8B030D-6E8A-4147-A177-3AD203B41FA5}">
                      <a16:colId xmlns:a16="http://schemas.microsoft.com/office/drawing/2014/main" val="3078815760"/>
                    </a:ext>
                  </a:extLst>
                </a:gridCol>
                <a:gridCol w="411480">
                  <a:extLst>
                    <a:ext uri="{9D8B030D-6E8A-4147-A177-3AD203B41FA5}">
                      <a16:colId xmlns:a16="http://schemas.microsoft.com/office/drawing/2014/main" val="2801292431"/>
                    </a:ext>
                  </a:extLst>
                </a:gridCol>
                <a:gridCol w="411480">
                  <a:extLst>
                    <a:ext uri="{9D8B030D-6E8A-4147-A177-3AD203B41FA5}">
                      <a16:colId xmlns:a16="http://schemas.microsoft.com/office/drawing/2014/main" val="2332265516"/>
                    </a:ext>
                  </a:extLst>
                </a:gridCol>
                <a:gridCol w="411480">
                  <a:extLst>
                    <a:ext uri="{9D8B030D-6E8A-4147-A177-3AD203B41FA5}">
                      <a16:colId xmlns:a16="http://schemas.microsoft.com/office/drawing/2014/main" val="190727453"/>
                    </a:ext>
                  </a:extLst>
                </a:gridCol>
                <a:gridCol w="411480">
                  <a:extLst>
                    <a:ext uri="{9D8B030D-6E8A-4147-A177-3AD203B41FA5}">
                      <a16:colId xmlns:a16="http://schemas.microsoft.com/office/drawing/2014/main" val="256023617"/>
                    </a:ext>
                  </a:extLst>
                </a:gridCol>
                <a:gridCol w="411480">
                  <a:extLst>
                    <a:ext uri="{9D8B030D-6E8A-4147-A177-3AD203B41FA5}">
                      <a16:colId xmlns:a16="http://schemas.microsoft.com/office/drawing/2014/main" val="507740984"/>
                    </a:ext>
                  </a:extLst>
                </a:gridCol>
                <a:gridCol w="411480">
                  <a:extLst>
                    <a:ext uri="{9D8B030D-6E8A-4147-A177-3AD203B41FA5}">
                      <a16:colId xmlns:a16="http://schemas.microsoft.com/office/drawing/2014/main" val="2338165806"/>
                    </a:ext>
                  </a:extLst>
                </a:gridCol>
                <a:gridCol w="411480">
                  <a:extLst>
                    <a:ext uri="{9D8B030D-6E8A-4147-A177-3AD203B41FA5}">
                      <a16:colId xmlns:a16="http://schemas.microsoft.com/office/drawing/2014/main" val="1361267183"/>
                    </a:ext>
                  </a:extLst>
                </a:gridCol>
                <a:gridCol w="411480">
                  <a:extLst>
                    <a:ext uri="{9D8B030D-6E8A-4147-A177-3AD203B41FA5}">
                      <a16:colId xmlns:a16="http://schemas.microsoft.com/office/drawing/2014/main" val="2232164945"/>
                    </a:ext>
                  </a:extLst>
                </a:gridCol>
                <a:gridCol w="411480">
                  <a:extLst>
                    <a:ext uri="{9D8B030D-6E8A-4147-A177-3AD203B41FA5}">
                      <a16:colId xmlns:a16="http://schemas.microsoft.com/office/drawing/2014/main" val="1813969251"/>
                    </a:ext>
                  </a:extLst>
                </a:gridCol>
                <a:gridCol w="411480">
                  <a:extLst>
                    <a:ext uri="{9D8B030D-6E8A-4147-A177-3AD203B41FA5}">
                      <a16:colId xmlns:a16="http://schemas.microsoft.com/office/drawing/2014/main" val="3610860668"/>
                    </a:ext>
                  </a:extLst>
                </a:gridCol>
                <a:gridCol w="411480">
                  <a:extLst>
                    <a:ext uri="{9D8B030D-6E8A-4147-A177-3AD203B41FA5}">
                      <a16:colId xmlns:a16="http://schemas.microsoft.com/office/drawing/2014/main" val="1388860683"/>
                    </a:ext>
                  </a:extLst>
                </a:gridCol>
                <a:gridCol w="411480">
                  <a:extLst>
                    <a:ext uri="{9D8B030D-6E8A-4147-A177-3AD203B41FA5}">
                      <a16:colId xmlns:a16="http://schemas.microsoft.com/office/drawing/2014/main" val="268529257"/>
                    </a:ext>
                  </a:extLst>
                </a:gridCol>
                <a:gridCol w="411480">
                  <a:extLst>
                    <a:ext uri="{9D8B030D-6E8A-4147-A177-3AD203B41FA5}">
                      <a16:colId xmlns:a16="http://schemas.microsoft.com/office/drawing/2014/main" val="3168621888"/>
                    </a:ext>
                  </a:extLst>
                </a:gridCol>
                <a:gridCol w="411480">
                  <a:extLst>
                    <a:ext uri="{9D8B030D-6E8A-4147-A177-3AD203B41FA5}">
                      <a16:colId xmlns:a16="http://schemas.microsoft.com/office/drawing/2014/main" val="2845758050"/>
                    </a:ext>
                  </a:extLst>
                </a:gridCol>
                <a:gridCol w="411480">
                  <a:extLst>
                    <a:ext uri="{9D8B030D-6E8A-4147-A177-3AD203B41FA5}">
                      <a16:colId xmlns:a16="http://schemas.microsoft.com/office/drawing/2014/main" val="633754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371788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- 2017-09-15 09:23:29</a:t>
                      </a:r>
                      <a:r>
                        <a:rPr kumimoji="0" lang="en-US" sz="1000" b="0" i="0" u="none" strike="noStrike" kern="1200" cap="none" spc="0" normalizeH="0" baseline="0" noProof="0">
                          <a:ln>
                            <a:noFill/>
                          </a:ln>
                          <a:solidFill>
                            <a:prstClr val="black"/>
                          </a:solidFill>
                          <a:effectLst/>
                          <a:uLnTx/>
                          <a:uFillTx/>
                          <a:latin typeface="+mn-lt"/>
                          <a:ea typeface="+mn-ea"/>
                          <a:cs typeface="+mn-cs"/>
                        </a:rPr>
                        <a:t>
British media described the incident as an "explosion," and social media users posted photos showing police and emergency services on the station platform assisting morning commuters.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Incident on London underground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214.17465666667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extLst>
                  <a:ext uri="{0D108BD9-81ED-4DB2-BD59-A6C34878D82A}">
                    <a16:rowId xmlns:a16="http://schemas.microsoft.com/office/drawing/2014/main" val="2405072453"/>
                  </a:ext>
                </a:extLst>
              </a:tr>
            </a:tbl>
          </a:graphicData>
        </a:graphic>
      </p:graphicFrame>
      <p:sp>
        <p:nvSpPr>
          <p:cNvPr id="4" name="Text Placeholder 3">
            <a:extLst>
              <a:ext uri="{FF2B5EF4-FFF2-40B4-BE49-F238E27FC236}">
                <a16:creationId xmlns:a16="http://schemas.microsoft.com/office/drawing/2014/main" id="{6D61382C-B7F7-4847-B9D2-838BFFA672E8}"/>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2511302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1140F-3C1A-4B1D-B41B-5D37E81A0E6B}"/>
              </a:ext>
            </a:extLst>
          </p:cNvPr>
          <p:cNvSpPr>
            <a:spLocks noGrp="1"/>
          </p:cNvSpPr>
          <p:nvPr>
            <p:ph type="title"/>
          </p:nvPr>
        </p:nvSpPr>
        <p:spPr/>
        <p:txBody>
          <a:bodyPr/>
          <a:lstStyle/>
          <a:p>
            <a:r>
              <a:rPr lang="en-US"/>
              <a:t>Facebook Native Video Posts Table - 21 of 21</a:t>
            </a:r>
          </a:p>
        </p:txBody>
      </p:sp>
      <p:graphicFrame>
        <p:nvGraphicFramePr>
          <p:cNvPr id="5" name="Table Placeholder 4">
            <a:extLst>
              <a:ext uri="{FF2B5EF4-FFF2-40B4-BE49-F238E27FC236}">
                <a16:creationId xmlns:a16="http://schemas.microsoft.com/office/drawing/2014/main" id="{FE6D2B72-D769-4DB9-AA1E-C36625E7FAD8}"/>
              </a:ext>
            </a:extLst>
          </p:cNvPr>
          <p:cNvGraphicFramePr>
            <a:graphicFrameLocks noGrp="1"/>
          </p:cNvGraphicFramePr>
          <p:nvPr>
            <p:ph type="tbl" sz="quarter" idx="13"/>
            <p:extLst>
              <p:ext uri="{D42A27DB-BD31-4B8C-83A1-F6EECF244321}">
                <p14:modId xmlns:p14="http://schemas.microsoft.com/office/powerpoint/2010/main" val="2174807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63243037"/>
                    </a:ext>
                  </a:extLst>
                </a:gridCol>
                <a:gridCol w="411480">
                  <a:extLst>
                    <a:ext uri="{9D8B030D-6E8A-4147-A177-3AD203B41FA5}">
                      <a16:colId xmlns:a16="http://schemas.microsoft.com/office/drawing/2014/main" val="1197114951"/>
                    </a:ext>
                  </a:extLst>
                </a:gridCol>
                <a:gridCol w="411480">
                  <a:extLst>
                    <a:ext uri="{9D8B030D-6E8A-4147-A177-3AD203B41FA5}">
                      <a16:colId xmlns:a16="http://schemas.microsoft.com/office/drawing/2014/main" val="125236009"/>
                    </a:ext>
                  </a:extLst>
                </a:gridCol>
                <a:gridCol w="411480">
                  <a:extLst>
                    <a:ext uri="{9D8B030D-6E8A-4147-A177-3AD203B41FA5}">
                      <a16:colId xmlns:a16="http://schemas.microsoft.com/office/drawing/2014/main" val="2130676048"/>
                    </a:ext>
                  </a:extLst>
                </a:gridCol>
                <a:gridCol w="411480">
                  <a:extLst>
                    <a:ext uri="{9D8B030D-6E8A-4147-A177-3AD203B41FA5}">
                      <a16:colId xmlns:a16="http://schemas.microsoft.com/office/drawing/2014/main" val="3769327519"/>
                    </a:ext>
                  </a:extLst>
                </a:gridCol>
                <a:gridCol w="411480">
                  <a:extLst>
                    <a:ext uri="{9D8B030D-6E8A-4147-A177-3AD203B41FA5}">
                      <a16:colId xmlns:a16="http://schemas.microsoft.com/office/drawing/2014/main" val="1965628365"/>
                    </a:ext>
                  </a:extLst>
                </a:gridCol>
                <a:gridCol w="411480">
                  <a:extLst>
                    <a:ext uri="{9D8B030D-6E8A-4147-A177-3AD203B41FA5}">
                      <a16:colId xmlns:a16="http://schemas.microsoft.com/office/drawing/2014/main" val="719790457"/>
                    </a:ext>
                  </a:extLst>
                </a:gridCol>
                <a:gridCol w="411480">
                  <a:extLst>
                    <a:ext uri="{9D8B030D-6E8A-4147-A177-3AD203B41FA5}">
                      <a16:colId xmlns:a16="http://schemas.microsoft.com/office/drawing/2014/main" val="3720657818"/>
                    </a:ext>
                  </a:extLst>
                </a:gridCol>
                <a:gridCol w="411480">
                  <a:extLst>
                    <a:ext uri="{9D8B030D-6E8A-4147-A177-3AD203B41FA5}">
                      <a16:colId xmlns:a16="http://schemas.microsoft.com/office/drawing/2014/main" val="3214066315"/>
                    </a:ext>
                  </a:extLst>
                </a:gridCol>
                <a:gridCol w="411480">
                  <a:extLst>
                    <a:ext uri="{9D8B030D-6E8A-4147-A177-3AD203B41FA5}">
                      <a16:colId xmlns:a16="http://schemas.microsoft.com/office/drawing/2014/main" val="2218370870"/>
                    </a:ext>
                  </a:extLst>
                </a:gridCol>
                <a:gridCol w="411480">
                  <a:extLst>
                    <a:ext uri="{9D8B030D-6E8A-4147-A177-3AD203B41FA5}">
                      <a16:colId xmlns:a16="http://schemas.microsoft.com/office/drawing/2014/main" val="2080976580"/>
                    </a:ext>
                  </a:extLst>
                </a:gridCol>
                <a:gridCol w="411480">
                  <a:extLst>
                    <a:ext uri="{9D8B030D-6E8A-4147-A177-3AD203B41FA5}">
                      <a16:colId xmlns:a16="http://schemas.microsoft.com/office/drawing/2014/main" val="3196285583"/>
                    </a:ext>
                  </a:extLst>
                </a:gridCol>
                <a:gridCol w="411480">
                  <a:extLst>
                    <a:ext uri="{9D8B030D-6E8A-4147-A177-3AD203B41FA5}">
                      <a16:colId xmlns:a16="http://schemas.microsoft.com/office/drawing/2014/main" val="3697663609"/>
                    </a:ext>
                  </a:extLst>
                </a:gridCol>
                <a:gridCol w="411480">
                  <a:extLst>
                    <a:ext uri="{9D8B030D-6E8A-4147-A177-3AD203B41FA5}">
                      <a16:colId xmlns:a16="http://schemas.microsoft.com/office/drawing/2014/main" val="2387636350"/>
                    </a:ext>
                  </a:extLst>
                </a:gridCol>
                <a:gridCol w="411480">
                  <a:extLst>
                    <a:ext uri="{9D8B030D-6E8A-4147-A177-3AD203B41FA5}">
                      <a16:colId xmlns:a16="http://schemas.microsoft.com/office/drawing/2014/main" val="1634239144"/>
                    </a:ext>
                  </a:extLst>
                </a:gridCol>
                <a:gridCol w="411480">
                  <a:extLst>
                    <a:ext uri="{9D8B030D-6E8A-4147-A177-3AD203B41FA5}">
                      <a16:colId xmlns:a16="http://schemas.microsoft.com/office/drawing/2014/main" val="903290675"/>
                    </a:ext>
                  </a:extLst>
                </a:gridCol>
                <a:gridCol w="411480">
                  <a:extLst>
                    <a:ext uri="{9D8B030D-6E8A-4147-A177-3AD203B41FA5}">
                      <a16:colId xmlns:a16="http://schemas.microsoft.com/office/drawing/2014/main" val="172591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&gt; 10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Complete 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extLst>
                  <a:ext uri="{0D108BD9-81ED-4DB2-BD59-A6C34878D82A}">
                    <a16:rowId xmlns:a16="http://schemas.microsoft.com/office/drawing/2014/main" val="2506213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News - 2017-09-15 06:40:49</a:t>
                      </a:r>
                      <a:r>
                        <a:rPr kumimoji="0" lang="en-US" sz="1000" b="0" i="0" u="none" strike="noStrike" kern="1200" cap="none" spc="0" normalizeH="0" baseline="0" noProof="0">
                          <a:ln>
                            <a:noFill/>
                          </a:ln>
                          <a:solidFill>
                            <a:prstClr val="black"/>
                          </a:solidFill>
                          <a:effectLst/>
                          <a:uLnTx/>
                          <a:uFillTx/>
                          <a:latin typeface="+mn-lt"/>
                          <a:ea typeface="+mn-ea"/>
                          <a:cs typeface="+mn-cs"/>
                        </a:rPr>
                        <a:t>
In the Philippines, President Duterte's war on drugs has left 7,000 people dead. Edna's son is one of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Victims of the Philippines' war on drugs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1065.4202783333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extLst>
                  <a:ext uri="{0D108BD9-81ED-4DB2-BD59-A6C34878D82A}">
                    <a16:rowId xmlns:a16="http://schemas.microsoft.com/office/drawing/2014/main" val="3243917261"/>
                  </a:ext>
                </a:extLst>
              </a:tr>
            </a:tbl>
          </a:graphicData>
        </a:graphic>
      </p:graphicFrame>
      <p:sp>
        <p:nvSpPr>
          <p:cNvPr id="4" name="Text Placeholder 3">
            <a:extLst>
              <a:ext uri="{FF2B5EF4-FFF2-40B4-BE49-F238E27FC236}">
                <a16:creationId xmlns:a16="http://schemas.microsoft.com/office/drawing/2014/main" id="{2F4B9628-1DA5-4990-B67E-9C1247C9E833}"/>
              </a:ext>
            </a:extLst>
          </p:cNvPr>
          <p:cNvSpPr>
            <a:spLocks noGrp="1"/>
          </p:cNvSpPr>
          <p:nvPr>
            <p:ph type="body" sz="quarter" idx="14"/>
          </p:nvPr>
        </p:nvSpPr>
        <p:spPr/>
        <p:txBody>
          <a:bodyPr/>
          <a:lstStyle/>
          <a:p>
            <a:r>
              <a:rPr lang="en-US"/>
              <a:t>08/01/2017 - 09/30/2017</a:t>
            </a:r>
          </a:p>
        </p:txBody>
      </p:sp>
    </p:spTree>
    <p:extLst>
      <p:ext uri="{BB962C8B-B14F-4D97-AF65-F5344CB8AC3E}">
        <p14:creationId xmlns:p14="http://schemas.microsoft.com/office/powerpoint/2010/main" val="5113378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14</TotalTime>
  <Words>1800</Words>
  <Application>Microsoft Office PowerPoint</Application>
  <PresentationFormat>On-screen Show (4:3)</PresentationFormat>
  <Paragraphs>824</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Facebook Native Video Posts Table - 1 of 21</vt:lpstr>
      <vt:lpstr>Facebook Native Video Posts Table - 2 of 21</vt:lpstr>
      <vt:lpstr>Facebook Native Video Posts Table - 3 of 21</vt:lpstr>
      <vt:lpstr>Facebook Native Video Posts Table - 4 of 21</vt:lpstr>
      <vt:lpstr>Facebook Native Video Posts Table - 5 of 21</vt:lpstr>
      <vt:lpstr>Facebook Native Video Posts Table - 6 of 21</vt:lpstr>
      <vt:lpstr>Facebook Native Video Posts Table - 7 of 21</vt:lpstr>
      <vt:lpstr>Facebook Native Video Posts Table - 8 of 21</vt:lpstr>
      <vt:lpstr>Facebook Native Video Posts Table - 9 of 21</vt:lpstr>
      <vt:lpstr>Facebook Native Video Posts Table - 10 of 21</vt:lpstr>
      <vt:lpstr>Facebook Native Video Posts Table - 11 of 21</vt:lpstr>
      <vt:lpstr>Facebook Native Video Posts Table - 12 of 21</vt:lpstr>
      <vt:lpstr>Facebook Native Video Posts Table - 13 of 21</vt:lpstr>
      <vt:lpstr>Facebook Native Video Posts Table - 14 of 21</vt:lpstr>
      <vt:lpstr>Facebook Native Video Posts Table - 15 of 21</vt:lpstr>
      <vt:lpstr>Facebook Native Video Posts Table - 16 of 21</vt:lpstr>
      <vt:lpstr>Facebook Native Video Posts Table - 17 of 21</vt:lpstr>
      <vt:lpstr>Facebook Native Video Posts Table - 18 of 21</vt:lpstr>
      <vt:lpstr>Facebook Native Video Posts Table - 19 of 21</vt:lpstr>
      <vt:lpstr>Facebook Native Video Posts Table - 20 of 21</vt:lpstr>
      <vt:lpstr>Facebook Native Video Posts Table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2017-09-19T08:48:41Z</dcterms:created>
  <dcterms:modified xsi:type="dcterms:W3CDTF">2017-09-19T09:03:00Z</dcterms:modified>
</cp:coreProperties>
</file>