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E28E7-BDDB-43E9-98B5-BC6BB4949661}"/>
              </a:ext>
            </a:extLst>
          </p:cNvPr>
          <p:cNvSpPr>
            <a:spLocks noGrp="1"/>
          </p:cNvSpPr>
          <p:nvPr>
            <p:ph type="title"/>
          </p:nvPr>
        </p:nvSpPr>
        <p:spPr/>
        <p:txBody>
          <a:bodyPr/>
          <a:lstStyle/>
          <a:p>
            <a:r>
              <a:rPr lang="en-US"/>
              <a:t>Facebook Native Video Posts Table - 1 of 24</a:t>
            </a:r>
          </a:p>
        </p:txBody>
      </p:sp>
      <p:graphicFrame>
        <p:nvGraphicFramePr>
          <p:cNvPr id="5" name="Table Placeholder 4">
            <a:extLst>
              <a:ext uri="{FF2B5EF4-FFF2-40B4-BE49-F238E27FC236}">
                <a16:creationId xmlns:a16="http://schemas.microsoft.com/office/drawing/2014/main" id="{790BFA4D-D953-4D7C-929A-8363482EA441}"/>
              </a:ext>
            </a:extLst>
          </p:cNvPr>
          <p:cNvGraphicFramePr>
            <a:graphicFrameLocks noGrp="1"/>
          </p:cNvGraphicFramePr>
          <p:nvPr>
            <p:ph type="tbl" sz="quarter" idx="13"/>
            <p:extLst>
              <p:ext uri="{D42A27DB-BD31-4B8C-83A1-F6EECF244321}">
                <p14:modId xmlns:p14="http://schemas.microsoft.com/office/powerpoint/2010/main" val="3543868140"/>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380032"/>
                    </a:ext>
                  </a:extLst>
                </a:gridCol>
                <a:gridCol w="411480">
                  <a:extLst>
                    <a:ext uri="{9D8B030D-6E8A-4147-A177-3AD203B41FA5}">
                      <a16:colId xmlns:a16="http://schemas.microsoft.com/office/drawing/2014/main" val="454478916"/>
                    </a:ext>
                  </a:extLst>
                </a:gridCol>
                <a:gridCol w="411480">
                  <a:extLst>
                    <a:ext uri="{9D8B030D-6E8A-4147-A177-3AD203B41FA5}">
                      <a16:colId xmlns:a16="http://schemas.microsoft.com/office/drawing/2014/main" val="589036211"/>
                    </a:ext>
                  </a:extLst>
                </a:gridCol>
                <a:gridCol w="411480">
                  <a:extLst>
                    <a:ext uri="{9D8B030D-6E8A-4147-A177-3AD203B41FA5}">
                      <a16:colId xmlns:a16="http://schemas.microsoft.com/office/drawing/2014/main" val="3644106719"/>
                    </a:ext>
                  </a:extLst>
                </a:gridCol>
                <a:gridCol w="411480">
                  <a:extLst>
                    <a:ext uri="{9D8B030D-6E8A-4147-A177-3AD203B41FA5}">
                      <a16:colId xmlns:a16="http://schemas.microsoft.com/office/drawing/2014/main" val="3216571163"/>
                    </a:ext>
                  </a:extLst>
                </a:gridCol>
                <a:gridCol w="411480">
                  <a:extLst>
                    <a:ext uri="{9D8B030D-6E8A-4147-A177-3AD203B41FA5}">
                      <a16:colId xmlns:a16="http://schemas.microsoft.com/office/drawing/2014/main" val="120772855"/>
                    </a:ext>
                  </a:extLst>
                </a:gridCol>
                <a:gridCol w="411480">
                  <a:extLst>
                    <a:ext uri="{9D8B030D-6E8A-4147-A177-3AD203B41FA5}">
                      <a16:colId xmlns:a16="http://schemas.microsoft.com/office/drawing/2014/main" val="1735102737"/>
                    </a:ext>
                  </a:extLst>
                </a:gridCol>
                <a:gridCol w="411480">
                  <a:extLst>
                    <a:ext uri="{9D8B030D-6E8A-4147-A177-3AD203B41FA5}">
                      <a16:colId xmlns:a16="http://schemas.microsoft.com/office/drawing/2014/main" val="1860234770"/>
                    </a:ext>
                  </a:extLst>
                </a:gridCol>
                <a:gridCol w="411480">
                  <a:extLst>
                    <a:ext uri="{9D8B030D-6E8A-4147-A177-3AD203B41FA5}">
                      <a16:colId xmlns:a16="http://schemas.microsoft.com/office/drawing/2014/main" val="2167523582"/>
                    </a:ext>
                  </a:extLst>
                </a:gridCol>
                <a:gridCol w="411480">
                  <a:extLst>
                    <a:ext uri="{9D8B030D-6E8A-4147-A177-3AD203B41FA5}">
                      <a16:colId xmlns:a16="http://schemas.microsoft.com/office/drawing/2014/main" val="2977573783"/>
                    </a:ext>
                  </a:extLst>
                </a:gridCol>
                <a:gridCol w="411480">
                  <a:extLst>
                    <a:ext uri="{9D8B030D-6E8A-4147-A177-3AD203B41FA5}">
                      <a16:colId xmlns:a16="http://schemas.microsoft.com/office/drawing/2014/main" val="130940214"/>
                    </a:ext>
                  </a:extLst>
                </a:gridCol>
                <a:gridCol w="411480">
                  <a:extLst>
                    <a:ext uri="{9D8B030D-6E8A-4147-A177-3AD203B41FA5}">
                      <a16:colId xmlns:a16="http://schemas.microsoft.com/office/drawing/2014/main" val="4208817709"/>
                    </a:ext>
                  </a:extLst>
                </a:gridCol>
                <a:gridCol w="411480">
                  <a:extLst>
                    <a:ext uri="{9D8B030D-6E8A-4147-A177-3AD203B41FA5}">
                      <a16:colId xmlns:a16="http://schemas.microsoft.com/office/drawing/2014/main" val="1660560592"/>
                    </a:ext>
                  </a:extLst>
                </a:gridCol>
                <a:gridCol w="411480">
                  <a:extLst>
                    <a:ext uri="{9D8B030D-6E8A-4147-A177-3AD203B41FA5}">
                      <a16:colId xmlns:a16="http://schemas.microsoft.com/office/drawing/2014/main" val="1502796715"/>
                    </a:ext>
                  </a:extLst>
                </a:gridCol>
                <a:gridCol w="411480">
                  <a:extLst>
                    <a:ext uri="{9D8B030D-6E8A-4147-A177-3AD203B41FA5}">
                      <a16:colId xmlns:a16="http://schemas.microsoft.com/office/drawing/2014/main" val="483827400"/>
                    </a:ext>
                  </a:extLst>
                </a:gridCol>
                <a:gridCol w="411480">
                  <a:extLst>
                    <a:ext uri="{9D8B030D-6E8A-4147-A177-3AD203B41FA5}">
                      <a16:colId xmlns:a16="http://schemas.microsoft.com/office/drawing/2014/main" val="865367514"/>
                    </a:ext>
                  </a:extLst>
                </a:gridCol>
                <a:gridCol w="411480">
                  <a:extLst>
                    <a:ext uri="{9D8B030D-6E8A-4147-A177-3AD203B41FA5}">
                      <a16:colId xmlns:a16="http://schemas.microsoft.com/office/drawing/2014/main" val="105663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41087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- 2017-09-03 22:40:28</a:t>
                      </a:r>
                      <a:r>
                        <a:rPr kumimoji="0" lang="en-US" sz="1000" b="0" i="0" u="none" strike="noStrike" kern="1200" cap="none" spc="0" normalizeH="0" baseline="0" noProof="0">
                          <a:ln>
                            <a:noFill/>
                          </a:ln>
                          <a:solidFill>
                            <a:prstClr val="black"/>
                          </a:solidFill>
                          <a:effectLst/>
                          <a:uLnTx/>
                          <a:uFillTx/>
                          <a:latin typeface="+mn-lt"/>
                          <a:ea typeface="+mn-ea"/>
                          <a:cs typeface="+mn-cs"/>
                        </a:rPr>
                        <a:t>
"I am outraged." The key moments of tonight's TV debate between Merkel and Schulz: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#TVDuell: Merkel and Schulz fight it out on election debate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2407.3607533333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3338797879"/>
                  </a:ext>
                </a:extLst>
              </a:tr>
            </a:tbl>
          </a:graphicData>
        </a:graphic>
      </p:graphicFrame>
      <p:sp>
        <p:nvSpPr>
          <p:cNvPr id="4" name="Text Placeholder 3">
            <a:extLst>
              <a:ext uri="{FF2B5EF4-FFF2-40B4-BE49-F238E27FC236}">
                <a16:creationId xmlns:a16="http://schemas.microsoft.com/office/drawing/2014/main" id="{E4A721D4-817B-46A7-89A2-0BE3CE906AEB}"/>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208629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781EC-1618-4F9B-AEAE-32A972FA0C16}"/>
              </a:ext>
            </a:extLst>
          </p:cNvPr>
          <p:cNvSpPr>
            <a:spLocks noGrp="1"/>
          </p:cNvSpPr>
          <p:nvPr>
            <p:ph type="title"/>
          </p:nvPr>
        </p:nvSpPr>
        <p:spPr/>
        <p:txBody>
          <a:bodyPr/>
          <a:lstStyle/>
          <a:p>
            <a:r>
              <a:rPr lang="en-US"/>
              <a:t>Facebook Native Video Posts Table - 2 of 24</a:t>
            </a:r>
          </a:p>
        </p:txBody>
      </p:sp>
      <p:graphicFrame>
        <p:nvGraphicFramePr>
          <p:cNvPr id="5" name="Table Placeholder 4">
            <a:extLst>
              <a:ext uri="{FF2B5EF4-FFF2-40B4-BE49-F238E27FC236}">
                <a16:creationId xmlns:a16="http://schemas.microsoft.com/office/drawing/2014/main" id="{9E6334CA-72A8-4472-A84D-BB8A390D60DA}"/>
              </a:ext>
            </a:extLst>
          </p:cNvPr>
          <p:cNvGraphicFramePr>
            <a:graphicFrameLocks noGrp="1"/>
          </p:cNvGraphicFramePr>
          <p:nvPr>
            <p:ph type="tbl" sz="quarter" idx="13"/>
            <p:extLst>
              <p:ext uri="{D42A27DB-BD31-4B8C-83A1-F6EECF244321}">
                <p14:modId xmlns:p14="http://schemas.microsoft.com/office/powerpoint/2010/main" val="355502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37827863"/>
                    </a:ext>
                  </a:extLst>
                </a:gridCol>
                <a:gridCol w="411480">
                  <a:extLst>
                    <a:ext uri="{9D8B030D-6E8A-4147-A177-3AD203B41FA5}">
                      <a16:colId xmlns:a16="http://schemas.microsoft.com/office/drawing/2014/main" val="3877864977"/>
                    </a:ext>
                  </a:extLst>
                </a:gridCol>
                <a:gridCol w="411480">
                  <a:extLst>
                    <a:ext uri="{9D8B030D-6E8A-4147-A177-3AD203B41FA5}">
                      <a16:colId xmlns:a16="http://schemas.microsoft.com/office/drawing/2014/main" val="3615983285"/>
                    </a:ext>
                  </a:extLst>
                </a:gridCol>
                <a:gridCol w="411480">
                  <a:extLst>
                    <a:ext uri="{9D8B030D-6E8A-4147-A177-3AD203B41FA5}">
                      <a16:colId xmlns:a16="http://schemas.microsoft.com/office/drawing/2014/main" val="2388805050"/>
                    </a:ext>
                  </a:extLst>
                </a:gridCol>
                <a:gridCol w="411480">
                  <a:extLst>
                    <a:ext uri="{9D8B030D-6E8A-4147-A177-3AD203B41FA5}">
                      <a16:colId xmlns:a16="http://schemas.microsoft.com/office/drawing/2014/main" val="4205282271"/>
                    </a:ext>
                  </a:extLst>
                </a:gridCol>
                <a:gridCol w="411480">
                  <a:extLst>
                    <a:ext uri="{9D8B030D-6E8A-4147-A177-3AD203B41FA5}">
                      <a16:colId xmlns:a16="http://schemas.microsoft.com/office/drawing/2014/main" val="2904381155"/>
                    </a:ext>
                  </a:extLst>
                </a:gridCol>
                <a:gridCol w="411480">
                  <a:extLst>
                    <a:ext uri="{9D8B030D-6E8A-4147-A177-3AD203B41FA5}">
                      <a16:colId xmlns:a16="http://schemas.microsoft.com/office/drawing/2014/main" val="2522799739"/>
                    </a:ext>
                  </a:extLst>
                </a:gridCol>
                <a:gridCol w="411480">
                  <a:extLst>
                    <a:ext uri="{9D8B030D-6E8A-4147-A177-3AD203B41FA5}">
                      <a16:colId xmlns:a16="http://schemas.microsoft.com/office/drawing/2014/main" val="2861031110"/>
                    </a:ext>
                  </a:extLst>
                </a:gridCol>
                <a:gridCol w="411480">
                  <a:extLst>
                    <a:ext uri="{9D8B030D-6E8A-4147-A177-3AD203B41FA5}">
                      <a16:colId xmlns:a16="http://schemas.microsoft.com/office/drawing/2014/main" val="3138197796"/>
                    </a:ext>
                  </a:extLst>
                </a:gridCol>
                <a:gridCol w="411480">
                  <a:extLst>
                    <a:ext uri="{9D8B030D-6E8A-4147-A177-3AD203B41FA5}">
                      <a16:colId xmlns:a16="http://schemas.microsoft.com/office/drawing/2014/main" val="2811025079"/>
                    </a:ext>
                  </a:extLst>
                </a:gridCol>
                <a:gridCol w="411480">
                  <a:extLst>
                    <a:ext uri="{9D8B030D-6E8A-4147-A177-3AD203B41FA5}">
                      <a16:colId xmlns:a16="http://schemas.microsoft.com/office/drawing/2014/main" val="1960980459"/>
                    </a:ext>
                  </a:extLst>
                </a:gridCol>
                <a:gridCol w="411480">
                  <a:extLst>
                    <a:ext uri="{9D8B030D-6E8A-4147-A177-3AD203B41FA5}">
                      <a16:colId xmlns:a16="http://schemas.microsoft.com/office/drawing/2014/main" val="1985808037"/>
                    </a:ext>
                  </a:extLst>
                </a:gridCol>
                <a:gridCol w="411480">
                  <a:extLst>
                    <a:ext uri="{9D8B030D-6E8A-4147-A177-3AD203B41FA5}">
                      <a16:colId xmlns:a16="http://schemas.microsoft.com/office/drawing/2014/main" val="18883038"/>
                    </a:ext>
                  </a:extLst>
                </a:gridCol>
                <a:gridCol w="411480">
                  <a:extLst>
                    <a:ext uri="{9D8B030D-6E8A-4147-A177-3AD203B41FA5}">
                      <a16:colId xmlns:a16="http://schemas.microsoft.com/office/drawing/2014/main" val="4074351772"/>
                    </a:ext>
                  </a:extLst>
                </a:gridCol>
                <a:gridCol w="411480">
                  <a:extLst>
                    <a:ext uri="{9D8B030D-6E8A-4147-A177-3AD203B41FA5}">
                      <a16:colId xmlns:a16="http://schemas.microsoft.com/office/drawing/2014/main" val="2351843569"/>
                    </a:ext>
                  </a:extLst>
                </a:gridCol>
                <a:gridCol w="411480">
                  <a:extLst>
                    <a:ext uri="{9D8B030D-6E8A-4147-A177-3AD203B41FA5}">
                      <a16:colId xmlns:a16="http://schemas.microsoft.com/office/drawing/2014/main" val="2781620576"/>
                    </a:ext>
                  </a:extLst>
                </a:gridCol>
                <a:gridCol w="411480">
                  <a:extLst>
                    <a:ext uri="{9D8B030D-6E8A-4147-A177-3AD203B41FA5}">
                      <a16:colId xmlns:a16="http://schemas.microsoft.com/office/drawing/2014/main" val="965578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49033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- 2017-09-03 18:09:04</a:t>
                      </a:r>
                      <a:r>
                        <a:rPr kumimoji="0" lang="en-US" sz="1000" b="0" i="0" u="none" strike="noStrike" kern="1200" cap="none" spc="0" normalizeH="0" baseline="0" noProof="0">
                          <a:ln>
                            <a:noFill/>
                          </a:ln>
                          <a:solidFill>
                            <a:prstClr val="black"/>
                          </a:solidFill>
                          <a:effectLst/>
                          <a:uLnTx/>
                          <a:uFillTx/>
                          <a:latin typeface="+mn-lt"/>
                          <a:ea typeface="+mn-ea"/>
                          <a:cs typeface="+mn-cs"/>
                        </a:rPr>
                        <a:t>
The leader of the free world and the man that wants her job are having it out tonight. Watch LIVE here: http://www.dw.com/en/media-center/live-tv/s-100825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Merkel-Schulz Debate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extLst>
                  <a:ext uri="{0D108BD9-81ED-4DB2-BD59-A6C34878D82A}">
                    <a16:rowId xmlns:a16="http://schemas.microsoft.com/office/drawing/2014/main" val="2476499339"/>
                  </a:ext>
                </a:extLst>
              </a:tr>
            </a:tbl>
          </a:graphicData>
        </a:graphic>
      </p:graphicFrame>
      <p:sp>
        <p:nvSpPr>
          <p:cNvPr id="4" name="Text Placeholder 3">
            <a:extLst>
              <a:ext uri="{FF2B5EF4-FFF2-40B4-BE49-F238E27FC236}">
                <a16:creationId xmlns:a16="http://schemas.microsoft.com/office/drawing/2014/main" id="{0F71CA1C-6CEE-48B3-8EC8-420F4F5F67FF}"/>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33377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7B50C-16C9-4533-BF8B-5BA9B73BCCC5}"/>
              </a:ext>
            </a:extLst>
          </p:cNvPr>
          <p:cNvSpPr>
            <a:spLocks noGrp="1"/>
          </p:cNvSpPr>
          <p:nvPr>
            <p:ph type="title"/>
          </p:nvPr>
        </p:nvSpPr>
        <p:spPr/>
        <p:txBody>
          <a:bodyPr/>
          <a:lstStyle/>
          <a:p>
            <a:r>
              <a:rPr lang="en-US"/>
              <a:t>Facebook Native Video Posts Table - 3 of 24</a:t>
            </a:r>
          </a:p>
        </p:txBody>
      </p:sp>
      <p:graphicFrame>
        <p:nvGraphicFramePr>
          <p:cNvPr id="5" name="Table Placeholder 4">
            <a:extLst>
              <a:ext uri="{FF2B5EF4-FFF2-40B4-BE49-F238E27FC236}">
                <a16:creationId xmlns:a16="http://schemas.microsoft.com/office/drawing/2014/main" id="{770309F9-5F04-41AD-B414-0D6F75DE6432}"/>
              </a:ext>
            </a:extLst>
          </p:cNvPr>
          <p:cNvGraphicFramePr>
            <a:graphicFrameLocks noGrp="1"/>
          </p:cNvGraphicFramePr>
          <p:nvPr>
            <p:ph type="tbl" sz="quarter" idx="13"/>
            <p:extLst>
              <p:ext uri="{D42A27DB-BD31-4B8C-83A1-F6EECF244321}">
                <p14:modId xmlns:p14="http://schemas.microsoft.com/office/powerpoint/2010/main" val="3625571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0033018"/>
                    </a:ext>
                  </a:extLst>
                </a:gridCol>
                <a:gridCol w="411480">
                  <a:extLst>
                    <a:ext uri="{9D8B030D-6E8A-4147-A177-3AD203B41FA5}">
                      <a16:colId xmlns:a16="http://schemas.microsoft.com/office/drawing/2014/main" val="2628851878"/>
                    </a:ext>
                  </a:extLst>
                </a:gridCol>
                <a:gridCol w="411480">
                  <a:extLst>
                    <a:ext uri="{9D8B030D-6E8A-4147-A177-3AD203B41FA5}">
                      <a16:colId xmlns:a16="http://schemas.microsoft.com/office/drawing/2014/main" val="2680797272"/>
                    </a:ext>
                  </a:extLst>
                </a:gridCol>
                <a:gridCol w="411480">
                  <a:extLst>
                    <a:ext uri="{9D8B030D-6E8A-4147-A177-3AD203B41FA5}">
                      <a16:colId xmlns:a16="http://schemas.microsoft.com/office/drawing/2014/main" val="505340013"/>
                    </a:ext>
                  </a:extLst>
                </a:gridCol>
                <a:gridCol w="411480">
                  <a:extLst>
                    <a:ext uri="{9D8B030D-6E8A-4147-A177-3AD203B41FA5}">
                      <a16:colId xmlns:a16="http://schemas.microsoft.com/office/drawing/2014/main" val="2277053098"/>
                    </a:ext>
                  </a:extLst>
                </a:gridCol>
                <a:gridCol w="411480">
                  <a:extLst>
                    <a:ext uri="{9D8B030D-6E8A-4147-A177-3AD203B41FA5}">
                      <a16:colId xmlns:a16="http://schemas.microsoft.com/office/drawing/2014/main" val="1374284691"/>
                    </a:ext>
                  </a:extLst>
                </a:gridCol>
                <a:gridCol w="411480">
                  <a:extLst>
                    <a:ext uri="{9D8B030D-6E8A-4147-A177-3AD203B41FA5}">
                      <a16:colId xmlns:a16="http://schemas.microsoft.com/office/drawing/2014/main" val="1571994024"/>
                    </a:ext>
                  </a:extLst>
                </a:gridCol>
                <a:gridCol w="411480">
                  <a:extLst>
                    <a:ext uri="{9D8B030D-6E8A-4147-A177-3AD203B41FA5}">
                      <a16:colId xmlns:a16="http://schemas.microsoft.com/office/drawing/2014/main" val="3470897621"/>
                    </a:ext>
                  </a:extLst>
                </a:gridCol>
                <a:gridCol w="411480">
                  <a:extLst>
                    <a:ext uri="{9D8B030D-6E8A-4147-A177-3AD203B41FA5}">
                      <a16:colId xmlns:a16="http://schemas.microsoft.com/office/drawing/2014/main" val="2755574642"/>
                    </a:ext>
                  </a:extLst>
                </a:gridCol>
                <a:gridCol w="411480">
                  <a:extLst>
                    <a:ext uri="{9D8B030D-6E8A-4147-A177-3AD203B41FA5}">
                      <a16:colId xmlns:a16="http://schemas.microsoft.com/office/drawing/2014/main" val="2708094542"/>
                    </a:ext>
                  </a:extLst>
                </a:gridCol>
                <a:gridCol w="411480">
                  <a:extLst>
                    <a:ext uri="{9D8B030D-6E8A-4147-A177-3AD203B41FA5}">
                      <a16:colId xmlns:a16="http://schemas.microsoft.com/office/drawing/2014/main" val="3609010812"/>
                    </a:ext>
                  </a:extLst>
                </a:gridCol>
                <a:gridCol w="411480">
                  <a:extLst>
                    <a:ext uri="{9D8B030D-6E8A-4147-A177-3AD203B41FA5}">
                      <a16:colId xmlns:a16="http://schemas.microsoft.com/office/drawing/2014/main" val="329377089"/>
                    </a:ext>
                  </a:extLst>
                </a:gridCol>
                <a:gridCol w="411480">
                  <a:extLst>
                    <a:ext uri="{9D8B030D-6E8A-4147-A177-3AD203B41FA5}">
                      <a16:colId xmlns:a16="http://schemas.microsoft.com/office/drawing/2014/main" val="478445641"/>
                    </a:ext>
                  </a:extLst>
                </a:gridCol>
                <a:gridCol w="411480">
                  <a:extLst>
                    <a:ext uri="{9D8B030D-6E8A-4147-A177-3AD203B41FA5}">
                      <a16:colId xmlns:a16="http://schemas.microsoft.com/office/drawing/2014/main" val="2805011204"/>
                    </a:ext>
                  </a:extLst>
                </a:gridCol>
                <a:gridCol w="411480">
                  <a:extLst>
                    <a:ext uri="{9D8B030D-6E8A-4147-A177-3AD203B41FA5}">
                      <a16:colId xmlns:a16="http://schemas.microsoft.com/office/drawing/2014/main" val="3677099862"/>
                    </a:ext>
                  </a:extLst>
                </a:gridCol>
                <a:gridCol w="411480">
                  <a:extLst>
                    <a:ext uri="{9D8B030D-6E8A-4147-A177-3AD203B41FA5}">
                      <a16:colId xmlns:a16="http://schemas.microsoft.com/office/drawing/2014/main" val="1822321437"/>
                    </a:ext>
                  </a:extLst>
                </a:gridCol>
                <a:gridCol w="411480">
                  <a:extLst>
                    <a:ext uri="{9D8B030D-6E8A-4147-A177-3AD203B41FA5}">
                      <a16:colId xmlns:a16="http://schemas.microsoft.com/office/drawing/2014/main" val="347327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25510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- 2017-09-03 00:55:00</a:t>
                      </a:r>
                      <a:r>
                        <a:rPr kumimoji="0" lang="en-US" sz="1000" b="0" i="0" u="none" strike="noStrike" kern="1200" cap="none" spc="0" normalizeH="0" baseline="0" noProof="0">
                          <a:ln>
                            <a:noFill/>
                          </a:ln>
                          <a:solidFill>
                            <a:prstClr val="black"/>
                          </a:solidFill>
                          <a:effectLst/>
                          <a:uLnTx/>
                          <a:uFillTx/>
                          <a:latin typeface="+mn-lt"/>
                          <a:ea typeface="+mn-ea"/>
                          <a:cs typeface="+mn-cs"/>
                        </a:rPr>
                        <a:t>
A police officer arrested a nurse in Salt Lake City, Utah for refusing to draw blood from an unconscious patient. The nurse had said she was merely following normal hospital protocol.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police officer arrests a nurse for refusing to draw blood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737.64604333333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extLst>
                  <a:ext uri="{0D108BD9-81ED-4DB2-BD59-A6C34878D82A}">
                    <a16:rowId xmlns:a16="http://schemas.microsoft.com/office/drawing/2014/main" val="1948513582"/>
                  </a:ext>
                </a:extLst>
              </a:tr>
            </a:tbl>
          </a:graphicData>
        </a:graphic>
      </p:graphicFrame>
      <p:sp>
        <p:nvSpPr>
          <p:cNvPr id="4" name="Text Placeholder 3">
            <a:extLst>
              <a:ext uri="{FF2B5EF4-FFF2-40B4-BE49-F238E27FC236}">
                <a16:creationId xmlns:a16="http://schemas.microsoft.com/office/drawing/2014/main" id="{900756CB-CF79-4445-9406-8B627A3E5A76}"/>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964950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7929-8BF6-427A-A26E-968ABFD3F5AB}"/>
              </a:ext>
            </a:extLst>
          </p:cNvPr>
          <p:cNvSpPr>
            <a:spLocks noGrp="1"/>
          </p:cNvSpPr>
          <p:nvPr>
            <p:ph type="title"/>
          </p:nvPr>
        </p:nvSpPr>
        <p:spPr/>
        <p:txBody>
          <a:bodyPr/>
          <a:lstStyle/>
          <a:p>
            <a:r>
              <a:rPr lang="en-US"/>
              <a:t>Facebook Native Video Posts Table - 4 of 24</a:t>
            </a:r>
          </a:p>
        </p:txBody>
      </p:sp>
      <p:graphicFrame>
        <p:nvGraphicFramePr>
          <p:cNvPr id="5" name="Table Placeholder 4">
            <a:extLst>
              <a:ext uri="{FF2B5EF4-FFF2-40B4-BE49-F238E27FC236}">
                <a16:creationId xmlns:a16="http://schemas.microsoft.com/office/drawing/2014/main" id="{770C562A-B04A-405D-B21D-98CDB7A21C6E}"/>
              </a:ext>
            </a:extLst>
          </p:cNvPr>
          <p:cNvGraphicFramePr>
            <a:graphicFrameLocks noGrp="1"/>
          </p:cNvGraphicFramePr>
          <p:nvPr>
            <p:ph type="tbl" sz="quarter" idx="13"/>
            <p:extLst>
              <p:ext uri="{D42A27DB-BD31-4B8C-83A1-F6EECF244321}">
                <p14:modId xmlns:p14="http://schemas.microsoft.com/office/powerpoint/2010/main" val="410570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6818369"/>
                    </a:ext>
                  </a:extLst>
                </a:gridCol>
                <a:gridCol w="411480">
                  <a:extLst>
                    <a:ext uri="{9D8B030D-6E8A-4147-A177-3AD203B41FA5}">
                      <a16:colId xmlns:a16="http://schemas.microsoft.com/office/drawing/2014/main" val="1750883015"/>
                    </a:ext>
                  </a:extLst>
                </a:gridCol>
                <a:gridCol w="411480">
                  <a:extLst>
                    <a:ext uri="{9D8B030D-6E8A-4147-A177-3AD203B41FA5}">
                      <a16:colId xmlns:a16="http://schemas.microsoft.com/office/drawing/2014/main" val="1221179633"/>
                    </a:ext>
                  </a:extLst>
                </a:gridCol>
                <a:gridCol w="411480">
                  <a:extLst>
                    <a:ext uri="{9D8B030D-6E8A-4147-A177-3AD203B41FA5}">
                      <a16:colId xmlns:a16="http://schemas.microsoft.com/office/drawing/2014/main" val="2922155132"/>
                    </a:ext>
                  </a:extLst>
                </a:gridCol>
                <a:gridCol w="411480">
                  <a:extLst>
                    <a:ext uri="{9D8B030D-6E8A-4147-A177-3AD203B41FA5}">
                      <a16:colId xmlns:a16="http://schemas.microsoft.com/office/drawing/2014/main" val="4213560693"/>
                    </a:ext>
                  </a:extLst>
                </a:gridCol>
                <a:gridCol w="411480">
                  <a:extLst>
                    <a:ext uri="{9D8B030D-6E8A-4147-A177-3AD203B41FA5}">
                      <a16:colId xmlns:a16="http://schemas.microsoft.com/office/drawing/2014/main" val="4139552209"/>
                    </a:ext>
                  </a:extLst>
                </a:gridCol>
                <a:gridCol w="411480">
                  <a:extLst>
                    <a:ext uri="{9D8B030D-6E8A-4147-A177-3AD203B41FA5}">
                      <a16:colId xmlns:a16="http://schemas.microsoft.com/office/drawing/2014/main" val="230595303"/>
                    </a:ext>
                  </a:extLst>
                </a:gridCol>
                <a:gridCol w="411480">
                  <a:extLst>
                    <a:ext uri="{9D8B030D-6E8A-4147-A177-3AD203B41FA5}">
                      <a16:colId xmlns:a16="http://schemas.microsoft.com/office/drawing/2014/main" val="1595057835"/>
                    </a:ext>
                  </a:extLst>
                </a:gridCol>
                <a:gridCol w="411480">
                  <a:extLst>
                    <a:ext uri="{9D8B030D-6E8A-4147-A177-3AD203B41FA5}">
                      <a16:colId xmlns:a16="http://schemas.microsoft.com/office/drawing/2014/main" val="91867561"/>
                    </a:ext>
                  </a:extLst>
                </a:gridCol>
                <a:gridCol w="411480">
                  <a:extLst>
                    <a:ext uri="{9D8B030D-6E8A-4147-A177-3AD203B41FA5}">
                      <a16:colId xmlns:a16="http://schemas.microsoft.com/office/drawing/2014/main" val="3447099697"/>
                    </a:ext>
                  </a:extLst>
                </a:gridCol>
                <a:gridCol w="411480">
                  <a:extLst>
                    <a:ext uri="{9D8B030D-6E8A-4147-A177-3AD203B41FA5}">
                      <a16:colId xmlns:a16="http://schemas.microsoft.com/office/drawing/2014/main" val="2565801715"/>
                    </a:ext>
                  </a:extLst>
                </a:gridCol>
                <a:gridCol w="411480">
                  <a:extLst>
                    <a:ext uri="{9D8B030D-6E8A-4147-A177-3AD203B41FA5}">
                      <a16:colId xmlns:a16="http://schemas.microsoft.com/office/drawing/2014/main" val="3431283467"/>
                    </a:ext>
                  </a:extLst>
                </a:gridCol>
                <a:gridCol w="411480">
                  <a:extLst>
                    <a:ext uri="{9D8B030D-6E8A-4147-A177-3AD203B41FA5}">
                      <a16:colId xmlns:a16="http://schemas.microsoft.com/office/drawing/2014/main" val="1360092173"/>
                    </a:ext>
                  </a:extLst>
                </a:gridCol>
                <a:gridCol w="411480">
                  <a:extLst>
                    <a:ext uri="{9D8B030D-6E8A-4147-A177-3AD203B41FA5}">
                      <a16:colId xmlns:a16="http://schemas.microsoft.com/office/drawing/2014/main" val="982344294"/>
                    </a:ext>
                  </a:extLst>
                </a:gridCol>
                <a:gridCol w="411480">
                  <a:extLst>
                    <a:ext uri="{9D8B030D-6E8A-4147-A177-3AD203B41FA5}">
                      <a16:colId xmlns:a16="http://schemas.microsoft.com/office/drawing/2014/main" val="1307425975"/>
                    </a:ext>
                  </a:extLst>
                </a:gridCol>
                <a:gridCol w="411480">
                  <a:extLst>
                    <a:ext uri="{9D8B030D-6E8A-4147-A177-3AD203B41FA5}">
                      <a16:colId xmlns:a16="http://schemas.microsoft.com/office/drawing/2014/main" val="1832165843"/>
                    </a:ext>
                  </a:extLst>
                </a:gridCol>
                <a:gridCol w="411480">
                  <a:extLst>
                    <a:ext uri="{9D8B030D-6E8A-4147-A177-3AD203B41FA5}">
                      <a16:colId xmlns:a16="http://schemas.microsoft.com/office/drawing/2014/main" val="396902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41544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- 2017-09-02 16:35:15</a:t>
                      </a:r>
                      <a:r>
                        <a:rPr kumimoji="0" lang="en-US" sz="1000" b="0" i="0" u="none" strike="noStrike" kern="1200" cap="none" spc="0" normalizeH="0" baseline="0" noProof="0">
                          <a:ln>
                            <a:noFill/>
                          </a:ln>
                          <a:solidFill>
                            <a:prstClr val="black"/>
                          </a:solidFill>
                          <a:effectLst/>
                          <a:uLnTx/>
                          <a:uFillTx/>
                          <a:latin typeface="+mn-lt"/>
                          <a:ea typeface="+mn-ea"/>
                          <a:cs typeface="+mn-cs"/>
                        </a:rPr>
                        <a:t>
Activists around the world are fighting to protect Poland's Białowieża Forest, as authorities continue to fell trees despite an EU injunction to stop. Who will win the fight for Europe's last primeval woodland?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Follow the Hashtag | #SaveBialowieza forest in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850.898755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extLst>
                  <a:ext uri="{0D108BD9-81ED-4DB2-BD59-A6C34878D82A}">
                    <a16:rowId xmlns:a16="http://schemas.microsoft.com/office/drawing/2014/main" val="3799756702"/>
                  </a:ext>
                </a:extLst>
              </a:tr>
            </a:tbl>
          </a:graphicData>
        </a:graphic>
      </p:graphicFrame>
      <p:sp>
        <p:nvSpPr>
          <p:cNvPr id="4" name="Text Placeholder 3">
            <a:extLst>
              <a:ext uri="{FF2B5EF4-FFF2-40B4-BE49-F238E27FC236}">
                <a16:creationId xmlns:a16="http://schemas.microsoft.com/office/drawing/2014/main" id="{B3870A47-5813-46CA-905F-E7BE628E31DA}"/>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8845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3859-90F4-4669-AA90-EFEB35CC58FB}"/>
              </a:ext>
            </a:extLst>
          </p:cNvPr>
          <p:cNvSpPr>
            <a:spLocks noGrp="1"/>
          </p:cNvSpPr>
          <p:nvPr>
            <p:ph type="title"/>
          </p:nvPr>
        </p:nvSpPr>
        <p:spPr/>
        <p:txBody>
          <a:bodyPr/>
          <a:lstStyle/>
          <a:p>
            <a:r>
              <a:rPr lang="en-US"/>
              <a:t>Facebook Native Video Posts Table - 5 of 24</a:t>
            </a:r>
          </a:p>
        </p:txBody>
      </p:sp>
      <p:graphicFrame>
        <p:nvGraphicFramePr>
          <p:cNvPr id="5" name="Table Placeholder 4">
            <a:extLst>
              <a:ext uri="{FF2B5EF4-FFF2-40B4-BE49-F238E27FC236}">
                <a16:creationId xmlns:a16="http://schemas.microsoft.com/office/drawing/2014/main" id="{965CBF4A-0603-4C76-97C9-CA1CA391B49B}"/>
              </a:ext>
            </a:extLst>
          </p:cNvPr>
          <p:cNvGraphicFramePr>
            <a:graphicFrameLocks noGrp="1"/>
          </p:cNvGraphicFramePr>
          <p:nvPr>
            <p:ph type="tbl" sz="quarter" idx="13"/>
            <p:extLst>
              <p:ext uri="{D42A27DB-BD31-4B8C-83A1-F6EECF244321}">
                <p14:modId xmlns:p14="http://schemas.microsoft.com/office/powerpoint/2010/main" val="173792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8119089"/>
                    </a:ext>
                  </a:extLst>
                </a:gridCol>
                <a:gridCol w="411480">
                  <a:extLst>
                    <a:ext uri="{9D8B030D-6E8A-4147-A177-3AD203B41FA5}">
                      <a16:colId xmlns:a16="http://schemas.microsoft.com/office/drawing/2014/main" val="4246555679"/>
                    </a:ext>
                  </a:extLst>
                </a:gridCol>
                <a:gridCol w="411480">
                  <a:extLst>
                    <a:ext uri="{9D8B030D-6E8A-4147-A177-3AD203B41FA5}">
                      <a16:colId xmlns:a16="http://schemas.microsoft.com/office/drawing/2014/main" val="2830626712"/>
                    </a:ext>
                  </a:extLst>
                </a:gridCol>
                <a:gridCol w="411480">
                  <a:extLst>
                    <a:ext uri="{9D8B030D-6E8A-4147-A177-3AD203B41FA5}">
                      <a16:colId xmlns:a16="http://schemas.microsoft.com/office/drawing/2014/main" val="1931671370"/>
                    </a:ext>
                  </a:extLst>
                </a:gridCol>
                <a:gridCol w="411480">
                  <a:extLst>
                    <a:ext uri="{9D8B030D-6E8A-4147-A177-3AD203B41FA5}">
                      <a16:colId xmlns:a16="http://schemas.microsoft.com/office/drawing/2014/main" val="1816901556"/>
                    </a:ext>
                  </a:extLst>
                </a:gridCol>
                <a:gridCol w="411480">
                  <a:extLst>
                    <a:ext uri="{9D8B030D-6E8A-4147-A177-3AD203B41FA5}">
                      <a16:colId xmlns:a16="http://schemas.microsoft.com/office/drawing/2014/main" val="2086024272"/>
                    </a:ext>
                  </a:extLst>
                </a:gridCol>
                <a:gridCol w="411480">
                  <a:extLst>
                    <a:ext uri="{9D8B030D-6E8A-4147-A177-3AD203B41FA5}">
                      <a16:colId xmlns:a16="http://schemas.microsoft.com/office/drawing/2014/main" val="2200917688"/>
                    </a:ext>
                  </a:extLst>
                </a:gridCol>
                <a:gridCol w="411480">
                  <a:extLst>
                    <a:ext uri="{9D8B030D-6E8A-4147-A177-3AD203B41FA5}">
                      <a16:colId xmlns:a16="http://schemas.microsoft.com/office/drawing/2014/main" val="44298400"/>
                    </a:ext>
                  </a:extLst>
                </a:gridCol>
                <a:gridCol w="411480">
                  <a:extLst>
                    <a:ext uri="{9D8B030D-6E8A-4147-A177-3AD203B41FA5}">
                      <a16:colId xmlns:a16="http://schemas.microsoft.com/office/drawing/2014/main" val="3420804664"/>
                    </a:ext>
                  </a:extLst>
                </a:gridCol>
                <a:gridCol w="411480">
                  <a:extLst>
                    <a:ext uri="{9D8B030D-6E8A-4147-A177-3AD203B41FA5}">
                      <a16:colId xmlns:a16="http://schemas.microsoft.com/office/drawing/2014/main" val="3902925527"/>
                    </a:ext>
                  </a:extLst>
                </a:gridCol>
                <a:gridCol w="411480">
                  <a:extLst>
                    <a:ext uri="{9D8B030D-6E8A-4147-A177-3AD203B41FA5}">
                      <a16:colId xmlns:a16="http://schemas.microsoft.com/office/drawing/2014/main" val="111818811"/>
                    </a:ext>
                  </a:extLst>
                </a:gridCol>
                <a:gridCol w="411480">
                  <a:extLst>
                    <a:ext uri="{9D8B030D-6E8A-4147-A177-3AD203B41FA5}">
                      <a16:colId xmlns:a16="http://schemas.microsoft.com/office/drawing/2014/main" val="205172735"/>
                    </a:ext>
                  </a:extLst>
                </a:gridCol>
                <a:gridCol w="411480">
                  <a:extLst>
                    <a:ext uri="{9D8B030D-6E8A-4147-A177-3AD203B41FA5}">
                      <a16:colId xmlns:a16="http://schemas.microsoft.com/office/drawing/2014/main" val="1280485637"/>
                    </a:ext>
                  </a:extLst>
                </a:gridCol>
                <a:gridCol w="411480">
                  <a:extLst>
                    <a:ext uri="{9D8B030D-6E8A-4147-A177-3AD203B41FA5}">
                      <a16:colId xmlns:a16="http://schemas.microsoft.com/office/drawing/2014/main" val="593088484"/>
                    </a:ext>
                  </a:extLst>
                </a:gridCol>
                <a:gridCol w="411480">
                  <a:extLst>
                    <a:ext uri="{9D8B030D-6E8A-4147-A177-3AD203B41FA5}">
                      <a16:colId xmlns:a16="http://schemas.microsoft.com/office/drawing/2014/main" val="2979273800"/>
                    </a:ext>
                  </a:extLst>
                </a:gridCol>
                <a:gridCol w="411480">
                  <a:extLst>
                    <a:ext uri="{9D8B030D-6E8A-4147-A177-3AD203B41FA5}">
                      <a16:colId xmlns:a16="http://schemas.microsoft.com/office/drawing/2014/main" val="1693291980"/>
                    </a:ext>
                  </a:extLst>
                </a:gridCol>
                <a:gridCol w="411480">
                  <a:extLst>
                    <a:ext uri="{9D8B030D-6E8A-4147-A177-3AD203B41FA5}">
                      <a16:colId xmlns:a16="http://schemas.microsoft.com/office/drawing/2014/main" val="120353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40825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- 2017-09-02 14:16:50</a:t>
                      </a:r>
                      <a:r>
                        <a:rPr kumimoji="0" lang="en-US" sz="1000" b="0" i="0" u="none" strike="noStrike" kern="1200" cap="none" spc="0" normalizeH="0" baseline="0" noProof="0">
                          <a:ln>
                            <a:noFill/>
                          </a:ln>
                          <a:solidFill>
                            <a:prstClr val="black"/>
                          </a:solidFill>
                          <a:effectLst/>
                          <a:uLnTx/>
                          <a:uFillTx/>
                          <a:latin typeface="+mn-lt"/>
                          <a:ea typeface="+mn-ea"/>
                          <a:cs typeface="+mn-cs"/>
                        </a:rPr>
                        <a:t>
Buthaina Mansour is the sole survivor of a bombing in Sanaa that killed her entire family. An image of her trying to open her eyes despite multiple injuries has gone 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Picture of Yemeni girl goes viral for a very important reason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447.47687666667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3843039644"/>
                  </a:ext>
                </a:extLst>
              </a:tr>
            </a:tbl>
          </a:graphicData>
        </a:graphic>
      </p:graphicFrame>
      <p:sp>
        <p:nvSpPr>
          <p:cNvPr id="4" name="Text Placeholder 3">
            <a:extLst>
              <a:ext uri="{FF2B5EF4-FFF2-40B4-BE49-F238E27FC236}">
                <a16:creationId xmlns:a16="http://schemas.microsoft.com/office/drawing/2014/main" id="{88890009-20FD-41DF-AA25-1CC62DD40500}"/>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71580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3AE57-FD12-4735-81D1-1EF041132E01}"/>
              </a:ext>
            </a:extLst>
          </p:cNvPr>
          <p:cNvSpPr>
            <a:spLocks noGrp="1"/>
          </p:cNvSpPr>
          <p:nvPr>
            <p:ph type="title"/>
          </p:nvPr>
        </p:nvSpPr>
        <p:spPr/>
        <p:txBody>
          <a:bodyPr/>
          <a:lstStyle/>
          <a:p>
            <a:r>
              <a:rPr lang="en-US"/>
              <a:t>Facebook Native Video Posts Table - 6 of 24</a:t>
            </a:r>
          </a:p>
        </p:txBody>
      </p:sp>
      <p:graphicFrame>
        <p:nvGraphicFramePr>
          <p:cNvPr id="5" name="Table Placeholder 4">
            <a:extLst>
              <a:ext uri="{FF2B5EF4-FFF2-40B4-BE49-F238E27FC236}">
                <a16:creationId xmlns:a16="http://schemas.microsoft.com/office/drawing/2014/main" id="{26FE4298-106E-40DA-8263-B9B92C4ABC35}"/>
              </a:ext>
            </a:extLst>
          </p:cNvPr>
          <p:cNvGraphicFramePr>
            <a:graphicFrameLocks noGrp="1"/>
          </p:cNvGraphicFramePr>
          <p:nvPr>
            <p:ph type="tbl" sz="quarter" idx="13"/>
            <p:extLst>
              <p:ext uri="{D42A27DB-BD31-4B8C-83A1-F6EECF244321}">
                <p14:modId xmlns:p14="http://schemas.microsoft.com/office/powerpoint/2010/main" val="281943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7592061"/>
                    </a:ext>
                  </a:extLst>
                </a:gridCol>
                <a:gridCol w="411480">
                  <a:extLst>
                    <a:ext uri="{9D8B030D-6E8A-4147-A177-3AD203B41FA5}">
                      <a16:colId xmlns:a16="http://schemas.microsoft.com/office/drawing/2014/main" val="3958804803"/>
                    </a:ext>
                  </a:extLst>
                </a:gridCol>
                <a:gridCol w="411480">
                  <a:extLst>
                    <a:ext uri="{9D8B030D-6E8A-4147-A177-3AD203B41FA5}">
                      <a16:colId xmlns:a16="http://schemas.microsoft.com/office/drawing/2014/main" val="1318849497"/>
                    </a:ext>
                  </a:extLst>
                </a:gridCol>
                <a:gridCol w="411480">
                  <a:extLst>
                    <a:ext uri="{9D8B030D-6E8A-4147-A177-3AD203B41FA5}">
                      <a16:colId xmlns:a16="http://schemas.microsoft.com/office/drawing/2014/main" val="684775438"/>
                    </a:ext>
                  </a:extLst>
                </a:gridCol>
                <a:gridCol w="411480">
                  <a:extLst>
                    <a:ext uri="{9D8B030D-6E8A-4147-A177-3AD203B41FA5}">
                      <a16:colId xmlns:a16="http://schemas.microsoft.com/office/drawing/2014/main" val="2706758386"/>
                    </a:ext>
                  </a:extLst>
                </a:gridCol>
                <a:gridCol w="411480">
                  <a:extLst>
                    <a:ext uri="{9D8B030D-6E8A-4147-A177-3AD203B41FA5}">
                      <a16:colId xmlns:a16="http://schemas.microsoft.com/office/drawing/2014/main" val="3489643422"/>
                    </a:ext>
                  </a:extLst>
                </a:gridCol>
                <a:gridCol w="411480">
                  <a:extLst>
                    <a:ext uri="{9D8B030D-6E8A-4147-A177-3AD203B41FA5}">
                      <a16:colId xmlns:a16="http://schemas.microsoft.com/office/drawing/2014/main" val="549085659"/>
                    </a:ext>
                  </a:extLst>
                </a:gridCol>
                <a:gridCol w="411480">
                  <a:extLst>
                    <a:ext uri="{9D8B030D-6E8A-4147-A177-3AD203B41FA5}">
                      <a16:colId xmlns:a16="http://schemas.microsoft.com/office/drawing/2014/main" val="3444120636"/>
                    </a:ext>
                  </a:extLst>
                </a:gridCol>
                <a:gridCol w="411480">
                  <a:extLst>
                    <a:ext uri="{9D8B030D-6E8A-4147-A177-3AD203B41FA5}">
                      <a16:colId xmlns:a16="http://schemas.microsoft.com/office/drawing/2014/main" val="236979802"/>
                    </a:ext>
                  </a:extLst>
                </a:gridCol>
                <a:gridCol w="411480">
                  <a:extLst>
                    <a:ext uri="{9D8B030D-6E8A-4147-A177-3AD203B41FA5}">
                      <a16:colId xmlns:a16="http://schemas.microsoft.com/office/drawing/2014/main" val="2023872744"/>
                    </a:ext>
                  </a:extLst>
                </a:gridCol>
                <a:gridCol w="411480">
                  <a:extLst>
                    <a:ext uri="{9D8B030D-6E8A-4147-A177-3AD203B41FA5}">
                      <a16:colId xmlns:a16="http://schemas.microsoft.com/office/drawing/2014/main" val="2759457411"/>
                    </a:ext>
                  </a:extLst>
                </a:gridCol>
                <a:gridCol w="411480">
                  <a:extLst>
                    <a:ext uri="{9D8B030D-6E8A-4147-A177-3AD203B41FA5}">
                      <a16:colId xmlns:a16="http://schemas.microsoft.com/office/drawing/2014/main" val="874602519"/>
                    </a:ext>
                  </a:extLst>
                </a:gridCol>
                <a:gridCol w="411480">
                  <a:extLst>
                    <a:ext uri="{9D8B030D-6E8A-4147-A177-3AD203B41FA5}">
                      <a16:colId xmlns:a16="http://schemas.microsoft.com/office/drawing/2014/main" val="961566367"/>
                    </a:ext>
                  </a:extLst>
                </a:gridCol>
                <a:gridCol w="411480">
                  <a:extLst>
                    <a:ext uri="{9D8B030D-6E8A-4147-A177-3AD203B41FA5}">
                      <a16:colId xmlns:a16="http://schemas.microsoft.com/office/drawing/2014/main" val="1109683428"/>
                    </a:ext>
                  </a:extLst>
                </a:gridCol>
                <a:gridCol w="411480">
                  <a:extLst>
                    <a:ext uri="{9D8B030D-6E8A-4147-A177-3AD203B41FA5}">
                      <a16:colId xmlns:a16="http://schemas.microsoft.com/office/drawing/2014/main" val="3875836539"/>
                    </a:ext>
                  </a:extLst>
                </a:gridCol>
                <a:gridCol w="411480">
                  <a:extLst>
                    <a:ext uri="{9D8B030D-6E8A-4147-A177-3AD203B41FA5}">
                      <a16:colId xmlns:a16="http://schemas.microsoft.com/office/drawing/2014/main" val="3291640020"/>
                    </a:ext>
                  </a:extLst>
                </a:gridCol>
                <a:gridCol w="411480">
                  <a:extLst>
                    <a:ext uri="{9D8B030D-6E8A-4147-A177-3AD203B41FA5}">
                      <a16:colId xmlns:a16="http://schemas.microsoft.com/office/drawing/2014/main" val="102444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22821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- 2017-09-02 02:13:45</a:t>
                      </a:r>
                      <a:r>
                        <a:rPr kumimoji="0" lang="en-US" sz="1000" b="0" i="0" u="none" strike="noStrike" kern="1200" cap="none" spc="0" normalizeH="0" baseline="0" noProof="0">
                          <a:ln>
                            <a:noFill/>
                          </a:ln>
                          <a:solidFill>
                            <a:prstClr val="black"/>
                          </a:solidFill>
                          <a:effectLst/>
                          <a:uLnTx/>
                          <a:uFillTx/>
                          <a:latin typeface="+mn-lt"/>
                          <a:ea typeface="+mn-ea"/>
                          <a:cs typeface="+mn-cs"/>
                        </a:rPr>
                        <a:t>
The future is now. 🚗🤖🍕😋 
Via DW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 a self-driving vehicle replace the pizza 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756.551465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extLst>
                  <a:ext uri="{0D108BD9-81ED-4DB2-BD59-A6C34878D82A}">
                    <a16:rowId xmlns:a16="http://schemas.microsoft.com/office/drawing/2014/main" val="407016339"/>
                  </a:ext>
                </a:extLst>
              </a:tr>
            </a:tbl>
          </a:graphicData>
        </a:graphic>
      </p:graphicFrame>
      <p:sp>
        <p:nvSpPr>
          <p:cNvPr id="4" name="Text Placeholder 3">
            <a:extLst>
              <a:ext uri="{FF2B5EF4-FFF2-40B4-BE49-F238E27FC236}">
                <a16:creationId xmlns:a16="http://schemas.microsoft.com/office/drawing/2014/main" id="{E62930F2-E88F-497A-86F3-D6960684A2E5}"/>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46453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C3B3-DD3D-49AC-B19C-57CD05503C95}"/>
              </a:ext>
            </a:extLst>
          </p:cNvPr>
          <p:cNvSpPr>
            <a:spLocks noGrp="1"/>
          </p:cNvSpPr>
          <p:nvPr>
            <p:ph type="title"/>
          </p:nvPr>
        </p:nvSpPr>
        <p:spPr/>
        <p:txBody>
          <a:bodyPr/>
          <a:lstStyle/>
          <a:p>
            <a:r>
              <a:rPr lang="en-US"/>
              <a:t>Facebook Native Video Posts Table - 7 of 24</a:t>
            </a:r>
          </a:p>
        </p:txBody>
      </p:sp>
      <p:graphicFrame>
        <p:nvGraphicFramePr>
          <p:cNvPr id="5" name="Table Placeholder 4">
            <a:extLst>
              <a:ext uri="{FF2B5EF4-FFF2-40B4-BE49-F238E27FC236}">
                <a16:creationId xmlns:a16="http://schemas.microsoft.com/office/drawing/2014/main" id="{9BF41584-5808-4638-AA99-8C5DF8AE4CBF}"/>
              </a:ext>
            </a:extLst>
          </p:cNvPr>
          <p:cNvGraphicFramePr>
            <a:graphicFrameLocks noGrp="1"/>
          </p:cNvGraphicFramePr>
          <p:nvPr>
            <p:ph type="tbl" sz="quarter" idx="13"/>
            <p:extLst>
              <p:ext uri="{D42A27DB-BD31-4B8C-83A1-F6EECF244321}">
                <p14:modId xmlns:p14="http://schemas.microsoft.com/office/powerpoint/2010/main" val="425358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44696600"/>
                    </a:ext>
                  </a:extLst>
                </a:gridCol>
                <a:gridCol w="411480">
                  <a:extLst>
                    <a:ext uri="{9D8B030D-6E8A-4147-A177-3AD203B41FA5}">
                      <a16:colId xmlns:a16="http://schemas.microsoft.com/office/drawing/2014/main" val="258656583"/>
                    </a:ext>
                  </a:extLst>
                </a:gridCol>
                <a:gridCol w="411480">
                  <a:extLst>
                    <a:ext uri="{9D8B030D-6E8A-4147-A177-3AD203B41FA5}">
                      <a16:colId xmlns:a16="http://schemas.microsoft.com/office/drawing/2014/main" val="1279468281"/>
                    </a:ext>
                  </a:extLst>
                </a:gridCol>
                <a:gridCol w="411480">
                  <a:extLst>
                    <a:ext uri="{9D8B030D-6E8A-4147-A177-3AD203B41FA5}">
                      <a16:colId xmlns:a16="http://schemas.microsoft.com/office/drawing/2014/main" val="1071560719"/>
                    </a:ext>
                  </a:extLst>
                </a:gridCol>
                <a:gridCol w="411480">
                  <a:extLst>
                    <a:ext uri="{9D8B030D-6E8A-4147-A177-3AD203B41FA5}">
                      <a16:colId xmlns:a16="http://schemas.microsoft.com/office/drawing/2014/main" val="14479530"/>
                    </a:ext>
                  </a:extLst>
                </a:gridCol>
                <a:gridCol w="411480">
                  <a:extLst>
                    <a:ext uri="{9D8B030D-6E8A-4147-A177-3AD203B41FA5}">
                      <a16:colId xmlns:a16="http://schemas.microsoft.com/office/drawing/2014/main" val="1412057268"/>
                    </a:ext>
                  </a:extLst>
                </a:gridCol>
                <a:gridCol w="411480">
                  <a:extLst>
                    <a:ext uri="{9D8B030D-6E8A-4147-A177-3AD203B41FA5}">
                      <a16:colId xmlns:a16="http://schemas.microsoft.com/office/drawing/2014/main" val="420421844"/>
                    </a:ext>
                  </a:extLst>
                </a:gridCol>
                <a:gridCol w="411480">
                  <a:extLst>
                    <a:ext uri="{9D8B030D-6E8A-4147-A177-3AD203B41FA5}">
                      <a16:colId xmlns:a16="http://schemas.microsoft.com/office/drawing/2014/main" val="3482743813"/>
                    </a:ext>
                  </a:extLst>
                </a:gridCol>
                <a:gridCol w="411480">
                  <a:extLst>
                    <a:ext uri="{9D8B030D-6E8A-4147-A177-3AD203B41FA5}">
                      <a16:colId xmlns:a16="http://schemas.microsoft.com/office/drawing/2014/main" val="858300420"/>
                    </a:ext>
                  </a:extLst>
                </a:gridCol>
                <a:gridCol w="411480">
                  <a:extLst>
                    <a:ext uri="{9D8B030D-6E8A-4147-A177-3AD203B41FA5}">
                      <a16:colId xmlns:a16="http://schemas.microsoft.com/office/drawing/2014/main" val="1295094410"/>
                    </a:ext>
                  </a:extLst>
                </a:gridCol>
                <a:gridCol w="411480">
                  <a:extLst>
                    <a:ext uri="{9D8B030D-6E8A-4147-A177-3AD203B41FA5}">
                      <a16:colId xmlns:a16="http://schemas.microsoft.com/office/drawing/2014/main" val="4186957913"/>
                    </a:ext>
                  </a:extLst>
                </a:gridCol>
                <a:gridCol w="411480">
                  <a:extLst>
                    <a:ext uri="{9D8B030D-6E8A-4147-A177-3AD203B41FA5}">
                      <a16:colId xmlns:a16="http://schemas.microsoft.com/office/drawing/2014/main" val="1835130679"/>
                    </a:ext>
                  </a:extLst>
                </a:gridCol>
                <a:gridCol w="411480">
                  <a:extLst>
                    <a:ext uri="{9D8B030D-6E8A-4147-A177-3AD203B41FA5}">
                      <a16:colId xmlns:a16="http://schemas.microsoft.com/office/drawing/2014/main" val="1762894592"/>
                    </a:ext>
                  </a:extLst>
                </a:gridCol>
                <a:gridCol w="411480">
                  <a:extLst>
                    <a:ext uri="{9D8B030D-6E8A-4147-A177-3AD203B41FA5}">
                      <a16:colId xmlns:a16="http://schemas.microsoft.com/office/drawing/2014/main" val="1642746505"/>
                    </a:ext>
                  </a:extLst>
                </a:gridCol>
                <a:gridCol w="411480">
                  <a:extLst>
                    <a:ext uri="{9D8B030D-6E8A-4147-A177-3AD203B41FA5}">
                      <a16:colId xmlns:a16="http://schemas.microsoft.com/office/drawing/2014/main" val="2755941397"/>
                    </a:ext>
                  </a:extLst>
                </a:gridCol>
                <a:gridCol w="411480">
                  <a:extLst>
                    <a:ext uri="{9D8B030D-6E8A-4147-A177-3AD203B41FA5}">
                      <a16:colId xmlns:a16="http://schemas.microsoft.com/office/drawing/2014/main" val="2285344784"/>
                    </a:ext>
                  </a:extLst>
                </a:gridCol>
                <a:gridCol w="411480">
                  <a:extLst>
                    <a:ext uri="{9D8B030D-6E8A-4147-A177-3AD203B41FA5}">
                      <a16:colId xmlns:a16="http://schemas.microsoft.com/office/drawing/2014/main" val="103233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4715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- 2017-09-01 18:55:05</a:t>
                      </a:r>
                      <a:r>
                        <a:rPr kumimoji="0" lang="en-US" sz="1000" b="0" i="0" u="none" strike="noStrike" kern="1200" cap="none" spc="0" normalizeH="0" baseline="0" noProof="0">
                          <a:ln>
                            <a:noFill/>
                          </a:ln>
                          <a:solidFill>
                            <a:prstClr val="black"/>
                          </a:solidFill>
                          <a:effectLst/>
                          <a:uLnTx/>
                          <a:uFillTx/>
                          <a:latin typeface="+mn-lt"/>
                          <a:ea typeface="+mn-ea"/>
                          <a:cs typeface="+mn-cs"/>
                        </a:rPr>
                        <a:t>
Concerns about cracks in the reactor in the Belgian nuclear plant of Thiange have led authorities in the German town of Aachen, just 70km away, to start handing out iodine - just in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 calm and have some iodine: Aachen worries about Belgian 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90.058321666667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extLst>
                  <a:ext uri="{0D108BD9-81ED-4DB2-BD59-A6C34878D82A}">
                    <a16:rowId xmlns:a16="http://schemas.microsoft.com/office/drawing/2014/main" val="618118474"/>
                  </a:ext>
                </a:extLst>
              </a:tr>
            </a:tbl>
          </a:graphicData>
        </a:graphic>
      </p:graphicFrame>
      <p:sp>
        <p:nvSpPr>
          <p:cNvPr id="4" name="Text Placeholder 3">
            <a:extLst>
              <a:ext uri="{FF2B5EF4-FFF2-40B4-BE49-F238E27FC236}">
                <a16:creationId xmlns:a16="http://schemas.microsoft.com/office/drawing/2014/main" id="{6AB8FF72-68A5-4D47-B8C2-1039830FCC41}"/>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972313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25C2-4ACA-4AC3-BED1-0B914F3ABE09}"/>
              </a:ext>
            </a:extLst>
          </p:cNvPr>
          <p:cNvSpPr>
            <a:spLocks noGrp="1"/>
          </p:cNvSpPr>
          <p:nvPr>
            <p:ph type="title"/>
          </p:nvPr>
        </p:nvSpPr>
        <p:spPr/>
        <p:txBody>
          <a:bodyPr/>
          <a:lstStyle/>
          <a:p>
            <a:r>
              <a:rPr lang="en-US"/>
              <a:t>Facebook Native Video Posts Table - 8 of 24</a:t>
            </a:r>
          </a:p>
        </p:txBody>
      </p:sp>
      <p:graphicFrame>
        <p:nvGraphicFramePr>
          <p:cNvPr id="5" name="Table Placeholder 4">
            <a:extLst>
              <a:ext uri="{FF2B5EF4-FFF2-40B4-BE49-F238E27FC236}">
                <a16:creationId xmlns:a16="http://schemas.microsoft.com/office/drawing/2014/main" id="{8F83CD72-EA6D-4453-9D64-C42C29E74223}"/>
              </a:ext>
            </a:extLst>
          </p:cNvPr>
          <p:cNvGraphicFramePr>
            <a:graphicFrameLocks noGrp="1"/>
          </p:cNvGraphicFramePr>
          <p:nvPr>
            <p:ph type="tbl" sz="quarter" idx="13"/>
            <p:extLst>
              <p:ext uri="{D42A27DB-BD31-4B8C-83A1-F6EECF244321}">
                <p14:modId xmlns:p14="http://schemas.microsoft.com/office/powerpoint/2010/main" val="34694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8536222"/>
                    </a:ext>
                  </a:extLst>
                </a:gridCol>
                <a:gridCol w="411480">
                  <a:extLst>
                    <a:ext uri="{9D8B030D-6E8A-4147-A177-3AD203B41FA5}">
                      <a16:colId xmlns:a16="http://schemas.microsoft.com/office/drawing/2014/main" val="694537223"/>
                    </a:ext>
                  </a:extLst>
                </a:gridCol>
                <a:gridCol w="411480">
                  <a:extLst>
                    <a:ext uri="{9D8B030D-6E8A-4147-A177-3AD203B41FA5}">
                      <a16:colId xmlns:a16="http://schemas.microsoft.com/office/drawing/2014/main" val="2771672440"/>
                    </a:ext>
                  </a:extLst>
                </a:gridCol>
                <a:gridCol w="411480">
                  <a:extLst>
                    <a:ext uri="{9D8B030D-6E8A-4147-A177-3AD203B41FA5}">
                      <a16:colId xmlns:a16="http://schemas.microsoft.com/office/drawing/2014/main" val="3208025627"/>
                    </a:ext>
                  </a:extLst>
                </a:gridCol>
                <a:gridCol w="411480">
                  <a:extLst>
                    <a:ext uri="{9D8B030D-6E8A-4147-A177-3AD203B41FA5}">
                      <a16:colId xmlns:a16="http://schemas.microsoft.com/office/drawing/2014/main" val="2116321651"/>
                    </a:ext>
                  </a:extLst>
                </a:gridCol>
                <a:gridCol w="411480">
                  <a:extLst>
                    <a:ext uri="{9D8B030D-6E8A-4147-A177-3AD203B41FA5}">
                      <a16:colId xmlns:a16="http://schemas.microsoft.com/office/drawing/2014/main" val="1780283292"/>
                    </a:ext>
                  </a:extLst>
                </a:gridCol>
                <a:gridCol w="411480">
                  <a:extLst>
                    <a:ext uri="{9D8B030D-6E8A-4147-A177-3AD203B41FA5}">
                      <a16:colId xmlns:a16="http://schemas.microsoft.com/office/drawing/2014/main" val="4259213673"/>
                    </a:ext>
                  </a:extLst>
                </a:gridCol>
                <a:gridCol w="411480">
                  <a:extLst>
                    <a:ext uri="{9D8B030D-6E8A-4147-A177-3AD203B41FA5}">
                      <a16:colId xmlns:a16="http://schemas.microsoft.com/office/drawing/2014/main" val="3653245999"/>
                    </a:ext>
                  </a:extLst>
                </a:gridCol>
                <a:gridCol w="411480">
                  <a:extLst>
                    <a:ext uri="{9D8B030D-6E8A-4147-A177-3AD203B41FA5}">
                      <a16:colId xmlns:a16="http://schemas.microsoft.com/office/drawing/2014/main" val="2556166471"/>
                    </a:ext>
                  </a:extLst>
                </a:gridCol>
                <a:gridCol w="411480">
                  <a:extLst>
                    <a:ext uri="{9D8B030D-6E8A-4147-A177-3AD203B41FA5}">
                      <a16:colId xmlns:a16="http://schemas.microsoft.com/office/drawing/2014/main" val="334865038"/>
                    </a:ext>
                  </a:extLst>
                </a:gridCol>
                <a:gridCol w="411480">
                  <a:extLst>
                    <a:ext uri="{9D8B030D-6E8A-4147-A177-3AD203B41FA5}">
                      <a16:colId xmlns:a16="http://schemas.microsoft.com/office/drawing/2014/main" val="3255691926"/>
                    </a:ext>
                  </a:extLst>
                </a:gridCol>
                <a:gridCol w="411480">
                  <a:extLst>
                    <a:ext uri="{9D8B030D-6E8A-4147-A177-3AD203B41FA5}">
                      <a16:colId xmlns:a16="http://schemas.microsoft.com/office/drawing/2014/main" val="290310954"/>
                    </a:ext>
                  </a:extLst>
                </a:gridCol>
                <a:gridCol w="411480">
                  <a:extLst>
                    <a:ext uri="{9D8B030D-6E8A-4147-A177-3AD203B41FA5}">
                      <a16:colId xmlns:a16="http://schemas.microsoft.com/office/drawing/2014/main" val="265597119"/>
                    </a:ext>
                  </a:extLst>
                </a:gridCol>
                <a:gridCol w="411480">
                  <a:extLst>
                    <a:ext uri="{9D8B030D-6E8A-4147-A177-3AD203B41FA5}">
                      <a16:colId xmlns:a16="http://schemas.microsoft.com/office/drawing/2014/main" val="2357365629"/>
                    </a:ext>
                  </a:extLst>
                </a:gridCol>
                <a:gridCol w="411480">
                  <a:extLst>
                    <a:ext uri="{9D8B030D-6E8A-4147-A177-3AD203B41FA5}">
                      <a16:colId xmlns:a16="http://schemas.microsoft.com/office/drawing/2014/main" val="963592124"/>
                    </a:ext>
                  </a:extLst>
                </a:gridCol>
                <a:gridCol w="411480">
                  <a:extLst>
                    <a:ext uri="{9D8B030D-6E8A-4147-A177-3AD203B41FA5}">
                      <a16:colId xmlns:a16="http://schemas.microsoft.com/office/drawing/2014/main" val="1793697745"/>
                    </a:ext>
                  </a:extLst>
                </a:gridCol>
                <a:gridCol w="411480">
                  <a:extLst>
                    <a:ext uri="{9D8B030D-6E8A-4147-A177-3AD203B41FA5}">
                      <a16:colId xmlns:a16="http://schemas.microsoft.com/office/drawing/2014/main" val="269520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29302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- 2017-09-01 15:04:38</a:t>
                      </a:r>
                      <a:r>
                        <a:rPr kumimoji="0" lang="en-US" sz="1000" b="0" i="0" u="none" strike="noStrike" kern="1200" cap="none" spc="0" normalizeH="0" baseline="0" noProof="0">
                          <a:ln>
                            <a:noFill/>
                          </a:ln>
                          <a:solidFill>
                            <a:prstClr val="black"/>
                          </a:solidFill>
                          <a:effectLst/>
                          <a:uLnTx/>
                          <a:uFillTx/>
                          <a:latin typeface="+mn-lt"/>
                          <a:ea typeface="+mn-ea"/>
                          <a:cs typeface="+mn-cs"/>
                        </a:rPr>
                        <a:t>
The German investigative current affairs programme Monitor reveals how Libyan coastguards have extended their "search-and-rescue-zone,” far into international waters, to return migrants to war-torn Libya – with full support from the 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069915334"/>
                  </a:ext>
                </a:extLst>
              </a:tr>
            </a:tbl>
          </a:graphicData>
        </a:graphic>
      </p:graphicFrame>
      <p:sp>
        <p:nvSpPr>
          <p:cNvPr id="4" name="Text Placeholder 3">
            <a:extLst>
              <a:ext uri="{FF2B5EF4-FFF2-40B4-BE49-F238E27FC236}">
                <a16:creationId xmlns:a16="http://schemas.microsoft.com/office/drawing/2014/main" id="{68330555-28CF-42A6-ADDA-12D74A99C671}"/>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2150159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10CE0-7750-45FA-B92C-9E0D10671A4D}"/>
              </a:ext>
            </a:extLst>
          </p:cNvPr>
          <p:cNvSpPr>
            <a:spLocks noGrp="1"/>
          </p:cNvSpPr>
          <p:nvPr>
            <p:ph type="title"/>
          </p:nvPr>
        </p:nvSpPr>
        <p:spPr/>
        <p:txBody>
          <a:bodyPr/>
          <a:lstStyle/>
          <a:p>
            <a:r>
              <a:rPr lang="en-US"/>
              <a:t>Facebook Native Video Posts Table - 9 of 24</a:t>
            </a:r>
          </a:p>
        </p:txBody>
      </p:sp>
      <p:graphicFrame>
        <p:nvGraphicFramePr>
          <p:cNvPr id="5" name="Table Placeholder 4">
            <a:extLst>
              <a:ext uri="{FF2B5EF4-FFF2-40B4-BE49-F238E27FC236}">
                <a16:creationId xmlns:a16="http://schemas.microsoft.com/office/drawing/2014/main" id="{0D14D683-D083-4ABA-880A-E141587FB466}"/>
              </a:ext>
            </a:extLst>
          </p:cNvPr>
          <p:cNvGraphicFramePr>
            <a:graphicFrameLocks noGrp="1"/>
          </p:cNvGraphicFramePr>
          <p:nvPr>
            <p:ph type="tbl" sz="quarter" idx="13"/>
            <p:extLst>
              <p:ext uri="{D42A27DB-BD31-4B8C-83A1-F6EECF244321}">
                <p14:modId xmlns:p14="http://schemas.microsoft.com/office/powerpoint/2010/main" val="222454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24322474"/>
                    </a:ext>
                  </a:extLst>
                </a:gridCol>
                <a:gridCol w="411480">
                  <a:extLst>
                    <a:ext uri="{9D8B030D-6E8A-4147-A177-3AD203B41FA5}">
                      <a16:colId xmlns:a16="http://schemas.microsoft.com/office/drawing/2014/main" val="4273727083"/>
                    </a:ext>
                  </a:extLst>
                </a:gridCol>
                <a:gridCol w="411480">
                  <a:extLst>
                    <a:ext uri="{9D8B030D-6E8A-4147-A177-3AD203B41FA5}">
                      <a16:colId xmlns:a16="http://schemas.microsoft.com/office/drawing/2014/main" val="3288432750"/>
                    </a:ext>
                  </a:extLst>
                </a:gridCol>
                <a:gridCol w="411480">
                  <a:extLst>
                    <a:ext uri="{9D8B030D-6E8A-4147-A177-3AD203B41FA5}">
                      <a16:colId xmlns:a16="http://schemas.microsoft.com/office/drawing/2014/main" val="2398908658"/>
                    </a:ext>
                  </a:extLst>
                </a:gridCol>
                <a:gridCol w="411480">
                  <a:extLst>
                    <a:ext uri="{9D8B030D-6E8A-4147-A177-3AD203B41FA5}">
                      <a16:colId xmlns:a16="http://schemas.microsoft.com/office/drawing/2014/main" val="3582455131"/>
                    </a:ext>
                  </a:extLst>
                </a:gridCol>
                <a:gridCol w="411480">
                  <a:extLst>
                    <a:ext uri="{9D8B030D-6E8A-4147-A177-3AD203B41FA5}">
                      <a16:colId xmlns:a16="http://schemas.microsoft.com/office/drawing/2014/main" val="3727345118"/>
                    </a:ext>
                  </a:extLst>
                </a:gridCol>
                <a:gridCol w="411480">
                  <a:extLst>
                    <a:ext uri="{9D8B030D-6E8A-4147-A177-3AD203B41FA5}">
                      <a16:colId xmlns:a16="http://schemas.microsoft.com/office/drawing/2014/main" val="1476790772"/>
                    </a:ext>
                  </a:extLst>
                </a:gridCol>
                <a:gridCol w="411480">
                  <a:extLst>
                    <a:ext uri="{9D8B030D-6E8A-4147-A177-3AD203B41FA5}">
                      <a16:colId xmlns:a16="http://schemas.microsoft.com/office/drawing/2014/main" val="3885147048"/>
                    </a:ext>
                  </a:extLst>
                </a:gridCol>
                <a:gridCol w="411480">
                  <a:extLst>
                    <a:ext uri="{9D8B030D-6E8A-4147-A177-3AD203B41FA5}">
                      <a16:colId xmlns:a16="http://schemas.microsoft.com/office/drawing/2014/main" val="4050612055"/>
                    </a:ext>
                  </a:extLst>
                </a:gridCol>
                <a:gridCol w="411480">
                  <a:extLst>
                    <a:ext uri="{9D8B030D-6E8A-4147-A177-3AD203B41FA5}">
                      <a16:colId xmlns:a16="http://schemas.microsoft.com/office/drawing/2014/main" val="1734970712"/>
                    </a:ext>
                  </a:extLst>
                </a:gridCol>
                <a:gridCol w="411480">
                  <a:extLst>
                    <a:ext uri="{9D8B030D-6E8A-4147-A177-3AD203B41FA5}">
                      <a16:colId xmlns:a16="http://schemas.microsoft.com/office/drawing/2014/main" val="2835389764"/>
                    </a:ext>
                  </a:extLst>
                </a:gridCol>
                <a:gridCol w="411480">
                  <a:extLst>
                    <a:ext uri="{9D8B030D-6E8A-4147-A177-3AD203B41FA5}">
                      <a16:colId xmlns:a16="http://schemas.microsoft.com/office/drawing/2014/main" val="498350481"/>
                    </a:ext>
                  </a:extLst>
                </a:gridCol>
                <a:gridCol w="411480">
                  <a:extLst>
                    <a:ext uri="{9D8B030D-6E8A-4147-A177-3AD203B41FA5}">
                      <a16:colId xmlns:a16="http://schemas.microsoft.com/office/drawing/2014/main" val="1631326872"/>
                    </a:ext>
                  </a:extLst>
                </a:gridCol>
                <a:gridCol w="411480">
                  <a:extLst>
                    <a:ext uri="{9D8B030D-6E8A-4147-A177-3AD203B41FA5}">
                      <a16:colId xmlns:a16="http://schemas.microsoft.com/office/drawing/2014/main" val="735532259"/>
                    </a:ext>
                  </a:extLst>
                </a:gridCol>
                <a:gridCol w="411480">
                  <a:extLst>
                    <a:ext uri="{9D8B030D-6E8A-4147-A177-3AD203B41FA5}">
                      <a16:colId xmlns:a16="http://schemas.microsoft.com/office/drawing/2014/main" val="2955332052"/>
                    </a:ext>
                  </a:extLst>
                </a:gridCol>
                <a:gridCol w="411480">
                  <a:extLst>
                    <a:ext uri="{9D8B030D-6E8A-4147-A177-3AD203B41FA5}">
                      <a16:colId xmlns:a16="http://schemas.microsoft.com/office/drawing/2014/main" val="1406969115"/>
                    </a:ext>
                  </a:extLst>
                </a:gridCol>
                <a:gridCol w="411480">
                  <a:extLst>
                    <a:ext uri="{9D8B030D-6E8A-4147-A177-3AD203B41FA5}">
                      <a16:colId xmlns:a16="http://schemas.microsoft.com/office/drawing/2014/main" val="1383768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16383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- 2017-09-01 13:56:41</a:t>
                      </a:r>
                      <a:r>
                        <a:rPr kumimoji="0" lang="en-US" sz="1000" b="0" i="0" u="none" strike="noStrike" kern="1200" cap="none" spc="0" normalizeH="0" baseline="0" noProof="0">
                          <a:ln>
                            <a:noFill/>
                          </a:ln>
                          <a:solidFill>
                            <a:prstClr val="black"/>
                          </a:solidFill>
                          <a:effectLst/>
                          <a:uLnTx/>
                          <a:uFillTx/>
                          <a:latin typeface="+mn-lt"/>
                          <a:ea typeface="+mn-ea"/>
                          <a:cs typeface="+mn-cs"/>
                        </a:rPr>
                        <a:t>
As news of Houston and Mumbai dominated coverage, deadly floods in Niger have been all but ignored by international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Little media coverage after floods kill 40 in Niger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4078.75788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extLst>
                  <a:ext uri="{0D108BD9-81ED-4DB2-BD59-A6C34878D82A}">
                    <a16:rowId xmlns:a16="http://schemas.microsoft.com/office/drawing/2014/main" val="1413787485"/>
                  </a:ext>
                </a:extLst>
              </a:tr>
            </a:tbl>
          </a:graphicData>
        </a:graphic>
      </p:graphicFrame>
      <p:sp>
        <p:nvSpPr>
          <p:cNvPr id="4" name="Text Placeholder 3">
            <a:extLst>
              <a:ext uri="{FF2B5EF4-FFF2-40B4-BE49-F238E27FC236}">
                <a16:creationId xmlns:a16="http://schemas.microsoft.com/office/drawing/2014/main" id="{9F857C73-6CFF-400E-B8B5-7954164041D3}"/>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98354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4D446-1E15-4D65-9FB2-ED676D7CA144}"/>
              </a:ext>
            </a:extLst>
          </p:cNvPr>
          <p:cNvSpPr>
            <a:spLocks noGrp="1"/>
          </p:cNvSpPr>
          <p:nvPr>
            <p:ph type="title"/>
          </p:nvPr>
        </p:nvSpPr>
        <p:spPr/>
        <p:txBody>
          <a:bodyPr/>
          <a:lstStyle/>
          <a:p>
            <a:r>
              <a:rPr lang="en-US"/>
              <a:t>Facebook Native Video Posts Table - 10 of 24</a:t>
            </a:r>
          </a:p>
        </p:txBody>
      </p:sp>
      <p:graphicFrame>
        <p:nvGraphicFramePr>
          <p:cNvPr id="5" name="Table Placeholder 4">
            <a:extLst>
              <a:ext uri="{FF2B5EF4-FFF2-40B4-BE49-F238E27FC236}">
                <a16:creationId xmlns:a16="http://schemas.microsoft.com/office/drawing/2014/main" id="{10F55D4B-A3B1-4B89-9B80-C8750865479E}"/>
              </a:ext>
            </a:extLst>
          </p:cNvPr>
          <p:cNvGraphicFramePr>
            <a:graphicFrameLocks noGrp="1"/>
          </p:cNvGraphicFramePr>
          <p:nvPr>
            <p:ph type="tbl" sz="quarter" idx="13"/>
            <p:extLst>
              <p:ext uri="{D42A27DB-BD31-4B8C-83A1-F6EECF244321}">
                <p14:modId xmlns:p14="http://schemas.microsoft.com/office/powerpoint/2010/main" val="269058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3023841"/>
                    </a:ext>
                  </a:extLst>
                </a:gridCol>
                <a:gridCol w="411480">
                  <a:extLst>
                    <a:ext uri="{9D8B030D-6E8A-4147-A177-3AD203B41FA5}">
                      <a16:colId xmlns:a16="http://schemas.microsoft.com/office/drawing/2014/main" val="4232087238"/>
                    </a:ext>
                  </a:extLst>
                </a:gridCol>
                <a:gridCol w="411480">
                  <a:extLst>
                    <a:ext uri="{9D8B030D-6E8A-4147-A177-3AD203B41FA5}">
                      <a16:colId xmlns:a16="http://schemas.microsoft.com/office/drawing/2014/main" val="3511251139"/>
                    </a:ext>
                  </a:extLst>
                </a:gridCol>
                <a:gridCol w="411480">
                  <a:extLst>
                    <a:ext uri="{9D8B030D-6E8A-4147-A177-3AD203B41FA5}">
                      <a16:colId xmlns:a16="http://schemas.microsoft.com/office/drawing/2014/main" val="2657734897"/>
                    </a:ext>
                  </a:extLst>
                </a:gridCol>
                <a:gridCol w="411480">
                  <a:extLst>
                    <a:ext uri="{9D8B030D-6E8A-4147-A177-3AD203B41FA5}">
                      <a16:colId xmlns:a16="http://schemas.microsoft.com/office/drawing/2014/main" val="2323656431"/>
                    </a:ext>
                  </a:extLst>
                </a:gridCol>
                <a:gridCol w="411480">
                  <a:extLst>
                    <a:ext uri="{9D8B030D-6E8A-4147-A177-3AD203B41FA5}">
                      <a16:colId xmlns:a16="http://schemas.microsoft.com/office/drawing/2014/main" val="2591834173"/>
                    </a:ext>
                  </a:extLst>
                </a:gridCol>
                <a:gridCol w="411480">
                  <a:extLst>
                    <a:ext uri="{9D8B030D-6E8A-4147-A177-3AD203B41FA5}">
                      <a16:colId xmlns:a16="http://schemas.microsoft.com/office/drawing/2014/main" val="2017194937"/>
                    </a:ext>
                  </a:extLst>
                </a:gridCol>
                <a:gridCol w="411480">
                  <a:extLst>
                    <a:ext uri="{9D8B030D-6E8A-4147-A177-3AD203B41FA5}">
                      <a16:colId xmlns:a16="http://schemas.microsoft.com/office/drawing/2014/main" val="1352818519"/>
                    </a:ext>
                  </a:extLst>
                </a:gridCol>
                <a:gridCol w="411480">
                  <a:extLst>
                    <a:ext uri="{9D8B030D-6E8A-4147-A177-3AD203B41FA5}">
                      <a16:colId xmlns:a16="http://schemas.microsoft.com/office/drawing/2014/main" val="3333655182"/>
                    </a:ext>
                  </a:extLst>
                </a:gridCol>
                <a:gridCol w="411480">
                  <a:extLst>
                    <a:ext uri="{9D8B030D-6E8A-4147-A177-3AD203B41FA5}">
                      <a16:colId xmlns:a16="http://schemas.microsoft.com/office/drawing/2014/main" val="3513252663"/>
                    </a:ext>
                  </a:extLst>
                </a:gridCol>
                <a:gridCol w="411480">
                  <a:extLst>
                    <a:ext uri="{9D8B030D-6E8A-4147-A177-3AD203B41FA5}">
                      <a16:colId xmlns:a16="http://schemas.microsoft.com/office/drawing/2014/main" val="3825624456"/>
                    </a:ext>
                  </a:extLst>
                </a:gridCol>
                <a:gridCol w="411480">
                  <a:extLst>
                    <a:ext uri="{9D8B030D-6E8A-4147-A177-3AD203B41FA5}">
                      <a16:colId xmlns:a16="http://schemas.microsoft.com/office/drawing/2014/main" val="2896599418"/>
                    </a:ext>
                  </a:extLst>
                </a:gridCol>
                <a:gridCol w="411480">
                  <a:extLst>
                    <a:ext uri="{9D8B030D-6E8A-4147-A177-3AD203B41FA5}">
                      <a16:colId xmlns:a16="http://schemas.microsoft.com/office/drawing/2014/main" val="511480052"/>
                    </a:ext>
                  </a:extLst>
                </a:gridCol>
                <a:gridCol w="411480">
                  <a:extLst>
                    <a:ext uri="{9D8B030D-6E8A-4147-A177-3AD203B41FA5}">
                      <a16:colId xmlns:a16="http://schemas.microsoft.com/office/drawing/2014/main" val="2156744046"/>
                    </a:ext>
                  </a:extLst>
                </a:gridCol>
                <a:gridCol w="411480">
                  <a:extLst>
                    <a:ext uri="{9D8B030D-6E8A-4147-A177-3AD203B41FA5}">
                      <a16:colId xmlns:a16="http://schemas.microsoft.com/office/drawing/2014/main" val="1414774761"/>
                    </a:ext>
                  </a:extLst>
                </a:gridCol>
                <a:gridCol w="411480">
                  <a:extLst>
                    <a:ext uri="{9D8B030D-6E8A-4147-A177-3AD203B41FA5}">
                      <a16:colId xmlns:a16="http://schemas.microsoft.com/office/drawing/2014/main" val="1610248436"/>
                    </a:ext>
                  </a:extLst>
                </a:gridCol>
                <a:gridCol w="411480">
                  <a:extLst>
                    <a:ext uri="{9D8B030D-6E8A-4147-A177-3AD203B41FA5}">
                      <a16:colId xmlns:a16="http://schemas.microsoft.com/office/drawing/2014/main" val="281967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0864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- 2017-08-31 19:24:09</a:t>
                      </a:r>
                      <a:r>
                        <a:rPr kumimoji="0" lang="en-US" sz="1000" b="0" i="0" u="none" strike="noStrike" kern="1200" cap="none" spc="0" normalizeH="0" baseline="0" noProof="0">
                          <a:ln>
                            <a:noFill/>
                          </a:ln>
                          <a:solidFill>
                            <a:prstClr val="black"/>
                          </a:solidFill>
                          <a:effectLst/>
                          <a:uLnTx/>
                          <a:uFillTx/>
                          <a:latin typeface="+mn-lt"/>
                          <a:ea typeface="+mn-ea"/>
                          <a:cs typeface="+mn-cs"/>
                        </a:rPr>
                        <a:t>
Over her dozen years in power Angela Merkel has deftly made her oppositions’ ideas her own.
How does she do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Merkel and her political flexibility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770.64919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extLst>
                  <a:ext uri="{0D108BD9-81ED-4DB2-BD59-A6C34878D82A}">
                    <a16:rowId xmlns:a16="http://schemas.microsoft.com/office/drawing/2014/main" val="494336293"/>
                  </a:ext>
                </a:extLst>
              </a:tr>
            </a:tbl>
          </a:graphicData>
        </a:graphic>
      </p:graphicFrame>
      <p:sp>
        <p:nvSpPr>
          <p:cNvPr id="4" name="Text Placeholder 3">
            <a:extLst>
              <a:ext uri="{FF2B5EF4-FFF2-40B4-BE49-F238E27FC236}">
                <a16:creationId xmlns:a16="http://schemas.microsoft.com/office/drawing/2014/main" id="{4165CACA-7DCF-4E26-B7BA-0F7096B9D47E}"/>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289098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7D058-1A07-4A0F-ADC9-F4A1BADE43D8}"/>
              </a:ext>
            </a:extLst>
          </p:cNvPr>
          <p:cNvSpPr>
            <a:spLocks noGrp="1"/>
          </p:cNvSpPr>
          <p:nvPr>
            <p:ph type="title"/>
          </p:nvPr>
        </p:nvSpPr>
        <p:spPr/>
        <p:txBody>
          <a:bodyPr/>
          <a:lstStyle/>
          <a:p>
            <a:r>
              <a:rPr lang="en-US"/>
              <a:t>Facebook Native Video Posts Table - 11 of 24</a:t>
            </a:r>
          </a:p>
        </p:txBody>
      </p:sp>
      <p:graphicFrame>
        <p:nvGraphicFramePr>
          <p:cNvPr id="5" name="Table Placeholder 4">
            <a:extLst>
              <a:ext uri="{FF2B5EF4-FFF2-40B4-BE49-F238E27FC236}">
                <a16:creationId xmlns:a16="http://schemas.microsoft.com/office/drawing/2014/main" id="{77331ECE-A691-4F6A-9BB7-C6141A9A36B5}"/>
              </a:ext>
            </a:extLst>
          </p:cNvPr>
          <p:cNvGraphicFramePr>
            <a:graphicFrameLocks noGrp="1"/>
          </p:cNvGraphicFramePr>
          <p:nvPr>
            <p:ph type="tbl" sz="quarter" idx="13"/>
            <p:extLst>
              <p:ext uri="{D42A27DB-BD31-4B8C-83A1-F6EECF244321}">
                <p14:modId xmlns:p14="http://schemas.microsoft.com/office/powerpoint/2010/main" val="321582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07660222"/>
                    </a:ext>
                  </a:extLst>
                </a:gridCol>
                <a:gridCol w="411480">
                  <a:extLst>
                    <a:ext uri="{9D8B030D-6E8A-4147-A177-3AD203B41FA5}">
                      <a16:colId xmlns:a16="http://schemas.microsoft.com/office/drawing/2014/main" val="780691486"/>
                    </a:ext>
                  </a:extLst>
                </a:gridCol>
                <a:gridCol w="411480">
                  <a:extLst>
                    <a:ext uri="{9D8B030D-6E8A-4147-A177-3AD203B41FA5}">
                      <a16:colId xmlns:a16="http://schemas.microsoft.com/office/drawing/2014/main" val="4003099552"/>
                    </a:ext>
                  </a:extLst>
                </a:gridCol>
                <a:gridCol w="411480">
                  <a:extLst>
                    <a:ext uri="{9D8B030D-6E8A-4147-A177-3AD203B41FA5}">
                      <a16:colId xmlns:a16="http://schemas.microsoft.com/office/drawing/2014/main" val="1942447831"/>
                    </a:ext>
                  </a:extLst>
                </a:gridCol>
                <a:gridCol w="411480">
                  <a:extLst>
                    <a:ext uri="{9D8B030D-6E8A-4147-A177-3AD203B41FA5}">
                      <a16:colId xmlns:a16="http://schemas.microsoft.com/office/drawing/2014/main" val="2835121496"/>
                    </a:ext>
                  </a:extLst>
                </a:gridCol>
                <a:gridCol w="411480">
                  <a:extLst>
                    <a:ext uri="{9D8B030D-6E8A-4147-A177-3AD203B41FA5}">
                      <a16:colId xmlns:a16="http://schemas.microsoft.com/office/drawing/2014/main" val="3757648954"/>
                    </a:ext>
                  </a:extLst>
                </a:gridCol>
                <a:gridCol w="411480">
                  <a:extLst>
                    <a:ext uri="{9D8B030D-6E8A-4147-A177-3AD203B41FA5}">
                      <a16:colId xmlns:a16="http://schemas.microsoft.com/office/drawing/2014/main" val="2572964907"/>
                    </a:ext>
                  </a:extLst>
                </a:gridCol>
                <a:gridCol w="411480">
                  <a:extLst>
                    <a:ext uri="{9D8B030D-6E8A-4147-A177-3AD203B41FA5}">
                      <a16:colId xmlns:a16="http://schemas.microsoft.com/office/drawing/2014/main" val="2773177601"/>
                    </a:ext>
                  </a:extLst>
                </a:gridCol>
                <a:gridCol w="411480">
                  <a:extLst>
                    <a:ext uri="{9D8B030D-6E8A-4147-A177-3AD203B41FA5}">
                      <a16:colId xmlns:a16="http://schemas.microsoft.com/office/drawing/2014/main" val="4055474448"/>
                    </a:ext>
                  </a:extLst>
                </a:gridCol>
                <a:gridCol w="411480">
                  <a:extLst>
                    <a:ext uri="{9D8B030D-6E8A-4147-A177-3AD203B41FA5}">
                      <a16:colId xmlns:a16="http://schemas.microsoft.com/office/drawing/2014/main" val="1571327936"/>
                    </a:ext>
                  </a:extLst>
                </a:gridCol>
                <a:gridCol w="411480">
                  <a:extLst>
                    <a:ext uri="{9D8B030D-6E8A-4147-A177-3AD203B41FA5}">
                      <a16:colId xmlns:a16="http://schemas.microsoft.com/office/drawing/2014/main" val="1715405758"/>
                    </a:ext>
                  </a:extLst>
                </a:gridCol>
                <a:gridCol w="411480">
                  <a:extLst>
                    <a:ext uri="{9D8B030D-6E8A-4147-A177-3AD203B41FA5}">
                      <a16:colId xmlns:a16="http://schemas.microsoft.com/office/drawing/2014/main" val="2283588989"/>
                    </a:ext>
                  </a:extLst>
                </a:gridCol>
                <a:gridCol w="411480">
                  <a:extLst>
                    <a:ext uri="{9D8B030D-6E8A-4147-A177-3AD203B41FA5}">
                      <a16:colId xmlns:a16="http://schemas.microsoft.com/office/drawing/2014/main" val="3115241509"/>
                    </a:ext>
                  </a:extLst>
                </a:gridCol>
                <a:gridCol w="411480">
                  <a:extLst>
                    <a:ext uri="{9D8B030D-6E8A-4147-A177-3AD203B41FA5}">
                      <a16:colId xmlns:a16="http://schemas.microsoft.com/office/drawing/2014/main" val="2794486441"/>
                    </a:ext>
                  </a:extLst>
                </a:gridCol>
                <a:gridCol w="411480">
                  <a:extLst>
                    <a:ext uri="{9D8B030D-6E8A-4147-A177-3AD203B41FA5}">
                      <a16:colId xmlns:a16="http://schemas.microsoft.com/office/drawing/2014/main" val="2014077556"/>
                    </a:ext>
                  </a:extLst>
                </a:gridCol>
                <a:gridCol w="411480">
                  <a:extLst>
                    <a:ext uri="{9D8B030D-6E8A-4147-A177-3AD203B41FA5}">
                      <a16:colId xmlns:a16="http://schemas.microsoft.com/office/drawing/2014/main" val="3125460851"/>
                    </a:ext>
                  </a:extLst>
                </a:gridCol>
                <a:gridCol w="411480">
                  <a:extLst>
                    <a:ext uri="{9D8B030D-6E8A-4147-A177-3AD203B41FA5}">
                      <a16:colId xmlns:a16="http://schemas.microsoft.com/office/drawing/2014/main" val="193687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1914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- 2017-08-31 18:30:40</a:t>
                      </a:r>
                      <a:r>
                        <a:rPr kumimoji="0" lang="en-US" sz="1000" b="0" i="0" u="none" strike="noStrike" kern="1200" cap="none" spc="0" normalizeH="0" baseline="0" noProof="0">
                          <a:ln>
                            <a:noFill/>
                          </a:ln>
                          <a:solidFill>
                            <a:prstClr val="black"/>
                          </a:solidFill>
                          <a:effectLst/>
                          <a:uLnTx/>
                          <a:uFillTx/>
                          <a:latin typeface="+mn-lt"/>
                          <a:ea typeface="+mn-ea"/>
                          <a:cs typeface="+mn-cs"/>
                        </a:rPr>
                        <a:t>
The so-called "Oil Capital of the World" getting hit by a record rainfall?
Ironic, says DW's Sonya Angelica Diehn, as she urges world leaders to tackle climate change. #DWMyPic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Picture of the Week: The floods in Houston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248.13033333333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extLst>
                  <a:ext uri="{0D108BD9-81ED-4DB2-BD59-A6C34878D82A}">
                    <a16:rowId xmlns:a16="http://schemas.microsoft.com/office/drawing/2014/main" val="1961510384"/>
                  </a:ext>
                </a:extLst>
              </a:tr>
            </a:tbl>
          </a:graphicData>
        </a:graphic>
      </p:graphicFrame>
      <p:sp>
        <p:nvSpPr>
          <p:cNvPr id="4" name="Text Placeholder 3">
            <a:extLst>
              <a:ext uri="{FF2B5EF4-FFF2-40B4-BE49-F238E27FC236}">
                <a16:creationId xmlns:a16="http://schemas.microsoft.com/office/drawing/2014/main" id="{242B0DF4-67CE-4F72-AE4B-A071918D65E7}"/>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281895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77B2E-26CD-4D70-BB03-8440D0B7EB12}"/>
              </a:ext>
            </a:extLst>
          </p:cNvPr>
          <p:cNvSpPr>
            <a:spLocks noGrp="1"/>
          </p:cNvSpPr>
          <p:nvPr>
            <p:ph type="title"/>
          </p:nvPr>
        </p:nvSpPr>
        <p:spPr/>
        <p:txBody>
          <a:bodyPr/>
          <a:lstStyle/>
          <a:p>
            <a:r>
              <a:rPr lang="en-US"/>
              <a:t>Facebook Native Video Posts Table - 12 of 24</a:t>
            </a:r>
          </a:p>
        </p:txBody>
      </p:sp>
      <p:graphicFrame>
        <p:nvGraphicFramePr>
          <p:cNvPr id="5" name="Table Placeholder 4">
            <a:extLst>
              <a:ext uri="{FF2B5EF4-FFF2-40B4-BE49-F238E27FC236}">
                <a16:creationId xmlns:a16="http://schemas.microsoft.com/office/drawing/2014/main" id="{618615D7-518D-4E15-AB2A-3AFD3F5568D6}"/>
              </a:ext>
            </a:extLst>
          </p:cNvPr>
          <p:cNvGraphicFramePr>
            <a:graphicFrameLocks noGrp="1"/>
          </p:cNvGraphicFramePr>
          <p:nvPr>
            <p:ph type="tbl" sz="quarter" idx="13"/>
            <p:extLst>
              <p:ext uri="{D42A27DB-BD31-4B8C-83A1-F6EECF244321}">
                <p14:modId xmlns:p14="http://schemas.microsoft.com/office/powerpoint/2010/main" val="2491139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2559737"/>
                    </a:ext>
                  </a:extLst>
                </a:gridCol>
                <a:gridCol w="411480">
                  <a:extLst>
                    <a:ext uri="{9D8B030D-6E8A-4147-A177-3AD203B41FA5}">
                      <a16:colId xmlns:a16="http://schemas.microsoft.com/office/drawing/2014/main" val="952727126"/>
                    </a:ext>
                  </a:extLst>
                </a:gridCol>
                <a:gridCol w="411480">
                  <a:extLst>
                    <a:ext uri="{9D8B030D-6E8A-4147-A177-3AD203B41FA5}">
                      <a16:colId xmlns:a16="http://schemas.microsoft.com/office/drawing/2014/main" val="818300485"/>
                    </a:ext>
                  </a:extLst>
                </a:gridCol>
                <a:gridCol w="411480">
                  <a:extLst>
                    <a:ext uri="{9D8B030D-6E8A-4147-A177-3AD203B41FA5}">
                      <a16:colId xmlns:a16="http://schemas.microsoft.com/office/drawing/2014/main" val="336086587"/>
                    </a:ext>
                  </a:extLst>
                </a:gridCol>
                <a:gridCol w="411480">
                  <a:extLst>
                    <a:ext uri="{9D8B030D-6E8A-4147-A177-3AD203B41FA5}">
                      <a16:colId xmlns:a16="http://schemas.microsoft.com/office/drawing/2014/main" val="943197745"/>
                    </a:ext>
                  </a:extLst>
                </a:gridCol>
                <a:gridCol w="411480">
                  <a:extLst>
                    <a:ext uri="{9D8B030D-6E8A-4147-A177-3AD203B41FA5}">
                      <a16:colId xmlns:a16="http://schemas.microsoft.com/office/drawing/2014/main" val="198012198"/>
                    </a:ext>
                  </a:extLst>
                </a:gridCol>
                <a:gridCol w="411480">
                  <a:extLst>
                    <a:ext uri="{9D8B030D-6E8A-4147-A177-3AD203B41FA5}">
                      <a16:colId xmlns:a16="http://schemas.microsoft.com/office/drawing/2014/main" val="3545205496"/>
                    </a:ext>
                  </a:extLst>
                </a:gridCol>
                <a:gridCol w="411480">
                  <a:extLst>
                    <a:ext uri="{9D8B030D-6E8A-4147-A177-3AD203B41FA5}">
                      <a16:colId xmlns:a16="http://schemas.microsoft.com/office/drawing/2014/main" val="1067094481"/>
                    </a:ext>
                  </a:extLst>
                </a:gridCol>
                <a:gridCol w="411480">
                  <a:extLst>
                    <a:ext uri="{9D8B030D-6E8A-4147-A177-3AD203B41FA5}">
                      <a16:colId xmlns:a16="http://schemas.microsoft.com/office/drawing/2014/main" val="293353453"/>
                    </a:ext>
                  </a:extLst>
                </a:gridCol>
                <a:gridCol w="411480">
                  <a:extLst>
                    <a:ext uri="{9D8B030D-6E8A-4147-A177-3AD203B41FA5}">
                      <a16:colId xmlns:a16="http://schemas.microsoft.com/office/drawing/2014/main" val="1916601729"/>
                    </a:ext>
                  </a:extLst>
                </a:gridCol>
                <a:gridCol w="411480">
                  <a:extLst>
                    <a:ext uri="{9D8B030D-6E8A-4147-A177-3AD203B41FA5}">
                      <a16:colId xmlns:a16="http://schemas.microsoft.com/office/drawing/2014/main" val="2522580734"/>
                    </a:ext>
                  </a:extLst>
                </a:gridCol>
                <a:gridCol w="411480">
                  <a:extLst>
                    <a:ext uri="{9D8B030D-6E8A-4147-A177-3AD203B41FA5}">
                      <a16:colId xmlns:a16="http://schemas.microsoft.com/office/drawing/2014/main" val="1669684731"/>
                    </a:ext>
                  </a:extLst>
                </a:gridCol>
                <a:gridCol w="411480">
                  <a:extLst>
                    <a:ext uri="{9D8B030D-6E8A-4147-A177-3AD203B41FA5}">
                      <a16:colId xmlns:a16="http://schemas.microsoft.com/office/drawing/2014/main" val="4132393229"/>
                    </a:ext>
                  </a:extLst>
                </a:gridCol>
                <a:gridCol w="411480">
                  <a:extLst>
                    <a:ext uri="{9D8B030D-6E8A-4147-A177-3AD203B41FA5}">
                      <a16:colId xmlns:a16="http://schemas.microsoft.com/office/drawing/2014/main" val="809740574"/>
                    </a:ext>
                  </a:extLst>
                </a:gridCol>
                <a:gridCol w="411480">
                  <a:extLst>
                    <a:ext uri="{9D8B030D-6E8A-4147-A177-3AD203B41FA5}">
                      <a16:colId xmlns:a16="http://schemas.microsoft.com/office/drawing/2014/main" val="3094608912"/>
                    </a:ext>
                  </a:extLst>
                </a:gridCol>
                <a:gridCol w="411480">
                  <a:extLst>
                    <a:ext uri="{9D8B030D-6E8A-4147-A177-3AD203B41FA5}">
                      <a16:colId xmlns:a16="http://schemas.microsoft.com/office/drawing/2014/main" val="2552360948"/>
                    </a:ext>
                  </a:extLst>
                </a:gridCol>
                <a:gridCol w="411480">
                  <a:extLst>
                    <a:ext uri="{9D8B030D-6E8A-4147-A177-3AD203B41FA5}">
                      <a16:colId xmlns:a16="http://schemas.microsoft.com/office/drawing/2014/main" val="45714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4860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- 2017-08-31 14:24:12</a:t>
                      </a:r>
                      <a:r>
                        <a:rPr kumimoji="0" lang="en-US" sz="1000" b="0" i="0" u="none" strike="noStrike" kern="1200" cap="none" spc="0" normalizeH="0" baseline="0" noProof="0">
                          <a:ln>
                            <a:noFill/>
                          </a:ln>
                          <a:solidFill>
                            <a:prstClr val="black"/>
                          </a:solidFill>
                          <a:effectLst/>
                          <a:uLnTx/>
                          <a:uFillTx/>
                          <a:latin typeface="+mn-lt"/>
                          <a:ea typeface="+mn-ea"/>
                          <a:cs typeface="+mn-cs"/>
                        </a:rPr>
                        <a:t>
In Kenya, a plastic bag could get you a four-year prison sentence.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Kenya government introduces plastic 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173.71679333333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extLst>
                  <a:ext uri="{0D108BD9-81ED-4DB2-BD59-A6C34878D82A}">
                    <a16:rowId xmlns:a16="http://schemas.microsoft.com/office/drawing/2014/main" val="605639901"/>
                  </a:ext>
                </a:extLst>
              </a:tr>
            </a:tbl>
          </a:graphicData>
        </a:graphic>
      </p:graphicFrame>
      <p:sp>
        <p:nvSpPr>
          <p:cNvPr id="4" name="Text Placeholder 3">
            <a:extLst>
              <a:ext uri="{FF2B5EF4-FFF2-40B4-BE49-F238E27FC236}">
                <a16:creationId xmlns:a16="http://schemas.microsoft.com/office/drawing/2014/main" id="{5188155C-21FC-4165-AD0C-C9B76DAC3B3A}"/>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6448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7006-7D5A-49CC-83E1-A006B8A15A22}"/>
              </a:ext>
            </a:extLst>
          </p:cNvPr>
          <p:cNvSpPr>
            <a:spLocks noGrp="1"/>
          </p:cNvSpPr>
          <p:nvPr>
            <p:ph type="title"/>
          </p:nvPr>
        </p:nvSpPr>
        <p:spPr/>
        <p:txBody>
          <a:bodyPr/>
          <a:lstStyle/>
          <a:p>
            <a:r>
              <a:rPr lang="en-US"/>
              <a:t>Facebook Native Video Posts Table - 13 of 24</a:t>
            </a:r>
          </a:p>
        </p:txBody>
      </p:sp>
      <p:graphicFrame>
        <p:nvGraphicFramePr>
          <p:cNvPr id="5" name="Table Placeholder 4">
            <a:extLst>
              <a:ext uri="{FF2B5EF4-FFF2-40B4-BE49-F238E27FC236}">
                <a16:creationId xmlns:a16="http://schemas.microsoft.com/office/drawing/2014/main" id="{15B64506-EDB8-416B-8C47-45EE4FE13598}"/>
              </a:ext>
            </a:extLst>
          </p:cNvPr>
          <p:cNvGraphicFramePr>
            <a:graphicFrameLocks noGrp="1"/>
          </p:cNvGraphicFramePr>
          <p:nvPr>
            <p:ph type="tbl" sz="quarter" idx="13"/>
            <p:extLst>
              <p:ext uri="{D42A27DB-BD31-4B8C-83A1-F6EECF244321}">
                <p14:modId xmlns:p14="http://schemas.microsoft.com/office/powerpoint/2010/main" val="2603615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0667734"/>
                    </a:ext>
                  </a:extLst>
                </a:gridCol>
                <a:gridCol w="411480">
                  <a:extLst>
                    <a:ext uri="{9D8B030D-6E8A-4147-A177-3AD203B41FA5}">
                      <a16:colId xmlns:a16="http://schemas.microsoft.com/office/drawing/2014/main" val="220438904"/>
                    </a:ext>
                  </a:extLst>
                </a:gridCol>
                <a:gridCol w="411480">
                  <a:extLst>
                    <a:ext uri="{9D8B030D-6E8A-4147-A177-3AD203B41FA5}">
                      <a16:colId xmlns:a16="http://schemas.microsoft.com/office/drawing/2014/main" val="2622093994"/>
                    </a:ext>
                  </a:extLst>
                </a:gridCol>
                <a:gridCol w="411480">
                  <a:extLst>
                    <a:ext uri="{9D8B030D-6E8A-4147-A177-3AD203B41FA5}">
                      <a16:colId xmlns:a16="http://schemas.microsoft.com/office/drawing/2014/main" val="2255330244"/>
                    </a:ext>
                  </a:extLst>
                </a:gridCol>
                <a:gridCol w="411480">
                  <a:extLst>
                    <a:ext uri="{9D8B030D-6E8A-4147-A177-3AD203B41FA5}">
                      <a16:colId xmlns:a16="http://schemas.microsoft.com/office/drawing/2014/main" val="2118978534"/>
                    </a:ext>
                  </a:extLst>
                </a:gridCol>
                <a:gridCol w="411480">
                  <a:extLst>
                    <a:ext uri="{9D8B030D-6E8A-4147-A177-3AD203B41FA5}">
                      <a16:colId xmlns:a16="http://schemas.microsoft.com/office/drawing/2014/main" val="3777799934"/>
                    </a:ext>
                  </a:extLst>
                </a:gridCol>
                <a:gridCol w="411480">
                  <a:extLst>
                    <a:ext uri="{9D8B030D-6E8A-4147-A177-3AD203B41FA5}">
                      <a16:colId xmlns:a16="http://schemas.microsoft.com/office/drawing/2014/main" val="1007510907"/>
                    </a:ext>
                  </a:extLst>
                </a:gridCol>
                <a:gridCol w="411480">
                  <a:extLst>
                    <a:ext uri="{9D8B030D-6E8A-4147-A177-3AD203B41FA5}">
                      <a16:colId xmlns:a16="http://schemas.microsoft.com/office/drawing/2014/main" val="4246023976"/>
                    </a:ext>
                  </a:extLst>
                </a:gridCol>
                <a:gridCol w="411480">
                  <a:extLst>
                    <a:ext uri="{9D8B030D-6E8A-4147-A177-3AD203B41FA5}">
                      <a16:colId xmlns:a16="http://schemas.microsoft.com/office/drawing/2014/main" val="2036979194"/>
                    </a:ext>
                  </a:extLst>
                </a:gridCol>
                <a:gridCol w="411480">
                  <a:extLst>
                    <a:ext uri="{9D8B030D-6E8A-4147-A177-3AD203B41FA5}">
                      <a16:colId xmlns:a16="http://schemas.microsoft.com/office/drawing/2014/main" val="1882861243"/>
                    </a:ext>
                  </a:extLst>
                </a:gridCol>
                <a:gridCol w="411480">
                  <a:extLst>
                    <a:ext uri="{9D8B030D-6E8A-4147-A177-3AD203B41FA5}">
                      <a16:colId xmlns:a16="http://schemas.microsoft.com/office/drawing/2014/main" val="210146405"/>
                    </a:ext>
                  </a:extLst>
                </a:gridCol>
                <a:gridCol w="411480">
                  <a:extLst>
                    <a:ext uri="{9D8B030D-6E8A-4147-A177-3AD203B41FA5}">
                      <a16:colId xmlns:a16="http://schemas.microsoft.com/office/drawing/2014/main" val="638334843"/>
                    </a:ext>
                  </a:extLst>
                </a:gridCol>
                <a:gridCol w="411480">
                  <a:extLst>
                    <a:ext uri="{9D8B030D-6E8A-4147-A177-3AD203B41FA5}">
                      <a16:colId xmlns:a16="http://schemas.microsoft.com/office/drawing/2014/main" val="1741172099"/>
                    </a:ext>
                  </a:extLst>
                </a:gridCol>
                <a:gridCol w="411480">
                  <a:extLst>
                    <a:ext uri="{9D8B030D-6E8A-4147-A177-3AD203B41FA5}">
                      <a16:colId xmlns:a16="http://schemas.microsoft.com/office/drawing/2014/main" val="179489955"/>
                    </a:ext>
                  </a:extLst>
                </a:gridCol>
                <a:gridCol w="411480">
                  <a:extLst>
                    <a:ext uri="{9D8B030D-6E8A-4147-A177-3AD203B41FA5}">
                      <a16:colId xmlns:a16="http://schemas.microsoft.com/office/drawing/2014/main" val="1428870193"/>
                    </a:ext>
                  </a:extLst>
                </a:gridCol>
                <a:gridCol w="411480">
                  <a:extLst>
                    <a:ext uri="{9D8B030D-6E8A-4147-A177-3AD203B41FA5}">
                      <a16:colId xmlns:a16="http://schemas.microsoft.com/office/drawing/2014/main" val="2109709986"/>
                    </a:ext>
                  </a:extLst>
                </a:gridCol>
                <a:gridCol w="411480">
                  <a:extLst>
                    <a:ext uri="{9D8B030D-6E8A-4147-A177-3AD203B41FA5}">
                      <a16:colId xmlns:a16="http://schemas.microsoft.com/office/drawing/2014/main" val="3047280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19653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- 2017-08-31 12:54:17</a:t>
                      </a:r>
                      <a:r>
                        <a:rPr kumimoji="0" lang="en-US" sz="1000" b="0" i="0" u="none" strike="noStrike" kern="1200" cap="none" spc="0" normalizeH="0" baseline="0" noProof="0">
                          <a:ln>
                            <a:noFill/>
                          </a:ln>
                          <a:solidFill>
                            <a:prstClr val="black"/>
                          </a:solidFill>
                          <a:effectLst/>
                          <a:uLnTx/>
                          <a:uFillTx/>
                          <a:latin typeface="+mn-lt"/>
                          <a:ea typeface="+mn-ea"/>
                          <a:cs typeface="+mn-cs"/>
                        </a:rPr>
                        <a:t>
Can football help men lose weight? Man V Fat believe so. Via DW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 Kicking out Calories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120.90270666667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1476680432"/>
                  </a:ext>
                </a:extLst>
              </a:tr>
            </a:tbl>
          </a:graphicData>
        </a:graphic>
      </p:graphicFrame>
      <p:sp>
        <p:nvSpPr>
          <p:cNvPr id="4" name="Text Placeholder 3">
            <a:extLst>
              <a:ext uri="{FF2B5EF4-FFF2-40B4-BE49-F238E27FC236}">
                <a16:creationId xmlns:a16="http://schemas.microsoft.com/office/drawing/2014/main" id="{2E39C763-AF9F-40E5-A7AC-D65C7E0DFD65}"/>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194521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ED57-E176-4751-85F4-944F04106CEB}"/>
              </a:ext>
            </a:extLst>
          </p:cNvPr>
          <p:cNvSpPr>
            <a:spLocks noGrp="1"/>
          </p:cNvSpPr>
          <p:nvPr>
            <p:ph type="title"/>
          </p:nvPr>
        </p:nvSpPr>
        <p:spPr/>
        <p:txBody>
          <a:bodyPr/>
          <a:lstStyle/>
          <a:p>
            <a:r>
              <a:rPr lang="en-US"/>
              <a:t>Facebook Native Video Posts Table - 14 of 24</a:t>
            </a:r>
          </a:p>
        </p:txBody>
      </p:sp>
      <p:graphicFrame>
        <p:nvGraphicFramePr>
          <p:cNvPr id="5" name="Table Placeholder 4">
            <a:extLst>
              <a:ext uri="{FF2B5EF4-FFF2-40B4-BE49-F238E27FC236}">
                <a16:creationId xmlns:a16="http://schemas.microsoft.com/office/drawing/2014/main" id="{305DF029-1DA9-4480-92D6-451E73B84C85}"/>
              </a:ext>
            </a:extLst>
          </p:cNvPr>
          <p:cNvGraphicFramePr>
            <a:graphicFrameLocks noGrp="1"/>
          </p:cNvGraphicFramePr>
          <p:nvPr>
            <p:ph type="tbl" sz="quarter" idx="13"/>
            <p:extLst>
              <p:ext uri="{D42A27DB-BD31-4B8C-83A1-F6EECF244321}">
                <p14:modId xmlns:p14="http://schemas.microsoft.com/office/powerpoint/2010/main" val="232183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4770455"/>
                    </a:ext>
                  </a:extLst>
                </a:gridCol>
                <a:gridCol w="411480">
                  <a:extLst>
                    <a:ext uri="{9D8B030D-6E8A-4147-A177-3AD203B41FA5}">
                      <a16:colId xmlns:a16="http://schemas.microsoft.com/office/drawing/2014/main" val="1151306320"/>
                    </a:ext>
                  </a:extLst>
                </a:gridCol>
                <a:gridCol w="411480">
                  <a:extLst>
                    <a:ext uri="{9D8B030D-6E8A-4147-A177-3AD203B41FA5}">
                      <a16:colId xmlns:a16="http://schemas.microsoft.com/office/drawing/2014/main" val="3678700225"/>
                    </a:ext>
                  </a:extLst>
                </a:gridCol>
                <a:gridCol w="411480">
                  <a:extLst>
                    <a:ext uri="{9D8B030D-6E8A-4147-A177-3AD203B41FA5}">
                      <a16:colId xmlns:a16="http://schemas.microsoft.com/office/drawing/2014/main" val="671825745"/>
                    </a:ext>
                  </a:extLst>
                </a:gridCol>
                <a:gridCol w="411480">
                  <a:extLst>
                    <a:ext uri="{9D8B030D-6E8A-4147-A177-3AD203B41FA5}">
                      <a16:colId xmlns:a16="http://schemas.microsoft.com/office/drawing/2014/main" val="2567715647"/>
                    </a:ext>
                  </a:extLst>
                </a:gridCol>
                <a:gridCol w="411480">
                  <a:extLst>
                    <a:ext uri="{9D8B030D-6E8A-4147-A177-3AD203B41FA5}">
                      <a16:colId xmlns:a16="http://schemas.microsoft.com/office/drawing/2014/main" val="1714791671"/>
                    </a:ext>
                  </a:extLst>
                </a:gridCol>
                <a:gridCol w="411480">
                  <a:extLst>
                    <a:ext uri="{9D8B030D-6E8A-4147-A177-3AD203B41FA5}">
                      <a16:colId xmlns:a16="http://schemas.microsoft.com/office/drawing/2014/main" val="3640774152"/>
                    </a:ext>
                  </a:extLst>
                </a:gridCol>
                <a:gridCol w="411480">
                  <a:extLst>
                    <a:ext uri="{9D8B030D-6E8A-4147-A177-3AD203B41FA5}">
                      <a16:colId xmlns:a16="http://schemas.microsoft.com/office/drawing/2014/main" val="2549616607"/>
                    </a:ext>
                  </a:extLst>
                </a:gridCol>
                <a:gridCol w="411480">
                  <a:extLst>
                    <a:ext uri="{9D8B030D-6E8A-4147-A177-3AD203B41FA5}">
                      <a16:colId xmlns:a16="http://schemas.microsoft.com/office/drawing/2014/main" val="1471116725"/>
                    </a:ext>
                  </a:extLst>
                </a:gridCol>
                <a:gridCol w="411480">
                  <a:extLst>
                    <a:ext uri="{9D8B030D-6E8A-4147-A177-3AD203B41FA5}">
                      <a16:colId xmlns:a16="http://schemas.microsoft.com/office/drawing/2014/main" val="335942273"/>
                    </a:ext>
                  </a:extLst>
                </a:gridCol>
                <a:gridCol w="411480">
                  <a:extLst>
                    <a:ext uri="{9D8B030D-6E8A-4147-A177-3AD203B41FA5}">
                      <a16:colId xmlns:a16="http://schemas.microsoft.com/office/drawing/2014/main" val="1786280126"/>
                    </a:ext>
                  </a:extLst>
                </a:gridCol>
                <a:gridCol w="411480">
                  <a:extLst>
                    <a:ext uri="{9D8B030D-6E8A-4147-A177-3AD203B41FA5}">
                      <a16:colId xmlns:a16="http://schemas.microsoft.com/office/drawing/2014/main" val="1274127923"/>
                    </a:ext>
                  </a:extLst>
                </a:gridCol>
                <a:gridCol w="411480">
                  <a:extLst>
                    <a:ext uri="{9D8B030D-6E8A-4147-A177-3AD203B41FA5}">
                      <a16:colId xmlns:a16="http://schemas.microsoft.com/office/drawing/2014/main" val="764402755"/>
                    </a:ext>
                  </a:extLst>
                </a:gridCol>
                <a:gridCol w="411480">
                  <a:extLst>
                    <a:ext uri="{9D8B030D-6E8A-4147-A177-3AD203B41FA5}">
                      <a16:colId xmlns:a16="http://schemas.microsoft.com/office/drawing/2014/main" val="3083081236"/>
                    </a:ext>
                  </a:extLst>
                </a:gridCol>
                <a:gridCol w="411480">
                  <a:extLst>
                    <a:ext uri="{9D8B030D-6E8A-4147-A177-3AD203B41FA5}">
                      <a16:colId xmlns:a16="http://schemas.microsoft.com/office/drawing/2014/main" val="3183980935"/>
                    </a:ext>
                  </a:extLst>
                </a:gridCol>
                <a:gridCol w="411480">
                  <a:extLst>
                    <a:ext uri="{9D8B030D-6E8A-4147-A177-3AD203B41FA5}">
                      <a16:colId xmlns:a16="http://schemas.microsoft.com/office/drawing/2014/main" val="3381008616"/>
                    </a:ext>
                  </a:extLst>
                </a:gridCol>
                <a:gridCol w="411480">
                  <a:extLst>
                    <a:ext uri="{9D8B030D-6E8A-4147-A177-3AD203B41FA5}">
                      <a16:colId xmlns:a16="http://schemas.microsoft.com/office/drawing/2014/main" val="285461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08148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- 2017-08-31 02:36:28</a:t>
                      </a:r>
                      <a:r>
                        <a:rPr kumimoji="0" lang="en-US" sz="1000" b="0" i="0" u="none" strike="noStrike" kern="1200" cap="none" spc="0" normalizeH="0" baseline="0" noProof="0">
                          <a:ln>
                            <a:noFill/>
                          </a:ln>
                          <a:solidFill>
                            <a:prstClr val="black"/>
                          </a:solidFill>
                          <a:effectLst/>
                          <a:uLnTx/>
                          <a:uFillTx/>
                          <a:latin typeface="+mn-lt"/>
                          <a:ea typeface="+mn-ea"/>
                          <a:cs typeface="+mn-cs"/>
                        </a:rPr>
                        <a:t>
"Racist violence is also a daily reality in Germany, not just in the US” - German activists stand up against bigotry on Berlin’s streets and through the street names themselves. Via DW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 Challenging Racist Street Names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666.234435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extLst>
                  <a:ext uri="{0D108BD9-81ED-4DB2-BD59-A6C34878D82A}">
                    <a16:rowId xmlns:a16="http://schemas.microsoft.com/office/drawing/2014/main" val="3189145294"/>
                  </a:ext>
                </a:extLst>
              </a:tr>
            </a:tbl>
          </a:graphicData>
        </a:graphic>
      </p:graphicFrame>
      <p:sp>
        <p:nvSpPr>
          <p:cNvPr id="4" name="Text Placeholder 3">
            <a:extLst>
              <a:ext uri="{FF2B5EF4-FFF2-40B4-BE49-F238E27FC236}">
                <a16:creationId xmlns:a16="http://schemas.microsoft.com/office/drawing/2014/main" id="{ED1946D6-9CAA-49F0-827D-A946E22B61F9}"/>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22952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EABA-FC69-48A0-ACDF-829D2B096A4B}"/>
              </a:ext>
            </a:extLst>
          </p:cNvPr>
          <p:cNvSpPr>
            <a:spLocks noGrp="1"/>
          </p:cNvSpPr>
          <p:nvPr>
            <p:ph type="title"/>
          </p:nvPr>
        </p:nvSpPr>
        <p:spPr/>
        <p:txBody>
          <a:bodyPr/>
          <a:lstStyle/>
          <a:p>
            <a:r>
              <a:rPr lang="en-US"/>
              <a:t>Facebook Native Video Posts Table - 15 of 24</a:t>
            </a:r>
          </a:p>
        </p:txBody>
      </p:sp>
      <p:graphicFrame>
        <p:nvGraphicFramePr>
          <p:cNvPr id="5" name="Table Placeholder 4">
            <a:extLst>
              <a:ext uri="{FF2B5EF4-FFF2-40B4-BE49-F238E27FC236}">
                <a16:creationId xmlns:a16="http://schemas.microsoft.com/office/drawing/2014/main" id="{DE07EBAC-C51B-4D92-B107-283D8A97F3DB}"/>
              </a:ext>
            </a:extLst>
          </p:cNvPr>
          <p:cNvGraphicFramePr>
            <a:graphicFrameLocks noGrp="1"/>
          </p:cNvGraphicFramePr>
          <p:nvPr>
            <p:ph type="tbl" sz="quarter" idx="13"/>
            <p:extLst>
              <p:ext uri="{D42A27DB-BD31-4B8C-83A1-F6EECF244321}">
                <p14:modId xmlns:p14="http://schemas.microsoft.com/office/powerpoint/2010/main" val="381393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3398026"/>
                    </a:ext>
                  </a:extLst>
                </a:gridCol>
                <a:gridCol w="411480">
                  <a:extLst>
                    <a:ext uri="{9D8B030D-6E8A-4147-A177-3AD203B41FA5}">
                      <a16:colId xmlns:a16="http://schemas.microsoft.com/office/drawing/2014/main" val="3461647684"/>
                    </a:ext>
                  </a:extLst>
                </a:gridCol>
                <a:gridCol w="411480">
                  <a:extLst>
                    <a:ext uri="{9D8B030D-6E8A-4147-A177-3AD203B41FA5}">
                      <a16:colId xmlns:a16="http://schemas.microsoft.com/office/drawing/2014/main" val="311281073"/>
                    </a:ext>
                  </a:extLst>
                </a:gridCol>
                <a:gridCol w="411480">
                  <a:extLst>
                    <a:ext uri="{9D8B030D-6E8A-4147-A177-3AD203B41FA5}">
                      <a16:colId xmlns:a16="http://schemas.microsoft.com/office/drawing/2014/main" val="1323292446"/>
                    </a:ext>
                  </a:extLst>
                </a:gridCol>
                <a:gridCol w="411480">
                  <a:extLst>
                    <a:ext uri="{9D8B030D-6E8A-4147-A177-3AD203B41FA5}">
                      <a16:colId xmlns:a16="http://schemas.microsoft.com/office/drawing/2014/main" val="690585364"/>
                    </a:ext>
                  </a:extLst>
                </a:gridCol>
                <a:gridCol w="411480">
                  <a:extLst>
                    <a:ext uri="{9D8B030D-6E8A-4147-A177-3AD203B41FA5}">
                      <a16:colId xmlns:a16="http://schemas.microsoft.com/office/drawing/2014/main" val="2396435246"/>
                    </a:ext>
                  </a:extLst>
                </a:gridCol>
                <a:gridCol w="411480">
                  <a:extLst>
                    <a:ext uri="{9D8B030D-6E8A-4147-A177-3AD203B41FA5}">
                      <a16:colId xmlns:a16="http://schemas.microsoft.com/office/drawing/2014/main" val="3906272061"/>
                    </a:ext>
                  </a:extLst>
                </a:gridCol>
                <a:gridCol w="411480">
                  <a:extLst>
                    <a:ext uri="{9D8B030D-6E8A-4147-A177-3AD203B41FA5}">
                      <a16:colId xmlns:a16="http://schemas.microsoft.com/office/drawing/2014/main" val="4066167030"/>
                    </a:ext>
                  </a:extLst>
                </a:gridCol>
                <a:gridCol w="411480">
                  <a:extLst>
                    <a:ext uri="{9D8B030D-6E8A-4147-A177-3AD203B41FA5}">
                      <a16:colId xmlns:a16="http://schemas.microsoft.com/office/drawing/2014/main" val="2062306069"/>
                    </a:ext>
                  </a:extLst>
                </a:gridCol>
                <a:gridCol w="411480">
                  <a:extLst>
                    <a:ext uri="{9D8B030D-6E8A-4147-A177-3AD203B41FA5}">
                      <a16:colId xmlns:a16="http://schemas.microsoft.com/office/drawing/2014/main" val="127761611"/>
                    </a:ext>
                  </a:extLst>
                </a:gridCol>
                <a:gridCol w="411480">
                  <a:extLst>
                    <a:ext uri="{9D8B030D-6E8A-4147-A177-3AD203B41FA5}">
                      <a16:colId xmlns:a16="http://schemas.microsoft.com/office/drawing/2014/main" val="3089241884"/>
                    </a:ext>
                  </a:extLst>
                </a:gridCol>
                <a:gridCol w="411480">
                  <a:extLst>
                    <a:ext uri="{9D8B030D-6E8A-4147-A177-3AD203B41FA5}">
                      <a16:colId xmlns:a16="http://schemas.microsoft.com/office/drawing/2014/main" val="2771832469"/>
                    </a:ext>
                  </a:extLst>
                </a:gridCol>
                <a:gridCol w="411480">
                  <a:extLst>
                    <a:ext uri="{9D8B030D-6E8A-4147-A177-3AD203B41FA5}">
                      <a16:colId xmlns:a16="http://schemas.microsoft.com/office/drawing/2014/main" val="1411782047"/>
                    </a:ext>
                  </a:extLst>
                </a:gridCol>
                <a:gridCol w="411480">
                  <a:extLst>
                    <a:ext uri="{9D8B030D-6E8A-4147-A177-3AD203B41FA5}">
                      <a16:colId xmlns:a16="http://schemas.microsoft.com/office/drawing/2014/main" val="2505966931"/>
                    </a:ext>
                  </a:extLst>
                </a:gridCol>
                <a:gridCol w="411480">
                  <a:extLst>
                    <a:ext uri="{9D8B030D-6E8A-4147-A177-3AD203B41FA5}">
                      <a16:colId xmlns:a16="http://schemas.microsoft.com/office/drawing/2014/main" val="2806977840"/>
                    </a:ext>
                  </a:extLst>
                </a:gridCol>
                <a:gridCol w="411480">
                  <a:extLst>
                    <a:ext uri="{9D8B030D-6E8A-4147-A177-3AD203B41FA5}">
                      <a16:colId xmlns:a16="http://schemas.microsoft.com/office/drawing/2014/main" val="3371304302"/>
                    </a:ext>
                  </a:extLst>
                </a:gridCol>
                <a:gridCol w="411480">
                  <a:extLst>
                    <a:ext uri="{9D8B030D-6E8A-4147-A177-3AD203B41FA5}">
                      <a16:colId xmlns:a16="http://schemas.microsoft.com/office/drawing/2014/main" val="1184352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00393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- 2017-08-30 22:36:43</a:t>
                      </a:r>
                      <a:r>
                        <a:rPr kumimoji="0" lang="en-US" sz="1000" b="0" i="0" u="none" strike="noStrike" kern="1200" cap="none" spc="0" normalizeH="0" baseline="0" noProof="0">
                          <a:ln>
                            <a:noFill/>
                          </a:ln>
                          <a:solidFill>
                            <a:prstClr val="black"/>
                          </a:solidFill>
                          <a:effectLst/>
                          <a:uLnTx/>
                          <a:uFillTx/>
                          <a:latin typeface="+mn-lt"/>
                          <a:ea typeface="+mn-ea"/>
                          <a:cs typeface="+mn-cs"/>
                        </a:rPr>
                        <a:t>
The Queen of Hearts: twenty years after her death, Lady Diana, the ex-wife of Britain’s Prince Charles, remains unforgotten.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Queen of Hearts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970.54289666667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extLst>
                  <a:ext uri="{0D108BD9-81ED-4DB2-BD59-A6C34878D82A}">
                    <a16:rowId xmlns:a16="http://schemas.microsoft.com/office/drawing/2014/main" val="830180393"/>
                  </a:ext>
                </a:extLst>
              </a:tr>
            </a:tbl>
          </a:graphicData>
        </a:graphic>
      </p:graphicFrame>
      <p:sp>
        <p:nvSpPr>
          <p:cNvPr id="4" name="Text Placeholder 3">
            <a:extLst>
              <a:ext uri="{FF2B5EF4-FFF2-40B4-BE49-F238E27FC236}">
                <a16:creationId xmlns:a16="http://schemas.microsoft.com/office/drawing/2014/main" id="{CF4FF4FB-CDB2-49D4-B886-469066C51619}"/>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1056397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6555B-6CFB-4A06-A778-979E120398D5}"/>
              </a:ext>
            </a:extLst>
          </p:cNvPr>
          <p:cNvSpPr>
            <a:spLocks noGrp="1"/>
          </p:cNvSpPr>
          <p:nvPr>
            <p:ph type="title"/>
          </p:nvPr>
        </p:nvSpPr>
        <p:spPr/>
        <p:txBody>
          <a:bodyPr/>
          <a:lstStyle/>
          <a:p>
            <a:r>
              <a:rPr lang="en-US"/>
              <a:t>Facebook Native Video Posts Table - 16 of 24</a:t>
            </a:r>
          </a:p>
        </p:txBody>
      </p:sp>
      <p:graphicFrame>
        <p:nvGraphicFramePr>
          <p:cNvPr id="5" name="Table Placeholder 4">
            <a:extLst>
              <a:ext uri="{FF2B5EF4-FFF2-40B4-BE49-F238E27FC236}">
                <a16:creationId xmlns:a16="http://schemas.microsoft.com/office/drawing/2014/main" id="{767CB5A1-8595-47C0-8B6D-53B8EE419164}"/>
              </a:ext>
            </a:extLst>
          </p:cNvPr>
          <p:cNvGraphicFramePr>
            <a:graphicFrameLocks noGrp="1"/>
          </p:cNvGraphicFramePr>
          <p:nvPr>
            <p:ph type="tbl" sz="quarter" idx="13"/>
            <p:extLst>
              <p:ext uri="{D42A27DB-BD31-4B8C-83A1-F6EECF244321}">
                <p14:modId xmlns:p14="http://schemas.microsoft.com/office/powerpoint/2010/main" val="158026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4603357"/>
                    </a:ext>
                  </a:extLst>
                </a:gridCol>
                <a:gridCol w="411480">
                  <a:extLst>
                    <a:ext uri="{9D8B030D-6E8A-4147-A177-3AD203B41FA5}">
                      <a16:colId xmlns:a16="http://schemas.microsoft.com/office/drawing/2014/main" val="4101680197"/>
                    </a:ext>
                  </a:extLst>
                </a:gridCol>
                <a:gridCol w="411480">
                  <a:extLst>
                    <a:ext uri="{9D8B030D-6E8A-4147-A177-3AD203B41FA5}">
                      <a16:colId xmlns:a16="http://schemas.microsoft.com/office/drawing/2014/main" val="521927391"/>
                    </a:ext>
                  </a:extLst>
                </a:gridCol>
                <a:gridCol w="411480">
                  <a:extLst>
                    <a:ext uri="{9D8B030D-6E8A-4147-A177-3AD203B41FA5}">
                      <a16:colId xmlns:a16="http://schemas.microsoft.com/office/drawing/2014/main" val="3582525676"/>
                    </a:ext>
                  </a:extLst>
                </a:gridCol>
                <a:gridCol w="411480">
                  <a:extLst>
                    <a:ext uri="{9D8B030D-6E8A-4147-A177-3AD203B41FA5}">
                      <a16:colId xmlns:a16="http://schemas.microsoft.com/office/drawing/2014/main" val="3188541758"/>
                    </a:ext>
                  </a:extLst>
                </a:gridCol>
                <a:gridCol w="411480">
                  <a:extLst>
                    <a:ext uri="{9D8B030D-6E8A-4147-A177-3AD203B41FA5}">
                      <a16:colId xmlns:a16="http://schemas.microsoft.com/office/drawing/2014/main" val="2076623700"/>
                    </a:ext>
                  </a:extLst>
                </a:gridCol>
                <a:gridCol w="411480">
                  <a:extLst>
                    <a:ext uri="{9D8B030D-6E8A-4147-A177-3AD203B41FA5}">
                      <a16:colId xmlns:a16="http://schemas.microsoft.com/office/drawing/2014/main" val="590271110"/>
                    </a:ext>
                  </a:extLst>
                </a:gridCol>
                <a:gridCol w="411480">
                  <a:extLst>
                    <a:ext uri="{9D8B030D-6E8A-4147-A177-3AD203B41FA5}">
                      <a16:colId xmlns:a16="http://schemas.microsoft.com/office/drawing/2014/main" val="603991745"/>
                    </a:ext>
                  </a:extLst>
                </a:gridCol>
                <a:gridCol w="411480">
                  <a:extLst>
                    <a:ext uri="{9D8B030D-6E8A-4147-A177-3AD203B41FA5}">
                      <a16:colId xmlns:a16="http://schemas.microsoft.com/office/drawing/2014/main" val="2081202271"/>
                    </a:ext>
                  </a:extLst>
                </a:gridCol>
                <a:gridCol w="411480">
                  <a:extLst>
                    <a:ext uri="{9D8B030D-6E8A-4147-A177-3AD203B41FA5}">
                      <a16:colId xmlns:a16="http://schemas.microsoft.com/office/drawing/2014/main" val="3462242811"/>
                    </a:ext>
                  </a:extLst>
                </a:gridCol>
                <a:gridCol w="411480">
                  <a:extLst>
                    <a:ext uri="{9D8B030D-6E8A-4147-A177-3AD203B41FA5}">
                      <a16:colId xmlns:a16="http://schemas.microsoft.com/office/drawing/2014/main" val="125508938"/>
                    </a:ext>
                  </a:extLst>
                </a:gridCol>
                <a:gridCol w="411480">
                  <a:extLst>
                    <a:ext uri="{9D8B030D-6E8A-4147-A177-3AD203B41FA5}">
                      <a16:colId xmlns:a16="http://schemas.microsoft.com/office/drawing/2014/main" val="3229716178"/>
                    </a:ext>
                  </a:extLst>
                </a:gridCol>
                <a:gridCol w="411480">
                  <a:extLst>
                    <a:ext uri="{9D8B030D-6E8A-4147-A177-3AD203B41FA5}">
                      <a16:colId xmlns:a16="http://schemas.microsoft.com/office/drawing/2014/main" val="376019734"/>
                    </a:ext>
                  </a:extLst>
                </a:gridCol>
                <a:gridCol w="411480">
                  <a:extLst>
                    <a:ext uri="{9D8B030D-6E8A-4147-A177-3AD203B41FA5}">
                      <a16:colId xmlns:a16="http://schemas.microsoft.com/office/drawing/2014/main" val="2139992729"/>
                    </a:ext>
                  </a:extLst>
                </a:gridCol>
                <a:gridCol w="411480">
                  <a:extLst>
                    <a:ext uri="{9D8B030D-6E8A-4147-A177-3AD203B41FA5}">
                      <a16:colId xmlns:a16="http://schemas.microsoft.com/office/drawing/2014/main" val="757337369"/>
                    </a:ext>
                  </a:extLst>
                </a:gridCol>
                <a:gridCol w="411480">
                  <a:extLst>
                    <a:ext uri="{9D8B030D-6E8A-4147-A177-3AD203B41FA5}">
                      <a16:colId xmlns:a16="http://schemas.microsoft.com/office/drawing/2014/main" val="1017312495"/>
                    </a:ext>
                  </a:extLst>
                </a:gridCol>
                <a:gridCol w="411480">
                  <a:extLst>
                    <a:ext uri="{9D8B030D-6E8A-4147-A177-3AD203B41FA5}">
                      <a16:colId xmlns:a16="http://schemas.microsoft.com/office/drawing/2014/main" val="248898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19422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- 2017-08-30 20:01:45</a:t>
                      </a:r>
                      <a:r>
                        <a:rPr kumimoji="0" lang="en-US" sz="1000" b="0" i="0" u="none" strike="noStrike" kern="1200" cap="none" spc="0" normalizeH="0" baseline="0" noProof="0">
                          <a:ln>
                            <a:noFill/>
                          </a:ln>
                          <a:solidFill>
                            <a:prstClr val="black"/>
                          </a:solidFill>
                          <a:effectLst/>
                          <a:uLnTx/>
                          <a:uFillTx/>
                          <a:latin typeface="+mn-lt"/>
                          <a:ea typeface="+mn-ea"/>
                          <a:cs typeface="+mn-cs"/>
                        </a:rPr>
                        <a:t>
A young Iraqi woman receives messages of hatred in the Netherlands. The peoples’ reactions will surprise you. What would you say? 
Special thanks to video makers Anas Bendrif and Issa Shaker via </a:t>
                      </a:r>
                      <a:r>
                        <a:rPr kumimoji="0" lang="ar-AE" sz="1000" b="0" i="0" u="none" strike="noStrike" kern="1200" cap="none" spc="0" normalizeH="0" baseline="0" noProof="0">
                          <a:ln>
                            <a:noFill/>
                          </a:ln>
                          <a:solidFill>
                            <a:prstClr val="black"/>
                          </a:solidFill>
                          <a:effectLst/>
                          <a:uLnTx/>
                          <a:uFillTx/>
                          <a:latin typeface="+mn-lt"/>
                          <a:ea typeface="+mn-ea"/>
                          <a:cs typeface="+mn-cs"/>
                        </a:rPr>
                        <a:t>شباب توك - </a:t>
                      </a:r>
                      <a:r>
                        <a:rPr kumimoji="0" lang="en-US" sz="1000" b="0" i="0" u="none" strike="noStrike" kern="1200" cap="none" spc="0" normalizeH="0" baseline="0" noProof="0">
                          <a:ln>
                            <a:noFill/>
                          </a:ln>
                          <a:solidFill>
                            <a:prstClr val="black"/>
                          </a:solidFill>
                          <a:effectLst/>
                          <a:uLnTx/>
                          <a:uFillTx/>
                          <a:latin typeface="+mn-lt"/>
                          <a:ea typeface="+mn-ea"/>
                          <a:cs typeface="+mn-cs"/>
                        </a:rPr>
                        <a:t>DW and DW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would you react?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13530.069708333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extLst>
                  <a:ext uri="{0D108BD9-81ED-4DB2-BD59-A6C34878D82A}">
                    <a16:rowId xmlns:a16="http://schemas.microsoft.com/office/drawing/2014/main" val="339358436"/>
                  </a:ext>
                </a:extLst>
              </a:tr>
            </a:tbl>
          </a:graphicData>
        </a:graphic>
      </p:graphicFrame>
      <p:sp>
        <p:nvSpPr>
          <p:cNvPr id="4" name="Text Placeholder 3">
            <a:extLst>
              <a:ext uri="{FF2B5EF4-FFF2-40B4-BE49-F238E27FC236}">
                <a16:creationId xmlns:a16="http://schemas.microsoft.com/office/drawing/2014/main" id="{98A9D316-8146-4691-AAB3-26D998AEA8D3}"/>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012097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75290-536E-4395-B863-A033FF13FAC2}"/>
              </a:ext>
            </a:extLst>
          </p:cNvPr>
          <p:cNvSpPr>
            <a:spLocks noGrp="1"/>
          </p:cNvSpPr>
          <p:nvPr>
            <p:ph type="title"/>
          </p:nvPr>
        </p:nvSpPr>
        <p:spPr/>
        <p:txBody>
          <a:bodyPr/>
          <a:lstStyle/>
          <a:p>
            <a:r>
              <a:rPr lang="en-US"/>
              <a:t>Facebook Native Video Posts Table - 17 of 24</a:t>
            </a:r>
          </a:p>
        </p:txBody>
      </p:sp>
      <p:graphicFrame>
        <p:nvGraphicFramePr>
          <p:cNvPr id="5" name="Table Placeholder 4">
            <a:extLst>
              <a:ext uri="{FF2B5EF4-FFF2-40B4-BE49-F238E27FC236}">
                <a16:creationId xmlns:a16="http://schemas.microsoft.com/office/drawing/2014/main" id="{F03C8AB5-FCDE-44D2-8C72-76E3A41E8D7B}"/>
              </a:ext>
            </a:extLst>
          </p:cNvPr>
          <p:cNvGraphicFramePr>
            <a:graphicFrameLocks noGrp="1"/>
          </p:cNvGraphicFramePr>
          <p:nvPr>
            <p:ph type="tbl" sz="quarter" idx="13"/>
            <p:extLst>
              <p:ext uri="{D42A27DB-BD31-4B8C-83A1-F6EECF244321}">
                <p14:modId xmlns:p14="http://schemas.microsoft.com/office/powerpoint/2010/main" val="498698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7128953"/>
                    </a:ext>
                  </a:extLst>
                </a:gridCol>
                <a:gridCol w="411480">
                  <a:extLst>
                    <a:ext uri="{9D8B030D-6E8A-4147-A177-3AD203B41FA5}">
                      <a16:colId xmlns:a16="http://schemas.microsoft.com/office/drawing/2014/main" val="2673561105"/>
                    </a:ext>
                  </a:extLst>
                </a:gridCol>
                <a:gridCol w="411480">
                  <a:extLst>
                    <a:ext uri="{9D8B030D-6E8A-4147-A177-3AD203B41FA5}">
                      <a16:colId xmlns:a16="http://schemas.microsoft.com/office/drawing/2014/main" val="2305728202"/>
                    </a:ext>
                  </a:extLst>
                </a:gridCol>
                <a:gridCol w="411480">
                  <a:extLst>
                    <a:ext uri="{9D8B030D-6E8A-4147-A177-3AD203B41FA5}">
                      <a16:colId xmlns:a16="http://schemas.microsoft.com/office/drawing/2014/main" val="2963472952"/>
                    </a:ext>
                  </a:extLst>
                </a:gridCol>
                <a:gridCol w="411480">
                  <a:extLst>
                    <a:ext uri="{9D8B030D-6E8A-4147-A177-3AD203B41FA5}">
                      <a16:colId xmlns:a16="http://schemas.microsoft.com/office/drawing/2014/main" val="31555424"/>
                    </a:ext>
                  </a:extLst>
                </a:gridCol>
                <a:gridCol w="411480">
                  <a:extLst>
                    <a:ext uri="{9D8B030D-6E8A-4147-A177-3AD203B41FA5}">
                      <a16:colId xmlns:a16="http://schemas.microsoft.com/office/drawing/2014/main" val="2194006273"/>
                    </a:ext>
                  </a:extLst>
                </a:gridCol>
                <a:gridCol w="411480">
                  <a:extLst>
                    <a:ext uri="{9D8B030D-6E8A-4147-A177-3AD203B41FA5}">
                      <a16:colId xmlns:a16="http://schemas.microsoft.com/office/drawing/2014/main" val="3044382513"/>
                    </a:ext>
                  </a:extLst>
                </a:gridCol>
                <a:gridCol w="411480">
                  <a:extLst>
                    <a:ext uri="{9D8B030D-6E8A-4147-A177-3AD203B41FA5}">
                      <a16:colId xmlns:a16="http://schemas.microsoft.com/office/drawing/2014/main" val="911769428"/>
                    </a:ext>
                  </a:extLst>
                </a:gridCol>
                <a:gridCol w="411480">
                  <a:extLst>
                    <a:ext uri="{9D8B030D-6E8A-4147-A177-3AD203B41FA5}">
                      <a16:colId xmlns:a16="http://schemas.microsoft.com/office/drawing/2014/main" val="3662239255"/>
                    </a:ext>
                  </a:extLst>
                </a:gridCol>
                <a:gridCol w="411480">
                  <a:extLst>
                    <a:ext uri="{9D8B030D-6E8A-4147-A177-3AD203B41FA5}">
                      <a16:colId xmlns:a16="http://schemas.microsoft.com/office/drawing/2014/main" val="3467899022"/>
                    </a:ext>
                  </a:extLst>
                </a:gridCol>
                <a:gridCol w="411480">
                  <a:extLst>
                    <a:ext uri="{9D8B030D-6E8A-4147-A177-3AD203B41FA5}">
                      <a16:colId xmlns:a16="http://schemas.microsoft.com/office/drawing/2014/main" val="36604149"/>
                    </a:ext>
                  </a:extLst>
                </a:gridCol>
                <a:gridCol w="411480">
                  <a:extLst>
                    <a:ext uri="{9D8B030D-6E8A-4147-A177-3AD203B41FA5}">
                      <a16:colId xmlns:a16="http://schemas.microsoft.com/office/drawing/2014/main" val="192734160"/>
                    </a:ext>
                  </a:extLst>
                </a:gridCol>
                <a:gridCol w="411480">
                  <a:extLst>
                    <a:ext uri="{9D8B030D-6E8A-4147-A177-3AD203B41FA5}">
                      <a16:colId xmlns:a16="http://schemas.microsoft.com/office/drawing/2014/main" val="1974861140"/>
                    </a:ext>
                  </a:extLst>
                </a:gridCol>
                <a:gridCol w="411480">
                  <a:extLst>
                    <a:ext uri="{9D8B030D-6E8A-4147-A177-3AD203B41FA5}">
                      <a16:colId xmlns:a16="http://schemas.microsoft.com/office/drawing/2014/main" val="3336040399"/>
                    </a:ext>
                  </a:extLst>
                </a:gridCol>
                <a:gridCol w="411480">
                  <a:extLst>
                    <a:ext uri="{9D8B030D-6E8A-4147-A177-3AD203B41FA5}">
                      <a16:colId xmlns:a16="http://schemas.microsoft.com/office/drawing/2014/main" val="1311526355"/>
                    </a:ext>
                  </a:extLst>
                </a:gridCol>
                <a:gridCol w="411480">
                  <a:extLst>
                    <a:ext uri="{9D8B030D-6E8A-4147-A177-3AD203B41FA5}">
                      <a16:colId xmlns:a16="http://schemas.microsoft.com/office/drawing/2014/main" val="2658919565"/>
                    </a:ext>
                  </a:extLst>
                </a:gridCol>
                <a:gridCol w="411480">
                  <a:extLst>
                    <a:ext uri="{9D8B030D-6E8A-4147-A177-3AD203B41FA5}">
                      <a16:colId xmlns:a16="http://schemas.microsoft.com/office/drawing/2014/main" val="176013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96693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- 2017-08-30 17:31:37</a:t>
                      </a:r>
                      <a:r>
                        <a:rPr kumimoji="0" lang="en-US" sz="1000" b="0" i="0" u="none" strike="noStrike" kern="1200" cap="none" spc="0" normalizeH="0" baseline="0" noProof="0">
                          <a:ln>
                            <a:noFill/>
                          </a:ln>
                          <a:solidFill>
                            <a:prstClr val="black"/>
                          </a:solidFill>
                          <a:effectLst/>
                          <a:uLnTx/>
                          <a:uFillTx/>
                          <a:latin typeface="+mn-lt"/>
                          <a:ea typeface="+mn-ea"/>
                          <a:cs typeface="+mn-cs"/>
                        </a:rPr>
                        <a:t>
Food fight!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La Tomatina festival in Spain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622.287325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161835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- 2017-08-29 22:27:48</a:t>
                      </a:r>
                      <a:r>
                        <a:rPr kumimoji="0" lang="en-US" sz="1000" b="0" i="0" u="none" strike="noStrike" kern="1200" cap="none" spc="0" normalizeH="0" baseline="0" noProof="0">
                          <a:ln>
                            <a:noFill/>
                          </a:ln>
                          <a:solidFill>
                            <a:prstClr val="black"/>
                          </a:solidFill>
                          <a:effectLst/>
                          <a:uLnTx/>
                          <a:uFillTx/>
                          <a:latin typeface="+mn-lt"/>
                          <a:ea typeface="+mn-ea"/>
                          <a:cs typeface="+mn-cs"/>
                        </a:rPr>
                        <a:t>
In male-dominated Zimbabwe, a 27-year-old female pilot is inspiring young girls to pursue their 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Flying wild in Zimbabwe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206.79380666667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extLst>
                  <a:ext uri="{0D108BD9-81ED-4DB2-BD59-A6C34878D82A}">
                    <a16:rowId xmlns:a16="http://schemas.microsoft.com/office/drawing/2014/main" val="261838023"/>
                  </a:ext>
                </a:extLst>
              </a:tr>
            </a:tbl>
          </a:graphicData>
        </a:graphic>
      </p:graphicFrame>
      <p:sp>
        <p:nvSpPr>
          <p:cNvPr id="4" name="Text Placeholder 3">
            <a:extLst>
              <a:ext uri="{FF2B5EF4-FFF2-40B4-BE49-F238E27FC236}">
                <a16:creationId xmlns:a16="http://schemas.microsoft.com/office/drawing/2014/main" id="{07846493-06EE-483E-A742-D68579A51C86}"/>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2922576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828B1-EB0B-40E6-AF04-995DB0D68D36}"/>
              </a:ext>
            </a:extLst>
          </p:cNvPr>
          <p:cNvSpPr>
            <a:spLocks noGrp="1"/>
          </p:cNvSpPr>
          <p:nvPr>
            <p:ph type="title"/>
          </p:nvPr>
        </p:nvSpPr>
        <p:spPr/>
        <p:txBody>
          <a:bodyPr/>
          <a:lstStyle/>
          <a:p>
            <a:r>
              <a:rPr lang="en-US"/>
              <a:t>Facebook Native Video Posts Table - 18 of 24</a:t>
            </a:r>
          </a:p>
        </p:txBody>
      </p:sp>
      <p:graphicFrame>
        <p:nvGraphicFramePr>
          <p:cNvPr id="5" name="Table Placeholder 4">
            <a:extLst>
              <a:ext uri="{FF2B5EF4-FFF2-40B4-BE49-F238E27FC236}">
                <a16:creationId xmlns:a16="http://schemas.microsoft.com/office/drawing/2014/main" id="{A8F92D41-282F-4953-A448-B4F3530706B4}"/>
              </a:ext>
            </a:extLst>
          </p:cNvPr>
          <p:cNvGraphicFramePr>
            <a:graphicFrameLocks noGrp="1"/>
          </p:cNvGraphicFramePr>
          <p:nvPr>
            <p:ph type="tbl" sz="quarter" idx="13"/>
            <p:extLst>
              <p:ext uri="{D42A27DB-BD31-4B8C-83A1-F6EECF244321}">
                <p14:modId xmlns:p14="http://schemas.microsoft.com/office/powerpoint/2010/main" val="78338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945843"/>
                    </a:ext>
                  </a:extLst>
                </a:gridCol>
                <a:gridCol w="411480">
                  <a:extLst>
                    <a:ext uri="{9D8B030D-6E8A-4147-A177-3AD203B41FA5}">
                      <a16:colId xmlns:a16="http://schemas.microsoft.com/office/drawing/2014/main" val="1219184794"/>
                    </a:ext>
                  </a:extLst>
                </a:gridCol>
                <a:gridCol w="411480">
                  <a:extLst>
                    <a:ext uri="{9D8B030D-6E8A-4147-A177-3AD203B41FA5}">
                      <a16:colId xmlns:a16="http://schemas.microsoft.com/office/drawing/2014/main" val="1186232761"/>
                    </a:ext>
                  </a:extLst>
                </a:gridCol>
                <a:gridCol w="411480">
                  <a:extLst>
                    <a:ext uri="{9D8B030D-6E8A-4147-A177-3AD203B41FA5}">
                      <a16:colId xmlns:a16="http://schemas.microsoft.com/office/drawing/2014/main" val="2856571987"/>
                    </a:ext>
                  </a:extLst>
                </a:gridCol>
                <a:gridCol w="411480">
                  <a:extLst>
                    <a:ext uri="{9D8B030D-6E8A-4147-A177-3AD203B41FA5}">
                      <a16:colId xmlns:a16="http://schemas.microsoft.com/office/drawing/2014/main" val="3158231700"/>
                    </a:ext>
                  </a:extLst>
                </a:gridCol>
                <a:gridCol w="411480">
                  <a:extLst>
                    <a:ext uri="{9D8B030D-6E8A-4147-A177-3AD203B41FA5}">
                      <a16:colId xmlns:a16="http://schemas.microsoft.com/office/drawing/2014/main" val="887078748"/>
                    </a:ext>
                  </a:extLst>
                </a:gridCol>
                <a:gridCol w="411480">
                  <a:extLst>
                    <a:ext uri="{9D8B030D-6E8A-4147-A177-3AD203B41FA5}">
                      <a16:colId xmlns:a16="http://schemas.microsoft.com/office/drawing/2014/main" val="464671532"/>
                    </a:ext>
                  </a:extLst>
                </a:gridCol>
                <a:gridCol w="411480">
                  <a:extLst>
                    <a:ext uri="{9D8B030D-6E8A-4147-A177-3AD203B41FA5}">
                      <a16:colId xmlns:a16="http://schemas.microsoft.com/office/drawing/2014/main" val="2982844762"/>
                    </a:ext>
                  </a:extLst>
                </a:gridCol>
                <a:gridCol w="411480">
                  <a:extLst>
                    <a:ext uri="{9D8B030D-6E8A-4147-A177-3AD203B41FA5}">
                      <a16:colId xmlns:a16="http://schemas.microsoft.com/office/drawing/2014/main" val="3757228389"/>
                    </a:ext>
                  </a:extLst>
                </a:gridCol>
                <a:gridCol w="411480">
                  <a:extLst>
                    <a:ext uri="{9D8B030D-6E8A-4147-A177-3AD203B41FA5}">
                      <a16:colId xmlns:a16="http://schemas.microsoft.com/office/drawing/2014/main" val="431088681"/>
                    </a:ext>
                  </a:extLst>
                </a:gridCol>
                <a:gridCol w="411480">
                  <a:extLst>
                    <a:ext uri="{9D8B030D-6E8A-4147-A177-3AD203B41FA5}">
                      <a16:colId xmlns:a16="http://schemas.microsoft.com/office/drawing/2014/main" val="3122456738"/>
                    </a:ext>
                  </a:extLst>
                </a:gridCol>
                <a:gridCol w="411480">
                  <a:extLst>
                    <a:ext uri="{9D8B030D-6E8A-4147-A177-3AD203B41FA5}">
                      <a16:colId xmlns:a16="http://schemas.microsoft.com/office/drawing/2014/main" val="2530501030"/>
                    </a:ext>
                  </a:extLst>
                </a:gridCol>
                <a:gridCol w="411480">
                  <a:extLst>
                    <a:ext uri="{9D8B030D-6E8A-4147-A177-3AD203B41FA5}">
                      <a16:colId xmlns:a16="http://schemas.microsoft.com/office/drawing/2014/main" val="3921033690"/>
                    </a:ext>
                  </a:extLst>
                </a:gridCol>
                <a:gridCol w="411480">
                  <a:extLst>
                    <a:ext uri="{9D8B030D-6E8A-4147-A177-3AD203B41FA5}">
                      <a16:colId xmlns:a16="http://schemas.microsoft.com/office/drawing/2014/main" val="3686137623"/>
                    </a:ext>
                  </a:extLst>
                </a:gridCol>
                <a:gridCol w="411480">
                  <a:extLst>
                    <a:ext uri="{9D8B030D-6E8A-4147-A177-3AD203B41FA5}">
                      <a16:colId xmlns:a16="http://schemas.microsoft.com/office/drawing/2014/main" val="3045940693"/>
                    </a:ext>
                  </a:extLst>
                </a:gridCol>
                <a:gridCol w="411480">
                  <a:extLst>
                    <a:ext uri="{9D8B030D-6E8A-4147-A177-3AD203B41FA5}">
                      <a16:colId xmlns:a16="http://schemas.microsoft.com/office/drawing/2014/main" val="1078580278"/>
                    </a:ext>
                  </a:extLst>
                </a:gridCol>
                <a:gridCol w="411480">
                  <a:extLst>
                    <a:ext uri="{9D8B030D-6E8A-4147-A177-3AD203B41FA5}">
                      <a16:colId xmlns:a16="http://schemas.microsoft.com/office/drawing/2014/main" val="115678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62531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- 2017-08-29 18:44:55</a:t>
                      </a:r>
                      <a:r>
                        <a:rPr kumimoji="0" lang="en-US" sz="1000" b="0" i="0" u="none" strike="noStrike" kern="1200" cap="none" spc="0" normalizeH="0" baseline="0" noProof="0">
                          <a:ln>
                            <a:noFill/>
                          </a:ln>
                          <a:solidFill>
                            <a:prstClr val="black"/>
                          </a:solidFill>
                          <a:effectLst/>
                          <a:uLnTx/>
                          <a:uFillTx/>
                          <a:latin typeface="+mn-lt"/>
                          <a:ea typeface="+mn-ea"/>
                          <a:cs typeface="+mn-cs"/>
                        </a:rPr>
                        <a:t>
Thousands of people abandoned their water-logged cars and waded through waist-deep water to get home as heavy monsoon rains brought Mumbai to a standstill.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 Heavy rains bring Mumbai to a standstill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330.56722166667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extLst>
                  <a:ext uri="{0D108BD9-81ED-4DB2-BD59-A6C34878D82A}">
                    <a16:rowId xmlns:a16="http://schemas.microsoft.com/office/drawing/2014/main" val="2285669308"/>
                  </a:ext>
                </a:extLst>
              </a:tr>
            </a:tbl>
          </a:graphicData>
        </a:graphic>
      </p:graphicFrame>
      <p:sp>
        <p:nvSpPr>
          <p:cNvPr id="4" name="Text Placeholder 3">
            <a:extLst>
              <a:ext uri="{FF2B5EF4-FFF2-40B4-BE49-F238E27FC236}">
                <a16:creationId xmlns:a16="http://schemas.microsoft.com/office/drawing/2014/main" id="{46421B80-928B-450A-AF43-6205F6CE23BE}"/>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151626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1ED07-89BF-4F52-AA04-D75A1AB5957C}"/>
              </a:ext>
            </a:extLst>
          </p:cNvPr>
          <p:cNvSpPr>
            <a:spLocks noGrp="1"/>
          </p:cNvSpPr>
          <p:nvPr>
            <p:ph type="title"/>
          </p:nvPr>
        </p:nvSpPr>
        <p:spPr/>
        <p:txBody>
          <a:bodyPr/>
          <a:lstStyle/>
          <a:p>
            <a:r>
              <a:rPr lang="en-US"/>
              <a:t>Facebook Native Video Posts Table - 19 of 24</a:t>
            </a:r>
          </a:p>
        </p:txBody>
      </p:sp>
      <p:graphicFrame>
        <p:nvGraphicFramePr>
          <p:cNvPr id="5" name="Table Placeholder 4">
            <a:extLst>
              <a:ext uri="{FF2B5EF4-FFF2-40B4-BE49-F238E27FC236}">
                <a16:creationId xmlns:a16="http://schemas.microsoft.com/office/drawing/2014/main" id="{93D3F5A1-01E3-4097-A738-09F510910044}"/>
              </a:ext>
            </a:extLst>
          </p:cNvPr>
          <p:cNvGraphicFramePr>
            <a:graphicFrameLocks noGrp="1"/>
          </p:cNvGraphicFramePr>
          <p:nvPr>
            <p:ph type="tbl" sz="quarter" idx="13"/>
            <p:extLst>
              <p:ext uri="{D42A27DB-BD31-4B8C-83A1-F6EECF244321}">
                <p14:modId xmlns:p14="http://schemas.microsoft.com/office/powerpoint/2010/main" val="138165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0466540"/>
                    </a:ext>
                  </a:extLst>
                </a:gridCol>
                <a:gridCol w="411480">
                  <a:extLst>
                    <a:ext uri="{9D8B030D-6E8A-4147-A177-3AD203B41FA5}">
                      <a16:colId xmlns:a16="http://schemas.microsoft.com/office/drawing/2014/main" val="1598651086"/>
                    </a:ext>
                  </a:extLst>
                </a:gridCol>
                <a:gridCol w="411480">
                  <a:extLst>
                    <a:ext uri="{9D8B030D-6E8A-4147-A177-3AD203B41FA5}">
                      <a16:colId xmlns:a16="http://schemas.microsoft.com/office/drawing/2014/main" val="2818637272"/>
                    </a:ext>
                  </a:extLst>
                </a:gridCol>
                <a:gridCol w="411480">
                  <a:extLst>
                    <a:ext uri="{9D8B030D-6E8A-4147-A177-3AD203B41FA5}">
                      <a16:colId xmlns:a16="http://schemas.microsoft.com/office/drawing/2014/main" val="400235061"/>
                    </a:ext>
                  </a:extLst>
                </a:gridCol>
                <a:gridCol w="411480">
                  <a:extLst>
                    <a:ext uri="{9D8B030D-6E8A-4147-A177-3AD203B41FA5}">
                      <a16:colId xmlns:a16="http://schemas.microsoft.com/office/drawing/2014/main" val="1392976154"/>
                    </a:ext>
                  </a:extLst>
                </a:gridCol>
                <a:gridCol w="411480">
                  <a:extLst>
                    <a:ext uri="{9D8B030D-6E8A-4147-A177-3AD203B41FA5}">
                      <a16:colId xmlns:a16="http://schemas.microsoft.com/office/drawing/2014/main" val="2850445880"/>
                    </a:ext>
                  </a:extLst>
                </a:gridCol>
                <a:gridCol w="411480">
                  <a:extLst>
                    <a:ext uri="{9D8B030D-6E8A-4147-A177-3AD203B41FA5}">
                      <a16:colId xmlns:a16="http://schemas.microsoft.com/office/drawing/2014/main" val="790561928"/>
                    </a:ext>
                  </a:extLst>
                </a:gridCol>
                <a:gridCol w="411480">
                  <a:extLst>
                    <a:ext uri="{9D8B030D-6E8A-4147-A177-3AD203B41FA5}">
                      <a16:colId xmlns:a16="http://schemas.microsoft.com/office/drawing/2014/main" val="4255221101"/>
                    </a:ext>
                  </a:extLst>
                </a:gridCol>
                <a:gridCol w="411480">
                  <a:extLst>
                    <a:ext uri="{9D8B030D-6E8A-4147-A177-3AD203B41FA5}">
                      <a16:colId xmlns:a16="http://schemas.microsoft.com/office/drawing/2014/main" val="1777342570"/>
                    </a:ext>
                  </a:extLst>
                </a:gridCol>
                <a:gridCol w="411480">
                  <a:extLst>
                    <a:ext uri="{9D8B030D-6E8A-4147-A177-3AD203B41FA5}">
                      <a16:colId xmlns:a16="http://schemas.microsoft.com/office/drawing/2014/main" val="94644098"/>
                    </a:ext>
                  </a:extLst>
                </a:gridCol>
                <a:gridCol w="411480">
                  <a:extLst>
                    <a:ext uri="{9D8B030D-6E8A-4147-A177-3AD203B41FA5}">
                      <a16:colId xmlns:a16="http://schemas.microsoft.com/office/drawing/2014/main" val="458562208"/>
                    </a:ext>
                  </a:extLst>
                </a:gridCol>
                <a:gridCol w="411480">
                  <a:extLst>
                    <a:ext uri="{9D8B030D-6E8A-4147-A177-3AD203B41FA5}">
                      <a16:colId xmlns:a16="http://schemas.microsoft.com/office/drawing/2014/main" val="2490410630"/>
                    </a:ext>
                  </a:extLst>
                </a:gridCol>
                <a:gridCol w="411480">
                  <a:extLst>
                    <a:ext uri="{9D8B030D-6E8A-4147-A177-3AD203B41FA5}">
                      <a16:colId xmlns:a16="http://schemas.microsoft.com/office/drawing/2014/main" val="778164368"/>
                    </a:ext>
                  </a:extLst>
                </a:gridCol>
                <a:gridCol w="411480">
                  <a:extLst>
                    <a:ext uri="{9D8B030D-6E8A-4147-A177-3AD203B41FA5}">
                      <a16:colId xmlns:a16="http://schemas.microsoft.com/office/drawing/2014/main" val="2711625732"/>
                    </a:ext>
                  </a:extLst>
                </a:gridCol>
                <a:gridCol w="411480">
                  <a:extLst>
                    <a:ext uri="{9D8B030D-6E8A-4147-A177-3AD203B41FA5}">
                      <a16:colId xmlns:a16="http://schemas.microsoft.com/office/drawing/2014/main" val="3243944119"/>
                    </a:ext>
                  </a:extLst>
                </a:gridCol>
                <a:gridCol w="411480">
                  <a:extLst>
                    <a:ext uri="{9D8B030D-6E8A-4147-A177-3AD203B41FA5}">
                      <a16:colId xmlns:a16="http://schemas.microsoft.com/office/drawing/2014/main" val="106259684"/>
                    </a:ext>
                  </a:extLst>
                </a:gridCol>
                <a:gridCol w="411480">
                  <a:extLst>
                    <a:ext uri="{9D8B030D-6E8A-4147-A177-3AD203B41FA5}">
                      <a16:colId xmlns:a16="http://schemas.microsoft.com/office/drawing/2014/main" val="238300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2377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- 2017-08-29 14:40:25</a:t>
                      </a:r>
                      <a:r>
                        <a:rPr kumimoji="0" lang="en-US" sz="1000" b="0" i="0" u="none" strike="noStrike" kern="1200" cap="none" spc="0" normalizeH="0" baseline="0" noProof="0">
                          <a:ln>
                            <a:noFill/>
                          </a:ln>
                          <a:solidFill>
                            <a:prstClr val="black"/>
                          </a:solidFill>
                          <a:effectLst/>
                          <a:uLnTx/>
                          <a:uFillTx/>
                          <a:latin typeface="+mn-lt"/>
                          <a:ea typeface="+mn-ea"/>
                          <a:cs typeface="+mn-cs"/>
                        </a:rPr>
                        <a:t>
In the wake of Hurricane Harvey, Houston, Texas deals with the catastrophic flooding which has turned highways into rivers and killed at least nine people.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Houston's catastrophic floods look like from the 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3914752054"/>
                  </a:ext>
                </a:extLst>
              </a:tr>
            </a:tbl>
          </a:graphicData>
        </a:graphic>
      </p:graphicFrame>
      <p:sp>
        <p:nvSpPr>
          <p:cNvPr id="4" name="Text Placeholder 3">
            <a:extLst>
              <a:ext uri="{FF2B5EF4-FFF2-40B4-BE49-F238E27FC236}">
                <a16:creationId xmlns:a16="http://schemas.microsoft.com/office/drawing/2014/main" id="{F0399DB7-CDCA-4D8E-910D-DA74FC5D1895}"/>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794156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FC7C-B1AE-4FFD-AFCF-0683CF70815A}"/>
              </a:ext>
            </a:extLst>
          </p:cNvPr>
          <p:cNvSpPr>
            <a:spLocks noGrp="1"/>
          </p:cNvSpPr>
          <p:nvPr>
            <p:ph type="title"/>
          </p:nvPr>
        </p:nvSpPr>
        <p:spPr/>
        <p:txBody>
          <a:bodyPr/>
          <a:lstStyle/>
          <a:p>
            <a:r>
              <a:rPr lang="en-US"/>
              <a:t>Facebook Native Video Posts Table - 20 of 24</a:t>
            </a:r>
          </a:p>
        </p:txBody>
      </p:sp>
      <p:graphicFrame>
        <p:nvGraphicFramePr>
          <p:cNvPr id="5" name="Table Placeholder 4">
            <a:extLst>
              <a:ext uri="{FF2B5EF4-FFF2-40B4-BE49-F238E27FC236}">
                <a16:creationId xmlns:a16="http://schemas.microsoft.com/office/drawing/2014/main" id="{6E4E2628-7E28-492C-BD24-3AC1DEA94B47}"/>
              </a:ext>
            </a:extLst>
          </p:cNvPr>
          <p:cNvGraphicFramePr>
            <a:graphicFrameLocks noGrp="1"/>
          </p:cNvGraphicFramePr>
          <p:nvPr>
            <p:ph type="tbl" sz="quarter" idx="13"/>
            <p:extLst>
              <p:ext uri="{D42A27DB-BD31-4B8C-83A1-F6EECF244321}">
                <p14:modId xmlns:p14="http://schemas.microsoft.com/office/powerpoint/2010/main" val="280862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0452296"/>
                    </a:ext>
                  </a:extLst>
                </a:gridCol>
                <a:gridCol w="411480">
                  <a:extLst>
                    <a:ext uri="{9D8B030D-6E8A-4147-A177-3AD203B41FA5}">
                      <a16:colId xmlns:a16="http://schemas.microsoft.com/office/drawing/2014/main" val="2818720861"/>
                    </a:ext>
                  </a:extLst>
                </a:gridCol>
                <a:gridCol w="411480">
                  <a:extLst>
                    <a:ext uri="{9D8B030D-6E8A-4147-A177-3AD203B41FA5}">
                      <a16:colId xmlns:a16="http://schemas.microsoft.com/office/drawing/2014/main" val="2624588982"/>
                    </a:ext>
                  </a:extLst>
                </a:gridCol>
                <a:gridCol w="411480">
                  <a:extLst>
                    <a:ext uri="{9D8B030D-6E8A-4147-A177-3AD203B41FA5}">
                      <a16:colId xmlns:a16="http://schemas.microsoft.com/office/drawing/2014/main" val="893290024"/>
                    </a:ext>
                  </a:extLst>
                </a:gridCol>
                <a:gridCol w="411480">
                  <a:extLst>
                    <a:ext uri="{9D8B030D-6E8A-4147-A177-3AD203B41FA5}">
                      <a16:colId xmlns:a16="http://schemas.microsoft.com/office/drawing/2014/main" val="2436695420"/>
                    </a:ext>
                  </a:extLst>
                </a:gridCol>
                <a:gridCol w="411480">
                  <a:extLst>
                    <a:ext uri="{9D8B030D-6E8A-4147-A177-3AD203B41FA5}">
                      <a16:colId xmlns:a16="http://schemas.microsoft.com/office/drawing/2014/main" val="1267771965"/>
                    </a:ext>
                  </a:extLst>
                </a:gridCol>
                <a:gridCol w="411480">
                  <a:extLst>
                    <a:ext uri="{9D8B030D-6E8A-4147-A177-3AD203B41FA5}">
                      <a16:colId xmlns:a16="http://schemas.microsoft.com/office/drawing/2014/main" val="939207316"/>
                    </a:ext>
                  </a:extLst>
                </a:gridCol>
                <a:gridCol w="411480">
                  <a:extLst>
                    <a:ext uri="{9D8B030D-6E8A-4147-A177-3AD203B41FA5}">
                      <a16:colId xmlns:a16="http://schemas.microsoft.com/office/drawing/2014/main" val="785192030"/>
                    </a:ext>
                  </a:extLst>
                </a:gridCol>
                <a:gridCol w="411480">
                  <a:extLst>
                    <a:ext uri="{9D8B030D-6E8A-4147-A177-3AD203B41FA5}">
                      <a16:colId xmlns:a16="http://schemas.microsoft.com/office/drawing/2014/main" val="4110390952"/>
                    </a:ext>
                  </a:extLst>
                </a:gridCol>
                <a:gridCol w="411480">
                  <a:extLst>
                    <a:ext uri="{9D8B030D-6E8A-4147-A177-3AD203B41FA5}">
                      <a16:colId xmlns:a16="http://schemas.microsoft.com/office/drawing/2014/main" val="1322957316"/>
                    </a:ext>
                  </a:extLst>
                </a:gridCol>
                <a:gridCol w="411480">
                  <a:extLst>
                    <a:ext uri="{9D8B030D-6E8A-4147-A177-3AD203B41FA5}">
                      <a16:colId xmlns:a16="http://schemas.microsoft.com/office/drawing/2014/main" val="2034401904"/>
                    </a:ext>
                  </a:extLst>
                </a:gridCol>
                <a:gridCol w="411480">
                  <a:extLst>
                    <a:ext uri="{9D8B030D-6E8A-4147-A177-3AD203B41FA5}">
                      <a16:colId xmlns:a16="http://schemas.microsoft.com/office/drawing/2014/main" val="2650840028"/>
                    </a:ext>
                  </a:extLst>
                </a:gridCol>
                <a:gridCol w="411480">
                  <a:extLst>
                    <a:ext uri="{9D8B030D-6E8A-4147-A177-3AD203B41FA5}">
                      <a16:colId xmlns:a16="http://schemas.microsoft.com/office/drawing/2014/main" val="674483254"/>
                    </a:ext>
                  </a:extLst>
                </a:gridCol>
                <a:gridCol w="411480">
                  <a:extLst>
                    <a:ext uri="{9D8B030D-6E8A-4147-A177-3AD203B41FA5}">
                      <a16:colId xmlns:a16="http://schemas.microsoft.com/office/drawing/2014/main" val="4184798907"/>
                    </a:ext>
                  </a:extLst>
                </a:gridCol>
                <a:gridCol w="411480">
                  <a:extLst>
                    <a:ext uri="{9D8B030D-6E8A-4147-A177-3AD203B41FA5}">
                      <a16:colId xmlns:a16="http://schemas.microsoft.com/office/drawing/2014/main" val="4178320808"/>
                    </a:ext>
                  </a:extLst>
                </a:gridCol>
                <a:gridCol w="411480">
                  <a:extLst>
                    <a:ext uri="{9D8B030D-6E8A-4147-A177-3AD203B41FA5}">
                      <a16:colId xmlns:a16="http://schemas.microsoft.com/office/drawing/2014/main" val="3517217575"/>
                    </a:ext>
                  </a:extLst>
                </a:gridCol>
                <a:gridCol w="411480">
                  <a:extLst>
                    <a:ext uri="{9D8B030D-6E8A-4147-A177-3AD203B41FA5}">
                      <a16:colId xmlns:a16="http://schemas.microsoft.com/office/drawing/2014/main" val="316526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87380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- 2017-08-29 08:29:32</a:t>
                      </a:r>
                      <a:r>
                        <a:rPr kumimoji="0" lang="en-US" sz="1000" b="0" i="0" u="none" strike="noStrike" kern="1200" cap="none" spc="0" normalizeH="0" baseline="0" noProof="0">
                          <a:ln>
                            <a:noFill/>
                          </a:ln>
                          <a:solidFill>
                            <a:prstClr val="black"/>
                          </a:solidFill>
                          <a:effectLst/>
                          <a:uLnTx/>
                          <a:uFillTx/>
                          <a:latin typeface="+mn-lt"/>
                          <a:ea typeface="+mn-ea"/>
                          <a:cs typeface="+mn-cs"/>
                        </a:rPr>
                        <a:t>
Join us LIVE as Chancellor Angela Merkel holds her traditional summer press conference ahead of next month's elections.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Chancellor Merkel holds summer press conference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1068.41473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a:t>
                      </a:r>
                    </a:p>
                  </a:txBody>
                  <a:tcPr/>
                </a:tc>
                <a:extLst>
                  <a:ext uri="{0D108BD9-81ED-4DB2-BD59-A6C34878D82A}">
                    <a16:rowId xmlns:a16="http://schemas.microsoft.com/office/drawing/2014/main" val="2640364277"/>
                  </a:ext>
                </a:extLst>
              </a:tr>
            </a:tbl>
          </a:graphicData>
        </a:graphic>
      </p:graphicFrame>
      <p:sp>
        <p:nvSpPr>
          <p:cNvPr id="4" name="Text Placeholder 3">
            <a:extLst>
              <a:ext uri="{FF2B5EF4-FFF2-40B4-BE49-F238E27FC236}">
                <a16:creationId xmlns:a16="http://schemas.microsoft.com/office/drawing/2014/main" id="{3867A49F-EC97-4D4E-9581-A951DA39C3C1}"/>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309881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5176-09B3-41DD-897B-3A809EB8C41A}"/>
              </a:ext>
            </a:extLst>
          </p:cNvPr>
          <p:cNvSpPr>
            <a:spLocks noGrp="1"/>
          </p:cNvSpPr>
          <p:nvPr>
            <p:ph type="title"/>
          </p:nvPr>
        </p:nvSpPr>
        <p:spPr/>
        <p:txBody>
          <a:bodyPr/>
          <a:lstStyle/>
          <a:p>
            <a:r>
              <a:rPr lang="en-US"/>
              <a:t>Facebook Native Video Posts Table - 21 of 24</a:t>
            </a:r>
          </a:p>
        </p:txBody>
      </p:sp>
      <p:graphicFrame>
        <p:nvGraphicFramePr>
          <p:cNvPr id="5" name="Table Placeholder 4">
            <a:extLst>
              <a:ext uri="{FF2B5EF4-FFF2-40B4-BE49-F238E27FC236}">
                <a16:creationId xmlns:a16="http://schemas.microsoft.com/office/drawing/2014/main" id="{715ED020-681D-4E70-BC07-375AF3D887F0}"/>
              </a:ext>
            </a:extLst>
          </p:cNvPr>
          <p:cNvGraphicFramePr>
            <a:graphicFrameLocks noGrp="1"/>
          </p:cNvGraphicFramePr>
          <p:nvPr>
            <p:ph type="tbl" sz="quarter" idx="13"/>
            <p:extLst>
              <p:ext uri="{D42A27DB-BD31-4B8C-83A1-F6EECF244321}">
                <p14:modId xmlns:p14="http://schemas.microsoft.com/office/powerpoint/2010/main" val="257278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5385977"/>
                    </a:ext>
                  </a:extLst>
                </a:gridCol>
                <a:gridCol w="411480">
                  <a:extLst>
                    <a:ext uri="{9D8B030D-6E8A-4147-A177-3AD203B41FA5}">
                      <a16:colId xmlns:a16="http://schemas.microsoft.com/office/drawing/2014/main" val="2106784373"/>
                    </a:ext>
                  </a:extLst>
                </a:gridCol>
                <a:gridCol w="411480">
                  <a:extLst>
                    <a:ext uri="{9D8B030D-6E8A-4147-A177-3AD203B41FA5}">
                      <a16:colId xmlns:a16="http://schemas.microsoft.com/office/drawing/2014/main" val="3074558985"/>
                    </a:ext>
                  </a:extLst>
                </a:gridCol>
                <a:gridCol w="411480">
                  <a:extLst>
                    <a:ext uri="{9D8B030D-6E8A-4147-A177-3AD203B41FA5}">
                      <a16:colId xmlns:a16="http://schemas.microsoft.com/office/drawing/2014/main" val="1282165811"/>
                    </a:ext>
                  </a:extLst>
                </a:gridCol>
                <a:gridCol w="411480">
                  <a:extLst>
                    <a:ext uri="{9D8B030D-6E8A-4147-A177-3AD203B41FA5}">
                      <a16:colId xmlns:a16="http://schemas.microsoft.com/office/drawing/2014/main" val="2928284712"/>
                    </a:ext>
                  </a:extLst>
                </a:gridCol>
                <a:gridCol w="411480">
                  <a:extLst>
                    <a:ext uri="{9D8B030D-6E8A-4147-A177-3AD203B41FA5}">
                      <a16:colId xmlns:a16="http://schemas.microsoft.com/office/drawing/2014/main" val="1067578864"/>
                    </a:ext>
                  </a:extLst>
                </a:gridCol>
                <a:gridCol w="411480">
                  <a:extLst>
                    <a:ext uri="{9D8B030D-6E8A-4147-A177-3AD203B41FA5}">
                      <a16:colId xmlns:a16="http://schemas.microsoft.com/office/drawing/2014/main" val="4095993161"/>
                    </a:ext>
                  </a:extLst>
                </a:gridCol>
                <a:gridCol w="411480">
                  <a:extLst>
                    <a:ext uri="{9D8B030D-6E8A-4147-A177-3AD203B41FA5}">
                      <a16:colId xmlns:a16="http://schemas.microsoft.com/office/drawing/2014/main" val="166857135"/>
                    </a:ext>
                  </a:extLst>
                </a:gridCol>
                <a:gridCol w="411480">
                  <a:extLst>
                    <a:ext uri="{9D8B030D-6E8A-4147-A177-3AD203B41FA5}">
                      <a16:colId xmlns:a16="http://schemas.microsoft.com/office/drawing/2014/main" val="2060419639"/>
                    </a:ext>
                  </a:extLst>
                </a:gridCol>
                <a:gridCol w="411480">
                  <a:extLst>
                    <a:ext uri="{9D8B030D-6E8A-4147-A177-3AD203B41FA5}">
                      <a16:colId xmlns:a16="http://schemas.microsoft.com/office/drawing/2014/main" val="3917604062"/>
                    </a:ext>
                  </a:extLst>
                </a:gridCol>
                <a:gridCol w="411480">
                  <a:extLst>
                    <a:ext uri="{9D8B030D-6E8A-4147-A177-3AD203B41FA5}">
                      <a16:colId xmlns:a16="http://schemas.microsoft.com/office/drawing/2014/main" val="3601374473"/>
                    </a:ext>
                  </a:extLst>
                </a:gridCol>
                <a:gridCol w="411480">
                  <a:extLst>
                    <a:ext uri="{9D8B030D-6E8A-4147-A177-3AD203B41FA5}">
                      <a16:colId xmlns:a16="http://schemas.microsoft.com/office/drawing/2014/main" val="1148880413"/>
                    </a:ext>
                  </a:extLst>
                </a:gridCol>
                <a:gridCol w="411480">
                  <a:extLst>
                    <a:ext uri="{9D8B030D-6E8A-4147-A177-3AD203B41FA5}">
                      <a16:colId xmlns:a16="http://schemas.microsoft.com/office/drawing/2014/main" val="1695612783"/>
                    </a:ext>
                  </a:extLst>
                </a:gridCol>
                <a:gridCol w="411480">
                  <a:extLst>
                    <a:ext uri="{9D8B030D-6E8A-4147-A177-3AD203B41FA5}">
                      <a16:colId xmlns:a16="http://schemas.microsoft.com/office/drawing/2014/main" val="1227123900"/>
                    </a:ext>
                  </a:extLst>
                </a:gridCol>
                <a:gridCol w="411480">
                  <a:extLst>
                    <a:ext uri="{9D8B030D-6E8A-4147-A177-3AD203B41FA5}">
                      <a16:colId xmlns:a16="http://schemas.microsoft.com/office/drawing/2014/main" val="2641732632"/>
                    </a:ext>
                  </a:extLst>
                </a:gridCol>
                <a:gridCol w="411480">
                  <a:extLst>
                    <a:ext uri="{9D8B030D-6E8A-4147-A177-3AD203B41FA5}">
                      <a16:colId xmlns:a16="http://schemas.microsoft.com/office/drawing/2014/main" val="1275327096"/>
                    </a:ext>
                  </a:extLst>
                </a:gridCol>
                <a:gridCol w="411480">
                  <a:extLst>
                    <a:ext uri="{9D8B030D-6E8A-4147-A177-3AD203B41FA5}">
                      <a16:colId xmlns:a16="http://schemas.microsoft.com/office/drawing/2014/main" val="237304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031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- 2017-08-28 18:25:18</a:t>
                      </a:r>
                      <a:r>
                        <a:rPr kumimoji="0" lang="en-US" sz="1000" b="0" i="0" u="none" strike="noStrike" kern="1200" cap="none" spc="0" normalizeH="0" baseline="0" noProof="0">
                          <a:ln>
                            <a:noFill/>
                          </a:ln>
                          <a:solidFill>
                            <a:prstClr val="black"/>
                          </a:solidFill>
                          <a:effectLst/>
                          <a:uLnTx/>
                          <a:uFillTx/>
                          <a:latin typeface="+mn-lt"/>
                          <a:ea typeface="+mn-ea"/>
                          <a:cs typeface="+mn-cs"/>
                        </a:rPr>
                        <a:t>
"If we go home, the army will kill us": Thousands of Rohingya people in Myanmar are stuck at the border because of clashes between rebels and the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Thousands of Rohingya people are trying to flee 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9592.3402916667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551313786"/>
                  </a:ext>
                </a:extLst>
              </a:tr>
            </a:tbl>
          </a:graphicData>
        </a:graphic>
      </p:graphicFrame>
      <p:sp>
        <p:nvSpPr>
          <p:cNvPr id="4" name="Text Placeholder 3">
            <a:extLst>
              <a:ext uri="{FF2B5EF4-FFF2-40B4-BE49-F238E27FC236}">
                <a16:creationId xmlns:a16="http://schemas.microsoft.com/office/drawing/2014/main" id="{CA62876A-1B45-4742-9C28-66C389284AFB}"/>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4072502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38F10-6BF2-4429-B9C2-B709C13A3EF2}"/>
              </a:ext>
            </a:extLst>
          </p:cNvPr>
          <p:cNvSpPr>
            <a:spLocks noGrp="1"/>
          </p:cNvSpPr>
          <p:nvPr>
            <p:ph type="title"/>
          </p:nvPr>
        </p:nvSpPr>
        <p:spPr/>
        <p:txBody>
          <a:bodyPr/>
          <a:lstStyle/>
          <a:p>
            <a:r>
              <a:rPr lang="en-US"/>
              <a:t>Facebook Native Video Posts Table - 22 of 24</a:t>
            </a:r>
          </a:p>
        </p:txBody>
      </p:sp>
      <p:graphicFrame>
        <p:nvGraphicFramePr>
          <p:cNvPr id="5" name="Table Placeholder 4">
            <a:extLst>
              <a:ext uri="{FF2B5EF4-FFF2-40B4-BE49-F238E27FC236}">
                <a16:creationId xmlns:a16="http://schemas.microsoft.com/office/drawing/2014/main" id="{AFCBF4D5-6FBD-4053-A74B-D690BC605AAD}"/>
              </a:ext>
            </a:extLst>
          </p:cNvPr>
          <p:cNvGraphicFramePr>
            <a:graphicFrameLocks noGrp="1"/>
          </p:cNvGraphicFramePr>
          <p:nvPr>
            <p:ph type="tbl" sz="quarter" idx="13"/>
            <p:extLst>
              <p:ext uri="{D42A27DB-BD31-4B8C-83A1-F6EECF244321}">
                <p14:modId xmlns:p14="http://schemas.microsoft.com/office/powerpoint/2010/main" val="102936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379012"/>
                    </a:ext>
                  </a:extLst>
                </a:gridCol>
                <a:gridCol w="411480">
                  <a:extLst>
                    <a:ext uri="{9D8B030D-6E8A-4147-A177-3AD203B41FA5}">
                      <a16:colId xmlns:a16="http://schemas.microsoft.com/office/drawing/2014/main" val="2282751604"/>
                    </a:ext>
                  </a:extLst>
                </a:gridCol>
                <a:gridCol w="411480">
                  <a:extLst>
                    <a:ext uri="{9D8B030D-6E8A-4147-A177-3AD203B41FA5}">
                      <a16:colId xmlns:a16="http://schemas.microsoft.com/office/drawing/2014/main" val="2385113541"/>
                    </a:ext>
                  </a:extLst>
                </a:gridCol>
                <a:gridCol w="411480">
                  <a:extLst>
                    <a:ext uri="{9D8B030D-6E8A-4147-A177-3AD203B41FA5}">
                      <a16:colId xmlns:a16="http://schemas.microsoft.com/office/drawing/2014/main" val="1211050591"/>
                    </a:ext>
                  </a:extLst>
                </a:gridCol>
                <a:gridCol w="411480">
                  <a:extLst>
                    <a:ext uri="{9D8B030D-6E8A-4147-A177-3AD203B41FA5}">
                      <a16:colId xmlns:a16="http://schemas.microsoft.com/office/drawing/2014/main" val="1452632222"/>
                    </a:ext>
                  </a:extLst>
                </a:gridCol>
                <a:gridCol w="411480">
                  <a:extLst>
                    <a:ext uri="{9D8B030D-6E8A-4147-A177-3AD203B41FA5}">
                      <a16:colId xmlns:a16="http://schemas.microsoft.com/office/drawing/2014/main" val="3275450930"/>
                    </a:ext>
                  </a:extLst>
                </a:gridCol>
                <a:gridCol w="411480">
                  <a:extLst>
                    <a:ext uri="{9D8B030D-6E8A-4147-A177-3AD203B41FA5}">
                      <a16:colId xmlns:a16="http://schemas.microsoft.com/office/drawing/2014/main" val="2104993754"/>
                    </a:ext>
                  </a:extLst>
                </a:gridCol>
                <a:gridCol w="411480">
                  <a:extLst>
                    <a:ext uri="{9D8B030D-6E8A-4147-A177-3AD203B41FA5}">
                      <a16:colId xmlns:a16="http://schemas.microsoft.com/office/drawing/2014/main" val="3026880101"/>
                    </a:ext>
                  </a:extLst>
                </a:gridCol>
                <a:gridCol w="411480">
                  <a:extLst>
                    <a:ext uri="{9D8B030D-6E8A-4147-A177-3AD203B41FA5}">
                      <a16:colId xmlns:a16="http://schemas.microsoft.com/office/drawing/2014/main" val="1785338566"/>
                    </a:ext>
                  </a:extLst>
                </a:gridCol>
                <a:gridCol w="411480">
                  <a:extLst>
                    <a:ext uri="{9D8B030D-6E8A-4147-A177-3AD203B41FA5}">
                      <a16:colId xmlns:a16="http://schemas.microsoft.com/office/drawing/2014/main" val="120394538"/>
                    </a:ext>
                  </a:extLst>
                </a:gridCol>
                <a:gridCol w="411480">
                  <a:extLst>
                    <a:ext uri="{9D8B030D-6E8A-4147-A177-3AD203B41FA5}">
                      <a16:colId xmlns:a16="http://schemas.microsoft.com/office/drawing/2014/main" val="3094523992"/>
                    </a:ext>
                  </a:extLst>
                </a:gridCol>
                <a:gridCol w="411480">
                  <a:extLst>
                    <a:ext uri="{9D8B030D-6E8A-4147-A177-3AD203B41FA5}">
                      <a16:colId xmlns:a16="http://schemas.microsoft.com/office/drawing/2014/main" val="1290182485"/>
                    </a:ext>
                  </a:extLst>
                </a:gridCol>
                <a:gridCol w="411480">
                  <a:extLst>
                    <a:ext uri="{9D8B030D-6E8A-4147-A177-3AD203B41FA5}">
                      <a16:colId xmlns:a16="http://schemas.microsoft.com/office/drawing/2014/main" val="3383823101"/>
                    </a:ext>
                  </a:extLst>
                </a:gridCol>
                <a:gridCol w="411480">
                  <a:extLst>
                    <a:ext uri="{9D8B030D-6E8A-4147-A177-3AD203B41FA5}">
                      <a16:colId xmlns:a16="http://schemas.microsoft.com/office/drawing/2014/main" val="891907647"/>
                    </a:ext>
                  </a:extLst>
                </a:gridCol>
                <a:gridCol w="411480">
                  <a:extLst>
                    <a:ext uri="{9D8B030D-6E8A-4147-A177-3AD203B41FA5}">
                      <a16:colId xmlns:a16="http://schemas.microsoft.com/office/drawing/2014/main" val="1308796249"/>
                    </a:ext>
                  </a:extLst>
                </a:gridCol>
                <a:gridCol w="411480">
                  <a:extLst>
                    <a:ext uri="{9D8B030D-6E8A-4147-A177-3AD203B41FA5}">
                      <a16:colId xmlns:a16="http://schemas.microsoft.com/office/drawing/2014/main" val="3277136727"/>
                    </a:ext>
                  </a:extLst>
                </a:gridCol>
                <a:gridCol w="411480">
                  <a:extLst>
                    <a:ext uri="{9D8B030D-6E8A-4147-A177-3AD203B41FA5}">
                      <a16:colId xmlns:a16="http://schemas.microsoft.com/office/drawing/2014/main" val="1968288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9828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- 2017-08-28 12:46:53</a:t>
                      </a:r>
                      <a:r>
                        <a:rPr kumimoji="0" lang="en-US" sz="1000" b="0" i="0" u="none" strike="noStrike" kern="1200" cap="none" spc="0" normalizeH="0" baseline="0" noProof="0">
                          <a:ln>
                            <a:noFill/>
                          </a:ln>
                          <a:solidFill>
                            <a:prstClr val="black"/>
                          </a:solidFill>
                          <a:effectLst/>
                          <a:uLnTx/>
                          <a:uFillTx/>
                          <a:latin typeface="+mn-lt"/>
                          <a:ea typeface="+mn-ea"/>
                          <a:cs typeface="+mn-cs"/>
                        </a:rPr>
                        <a:t>
The amount of rain which has fallen in Texas during tropical storm Harvey could fill 34,000 Empire State Buildings.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Tropical Storm Harvey devastates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1059.0280066667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a:t>
                      </a:r>
                    </a:p>
                  </a:txBody>
                  <a:tcPr/>
                </a:tc>
                <a:extLst>
                  <a:ext uri="{0D108BD9-81ED-4DB2-BD59-A6C34878D82A}">
                    <a16:rowId xmlns:a16="http://schemas.microsoft.com/office/drawing/2014/main" val="3636607019"/>
                  </a:ext>
                </a:extLst>
              </a:tr>
            </a:tbl>
          </a:graphicData>
        </a:graphic>
      </p:graphicFrame>
      <p:sp>
        <p:nvSpPr>
          <p:cNvPr id="4" name="Text Placeholder 3">
            <a:extLst>
              <a:ext uri="{FF2B5EF4-FFF2-40B4-BE49-F238E27FC236}">
                <a16:creationId xmlns:a16="http://schemas.microsoft.com/office/drawing/2014/main" id="{3167A64C-0294-439B-8353-FE2044A811B5}"/>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1288977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BAB27-CC3D-4AF1-9394-C6E5967CC180}"/>
              </a:ext>
            </a:extLst>
          </p:cNvPr>
          <p:cNvSpPr>
            <a:spLocks noGrp="1"/>
          </p:cNvSpPr>
          <p:nvPr>
            <p:ph type="title"/>
          </p:nvPr>
        </p:nvSpPr>
        <p:spPr/>
        <p:txBody>
          <a:bodyPr/>
          <a:lstStyle/>
          <a:p>
            <a:r>
              <a:rPr lang="en-US"/>
              <a:t>Facebook Native Video Posts Table - 23 of 24</a:t>
            </a:r>
          </a:p>
        </p:txBody>
      </p:sp>
      <p:graphicFrame>
        <p:nvGraphicFramePr>
          <p:cNvPr id="5" name="Table Placeholder 4">
            <a:extLst>
              <a:ext uri="{FF2B5EF4-FFF2-40B4-BE49-F238E27FC236}">
                <a16:creationId xmlns:a16="http://schemas.microsoft.com/office/drawing/2014/main" id="{5A92D5A6-5B41-4F59-AA69-553EC42BE34A}"/>
              </a:ext>
            </a:extLst>
          </p:cNvPr>
          <p:cNvGraphicFramePr>
            <a:graphicFrameLocks noGrp="1"/>
          </p:cNvGraphicFramePr>
          <p:nvPr>
            <p:ph type="tbl" sz="quarter" idx="13"/>
            <p:extLst>
              <p:ext uri="{D42A27DB-BD31-4B8C-83A1-F6EECF244321}">
                <p14:modId xmlns:p14="http://schemas.microsoft.com/office/powerpoint/2010/main" val="1974097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12415796"/>
                    </a:ext>
                  </a:extLst>
                </a:gridCol>
                <a:gridCol w="411480">
                  <a:extLst>
                    <a:ext uri="{9D8B030D-6E8A-4147-A177-3AD203B41FA5}">
                      <a16:colId xmlns:a16="http://schemas.microsoft.com/office/drawing/2014/main" val="46485046"/>
                    </a:ext>
                  </a:extLst>
                </a:gridCol>
                <a:gridCol w="411480">
                  <a:extLst>
                    <a:ext uri="{9D8B030D-6E8A-4147-A177-3AD203B41FA5}">
                      <a16:colId xmlns:a16="http://schemas.microsoft.com/office/drawing/2014/main" val="4144176887"/>
                    </a:ext>
                  </a:extLst>
                </a:gridCol>
                <a:gridCol w="411480">
                  <a:extLst>
                    <a:ext uri="{9D8B030D-6E8A-4147-A177-3AD203B41FA5}">
                      <a16:colId xmlns:a16="http://schemas.microsoft.com/office/drawing/2014/main" val="3977983392"/>
                    </a:ext>
                  </a:extLst>
                </a:gridCol>
                <a:gridCol w="411480">
                  <a:extLst>
                    <a:ext uri="{9D8B030D-6E8A-4147-A177-3AD203B41FA5}">
                      <a16:colId xmlns:a16="http://schemas.microsoft.com/office/drawing/2014/main" val="2226232108"/>
                    </a:ext>
                  </a:extLst>
                </a:gridCol>
                <a:gridCol w="411480">
                  <a:extLst>
                    <a:ext uri="{9D8B030D-6E8A-4147-A177-3AD203B41FA5}">
                      <a16:colId xmlns:a16="http://schemas.microsoft.com/office/drawing/2014/main" val="1108284915"/>
                    </a:ext>
                  </a:extLst>
                </a:gridCol>
                <a:gridCol w="411480">
                  <a:extLst>
                    <a:ext uri="{9D8B030D-6E8A-4147-A177-3AD203B41FA5}">
                      <a16:colId xmlns:a16="http://schemas.microsoft.com/office/drawing/2014/main" val="4019639447"/>
                    </a:ext>
                  </a:extLst>
                </a:gridCol>
                <a:gridCol w="411480">
                  <a:extLst>
                    <a:ext uri="{9D8B030D-6E8A-4147-A177-3AD203B41FA5}">
                      <a16:colId xmlns:a16="http://schemas.microsoft.com/office/drawing/2014/main" val="1125330154"/>
                    </a:ext>
                  </a:extLst>
                </a:gridCol>
                <a:gridCol w="411480">
                  <a:extLst>
                    <a:ext uri="{9D8B030D-6E8A-4147-A177-3AD203B41FA5}">
                      <a16:colId xmlns:a16="http://schemas.microsoft.com/office/drawing/2014/main" val="3477261091"/>
                    </a:ext>
                  </a:extLst>
                </a:gridCol>
                <a:gridCol w="411480">
                  <a:extLst>
                    <a:ext uri="{9D8B030D-6E8A-4147-A177-3AD203B41FA5}">
                      <a16:colId xmlns:a16="http://schemas.microsoft.com/office/drawing/2014/main" val="3956072987"/>
                    </a:ext>
                  </a:extLst>
                </a:gridCol>
                <a:gridCol w="411480">
                  <a:extLst>
                    <a:ext uri="{9D8B030D-6E8A-4147-A177-3AD203B41FA5}">
                      <a16:colId xmlns:a16="http://schemas.microsoft.com/office/drawing/2014/main" val="1998823521"/>
                    </a:ext>
                  </a:extLst>
                </a:gridCol>
                <a:gridCol w="411480">
                  <a:extLst>
                    <a:ext uri="{9D8B030D-6E8A-4147-A177-3AD203B41FA5}">
                      <a16:colId xmlns:a16="http://schemas.microsoft.com/office/drawing/2014/main" val="992037257"/>
                    </a:ext>
                  </a:extLst>
                </a:gridCol>
                <a:gridCol w="411480">
                  <a:extLst>
                    <a:ext uri="{9D8B030D-6E8A-4147-A177-3AD203B41FA5}">
                      <a16:colId xmlns:a16="http://schemas.microsoft.com/office/drawing/2014/main" val="2750026881"/>
                    </a:ext>
                  </a:extLst>
                </a:gridCol>
                <a:gridCol w="411480">
                  <a:extLst>
                    <a:ext uri="{9D8B030D-6E8A-4147-A177-3AD203B41FA5}">
                      <a16:colId xmlns:a16="http://schemas.microsoft.com/office/drawing/2014/main" val="1864106841"/>
                    </a:ext>
                  </a:extLst>
                </a:gridCol>
                <a:gridCol w="411480">
                  <a:extLst>
                    <a:ext uri="{9D8B030D-6E8A-4147-A177-3AD203B41FA5}">
                      <a16:colId xmlns:a16="http://schemas.microsoft.com/office/drawing/2014/main" val="575919015"/>
                    </a:ext>
                  </a:extLst>
                </a:gridCol>
                <a:gridCol w="411480">
                  <a:extLst>
                    <a:ext uri="{9D8B030D-6E8A-4147-A177-3AD203B41FA5}">
                      <a16:colId xmlns:a16="http://schemas.microsoft.com/office/drawing/2014/main" val="1810106443"/>
                    </a:ext>
                  </a:extLst>
                </a:gridCol>
                <a:gridCol w="411480">
                  <a:extLst>
                    <a:ext uri="{9D8B030D-6E8A-4147-A177-3AD203B41FA5}">
                      <a16:colId xmlns:a16="http://schemas.microsoft.com/office/drawing/2014/main" val="3612191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93876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- 2017-08-28 05:39:51</a:t>
                      </a:r>
                      <a:r>
                        <a:rPr kumimoji="0" lang="en-US" sz="1000" b="0" i="0" u="none" strike="noStrike" kern="1200" cap="none" spc="0" normalizeH="0" baseline="0" noProof="0">
                          <a:ln>
                            <a:noFill/>
                          </a:ln>
                          <a:solidFill>
                            <a:prstClr val="black"/>
                          </a:solidFill>
                          <a:effectLst/>
                          <a:uLnTx/>
                          <a:uFillTx/>
                          <a:latin typeface="+mn-lt"/>
                          <a:ea typeface="+mn-ea"/>
                          <a:cs typeface="+mn-cs"/>
                        </a:rPr>
                        <a:t>
Most of Germany's 4.7 million Muslims are well integrated into German society, a new study suggests. But they also face Islamophobia, with nearly one in five Germans saying they would not want Muslim neighbors.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Muslims "integrate" well into Germany - but aren't accepted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492.37099833333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extLst>
                  <a:ext uri="{0D108BD9-81ED-4DB2-BD59-A6C34878D82A}">
                    <a16:rowId xmlns:a16="http://schemas.microsoft.com/office/drawing/2014/main" val="481380915"/>
                  </a:ext>
                </a:extLst>
              </a:tr>
            </a:tbl>
          </a:graphicData>
        </a:graphic>
      </p:graphicFrame>
      <p:sp>
        <p:nvSpPr>
          <p:cNvPr id="4" name="Text Placeholder 3">
            <a:extLst>
              <a:ext uri="{FF2B5EF4-FFF2-40B4-BE49-F238E27FC236}">
                <a16:creationId xmlns:a16="http://schemas.microsoft.com/office/drawing/2014/main" id="{5D5CF2A7-E526-400E-9781-B52B303F07DD}"/>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1059738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E4874-08EB-4E0B-A730-AD95C0D0BB0B}"/>
              </a:ext>
            </a:extLst>
          </p:cNvPr>
          <p:cNvSpPr>
            <a:spLocks noGrp="1"/>
          </p:cNvSpPr>
          <p:nvPr>
            <p:ph type="title"/>
          </p:nvPr>
        </p:nvSpPr>
        <p:spPr/>
        <p:txBody>
          <a:bodyPr/>
          <a:lstStyle/>
          <a:p>
            <a:r>
              <a:rPr lang="en-US"/>
              <a:t>Facebook Native Video Posts Table - 24 of 24</a:t>
            </a:r>
          </a:p>
        </p:txBody>
      </p:sp>
      <p:graphicFrame>
        <p:nvGraphicFramePr>
          <p:cNvPr id="5" name="Table Placeholder 4">
            <a:extLst>
              <a:ext uri="{FF2B5EF4-FFF2-40B4-BE49-F238E27FC236}">
                <a16:creationId xmlns:a16="http://schemas.microsoft.com/office/drawing/2014/main" id="{5FAF34AA-4377-4DCE-99C4-ACB1EFF635D9}"/>
              </a:ext>
            </a:extLst>
          </p:cNvPr>
          <p:cNvGraphicFramePr>
            <a:graphicFrameLocks noGrp="1"/>
          </p:cNvGraphicFramePr>
          <p:nvPr>
            <p:ph type="tbl" sz="quarter" idx="13"/>
            <p:extLst>
              <p:ext uri="{D42A27DB-BD31-4B8C-83A1-F6EECF244321}">
                <p14:modId xmlns:p14="http://schemas.microsoft.com/office/powerpoint/2010/main" val="156157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78036173"/>
                    </a:ext>
                  </a:extLst>
                </a:gridCol>
                <a:gridCol w="411480">
                  <a:extLst>
                    <a:ext uri="{9D8B030D-6E8A-4147-A177-3AD203B41FA5}">
                      <a16:colId xmlns:a16="http://schemas.microsoft.com/office/drawing/2014/main" val="3985016325"/>
                    </a:ext>
                  </a:extLst>
                </a:gridCol>
                <a:gridCol w="411480">
                  <a:extLst>
                    <a:ext uri="{9D8B030D-6E8A-4147-A177-3AD203B41FA5}">
                      <a16:colId xmlns:a16="http://schemas.microsoft.com/office/drawing/2014/main" val="2909715848"/>
                    </a:ext>
                  </a:extLst>
                </a:gridCol>
                <a:gridCol w="411480">
                  <a:extLst>
                    <a:ext uri="{9D8B030D-6E8A-4147-A177-3AD203B41FA5}">
                      <a16:colId xmlns:a16="http://schemas.microsoft.com/office/drawing/2014/main" val="4237212833"/>
                    </a:ext>
                  </a:extLst>
                </a:gridCol>
                <a:gridCol w="411480">
                  <a:extLst>
                    <a:ext uri="{9D8B030D-6E8A-4147-A177-3AD203B41FA5}">
                      <a16:colId xmlns:a16="http://schemas.microsoft.com/office/drawing/2014/main" val="3290708652"/>
                    </a:ext>
                  </a:extLst>
                </a:gridCol>
                <a:gridCol w="411480">
                  <a:extLst>
                    <a:ext uri="{9D8B030D-6E8A-4147-A177-3AD203B41FA5}">
                      <a16:colId xmlns:a16="http://schemas.microsoft.com/office/drawing/2014/main" val="3203280023"/>
                    </a:ext>
                  </a:extLst>
                </a:gridCol>
                <a:gridCol w="411480">
                  <a:extLst>
                    <a:ext uri="{9D8B030D-6E8A-4147-A177-3AD203B41FA5}">
                      <a16:colId xmlns:a16="http://schemas.microsoft.com/office/drawing/2014/main" val="1877413275"/>
                    </a:ext>
                  </a:extLst>
                </a:gridCol>
                <a:gridCol w="411480">
                  <a:extLst>
                    <a:ext uri="{9D8B030D-6E8A-4147-A177-3AD203B41FA5}">
                      <a16:colId xmlns:a16="http://schemas.microsoft.com/office/drawing/2014/main" val="2954462765"/>
                    </a:ext>
                  </a:extLst>
                </a:gridCol>
                <a:gridCol w="411480">
                  <a:extLst>
                    <a:ext uri="{9D8B030D-6E8A-4147-A177-3AD203B41FA5}">
                      <a16:colId xmlns:a16="http://schemas.microsoft.com/office/drawing/2014/main" val="1640102512"/>
                    </a:ext>
                  </a:extLst>
                </a:gridCol>
                <a:gridCol w="411480">
                  <a:extLst>
                    <a:ext uri="{9D8B030D-6E8A-4147-A177-3AD203B41FA5}">
                      <a16:colId xmlns:a16="http://schemas.microsoft.com/office/drawing/2014/main" val="2298524235"/>
                    </a:ext>
                  </a:extLst>
                </a:gridCol>
                <a:gridCol w="411480">
                  <a:extLst>
                    <a:ext uri="{9D8B030D-6E8A-4147-A177-3AD203B41FA5}">
                      <a16:colId xmlns:a16="http://schemas.microsoft.com/office/drawing/2014/main" val="1718316538"/>
                    </a:ext>
                  </a:extLst>
                </a:gridCol>
                <a:gridCol w="411480">
                  <a:extLst>
                    <a:ext uri="{9D8B030D-6E8A-4147-A177-3AD203B41FA5}">
                      <a16:colId xmlns:a16="http://schemas.microsoft.com/office/drawing/2014/main" val="2016081669"/>
                    </a:ext>
                  </a:extLst>
                </a:gridCol>
                <a:gridCol w="411480">
                  <a:extLst>
                    <a:ext uri="{9D8B030D-6E8A-4147-A177-3AD203B41FA5}">
                      <a16:colId xmlns:a16="http://schemas.microsoft.com/office/drawing/2014/main" val="510200939"/>
                    </a:ext>
                  </a:extLst>
                </a:gridCol>
                <a:gridCol w="411480">
                  <a:extLst>
                    <a:ext uri="{9D8B030D-6E8A-4147-A177-3AD203B41FA5}">
                      <a16:colId xmlns:a16="http://schemas.microsoft.com/office/drawing/2014/main" val="252763310"/>
                    </a:ext>
                  </a:extLst>
                </a:gridCol>
                <a:gridCol w="411480">
                  <a:extLst>
                    <a:ext uri="{9D8B030D-6E8A-4147-A177-3AD203B41FA5}">
                      <a16:colId xmlns:a16="http://schemas.microsoft.com/office/drawing/2014/main" val="531004441"/>
                    </a:ext>
                  </a:extLst>
                </a:gridCol>
                <a:gridCol w="411480">
                  <a:extLst>
                    <a:ext uri="{9D8B030D-6E8A-4147-A177-3AD203B41FA5}">
                      <a16:colId xmlns:a16="http://schemas.microsoft.com/office/drawing/2014/main" val="276351873"/>
                    </a:ext>
                  </a:extLst>
                </a:gridCol>
                <a:gridCol w="411480">
                  <a:extLst>
                    <a:ext uri="{9D8B030D-6E8A-4147-A177-3AD203B41FA5}">
                      <a16:colId xmlns:a16="http://schemas.microsoft.com/office/drawing/2014/main" val="260956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1965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- 2017-08-28 02:32:00</a:t>
                      </a:r>
                      <a:r>
                        <a:rPr kumimoji="0" lang="en-US" sz="1000" b="0" i="0" u="none" strike="noStrike" kern="1200" cap="none" spc="0" normalizeH="0" baseline="0" noProof="0">
                          <a:ln>
                            <a:noFill/>
                          </a:ln>
                          <a:solidFill>
                            <a:prstClr val="black"/>
                          </a:solidFill>
                          <a:effectLst/>
                          <a:uLnTx/>
                          <a:uFillTx/>
                          <a:latin typeface="+mn-lt"/>
                          <a:ea typeface="+mn-ea"/>
                          <a:cs typeface="+mn-cs"/>
                        </a:rPr>
                        <a:t>
The German Parliament is home to a hundred thousand bees! Here's why.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Bees 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184.14876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924866906"/>
                  </a:ext>
                </a:extLst>
              </a:tr>
            </a:tbl>
          </a:graphicData>
        </a:graphic>
      </p:graphicFrame>
      <p:sp>
        <p:nvSpPr>
          <p:cNvPr id="4" name="Text Placeholder 3">
            <a:extLst>
              <a:ext uri="{FF2B5EF4-FFF2-40B4-BE49-F238E27FC236}">
                <a16:creationId xmlns:a16="http://schemas.microsoft.com/office/drawing/2014/main" id="{A41C2477-D39A-4C3E-AAD0-CD949F0B3D8D}"/>
              </a:ext>
            </a:extLst>
          </p:cNvPr>
          <p:cNvSpPr>
            <a:spLocks noGrp="1"/>
          </p:cNvSpPr>
          <p:nvPr>
            <p:ph type="body" sz="quarter" idx="14"/>
          </p:nvPr>
        </p:nvSpPr>
        <p:spPr/>
        <p:txBody>
          <a:bodyPr/>
          <a:lstStyle/>
          <a:p>
            <a:r>
              <a:rPr lang="en-US"/>
              <a:t>08/27/2017 - 09/03/2017</a:t>
            </a:r>
          </a:p>
        </p:txBody>
      </p:sp>
    </p:spTree>
    <p:extLst>
      <p:ext uri="{BB962C8B-B14F-4D97-AF65-F5344CB8AC3E}">
        <p14:creationId xmlns:p14="http://schemas.microsoft.com/office/powerpoint/2010/main" val="3378853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1952</Words>
  <Application>Microsoft Office PowerPoint</Application>
  <PresentationFormat>On-screen Show (4:3)</PresentationFormat>
  <Paragraphs>881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Native Video Posts Table - 1 of 24</vt:lpstr>
      <vt:lpstr>Facebook Native Video Posts Table - 2 of 24</vt:lpstr>
      <vt:lpstr>Facebook Native Video Posts Table - 3 of 24</vt:lpstr>
      <vt:lpstr>Facebook Native Video Posts Table - 4 of 24</vt:lpstr>
      <vt:lpstr>Facebook Native Video Posts Table - 5 of 24</vt:lpstr>
      <vt:lpstr>Facebook Native Video Posts Table - 6 of 24</vt:lpstr>
      <vt:lpstr>Facebook Native Video Posts Table - 7 of 24</vt:lpstr>
      <vt:lpstr>Facebook Native Video Posts Table - 8 of 24</vt:lpstr>
      <vt:lpstr>Facebook Native Video Posts Table - 9 of 24</vt:lpstr>
      <vt:lpstr>Facebook Native Video Posts Table - 10 of 24</vt:lpstr>
      <vt:lpstr>Facebook Native Video Posts Table - 11 of 24</vt:lpstr>
      <vt:lpstr>Facebook Native Video Posts Table - 12 of 24</vt:lpstr>
      <vt:lpstr>Facebook Native Video Posts Table - 13 of 24</vt:lpstr>
      <vt:lpstr>Facebook Native Video Posts Table - 14 of 24</vt:lpstr>
      <vt:lpstr>Facebook Native Video Posts Table - 15 of 24</vt:lpstr>
      <vt:lpstr>Facebook Native Video Posts Table - 16 of 24</vt:lpstr>
      <vt:lpstr>Facebook Native Video Posts Table - 17 of 24</vt:lpstr>
      <vt:lpstr>Facebook Native Video Posts Table - 18 of 24</vt:lpstr>
      <vt:lpstr>Facebook Native Video Posts Table - 19 of 24</vt:lpstr>
      <vt:lpstr>Facebook Native Video Posts Table - 20 of 24</vt:lpstr>
      <vt:lpstr>Facebook Native Video Posts Table - 21 of 24</vt:lpstr>
      <vt:lpstr>Facebook Native Video Posts Table - 22 of 24</vt:lpstr>
      <vt:lpstr>Facebook Native Video Posts Table - 23 of 24</vt:lpstr>
      <vt:lpstr>Facebook Native Video Posts Table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2017-09-04T12:07:36Z</dcterms:created>
  <dcterms:modified xsi:type="dcterms:W3CDTF">2017-09-04T12:22:26Z</dcterms:modified>
</cp:coreProperties>
</file>