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B65CD-4AF4-469E-BCDD-7DA4312B23A6}"/>
              </a:ext>
            </a:extLst>
          </p:cNvPr>
          <p:cNvSpPr>
            <a:spLocks noGrp="1"/>
          </p:cNvSpPr>
          <p:nvPr>
            <p:ph type="title"/>
          </p:nvPr>
        </p:nvSpPr>
        <p:spPr/>
        <p:txBody>
          <a:bodyPr/>
          <a:lstStyle/>
          <a:p>
            <a:r>
              <a:rPr lang="en-US"/>
              <a:t>Custom Videos Table - 1 of 22</a:t>
            </a:r>
          </a:p>
        </p:txBody>
      </p:sp>
      <p:graphicFrame>
        <p:nvGraphicFramePr>
          <p:cNvPr id="5" name="Table Placeholder 4">
            <a:extLst>
              <a:ext uri="{FF2B5EF4-FFF2-40B4-BE49-F238E27FC236}">
                <a16:creationId xmlns:a16="http://schemas.microsoft.com/office/drawing/2014/main" id="{4F71F5F3-88A0-4EC3-B5E7-5789A50144DF}"/>
              </a:ext>
            </a:extLst>
          </p:cNvPr>
          <p:cNvGraphicFramePr>
            <a:graphicFrameLocks noGrp="1"/>
          </p:cNvGraphicFramePr>
          <p:nvPr>
            <p:ph type="tbl" sz="quarter" idx="13"/>
            <p:extLst>
              <p:ext uri="{D42A27DB-BD31-4B8C-83A1-F6EECF244321}">
                <p14:modId xmlns:p14="http://schemas.microsoft.com/office/powerpoint/2010/main" val="2353962504"/>
              </p:ext>
            </p:extLst>
          </p:nvPr>
        </p:nvGraphicFramePr>
        <p:xfrm>
          <a:off x="457200" y="1731963"/>
          <a:ext cx="8229600" cy="323088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0715031"/>
                    </a:ext>
                  </a:extLst>
                </a:gridCol>
                <a:gridCol w="1810512">
                  <a:extLst>
                    <a:ext uri="{9D8B030D-6E8A-4147-A177-3AD203B41FA5}">
                      <a16:colId xmlns:a16="http://schemas.microsoft.com/office/drawing/2014/main" val="2370087177"/>
                    </a:ext>
                  </a:extLst>
                </a:gridCol>
                <a:gridCol w="576072">
                  <a:extLst>
                    <a:ext uri="{9D8B030D-6E8A-4147-A177-3AD203B41FA5}">
                      <a16:colId xmlns:a16="http://schemas.microsoft.com/office/drawing/2014/main" val="1212307358"/>
                    </a:ext>
                  </a:extLst>
                </a:gridCol>
                <a:gridCol w="576072">
                  <a:extLst>
                    <a:ext uri="{9D8B030D-6E8A-4147-A177-3AD203B41FA5}">
                      <a16:colId xmlns:a16="http://schemas.microsoft.com/office/drawing/2014/main" val="564144802"/>
                    </a:ext>
                  </a:extLst>
                </a:gridCol>
                <a:gridCol w="576072">
                  <a:extLst>
                    <a:ext uri="{9D8B030D-6E8A-4147-A177-3AD203B41FA5}">
                      <a16:colId xmlns:a16="http://schemas.microsoft.com/office/drawing/2014/main" val="3217933094"/>
                    </a:ext>
                  </a:extLst>
                </a:gridCol>
                <a:gridCol w="576072">
                  <a:extLst>
                    <a:ext uri="{9D8B030D-6E8A-4147-A177-3AD203B41FA5}">
                      <a16:colId xmlns:a16="http://schemas.microsoft.com/office/drawing/2014/main" val="1011760908"/>
                    </a:ext>
                  </a:extLst>
                </a:gridCol>
                <a:gridCol w="576072">
                  <a:extLst>
                    <a:ext uri="{9D8B030D-6E8A-4147-A177-3AD203B41FA5}">
                      <a16:colId xmlns:a16="http://schemas.microsoft.com/office/drawing/2014/main" val="3543948494"/>
                    </a:ext>
                  </a:extLst>
                </a:gridCol>
                <a:gridCol w="576072">
                  <a:extLst>
                    <a:ext uri="{9D8B030D-6E8A-4147-A177-3AD203B41FA5}">
                      <a16:colId xmlns:a16="http://schemas.microsoft.com/office/drawing/2014/main" val="2483882591"/>
                    </a:ext>
                  </a:extLst>
                </a:gridCol>
                <a:gridCol w="576072">
                  <a:extLst>
                    <a:ext uri="{9D8B030D-6E8A-4147-A177-3AD203B41FA5}">
                      <a16:colId xmlns:a16="http://schemas.microsoft.com/office/drawing/2014/main" val="2278224635"/>
                    </a:ext>
                  </a:extLst>
                </a:gridCol>
                <a:gridCol w="576072">
                  <a:extLst>
                    <a:ext uri="{9D8B030D-6E8A-4147-A177-3AD203B41FA5}">
                      <a16:colId xmlns:a16="http://schemas.microsoft.com/office/drawing/2014/main" val="2131927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2115680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- 2016-12-31 18:17:12</a:t>
                      </a:r>
                      <a:r>
                        <a:rPr kumimoji="0" lang="en-US" sz="1000" b="0" i="0" u="none" strike="noStrike" kern="1200" cap="none" spc="0" normalizeH="0" baseline="0" noProof="0">
                          <a:ln>
                            <a:noFill/>
                          </a:ln>
                          <a:solidFill>
                            <a:prstClr val="black"/>
                          </a:solidFill>
                          <a:effectLst/>
                          <a:uLnTx/>
                          <a:uFillTx/>
                          <a:latin typeface="+mn-lt"/>
                          <a:ea typeface="+mn-ea"/>
                          <a:cs typeface="+mn-cs"/>
                        </a:rPr>
                        <a:t>
Merkel delivers New Year's speech | DW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 Chancellor Angela Merkel used her New Year's address to warn about the continuing threat of Islamist terror, describing it as the biggest danger facing Germany. But she also said her government would do whatever it could to keep the country safe.
More News: http://www.dw.com/en/program/dw-news/s-3232-9798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43.93%</a:t>
                      </a:r>
                    </a:p>
                  </a:txBody>
                  <a:tcPr/>
                </a:tc>
                <a:extLst>
                  <a:ext uri="{0D108BD9-81ED-4DB2-BD59-A6C34878D82A}">
                    <a16:rowId xmlns:a16="http://schemas.microsoft.com/office/drawing/2014/main" val="2883143828"/>
                  </a:ext>
                </a:extLst>
              </a:tr>
            </a:tbl>
          </a:graphicData>
        </a:graphic>
      </p:graphicFrame>
      <p:sp>
        <p:nvSpPr>
          <p:cNvPr id="4" name="Text Placeholder 3">
            <a:extLst>
              <a:ext uri="{FF2B5EF4-FFF2-40B4-BE49-F238E27FC236}">
                <a16:creationId xmlns:a16="http://schemas.microsoft.com/office/drawing/2014/main" id="{E4354C2A-E92D-415C-B98F-19460C728329}"/>
              </a:ext>
            </a:extLst>
          </p:cNvPr>
          <p:cNvSpPr>
            <a:spLocks noGrp="1"/>
          </p:cNvSpPr>
          <p:nvPr>
            <p:ph type="body" sz="quarter" idx="14"/>
          </p:nvPr>
        </p:nvSpPr>
        <p:spPr/>
        <p:txBody>
          <a:bodyPr/>
          <a:lstStyle/>
          <a:p>
            <a:r>
              <a:rPr lang="en-US"/>
              <a:t>12/01/2016 - 12/31/2016</a:t>
            </a:r>
          </a:p>
        </p:txBody>
      </p:sp>
    </p:spTree>
    <p:extLst>
      <p:ext uri="{BB962C8B-B14F-4D97-AF65-F5344CB8AC3E}">
        <p14:creationId xmlns:p14="http://schemas.microsoft.com/office/powerpoint/2010/main" val="4140220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CBDCF-1DC1-45E9-A7F5-D46D96749E77}"/>
              </a:ext>
            </a:extLst>
          </p:cNvPr>
          <p:cNvSpPr>
            <a:spLocks noGrp="1"/>
          </p:cNvSpPr>
          <p:nvPr>
            <p:ph type="title"/>
          </p:nvPr>
        </p:nvSpPr>
        <p:spPr/>
        <p:txBody>
          <a:bodyPr/>
          <a:lstStyle/>
          <a:p>
            <a:r>
              <a:rPr lang="en-US"/>
              <a:t>Custom Videos Table - 2 of 22</a:t>
            </a:r>
          </a:p>
        </p:txBody>
      </p:sp>
      <p:graphicFrame>
        <p:nvGraphicFramePr>
          <p:cNvPr id="5" name="Table Placeholder 4">
            <a:extLst>
              <a:ext uri="{FF2B5EF4-FFF2-40B4-BE49-F238E27FC236}">
                <a16:creationId xmlns:a16="http://schemas.microsoft.com/office/drawing/2014/main" id="{6609194D-97CE-4369-9A6F-BC4DB9C67C7B}"/>
              </a:ext>
            </a:extLst>
          </p:cNvPr>
          <p:cNvGraphicFramePr>
            <a:graphicFrameLocks noGrp="1"/>
          </p:cNvGraphicFramePr>
          <p:nvPr>
            <p:ph type="tbl" sz="quarter" idx="13"/>
            <p:extLst>
              <p:ext uri="{D42A27DB-BD31-4B8C-83A1-F6EECF244321}">
                <p14:modId xmlns:p14="http://schemas.microsoft.com/office/powerpoint/2010/main" val="714106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40173790"/>
                    </a:ext>
                  </a:extLst>
                </a:gridCol>
                <a:gridCol w="1810512">
                  <a:extLst>
                    <a:ext uri="{9D8B030D-6E8A-4147-A177-3AD203B41FA5}">
                      <a16:colId xmlns:a16="http://schemas.microsoft.com/office/drawing/2014/main" val="4134606540"/>
                    </a:ext>
                  </a:extLst>
                </a:gridCol>
                <a:gridCol w="576072">
                  <a:extLst>
                    <a:ext uri="{9D8B030D-6E8A-4147-A177-3AD203B41FA5}">
                      <a16:colId xmlns:a16="http://schemas.microsoft.com/office/drawing/2014/main" val="3728197545"/>
                    </a:ext>
                  </a:extLst>
                </a:gridCol>
                <a:gridCol w="576072">
                  <a:extLst>
                    <a:ext uri="{9D8B030D-6E8A-4147-A177-3AD203B41FA5}">
                      <a16:colId xmlns:a16="http://schemas.microsoft.com/office/drawing/2014/main" val="154713109"/>
                    </a:ext>
                  </a:extLst>
                </a:gridCol>
                <a:gridCol w="576072">
                  <a:extLst>
                    <a:ext uri="{9D8B030D-6E8A-4147-A177-3AD203B41FA5}">
                      <a16:colId xmlns:a16="http://schemas.microsoft.com/office/drawing/2014/main" val="3662936738"/>
                    </a:ext>
                  </a:extLst>
                </a:gridCol>
                <a:gridCol w="576072">
                  <a:extLst>
                    <a:ext uri="{9D8B030D-6E8A-4147-A177-3AD203B41FA5}">
                      <a16:colId xmlns:a16="http://schemas.microsoft.com/office/drawing/2014/main" val="2227024976"/>
                    </a:ext>
                  </a:extLst>
                </a:gridCol>
                <a:gridCol w="576072">
                  <a:extLst>
                    <a:ext uri="{9D8B030D-6E8A-4147-A177-3AD203B41FA5}">
                      <a16:colId xmlns:a16="http://schemas.microsoft.com/office/drawing/2014/main" val="4286067726"/>
                    </a:ext>
                  </a:extLst>
                </a:gridCol>
                <a:gridCol w="576072">
                  <a:extLst>
                    <a:ext uri="{9D8B030D-6E8A-4147-A177-3AD203B41FA5}">
                      <a16:colId xmlns:a16="http://schemas.microsoft.com/office/drawing/2014/main" val="1867351681"/>
                    </a:ext>
                  </a:extLst>
                </a:gridCol>
                <a:gridCol w="576072">
                  <a:extLst>
                    <a:ext uri="{9D8B030D-6E8A-4147-A177-3AD203B41FA5}">
                      <a16:colId xmlns:a16="http://schemas.microsoft.com/office/drawing/2014/main" val="3614941303"/>
                    </a:ext>
                  </a:extLst>
                </a:gridCol>
                <a:gridCol w="576072">
                  <a:extLst>
                    <a:ext uri="{9D8B030D-6E8A-4147-A177-3AD203B41FA5}">
                      <a16:colId xmlns:a16="http://schemas.microsoft.com/office/drawing/2014/main" val="269537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3607921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- 2016-12-31 18:16:24</a:t>
                      </a:r>
                      <a:r>
                        <a:rPr kumimoji="0" lang="en-US" sz="1000" b="0" i="0" u="none" strike="noStrike" kern="1200" cap="none" spc="0" normalizeH="0" baseline="0" noProof="0">
                          <a:ln>
                            <a:noFill/>
                          </a:ln>
                          <a:solidFill>
                            <a:prstClr val="black"/>
                          </a:solidFill>
                          <a:effectLst/>
                          <a:uLnTx/>
                          <a:uFillTx/>
                          <a:latin typeface="+mn-lt"/>
                          <a:ea typeface="+mn-ea"/>
                          <a:cs typeface="+mn-cs"/>
                        </a:rPr>
                        <a:t>
Australia, South Korea, Japan welcome 2017 | DW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Nations around the world have begun marking the start of 2017. Kicking off in the Pacific, more and more countries are ringing in the New Year with massive firework displays.
More News: http://www.dw.com/en/program/dw-news/s-3232-9798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69.42%</a:t>
                      </a:r>
                    </a:p>
                  </a:txBody>
                  <a:tcPr/>
                </a:tc>
                <a:extLst>
                  <a:ext uri="{0D108BD9-81ED-4DB2-BD59-A6C34878D82A}">
                    <a16:rowId xmlns:a16="http://schemas.microsoft.com/office/drawing/2014/main" val="3156751954"/>
                  </a:ext>
                </a:extLst>
              </a:tr>
            </a:tbl>
          </a:graphicData>
        </a:graphic>
      </p:graphicFrame>
      <p:sp>
        <p:nvSpPr>
          <p:cNvPr id="4" name="Text Placeholder 3">
            <a:extLst>
              <a:ext uri="{FF2B5EF4-FFF2-40B4-BE49-F238E27FC236}">
                <a16:creationId xmlns:a16="http://schemas.microsoft.com/office/drawing/2014/main" id="{166AAB5E-B480-4578-9D4B-33DC9440248E}"/>
              </a:ext>
            </a:extLst>
          </p:cNvPr>
          <p:cNvSpPr>
            <a:spLocks noGrp="1"/>
          </p:cNvSpPr>
          <p:nvPr>
            <p:ph type="body" sz="quarter" idx="14"/>
          </p:nvPr>
        </p:nvSpPr>
        <p:spPr/>
        <p:txBody>
          <a:bodyPr/>
          <a:lstStyle/>
          <a:p>
            <a:r>
              <a:rPr lang="en-US"/>
              <a:t>12/01/2016 - 12/31/2016</a:t>
            </a:r>
          </a:p>
        </p:txBody>
      </p:sp>
    </p:spTree>
    <p:extLst>
      <p:ext uri="{BB962C8B-B14F-4D97-AF65-F5344CB8AC3E}">
        <p14:creationId xmlns:p14="http://schemas.microsoft.com/office/powerpoint/2010/main" val="952749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438F6-D568-42C4-9520-383663271CA2}"/>
              </a:ext>
            </a:extLst>
          </p:cNvPr>
          <p:cNvSpPr>
            <a:spLocks noGrp="1"/>
          </p:cNvSpPr>
          <p:nvPr>
            <p:ph type="title"/>
          </p:nvPr>
        </p:nvSpPr>
        <p:spPr/>
        <p:txBody>
          <a:bodyPr/>
          <a:lstStyle/>
          <a:p>
            <a:r>
              <a:rPr lang="en-US"/>
              <a:t>Custom Videos Table - 3 of 22</a:t>
            </a:r>
          </a:p>
        </p:txBody>
      </p:sp>
      <p:graphicFrame>
        <p:nvGraphicFramePr>
          <p:cNvPr id="5" name="Table Placeholder 4">
            <a:extLst>
              <a:ext uri="{FF2B5EF4-FFF2-40B4-BE49-F238E27FC236}">
                <a16:creationId xmlns:a16="http://schemas.microsoft.com/office/drawing/2014/main" id="{AAE733B9-E2B9-4980-9831-31B0F238BF70}"/>
              </a:ext>
            </a:extLst>
          </p:cNvPr>
          <p:cNvGraphicFramePr>
            <a:graphicFrameLocks noGrp="1"/>
          </p:cNvGraphicFramePr>
          <p:nvPr>
            <p:ph type="tbl" sz="quarter" idx="13"/>
            <p:extLst>
              <p:ext uri="{D42A27DB-BD31-4B8C-83A1-F6EECF244321}">
                <p14:modId xmlns:p14="http://schemas.microsoft.com/office/powerpoint/2010/main" val="3675829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7008248"/>
                    </a:ext>
                  </a:extLst>
                </a:gridCol>
                <a:gridCol w="1810512">
                  <a:extLst>
                    <a:ext uri="{9D8B030D-6E8A-4147-A177-3AD203B41FA5}">
                      <a16:colId xmlns:a16="http://schemas.microsoft.com/office/drawing/2014/main" val="569983999"/>
                    </a:ext>
                  </a:extLst>
                </a:gridCol>
                <a:gridCol w="576072">
                  <a:extLst>
                    <a:ext uri="{9D8B030D-6E8A-4147-A177-3AD203B41FA5}">
                      <a16:colId xmlns:a16="http://schemas.microsoft.com/office/drawing/2014/main" val="2560063166"/>
                    </a:ext>
                  </a:extLst>
                </a:gridCol>
                <a:gridCol w="576072">
                  <a:extLst>
                    <a:ext uri="{9D8B030D-6E8A-4147-A177-3AD203B41FA5}">
                      <a16:colId xmlns:a16="http://schemas.microsoft.com/office/drawing/2014/main" val="1177268219"/>
                    </a:ext>
                  </a:extLst>
                </a:gridCol>
                <a:gridCol w="576072">
                  <a:extLst>
                    <a:ext uri="{9D8B030D-6E8A-4147-A177-3AD203B41FA5}">
                      <a16:colId xmlns:a16="http://schemas.microsoft.com/office/drawing/2014/main" val="3607954265"/>
                    </a:ext>
                  </a:extLst>
                </a:gridCol>
                <a:gridCol w="576072">
                  <a:extLst>
                    <a:ext uri="{9D8B030D-6E8A-4147-A177-3AD203B41FA5}">
                      <a16:colId xmlns:a16="http://schemas.microsoft.com/office/drawing/2014/main" val="2965495160"/>
                    </a:ext>
                  </a:extLst>
                </a:gridCol>
                <a:gridCol w="576072">
                  <a:extLst>
                    <a:ext uri="{9D8B030D-6E8A-4147-A177-3AD203B41FA5}">
                      <a16:colId xmlns:a16="http://schemas.microsoft.com/office/drawing/2014/main" val="4214456074"/>
                    </a:ext>
                  </a:extLst>
                </a:gridCol>
                <a:gridCol w="576072">
                  <a:extLst>
                    <a:ext uri="{9D8B030D-6E8A-4147-A177-3AD203B41FA5}">
                      <a16:colId xmlns:a16="http://schemas.microsoft.com/office/drawing/2014/main" val="555711394"/>
                    </a:ext>
                  </a:extLst>
                </a:gridCol>
                <a:gridCol w="576072">
                  <a:extLst>
                    <a:ext uri="{9D8B030D-6E8A-4147-A177-3AD203B41FA5}">
                      <a16:colId xmlns:a16="http://schemas.microsoft.com/office/drawing/2014/main" val="2257012583"/>
                    </a:ext>
                  </a:extLst>
                </a:gridCol>
                <a:gridCol w="576072">
                  <a:extLst>
                    <a:ext uri="{9D8B030D-6E8A-4147-A177-3AD203B41FA5}">
                      <a16:colId xmlns:a16="http://schemas.microsoft.com/office/drawing/2014/main" val="4077400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551434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- 2016-12-31 18:16:17</a:t>
                      </a:r>
                      <a:r>
                        <a:rPr kumimoji="0" lang="en-US" sz="1000" b="0" i="0" u="none" strike="noStrike" kern="1200" cap="none" spc="0" normalizeH="0" baseline="0" noProof="0">
                          <a:ln>
                            <a:noFill/>
                          </a:ln>
                          <a:solidFill>
                            <a:prstClr val="black"/>
                          </a:solidFill>
                          <a:effectLst/>
                          <a:uLnTx/>
                          <a:uFillTx/>
                          <a:latin typeface="+mn-lt"/>
                          <a:ea typeface="+mn-ea"/>
                          <a:cs typeface="+mn-cs"/>
                        </a:rPr>
                        <a:t>
Twin blasts rock Baghdad market | DW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Two suicide bombers have killed at least 27 people and wounded dozens more in Iraq's capital Baghdad. The blasts hit a shopping area in a largely Shiite part of the city. The so-called Islamic State has claimed responsibility.
More News: http://www.dw.com/en/program/dw-news/s-3232-9798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71.86%</a:t>
                      </a:r>
                    </a:p>
                  </a:txBody>
                  <a:tcPr/>
                </a:tc>
                <a:extLst>
                  <a:ext uri="{0D108BD9-81ED-4DB2-BD59-A6C34878D82A}">
                    <a16:rowId xmlns:a16="http://schemas.microsoft.com/office/drawing/2014/main" val="4152021153"/>
                  </a:ext>
                </a:extLst>
              </a:tr>
            </a:tbl>
          </a:graphicData>
        </a:graphic>
      </p:graphicFrame>
      <p:sp>
        <p:nvSpPr>
          <p:cNvPr id="4" name="Text Placeholder 3">
            <a:extLst>
              <a:ext uri="{FF2B5EF4-FFF2-40B4-BE49-F238E27FC236}">
                <a16:creationId xmlns:a16="http://schemas.microsoft.com/office/drawing/2014/main" id="{1116005C-2F39-41B6-8396-208C948137FE}"/>
              </a:ext>
            </a:extLst>
          </p:cNvPr>
          <p:cNvSpPr>
            <a:spLocks noGrp="1"/>
          </p:cNvSpPr>
          <p:nvPr>
            <p:ph type="body" sz="quarter" idx="14"/>
          </p:nvPr>
        </p:nvSpPr>
        <p:spPr/>
        <p:txBody>
          <a:bodyPr/>
          <a:lstStyle/>
          <a:p>
            <a:r>
              <a:rPr lang="en-US"/>
              <a:t>12/01/2016 - 12/31/2016</a:t>
            </a:r>
          </a:p>
        </p:txBody>
      </p:sp>
    </p:spTree>
    <p:extLst>
      <p:ext uri="{BB962C8B-B14F-4D97-AF65-F5344CB8AC3E}">
        <p14:creationId xmlns:p14="http://schemas.microsoft.com/office/powerpoint/2010/main" val="901999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1C0B5-00DD-4718-892F-1D54A1FAEC12}"/>
              </a:ext>
            </a:extLst>
          </p:cNvPr>
          <p:cNvSpPr>
            <a:spLocks noGrp="1"/>
          </p:cNvSpPr>
          <p:nvPr>
            <p:ph type="title"/>
          </p:nvPr>
        </p:nvSpPr>
        <p:spPr/>
        <p:txBody>
          <a:bodyPr/>
          <a:lstStyle/>
          <a:p>
            <a:r>
              <a:rPr lang="en-US"/>
              <a:t>Custom Videos Table - 4 of 22</a:t>
            </a:r>
          </a:p>
        </p:txBody>
      </p:sp>
      <p:graphicFrame>
        <p:nvGraphicFramePr>
          <p:cNvPr id="5" name="Table Placeholder 4">
            <a:extLst>
              <a:ext uri="{FF2B5EF4-FFF2-40B4-BE49-F238E27FC236}">
                <a16:creationId xmlns:a16="http://schemas.microsoft.com/office/drawing/2014/main" id="{52FB099E-8C12-4BE5-B23E-440FFE86A833}"/>
              </a:ext>
            </a:extLst>
          </p:cNvPr>
          <p:cNvGraphicFramePr>
            <a:graphicFrameLocks noGrp="1"/>
          </p:cNvGraphicFramePr>
          <p:nvPr>
            <p:ph type="tbl" sz="quarter" idx="13"/>
            <p:extLst>
              <p:ext uri="{D42A27DB-BD31-4B8C-83A1-F6EECF244321}">
                <p14:modId xmlns:p14="http://schemas.microsoft.com/office/powerpoint/2010/main" val="3105952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99346086"/>
                    </a:ext>
                  </a:extLst>
                </a:gridCol>
                <a:gridCol w="1810512">
                  <a:extLst>
                    <a:ext uri="{9D8B030D-6E8A-4147-A177-3AD203B41FA5}">
                      <a16:colId xmlns:a16="http://schemas.microsoft.com/office/drawing/2014/main" val="3810785040"/>
                    </a:ext>
                  </a:extLst>
                </a:gridCol>
                <a:gridCol w="576072">
                  <a:extLst>
                    <a:ext uri="{9D8B030D-6E8A-4147-A177-3AD203B41FA5}">
                      <a16:colId xmlns:a16="http://schemas.microsoft.com/office/drawing/2014/main" val="3164786975"/>
                    </a:ext>
                  </a:extLst>
                </a:gridCol>
                <a:gridCol w="576072">
                  <a:extLst>
                    <a:ext uri="{9D8B030D-6E8A-4147-A177-3AD203B41FA5}">
                      <a16:colId xmlns:a16="http://schemas.microsoft.com/office/drawing/2014/main" val="2100301718"/>
                    </a:ext>
                  </a:extLst>
                </a:gridCol>
                <a:gridCol w="576072">
                  <a:extLst>
                    <a:ext uri="{9D8B030D-6E8A-4147-A177-3AD203B41FA5}">
                      <a16:colId xmlns:a16="http://schemas.microsoft.com/office/drawing/2014/main" val="879284795"/>
                    </a:ext>
                  </a:extLst>
                </a:gridCol>
                <a:gridCol w="576072">
                  <a:extLst>
                    <a:ext uri="{9D8B030D-6E8A-4147-A177-3AD203B41FA5}">
                      <a16:colId xmlns:a16="http://schemas.microsoft.com/office/drawing/2014/main" val="2808153870"/>
                    </a:ext>
                  </a:extLst>
                </a:gridCol>
                <a:gridCol w="576072">
                  <a:extLst>
                    <a:ext uri="{9D8B030D-6E8A-4147-A177-3AD203B41FA5}">
                      <a16:colId xmlns:a16="http://schemas.microsoft.com/office/drawing/2014/main" val="4141187241"/>
                    </a:ext>
                  </a:extLst>
                </a:gridCol>
                <a:gridCol w="576072">
                  <a:extLst>
                    <a:ext uri="{9D8B030D-6E8A-4147-A177-3AD203B41FA5}">
                      <a16:colId xmlns:a16="http://schemas.microsoft.com/office/drawing/2014/main" val="2140869174"/>
                    </a:ext>
                  </a:extLst>
                </a:gridCol>
                <a:gridCol w="576072">
                  <a:extLst>
                    <a:ext uri="{9D8B030D-6E8A-4147-A177-3AD203B41FA5}">
                      <a16:colId xmlns:a16="http://schemas.microsoft.com/office/drawing/2014/main" val="491423244"/>
                    </a:ext>
                  </a:extLst>
                </a:gridCol>
                <a:gridCol w="576072">
                  <a:extLst>
                    <a:ext uri="{9D8B030D-6E8A-4147-A177-3AD203B41FA5}">
                      <a16:colId xmlns:a16="http://schemas.microsoft.com/office/drawing/2014/main" val="1224344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1586153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- 2016-12-31 13:10:59</a:t>
                      </a:r>
                      <a:r>
                        <a:rPr kumimoji="0" lang="en-US" sz="1000" b="0" i="0" u="none" strike="noStrike" kern="1200" cap="none" spc="0" normalizeH="0" baseline="0" noProof="0">
                          <a:ln>
                            <a:noFill/>
                          </a:ln>
                          <a:solidFill>
                            <a:prstClr val="black"/>
                          </a:solidFill>
                          <a:effectLst/>
                          <a:uLnTx/>
                          <a:uFillTx/>
                          <a:latin typeface="+mn-lt"/>
                          <a:ea typeface="+mn-ea"/>
                          <a:cs typeface="+mn-cs"/>
                        </a:rPr>
                        <a:t>
Merkel: 'Secure freedom' against terrorism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 her New Year's speech, German Chancellor Angela Merkel expressed optimism for the coming year. Despite recent attacks in Germany, she stressed that the best way to battle terrorism is through "security in freedom" and a strong European Union.
For more on this story, go to: http://www.dw.com/en/merkel-we-are-stronger-than-terrorism/a-36959234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64.99%</a:t>
                      </a:r>
                    </a:p>
                  </a:txBody>
                  <a:tcPr/>
                </a:tc>
                <a:extLst>
                  <a:ext uri="{0D108BD9-81ED-4DB2-BD59-A6C34878D82A}">
                    <a16:rowId xmlns:a16="http://schemas.microsoft.com/office/drawing/2014/main" val="2761790108"/>
                  </a:ext>
                </a:extLst>
              </a:tr>
            </a:tbl>
          </a:graphicData>
        </a:graphic>
      </p:graphicFrame>
      <p:sp>
        <p:nvSpPr>
          <p:cNvPr id="4" name="Text Placeholder 3">
            <a:extLst>
              <a:ext uri="{FF2B5EF4-FFF2-40B4-BE49-F238E27FC236}">
                <a16:creationId xmlns:a16="http://schemas.microsoft.com/office/drawing/2014/main" id="{6C01B578-9E84-402D-A908-5C4218DCEF2D}"/>
              </a:ext>
            </a:extLst>
          </p:cNvPr>
          <p:cNvSpPr>
            <a:spLocks noGrp="1"/>
          </p:cNvSpPr>
          <p:nvPr>
            <p:ph type="body" sz="quarter" idx="14"/>
          </p:nvPr>
        </p:nvSpPr>
        <p:spPr/>
        <p:txBody>
          <a:bodyPr/>
          <a:lstStyle/>
          <a:p>
            <a:r>
              <a:rPr lang="en-US"/>
              <a:t>12/01/2016 - 12/31/2016</a:t>
            </a:r>
          </a:p>
        </p:txBody>
      </p:sp>
    </p:spTree>
    <p:extLst>
      <p:ext uri="{BB962C8B-B14F-4D97-AF65-F5344CB8AC3E}">
        <p14:creationId xmlns:p14="http://schemas.microsoft.com/office/powerpoint/2010/main" val="830696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F5B18-14D9-4A43-9DE4-3E8200A2A890}"/>
              </a:ext>
            </a:extLst>
          </p:cNvPr>
          <p:cNvSpPr>
            <a:spLocks noGrp="1"/>
          </p:cNvSpPr>
          <p:nvPr>
            <p:ph type="title"/>
          </p:nvPr>
        </p:nvSpPr>
        <p:spPr/>
        <p:txBody>
          <a:bodyPr/>
          <a:lstStyle/>
          <a:p>
            <a:r>
              <a:rPr lang="en-US"/>
              <a:t>Custom Videos Table - 5 of 22</a:t>
            </a:r>
          </a:p>
        </p:txBody>
      </p:sp>
      <p:graphicFrame>
        <p:nvGraphicFramePr>
          <p:cNvPr id="5" name="Table Placeholder 4">
            <a:extLst>
              <a:ext uri="{FF2B5EF4-FFF2-40B4-BE49-F238E27FC236}">
                <a16:creationId xmlns:a16="http://schemas.microsoft.com/office/drawing/2014/main" id="{7C8729CE-AE1A-4310-A29A-690666E11A4B}"/>
              </a:ext>
            </a:extLst>
          </p:cNvPr>
          <p:cNvGraphicFramePr>
            <a:graphicFrameLocks noGrp="1"/>
          </p:cNvGraphicFramePr>
          <p:nvPr>
            <p:ph type="tbl" sz="quarter" idx="13"/>
            <p:extLst>
              <p:ext uri="{D42A27DB-BD31-4B8C-83A1-F6EECF244321}">
                <p14:modId xmlns:p14="http://schemas.microsoft.com/office/powerpoint/2010/main" val="2538323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61544726"/>
                    </a:ext>
                  </a:extLst>
                </a:gridCol>
                <a:gridCol w="1810512">
                  <a:extLst>
                    <a:ext uri="{9D8B030D-6E8A-4147-A177-3AD203B41FA5}">
                      <a16:colId xmlns:a16="http://schemas.microsoft.com/office/drawing/2014/main" val="3359637201"/>
                    </a:ext>
                  </a:extLst>
                </a:gridCol>
                <a:gridCol w="576072">
                  <a:extLst>
                    <a:ext uri="{9D8B030D-6E8A-4147-A177-3AD203B41FA5}">
                      <a16:colId xmlns:a16="http://schemas.microsoft.com/office/drawing/2014/main" val="1776231061"/>
                    </a:ext>
                  </a:extLst>
                </a:gridCol>
                <a:gridCol w="576072">
                  <a:extLst>
                    <a:ext uri="{9D8B030D-6E8A-4147-A177-3AD203B41FA5}">
                      <a16:colId xmlns:a16="http://schemas.microsoft.com/office/drawing/2014/main" val="161212261"/>
                    </a:ext>
                  </a:extLst>
                </a:gridCol>
                <a:gridCol w="576072">
                  <a:extLst>
                    <a:ext uri="{9D8B030D-6E8A-4147-A177-3AD203B41FA5}">
                      <a16:colId xmlns:a16="http://schemas.microsoft.com/office/drawing/2014/main" val="4165720465"/>
                    </a:ext>
                  </a:extLst>
                </a:gridCol>
                <a:gridCol w="576072">
                  <a:extLst>
                    <a:ext uri="{9D8B030D-6E8A-4147-A177-3AD203B41FA5}">
                      <a16:colId xmlns:a16="http://schemas.microsoft.com/office/drawing/2014/main" val="2609246279"/>
                    </a:ext>
                  </a:extLst>
                </a:gridCol>
                <a:gridCol w="576072">
                  <a:extLst>
                    <a:ext uri="{9D8B030D-6E8A-4147-A177-3AD203B41FA5}">
                      <a16:colId xmlns:a16="http://schemas.microsoft.com/office/drawing/2014/main" val="1568600898"/>
                    </a:ext>
                  </a:extLst>
                </a:gridCol>
                <a:gridCol w="576072">
                  <a:extLst>
                    <a:ext uri="{9D8B030D-6E8A-4147-A177-3AD203B41FA5}">
                      <a16:colId xmlns:a16="http://schemas.microsoft.com/office/drawing/2014/main" val="3823146090"/>
                    </a:ext>
                  </a:extLst>
                </a:gridCol>
                <a:gridCol w="576072">
                  <a:extLst>
                    <a:ext uri="{9D8B030D-6E8A-4147-A177-3AD203B41FA5}">
                      <a16:colId xmlns:a16="http://schemas.microsoft.com/office/drawing/2014/main" val="1046935803"/>
                    </a:ext>
                  </a:extLst>
                </a:gridCol>
                <a:gridCol w="576072">
                  <a:extLst>
                    <a:ext uri="{9D8B030D-6E8A-4147-A177-3AD203B41FA5}">
                      <a16:colId xmlns:a16="http://schemas.microsoft.com/office/drawing/2014/main" val="3124686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1972286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- 2016-12-31 13:01:08</a:t>
                      </a:r>
                      <a:r>
                        <a:rPr kumimoji="0" lang="en-US" sz="1000" b="0" i="0" u="none" strike="noStrike" kern="1200" cap="none" spc="0" normalizeH="0" baseline="0" noProof="0">
                          <a:ln>
                            <a:noFill/>
                          </a:ln>
                          <a:solidFill>
                            <a:prstClr val="black"/>
                          </a:solidFill>
                          <a:effectLst/>
                          <a:uLnTx/>
                          <a:uFillTx/>
                          <a:latin typeface="+mn-lt"/>
                          <a:ea typeface="+mn-ea"/>
                          <a:cs typeface="+mn-cs"/>
                        </a:rPr>
                        <a:t>
Trump praises Putin, pans Obama on Twitter | DW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American elected officials are distancing themselves from Donald Trump, who tweeted a shout-out to Russian President Vladimir Putin after US President Barack Obama imposed sanctions on Russia over its alleged efforts to influence the US elections.
For more on this story, go to: http://www.dw.com/en/russias-putin-says-he-wont-expel-us-diplomats/a-36953657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73.35%</a:t>
                      </a:r>
                    </a:p>
                  </a:txBody>
                  <a:tcPr/>
                </a:tc>
                <a:extLst>
                  <a:ext uri="{0D108BD9-81ED-4DB2-BD59-A6C34878D82A}">
                    <a16:rowId xmlns:a16="http://schemas.microsoft.com/office/drawing/2014/main" val="3489980820"/>
                  </a:ext>
                </a:extLst>
              </a:tr>
            </a:tbl>
          </a:graphicData>
        </a:graphic>
      </p:graphicFrame>
      <p:sp>
        <p:nvSpPr>
          <p:cNvPr id="4" name="Text Placeholder 3">
            <a:extLst>
              <a:ext uri="{FF2B5EF4-FFF2-40B4-BE49-F238E27FC236}">
                <a16:creationId xmlns:a16="http://schemas.microsoft.com/office/drawing/2014/main" id="{0E71B2D1-D116-44D6-A6FB-063B3765B2FC}"/>
              </a:ext>
            </a:extLst>
          </p:cNvPr>
          <p:cNvSpPr>
            <a:spLocks noGrp="1"/>
          </p:cNvSpPr>
          <p:nvPr>
            <p:ph type="body" sz="quarter" idx="14"/>
          </p:nvPr>
        </p:nvSpPr>
        <p:spPr/>
        <p:txBody>
          <a:bodyPr/>
          <a:lstStyle/>
          <a:p>
            <a:r>
              <a:rPr lang="en-US"/>
              <a:t>12/01/2016 - 12/31/2016</a:t>
            </a:r>
          </a:p>
        </p:txBody>
      </p:sp>
    </p:spTree>
    <p:extLst>
      <p:ext uri="{BB962C8B-B14F-4D97-AF65-F5344CB8AC3E}">
        <p14:creationId xmlns:p14="http://schemas.microsoft.com/office/powerpoint/2010/main" val="1507867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3953B-41DF-49C5-B710-1960DD9ABBA3}"/>
              </a:ext>
            </a:extLst>
          </p:cNvPr>
          <p:cNvSpPr>
            <a:spLocks noGrp="1"/>
          </p:cNvSpPr>
          <p:nvPr>
            <p:ph type="title"/>
          </p:nvPr>
        </p:nvSpPr>
        <p:spPr/>
        <p:txBody>
          <a:bodyPr/>
          <a:lstStyle/>
          <a:p>
            <a:r>
              <a:rPr lang="en-US"/>
              <a:t>Custom Videos Table - 6 of 22</a:t>
            </a:r>
          </a:p>
        </p:txBody>
      </p:sp>
      <p:graphicFrame>
        <p:nvGraphicFramePr>
          <p:cNvPr id="5" name="Table Placeholder 4">
            <a:extLst>
              <a:ext uri="{FF2B5EF4-FFF2-40B4-BE49-F238E27FC236}">
                <a16:creationId xmlns:a16="http://schemas.microsoft.com/office/drawing/2014/main" id="{1E8EE2A7-B4E4-40B0-9B37-D6EEF7CEE65F}"/>
              </a:ext>
            </a:extLst>
          </p:cNvPr>
          <p:cNvGraphicFramePr>
            <a:graphicFrameLocks noGrp="1"/>
          </p:cNvGraphicFramePr>
          <p:nvPr>
            <p:ph type="tbl" sz="quarter" idx="13"/>
            <p:extLst>
              <p:ext uri="{D42A27DB-BD31-4B8C-83A1-F6EECF244321}">
                <p14:modId xmlns:p14="http://schemas.microsoft.com/office/powerpoint/2010/main" val="1144059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4530832"/>
                    </a:ext>
                  </a:extLst>
                </a:gridCol>
                <a:gridCol w="1810512">
                  <a:extLst>
                    <a:ext uri="{9D8B030D-6E8A-4147-A177-3AD203B41FA5}">
                      <a16:colId xmlns:a16="http://schemas.microsoft.com/office/drawing/2014/main" val="1309823217"/>
                    </a:ext>
                  </a:extLst>
                </a:gridCol>
                <a:gridCol w="576072">
                  <a:extLst>
                    <a:ext uri="{9D8B030D-6E8A-4147-A177-3AD203B41FA5}">
                      <a16:colId xmlns:a16="http://schemas.microsoft.com/office/drawing/2014/main" val="947039869"/>
                    </a:ext>
                  </a:extLst>
                </a:gridCol>
                <a:gridCol w="576072">
                  <a:extLst>
                    <a:ext uri="{9D8B030D-6E8A-4147-A177-3AD203B41FA5}">
                      <a16:colId xmlns:a16="http://schemas.microsoft.com/office/drawing/2014/main" val="743049723"/>
                    </a:ext>
                  </a:extLst>
                </a:gridCol>
                <a:gridCol w="576072">
                  <a:extLst>
                    <a:ext uri="{9D8B030D-6E8A-4147-A177-3AD203B41FA5}">
                      <a16:colId xmlns:a16="http://schemas.microsoft.com/office/drawing/2014/main" val="2586898104"/>
                    </a:ext>
                  </a:extLst>
                </a:gridCol>
                <a:gridCol w="576072">
                  <a:extLst>
                    <a:ext uri="{9D8B030D-6E8A-4147-A177-3AD203B41FA5}">
                      <a16:colId xmlns:a16="http://schemas.microsoft.com/office/drawing/2014/main" val="1004260515"/>
                    </a:ext>
                  </a:extLst>
                </a:gridCol>
                <a:gridCol w="576072">
                  <a:extLst>
                    <a:ext uri="{9D8B030D-6E8A-4147-A177-3AD203B41FA5}">
                      <a16:colId xmlns:a16="http://schemas.microsoft.com/office/drawing/2014/main" val="1189997197"/>
                    </a:ext>
                  </a:extLst>
                </a:gridCol>
                <a:gridCol w="576072">
                  <a:extLst>
                    <a:ext uri="{9D8B030D-6E8A-4147-A177-3AD203B41FA5}">
                      <a16:colId xmlns:a16="http://schemas.microsoft.com/office/drawing/2014/main" val="1699896570"/>
                    </a:ext>
                  </a:extLst>
                </a:gridCol>
                <a:gridCol w="576072">
                  <a:extLst>
                    <a:ext uri="{9D8B030D-6E8A-4147-A177-3AD203B41FA5}">
                      <a16:colId xmlns:a16="http://schemas.microsoft.com/office/drawing/2014/main" val="2160771360"/>
                    </a:ext>
                  </a:extLst>
                </a:gridCol>
                <a:gridCol w="576072">
                  <a:extLst>
                    <a:ext uri="{9D8B030D-6E8A-4147-A177-3AD203B41FA5}">
                      <a16:colId xmlns:a16="http://schemas.microsoft.com/office/drawing/2014/main" val="3016762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4183677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- 2016-12-31 11:57:22</a:t>
                      </a:r>
                      <a:r>
                        <a:rPr kumimoji="0" lang="en-US" sz="1000" b="0" i="0" u="none" strike="noStrike" kern="1200" cap="none" spc="0" normalizeH="0" baseline="0" noProof="0">
                          <a:ln>
                            <a:noFill/>
                          </a:ln>
                          <a:solidFill>
                            <a:prstClr val="black"/>
                          </a:solidFill>
                          <a:effectLst/>
                          <a:uLnTx/>
                          <a:uFillTx/>
                          <a:latin typeface="+mn-lt"/>
                          <a:ea typeface="+mn-ea"/>
                          <a:cs typeface="+mn-cs"/>
                        </a:rPr>
                        <a:t>
Documenta in Kassel and Athens | Arts.21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Documenta is one of the most important art exhibitions in the world. It takes place only once every five years, usually in Kassel. But in 2017, it will also be held in the Greek capital of Athens.
For more Culture, go to: http://www.dw.com/en/top-stories/culture/s-1441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44.55%</a:t>
                      </a:r>
                    </a:p>
                  </a:txBody>
                  <a:tcPr/>
                </a:tc>
                <a:extLst>
                  <a:ext uri="{0D108BD9-81ED-4DB2-BD59-A6C34878D82A}">
                    <a16:rowId xmlns:a16="http://schemas.microsoft.com/office/drawing/2014/main" val="3174739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- 2016-12-31 11:54:16</a:t>
                      </a:r>
                      <a:r>
                        <a:rPr kumimoji="0" lang="en-US" sz="1000" b="0" i="0" u="none" strike="noStrike" kern="1200" cap="none" spc="0" normalizeH="0" baseline="0" noProof="0">
                          <a:ln>
                            <a:noFill/>
                          </a:ln>
                          <a:solidFill>
                            <a:prstClr val="black"/>
                          </a:solidFill>
                          <a:effectLst/>
                          <a:uLnTx/>
                          <a:uFillTx/>
                          <a:latin typeface="+mn-lt"/>
                          <a:ea typeface="+mn-ea"/>
                          <a:cs typeface="+mn-cs"/>
                        </a:rPr>
                        <a:t>
Sarah’s “Non-Classical” Music | Sarah's 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Sarah revisits some of her favourite "non-classical" music featured on Sarah´s Music so far. Instead of Beethoven, Mozart and Bach you will find jazz, gospel, house, and musicals performed by the world´s very best!
For more music, go to: http://www.dw.com/en/top-stories/music/s-14019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35.47%</a:t>
                      </a:r>
                    </a:p>
                  </a:txBody>
                  <a:tcPr/>
                </a:tc>
                <a:extLst>
                  <a:ext uri="{0D108BD9-81ED-4DB2-BD59-A6C34878D82A}">
                    <a16:rowId xmlns:a16="http://schemas.microsoft.com/office/drawing/2014/main" val="1929476327"/>
                  </a:ext>
                </a:extLst>
              </a:tr>
            </a:tbl>
          </a:graphicData>
        </a:graphic>
      </p:graphicFrame>
      <p:sp>
        <p:nvSpPr>
          <p:cNvPr id="4" name="Text Placeholder 3">
            <a:extLst>
              <a:ext uri="{FF2B5EF4-FFF2-40B4-BE49-F238E27FC236}">
                <a16:creationId xmlns:a16="http://schemas.microsoft.com/office/drawing/2014/main" id="{292D751B-D0BD-4C83-890A-A545E025BF90}"/>
              </a:ext>
            </a:extLst>
          </p:cNvPr>
          <p:cNvSpPr>
            <a:spLocks noGrp="1"/>
          </p:cNvSpPr>
          <p:nvPr>
            <p:ph type="body" sz="quarter" idx="14"/>
          </p:nvPr>
        </p:nvSpPr>
        <p:spPr/>
        <p:txBody>
          <a:bodyPr/>
          <a:lstStyle/>
          <a:p>
            <a:r>
              <a:rPr lang="en-US"/>
              <a:t>12/01/2016 - 12/31/2016</a:t>
            </a:r>
          </a:p>
        </p:txBody>
      </p:sp>
    </p:spTree>
    <p:extLst>
      <p:ext uri="{BB962C8B-B14F-4D97-AF65-F5344CB8AC3E}">
        <p14:creationId xmlns:p14="http://schemas.microsoft.com/office/powerpoint/2010/main" val="3339221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0FB56-4907-4136-A53F-EA69BE526177}"/>
              </a:ext>
            </a:extLst>
          </p:cNvPr>
          <p:cNvSpPr>
            <a:spLocks noGrp="1"/>
          </p:cNvSpPr>
          <p:nvPr>
            <p:ph type="title"/>
          </p:nvPr>
        </p:nvSpPr>
        <p:spPr/>
        <p:txBody>
          <a:bodyPr/>
          <a:lstStyle/>
          <a:p>
            <a:r>
              <a:rPr lang="en-US"/>
              <a:t>Custom Videos Table - 7 of 22</a:t>
            </a:r>
          </a:p>
        </p:txBody>
      </p:sp>
      <p:graphicFrame>
        <p:nvGraphicFramePr>
          <p:cNvPr id="5" name="Table Placeholder 4">
            <a:extLst>
              <a:ext uri="{FF2B5EF4-FFF2-40B4-BE49-F238E27FC236}">
                <a16:creationId xmlns:a16="http://schemas.microsoft.com/office/drawing/2014/main" id="{9FC3D234-C065-46E9-AD73-4E02CB5BF4F6}"/>
              </a:ext>
            </a:extLst>
          </p:cNvPr>
          <p:cNvGraphicFramePr>
            <a:graphicFrameLocks noGrp="1"/>
          </p:cNvGraphicFramePr>
          <p:nvPr>
            <p:ph type="tbl" sz="quarter" idx="13"/>
            <p:extLst>
              <p:ext uri="{D42A27DB-BD31-4B8C-83A1-F6EECF244321}">
                <p14:modId xmlns:p14="http://schemas.microsoft.com/office/powerpoint/2010/main" val="3926344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6078517"/>
                    </a:ext>
                  </a:extLst>
                </a:gridCol>
                <a:gridCol w="1810512">
                  <a:extLst>
                    <a:ext uri="{9D8B030D-6E8A-4147-A177-3AD203B41FA5}">
                      <a16:colId xmlns:a16="http://schemas.microsoft.com/office/drawing/2014/main" val="1872455582"/>
                    </a:ext>
                  </a:extLst>
                </a:gridCol>
                <a:gridCol w="576072">
                  <a:extLst>
                    <a:ext uri="{9D8B030D-6E8A-4147-A177-3AD203B41FA5}">
                      <a16:colId xmlns:a16="http://schemas.microsoft.com/office/drawing/2014/main" val="2146878721"/>
                    </a:ext>
                  </a:extLst>
                </a:gridCol>
                <a:gridCol w="576072">
                  <a:extLst>
                    <a:ext uri="{9D8B030D-6E8A-4147-A177-3AD203B41FA5}">
                      <a16:colId xmlns:a16="http://schemas.microsoft.com/office/drawing/2014/main" val="3406797214"/>
                    </a:ext>
                  </a:extLst>
                </a:gridCol>
                <a:gridCol w="576072">
                  <a:extLst>
                    <a:ext uri="{9D8B030D-6E8A-4147-A177-3AD203B41FA5}">
                      <a16:colId xmlns:a16="http://schemas.microsoft.com/office/drawing/2014/main" val="2363448964"/>
                    </a:ext>
                  </a:extLst>
                </a:gridCol>
                <a:gridCol w="576072">
                  <a:extLst>
                    <a:ext uri="{9D8B030D-6E8A-4147-A177-3AD203B41FA5}">
                      <a16:colId xmlns:a16="http://schemas.microsoft.com/office/drawing/2014/main" val="77296780"/>
                    </a:ext>
                  </a:extLst>
                </a:gridCol>
                <a:gridCol w="576072">
                  <a:extLst>
                    <a:ext uri="{9D8B030D-6E8A-4147-A177-3AD203B41FA5}">
                      <a16:colId xmlns:a16="http://schemas.microsoft.com/office/drawing/2014/main" val="1116828770"/>
                    </a:ext>
                  </a:extLst>
                </a:gridCol>
                <a:gridCol w="576072">
                  <a:extLst>
                    <a:ext uri="{9D8B030D-6E8A-4147-A177-3AD203B41FA5}">
                      <a16:colId xmlns:a16="http://schemas.microsoft.com/office/drawing/2014/main" val="2896602998"/>
                    </a:ext>
                  </a:extLst>
                </a:gridCol>
                <a:gridCol w="576072">
                  <a:extLst>
                    <a:ext uri="{9D8B030D-6E8A-4147-A177-3AD203B41FA5}">
                      <a16:colId xmlns:a16="http://schemas.microsoft.com/office/drawing/2014/main" val="4100828311"/>
                    </a:ext>
                  </a:extLst>
                </a:gridCol>
                <a:gridCol w="576072">
                  <a:extLst>
                    <a:ext uri="{9D8B030D-6E8A-4147-A177-3AD203B41FA5}">
                      <a16:colId xmlns:a16="http://schemas.microsoft.com/office/drawing/2014/main" val="3501095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3848118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- 2016-12-31 10:16:40</a:t>
                      </a:r>
                      <a:r>
                        <a:rPr kumimoji="0" lang="en-US" sz="1000" b="0" i="0" u="none" strike="noStrike" kern="1200" cap="none" spc="0" normalizeH="0" baseline="0" noProof="0">
                          <a:ln>
                            <a:noFill/>
                          </a:ln>
                          <a:solidFill>
                            <a:prstClr val="black"/>
                          </a:solidFill>
                          <a:effectLst/>
                          <a:uLnTx/>
                          <a:uFillTx/>
                          <a:latin typeface="+mn-lt"/>
                          <a:ea typeface="+mn-ea"/>
                          <a:cs typeface="+mn-cs"/>
                        </a:rPr>
                        <a:t>
Medical diagnosis goes digital | Tomorrow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Radiologists pore over thousands of images: MRTs, CTs, ultra-sounds, and x-rays every day. It's a job that requires a lot of experience and concentration. Now computer algorithms could make the job easier.
For more Tomorrow Today, go to: http://www.dw.com/en/tv/tomorrow-today/s-3062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58.41%</a:t>
                      </a:r>
                    </a:p>
                  </a:txBody>
                  <a:tcPr/>
                </a:tc>
                <a:extLst>
                  <a:ext uri="{0D108BD9-81ED-4DB2-BD59-A6C34878D82A}">
                    <a16:rowId xmlns:a16="http://schemas.microsoft.com/office/drawing/2014/main" val="1731940264"/>
                  </a:ext>
                </a:extLst>
              </a:tr>
            </a:tbl>
          </a:graphicData>
        </a:graphic>
      </p:graphicFrame>
      <p:sp>
        <p:nvSpPr>
          <p:cNvPr id="4" name="Text Placeholder 3">
            <a:extLst>
              <a:ext uri="{FF2B5EF4-FFF2-40B4-BE49-F238E27FC236}">
                <a16:creationId xmlns:a16="http://schemas.microsoft.com/office/drawing/2014/main" id="{9DF0520F-80C0-4585-8D7A-126CFF3C53C9}"/>
              </a:ext>
            </a:extLst>
          </p:cNvPr>
          <p:cNvSpPr>
            <a:spLocks noGrp="1"/>
          </p:cNvSpPr>
          <p:nvPr>
            <p:ph type="body" sz="quarter" idx="14"/>
          </p:nvPr>
        </p:nvSpPr>
        <p:spPr/>
        <p:txBody>
          <a:bodyPr/>
          <a:lstStyle/>
          <a:p>
            <a:r>
              <a:rPr lang="en-US"/>
              <a:t>12/01/2016 - 12/31/2016</a:t>
            </a:r>
          </a:p>
        </p:txBody>
      </p:sp>
    </p:spTree>
    <p:extLst>
      <p:ext uri="{BB962C8B-B14F-4D97-AF65-F5344CB8AC3E}">
        <p14:creationId xmlns:p14="http://schemas.microsoft.com/office/powerpoint/2010/main" val="146030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FB8CB-9BBD-4544-9BCE-C72AB4513D16}"/>
              </a:ext>
            </a:extLst>
          </p:cNvPr>
          <p:cNvSpPr>
            <a:spLocks noGrp="1"/>
          </p:cNvSpPr>
          <p:nvPr>
            <p:ph type="title"/>
          </p:nvPr>
        </p:nvSpPr>
        <p:spPr/>
        <p:txBody>
          <a:bodyPr/>
          <a:lstStyle/>
          <a:p>
            <a:r>
              <a:rPr lang="en-US"/>
              <a:t>Custom Videos Table - 8 of 22</a:t>
            </a:r>
          </a:p>
        </p:txBody>
      </p:sp>
      <p:graphicFrame>
        <p:nvGraphicFramePr>
          <p:cNvPr id="5" name="Table Placeholder 4">
            <a:extLst>
              <a:ext uri="{FF2B5EF4-FFF2-40B4-BE49-F238E27FC236}">
                <a16:creationId xmlns:a16="http://schemas.microsoft.com/office/drawing/2014/main" id="{329E6BD0-5E1E-41BB-B7FD-65DDE1A5A8D8}"/>
              </a:ext>
            </a:extLst>
          </p:cNvPr>
          <p:cNvGraphicFramePr>
            <a:graphicFrameLocks noGrp="1"/>
          </p:cNvGraphicFramePr>
          <p:nvPr>
            <p:ph type="tbl" sz="quarter" idx="13"/>
            <p:extLst>
              <p:ext uri="{D42A27DB-BD31-4B8C-83A1-F6EECF244321}">
                <p14:modId xmlns:p14="http://schemas.microsoft.com/office/powerpoint/2010/main" val="1237198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46062424"/>
                    </a:ext>
                  </a:extLst>
                </a:gridCol>
                <a:gridCol w="1810512">
                  <a:extLst>
                    <a:ext uri="{9D8B030D-6E8A-4147-A177-3AD203B41FA5}">
                      <a16:colId xmlns:a16="http://schemas.microsoft.com/office/drawing/2014/main" val="4284333895"/>
                    </a:ext>
                  </a:extLst>
                </a:gridCol>
                <a:gridCol w="576072">
                  <a:extLst>
                    <a:ext uri="{9D8B030D-6E8A-4147-A177-3AD203B41FA5}">
                      <a16:colId xmlns:a16="http://schemas.microsoft.com/office/drawing/2014/main" val="3108421424"/>
                    </a:ext>
                  </a:extLst>
                </a:gridCol>
                <a:gridCol w="576072">
                  <a:extLst>
                    <a:ext uri="{9D8B030D-6E8A-4147-A177-3AD203B41FA5}">
                      <a16:colId xmlns:a16="http://schemas.microsoft.com/office/drawing/2014/main" val="2004293355"/>
                    </a:ext>
                  </a:extLst>
                </a:gridCol>
                <a:gridCol w="576072">
                  <a:extLst>
                    <a:ext uri="{9D8B030D-6E8A-4147-A177-3AD203B41FA5}">
                      <a16:colId xmlns:a16="http://schemas.microsoft.com/office/drawing/2014/main" val="2679441392"/>
                    </a:ext>
                  </a:extLst>
                </a:gridCol>
                <a:gridCol w="576072">
                  <a:extLst>
                    <a:ext uri="{9D8B030D-6E8A-4147-A177-3AD203B41FA5}">
                      <a16:colId xmlns:a16="http://schemas.microsoft.com/office/drawing/2014/main" val="2582477779"/>
                    </a:ext>
                  </a:extLst>
                </a:gridCol>
                <a:gridCol w="576072">
                  <a:extLst>
                    <a:ext uri="{9D8B030D-6E8A-4147-A177-3AD203B41FA5}">
                      <a16:colId xmlns:a16="http://schemas.microsoft.com/office/drawing/2014/main" val="1112862968"/>
                    </a:ext>
                  </a:extLst>
                </a:gridCol>
                <a:gridCol w="576072">
                  <a:extLst>
                    <a:ext uri="{9D8B030D-6E8A-4147-A177-3AD203B41FA5}">
                      <a16:colId xmlns:a16="http://schemas.microsoft.com/office/drawing/2014/main" val="4189551663"/>
                    </a:ext>
                  </a:extLst>
                </a:gridCol>
                <a:gridCol w="576072">
                  <a:extLst>
                    <a:ext uri="{9D8B030D-6E8A-4147-A177-3AD203B41FA5}">
                      <a16:colId xmlns:a16="http://schemas.microsoft.com/office/drawing/2014/main" val="811375068"/>
                    </a:ext>
                  </a:extLst>
                </a:gridCol>
                <a:gridCol w="576072">
                  <a:extLst>
                    <a:ext uri="{9D8B030D-6E8A-4147-A177-3AD203B41FA5}">
                      <a16:colId xmlns:a16="http://schemas.microsoft.com/office/drawing/2014/main" val="3410039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4234279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- 2016-12-31 10:05:47</a:t>
                      </a:r>
                      <a:r>
                        <a:rPr kumimoji="0" lang="en-US" sz="1000" b="0" i="0" u="none" strike="noStrike" kern="1200" cap="none" spc="0" normalizeH="0" baseline="0" noProof="0">
                          <a:ln>
                            <a:noFill/>
                          </a:ln>
                          <a:solidFill>
                            <a:prstClr val="black"/>
                          </a:solidFill>
                          <a:effectLst/>
                          <a:uLnTx/>
                          <a:uFillTx/>
                          <a:latin typeface="+mn-lt"/>
                          <a:ea typeface="+mn-ea"/>
                          <a:cs typeface="+mn-cs"/>
                        </a:rPr>
                        <a:t>
Wakaliwood: Action films from Uganda | Reporter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Isaac Nabwana makes action movies in Wakaliga – a slum in Uganda's capital Kampala. The self-taught filmmaker has almost no budget, but his enthusiasm makes up for that. Now he's set to shoot his first major television production.
For more Reporter, go to: http://www.dw.com/en/tv/reporter/s-31616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35.74%</a:t>
                      </a:r>
                    </a:p>
                  </a:txBody>
                  <a:tcPr/>
                </a:tc>
                <a:extLst>
                  <a:ext uri="{0D108BD9-81ED-4DB2-BD59-A6C34878D82A}">
                    <a16:rowId xmlns:a16="http://schemas.microsoft.com/office/drawing/2014/main" val="1617059665"/>
                  </a:ext>
                </a:extLst>
              </a:tr>
            </a:tbl>
          </a:graphicData>
        </a:graphic>
      </p:graphicFrame>
      <p:sp>
        <p:nvSpPr>
          <p:cNvPr id="4" name="Text Placeholder 3">
            <a:extLst>
              <a:ext uri="{FF2B5EF4-FFF2-40B4-BE49-F238E27FC236}">
                <a16:creationId xmlns:a16="http://schemas.microsoft.com/office/drawing/2014/main" id="{A2E6CB2B-155F-40B2-A845-D9440A74EAA9}"/>
              </a:ext>
            </a:extLst>
          </p:cNvPr>
          <p:cNvSpPr>
            <a:spLocks noGrp="1"/>
          </p:cNvSpPr>
          <p:nvPr>
            <p:ph type="body" sz="quarter" idx="14"/>
          </p:nvPr>
        </p:nvSpPr>
        <p:spPr/>
        <p:txBody>
          <a:bodyPr/>
          <a:lstStyle/>
          <a:p>
            <a:r>
              <a:rPr lang="en-US"/>
              <a:t>12/01/2016 - 12/31/2016</a:t>
            </a:r>
          </a:p>
        </p:txBody>
      </p:sp>
    </p:spTree>
    <p:extLst>
      <p:ext uri="{BB962C8B-B14F-4D97-AF65-F5344CB8AC3E}">
        <p14:creationId xmlns:p14="http://schemas.microsoft.com/office/powerpoint/2010/main" val="2425861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8E860-59F1-4C1D-A197-E7CD388377DE}"/>
              </a:ext>
            </a:extLst>
          </p:cNvPr>
          <p:cNvSpPr>
            <a:spLocks noGrp="1"/>
          </p:cNvSpPr>
          <p:nvPr>
            <p:ph type="title"/>
          </p:nvPr>
        </p:nvSpPr>
        <p:spPr/>
        <p:txBody>
          <a:bodyPr/>
          <a:lstStyle/>
          <a:p>
            <a:r>
              <a:rPr lang="en-US"/>
              <a:t>Custom Videos Table - 9 of 22</a:t>
            </a:r>
          </a:p>
        </p:txBody>
      </p:sp>
      <p:graphicFrame>
        <p:nvGraphicFramePr>
          <p:cNvPr id="5" name="Table Placeholder 4">
            <a:extLst>
              <a:ext uri="{FF2B5EF4-FFF2-40B4-BE49-F238E27FC236}">
                <a16:creationId xmlns:a16="http://schemas.microsoft.com/office/drawing/2014/main" id="{5EE77FC4-F7F5-46B4-98E5-78FDDD728232}"/>
              </a:ext>
            </a:extLst>
          </p:cNvPr>
          <p:cNvGraphicFramePr>
            <a:graphicFrameLocks noGrp="1"/>
          </p:cNvGraphicFramePr>
          <p:nvPr>
            <p:ph type="tbl" sz="quarter" idx="13"/>
            <p:extLst>
              <p:ext uri="{D42A27DB-BD31-4B8C-83A1-F6EECF244321}">
                <p14:modId xmlns:p14="http://schemas.microsoft.com/office/powerpoint/2010/main" val="21729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16823442"/>
                    </a:ext>
                  </a:extLst>
                </a:gridCol>
                <a:gridCol w="1810512">
                  <a:extLst>
                    <a:ext uri="{9D8B030D-6E8A-4147-A177-3AD203B41FA5}">
                      <a16:colId xmlns:a16="http://schemas.microsoft.com/office/drawing/2014/main" val="3588184285"/>
                    </a:ext>
                  </a:extLst>
                </a:gridCol>
                <a:gridCol w="576072">
                  <a:extLst>
                    <a:ext uri="{9D8B030D-6E8A-4147-A177-3AD203B41FA5}">
                      <a16:colId xmlns:a16="http://schemas.microsoft.com/office/drawing/2014/main" val="722489082"/>
                    </a:ext>
                  </a:extLst>
                </a:gridCol>
                <a:gridCol w="576072">
                  <a:extLst>
                    <a:ext uri="{9D8B030D-6E8A-4147-A177-3AD203B41FA5}">
                      <a16:colId xmlns:a16="http://schemas.microsoft.com/office/drawing/2014/main" val="477507772"/>
                    </a:ext>
                  </a:extLst>
                </a:gridCol>
                <a:gridCol w="576072">
                  <a:extLst>
                    <a:ext uri="{9D8B030D-6E8A-4147-A177-3AD203B41FA5}">
                      <a16:colId xmlns:a16="http://schemas.microsoft.com/office/drawing/2014/main" val="127806573"/>
                    </a:ext>
                  </a:extLst>
                </a:gridCol>
                <a:gridCol w="576072">
                  <a:extLst>
                    <a:ext uri="{9D8B030D-6E8A-4147-A177-3AD203B41FA5}">
                      <a16:colId xmlns:a16="http://schemas.microsoft.com/office/drawing/2014/main" val="4102145990"/>
                    </a:ext>
                  </a:extLst>
                </a:gridCol>
                <a:gridCol w="576072">
                  <a:extLst>
                    <a:ext uri="{9D8B030D-6E8A-4147-A177-3AD203B41FA5}">
                      <a16:colId xmlns:a16="http://schemas.microsoft.com/office/drawing/2014/main" val="590278441"/>
                    </a:ext>
                  </a:extLst>
                </a:gridCol>
                <a:gridCol w="576072">
                  <a:extLst>
                    <a:ext uri="{9D8B030D-6E8A-4147-A177-3AD203B41FA5}">
                      <a16:colId xmlns:a16="http://schemas.microsoft.com/office/drawing/2014/main" val="2321312135"/>
                    </a:ext>
                  </a:extLst>
                </a:gridCol>
                <a:gridCol w="576072">
                  <a:extLst>
                    <a:ext uri="{9D8B030D-6E8A-4147-A177-3AD203B41FA5}">
                      <a16:colId xmlns:a16="http://schemas.microsoft.com/office/drawing/2014/main" val="3430715628"/>
                    </a:ext>
                  </a:extLst>
                </a:gridCol>
                <a:gridCol w="576072">
                  <a:extLst>
                    <a:ext uri="{9D8B030D-6E8A-4147-A177-3AD203B41FA5}">
                      <a16:colId xmlns:a16="http://schemas.microsoft.com/office/drawing/2014/main" val="3958593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3006469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- 2016-12-31 09:46:17</a:t>
                      </a:r>
                      <a:r>
                        <a:rPr kumimoji="0" lang="en-US" sz="1000" b="0" i="0" u="none" strike="noStrike" kern="1200" cap="none" spc="0" normalizeH="0" baseline="0" noProof="0">
                          <a:ln>
                            <a:noFill/>
                          </a:ln>
                          <a:solidFill>
                            <a:prstClr val="black"/>
                          </a:solidFill>
                          <a:effectLst/>
                          <a:uLnTx/>
                          <a:uFillTx/>
                          <a:latin typeface="+mn-lt"/>
                          <a:ea typeface="+mn-ea"/>
                          <a:cs typeface="+mn-cs"/>
                        </a:rPr>
                        <a:t>
Rio Olympics leave mixed legacy | DW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Rio Olympics were filled with spectacular athletic achievements, including record-breaking medal hauls for Michael Phelps and Usain Bolt. Brazil's soccer team made up for its World Cup loss with a gold medal, but how has the city of Rio fared?
For more sports, go to: http://www.dw.com/en/top-stories/sports/s-8171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74.77%</a:t>
                      </a:r>
                    </a:p>
                  </a:txBody>
                  <a:tcPr/>
                </a:tc>
                <a:extLst>
                  <a:ext uri="{0D108BD9-81ED-4DB2-BD59-A6C34878D82A}">
                    <a16:rowId xmlns:a16="http://schemas.microsoft.com/office/drawing/2014/main" val="530938914"/>
                  </a:ext>
                </a:extLst>
              </a:tr>
            </a:tbl>
          </a:graphicData>
        </a:graphic>
      </p:graphicFrame>
      <p:sp>
        <p:nvSpPr>
          <p:cNvPr id="4" name="Text Placeholder 3">
            <a:extLst>
              <a:ext uri="{FF2B5EF4-FFF2-40B4-BE49-F238E27FC236}">
                <a16:creationId xmlns:a16="http://schemas.microsoft.com/office/drawing/2014/main" id="{8ED1B1CF-804A-4A61-9FC7-484A29649A5E}"/>
              </a:ext>
            </a:extLst>
          </p:cNvPr>
          <p:cNvSpPr>
            <a:spLocks noGrp="1"/>
          </p:cNvSpPr>
          <p:nvPr>
            <p:ph type="body" sz="quarter" idx="14"/>
          </p:nvPr>
        </p:nvSpPr>
        <p:spPr/>
        <p:txBody>
          <a:bodyPr/>
          <a:lstStyle/>
          <a:p>
            <a:r>
              <a:rPr lang="en-US"/>
              <a:t>12/01/2016 - 12/31/2016</a:t>
            </a:r>
          </a:p>
        </p:txBody>
      </p:sp>
    </p:spTree>
    <p:extLst>
      <p:ext uri="{BB962C8B-B14F-4D97-AF65-F5344CB8AC3E}">
        <p14:creationId xmlns:p14="http://schemas.microsoft.com/office/powerpoint/2010/main" val="1151535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09D0F-27CE-4524-8F68-2251C505BE42}"/>
              </a:ext>
            </a:extLst>
          </p:cNvPr>
          <p:cNvSpPr>
            <a:spLocks noGrp="1"/>
          </p:cNvSpPr>
          <p:nvPr>
            <p:ph type="title"/>
          </p:nvPr>
        </p:nvSpPr>
        <p:spPr/>
        <p:txBody>
          <a:bodyPr/>
          <a:lstStyle/>
          <a:p>
            <a:r>
              <a:rPr lang="en-US"/>
              <a:t>Custom Videos Table - 10 of 22</a:t>
            </a:r>
          </a:p>
        </p:txBody>
      </p:sp>
      <p:graphicFrame>
        <p:nvGraphicFramePr>
          <p:cNvPr id="5" name="Table Placeholder 4">
            <a:extLst>
              <a:ext uri="{FF2B5EF4-FFF2-40B4-BE49-F238E27FC236}">
                <a16:creationId xmlns:a16="http://schemas.microsoft.com/office/drawing/2014/main" id="{D72AF034-D412-4C15-AC37-1CEA3A71FFA7}"/>
              </a:ext>
            </a:extLst>
          </p:cNvPr>
          <p:cNvGraphicFramePr>
            <a:graphicFrameLocks noGrp="1"/>
          </p:cNvGraphicFramePr>
          <p:nvPr>
            <p:ph type="tbl" sz="quarter" idx="13"/>
            <p:extLst>
              <p:ext uri="{D42A27DB-BD31-4B8C-83A1-F6EECF244321}">
                <p14:modId xmlns:p14="http://schemas.microsoft.com/office/powerpoint/2010/main" val="2730653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93538871"/>
                    </a:ext>
                  </a:extLst>
                </a:gridCol>
                <a:gridCol w="1810512">
                  <a:extLst>
                    <a:ext uri="{9D8B030D-6E8A-4147-A177-3AD203B41FA5}">
                      <a16:colId xmlns:a16="http://schemas.microsoft.com/office/drawing/2014/main" val="1165974690"/>
                    </a:ext>
                  </a:extLst>
                </a:gridCol>
                <a:gridCol w="576072">
                  <a:extLst>
                    <a:ext uri="{9D8B030D-6E8A-4147-A177-3AD203B41FA5}">
                      <a16:colId xmlns:a16="http://schemas.microsoft.com/office/drawing/2014/main" val="2379970582"/>
                    </a:ext>
                  </a:extLst>
                </a:gridCol>
                <a:gridCol w="576072">
                  <a:extLst>
                    <a:ext uri="{9D8B030D-6E8A-4147-A177-3AD203B41FA5}">
                      <a16:colId xmlns:a16="http://schemas.microsoft.com/office/drawing/2014/main" val="1510098437"/>
                    </a:ext>
                  </a:extLst>
                </a:gridCol>
                <a:gridCol w="576072">
                  <a:extLst>
                    <a:ext uri="{9D8B030D-6E8A-4147-A177-3AD203B41FA5}">
                      <a16:colId xmlns:a16="http://schemas.microsoft.com/office/drawing/2014/main" val="3979288473"/>
                    </a:ext>
                  </a:extLst>
                </a:gridCol>
                <a:gridCol w="576072">
                  <a:extLst>
                    <a:ext uri="{9D8B030D-6E8A-4147-A177-3AD203B41FA5}">
                      <a16:colId xmlns:a16="http://schemas.microsoft.com/office/drawing/2014/main" val="344652507"/>
                    </a:ext>
                  </a:extLst>
                </a:gridCol>
                <a:gridCol w="576072">
                  <a:extLst>
                    <a:ext uri="{9D8B030D-6E8A-4147-A177-3AD203B41FA5}">
                      <a16:colId xmlns:a16="http://schemas.microsoft.com/office/drawing/2014/main" val="732944192"/>
                    </a:ext>
                  </a:extLst>
                </a:gridCol>
                <a:gridCol w="576072">
                  <a:extLst>
                    <a:ext uri="{9D8B030D-6E8A-4147-A177-3AD203B41FA5}">
                      <a16:colId xmlns:a16="http://schemas.microsoft.com/office/drawing/2014/main" val="3342238574"/>
                    </a:ext>
                  </a:extLst>
                </a:gridCol>
                <a:gridCol w="576072">
                  <a:extLst>
                    <a:ext uri="{9D8B030D-6E8A-4147-A177-3AD203B41FA5}">
                      <a16:colId xmlns:a16="http://schemas.microsoft.com/office/drawing/2014/main" val="2451975129"/>
                    </a:ext>
                  </a:extLst>
                </a:gridCol>
                <a:gridCol w="576072">
                  <a:extLst>
                    <a:ext uri="{9D8B030D-6E8A-4147-A177-3AD203B41FA5}">
                      <a16:colId xmlns:a16="http://schemas.microsoft.com/office/drawing/2014/main" val="1707342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4132934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- 2016-12-31 09:46:06</a:t>
                      </a:r>
                      <a:r>
                        <a:rPr kumimoji="0" lang="en-US" sz="1000" b="0" i="0" u="none" strike="noStrike" kern="1200" cap="none" spc="0" normalizeH="0" baseline="0" noProof="0">
                          <a:ln>
                            <a:noFill/>
                          </a:ln>
                          <a:solidFill>
                            <a:prstClr val="black"/>
                          </a:solidFill>
                          <a:effectLst/>
                          <a:uLnTx/>
                          <a:uFillTx/>
                          <a:latin typeface="+mn-lt"/>
                          <a:ea typeface="+mn-ea"/>
                          <a:cs typeface="+mn-cs"/>
                        </a:rPr>
                        <a:t>
A look back at Seppelt's doping discoveries | DW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 journalist Hajo has been investigating the issue of doping in sports for many years. This year he helped expose the systemic doping of Russia's Olympic athletes and of Kenyan runners. But his work has met with a mixture of cheers and jeers.
For more on this subject, go to: http://www.dw.com/en/opinion-the-world-of-sports-is-looking-away/a-36945208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63.00%</a:t>
                      </a:r>
                    </a:p>
                  </a:txBody>
                  <a:tcPr/>
                </a:tc>
                <a:extLst>
                  <a:ext uri="{0D108BD9-81ED-4DB2-BD59-A6C34878D82A}">
                    <a16:rowId xmlns:a16="http://schemas.microsoft.com/office/drawing/2014/main" val="2988260465"/>
                  </a:ext>
                </a:extLst>
              </a:tr>
            </a:tbl>
          </a:graphicData>
        </a:graphic>
      </p:graphicFrame>
      <p:sp>
        <p:nvSpPr>
          <p:cNvPr id="4" name="Text Placeholder 3">
            <a:extLst>
              <a:ext uri="{FF2B5EF4-FFF2-40B4-BE49-F238E27FC236}">
                <a16:creationId xmlns:a16="http://schemas.microsoft.com/office/drawing/2014/main" id="{E846B61A-1D92-46AE-BFA4-41F51D483BBA}"/>
              </a:ext>
            </a:extLst>
          </p:cNvPr>
          <p:cNvSpPr>
            <a:spLocks noGrp="1"/>
          </p:cNvSpPr>
          <p:nvPr>
            <p:ph type="body" sz="quarter" idx="14"/>
          </p:nvPr>
        </p:nvSpPr>
        <p:spPr/>
        <p:txBody>
          <a:bodyPr/>
          <a:lstStyle/>
          <a:p>
            <a:r>
              <a:rPr lang="en-US"/>
              <a:t>12/01/2016 - 12/31/2016</a:t>
            </a:r>
          </a:p>
        </p:txBody>
      </p:sp>
    </p:spTree>
    <p:extLst>
      <p:ext uri="{BB962C8B-B14F-4D97-AF65-F5344CB8AC3E}">
        <p14:creationId xmlns:p14="http://schemas.microsoft.com/office/powerpoint/2010/main" val="855155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6DC0C-9F75-454D-8489-4CCC64C1C81A}"/>
              </a:ext>
            </a:extLst>
          </p:cNvPr>
          <p:cNvSpPr>
            <a:spLocks noGrp="1"/>
          </p:cNvSpPr>
          <p:nvPr>
            <p:ph type="title"/>
          </p:nvPr>
        </p:nvSpPr>
        <p:spPr/>
        <p:txBody>
          <a:bodyPr/>
          <a:lstStyle/>
          <a:p>
            <a:r>
              <a:rPr lang="en-US"/>
              <a:t>Custom Videos Table - 11 of 22</a:t>
            </a:r>
          </a:p>
        </p:txBody>
      </p:sp>
      <p:graphicFrame>
        <p:nvGraphicFramePr>
          <p:cNvPr id="5" name="Table Placeholder 4">
            <a:extLst>
              <a:ext uri="{FF2B5EF4-FFF2-40B4-BE49-F238E27FC236}">
                <a16:creationId xmlns:a16="http://schemas.microsoft.com/office/drawing/2014/main" id="{30249BE4-E83D-4E72-9DBB-FAF862802B8E}"/>
              </a:ext>
            </a:extLst>
          </p:cNvPr>
          <p:cNvGraphicFramePr>
            <a:graphicFrameLocks noGrp="1"/>
          </p:cNvGraphicFramePr>
          <p:nvPr>
            <p:ph type="tbl" sz="quarter" idx="13"/>
            <p:extLst>
              <p:ext uri="{D42A27DB-BD31-4B8C-83A1-F6EECF244321}">
                <p14:modId xmlns:p14="http://schemas.microsoft.com/office/powerpoint/2010/main" val="2596312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01680224"/>
                    </a:ext>
                  </a:extLst>
                </a:gridCol>
                <a:gridCol w="1810512">
                  <a:extLst>
                    <a:ext uri="{9D8B030D-6E8A-4147-A177-3AD203B41FA5}">
                      <a16:colId xmlns:a16="http://schemas.microsoft.com/office/drawing/2014/main" val="2508162508"/>
                    </a:ext>
                  </a:extLst>
                </a:gridCol>
                <a:gridCol w="576072">
                  <a:extLst>
                    <a:ext uri="{9D8B030D-6E8A-4147-A177-3AD203B41FA5}">
                      <a16:colId xmlns:a16="http://schemas.microsoft.com/office/drawing/2014/main" val="1893365844"/>
                    </a:ext>
                  </a:extLst>
                </a:gridCol>
                <a:gridCol w="576072">
                  <a:extLst>
                    <a:ext uri="{9D8B030D-6E8A-4147-A177-3AD203B41FA5}">
                      <a16:colId xmlns:a16="http://schemas.microsoft.com/office/drawing/2014/main" val="3403160392"/>
                    </a:ext>
                  </a:extLst>
                </a:gridCol>
                <a:gridCol w="576072">
                  <a:extLst>
                    <a:ext uri="{9D8B030D-6E8A-4147-A177-3AD203B41FA5}">
                      <a16:colId xmlns:a16="http://schemas.microsoft.com/office/drawing/2014/main" val="1662657109"/>
                    </a:ext>
                  </a:extLst>
                </a:gridCol>
                <a:gridCol w="576072">
                  <a:extLst>
                    <a:ext uri="{9D8B030D-6E8A-4147-A177-3AD203B41FA5}">
                      <a16:colId xmlns:a16="http://schemas.microsoft.com/office/drawing/2014/main" val="3407890735"/>
                    </a:ext>
                  </a:extLst>
                </a:gridCol>
                <a:gridCol w="576072">
                  <a:extLst>
                    <a:ext uri="{9D8B030D-6E8A-4147-A177-3AD203B41FA5}">
                      <a16:colId xmlns:a16="http://schemas.microsoft.com/office/drawing/2014/main" val="4194783414"/>
                    </a:ext>
                  </a:extLst>
                </a:gridCol>
                <a:gridCol w="576072">
                  <a:extLst>
                    <a:ext uri="{9D8B030D-6E8A-4147-A177-3AD203B41FA5}">
                      <a16:colId xmlns:a16="http://schemas.microsoft.com/office/drawing/2014/main" val="1058685760"/>
                    </a:ext>
                  </a:extLst>
                </a:gridCol>
                <a:gridCol w="576072">
                  <a:extLst>
                    <a:ext uri="{9D8B030D-6E8A-4147-A177-3AD203B41FA5}">
                      <a16:colId xmlns:a16="http://schemas.microsoft.com/office/drawing/2014/main" val="2205169468"/>
                    </a:ext>
                  </a:extLst>
                </a:gridCol>
                <a:gridCol w="576072">
                  <a:extLst>
                    <a:ext uri="{9D8B030D-6E8A-4147-A177-3AD203B41FA5}">
                      <a16:colId xmlns:a16="http://schemas.microsoft.com/office/drawing/2014/main" val="132204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2910179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- 2016-12-30 22:51:05</a:t>
                      </a:r>
                      <a:r>
                        <a:rPr kumimoji="0" lang="en-US" sz="1000" b="0" i="0" u="none" strike="noStrike" kern="1200" cap="none" spc="0" normalizeH="0" baseline="0" noProof="0">
                          <a:ln>
                            <a:noFill/>
                          </a:ln>
                          <a:solidFill>
                            <a:prstClr val="black"/>
                          </a:solidFill>
                          <a:effectLst/>
                          <a:uLnTx/>
                          <a:uFillTx/>
                          <a:latin typeface="+mn-lt"/>
                          <a:ea typeface="+mn-ea"/>
                          <a:cs typeface="+mn-cs"/>
                        </a:rPr>
                        <a:t>
Syrian ceasefire – hopes and scepticism | DW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 more DW news go to http://www.dw.com/en/top-stories/s-9097
A nationwide truce brokered by Russia and Turkey is beginning to take hold in Syria. Despite minor violations, this may mark a potential breakthrough in the conflict. Though people welcome the ceasefire, there are also skeptical voices.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66.08%</a:t>
                      </a:r>
                    </a:p>
                  </a:txBody>
                  <a:tcPr/>
                </a:tc>
                <a:extLst>
                  <a:ext uri="{0D108BD9-81ED-4DB2-BD59-A6C34878D82A}">
                    <a16:rowId xmlns:a16="http://schemas.microsoft.com/office/drawing/2014/main" val="1021956811"/>
                  </a:ext>
                </a:extLst>
              </a:tr>
            </a:tbl>
          </a:graphicData>
        </a:graphic>
      </p:graphicFrame>
      <p:sp>
        <p:nvSpPr>
          <p:cNvPr id="4" name="Text Placeholder 3">
            <a:extLst>
              <a:ext uri="{FF2B5EF4-FFF2-40B4-BE49-F238E27FC236}">
                <a16:creationId xmlns:a16="http://schemas.microsoft.com/office/drawing/2014/main" id="{B47313D7-2B84-4A92-8EF0-1A3332DAA5F7}"/>
              </a:ext>
            </a:extLst>
          </p:cNvPr>
          <p:cNvSpPr>
            <a:spLocks noGrp="1"/>
          </p:cNvSpPr>
          <p:nvPr>
            <p:ph type="body" sz="quarter" idx="14"/>
          </p:nvPr>
        </p:nvSpPr>
        <p:spPr/>
        <p:txBody>
          <a:bodyPr/>
          <a:lstStyle/>
          <a:p>
            <a:r>
              <a:rPr lang="en-US"/>
              <a:t>12/01/2016 - 12/31/2016</a:t>
            </a:r>
          </a:p>
        </p:txBody>
      </p:sp>
    </p:spTree>
    <p:extLst>
      <p:ext uri="{BB962C8B-B14F-4D97-AF65-F5344CB8AC3E}">
        <p14:creationId xmlns:p14="http://schemas.microsoft.com/office/powerpoint/2010/main" val="2693127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581D-7AD8-446A-BCB9-CD7A1A931CEC}"/>
              </a:ext>
            </a:extLst>
          </p:cNvPr>
          <p:cNvSpPr>
            <a:spLocks noGrp="1"/>
          </p:cNvSpPr>
          <p:nvPr>
            <p:ph type="title"/>
          </p:nvPr>
        </p:nvSpPr>
        <p:spPr/>
        <p:txBody>
          <a:bodyPr/>
          <a:lstStyle/>
          <a:p>
            <a:r>
              <a:rPr lang="en-US"/>
              <a:t>Custom Videos Table - 12 of 22</a:t>
            </a:r>
          </a:p>
        </p:txBody>
      </p:sp>
      <p:graphicFrame>
        <p:nvGraphicFramePr>
          <p:cNvPr id="5" name="Table Placeholder 4">
            <a:extLst>
              <a:ext uri="{FF2B5EF4-FFF2-40B4-BE49-F238E27FC236}">
                <a16:creationId xmlns:a16="http://schemas.microsoft.com/office/drawing/2014/main" id="{E724B3ED-9674-46D9-8CAF-75A617F27D63}"/>
              </a:ext>
            </a:extLst>
          </p:cNvPr>
          <p:cNvGraphicFramePr>
            <a:graphicFrameLocks noGrp="1"/>
          </p:cNvGraphicFramePr>
          <p:nvPr>
            <p:ph type="tbl" sz="quarter" idx="13"/>
            <p:extLst>
              <p:ext uri="{D42A27DB-BD31-4B8C-83A1-F6EECF244321}">
                <p14:modId xmlns:p14="http://schemas.microsoft.com/office/powerpoint/2010/main" val="3919739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02511665"/>
                    </a:ext>
                  </a:extLst>
                </a:gridCol>
                <a:gridCol w="1810512">
                  <a:extLst>
                    <a:ext uri="{9D8B030D-6E8A-4147-A177-3AD203B41FA5}">
                      <a16:colId xmlns:a16="http://schemas.microsoft.com/office/drawing/2014/main" val="3843456538"/>
                    </a:ext>
                  </a:extLst>
                </a:gridCol>
                <a:gridCol w="576072">
                  <a:extLst>
                    <a:ext uri="{9D8B030D-6E8A-4147-A177-3AD203B41FA5}">
                      <a16:colId xmlns:a16="http://schemas.microsoft.com/office/drawing/2014/main" val="441437807"/>
                    </a:ext>
                  </a:extLst>
                </a:gridCol>
                <a:gridCol w="576072">
                  <a:extLst>
                    <a:ext uri="{9D8B030D-6E8A-4147-A177-3AD203B41FA5}">
                      <a16:colId xmlns:a16="http://schemas.microsoft.com/office/drawing/2014/main" val="2585291694"/>
                    </a:ext>
                  </a:extLst>
                </a:gridCol>
                <a:gridCol w="576072">
                  <a:extLst>
                    <a:ext uri="{9D8B030D-6E8A-4147-A177-3AD203B41FA5}">
                      <a16:colId xmlns:a16="http://schemas.microsoft.com/office/drawing/2014/main" val="535394678"/>
                    </a:ext>
                  </a:extLst>
                </a:gridCol>
                <a:gridCol w="576072">
                  <a:extLst>
                    <a:ext uri="{9D8B030D-6E8A-4147-A177-3AD203B41FA5}">
                      <a16:colId xmlns:a16="http://schemas.microsoft.com/office/drawing/2014/main" val="984016206"/>
                    </a:ext>
                  </a:extLst>
                </a:gridCol>
                <a:gridCol w="576072">
                  <a:extLst>
                    <a:ext uri="{9D8B030D-6E8A-4147-A177-3AD203B41FA5}">
                      <a16:colId xmlns:a16="http://schemas.microsoft.com/office/drawing/2014/main" val="412486008"/>
                    </a:ext>
                  </a:extLst>
                </a:gridCol>
                <a:gridCol w="576072">
                  <a:extLst>
                    <a:ext uri="{9D8B030D-6E8A-4147-A177-3AD203B41FA5}">
                      <a16:colId xmlns:a16="http://schemas.microsoft.com/office/drawing/2014/main" val="3835782139"/>
                    </a:ext>
                  </a:extLst>
                </a:gridCol>
                <a:gridCol w="576072">
                  <a:extLst>
                    <a:ext uri="{9D8B030D-6E8A-4147-A177-3AD203B41FA5}">
                      <a16:colId xmlns:a16="http://schemas.microsoft.com/office/drawing/2014/main" val="3481329495"/>
                    </a:ext>
                  </a:extLst>
                </a:gridCol>
                <a:gridCol w="576072">
                  <a:extLst>
                    <a:ext uri="{9D8B030D-6E8A-4147-A177-3AD203B41FA5}">
                      <a16:colId xmlns:a16="http://schemas.microsoft.com/office/drawing/2014/main" val="1254686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2186729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- 2016-12-30 22:37:16</a:t>
                      </a:r>
                      <a:r>
                        <a:rPr kumimoji="0" lang="en-US" sz="1000" b="0" i="0" u="none" strike="noStrike" kern="1200" cap="none" spc="0" normalizeH="0" baseline="0" noProof="0">
                          <a:ln>
                            <a:noFill/>
                          </a:ln>
                          <a:solidFill>
                            <a:prstClr val="black"/>
                          </a:solidFill>
                          <a:effectLst/>
                          <a:uLnTx/>
                          <a:uFillTx/>
                          <a:latin typeface="+mn-lt"/>
                          <a:ea typeface="+mn-ea"/>
                          <a:cs typeface="+mn-cs"/>
                        </a:rPr>
                        <a:t>
Myanmar's marine paradise under threat | Tomorrow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 more from Tomorrow Today go to http://www.dw.com/en/tv/tomorrow-today/s-3062
The Mergui Archipelago had been closed to foreigners for nearly 50 years. Now, scientists are exploring the marine environment there. They've found that over the last few years, a lot of damage has been done.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45.64%</a:t>
                      </a:r>
                    </a:p>
                  </a:txBody>
                  <a:tcPr/>
                </a:tc>
                <a:extLst>
                  <a:ext uri="{0D108BD9-81ED-4DB2-BD59-A6C34878D82A}">
                    <a16:rowId xmlns:a16="http://schemas.microsoft.com/office/drawing/2014/main" val="1808517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- 2016-12-30 22:36:17</a:t>
                      </a:r>
                      <a:r>
                        <a:rPr kumimoji="0" lang="en-US" sz="1000" b="0" i="0" u="none" strike="noStrike" kern="1200" cap="none" spc="0" normalizeH="0" baseline="0" noProof="0">
                          <a:ln>
                            <a:noFill/>
                          </a:ln>
                          <a:solidFill>
                            <a:prstClr val="black"/>
                          </a:solidFill>
                          <a:effectLst/>
                          <a:uLnTx/>
                          <a:uFillTx/>
                          <a:latin typeface="+mn-lt"/>
                          <a:ea typeface="+mn-ea"/>
                          <a:cs typeface="+mn-cs"/>
                        </a:rPr>
                        <a:t>
Why do clouds move in certain directions? | Tomorrow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 more from Tomorrow Today go to http://www.dw.com/en/tv/tomorrow-today/s-3062
Haroun Ismail from Montmagny, Canada wants to know.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83.79%</a:t>
                      </a:r>
                    </a:p>
                  </a:txBody>
                  <a:tcPr/>
                </a:tc>
                <a:extLst>
                  <a:ext uri="{0D108BD9-81ED-4DB2-BD59-A6C34878D82A}">
                    <a16:rowId xmlns:a16="http://schemas.microsoft.com/office/drawing/2014/main" val="2235326897"/>
                  </a:ext>
                </a:extLst>
              </a:tr>
            </a:tbl>
          </a:graphicData>
        </a:graphic>
      </p:graphicFrame>
      <p:sp>
        <p:nvSpPr>
          <p:cNvPr id="4" name="Text Placeholder 3">
            <a:extLst>
              <a:ext uri="{FF2B5EF4-FFF2-40B4-BE49-F238E27FC236}">
                <a16:creationId xmlns:a16="http://schemas.microsoft.com/office/drawing/2014/main" id="{58702DB7-5D0F-43D8-80D4-FCF539F392B1}"/>
              </a:ext>
            </a:extLst>
          </p:cNvPr>
          <p:cNvSpPr>
            <a:spLocks noGrp="1"/>
          </p:cNvSpPr>
          <p:nvPr>
            <p:ph type="body" sz="quarter" idx="14"/>
          </p:nvPr>
        </p:nvSpPr>
        <p:spPr/>
        <p:txBody>
          <a:bodyPr/>
          <a:lstStyle/>
          <a:p>
            <a:r>
              <a:rPr lang="en-US"/>
              <a:t>12/01/2016 - 12/31/2016</a:t>
            </a:r>
          </a:p>
        </p:txBody>
      </p:sp>
    </p:spTree>
    <p:extLst>
      <p:ext uri="{BB962C8B-B14F-4D97-AF65-F5344CB8AC3E}">
        <p14:creationId xmlns:p14="http://schemas.microsoft.com/office/powerpoint/2010/main" val="412313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DFD5C-A893-49DE-B2CA-AFDDD563EEA8}"/>
              </a:ext>
            </a:extLst>
          </p:cNvPr>
          <p:cNvSpPr>
            <a:spLocks noGrp="1"/>
          </p:cNvSpPr>
          <p:nvPr>
            <p:ph type="title"/>
          </p:nvPr>
        </p:nvSpPr>
        <p:spPr/>
        <p:txBody>
          <a:bodyPr/>
          <a:lstStyle/>
          <a:p>
            <a:r>
              <a:rPr lang="en-US"/>
              <a:t>Custom Videos Table - 13 of 22</a:t>
            </a:r>
          </a:p>
        </p:txBody>
      </p:sp>
      <p:graphicFrame>
        <p:nvGraphicFramePr>
          <p:cNvPr id="5" name="Table Placeholder 4">
            <a:extLst>
              <a:ext uri="{FF2B5EF4-FFF2-40B4-BE49-F238E27FC236}">
                <a16:creationId xmlns:a16="http://schemas.microsoft.com/office/drawing/2014/main" id="{18F542FB-716F-4225-9AAF-E3C2CF05DF3C}"/>
              </a:ext>
            </a:extLst>
          </p:cNvPr>
          <p:cNvGraphicFramePr>
            <a:graphicFrameLocks noGrp="1"/>
          </p:cNvGraphicFramePr>
          <p:nvPr>
            <p:ph type="tbl" sz="quarter" idx="13"/>
            <p:extLst>
              <p:ext uri="{D42A27DB-BD31-4B8C-83A1-F6EECF244321}">
                <p14:modId xmlns:p14="http://schemas.microsoft.com/office/powerpoint/2010/main" val="532817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31865533"/>
                    </a:ext>
                  </a:extLst>
                </a:gridCol>
                <a:gridCol w="1810512">
                  <a:extLst>
                    <a:ext uri="{9D8B030D-6E8A-4147-A177-3AD203B41FA5}">
                      <a16:colId xmlns:a16="http://schemas.microsoft.com/office/drawing/2014/main" val="1807659427"/>
                    </a:ext>
                  </a:extLst>
                </a:gridCol>
                <a:gridCol w="576072">
                  <a:extLst>
                    <a:ext uri="{9D8B030D-6E8A-4147-A177-3AD203B41FA5}">
                      <a16:colId xmlns:a16="http://schemas.microsoft.com/office/drawing/2014/main" val="2804069534"/>
                    </a:ext>
                  </a:extLst>
                </a:gridCol>
                <a:gridCol w="576072">
                  <a:extLst>
                    <a:ext uri="{9D8B030D-6E8A-4147-A177-3AD203B41FA5}">
                      <a16:colId xmlns:a16="http://schemas.microsoft.com/office/drawing/2014/main" val="1576221153"/>
                    </a:ext>
                  </a:extLst>
                </a:gridCol>
                <a:gridCol w="576072">
                  <a:extLst>
                    <a:ext uri="{9D8B030D-6E8A-4147-A177-3AD203B41FA5}">
                      <a16:colId xmlns:a16="http://schemas.microsoft.com/office/drawing/2014/main" val="3228058324"/>
                    </a:ext>
                  </a:extLst>
                </a:gridCol>
                <a:gridCol w="576072">
                  <a:extLst>
                    <a:ext uri="{9D8B030D-6E8A-4147-A177-3AD203B41FA5}">
                      <a16:colId xmlns:a16="http://schemas.microsoft.com/office/drawing/2014/main" val="2560034440"/>
                    </a:ext>
                  </a:extLst>
                </a:gridCol>
                <a:gridCol w="576072">
                  <a:extLst>
                    <a:ext uri="{9D8B030D-6E8A-4147-A177-3AD203B41FA5}">
                      <a16:colId xmlns:a16="http://schemas.microsoft.com/office/drawing/2014/main" val="679004042"/>
                    </a:ext>
                  </a:extLst>
                </a:gridCol>
                <a:gridCol w="576072">
                  <a:extLst>
                    <a:ext uri="{9D8B030D-6E8A-4147-A177-3AD203B41FA5}">
                      <a16:colId xmlns:a16="http://schemas.microsoft.com/office/drawing/2014/main" val="1169705963"/>
                    </a:ext>
                  </a:extLst>
                </a:gridCol>
                <a:gridCol w="576072">
                  <a:extLst>
                    <a:ext uri="{9D8B030D-6E8A-4147-A177-3AD203B41FA5}">
                      <a16:colId xmlns:a16="http://schemas.microsoft.com/office/drawing/2014/main" val="1593303148"/>
                    </a:ext>
                  </a:extLst>
                </a:gridCol>
                <a:gridCol w="576072">
                  <a:extLst>
                    <a:ext uri="{9D8B030D-6E8A-4147-A177-3AD203B41FA5}">
                      <a16:colId xmlns:a16="http://schemas.microsoft.com/office/drawing/2014/main" val="2548631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3341877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- 2016-12-30 22:31:55</a:t>
                      </a:r>
                      <a:r>
                        <a:rPr kumimoji="0" lang="en-US" sz="1000" b="0" i="0" u="none" strike="noStrike" kern="1200" cap="none" spc="0" normalizeH="0" baseline="0" noProof="0">
                          <a:ln>
                            <a:noFill/>
                          </a:ln>
                          <a:solidFill>
                            <a:prstClr val="black"/>
                          </a:solidFill>
                          <a:effectLst/>
                          <a:uLnTx/>
                          <a:uFillTx/>
                          <a:latin typeface="+mn-lt"/>
                          <a:ea typeface="+mn-ea"/>
                          <a:cs typeface="+mn-cs"/>
                        </a:rPr>
                        <a:t>
Mammography - diagnostic procedure under fire | Tomorrow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 more from Tomorrow Today go to http://www.dw.com/en/tv/tomorrow-today/s-3062
Does mammography screening make sense or not? For some 50 years now, people have been debating the pros and cons. One researcher at the Harding Center for Risk Literacy in Berlin took a closer look at the statistics.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65.98%</a:t>
                      </a:r>
                    </a:p>
                  </a:txBody>
                  <a:tcPr/>
                </a:tc>
                <a:extLst>
                  <a:ext uri="{0D108BD9-81ED-4DB2-BD59-A6C34878D82A}">
                    <a16:rowId xmlns:a16="http://schemas.microsoft.com/office/drawing/2014/main" val="1612140148"/>
                  </a:ext>
                </a:extLst>
              </a:tr>
            </a:tbl>
          </a:graphicData>
        </a:graphic>
      </p:graphicFrame>
      <p:sp>
        <p:nvSpPr>
          <p:cNvPr id="4" name="Text Placeholder 3">
            <a:extLst>
              <a:ext uri="{FF2B5EF4-FFF2-40B4-BE49-F238E27FC236}">
                <a16:creationId xmlns:a16="http://schemas.microsoft.com/office/drawing/2014/main" id="{64DB73B3-A47E-4A45-B45B-411E677B0EF6}"/>
              </a:ext>
            </a:extLst>
          </p:cNvPr>
          <p:cNvSpPr>
            <a:spLocks noGrp="1"/>
          </p:cNvSpPr>
          <p:nvPr>
            <p:ph type="body" sz="quarter" idx="14"/>
          </p:nvPr>
        </p:nvSpPr>
        <p:spPr/>
        <p:txBody>
          <a:bodyPr/>
          <a:lstStyle/>
          <a:p>
            <a:r>
              <a:rPr lang="en-US"/>
              <a:t>12/01/2016 - 12/31/2016</a:t>
            </a:r>
          </a:p>
        </p:txBody>
      </p:sp>
    </p:spTree>
    <p:extLst>
      <p:ext uri="{BB962C8B-B14F-4D97-AF65-F5344CB8AC3E}">
        <p14:creationId xmlns:p14="http://schemas.microsoft.com/office/powerpoint/2010/main" val="801242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78D6-E2C3-4D1B-840D-743F0F16404A}"/>
              </a:ext>
            </a:extLst>
          </p:cNvPr>
          <p:cNvSpPr>
            <a:spLocks noGrp="1"/>
          </p:cNvSpPr>
          <p:nvPr>
            <p:ph type="title"/>
          </p:nvPr>
        </p:nvSpPr>
        <p:spPr/>
        <p:txBody>
          <a:bodyPr/>
          <a:lstStyle/>
          <a:p>
            <a:r>
              <a:rPr lang="en-US"/>
              <a:t>Custom Videos Table - 14 of 22</a:t>
            </a:r>
          </a:p>
        </p:txBody>
      </p:sp>
      <p:graphicFrame>
        <p:nvGraphicFramePr>
          <p:cNvPr id="5" name="Table Placeholder 4">
            <a:extLst>
              <a:ext uri="{FF2B5EF4-FFF2-40B4-BE49-F238E27FC236}">
                <a16:creationId xmlns:a16="http://schemas.microsoft.com/office/drawing/2014/main" id="{A8631D6B-F0C4-4690-82F2-F71DF1DD70B9}"/>
              </a:ext>
            </a:extLst>
          </p:cNvPr>
          <p:cNvGraphicFramePr>
            <a:graphicFrameLocks noGrp="1"/>
          </p:cNvGraphicFramePr>
          <p:nvPr>
            <p:ph type="tbl" sz="quarter" idx="13"/>
            <p:extLst>
              <p:ext uri="{D42A27DB-BD31-4B8C-83A1-F6EECF244321}">
                <p14:modId xmlns:p14="http://schemas.microsoft.com/office/powerpoint/2010/main" val="795527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92812511"/>
                    </a:ext>
                  </a:extLst>
                </a:gridCol>
                <a:gridCol w="1810512">
                  <a:extLst>
                    <a:ext uri="{9D8B030D-6E8A-4147-A177-3AD203B41FA5}">
                      <a16:colId xmlns:a16="http://schemas.microsoft.com/office/drawing/2014/main" val="1195848659"/>
                    </a:ext>
                  </a:extLst>
                </a:gridCol>
                <a:gridCol w="576072">
                  <a:extLst>
                    <a:ext uri="{9D8B030D-6E8A-4147-A177-3AD203B41FA5}">
                      <a16:colId xmlns:a16="http://schemas.microsoft.com/office/drawing/2014/main" val="3053947012"/>
                    </a:ext>
                  </a:extLst>
                </a:gridCol>
                <a:gridCol w="576072">
                  <a:extLst>
                    <a:ext uri="{9D8B030D-6E8A-4147-A177-3AD203B41FA5}">
                      <a16:colId xmlns:a16="http://schemas.microsoft.com/office/drawing/2014/main" val="4051435480"/>
                    </a:ext>
                  </a:extLst>
                </a:gridCol>
                <a:gridCol w="576072">
                  <a:extLst>
                    <a:ext uri="{9D8B030D-6E8A-4147-A177-3AD203B41FA5}">
                      <a16:colId xmlns:a16="http://schemas.microsoft.com/office/drawing/2014/main" val="3742136415"/>
                    </a:ext>
                  </a:extLst>
                </a:gridCol>
                <a:gridCol w="576072">
                  <a:extLst>
                    <a:ext uri="{9D8B030D-6E8A-4147-A177-3AD203B41FA5}">
                      <a16:colId xmlns:a16="http://schemas.microsoft.com/office/drawing/2014/main" val="2346792199"/>
                    </a:ext>
                  </a:extLst>
                </a:gridCol>
                <a:gridCol w="576072">
                  <a:extLst>
                    <a:ext uri="{9D8B030D-6E8A-4147-A177-3AD203B41FA5}">
                      <a16:colId xmlns:a16="http://schemas.microsoft.com/office/drawing/2014/main" val="1064065478"/>
                    </a:ext>
                  </a:extLst>
                </a:gridCol>
                <a:gridCol w="576072">
                  <a:extLst>
                    <a:ext uri="{9D8B030D-6E8A-4147-A177-3AD203B41FA5}">
                      <a16:colId xmlns:a16="http://schemas.microsoft.com/office/drawing/2014/main" val="3312951120"/>
                    </a:ext>
                  </a:extLst>
                </a:gridCol>
                <a:gridCol w="576072">
                  <a:extLst>
                    <a:ext uri="{9D8B030D-6E8A-4147-A177-3AD203B41FA5}">
                      <a16:colId xmlns:a16="http://schemas.microsoft.com/office/drawing/2014/main" val="3193248281"/>
                    </a:ext>
                  </a:extLst>
                </a:gridCol>
                <a:gridCol w="576072">
                  <a:extLst>
                    <a:ext uri="{9D8B030D-6E8A-4147-A177-3AD203B41FA5}">
                      <a16:colId xmlns:a16="http://schemas.microsoft.com/office/drawing/2014/main" val="2118528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3176042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- 2016-12-30 22:31:31</a:t>
                      </a:r>
                      <a:r>
                        <a:rPr kumimoji="0" lang="en-US" sz="1000" b="0" i="0" u="none" strike="noStrike" kern="1200" cap="none" spc="0" normalizeH="0" baseline="0" noProof="0">
                          <a:ln>
                            <a:noFill/>
                          </a:ln>
                          <a:solidFill>
                            <a:prstClr val="black"/>
                          </a:solidFill>
                          <a:effectLst/>
                          <a:uLnTx/>
                          <a:uFillTx/>
                          <a:latin typeface="+mn-lt"/>
                          <a:ea typeface="+mn-ea"/>
                          <a:cs typeface="+mn-cs"/>
                        </a:rPr>
                        <a:t>
Archaeologists identify 6000-year-old mask | Tomorrow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 more from Tomorrow Today go to http://www.dw.com/en/tv/tomorrow-today/s-3062
Archeologists have discovered that a clay fragment, found in southern Germany decades ago, is part of a 6000-year-old Neolithic mask. The mask finally sheds light on the religious beliefs and rituals of the 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54.05%</a:t>
                      </a:r>
                    </a:p>
                  </a:txBody>
                  <a:tcPr/>
                </a:tc>
                <a:extLst>
                  <a:ext uri="{0D108BD9-81ED-4DB2-BD59-A6C34878D82A}">
                    <a16:rowId xmlns:a16="http://schemas.microsoft.com/office/drawing/2014/main" val="3259736516"/>
                  </a:ext>
                </a:extLst>
              </a:tr>
            </a:tbl>
          </a:graphicData>
        </a:graphic>
      </p:graphicFrame>
      <p:sp>
        <p:nvSpPr>
          <p:cNvPr id="4" name="Text Placeholder 3">
            <a:extLst>
              <a:ext uri="{FF2B5EF4-FFF2-40B4-BE49-F238E27FC236}">
                <a16:creationId xmlns:a16="http://schemas.microsoft.com/office/drawing/2014/main" id="{8673B10A-5B05-4E81-BBD9-FB68DB3E93B8}"/>
              </a:ext>
            </a:extLst>
          </p:cNvPr>
          <p:cNvSpPr>
            <a:spLocks noGrp="1"/>
          </p:cNvSpPr>
          <p:nvPr>
            <p:ph type="body" sz="quarter" idx="14"/>
          </p:nvPr>
        </p:nvSpPr>
        <p:spPr/>
        <p:txBody>
          <a:bodyPr/>
          <a:lstStyle/>
          <a:p>
            <a:r>
              <a:rPr lang="en-US"/>
              <a:t>12/01/2016 - 12/31/2016</a:t>
            </a:r>
          </a:p>
        </p:txBody>
      </p:sp>
    </p:spTree>
    <p:extLst>
      <p:ext uri="{BB962C8B-B14F-4D97-AF65-F5344CB8AC3E}">
        <p14:creationId xmlns:p14="http://schemas.microsoft.com/office/powerpoint/2010/main" val="31657570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52E49-CA53-4836-BBC3-EB334CD062C0}"/>
              </a:ext>
            </a:extLst>
          </p:cNvPr>
          <p:cNvSpPr>
            <a:spLocks noGrp="1"/>
          </p:cNvSpPr>
          <p:nvPr>
            <p:ph type="title"/>
          </p:nvPr>
        </p:nvSpPr>
        <p:spPr/>
        <p:txBody>
          <a:bodyPr/>
          <a:lstStyle/>
          <a:p>
            <a:r>
              <a:rPr lang="en-US"/>
              <a:t>Custom Videos Table - 15 of 22</a:t>
            </a:r>
          </a:p>
        </p:txBody>
      </p:sp>
      <p:graphicFrame>
        <p:nvGraphicFramePr>
          <p:cNvPr id="5" name="Table Placeholder 4">
            <a:extLst>
              <a:ext uri="{FF2B5EF4-FFF2-40B4-BE49-F238E27FC236}">
                <a16:creationId xmlns:a16="http://schemas.microsoft.com/office/drawing/2014/main" id="{96965C67-EAC4-41C4-A4E8-E386F6585FE4}"/>
              </a:ext>
            </a:extLst>
          </p:cNvPr>
          <p:cNvGraphicFramePr>
            <a:graphicFrameLocks noGrp="1"/>
          </p:cNvGraphicFramePr>
          <p:nvPr>
            <p:ph type="tbl" sz="quarter" idx="13"/>
            <p:extLst>
              <p:ext uri="{D42A27DB-BD31-4B8C-83A1-F6EECF244321}">
                <p14:modId xmlns:p14="http://schemas.microsoft.com/office/powerpoint/2010/main" val="3911535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14938350"/>
                    </a:ext>
                  </a:extLst>
                </a:gridCol>
                <a:gridCol w="1810512">
                  <a:extLst>
                    <a:ext uri="{9D8B030D-6E8A-4147-A177-3AD203B41FA5}">
                      <a16:colId xmlns:a16="http://schemas.microsoft.com/office/drawing/2014/main" val="4101699003"/>
                    </a:ext>
                  </a:extLst>
                </a:gridCol>
                <a:gridCol w="576072">
                  <a:extLst>
                    <a:ext uri="{9D8B030D-6E8A-4147-A177-3AD203B41FA5}">
                      <a16:colId xmlns:a16="http://schemas.microsoft.com/office/drawing/2014/main" val="1070499119"/>
                    </a:ext>
                  </a:extLst>
                </a:gridCol>
                <a:gridCol w="576072">
                  <a:extLst>
                    <a:ext uri="{9D8B030D-6E8A-4147-A177-3AD203B41FA5}">
                      <a16:colId xmlns:a16="http://schemas.microsoft.com/office/drawing/2014/main" val="2779785943"/>
                    </a:ext>
                  </a:extLst>
                </a:gridCol>
                <a:gridCol w="576072">
                  <a:extLst>
                    <a:ext uri="{9D8B030D-6E8A-4147-A177-3AD203B41FA5}">
                      <a16:colId xmlns:a16="http://schemas.microsoft.com/office/drawing/2014/main" val="3060465159"/>
                    </a:ext>
                  </a:extLst>
                </a:gridCol>
                <a:gridCol w="576072">
                  <a:extLst>
                    <a:ext uri="{9D8B030D-6E8A-4147-A177-3AD203B41FA5}">
                      <a16:colId xmlns:a16="http://schemas.microsoft.com/office/drawing/2014/main" val="1083070705"/>
                    </a:ext>
                  </a:extLst>
                </a:gridCol>
                <a:gridCol w="576072">
                  <a:extLst>
                    <a:ext uri="{9D8B030D-6E8A-4147-A177-3AD203B41FA5}">
                      <a16:colId xmlns:a16="http://schemas.microsoft.com/office/drawing/2014/main" val="741123790"/>
                    </a:ext>
                  </a:extLst>
                </a:gridCol>
                <a:gridCol w="576072">
                  <a:extLst>
                    <a:ext uri="{9D8B030D-6E8A-4147-A177-3AD203B41FA5}">
                      <a16:colId xmlns:a16="http://schemas.microsoft.com/office/drawing/2014/main" val="2752989476"/>
                    </a:ext>
                  </a:extLst>
                </a:gridCol>
                <a:gridCol w="576072">
                  <a:extLst>
                    <a:ext uri="{9D8B030D-6E8A-4147-A177-3AD203B41FA5}">
                      <a16:colId xmlns:a16="http://schemas.microsoft.com/office/drawing/2014/main" val="1295691643"/>
                    </a:ext>
                  </a:extLst>
                </a:gridCol>
                <a:gridCol w="576072">
                  <a:extLst>
                    <a:ext uri="{9D8B030D-6E8A-4147-A177-3AD203B41FA5}">
                      <a16:colId xmlns:a16="http://schemas.microsoft.com/office/drawing/2014/main" val="2676125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520737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- 2016-12-30 15:15:51</a:t>
                      </a:r>
                      <a:r>
                        <a:rPr kumimoji="0" lang="en-US" sz="1000" b="0" i="0" u="none" strike="noStrike" kern="1200" cap="none" spc="0" normalizeH="0" baseline="0" noProof="0">
                          <a:ln>
                            <a:noFill/>
                          </a:ln>
                          <a:solidFill>
                            <a:prstClr val="black"/>
                          </a:solidFill>
                          <a:effectLst/>
                          <a:uLnTx/>
                          <a:uFillTx/>
                          <a:latin typeface="+mn-lt"/>
                          <a:ea typeface="+mn-ea"/>
                          <a:cs typeface="+mn-cs"/>
                        </a:rPr>
                        <a:t>
Syria: Semblance of normalcy with ceasefire | DW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Though airstrikes continue in some rebel-held areas of Syria, the official line is that the ceasefire is holding. Daily life appears to be returning to normal in most areas, and hope is that the tenuous ceasefire will signal the end of the war.
http://www.dw.com/en/syrian-truce-holding-despite-minor-clashes/a-36953078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66.44%</a:t>
                      </a:r>
                    </a:p>
                  </a:txBody>
                  <a:tcPr/>
                </a:tc>
                <a:extLst>
                  <a:ext uri="{0D108BD9-81ED-4DB2-BD59-A6C34878D82A}">
                    <a16:rowId xmlns:a16="http://schemas.microsoft.com/office/drawing/2014/main" val="835278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- 2016-12-30 14:26:10</a:t>
                      </a:r>
                      <a:r>
                        <a:rPr kumimoji="0" lang="en-US" sz="1000" b="0" i="0" u="none" strike="noStrike" kern="1200" cap="none" spc="0" normalizeH="0" baseline="0" noProof="0">
                          <a:ln>
                            <a:noFill/>
                          </a:ln>
                          <a:solidFill>
                            <a:prstClr val="black"/>
                          </a:solidFill>
                          <a:effectLst/>
                          <a:uLnTx/>
                          <a:uFillTx/>
                          <a:latin typeface="+mn-lt"/>
                          <a:ea typeface="+mn-ea"/>
                          <a:cs typeface="+mn-cs"/>
                        </a:rPr>
                        <a:t>
#DailyDrone: North Rhine-Westphalia | 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Churches and coal: The #Dailydrone flies over the state between the Rhine and Ruhr rivers.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73.57%</a:t>
                      </a:r>
                    </a:p>
                  </a:txBody>
                  <a:tcPr/>
                </a:tc>
                <a:extLst>
                  <a:ext uri="{0D108BD9-81ED-4DB2-BD59-A6C34878D82A}">
                    <a16:rowId xmlns:a16="http://schemas.microsoft.com/office/drawing/2014/main" val="5769846"/>
                  </a:ext>
                </a:extLst>
              </a:tr>
            </a:tbl>
          </a:graphicData>
        </a:graphic>
      </p:graphicFrame>
      <p:sp>
        <p:nvSpPr>
          <p:cNvPr id="4" name="Text Placeholder 3">
            <a:extLst>
              <a:ext uri="{FF2B5EF4-FFF2-40B4-BE49-F238E27FC236}">
                <a16:creationId xmlns:a16="http://schemas.microsoft.com/office/drawing/2014/main" id="{03367265-7F27-4079-B0F6-0865E2E45D1D}"/>
              </a:ext>
            </a:extLst>
          </p:cNvPr>
          <p:cNvSpPr>
            <a:spLocks noGrp="1"/>
          </p:cNvSpPr>
          <p:nvPr>
            <p:ph type="body" sz="quarter" idx="14"/>
          </p:nvPr>
        </p:nvSpPr>
        <p:spPr/>
        <p:txBody>
          <a:bodyPr/>
          <a:lstStyle/>
          <a:p>
            <a:r>
              <a:rPr lang="en-US"/>
              <a:t>12/01/2016 - 12/31/2016</a:t>
            </a:r>
          </a:p>
        </p:txBody>
      </p:sp>
    </p:spTree>
    <p:extLst>
      <p:ext uri="{BB962C8B-B14F-4D97-AF65-F5344CB8AC3E}">
        <p14:creationId xmlns:p14="http://schemas.microsoft.com/office/powerpoint/2010/main" val="1854812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4A2C3-1A9D-4333-914D-65198C8A8A30}"/>
              </a:ext>
            </a:extLst>
          </p:cNvPr>
          <p:cNvSpPr>
            <a:spLocks noGrp="1"/>
          </p:cNvSpPr>
          <p:nvPr>
            <p:ph type="title"/>
          </p:nvPr>
        </p:nvSpPr>
        <p:spPr/>
        <p:txBody>
          <a:bodyPr/>
          <a:lstStyle/>
          <a:p>
            <a:r>
              <a:rPr lang="en-US"/>
              <a:t>Custom Videos Table - 16 of 22</a:t>
            </a:r>
          </a:p>
        </p:txBody>
      </p:sp>
      <p:graphicFrame>
        <p:nvGraphicFramePr>
          <p:cNvPr id="5" name="Table Placeholder 4">
            <a:extLst>
              <a:ext uri="{FF2B5EF4-FFF2-40B4-BE49-F238E27FC236}">
                <a16:creationId xmlns:a16="http://schemas.microsoft.com/office/drawing/2014/main" id="{062F7F9A-F968-4B8A-8195-E07AEAA8E26E}"/>
              </a:ext>
            </a:extLst>
          </p:cNvPr>
          <p:cNvGraphicFramePr>
            <a:graphicFrameLocks noGrp="1"/>
          </p:cNvGraphicFramePr>
          <p:nvPr>
            <p:ph type="tbl" sz="quarter" idx="13"/>
            <p:extLst>
              <p:ext uri="{D42A27DB-BD31-4B8C-83A1-F6EECF244321}">
                <p14:modId xmlns:p14="http://schemas.microsoft.com/office/powerpoint/2010/main" val="2799730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78832164"/>
                    </a:ext>
                  </a:extLst>
                </a:gridCol>
                <a:gridCol w="1810512">
                  <a:extLst>
                    <a:ext uri="{9D8B030D-6E8A-4147-A177-3AD203B41FA5}">
                      <a16:colId xmlns:a16="http://schemas.microsoft.com/office/drawing/2014/main" val="1659667344"/>
                    </a:ext>
                  </a:extLst>
                </a:gridCol>
                <a:gridCol w="576072">
                  <a:extLst>
                    <a:ext uri="{9D8B030D-6E8A-4147-A177-3AD203B41FA5}">
                      <a16:colId xmlns:a16="http://schemas.microsoft.com/office/drawing/2014/main" val="2587724161"/>
                    </a:ext>
                  </a:extLst>
                </a:gridCol>
                <a:gridCol w="576072">
                  <a:extLst>
                    <a:ext uri="{9D8B030D-6E8A-4147-A177-3AD203B41FA5}">
                      <a16:colId xmlns:a16="http://schemas.microsoft.com/office/drawing/2014/main" val="3509604294"/>
                    </a:ext>
                  </a:extLst>
                </a:gridCol>
                <a:gridCol w="576072">
                  <a:extLst>
                    <a:ext uri="{9D8B030D-6E8A-4147-A177-3AD203B41FA5}">
                      <a16:colId xmlns:a16="http://schemas.microsoft.com/office/drawing/2014/main" val="1141913051"/>
                    </a:ext>
                  </a:extLst>
                </a:gridCol>
                <a:gridCol w="576072">
                  <a:extLst>
                    <a:ext uri="{9D8B030D-6E8A-4147-A177-3AD203B41FA5}">
                      <a16:colId xmlns:a16="http://schemas.microsoft.com/office/drawing/2014/main" val="1315377868"/>
                    </a:ext>
                  </a:extLst>
                </a:gridCol>
                <a:gridCol w="576072">
                  <a:extLst>
                    <a:ext uri="{9D8B030D-6E8A-4147-A177-3AD203B41FA5}">
                      <a16:colId xmlns:a16="http://schemas.microsoft.com/office/drawing/2014/main" val="1115418829"/>
                    </a:ext>
                  </a:extLst>
                </a:gridCol>
                <a:gridCol w="576072">
                  <a:extLst>
                    <a:ext uri="{9D8B030D-6E8A-4147-A177-3AD203B41FA5}">
                      <a16:colId xmlns:a16="http://schemas.microsoft.com/office/drawing/2014/main" val="4186108453"/>
                    </a:ext>
                  </a:extLst>
                </a:gridCol>
                <a:gridCol w="576072">
                  <a:extLst>
                    <a:ext uri="{9D8B030D-6E8A-4147-A177-3AD203B41FA5}">
                      <a16:colId xmlns:a16="http://schemas.microsoft.com/office/drawing/2014/main" val="4110421321"/>
                    </a:ext>
                  </a:extLst>
                </a:gridCol>
                <a:gridCol w="576072">
                  <a:extLst>
                    <a:ext uri="{9D8B030D-6E8A-4147-A177-3AD203B41FA5}">
                      <a16:colId xmlns:a16="http://schemas.microsoft.com/office/drawing/2014/main" val="3821975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1148064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- 2016-12-30 13:11:23</a:t>
                      </a:r>
                      <a:r>
                        <a:rPr kumimoji="0" lang="en-US" sz="1000" b="0" i="0" u="none" strike="noStrike" kern="1200" cap="none" spc="0" normalizeH="0" baseline="0" noProof="0">
                          <a:ln>
                            <a:noFill/>
                          </a:ln>
                          <a:solidFill>
                            <a:prstClr val="black"/>
                          </a:solidFill>
                          <a:effectLst/>
                          <a:uLnTx/>
                          <a:uFillTx/>
                          <a:latin typeface="+mn-lt"/>
                          <a:ea typeface="+mn-ea"/>
                          <a:cs typeface="+mn-cs"/>
                        </a:rPr>
                        <a:t>
#DailyDrone: 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Gateway to the world: A bird's-eye view of the port city of Hamburg with the #DailyDrone.
http://www.facebook.com/dw.reise
http://twitter.com/TravelDW
http://www.instagram.com/dw_euromaxx
#DailyDrone is our daily bird's-eye view of Germany. Every day a different exciting location in the viewfinder of our drone camera. 
Famous sights in Berlin, Cologne, Hamburg or Munich, castles and fortresses from across the country, loading containers in a major port, bringing in the harvest, a day at the regatta. #DailyDrone takes you on unique journeys to destinations all over Germany, in all weathers and seasons, 365 days a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67.05%</a:t>
                      </a:r>
                    </a:p>
                  </a:txBody>
                  <a:tcPr/>
                </a:tc>
                <a:extLst>
                  <a:ext uri="{0D108BD9-81ED-4DB2-BD59-A6C34878D82A}">
                    <a16:rowId xmlns:a16="http://schemas.microsoft.com/office/drawing/2014/main" val="384281136"/>
                  </a:ext>
                </a:extLst>
              </a:tr>
            </a:tbl>
          </a:graphicData>
        </a:graphic>
      </p:graphicFrame>
      <p:sp>
        <p:nvSpPr>
          <p:cNvPr id="4" name="Text Placeholder 3">
            <a:extLst>
              <a:ext uri="{FF2B5EF4-FFF2-40B4-BE49-F238E27FC236}">
                <a16:creationId xmlns:a16="http://schemas.microsoft.com/office/drawing/2014/main" id="{65401B32-4B6B-49EA-B555-16DA37546C4A}"/>
              </a:ext>
            </a:extLst>
          </p:cNvPr>
          <p:cNvSpPr>
            <a:spLocks noGrp="1"/>
          </p:cNvSpPr>
          <p:nvPr>
            <p:ph type="body" sz="quarter" idx="14"/>
          </p:nvPr>
        </p:nvSpPr>
        <p:spPr/>
        <p:txBody>
          <a:bodyPr/>
          <a:lstStyle/>
          <a:p>
            <a:r>
              <a:rPr lang="en-US"/>
              <a:t>12/01/2016 - 12/31/2016</a:t>
            </a:r>
          </a:p>
        </p:txBody>
      </p:sp>
    </p:spTree>
    <p:extLst>
      <p:ext uri="{BB962C8B-B14F-4D97-AF65-F5344CB8AC3E}">
        <p14:creationId xmlns:p14="http://schemas.microsoft.com/office/powerpoint/2010/main" val="1130211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D0900-5E16-480D-938D-510BDBEADFBE}"/>
              </a:ext>
            </a:extLst>
          </p:cNvPr>
          <p:cNvSpPr>
            <a:spLocks noGrp="1"/>
          </p:cNvSpPr>
          <p:nvPr>
            <p:ph type="title"/>
          </p:nvPr>
        </p:nvSpPr>
        <p:spPr/>
        <p:txBody>
          <a:bodyPr/>
          <a:lstStyle/>
          <a:p>
            <a:r>
              <a:rPr lang="en-US"/>
              <a:t>Custom Videos Table - 17 of 22</a:t>
            </a:r>
          </a:p>
        </p:txBody>
      </p:sp>
      <p:graphicFrame>
        <p:nvGraphicFramePr>
          <p:cNvPr id="5" name="Table Placeholder 4">
            <a:extLst>
              <a:ext uri="{FF2B5EF4-FFF2-40B4-BE49-F238E27FC236}">
                <a16:creationId xmlns:a16="http://schemas.microsoft.com/office/drawing/2014/main" id="{1BC59F54-9E65-4646-9E5C-1F62993FA6CD}"/>
              </a:ext>
            </a:extLst>
          </p:cNvPr>
          <p:cNvGraphicFramePr>
            <a:graphicFrameLocks noGrp="1"/>
          </p:cNvGraphicFramePr>
          <p:nvPr>
            <p:ph type="tbl" sz="quarter" idx="13"/>
            <p:extLst>
              <p:ext uri="{D42A27DB-BD31-4B8C-83A1-F6EECF244321}">
                <p14:modId xmlns:p14="http://schemas.microsoft.com/office/powerpoint/2010/main" val="3586869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11428263"/>
                    </a:ext>
                  </a:extLst>
                </a:gridCol>
                <a:gridCol w="1810512">
                  <a:extLst>
                    <a:ext uri="{9D8B030D-6E8A-4147-A177-3AD203B41FA5}">
                      <a16:colId xmlns:a16="http://schemas.microsoft.com/office/drawing/2014/main" val="204232991"/>
                    </a:ext>
                  </a:extLst>
                </a:gridCol>
                <a:gridCol w="576072">
                  <a:extLst>
                    <a:ext uri="{9D8B030D-6E8A-4147-A177-3AD203B41FA5}">
                      <a16:colId xmlns:a16="http://schemas.microsoft.com/office/drawing/2014/main" val="4103813904"/>
                    </a:ext>
                  </a:extLst>
                </a:gridCol>
                <a:gridCol w="576072">
                  <a:extLst>
                    <a:ext uri="{9D8B030D-6E8A-4147-A177-3AD203B41FA5}">
                      <a16:colId xmlns:a16="http://schemas.microsoft.com/office/drawing/2014/main" val="2049088458"/>
                    </a:ext>
                  </a:extLst>
                </a:gridCol>
                <a:gridCol w="576072">
                  <a:extLst>
                    <a:ext uri="{9D8B030D-6E8A-4147-A177-3AD203B41FA5}">
                      <a16:colId xmlns:a16="http://schemas.microsoft.com/office/drawing/2014/main" val="938269100"/>
                    </a:ext>
                  </a:extLst>
                </a:gridCol>
                <a:gridCol w="576072">
                  <a:extLst>
                    <a:ext uri="{9D8B030D-6E8A-4147-A177-3AD203B41FA5}">
                      <a16:colId xmlns:a16="http://schemas.microsoft.com/office/drawing/2014/main" val="3794217183"/>
                    </a:ext>
                  </a:extLst>
                </a:gridCol>
                <a:gridCol w="576072">
                  <a:extLst>
                    <a:ext uri="{9D8B030D-6E8A-4147-A177-3AD203B41FA5}">
                      <a16:colId xmlns:a16="http://schemas.microsoft.com/office/drawing/2014/main" val="4215091537"/>
                    </a:ext>
                  </a:extLst>
                </a:gridCol>
                <a:gridCol w="576072">
                  <a:extLst>
                    <a:ext uri="{9D8B030D-6E8A-4147-A177-3AD203B41FA5}">
                      <a16:colId xmlns:a16="http://schemas.microsoft.com/office/drawing/2014/main" val="1464516434"/>
                    </a:ext>
                  </a:extLst>
                </a:gridCol>
                <a:gridCol w="576072">
                  <a:extLst>
                    <a:ext uri="{9D8B030D-6E8A-4147-A177-3AD203B41FA5}">
                      <a16:colId xmlns:a16="http://schemas.microsoft.com/office/drawing/2014/main" val="665117551"/>
                    </a:ext>
                  </a:extLst>
                </a:gridCol>
                <a:gridCol w="576072">
                  <a:extLst>
                    <a:ext uri="{9D8B030D-6E8A-4147-A177-3AD203B41FA5}">
                      <a16:colId xmlns:a16="http://schemas.microsoft.com/office/drawing/2014/main" val="1615155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2556881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- 2016-12-30 11:26:07</a:t>
                      </a:r>
                      <a:r>
                        <a:rPr kumimoji="0" lang="en-US" sz="1000" b="0" i="0" u="none" strike="noStrike" kern="1200" cap="none" spc="0" normalizeH="0" baseline="0" noProof="0">
                          <a:ln>
                            <a:noFill/>
                          </a:ln>
                          <a:solidFill>
                            <a:prstClr val="black"/>
                          </a:solidFill>
                          <a:effectLst/>
                          <a:uLnTx/>
                          <a:uFillTx/>
                          <a:latin typeface="+mn-lt"/>
                          <a:ea typeface="+mn-ea"/>
                          <a:cs typeface="+mn-cs"/>
                        </a:rPr>
                        <a:t>
German skiers warned early about doping | DW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German Cup is Germany's most important event for young cross-country skiers. With the prospect of professional careers on the horizon for some young skiers, the German Ski Association is keen to inform them early about the dangers of doping.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57.20%</a:t>
                      </a:r>
                    </a:p>
                  </a:txBody>
                  <a:tcPr/>
                </a:tc>
                <a:extLst>
                  <a:ext uri="{0D108BD9-81ED-4DB2-BD59-A6C34878D82A}">
                    <a16:rowId xmlns:a16="http://schemas.microsoft.com/office/drawing/2014/main" val="2634605917"/>
                  </a:ext>
                </a:extLst>
              </a:tr>
            </a:tbl>
          </a:graphicData>
        </a:graphic>
      </p:graphicFrame>
      <p:sp>
        <p:nvSpPr>
          <p:cNvPr id="4" name="Text Placeholder 3">
            <a:extLst>
              <a:ext uri="{FF2B5EF4-FFF2-40B4-BE49-F238E27FC236}">
                <a16:creationId xmlns:a16="http://schemas.microsoft.com/office/drawing/2014/main" id="{04EE3C65-3442-4E84-BA7A-A25DE8E42029}"/>
              </a:ext>
            </a:extLst>
          </p:cNvPr>
          <p:cNvSpPr>
            <a:spLocks noGrp="1"/>
          </p:cNvSpPr>
          <p:nvPr>
            <p:ph type="body" sz="quarter" idx="14"/>
          </p:nvPr>
        </p:nvSpPr>
        <p:spPr/>
        <p:txBody>
          <a:bodyPr/>
          <a:lstStyle/>
          <a:p>
            <a:r>
              <a:rPr lang="en-US"/>
              <a:t>12/01/2016 - 12/31/2016</a:t>
            </a:r>
          </a:p>
        </p:txBody>
      </p:sp>
    </p:spTree>
    <p:extLst>
      <p:ext uri="{BB962C8B-B14F-4D97-AF65-F5344CB8AC3E}">
        <p14:creationId xmlns:p14="http://schemas.microsoft.com/office/powerpoint/2010/main" val="3079970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E5418-A43B-48F1-B7EA-D2AAD2AE817E}"/>
              </a:ext>
            </a:extLst>
          </p:cNvPr>
          <p:cNvSpPr>
            <a:spLocks noGrp="1"/>
          </p:cNvSpPr>
          <p:nvPr>
            <p:ph type="title"/>
          </p:nvPr>
        </p:nvSpPr>
        <p:spPr/>
        <p:txBody>
          <a:bodyPr/>
          <a:lstStyle/>
          <a:p>
            <a:r>
              <a:rPr lang="en-US"/>
              <a:t>Custom Videos Table - 18 of 22</a:t>
            </a:r>
          </a:p>
        </p:txBody>
      </p:sp>
      <p:graphicFrame>
        <p:nvGraphicFramePr>
          <p:cNvPr id="5" name="Table Placeholder 4">
            <a:extLst>
              <a:ext uri="{FF2B5EF4-FFF2-40B4-BE49-F238E27FC236}">
                <a16:creationId xmlns:a16="http://schemas.microsoft.com/office/drawing/2014/main" id="{6B6E07E5-26D8-49F3-8EF1-0BB2893CA7B9}"/>
              </a:ext>
            </a:extLst>
          </p:cNvPr>
          <p:cNvGraphicFramePr>
            <a:graphicFrameLocks noGrp="1"/>
          </p:cNvGraphicFramePr>
          <p:nvPr>
            <p:ph type="tbl" sz="quarter" idx="13"/>
            <p:extLst>
              <p:ext uri="{D42A27DB-BD31-4B8C-83A1-F6EECF244321}">
                <p14:modId xmlns:p14="http://schemas.microsoft.com/office/powerpoint/2010/main" val="4113506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35963735"/>
                    </a:ext>
                  </a:extLst>
                </a:gridCol>
                <a:gridCol w="1810512">
                  <a:extLst>
                    <a:ext uri="{9D8B030D-6E8A-4147-A177-3AD203B41FA5}">
                      <a16:colId xmlns:a16="http://schemas.microsoft.com/office/drawing/2014/main" val="80902244"/>
                    </a:ext>
                  </a:extLst>
                </a:gridCol>
                <a:gridCol w="576072">
                  <a:extLst>
                    <a:ext uri="{9D8B030D-6E8A-4147-A177-3AD203B41FA5}">
                      <a16:colId xmlns:a16="http://schemas.microsoft.com/office/drawing/2014/main" val="3071848543"/>
                    </a:ext>
                  </a:extLst>
                </a:gridCol>
                <a:gridCol w="576072">
                  <a:extLst>
                    <a:ext uri="{9D8B030D-6E8A-4147-A177-3AD203B41FA5}">
                      <a16:colId xmlns:a16="http://schemas.microsoft.com/office/drawing/2014/main" val="2025102685"/>
                    </a:ext>
                  </a:extLst>
                </a:gridCol>
                <a:gridCol w="576072">
                  <a:extLst>
                    <a:ext uri="{9D8B030D-6E8A-4147-A177-3AD203B41FA5}">
                      <a16:colId xmlns:a16="http://schemas.microsoft.com/office/drawing/2014/main" val="4166364111"/>
                    </a:ext>
                  </a:extLst>
                </a:gridCol>
                <a:gridCol w="576072">
                  <a:extLst>
                    <a:ext uri="{9D8B030D-6E8A-4147-A177-3AD203B41FA5}">
                      <a16:colId xmlns:a16="http://schemas.microsoft.com/office/drawing/2014/main" val="1604866214"/>
                    </a:ext>
                  </a:extLst>
                </a:gridCol>
                <a:gridCol w="576072">
                  <a:extLst>
                    <a:ext uri="{9D8B030D-6E8A-4147-A177-3AD203B41FA5}">
                      <a16:colId xmlns:a16="http://schemas.microsoft.com/office/drawing/2014/main" val="3946620684"/>
                    </a:ext>
                  </a:extLst>
                </a:gridCol>
                <a:gridCol w="576072">
                  <a:extLst>
                    <a:ext uri="{9D8B030D-6E8A-4147-A177-3AD203B41FA5}">
                      <a16:colId xmlns:a16="http://schemas.microsoft.com/office/drawing/2014/main" val="384619731"/>
                    </a:ext>
                  </a:extLst>
                </a:gridCol>
                <a:gridCol w="576072">
                  <a:extLst>
                    <a:ext uri="{9D8B030D-6E8A-4147-A177-3AD203B41FA5}">
                      <a16:colId xmlns:a16="http://schemas.microsoft.com/office/drawing/2014/main" val="3970655124"/>
                    </a:ext>
                  </a:extLst>
                </a:gridCol>
                <a:gridCol w="576072">
                  <a:extLst>
                    <a:ext uri="{9D8B030D-6E8A-4147-A177-3AD203B41FA5}">
                      <a16:colId xmlns:a16="http://schemas.microsoft.com/office/drawing/2014/main" val="3921381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1625283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- 2016-12-30 09:41:02</a:t>
                      </a:r>
                      <a:r>
                        <a:rPr kumimoji="0" lang="en-US" sz="1000" b="0" i="0" u="none" strike="noStrike" kern="1200" cap="none" spc="0" normalizeH="0" baseline="0" noProof="0">
                          <a:ln>
                            <a:noFill/>
                          </a:ln>
                          <a:solidFill>
                            <a:prstClr val="black"/>
                          </a:solidFill>
                          <a:effectLst/>
                          <a:uLnTx/>
                          <a:uFillTx/>
                          <a:latin typeface="+mn-lt"/>
                          <a:ea typeface="+mn-ea"/>
                          <a:cs typeface="+mn-cs"/>
                        </a:rPr>
                        <a:t>
#DailyDrone: Rügen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#DailyDrone flies to Germany's largest island.
http://www.facebook.com/dw.reise
http://twitter.com/TravelDW
http://www.instagram.com/dw_euromaxx
#DailyDrone is our daily bird's-eye view of Germany. Every day a different exciting location in the viewfinder of our drone camera. 
Famous sights in Berlin, Cologne, Hamburg or Munich, castles and fortresses from across the country, loading containers in a major port, bringing in the harvest, a day at the regatta. #DailyDrone takes you on unique journeys to destinations all over Germany, in all weathers and seasons, 365 days a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75.97%</a:t>
                      </a:r>
                    </a:p>
                  </a:txBody>
                  <a:tcPr/>
                </a:tc>
                <a:extLst>
                  <a:ext uri="{0D108BD9-81ED-4DB2-BD59-A6C34878D82A}">
                    <a16:rowId xmlns:a16="http://schemas.microsoft.com/office/drawing/2014/main" val="958957090"/>
                  </a:ext>
                </a:extLst>
              </a:tr>
            </a:tbl>
          </a:graphicData>
        </a:graphic>
      </p:graphicFrame>
      <p:sp>
        <p:nvSpPr>
          <p:cNvPr id="4" name="Text Placeholder 3">
            <a:extLst>
              <a:ext uri="{FF2B5EF4-FFF2-40B4-BE49-F238E27FC236}">
                <a16:creationId xmlns:a16="http://schemas.microsoft.com/office/drawing/2014/main" id="{5986AC19-BB42-4EEB-BF12-02C2F4A0BBF4}"/>
              </a:ext>
            </a:extLst>
          </p:cNvPr>
          <p:cNvSpPr>
            <a:spLocks noGrp="1"/>
          </p:cNvSpPr>
          <p:nvPr>
            <p:ph type="body" sz="quarter" idx="14"/>
          </p:nvPr>
        </p:nvSpPr>
        <p:spPr/>
        <p:txBody>
          <a:bodyPr/>
          <a:lstStyle/>
          <a:p>
            <a:r>
              <a:rPr lang="en-US"/>
              <a:t>12/01/2016 - 12/31/2016</a:t>
            </a:r>
          </a:p>
        </p:txBody>
      </p:sp>
    </p:spTree>
    <p:extLst>
      <p:ext uri="{BB962C8B-B14F-4D97-AF65-F5344CB8AC3E}">
        <p14:creationId xmlns:p14="http://schemas.microsoft.com/office/powerpoint/2010/main" val="1684128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01FF4-AF8E-4D0D-8A6C-27AA51403DEA}"/>
              </a:ext>
            </a:extLst>
          </p:cNvPr>
          <p:cNvSpPr>
            <a:spLocks noGrp="1"/>
          </p:cNvSpPr>
          <p:nvPr>
            <p:ph type="title"/>
          </p:nvPr>
        </p:nvSpPr>
        <p:spPr/>
        <p:txBody>
          <a:bodyPr/>
          <a:lstStyle/>
          <a:p>
            <a:r>
              <a:rPr lang="en-US"/>
              <a:t>Custom Videos Table - 19 of 22</a:t>
            </a:r>
          </a:p>
        </p:txBody>
      </p:sp>
      <p:graphicFrame>
        <p:nvGraphicFramePr>
          <p:cNvPr id="5" name="Table Placeholder 4">
            <a:extLst>
              <a:ext uri="{FF2B5EF4-FFF2-40B4-BE49-F238E27FC236}">
                <a16:creationId xmlns:a16="http://schemas.microsoft.com/office/drawing/2014/main" id="{74C03596-6D15-4A8F-85D9-C2742E85E9F3}"/>
              </a:ext>
            </a:extLst>
          </p:cNvPr>
          <p:cNvGraphicFramePr>
            <a:graphicFrameLocks noGrp="1"/>
          </p:cNvGraphicFramePr>
          <p:nvPr>
            <p:ph type="tbl" sz="quarter" idx="13"/>
            <p:extLst>
              <p:ext uri="{D42A27DB-BD31-4B8C-83A1-F6EECF244321}">
                <p14:modId xmlns:p14="http://schemas.microsoft.com/office/powerpoint/2010/main" val="3086826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02939798"/>
                    </a:ext>
                  </a:extLst>
                </a:gridCol>
                <a:gridCol w="1810512">
                  <a:extLst>
                    <a:ext uri="{9D8B030D-6E8A-4147-A177-3AD203B41FA5}">
                      <a16:colId xmlns:a16="http://schemas.microsoft.com/office/drawing/2014/main" val="2112546476"/>
                    </a:ext>
                  </a:extLst>
                </a:gridCol>
                <a:gridCol w="576072">
                  <a:extLst>
                    <a:ext uri="{9D8B030D-6E8A-4147-A177-3AD203B41FA5}">
                      <a16:colId xmlns:a16="http://schemas.microsoft.com/office/drawing/2014/main" val="3299509153"/>
                    </a:ext>
                  </a:extLst>
                </a:gridCol>
                <a:gridCol w="576072">
                  <a:extLst>
                    <a:ext uri="{9D8B030D-6E8A-4147-A177-3AD203B41FA5}">
                      <a16:colId xmlns:a16="http://schemas.microsoft.com/office/drawing/2014/main" val="1512639984"/>
                    </a:ext>
                  </a:extLst>
                </a:gridCol>
                <a:gridCol w="576072">
                  <a:extLst>
                    <a:ext uri="{9D8B030D-6E8A-4147-A177-3AD203B41FA5}">
                      <a16:colId xmlns:a16="http://schemas.microsoft.com/office/drawing/2014/main" val="511796677"/>
                    </a:ext>
                  </a:extLst>
                </a:gridCol>
                <a:gridCol w="576072">
                  <a:extLst>
                    <a:ext uri="{9D8B030D-6E8A-4147-A177-3AD203B41FA5}">
                      <a16:colId xmlns:a16="http://schemas.microsoft.com/office/drawing/2014/main" val="964476501"/>
                    </a:ext>
                  </a:extLst>
                </a:gridCol>
                <a:gridCol w="576072">
                  <a:extLst>
                    <a:ext uri="{9D8B030D-6E8A-4147-A177-3AD203B41FA5}">
                      <a16:colId xmlns:a16="http://schemas.microsoft.com/office/drawing/2014/main" val="1187939527"/>
                    </a:ext>
                  </a:extLst>
                </a:gridCol>
                <a:gridCol w="576072">
                  <a:extLst>
                    <a:ext uri="{9D8B030D-6E8A-4147-A177-3AD203B41FA5}">
                      <a16:colId xmlns:a16="http://schemas.microsoft.com/office/drawing/2014/main" val="692948973"/>
                    </a:ext>
                  </a:extLst>
                </a:gridCol>
                <a:gridCol w="576072">
                  <a:extLst>
                    <a:ext uri="{9D8B030D-6E8A-4147-A177-3AD203B41FA5}">
                      <a16:colId xmlns:a16="http://schemas.microsoft.com/office/drawing/2014/main" val="1041483460"/>
                    </a:ext>
                  </a:extLst>
                </a:gridCol>
                <a:gridCol w="576072">
                  <a:extLst>
                    <a:ext uri="{9D8B030D-6E8A-4147-A177-3AD203B41FA5}">
                      <a16:colId xmlns:a16="http://schemas.microsoft.com/office/drawing/2014/main" val="2280849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4190440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- 2016-12-29 20:36:10</a:t>
                      </a:r>
                      <a:r>
                        <a:rPr kumimoji="0" lang="en-US" sz="1000" b="0" i="0" u="none" strike="noStrike" kern="1200" cap="none" spc="0" normalizeH="0" baseline="0" noProof="0">
                          <a:ln>
                            <a:noFill/>
                          </a:ln>
                          <a:solidFill>
                            <a:prstClr val="black"/>
                          </a:solidFill>
                          <a:effectLst/>
                          <a:uLnTx/>
                          <a:uFillTx/>
                          <a:latin typeface="+mn-lt"/>
                          <a:ea typeface="+mn-ea"/>
                          <a:cs typeface="+mn-cs"/>
                        </a:rPr>
                        <a:t>
A horrible year for refugees in Germany?  | DW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More DW News: http://www.dw.com/en/top-stories/s-9097
How has the mood changed over past 12 months? DW's Nader Alsarras took to the streets of Berlin to check the pulse of the Arab community in a year that began with mass sexual assault in Cologne and ended with the Christmas market attack in Berlin.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63.50%</a:t>
                      </a:r>
                    </a:p>
                  </a:txBody>
                  <a:tcPr/>
                </a:tc>
                <a:extLst>
                  <a:ext uri="{0D108BD9-81ED-4DB2-BD59-A6C34878D82A}">
                    <a16:rowId xmlns:a16="http://schemas.microsoft.com/office/drawing/2014/main" val="2500677280"/>
                  </a:ext>
                </a:extLst>
              </a:tr>
            </a:tbl>
          </a:graphicData>
        </a:graphic>
      </p:graphicFrame>
      <p:sp>
        <p:nvSpPr>
          <p:cNvPr id="4" name="Text Placeholder 3">
            <a:extLst>
              <a:ext uri="{FF2B5EF4-FFF2-40B4-BE49-F238E27FC236}">
                <a16:creationId xmlns:a16="http://schemas.microsoft.com/office/drawing/2014/main" id="{EEEC2826-432B-40E2-BBF2-62EB4BECD029}"/>
              </a:ext>
            </a:extLst>
          </p:cNvPr>
          <p:cNvSpPr>
            <a:spLocks noGrp="1"/>
          </p:cNvSpPr>
          <p:nvPr>
            <p:ph type="body" sz="quarter" idx="14"/>
          </p:nvPr>
        </p:nvSpPr>
        <p:spPr/>
        <p:txBody>
          <a:bodyPr/>
          <a:lstStyle/>
          <a:p>
            <a:r>
              <a:rPr lang="en-US"/>
              <a:t>12/01/2016 - 12/31/2016</a:t>
            </a:r>
          </a:p>
        </p:txBody>
      </p:sp>
    </p:spTree>
    <p:extLst>
      <p:ext uri="{BB962C8B-B14F-4D97-AF65-F5344CB8AC3E}">
        <p14:creationId xmlns:p14="http://schemas.microsoft.com/office/powerpoint/2010/main" val="11542637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B7EC-A807-436D-AC97-1DC77BC1B03B}"/>
              </a:ext>
            </a:extLst>
          </p:cNvPr>
          <p:cNvSpPr>
            <a:spLocks noGrp="1"/>
          </p:cNvSpPr>
          <p:nvPr>
            <p:ph type="title"/>
          </p:nvPr>
        </p:nvSpPr>
        <p:spPr/>
        <p:txBody>
          <a:bodyPr/>
          <a:lstStyle/>
          <a:p>
            <a:r>
              <a:rPr lang="en-US"/>
              <a:t>Custom Videos Table - 20 of 22</a:t>
            </a:r>
          </a:p>
        </p:txBody>
      </p:sp>
      <p:graphicFrame>
        <p:nvGraphicFramePr>
          <p:cNvPr id="5" name="Table Placeholder 4">
            <a:extLst>
              <a:ext uri="{FF2B5EF4-FFF2-40B4-BE49-F238E27FC236}">
                <a16:creationId xmlns:a16="http://schemas.microsoft.com/office/drawing/2014/main" id="{CE0BEAB7-4FB1-4B65-A2FB-82E01AB354E8}"/>
              </a:ext>
            </a:extLst>
          </p:cNvPr>
          <p:cNvGraphicFramePr>
            <a:graphicFrameLocks noGrp="1"/>
          </p:cNvGraphicFramePr>
          <p:nvPr>
            <p:ph type="tbl" sz="quarter" idx="13"/>
            <p:extLst>
              <p:ext uri="{D42A27DB-BD31-4B8C-83A1-F6EECF244321}">
                <p14:modId xmlns:p14="http://schemas.microsoft.com/office/powerpoint/2010/main" val="430201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85266157"/>
                    </a:ext>
                  </a:extLst>
                </a:gridCol>
                <a:gridCol w="1810512">
                  <a:extLst>
                    <a:ext uri="{9D8B030D-6E8A-4147-A177-3AD203B41FA5}">
                      <a16:colId xmlns:a16="http://schemas.microsoft.com/office/drawing/2014/main" val="3034757845"/>
                    </a:ext>
                  </a:extLst>
                </a:gridCol>
                <a:gridCol w="576072">
                  <a:extLst>
                    <a:ext uri="{9D8B030D-6E8A-4147-A177-3AD203B41FA5}">
                      <a16:colId xmlns:a16="http://schemas.microsoft.com/office/drawing/2014/main" val="1755434369"/>
                    </a:ext>
                  </a:extLst>
                </a:gridCol>
                <a:gridCol w="576072">
                  <a:extLst>
                    <a:ext uri="{9D8B030D-6E8A-4147-A177-3AD203B41FA5}">
                      <a16:colId xmlns:a16="http://schemas.microsoft.com/office/drawing/2014/main" val="3920917442"/>
                    </a:ext>
                  </a:extLst>
                </a:gridCol>
                <a:gridCol w="576072">
                  <a:extLst>
                    <a:ext uri="{9D8B030D-6E8A-4147-A177-3AD203B41FA5}">
                      <a16:colId xmlns:a16="http://schemas.microsoft.com/office/drawing/2014/main" val="3756989502"/>
                    </a:ext>
                  </a:extLst>
                </a:gridCol>
                <a:gridCol w="576072">
                  <a:extLst>
                    <a:ext uri="{9D8B030D-6E8A-4147-A177-3AD203B41FA5}">
                      <a16:colId xmlns:a16="http://schemas.microsoft.com/office/drawing/2014/main" val="2233171757"/>
                    </a:ext>
                  </a:extLst>
                </a:gridCol>
                <a:gridCol w="576072">
                  <a:extLst>
                    <a:ext uri="{9D8B030D-6E8A-4147-A177-3AD203B41FA5}">
                      <a16:colId xmlns:a16="http://schemas.microsoft.com/office/drawing/2014/main" val="304901262"/>
                    </a:ext>
                  </a:extLst>
                </a:gridCol>
                <a:gridCol w="576072">
                  <a:extLst>
                    <a:ext uri="{9D8B030D-6E8A-4147-A177-3AD203B41FA5}">
                      <a16:colId xmlns:a16="http://schemas.microsoft.com/office/drawing/2014/main" val="1907862141"/>
                    </a:ext>
                  </a:extLst>
                </a:gridCol>
                <a:gridCol w="576072">
                  <a:extLst>
                    <a:ext uri="{9D8B030D-6E8A-4147-A177-3AD203B41FA5}">
                      <a16:colId xmlns:a16="http://schemas.microsoft.com/office/drawing/2014/main" val="1571132200"/>
                    </a:ext>
                  </a:extLst>
                </a:gridCol>
                <a:gridCol w="576072">
                  <a:extLst>
                    <a:ext uri="{9D8B030D-6E8A-4147-A177-3AD203B41FA5}">
                      <a16:colId xmlns:a16="http://schemas.microsoft.com/office/drawing/2014/main" val="561719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2344365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- 2016-12-29 20:36:02</a:t>
                      </a:r>
                      <a:r>
                        <a:rPr kumimoji="0" lang="en-US" sz="1000" b="0" i="0" u="none" strike="noStrike" kern="1200" cap="none" spc="0" normalizeH="0" baseline="0" noProof="0">
                          <a:ln>
                            <a:noFill/>
                          </a:ln>
                          <a:solidFill>
                            <a:prstClr val="black"/>
                          </a:solidFill>
                          <a:effectLst/>
                          <a:uLnTx/>
                          <a:uFillTx/>
                          <a:latin typeface="+mn-lt"/>
                          <a:ea typeface="+mn-ea"/>
                          <a:cs typeface="+mn-cs"/>
                        </a:rPr>
                        <a:t>
Fighting in Syria about to stop? | DW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 more: http://www.dw.com/en/syrian-government-opposition-agree-to-ceasefire/a-36939952
The Russian, Turkish and Syrian governments have announced a nationwide ceasefire in Syria, to begin at midnight local time. Russian president Putin says Russia and Turkey - who support opposing sides in the conflict - will guarantee the truce.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70.11%</a:t>
                      </a:r>
                    </a:p>
                  </a:txBody>
                  <a:tcPr/>
                </a:tc>
                <a:extLst>
                  <a:ext uri="{0D108BD9-81ED-4DB2-BD59-A6C34878D82A}">
                    <a16:rowId xmlns:a16="http://schemas.microsoft.com/office/drawing/2014/main" val="401879003"/>
                  </a:ext>
                </a:extLst>
              </a:tr>
            </a:tbl>
          </a:graphicData>
        </a:graphic>
      </p:graphicFrame>
      <p:sp>
        <p:nvSpPr>
          <p:cNvPr id="4" name="Text Placeholder 3">
            <a:extLst>
              <a:ext uri="{FF2B5EF4-FFF2-40B4-BE49-F238E27FC236}">
                <a16:creationId xmlns:a16="http://schemas.microsoft.com/office/drawing/2014/main" id="{A42E7619-0E39-40C3-AE5D-6D592C080B94}"/>
              </a:ext>
            </a:extLst>
          </p:cNvPr>
          <p:cNvSpPr>
            <a:spLocks noGrp="1"/>
          </p:cNvSpPr>
          <p:nvPr>
            <p:ph type="body" sz="quarter" idx="14"/>
          </p:nvPr>
        </p:nvSpPr>
        <p:spPr/>
        <p:txBody>
          <a:bodyPr/>
          <a:lstStyle/>
          <a:p>
            <a:r>
              <a:rPr lang="en-US"/>
              <a:t>12/01/2016 - 12/31/2016</a:t>
            </a:r>
          </a:p>
        </p:txBody>
      </p:sp>
    </p:spTree>
    <p:extLst>
      <p:ext uri="{BB962C8B-B14F-4D97-AF65-F5344CB8AC3E}">
        <p14:creationId xmlns:p14="http://schemas.microsoft.com/office/powerpoint/2010/main" val="2472890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C09A5-BBDE-42BF-99D2-369790946798}"/>
              </a:ext>
            </a:extLst>
          </p:cNvPr>
          <p:cNvSpPr>
            <a:spLocks noGrp="1"/>
          </p:cNvSpPr>
          <p:nvPr>
            <p:ph type="title"/>
          </p:nvPr>
        </p:nvSpPr>
        <p:spPr/>
        <p:txBody>
          <a:bodyPr/>
          <a:lstStyle/>
          <a:p>
            <a:r>
              <a:rPr lang="en-US"/>
              <a:t>Custom Videos Table - 21 of 22</a:t>
            </a:r>
          </a:p>
        </p:txBody>
      </p:sp>
      <p:graphicFrame>
        <p:nvGraphicFramePr>
          <p:cNvPr id="5" name="Table Placeholder 4">
            <a:extLst>
              <a:ext uri="{FF2B5EF4-FFF2-40B4-BE49-F238E27FC236}">
                <a16:creationId xmlns:a16="http://schemas.microsoft.com/office/drawing/2014/main" id="{B9828E47-09E0-466C-8136-49D1A0888AAD}"/>
              </a:ext>
            </a:extLst>
          </p:cNvPr>
          <p:cNvGraphicFramePr>
            <a:graphicFrameLocks noGrp="1"/>
          </p:cNvGraphicFramePr>
          <p:nvPr>
            <p:ph type="tbl" sz="quarter" idx="13"/>
            <p:extLst>
              <p:ext uri="{D42A27DB-BD31-4B8C-83A1-F6EECF244321}">
                <p14:modId xmlns:p14="http://schemas.microsoft.com/office/powerpoint/2010/main" val="3111515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56193225"/>
                    </a:ext>
                  </a:extLst>
                </a:gridCol>
                <a:gridCol w="1810512">
                  <a:extLst>
                    <a:ext uri="{9D8B030D-6E8A-4147-A177-3AD203B41FA5}">
                      <a16:colId xmlns:a16="http://schemas.microsoft.com/office/drawing/2014/main" val="2125082883"/>
                    </a:ext>
                  </a:extLst>
                </a:gridCol>
                <a:gridCol w="576072">
                  <a:extLst>
                    <a:ext uri="{9D8B030D-6E8A-4147-A177-3AD203B41FA5}">
                      <a16:colId xmlns:a16="http://schemas.microsoft.com/office/drawing/2014/main" val="153772817"/>
                    </a:ext>
                  </a:extLst>
                </a:gridCol>
                <a:gridCol w="576072">
                  <a:extLst>
                    <a:ext uri="{9D8B030D-6E8A-4147-A177-3AD203B41FA5}">
                      <a16:colId xmlns:a16="http://schemas.microsoft.com/office/drawing/2014/main" val="84791151"/>
                    </a:ext>
                  </a:extLst>
                </a:gridCol>
                <a:gridCol w="576072">
                  <a:extLst>
                    <a:ext uri="{9D8B030D-6E8A-4147-A177-3AD203B41FA5}">
                      <a16:colId xmlns:a16="http://schemas.microsoft.com/office/drawing/2014/main" val="1691679858"/>
                    </a:ext>
                  </a:extLst>
                </a:gridCol>
                <a:gridCol w="576072">
                  <a:extLst>
                    <a:ext uri="{9D8B030D-6E8A-4147-A177-3AD203B41FA5}">
                      <a16:colId xmlns:a16="http://schemas.microsoft.com/office/drawing/2014/main" val="2921044842"/>
                    </a:ext>
                  </a:extLst>
                </a:gridCol>
                <a:gridCol w="576072">
                  <a:extLst>
                    <a:ext uri="{9D8B030D-6E8A-4147-A177-3AD203B41FA5}">
                      <a16:colId xmlns:a16="http://schemas.microsoft.com/office/drawing/2014/main" val="209096615"/>
                    </a:ext>
                  </a:extLst>
                </a:gridCol>
                <a:gridCol w="576072">
                  <a:extLst>
                    <a:ext uri="{9D8B030D-6E8A-4147-A177-3AD203B41FA5}">
                      <a16:colId xmlns:a16="http://schemas.microsoft.com/office/drawing/2014/main" val="2206111989"/>
                    </a:ext>
                  </a:extLst>
                </a:gridCol>
                <a:gridCol w="576072">
                  <a:extLst>
                    <a:ext uri="{9D8B030D-6E8A-4147-A177-3AD203B41FA5}">
                      <a16:colId xmlns:a16="http://schemas.microsoft.com/office/drawing/2014/main" val="603275477"/>
                    </a:ext>
                  </a:extLst>
                </a:gridCol>
                <a:gridCol w="576072">
                  <a:extLst>
                    <a:ext uri="{9D8B030D-6E8A-4147-A177-3AD203B41FA5}">
                      <a16:colId xmlns:a16="http://schemas.microsoft.com/office/drawing/2014/main" val="2377508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1703986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- 2016-12-29 08:31:26</a:t>
                      </a:r>
                      <a:r>
                        <a:rPr kumimoji="0" lang="en-US" sz="1000" b="0" i="0" u="none" strike="noStrike" kern="1200" cap="none" spc="0" normalizeH="0" baseline="0" noProof="0">
                          <a:ln>
                            <a:noFill/>
                          </a:ln>
                          <a:solidFill>
                            <a:prstClr val="black"/>
                          </a:solidFill>
                          <a:effectLst/>
                          <a:uLnTx/>
                          <a:uFillTx/>
                          <a:latin typeface="+mn-lt"/>
                          <a:ea typeface="+mn-ea"/>
                          <a:cs typeface="+mn-cs"/>
                        </a:rPr>
                        <a:t>
Berlin gets ready for New Year's Eve | DW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After the Christmas market attack, Berlin is getting back to business - almost - as usual.  Along with a lingering sadness in the city, there's also determination and resilience. Ahead of New Year's Eve, visitors are pouring into the capital.
http://www.dw.com/en/automatic-brakes-stopped-berlin-truck-during-christmas-market-attack/a-36936455
http://www.dw.com/en/alleged-accomplice-to-suspected-christmas-market-attacker-arrested-in-berlin/a-36932349
http://www.dw.com/en/cologne-readies-for-new-years-eve-after-sexual-assaults-terror-attack/a-36932283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61.63%</a:t>
                      </a:r>
                    </a:p>
                  </a:txBody>
                  <a:tcPr/>
                </a:tc>
                <a:extLst>
                  <a:ext uri="{0D108BD9-81ED-4DB2-BD59-A6C34878D82A}">
                    <a16:rowId xmlns:a16="http://schemas.microsoft.com/office/drawing/2014/main" val="757920306"/>
                  </a:ext>
                </a:extLst>
              </a:tr>
            </a:tbl>
          </a:graphicData>
        </a:graphic>
      </p:graphicFrame>
      <p:sp>
        <p:nvSpPr>
          <p:cNvPr id="4" name="Text Placeholder 3">
            <a:extLst>
              <a:ext uri="{FF2B5EF4-FFF2-40B4-BE49-F238E27FC236}">
                <a16:creationId xmlns:a16="http://schemas.microsoft.com/office/drawing/2014/main" id="{5E5741EA-F7ED-4872-BEE4-20BADB431CC2}"/>
              </a:ext>
            </a:extLst>
          </p:cNvPr>
          <p:cNvSpPr>
            <a:spLocks noGrp="1"/>
          </p:cNvSpPr>
          <p:nvPr>
            <p:ph type="body" sz="quarter" idx="14"/>
          </p:nvPr>
        </p:nvSpPr>
        <p:spPr/>
        <p:txBody>
          <a:bodyPr/>
          <a:lstStyle/>
          <a:p>
            <a:r>
              <a:rPr lang="en-US"/>
              <a:t>12/01/2016 - 12/31/2016</a:t>
            </a:r>
          </a:p>
        </p:txBody>
      </p:sp>
    </p:spTree>
    <p:extLst>
      <p:ext uri="{BB962C8B-B14F-4D97-AF65-F5344CB8AC3E}">
        <p14:creationId xmlns:p14="http://schemas.microsoft.com/office/powerpoint/2010/main" val="3468163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2A3F2-1DD1-4B78-BE35-56477C0020CA}"/>
              </a:ext>
            </a:extLst>
          </p:cNvPr>
          <p:cNvSpPr>
            <a:spLocks noGrp="1"/>
          </p:cNvSpPr>
          <p:nvPr>
            <p:ph type="title"/>
          </p:nvPr>
        </p:nvSpPr>
        <p:spPr/>
        <p:txBody>
          <a:bodyPr/>
          <a:lstStyle/>
          <a:p>
            <a:r>
              <a:rPr lang="en-US"/>
              <a:t>Custom Videos Table - 22 of 22</a:t>
            </a:r>
          </a:p>
        </p:txBody>
      </p:sp>
      <p:graphicFrame>
        <p:nvGraphicFramePr>
          <p:cNvPr id="5" name="Table Placeholder 4">
            <a:extLst>
              <a:ext uri="{FF2B5EF4-FFF2-40B4-BE49-F238E27FC236}">
                <a16:creationId xmlns:a16="http://schemas.microsoft.com/office/drawing/2014/main" id="{9C70C003-D1C0-40DF-8A75-3687A7A9D645}"/>
              </a:ext>
            </a:extLst>
          </p:cNvPr>
          <p:cNvGraphicFramePr>
            <a:graphicFrameLocks noGrp="1"/>
          </p:cNvGraphicFramePr>
          <p:nvPr>
            <p:ph type="tbl" sz="quarter" idx="13"/>
            <p:extLst>
              <p:ext uri="{D42A27DB-BD31-4B8C-83A1-F6EECF244321}">
                <p14:modId xmlns:p14="http://schemas.microsoft.com/office/powerpoint/2010/main" val="2851045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23800152"/>
                    </a:ext>
                  </a:extLst>
                </a:gridCol>
                <a:gridCol w="1810512">
                  <a:extLst>
                    <a:ext uri="{9D8B030D-6E8A-4147-A177-3AD203B41FA5}">
                      <a16:colId xmlns:a16="http://schemas.microsoft.com/office/drawing/2014/main" val="3867016690"/>
                    </a:ext>
                  </a:extLst>
                </a:gridCol>
                <a:gridCol w="576072">
                  <a:extLst>
                    <a:ext uri="{9D8B030D-6E8A-4147-A177-3AD203B41FA5}">
                      <a16:colId xmlns:a16="http://schemas.microsoft.com/office/drawing/2014/main" val="3434721178"/>
                    </a:ext>
                  </a:extLst>
                </a:gridCol>
                <a:gridCol w="576072">
                  <a:extLst>
                    <a:ext uri="{9D8B030D-6E8A-4147-A177-3AD203B41FA5}">
                      <a16:colId xmlns:a16="http://schemas.microsoft.com/office/drawing/2014/main" val="897248657"/>
                    </a:ext>
                  </a:extLst>
                </a:gridCol>
                <a:gridCol w="576072">
                  <a:extLst>
                    <a:ext uri="{9D8B030D-6E8A-4147-A177-3AD203B41FA5}">
                      <a16:colId xmlns:a16="http://schemas.microsoft.com/office/drawing/2014/main" val="3466224691"/>
                    </a:ext>
                  </a:extLst>
                </a:gridCol>
                <a:gridCol w="576072">
                  <a:extLst>
                    <a:ext uri="{9D8B030D-6E8A-4147-A177-3AD203B41FA5}">
                      <a16:colId xmlns:a16="http://schemas.microsoft.com/office/drawing/2014/main" val="932377087"/>
                    </a:ext>
                  </a:extLst>
                </a:gridCol>
                <a:gridCol w="576072">
                  <a:extLst>
                    <a:ext uri="{9D8B030D-6E8A-4147-A177-3AD203B41FA5}">
                      <a16:colId xmlns:a16="http://schemas.microsoft.com/office/drawing/2014/main" val="1928855905"/>
                    </a:ext>
                  </a:extLst>
                </a:gridCol>
                <a:gridCol w="576072">
                  <a:extLst>
                    <a:ext uri="{9D8B030D-6E8A-4147-A177-3AD203B41FA5}">
                      <a16:colId xmlns:a16="http://schemas.microsoft.com/office/drawing/2014/main" val="4282337020"/>
                    </a:ext>
                  </a:extLst>
                </a:gridCol>
                <a:gridCol w="576072">
                  <a:extLst>
                    <a:ext uri="{9D8B030D-6E8A-4147-A177-3AD203B41FA5}">
                      <a16:colId xmlns:a16="http://schemas.microsoft.com/office/drawing/2014/main" val="4137552457"/>
                    </a:ext>
                  </a:extLst>
                </a:gridCol>
                <a:gridCol w="576072">
                  <a:extLst>
                    <a:ext uri="{9D8B030D-6E8A-4147-A177-3AD203B41FA5}">
                      <a16:colId xmlns:a16="http://schemas.microsoft.com/office/drawing/2014/main" val="136539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729675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English - 2016-12-28 20:50:52</a:t>
                      </a:r>
                      <a:r>
                        <a:rPr kumimoji="0" lang="en-US" sz="1000" b="0" i="0" u="none" strike="noStrike" kern="1200" cap="none" spc="0" normalizeH="0" baseline="0" noProof="0">
                          <a:ln>
                            <a:noFill/>
                          </a:ln>
                          <a:solidFill>
                            <a:prstClr val="black"/>
                          </a:solidFill>
                          <a:effectLst/>
                          <a:uLnTx/>
                          <a:uFillTx/>
                          <a:latin typeface="+mn-lt"/>
                          <a:ea typeface="+mn-ea"/>
                          <a:cs typeface="+mn-cs"/>
                        </a:rPr>
                        <a:t>
Israeli settlements divide US and Israel | DW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 more DW news go to http://www.dw.com/en/top-stories/s-9097
In a forceful speech US Secretary of State John Kerry outlined his vision for peace in the Middle East. Talking for more than an hour, Kerry urged a two-state solution for the region, with equal rights for Israelis and Palestinians.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70.86%</a:t>
                      </a:r>
                    </a:p>
                  </a:txBody>
                  <a:tcPr/>
                </a:tc>
                <a:extLst>
                  <a:ext uri="{0D108BD9-81ED-4DB2-BD59-A6C34878D82A}">
                    <a16:rowId xmlns:a16="http://schemas.microsoft.com/office/drawing/2014/main" val="1115110232"/>
                  </a:ext>
                </a:extLst>
              </a:tr>
            </a:tbl>
          </a:graphicData>
        </a:graphic>
      </p:graphicFrame>
      <p:sp>
        <p:nvSpPr>
          <p:cNvPr id="4" name="Text Placeholder 3">
            <a:extLst>
              <a:ext uri="{FF2B5EF4-FFF2-40B4-BE49-F238E27FC236}">
                <a16:creationId xmlns:a16="http://schemas.microsoft.com/office/drawing/2014/main" id="{38E7FFF3-57B5-48EA-8271-C38D4CF8A4FF}"/>
              </a:ext>
            </a:extLst>
          </p:cNvPr>
          <p:cNvSpPr>
            <a:spLocks noGrp="1"/>
          </p:cNvSpPr>
          <p:nvPr>
            <p:ph type="body" sz="quarter" idx="14"/>
          </p:nvPr>
        </p:nvSpPr>
        <p:spPr/>
        <p:txBody>
          <a:bodyPr/>
          <a:lstStyle/>
          <a:p>
            <a:r>
              <a:rPr lang="en-US"/>
              <a:t>12/01/2016 - 12/31/2016</a:t>
            </a:r>
          </a:p>
        </p:txBody>
      </p:sp>
    </p:spTree>
    <p:extLst>
      <p:ext uri="{BB962C8B-B14F-4D97-AF65-F5344CB8AC3E}">
        <p14:creationId xmlns:p14="http://schemas.microsoft.com/office/powerpoint/2010/main" val="12751993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1860</Words>
  <Application>Microsoft Office PowerPoint</Application>
  <PresentationFormat>On-screen Show (4:3)</PresentationFormat>
  <Paragraphs>514</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Custom Videos Table - 1 of 22</vt:lpstr>
      <vt:lpstr>Custom Videos Table - 2 of 22</vt:lpstr>
      <vt:lpstr>Custom Videos Table - 3 of 22</vt:lpstr>
      <vt:lpstr>Custom Videos Table - 4 of 22</vt:lpstr>
      <vt:lpstr>Custom Videos Table - 5 of 22</vt:lpstr>
      <vt:lpstr>Custom Videos Table - 6 of 22</vt:lpstr>
      <vt:lpstr>Custom Videos Table - 7 of 22</vt:lpstr>
      <vt:lpstr>Custom Videos Table - 8 of 22</vt:lpstr>
      <vt:lpstr>Custom Videos Table - 9 of 22</vt:lpstr>
      <vt:lpstr>Custom Videos Table - 10 of 22</vt:lpstr>
      <vt:lpstr>Custom Videos Table - 11 of 22</vt:lpstr>
      <vt:lpstr>Custom Videos Table - 12 of 22</vt:lpstr>
      <vt:lpstr>Custom Videos Table - 13 of 22</vt:lpstr>
      <vt:lpstr>Custom Videos Table - 14 of 22</vt:lpstr>
      <vt:lpstr>Custom Videos Table - 15 of 22</vt:lpstr>
      <vt:lpstr>Custom Videos Table - 16 of 22</vt:lpstr>
      <vt:lpstr>Custom Videos Table - 17 of 22</vt:lpstr>
      <vt:lpstr>Custom Videos Table - 18 of 22</vt:lpstr>
      <vt:lpstr>Custom Videos Table - 19 of 22</vt:lpstr>
      <vt:lpstr>Custom Videos Table - 20 of 22</vt:lpstr>
      <vt:lpstr>Custom Videos Table - 21 of 22</vt:lpstr>
      <vt:lpstr>Custom Videos Table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 Videos Table - 1 of 22</dc:title>
  <dc:creator>Administrator</dc:creator>
  <cp:lastModifiedBy>Administrator</cp:lastModifiedBy>
  <cp:revision>1</cp:revision>
  <dcterms:created xsi:type="dcterms:W3CDTF">2017-08-31T12:25:07Z</dcterms:created>
  <dcterms:modified xsi:type="dcterms:W3CDTF">2017-08-31T12:30:41Z</dcterms:modified>
</cp:coreProperties>
</file>