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490B7-BDE8-464D-8130-C631DA8F4878}"/>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90460BE8-6AF8-4A05-BF60-92ADF43AAB8B}"/>
              </a:ext>
            </a:extLst>
          </p:cNvPr>
          <p:cNvGraphicFramePr>
            <a:graphicFrameLocks noGrp="1"/>
          </p:cNvGraphicFramePr>
          <p:nvPr>
            <p:ph type="tbl" sz="quarter" idx="13"/>
            <p:extLst>
              <p:ext uri="{D42A27DB-BD31-4B8C-83A1-F6EECF244321}">
                <p14:modId xmlns:p14="http://schemas.microsoft.com/office/powerpoint/2010/main" val="513127326"/>
              </p:ext>
            </p:extLst>
          </p:nvPr>
        </p:nvGraphicFramePr>
        <p:xfrm>
          <a:off x="457200" y="1731963"/>
          <a:ext cx="8229600" cy="43586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9139581"/>
                    </a:ext>
                  </a:extLst>
                </a:gridCol>
                <a:gridCol w="658368">
                  <a:extLst>
                    <a:ext uri="{9D8B030D-6E8A-4147-A177-3AD203B41FA5}">
                      <a16:colId xmlns:a16="http://schemas.microsoft.com/office/drawing/2014/main" val="4194963977"/>
                    </a:ext>
                  </a:extLst>
                </a:gridCol>
                <a:gridCol w="658368">
                  <a:extLst>
                    <a:ext uri="{9D8B030D-6E8A-4147-A177-3AD203B41FA5}">
                      <a16:colId xmlns:a16="http://schemas.microsoft.com/office/drawing/2014/main" val="2101162956"/>
                    </a:ext>
                  </a:extLst>
                </a:gridCol>
                <a:gridCol w="658368">
                  <a:extLst>
                    <a:ext uri="{9D8B030D-6E8A-4147-A177-3AD203B41FA5}">
                      <a16:colId xmlns:a16="http://schemas.microsoft.com/office/drawing/2014/main" val="1454684258"/>
                    </a:ext>
                  </a:extLst>
                </a:gridCol>
                <a:gridCol w="658368">
                  <a:extLst>
                    <a:ext uri="{9D8B030D-6E8A-4147-A177-3AD203B41FA5}">
                      <a16:colId xmlns:a16="http://schemas.microsoft.com/office/drawing/2014/main" val="1773021883"/>
                    </a:ext>
                  </a:extLst>
                </a:gridCol>
                <a:gridCol w="658368">
                  <a:extLst>
                    <a:ext uri="{9D8B030D-6E8A-4147-A177-3AD203B41FA5}">
                      <a16:colId xmlns:a16="http://schemas.microsoft.com/office/drawing/2014/main" val="2244581179"/>
                    </a:ext>
                  </a:extLst>
                </a:gridCol>
                <a:gridCol w="658368">
                  <a:extLst>
                    <a:ext uri="{9D8B030D-6E8A-4147-A177-3AD203B41FA5}">
                      <a16:colId xmlns:a16="http://schemas.microsoft.com/office/drawing/2014/main" val="3692655450"/>
                    </a:ext>
                  </a:extLst>
                </a:gridCol>
                <a:gridCol w="658368">
                  <a:extLst>
                    <a:ext uri="{9D8B030D-6E8A-4147-A177-3AD203B41FA5}">
                      <a16:colId xmlns:a16="http://schemas.microsoft.com/office/drawing/2014/main" val="401999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254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- 2017-08-20 19:13:00</a:t>
                      </a:r>
                      <a:r>
                        <a:rPr kumimoji="0" lang="de-DE" sz="1000" b="0" i="0" u="none" strike="noStrike" kern="1200" cap="none" spc="0" normalizeH="0" baseline="0" noProof="0">
                          <a:ln>
                            <a:noFill/>
                          </a:ln>
                          <a:solidFill>
                            <a:prstClr val="black"/>
                          </a:solidFill>
                          <a:effectLst/>
                          <a:uLnTx/>
                          <a:uFillTx/>
                          <a:latin typeface="+mn-lt"/>
                          <a:ea typeface="+mn-ea"/>
                          <a:cs typeface="+mn-cs"/>
                        </a:rPr>
                        <a:t>
Glückwunsch!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324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- 2017-08-20 18:38:41</a:t>
                      </a:r>
                      <a:r>
                        <a:rPr kumimoji="0" lang="de-DE" sz="1000" b="0" i="0" u="none" strike="noStrike" kern="1200" cap="none" spc="0" normalizeH="0" baseline="0" noProof="0">
                          <a:ln>
                            <a:noFill/>
                          </a:ln>
                          <a:solidFill>
                            <a:prstClr val="black"/>
                          </a:solidFill>
                          <a:effectLst/>
                          <a:uLnTx/>
                          <a:uFillTx/>
                          <a:latin typeface="+mn-lt"/>
                          <a:ea typeface="+mn-ea"/>
                          <a:cs typeface="+mn-cs"/>
                        </a:rPr>
                        <a:t>
Borussia Mönchengladbach gewinnt das rheinische Derby zum Bundesliga Official - Auftakt gegen den 1. FC Köln. Ausgerechnet ein Innenverteidiger wird dabei zum Matchwinner  http://p.dw.com/p/2iXFi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505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- 2017-08-20 17:20:52</a:t>
                      </a:r>
                      <a:r>
                        <a:rPr kumimoji="0" lang="de-DE" sz="1000" b="0" i="0" u="none" strike="noStrike" kern="1200" cap="none" spc="0" normalizeH="0" baseline="0" noProof="0">
                          <a:ln>
                            <a:noFill/>
                          </a:ln>
                          <a:solidFill>
                            <a:prstClr val="black"/>
                          </a:solidFill>
                          <a:effectLst/>
                          <a:uLnTx/>
                          <a:uFillTx/>
                          <a:latin typeface="+mn-lt"/>
                          <a:ea typeface="+mn-ea"/>
                          <a:cs typeface="+mn-cs"/>
                        </a:rPr>
                        <a:t>
Knallerlos für die 2. DFB-Pokal-Hauptrunde: Die Roten Bullen treffen auf den FC Bayern München. Und es gibt noch weitere drei Bundesliga Official - Duelle! http://p.dw.com/p/2iX9P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482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- 2017-08-20 14:52:42</a:t>
                      </a:r>
                      <a:r>
                        <a:rPr kumimoji="0" lang="de-DE" sz="1000" b="0" i="0" u="none" strike="noStrike" kern="1200" cap="none" spc="0" normalizeH="0" baseline="0" noProof="0">
                          <a:ln>
                            <a:noFill/>
                          </a:ln>
                          <a:solidFill>
                            <a:prstClr val="black"/>
                          </a:solidFill>
                          <a:effectLst/>
                          <a:uLnTx/>
                          <a:uFillTx/>
                          <a:latin typeface="+mn-lt"/>
                          <a:ea typeface="+mn-ea"/>
                          <a:cs typeface="+mn-cs"/>
                        </a:rPr>
                        <a:t>
Der Video-Assistent hat seine Bundesliga Official-Premiere gefeiert. Aber hat er den Test auch bestanden? Für unseren Reakteur Tobias Oelmaier ist er durchgefallen. Er fordert: Weg mit dem Video-Assi, die Gauzonen verschieben sich nur! http://p.dw.com/p/2iWtg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947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- 2017-08-20 13:09:21</a:t>
                      </a:r>
                      <a:r>
                        <a:rPr kumimoji="0" lang="de-DE" sz="1000" b="0" i="0" u="none" strike="noStrike" kern="1200" cap="none" spc="0" normalizeH="0" baseline="0" noProof="0">
                          <a:ln>
                            <a:noFill/>
                          </a:ln>
                          <a:solidFill>
                            <a:prstClr val="black"/>
                          </a:solidFill>
                          <a:effectLst/>
                          <a:uLnTx/>
                          <a:uFillTx/>
                          <a:latin typeface="+mn-lt"/>
                          <a:ea typeface="+mn-ea"/>
                          <a:cs typeface="+mn-cs"/>
                        </a:rPr>
                        <a:t>
Spielt er oder spielt er nicht - das ist doch die Frage beim 1. DW - Bundesliga Kick off-Sonntag der Saison. Die Rede ist von Kevin-Prince Boateng. Die Antwort gibt's im DW Sport-Liveticker 
http://p.dw.com/p/2iWlh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0169270"/>
                  </a:ext>
                </a:extLst>
              </a:tr>
            </a:tbl>
          </a:graphicData>
        </a:graphic>
      </p:graphicFrame>
      <p:sp>
        <p:nvSpPr>
          <p:cNvPr id="4" name="Text Placeholder 3">
            <a:extLst>
              <a:ext uri="{FF2B5EF4-FFF2-40B4-BE49-F238E27FC236}">
                <a16:creationId xmlns:a16="http://schemas.microsoft.com/office/drawing/2014/main" id="{E9FDAAD2-90AB-45E7-A81D-46FC77FA97B6}"/>
              </a:ext>
            </a:extLst>
          </p:cNvPr>
          <p:cNvSpPr>
            <a:spLocks noGrp="1"/>
          </p:cNvSpPr>
          <p:nvPr>
            <p:ph type="body" sz="quarter" idx="14"/>
          </p:nvPr>
        </p:nvSpPr>
        <p:spPr/>
        <p:txBody>
          <a:bodyPr/>
          <a:lstStyle/>
          <a:p>
            <a:r>
              <a:rPr lang="en-US"/>
              <a:t>08/13/2017 - 08/20/2017</a:t>
            </a:r>
          </a:p>
        </p:txBody>
      </p:sp>
    </p:spTree>
    <p:extLst>
      <p:ext uri="{BB962C8B-B14F-4D97-AF65-F5344CB8AC3E}">
        <p14:creationId xmlns:p14="http://schemas.microsoft.com/office/powerpoint/2010/main" val="387530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2E186-DC68-4A97-8C65-BADC998A807F}"/>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EC87CD6A-9732-4440-AF4E-B58CFFE531BF}"/>
              </a:ext>
            </a:extLst>
          </p:cNvPr>
          <p:cNvGraphicFramePr>
            <a:graphicFrameLocks noGrp="1"/>
          </p:cNvGraphicFramePr>
          <p:nvPr>
            <p:ph type="tbl" sz="quarter" idx="13"/>
            <p:extLst>
              <p:ext uri="{D42A27DB-BD31-4B8C-83A1-F6EECF244321}">
                <p14:modId xmlns:p14="http://schemas.microsoft.com/office/powerpoint/2010/main" val="2431356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0660963"/>
                    </a:ext>
                  </a:extLst>
                </a:gridCol>
                <a:gridCol w="658368">
                  <a:extLst>
                    <a:ext uri="{9D8B030D-6E8A-4147-A177-3AD203B41FA5}">
                      <a16:colId xmlns:a16="http://schemas.microsoft.com/office/drawing/2014/main" val="2630933869"/>
                    </a:ext>
                  </a:extLst>
                </a:gridCol>
                <a:gridCol w="658368">
                  <a:extLst>
                    <a:ext uri="{9D8B030D-6E8A-4147-A177-3AD203B41FA5}">
                      <a16:colId xmlns:a16="http://schemas.microsoft.com/office/drawing/2014/main" val="2106730680"/>
                    </a:ext>
                  </a:extLst>
                </a:gridCol>
                <a:gridCol w="658368">
                  <a:extLst>
                    <a:ext uri="{9D8B030D-6E8A-4147-A177-3AD203B41FA5}">
                      <a16:colId xmlns:a16="http://schemas.microsoft.com/office/drawing/2014/main" val="2130574581"/>
                    </a:ext>
                  </a:extLst>
                </a:gridCol>
                <a:gridCol w="658368">
                  <a:extLst>
                    <a:ext uri="{9D8B030D-6E8A-4147-A177-3AD203B41FA5}">
                      <a16:colId xmlns:a16="http://schemas.microsoft.com/office/drawing/2014/main" val="495825280"/>
                    </a:ext>
                  </a:extLst>
                </a:gridCol>
                <a:gridCol w="658368">
                  <a:extLst>
                    <a:ext uri="{9D8B030D-6E8A-4147-A177-3AD203B41FA5}">
                      <a16:colId xmlns:a16="http://schemas.microsoft.com/office/drawing/2014/main" val="1332537166"/>
                    </a:ext>
                  </a:extLst>
                </a:gridCol>
                <a:gridCol w="658368">
                  <a:extLst>
                    <a:ext uri="{9D8B030D-6E8A-4147-A177-3AD203B41FA5}">
                      <a16:colId xmlns:a16="http://schemas.microsoft.com/office/drawing/2014/main" val="3566407044"/>
                    </a:ext>
                  </a:extLst>
                </a:gridCol>
                <a:gridCol w="658368">
                  <a:extLst>
                    <a:ext uri="{9D8B030D-6E8A-4147-A177-3AD203B41FA5}">
                      <a16:colId xmlns:a16="http://schemas.microsoft.com/office/drawing/2014/main" val="124293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250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- 2017-08-19 23:27:48</a:t>
                      </a:r>
                      <a:r>
                        <a:rPr kumimoji="0" lang="de-DE" sz="1000" b="0" i="0" u="none" strike="noStrike" kern="1200" cap="none" spc="0" normalizeH="0" baseline="0" noProof="0">
                          <a:ln>
                            <a:noFill/>
                          </a:ln>
                          <a:solidFill>
                            <a:prstClr val="black"/>
                          </a:solidFill>
                          <a:effectLst/>
                          <a:uLnTx/>
                          <a:uFillTx/>
                          <a:latin typeface="+mn-lt"/>
                          <a:ea typeface="+mn-ea"/>
                          <a:cs typeface="+mn-cs"/>
                        </a:rPr>
                        <a:t>
Was war bislang EUER Moment des Spieltags? Wir haben da einen Favoriten: Marc Bartra!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104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- 2017-08-19 19:32:00</a:t>
                      </a:r>
                      <a:r>
                        <a:rPr kumimoji="0" lang="de-DE" sz="1000" b="0" i="0" u="none" strike="noStrike" kern="1200" cap="none" spc="0" normalizeH="0" baseline="0" noProof="0">
                          <a:ln>
                            <a:noFill/>
                          </a:ln>
                          <a:solidFill>
                            <a:prstClr val="black"/>
                          </a:solidFill>
                          <a:effectLst/>
                          <a:uLnTx/>
                          <a:uFillTx/>
                          <a:latin typeface="+mn-lt"/>
                          <a:ea typeface="+mn-ea"/>
                          <a:cs typeface="+mn-cs"/>
                        </a:rPr>
                        <a:t>
Erst top, dann flop. Einen Tag nach der gelungenen Premiere macht der Videobeweises schon schlapp. 
http://p.dw.com/p/2iVqS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3407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- 2017-08-19 18:39:13</a:t>
                      </a:r>
                      <a:r>
                        <a:rPr kumimoji="0" lang="de-DE" sz="1000" b="0" i="0" u="none" strike="noStrike" kern="1200" cap="none" spc="0" normalizeH="0" baseline="0" noProof="0">
                          <a:ln>
                            <a:noFill/>
                          </a:ln>
                          <a:solidFill>
                            <a:prstClr val="black"/>
                          </a:solidFill>
                          <a:effectLst/>
                          <a:uLnTx/>
                          <a:uFillTx/>
                          <a:latin typeface="+mn-lt"/>
                          <a:ea typeface="+mn-ea"/>
                          <a:cs typeface="+mn-cs"/>
                        </a:rPr>
                        <a:t>
⚽💪Schalke schlägt den Vizemeister der Vorsaison RB Leipzig souverän mit 2:0. Ein gelungenes Debüt für den jungen neuen Trainer Tedesco. Hier ist das Spiel zum Nachlesen.
⚽⚽⚽
http://p.dw.com/p/2iV8g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876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- 2017-08-19 16:34:58</a:t>
                      </a:r>
                      <a:r>
                        <a:rPr kumimoji="0" lang="de-DE" sz="1000" b="0" i="0" u="none" strike="noStrike" kern="1200" cap="none" spc="0" normalizeH="0" baseline="0" noProof="0">
                          <a:ln>
                            <a:noFill/>
                          </a:ln>
                          <a:solidFill>
                            <a:prstClr val="black"/>
                          </a:solidFill>
                          <a:effectLst/>
                          <a:uLnTx/>
                          <a:uFillTx/>
                          <a:latin typeface="+mn-lt"/>
                          <a:ea typeface="+mn-ea"/>
                          <a:cs typeface="+mn-cs"/>
                        </a:rPr>
                        <a:t>
Borussia Dortmund beeindruckt beim Sieg in Wolfsburg, der HSV entscheidet das Duell der Pokal-Verlierer für sich. Hertha BSC feiert eine gelungene Heimpremiere gegen Aufsteiger Stuttgart, der zweite Neuling aus Hannover siegt dagegen. Der 1. Bundesliga-Spieltag in Bildern: ⚽👍 p.dw.com/p/2iQGm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7624331"/>
                  </a:ext>
                </a:extLst>
              </a:tr>
            </a:tbl>
          </a:graphicData>
        </a:graphic>
      </p:graphicFrame>
      <p:sp>
        <p:nvSpPr>
          <p:cNvPr id="4" name="Text Placeholder 3">
            <a:extLst>
              <a:ext uri="{FF2B5EF4-FFF2-40B4-BE49-F238E27FC236}">
                <a16:creationId xmlns:a16="http://schemas.microsoft.com/office/drawing/2014/main" id="{3B6DB105-BEAF-4691-A1FD-04090AE20407}"/>
              </a:ext>
            </a:extLst>
          </p:cNvPr>
          <p:cNvSpPr>
            <a:spLocks noGrp="1"/>
          </p:cNvSpPr>
          <p:nvPr>
            <p:ph type="body" sz="quarter" idx="14"/>
          </p:nvPr>
        </p:nvSpPr>
        <p:spPr/>
        <p:txBody>
          <a:bodyPr/>
          <a:lstStyle/>
          <a:p>
            <a:r>
              <a:rPr lang="en-US"/>
              <a:t>08/13/2017 - 08/20/2017</a:t>
            </a:r>
          </a:p>
        </p:txBody>
      </p:sp>
    </p:spTree>
    <p:extLst>
      <p:ext uri="{BB962C8B-B14F-4D97-AF65-F5344CB8AC3E}">
        <p14:creationId xmlns:p14="http://schemas.microsoft.com/office/powerpoint/2010/main" val="2909361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F507E-7DFB-4706-85FE-2B09D856B519}"/>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3525D062-FC59-4B51-B323-6F51F622745B}"/>
              </a:ext>
            </a:extLst>
          </p:cNvPr>
          <p:cNvGraphicFramePr>
            <a:graphicFrameLocks noGrp="1"/>
          </p:cNvGraphicFramePr>
          <p:nvPr>
            <p:ph type="tbl" sz="quarter" idx="13"/>
            <p:extLst>
              <p:ext uri="{D42A27DB-BD31-4B8C-83A1-F6EECF244321}">
                <p14:modId xmlns:p14="http://schemas.microsoft.com/office/powerpoint/2010/main" val="283035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2736336"/>
                    </a:ext>
                  </a:extLst>
                </a:gridCol>
                <a:gridCol w="658368">
                  <a:extLst>
                    <a:ext uri="{9D8B030D-6E8A-4147-A177-3AD203B41FA5}">
                      <a16:colId xmlns:a16="http://schemas.microsoft.com/office/drawing/2014/main" val="334092279"/>
                    </a:ext>
                  </a:extLst>
                </a:gridCol>
                <a:gridCol w="658368">
                  <a:extLst>
                    <a:ext uri="{9D8B030D-6E8A-4147-A177-3AD203B41FA5}">
                      <a16:colId xmlns:a16="http://schemas.microsoft.com/office/drawing/2014/main" val="3219733220"/>
                    </a:ext>
                  </a:extLst>
                </a:gridCol>
                <a:gridCol w="658368">
                  <a:extLst>
                    <a:ext uri="{9D8B030D-6E8A-4147-A177-3AD203B41FA5}">
                      <a16:colId xmlns:a16="http://schemas.microsoft.com/office/drawing/2014/main" val="3576239064"/>
                    </a:ext>
                  </a:extLst>
                </a:gridCol>
                <a:gridCol w="658368">
                  <a:extLst>
                    <a:ext uri="{9D8B030D-6E8A-4147-A177-3AD203B41FA5}">
                      <a16:colId xmlns:a16="http://schemas.microsoft.com/office/drawing/2014/main" val="32663290"/>
                    </a:ext>
                  </a:extLst>
                </a:gridCol>
                <a:gridCol w="658368">
                  <a:extLst>
                    <a:ext uri="{9D8B030D-6E8A-4147-A177-3AD203B41FA5}">
                      <a16:colId xmlns:a16="http://schemas.microsoft.com/office/drawing/2014/main" val="415295237"/>
                    </a:ext>
                  </a:extLst>
                </a:gridCol>
                <a:gridCol w="658368">
                  <a:extLst>
                    <a:ext uri="{9D8B030D-6E8A-4147-A177-3AD203B41FA5}">
                      <a16:colId xmlns:a16="http://schemas.microsoft.com/office/drawing/2014/main" val="1112109977"/>
                    </a:ext>
                  </a:extLst>
                </a:gridCol>
                <a:gridCol w="658368">
                  <a:extLst>
                    <a:ext uri="{9D8B030D-6E8A-4147-A177-3AD203B41FA5}">
                      <a16:colId xmlns:a16="http://schemas.microsoft.com/office/drawing/2014/main" val="963140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564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- 2017-08-19 11:15:00</a:t>
                      </a:r>
                      <a:r>
                        <a:rPr kumimoji="0" lang="de-DE" sz="1000" b="0" i="0" u="none" strike="noStrike" kern="1200" cap="none" spc="0" normalizeH="0" baseline="0" noProof="0">
                          <a:ln>
                            <a:noFill/>
                          </a:ln>
                          <a:solidFill>
                            <a:prstClr val="black"/>
                          </a:solidFill>
                          <a:effectLst/>
                          <a:uLnTx/>
                          <a:uFillTx/>
                          <a:latin typeface="+mn-lt"/>
                          <a:ea typeface="+mn-ea"/>
                          <a:cs typeface="+mn-cs"/>
                        </a:rPr>
                        <a:t>
Alles neu beim FC Schalke 04? Zumindest auf den Trainerposten trifft das zu! Aber kann Tedesco die Königsblauen wirklich zum Erfolg führen?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606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- 2017-08-19 10:04:00</a:t>
                      </a:r>
                      <a:r>
                        <a:rPr kumimoji="0" lang="de-DE" sz="1000" b="0" i="0" u="none" strike="noStrike" kern="1200" cap="none" spc="0" normalizeH="0" baseline="0" noProof="0">
                          <a:ln>
                            <a:noFill/>
                          </a:ln>
                          <a:solidFill>
                            <a:prstClr val="black"/>
                          </a:solidFill>
                          <a:effectLst/>
                          <a:uLnTx/>
                          <a:uFillTx/>
                          <a:latin typeface="+mn-lt"/>
                          <a:ea typeface="+mn-ea"/>
                          <a:cs typeface="+mn-cs"/>
                        </a:rPr>
                        <a:t>
"Ich kämpfe, um zu kämpfen" - was treibt Hooligans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74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- 2017-08-19 08:00:00</a:t>
                      </a:r>
                      <a:r>
                        <a:rPr kumimoji="0" lang="de-DE" sz="1000" b="0" i="0" u="none" strike="noStrike" kern="1200" cap="none" spc="0" normalizeH="0" baseline="0" noProof="0">
                          <a:ln>
                            <a:noFill/>
                          </a:ln>
                          <a:solidFill>
                            <a:prstClr val="black"/>
                          </a:solidFill>
                          <a:effectLst/>
                          <a:uLnTx/>
                          <a:uFillTx/>
                          <a:latin typeface="+mn-lt"/>
                          <a:ea typeface="+mn-ea"/>
                          <a:cs typeface="+mn-cs"/>
                        </a:rPr>
                        <a:t>
Zum Auftakt muss Borussia Dortmund zum VfL Wolfsburg reisen. Ob das Theater um Dembele die Mannschaft beeindruckt?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163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21:44:43</a:t>
                      </a:r>
                      <a:r>
                        <a:rPr kumimoji="0" lang="de-DE" sz="1000" b="0" i="0" u="none" strike="noStrike" kern="1200" cap="none" spc="0" normalizeH="0" baseline="0" noProof="0">
                          <a:ln>
                            <a:noFill/>
                          </a:ln>
                          <a:solidFill>
                            <a:prstClr val="black"/>
                          </a:solidFill>
                          <a:effectLst/>
                          <a:uLnTx/>
                          <a:uFillTx/>
                          <a:latin typeface="+mn-lt"/>
                          <a:ea typeface="+mn-ea"/>
                          <a:cs typeface="+mn-cs"/>
                        </a:rPr>
                        <a:t>
Debütantenball in München zum Saison-Auftakt der Bundesliga! Bayer 04 Leverkusen ohne Glück gegen ein gut aufgelegtes FC Bayern München...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209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18:30:38</a:t>
                      </a:r>
                      <a:r>
                        <a:rPr kumimoji="0" lang="de-DE" sz="1000" b="0" i="0" u="none" strike="noStrike" kern="1200" cap="none" spc="0" normalizeH="0" baseline="0" noProof="0">
                          <a:ln>
                            <a:noFill/>
                          </a:ln>
                          <a:solidFill>
                            <a:prstClr val="black"/>
                          </a:solidFill>
                          <a:effectLst/>
                          <a:uLnTx/>
                          <a:uFillTx/>
                          <a:latin typeface="+mn-lt"/>
                          <a:ea typeface="+mn-ea"/>
                          <a:cs typeface="+mn-cs"/>
                        </a:rPr>
                        <a:t>
Das lange Warten hat endlich ein Ende! Die Bundesliga startet mit einem echten Topspiel. Kann Bayer 04 Leverkusen beim FC Bayern München überraschen? Die ganze Partie gibt es hier in unserem Liveticker...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187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17:16:47</a:t>
                      </a:r>
                      <a:r>
                        <a:rPr kumimoji="0" lang="de-DE" sz="1000" b="0" i="0" u="none" strike="noStrike" kern="1200" cap="none" spc="0" normalizeH="0" baseline="0" noProof="0">
                          <a:ln>
                            <a:noFill/>
                          </a:ln>
                          <a:solidFill>
                            <a:prstClr val="black"/>
                          </a:solidFill>
                          <a:effectLst/>
                          <a:uLnTx/>
                          <a:uFillTx/>
                          <a:latin typeface="+mn-lt"/>
                          <a:ea typeface="+mn-ea"/>
                          <a:cs typeface="+mn-cs"/>
                        </a:rPr>
                        <a:t>
Revolution in der Bundesliga! Die Video-Assistenten sind da. Gute Entscheidung?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783372"/>
                  </a:ext>
                </a:extLst>
              </a:tr>
            </a:tbl>
          </a:graphicData>
        </a:graphic>
      </p:graphicFrame>
      <p:sp>
        <p:nvSpPr>
          <p:cNvPr id="4" name="Text Placeholder 3">
            <a:extLst>
              <a:ext uri="{FF2B5EF4-FFF2-40B4-BE49-F238E27FC236}">
                <a16:creationId xmlns:a16="http://schemas.microsoft.com/office/drawing/2014/main" id="{2FFB8C10-C0C6-4AB7-9D14-00440EF7B472}"/>
              </a:ext>
            </a:extLst>
          </p:cNvPr>
          <p:cNvSpPr>
            <a:spLocks noGrp="1"/>
          </p:cNvSpPr>
          <p:nvPr>
            <p:ph type="body" sz="quarter" idx="14"/>
          </p:nvPr>
        </p:nvSpPr>
        <p:spPr/>
        <p:txBody>
          <a:bodyPr/>
          <a:lstStyle/>
          <a:p>
            <a:r>
              <a:rPr lang="en-US"/>
              <a:t>08/13/2017 - 08/20/2017</a:t>
            </a:r>
          </a:p>
        </p:txBody>
      </p:sp>
    </p:spTree>
    <p:extLst>
      <p:ext uri="{BB962C8B-B14F-4D97-AF65-F5344CB8AC3E}">
        <p14:creationId xmlns:p14="http://schemas.microsoft.com/office/powerpoint/2010/main" val="1312512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C7977-CCCE-488E-A9DF-5ECF647C0486}"/>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69B1AB88-C467-4C8E-8054-D525EE18179B}"/>
              </a:ext>
            </a:extLst>
          </p:cNvPr>
          <p:cNvGraphicFramePr>
            <a:graphicFrameLocks noGrp="1"/>
          </p:cNvGraphicFramePr>
          <p:nvPr>
            <p:ph type="tbl" sz="quarter" idx="13"/>
            <p:extLst>
              <p:ext uri="{D42A27DB-BD31-4B8C-83A1-F6EECF244321}">
                <p14:modId xmlns:p14="http://schemas.microsoft.com/office/powerpoint/2010/main" val="2461841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4634084"/>
                    </a:ext>
                  </a:extLst>
                </a:gridCol>
                <a:gridCol w="658368">
                  <a:extLst>
                    <a:ext uri="{9D8B030D-6E8A-4147-A177-3AD203B41FA5}">
                      <a16:colId xmlns:a16="http://schemas.microsoft.com/office/drawing/2014/main" val="3525507620"/>
                    </a:ext>
                  </a:extLst>
                </a:gridCol>
                <a:gridCol w="658368">
                  <a:extLst>
                    <a:ext uri="{9D8B030D-6E8A-4147-A177-3AD203B41FA5}">
                      <a16:colId xmlns:a16="http://schemas.microsoft.com/office/drawing/2014/main" val="880367683"/>
                    </a:ext>
                  </a:extLst>
                </a:gridCol>
                <a:gridCol w="658368">
                  <a:extLst>
                    <a:ext uri="{9D8B030D-6E8A-4147-A177-3AD203B41FA5}">
                      <a16:colId xmlns:a16="http://schemas.microsoft.com/office/drawing/2014/main" val="3042021020"/>
                    </a:ext>
                  </a:extLst>
                </a:gridCol>
                <a:gridCol w="658368">
                  <a:extLst>
                    <a:ext uri="{9D8B030D-6E8A-4147-A177-3AD203B41FA5}">
                      <a16:colId xmlns:a16="http://schemas.microsoft.com/office/drawing/2014/main" val="4202688917"/>
                    </a:ext>
                  </a:extLst>
                </a:gridCol>
                <a:gridCol w="658368">
                  <a:extLst>
                    <a:ext uri="{9D8B030D-6E8A-4147-A177-3AD203B41FA5}">
                      <a16:colId xmlns:a16="http://schemas.microsoft.com/office/drawing/2014/main" val="2859170575"/>
                    </a:ext>
                  </a:extLst>
                </a:gridCol>
                <a:gridCol w="658368">
                  <a:extLst>
                    <a:ext uri="{9D8B030D-6E8A-4147-A177-3AD203B41FA5}">
                      <a16:colId xmlns:a16="http://schemas.microsoft.com/office/drawing/2014/main" val="3824237948"/>
                    </a:ext>
                  </a:extLst>
                </a:gridCol>
                <a:gridCol w="658368">
                  <a:extLst>
                    <a:ext uri="{9D8B030D-6E8A-4147-A177-3AD203B41FA5}">
                      <a16:colId xmlns:a16="http://schemas.microsoft.com/office/drawing/2014/main" val="924820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091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16:00:17</a:t>
                      </a:r>
                      <a:r>
                        <a:rPr kumimoji="0" lang="de-DE" sz="1000" b="0" i="0" u="none" strike="noStrike" kern="1200" cap="none" spc="0" normalizeH="0" baseline="0" noProof="0">
                          <a:ln>
                            <a:noFill/>
                          </a:ln>
                          <a:solidFill>
                            <a:prstClr val="black"/>
                          </a:solidFill>
                          <a:effectLst/>
                          <a:uLnTx/>
                          <a:uFillTx/>
                          <a:latin typeface="+mn-lt"/>
                          <a:ea typeface="+mn-ea"/>
                          <a:cs typeface="+mn-cs"/>
                        </a:rPr>
                        <a:t>
Weston McKennie ist beim  FC Schalke 04 auf dem Weg nach vorne! Dabei hätte der 18-Jährige auch in einem anderen Sport Karriere machen können. Das ganze Interview findet ihr hier: http://p.dw.com/p/2iSBO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508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13:55:40</a:t>
                      </a:r>
                      <a:r>
                        <a:rPr kumimoji="0" lang="de-DE" sz="1000" b="0" i="0" u="none" strike="noStrike" kern="1200" cap="none" spc="0" normalizeH="0" baseline="0" noProof="0">
                          <a:ln>
                            <a:noFill/>
                          </a:ln>
                          <a:solidFill>
                            <a:prstClr val="black"/>
                          </a:solidFill>
                          <a:effectLst/>
                          <a:uLnTx/>
                          <a:uFillTx/>
                          <a:latin typeface="+mn-lt"/>
                          <a:ea typeface="+mn-ea"/>
                          <a:cs typeface="+mn-cs"/>
                        </a:rPr>
                        <a:t>
Hooligans: Sind das Fans? Kick off! Reporter Kres Harrington fragt Frankfurter Hooligans, warum sie für einen Fußballclub in die Schlacht ziehen.
http://p.dw.com/p/2iStg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87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Sport - 2017-08-18 12:40:45</a:t>
                      </a:r>
                      <a:r>
                        <a:rPr kumimoji="0" lang="en-US" sz="1000" b="0" i="0" u="none" strike="noStrike" kern="1200" cap="none" spc="0" normalizeH="0" baseline="0" noProof="0">
                          <a:ln>
                            <a:noFill/>
                          </a:ln>
                          <a:solidFill>
                            <a:prstClr val="black"/>
                          </a:solidFill>
                          <a:effectLst/>
                          <a:uLnTx/>
                          <a:uFillTx/>
                          <a:latin typeface="+mn-lt"/>
                          <a:ea typeface="+mn-ea"/>
                          <a:cs typeface="+mn-cs"/>
                        </a:rPr>
                        <a:t>
😀😀😀Große Vorfreude auf den Start der #Bundesliga auch in Nigeria. Unser Partnersender "FreedomRadio“ feiert ein Turnier mit 16 Teams. Großartig!!!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393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11:34:35</a:t>
                      </a:r>
                      <a:r>
                        <a:rPr kumimoji="0" lang="de-DE" sz="1000" b="0" i="0" u="none" strike="noStrike" kern="1200" cap="none" spc="0" normalizeH="0" baseline="0" noProof="0">
                          <a:ln>
                            <a:noFill/>
                          </a:ln>
                          <a:solidFill>
                            <a:prstClr val="black"/>
                          </a:solidFill>
                          <a:effectLst/>
                          <a:uLnTx/>
                          <a:uFillTx/>
                          <a:latin typeface="+mn-lt"/>
                          <a:ea typeface="+mn-ea"/>
                          <a:cs typeface="+mn-cs"/>
                        </a:rPr>
                        <a:t>
⚫Traurig und entsetzt: Spaniens Sportstars reagieren bestürzt auf die Anschläge in Barcelona und Cambrils. 
http://p.dw.com/p/2iRoj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156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10:37:04</a:t>
                      </a:r>
                      <a:r>
                        <a:rPr kumimoji="0" lang="de-DE" sz="1000" b="0" i="0" u="none" strike="noStrike" kern="1200" cap="none" spc="0" normalizeH="0" baseline="0" noProof="0">
                          <a:ln>
                            <a:noFill/>
                          </a:ln>
                          <a:solidFill>
                            <a:prstClr val="black"/>
                          </a:solidFill>
                          <a:effectLst/>
                          <a:uLnTx/>
                          <a:uFillTx/>
                          <a:latin typeface="+mn-lt"/>
                          <a:ea typeface="+mn-ea"/>
                          <a:cs typeface="+mn-cs"/>
                        </a:rPr>
                        <a:t>
"Es ist, als hätte man einen Mann mehr auf dem Platz" - Marc Bartra über die besondere Beziehung zu den Fans von Borussia Dortmund.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3812278"/>
                  </a:ext>
                </a:extLst>
              </a:tr>
            </a:tbl>
          </a:graphicData>
        </a:graphic>
      </p:graphicFrame>
      <p:sp>
        <p:nvSpPr>
          <p:cNvPr id="4" name="Text Placeholder 3">
            <a:extLst>
              <a:ext uri="{FF2B5EF4-FFF2-40B4-BE49-F238E27FC236}">
                <a16:creationId xmlns:a16="http://schemas.microsoft.com/office/drawing/2014/main" id="{D3091BCF-5C83-4964-91A9-8D03AA5541E3}"/>
              </a:ext>
            </a:extLst>
          </p:cNvPr>
          <p:cNvSpPr>
            <a:spLocks noGrp="1"/>
          </p:cNvSpPr>
          <p:nvPr>
            <p:ph type="body" sz="quarter" idx="14"/>
          </p:nvPr>
        </p:nvSpPr>
        <p:spPr/>
        <p:txBody>
          <a:bodyPr/>
          <a:lstStyle/>
          <a:p>
            <a:r>
              <a:rPr lang="en-US"/>
              <a:t>08/13/2017 - 08/20/2017</a:t>
            </a:r>
          </a:p>
        </p:txBody>
      </p:sp>
    </p:spTree>
    <p:extLst>
      <p:ext uri="{BB962C8B-B14F-4D97-AF65-F5344CB8AC3E}">
        <p14:creationId xmlns:p14="http://schemas.microsoft.com/office/powerpoint/2010/main" val="2062091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2E96B-2A80-4CAB-9BDC-A3FE3BA894E7}"/>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3E6A0358-B32C-4497-8052-FE897943C7E8}"/>
              </a:ext>
            </a:extLst>
          </p:cNvPr>
          <p:cNvGraphicFramePr>
            <a:graphicFrameLocks noGrp="1"/>
          </p:cNvGraphicFramePr>
          <p:nvPr>
            <p:ph type="tbl" sz="quarter" idx="13"/>
            <p:extLst>
              <p:ext uri="{D42A27DB-BD31-4B8C-83A1-F6EECF244321}">
                <p14:modId xmlns:p14="http://schemas.microsoft.com/office/powerpoint/2010/main" val="1274332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4119487"/>
                    </a:ext>
                  </a:extLst>
                </a:gridCol>
                <a:gridCol w="658368">
                  <a:extLst>
                    <a:ext uri="{9D8B030D-6E8A-4147-A177-3AD203B41FA5}">
                      <a16:colId xmlns:a16="http://schemas.microsoft.com/office/drawing/2014/main" val="3531104186"/>
                    </a:ext>
                  </a:extLst>
                </a:gridCol>
                <a:gridCol w="658368">
                  <a:extLst>
                    <a:ext uri="{9D8B030D-6E8A-4147-A177-3AD203B41FA5}">
                      <a16:colId xmlns:a16="http://schemas.microsoft.com/office/drawing/2014/main" val="2727780213"/>
                    </a:ext>
                  </a:extLst>
                </a:gridCol>
                <a:gridCol w="658368">
                  <a:extLst>
                    <a:ext uri="{9D8B030D-6E8A-4147-A177-3AD203B41FA5}">
                      <a16:colId xmlns:a16="http://schemas.microsoft.com/office/drawing/2014/main" val="1317942644"/>
                    </a:ext>
                  </a:extLst>
                </a:gridCol>
                <a:gridCol w="658368">
                  <a:extLst>
                    <a:ext uri="{9D8B030D-6E8A-4147-A177-3AD203B41FA5}">
                      <a16:colId xmlns:a16="http://schemas.microsoft.com/office/drawing/2014/main" val="3360448938"/>
                    </a:ext>
                  </a:extLst>
                </a:gridCol>
                <a:gridCol w="658368">
                  <a:extLst>
                    <a:ext uri="{9D8B030D-6E8A-4147-A177-3AD203B41FA5}">
                      <a16:colId xmlns:a16="http://schemas.microsoft.com/office/drawing/2014/main" val="605509993"/>
                    </a:ext>
                  </a:extLst>
                </a:gridCol>
                <a:gridCol w="658368">
                  <a:extLst>
                    <a:ext uri="{9D8B030D-6E8A-4147-A177-3AD203B41FA5}">
                      <a16:colId xmlns:a16="http://schemas.microsoft.com/office/drawing/2014/main" val="1676674299"/>
                    </a:ext>
                  </a:extLst>
                </a:gridCol>
                <a:gridCol w="658368">
                  <a:extLst>
                    <a:ext uri="{9D8B030D-6E8A-4147-A177-3AD203B41FA5}">
                      <a16:colId xmlns:a16="http://schemas.microsoft.com/office/drawing/2014/main" val="1117459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567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09:30:47</a:t>
                      </a:r>
                      <a:r>
                        <a:rPr kumimoji="0" lang="de-DE" sz="1000" b="0" i="0" u="none" strike="noStrike" kern="1200" cap="none" spc="0" normalizeH="0" baseline="0" noProof="0">
                          <a:ln>
                            <a:noFill/>
                          </a:ln>
                          <a:solidFill>
                            <a:prstClr val="black"/>
                          </a:solidFill>
                          <a:effectLst/>
                          <a:uLnTx/>
                          <a:uFillTx/>
                          <a:latin typeface="+mn-lt"/>
                          <a:ea typeface="+mn-ea"/>
                          <a:cs typeface="+mn-cs"/>
                        </a:rPr>
                        <a:t>
Die größte Freibier-Runde der Bundesliga: Zum Saisonauftakt gegen RB Leipzig gibt FC Schalke 04 einen aus. 
Freibier für alle Fans über 16. Na dann: Post!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3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- 2017-08-18 07:50:55</a:t>
                      </a:r>
                      <a:r>
                        <a:rPr kumimoji="0" lang="de-DE" sz="1000" b="0" i="0" u="none" strike="noStrike" kern="1200" cap="none" spc="0" normalizeH="0" baseline="0" noProof="0">
                          <a:ln>
                            <a:noFill/>
                          </a:ln>
                          <a:solidFill>
                            <a:prstClr val="black"/>
                          </a:solidFill>
                          <a:effectLst/>
                          <a:uLnTx/>
                          <a:uFillTx/>
                          <a:latin typeface="+mn-lt"/>
                          <a:ea typeface="+mn-ea"/>
                          <a:cs typeface="+mn-cs"/>
                        </a:rPr>
                        <a:t>
⚽ Alles neu in der Bundesliga: Neue Regeln, neue Gesichter, neue Anstoßzeiten: Hier ein schneller Überblick! ⚽
http://p.dw.com/p/2i4CE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280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- 2017-08-17 21:14:00</a:t>
                      </a:r>
                      <a:r>
                        <a:rPr kumimoji="0" lang="de-DE" sz="1000" b="0" i="0" u="none" strike="noStrike" kern="1200" cap="none" spc="0" normalizeH="0" baseline="0" noProof="0">
                          <a:ln>
                            <a:noFill/>
                          </a:ln>
                          <a:solidFill>
                            <a:prstClr val="black"/>
                          </a:solidFill>
                          <a:effectLst/>
                          <a:uLnTx/>
                          <a:uFillTx/>
                          <a:latin typeface="+mn-lt"/>
                          <a:ea typeface="+mn-ea"/>
                          <a:cs typeface="+mn-cs"/>
                        </a:rPr>
                        <a:t>
Schwerer Start für Leverkusen: zum Auftakt beim Titelverteidiger. Die Bayern stehen dagegen direkt unter Erfolgsdruck. Denn eine Niederlage gegen den Außenseiter würde für Unruhe in München sorgen.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562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- 2017-08-17 20:06:08</a:t>
                      </a:r>
                      <a:r>
                        <a:rPr kumimoji="0" lang="de-DE" sz="1000" b="0" i="0" u="none" strike="noStrike" kern="1200" cap="none" spc="0" normalizeH="0" baseline="0" noProof="0">
                          <a:ln>
                            <a:noFill/>
                          </a:ln>
                          <a:solidFill>
                            <a:prstClr val="black"/>
                          </a:solidFill>
                          <a:effectLst/>
                          <a:uLnTx/>
                          <a:uFillTx/>
                          <a:latin typeface="+mn-lt"/>
                          <a:ea typeface="+mn-ea"/>
                          <a:cs typeface="+mn-cs"/>
                        </a:rPr>
                        <a:t>
Es geht wieder los in der Bundesliga. Der 1. Spieltag: Wer spielt gegen wen - und worauf ist zu achten? ⚽
http://p.dw.com/p/2iQGm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4134889"/>
                  </a:ext>
                </a:extLst>
              </a:tr>
            </a:tbl>
          </a:graphicData>
        </a:graphic>
      </p:graphicFrame>
      <p:sp>
        <p:nvSpPr>
          <p:cNvPr id="4" name="Text Placeholder 3">
            <a:extLst>
              <a:ext uri="{FF2B5EF4-FFF2-40B4-BE49-F238E27FC236}">
                <a16:creationId xmlns:a16="http://schemas.microsoft.com/office/drawing/2014/main" id="{174A7E7A-D74E-477E-A806-BD2F6758225B}"/>
              </a:ext>
            </a:extLst>
          </p:cNvPr>
          <p:cNvSpPr>
            <a:spLocks noGrp="1"/>
          </p:cNvSpPr>
          <p:nvPr>
            <p:ph type="body" sz="quarter" idx="14"/>
          </p:nvPr>
        </p:nvSpPr>
        <p:spPr/>
        <p:txBody>
          <a:bodyPr/>
          <a:lstStyle/>
          <a:p>
            <a:r>
              <a:rPr lang="en-US"/>
              <a:t>08/13/2017 - 08/20/2017</a:t>
            </a:r>
          </a:p>
        </p:txBody>
      </p:sp>
    </p:spTree>
    <p:extLst>
      <p:ext uri="{BB962C8B-B14F-4D97-AF65-F5344CB8AC3E}">
        <p14:creationId xmlns:p14="http://schemas.microsoft.com/office/powerpoint/2010/main" val="2638097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CCBD-A8B5-4A45-863C-F15377DFB767}"/>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FB0B771F-5D07-495C-B99A-6F227AA11249}"/>
              </a:ext>
            </a:extLst>
          </p:cNvPr>
          <p:cNvGraphicFramePr>
            <a:graphicFrameLocks noGrp="1"/>
          </p:cNvGraphicFramePr>
          <p:nvPr>
            <p:ph type="tbl" sz="quarter" idx="13"/>
            <p:extLst>
              <p:ext uri="{D42A27DB-BD31-4B8C-83A1-F6EECF244321}">
                <p14:modId xmlns:p14="http://schemas.microsoft.com/office/powerpoint/2010/main" val="229762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3197889"/>
                    </a:ext>
                  </a:extLst>
                </a:gridCol>
                <a:gridCol w="658368">
                  <a:extLst>
                    <a:ext uri="{9D8B030D-6E8A-4147-A177-3AD203B41FA5}">
                      <a16:colId xmlns:a16="http://schemas.microsoft.com/office/drawing/2014/main" val="3723381214"/>
                    </a:ext>
                  </a:extLst>
                </a:gridCol>
                <a:gridCol w="658368">
                  <a:extLst>
                    <a:ext uri="{9D8B030D-6E8A-4147-A177-3AD203B41FA5}">
                      <a16:colId xmlns:a16="http://schemas.microsoft.com/office/drawing/2014/main" val="1172954154"/>
                    </a:ext>
                  </a:extLst>
                </a:gridCol>
                <a:gridCol w="658368">
                  <a:extLst>
                    <a:ext uri="{9D8B030D-6E8A-4147-A177-3AD203B41FA5}">
                      <a16:colId xmlns:a16="http://schemas.microsoft.com/office/drawing/2014/main" val="617977264"/>
                    </a:ext>
                  </a:extLst>
                </a:gridCol>
                <a:gridCol w="658368">
                  <a:extLst>
                    <a:ext uri="{9D8B030D-6E8A-4147-A177-3AD203B41FA5}">
                      <a16:colId xmlns:a16="http://schemas.microsoft.com/office/drawing/2014/main" val="1235526912"/>
                    </a:ext>
                  </a:extLst>
                </a:gridCol>
                <a:gridCol w="658368">
                  <a:extLst>
                    <a:ext uri="{9D8B030D-6E8A-4147-A177-3AD203B41FA5}">
                      <a16:colId xmlns:a16="http://schemas.microsoft.com/office/drawing/2014/main" val="2803879343"/>
                    </a:ext>
                  </a:extLst>
                </a:gridCol>
                <a:gridCol w="658368">
                  <a:extLst>
                    <a:ext uri="{9D8B030D-6E8A-4147-A177-3AD203B41FA5}">
                      <a16:colId xmlns:a16="http://schemas.microsoft.com/office/drawing/2014/main" val="1345967385"/>
                    </a:ext>
                  </a:extLst>
                </a:gridCol>
                <a:gridCol w="658368">
                  <a:extLst>
                    <a:ext uri="{9D8B030D-6E8A-4147-A177-3AD203B41FA5}">
                      <a16:colId xmlns:a16="http://schemas.microsoft.com/office/drawing/2014/main" val="3378241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064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Sport - 2017-08-17 15:50:00</a:t>
                      </a:r>
                      <a:r>
                        <a:rPr kumimoji="0" lang="de-DE" sz="1000" b="0" i="0" u="none" strike="noStrike" kern="1200" cap="none" spc="0" normalizeH="0" baseline="0" noProof="0">
                          <a:ln>
                            <a:noFill/>
                          </a:ln>
                          <a:solidFill>
                            <a:prstClr val="black"/>
                          </a:solidFill>
                          <a:effectLst/>
                          <a:uLnTx/>
                          <a:uFillTx/>
                          <a:latin typeface="+mn-lt"/>
                          <a:ea typeface="+mn-ea"/>
                          <a:cs typeface="+mn-cs"/>
                        </a:rPr>
                        <a:t>
Marc Bartra spielt seit einem Jahr bei Borussia Dortmund. Er hat dort viel erlebt und ist selbst zum BVB-Fan geworden.
http://p.dw.com/p/2iQIg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1462458"/>
                  </a:ext>
                </a:extLst>
              </a:tr>
            </a:tbl>
          </a:graphicData>
        </a:graphic>
      </p:graphicFrame>
      <p:sp>
        <p:nvSpPr>
          <p:cNvPr id="4" name="Text Placeholder 3">
            <a:extLst>
              <a:ext uri="{FF2B5EF4-FFF2-40B4-BE49-F238E27FC236}">
                <a16:creationId xmlns:a16="http://schemas.microsoft.com/office/drawing/2014/main" id="{7CE7A95F-C074-4989-AB83-CD144C4CC4AA}"/>
              </a:ext>
            </a:extLst>
          </p:cNvPr>
          <p:cNvSpPr>
            <a:spLocks noGrp="1"/>
          </p:cNvSpPr>
          <p:nvPr>
            <p:ph type="body" sz="quarter" idx="14"/>
          </p:nvPr>
        </p:nvSpPr>
        <p:spPr/>
        <p:txBody>
          <a:bodyPr/>
          <a:lstStyle/>
          <a:p>
            <a:r>
              <a:rPr lang="en-US"/>
              <a:t>08/13/2017 - 08/20/2017</a:t>
            </a:r>
          </a:p>
        </p:txBody>
      </p:sp>
    </p:spTree>
    <p:extLst>
      <p:ext uri="{BB962C8B-B14F-4D97-AF65-F5344CB8AC3E}">
        <p14:creationId xmlns:p14="http://schemas.microsoft.com/office/powerpoint/2010/main" val="28641401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488</Words>
  <Application>Microsoft Office PowerPoint</Application>
  <PresentationFormat>On-screen Show (4:3)</PresentationFormat>
  <Paragraphs>260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6</dc:title>
  <dc:creator>Administrator</dc:creator>
  <cp:lastModifiedBy>Administrator</cp:lastModifiedBy>
  <cp:revision>1</cp:revision>
  <dcterms:created xsi:type="dcterms:W3CDTF">2017-08-21T14:38:23Z</dcterms:created>
  <dcterms:modified xsi:type="dcterms:W3CDTF">2017-08-21T14:41:29Z</dcterms:modified>
</cp:coreProperties>
</file>